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4.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1" r:id="rId3"/>
    <p:sldMasterId id="2147483702" r:id="rId4"/>
    <p:sldMasterId id="2147483726" r:id="rId5"/>
    <p:sldMasterId id="2147483738" r:id="rId6"/>
  </p:sldMasterIdLst>
  <p:notesMasterIdLst>
    <p:notesMasterId r:id="rId68"/>
  </p:notesMasterIdLst>
  <p:sldIdLst>
    <p:sldId id="256" r:id="rId7"/>
    <p:sldId id="258" r:id="rId8"/>
    <p:sldId id="270" r:id="rId9"/>
    <p:sldId id="272" r:id="rId10"/>
    <p:sldId id="274" r:id="rId11"/>
    <p:sldId id="273" r:id="rId12"/>
    <p:sldId id="325" r:id="rId13"/>
    <p:sldId id="260" r:id="rId14"/>
    <p:sldId id="326" r:id="rId15"/>
    <p:sldId id="275" r:id="rId16"/>
    <p:sldId id="264" r:id="rId17"/>
    <p:sldId id="328" r:id="rId18"/>
    <p:sldId id="311" r:id="rId19"/>
    <p:sldId id="276" r:id="rId20"/>
    <p:sldId id="313" r:id="rId21"/>
    <p:sldId id="282" r:id="rId22"/>
    <p:sldId id="329" r:id="rId23"/>
    <p:sldId id="330" r:id="rId24"/>
    <p:sldId id="314" r:id="rId25"/>
    <p:sldId id="331" r:id="rId26"/>
    <p:sldId id="333" r:id="rId27"/>
    <p:sldId id="279" r:id="rId28"/>
    <p:sldId id="281" r:id="rId29"/>
    <p:sldId id="334" r:id="rId30"/>
    <p:sldId id="335" r:id="rId31"/>
    <p:sldId id="336" r:id="rId32"/>
    <p:sldId id="337" r:id="rId33"/>
    <p:sldId id="310" r:id="rId34"/>
    <p:sldId id="338" r:id="rId35"/>
    <p:sldId id="339" r:id="rId36"/>
    <p:sldId id="340" r:id="rId37"/>
    <p:sldId id="284" r:id="rId38"/>
    <p:sldId id="312" r:id="rId39"/>
    <p:sldId id="341" r:id="rId40"/>
    <p:sldId id="343" r:id="rId41"/>
    <p:sldId id="345" r:id="rId42"/>
    <p:sldId id="346" r:id="rId43"/>
    <p:sldId id="287" r:id="rId44"/>
    <p:sldId id="303" r:id="rId45"/>
    <p:sldId id="306" r:id="rId46"/>
    <p:sldId id="347" r:id="rId47"/>
    <p:sldId id="308" r:id="rId48"/>
    <p:sldId id="316" r:id="rId49"/>
    <p:sldId id="348" r:id="rId50"/>
    <p:sldId id="296" r:id="rId51"/>
    <p:sldId id="350" r:id="rId52"/>
    <p:sldId id="297" r:id="rId53"/>
    <p:sldId id="353" r:id="rId54"/>
    <p:sldId id="354" r:id="rId55"/>
    <p:sldId id="318" r:id="rId56"/>
    <p:sldId id="356" r:id="rId57"/>
    <p:sldId id="324" r:id="rId58"/>
    <p:sldId id="320" r:id="rId59"/>
    <p:sldId id="357" r:id="rId60"/>
    <p:sldId id="358" r:id="rId61"/>
    <p:sldId id="359" r:id="rId62"/>
    <p:sldId id="298" r:id="rId63"/>
    <p:sldId id="321" r:id="rId64"/>
    <p:sldId id="360" r:id="rId65"/>
    <p:sldId id="302" r:id="rId66"/>
    <p:sldId id="263" r:id="rId67"/>
  </p:sldIdLst>
  <p:sldSz cx="18288000" cy="10287000"/>
  <p:notesSz cx="6858000" cy="9144000"/>
  <p:embeddedFontLst>
    <p:embeddedFont>
      <p:font typeface="Cambria Math" panose="02040503050406030204" pitchFamily="18" charset="0"/>
      <p:regular r:id="rId69"/>
    </p:embeddedFont>
    <p:embeddedFont>
      <p:font typeface="Calibri" panose="020F0502020204030204" pitchFamily="34" charset="0"/>
      <p:regular r:id="rId70"/>
      <p:bold r:id="rId71"/>
      <p:italic r:id="rId72"/>
      <p:boldItalic r:id="rId73"/>
    </p:embeddedFont>
    <p:embeddedFont>
      <p:font typeface="Lato" panose="020B0604020202020204" charset="0"/>
      <p:regular r:id="rId74"/>
      <p:bold r:id="rId75"/>
      <p:italic r:id="rId76"/>
      <p:boldItalic r:id="rId77"/>
    </p:embeddedFont>
    <p:embeddedFont>
      <p:font typeface="Malgun Gothic" panose="020B0503020000020004" pitchFamily="34" charset="-127"/>
      <p:regular r:id="rId78"/>
      <p:bold r:id="rId79"/>
    </p:embeddedFont>
    <p:embeddedFont>
      <p:font typeface="Playfair Display" panose="020B0604020202020204" charset="0"/>
      <p:regular r:id="rId80"/>
      <p:bold r:id="rId81"/>
      <p:italic r:id="rId82"/>
      <p:boldItalic r:id="rId83"/>
    </p:embeddedFont>
    <p:embeddedFont>
      <p:font typeface="Dotum" panose="020B0600000101010101" pitchFamily="34" charset="-127"/>
      <p:regular r:id="rId84"/>
    </p:embeddedFont>
    <p:embeddedFont>
      <p:font typeface="Maven Pro" panose="020B0604020202020204" charset="0"/>
      <p:regular r:id="rId85"/>
      <p:bold r:id="rId86"/>
    </p:embeddedFont>
    <p:embeddedFont>
      <p:font typeface="DM Sans SemiBold" panose="020B0604020202020204" charset="0"/>
      <p:regular r:id="rId87"/>
      <p:bold r:id="rId88"/>
      <p:italic r:id="rId89"/>
      <p:boldItalic r:id="rId90"/>
    </p:embeddedFont>
    <p:embeddedFont>
      <p:font typeface="Maven Pro ExtraBold" panose="020B0604020202020204" charset="0"/>
      <p:bold r:id="rId91"/>
    </p:embeddedFont>
    <p:embeddedFont>
      <p:font typeface="DM Sans" panose="020B0604020202020204" charset="0"/>
      <p:regular r:id="rId92"/>
      <p:bold r:id="rId93"/>
      <p:italic r:id="rId94"/>
      <p:boldItalic r:id="rId95"/>
    </p:embeddedFont>
    <p:embeddedFont>
      <p:font typeface="Manrope" panose="020B0604020202020204" charset="0"/>
      <p:regular r:id="rId96"/>
      <p:bold r:id="rId9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023040"/>
    <a:srgbClr val="100256"/>
    <a:srgbClr val="FAFAFA"/>
    <a:srgbClr val="034259"/>
    <a:srgbClr val="046D92"/>
    <a:srgbClr val="D1E3E7"/>
    <a:srgbClr val="BAD6D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autoAdjust="0"/>
    <p:restoredTop sz="93883" autoAdjust="0"/>
  </p:normalViewPr>
  <p:slideViewPr>
    <p:cSldViewPr>
      <p:cViewPr>
        <p:scale>
          <a:sx n="40" d="100"/>
          <a:sy n="40" d="100"/>
        </p:scale>
        <p:origin x="276" y="1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notesMaster" Target="notesMasters/notesMaster1.xml"/><Relationship Id="rId76" Type="http://schemas.openxmlformats.org/officeDocument/2006/relationships/font" Target="fonts/font8.fntdata"/><Relationship Id="rId84" Type="http://schemas.openxmlformats.org/officeDocument/2006/relationships/font" Target="fonts/font16.fntdata"/><Relationship Id="rId89" Type="http://schemas.openxmlformats.org/officeDocument/2006/relationships/font" Target="fonts/font21.fntdata"/><Relationship Id="rId97" Type="http://schemas.openxmlformats.org/officeDocument/2006/relationships/font" Target="fonts/font29.fntdata"/><Relationship Id="rId7" Type="http://schemas.openxmlformats.org/officeDocument/2006/relationships/slide" Target="slides/slide1.xml"/><Relationship Id="rId71" Type="http://schemas.openxmlformats.org/officeDocument/2006/relationships/font" Target="fonts/font3.fntdata"/><Relationship Id="rId92" Type="http://schemas.openxmlformats.org/officeDocument/2006/relationships/font" Target="fonts/font24.fntdata"/><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font" Target="fonts/font6.fntdata"/><Relationship Id="rId79" Type="http://schemas.openxmlformats.org/officeDocument/2006/relationships/font" Target="fonts/font11.fntdata"/><Relationship Id="rId87" Type="http://schemas.openxmlformats.org/officeDocument/2006/relationships/font" Target="fonts/font19.fntdata"/><Relationship Id="rId5" Type="http://schemas.openxmlformats.org/officeDocument/2006/relationships/slideMaster" Target="slideMasters/slideMaster5.xml"/><Relationship Id="rId61" Type="http://schemas.openxmlformats.org/officeDocument/2006/relationships/slide" Target="slides/slide55.xml"/><Relationship Id="rId82" Type="http://schemas.openxmlformats.org/officeDocument/2006/relationships/font" Target="fonts/font14.fntdata"/><Relationship Id="rId90" Type="http://schemas.openxmlformats.org/officeDocument/2006/relationships/font" Target="fonts/font22.fntdata"/><Relationship Id="rId95" Type="http://schemas.openxmlformats.org/officeDocument/2006/relationships/font" Target="fonts/font27.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font" Target="fonts/font1.fntdata"/><Relationship Id="rId77" Type="http://schemas.openxmlformats.org/officeDocument/2006/relationships/font" Target="fonts/font9.fntdata"/><Relationship Id="rId100" Type="http://schemas.openxmlformats.org/officeDocument/2006/relationships/theme" Target="theme/theme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font" Target="fonts/font4.fntdata"/><Relationship Id="rId80" Type="http://schemas.openxmlformats.org/officeDocument/2006/relationships/font" Target="fonts/font12.fntdata"/><Relationship Id="rId85" Type="http://schemas.openxmlformats.org/officeDocument/2006/relationships/font" Target="fonts/font17.fntdata"/><Relationship Id="rId93" Type="http://schemas.openxmlformats.org/officeDocument/2006/relationships/font" Target="fonts/font25.fntdata"/><Relationship Id="rId98"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font" Target="fonts/font2.fntdata"/><Relationship Id="rId75" Type="http://schemas.openxmlformats.org/officeDocument/2006/relationships/font" Target="fonts/font7.fntdata"/><Relationship Id="rId83" Type="http://schemas.openxmlformats.org/officeDocument/2006/relationships/font" Target="fonts/font15.fntdata"/><Relationship Id="rId88" Type="http://schemas.openxmlformats.org/officeDocument/2006/relationships/font" Target="fonts/font20.fntdata"/><Relationship Id="rId91" Type="http://schemas.openxmlformats.org/officeDocument/2006/relationships/font" Target="fonts/font23.fntdata"/><Relationship Id="rId96"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font" Target="fonts/font5.fntdata"/><Relationship Id="rId78" Type="http://schemas.openxmlformats.org/officeDocument/2006/relationships/font" Target="fonts/font10.fntdata"/><Relationship Id="rId81" Type="http://schemas.openxmlformats.org/officeDocument/2006/relationships/font" Target="fonts/font13.fntdata"/><Relationship Id="rId86" Type="http://schemas.openxmlformats.org/officeDocument/2006/relationships/font" Target="fonts/font18.fntdata"/><Relationship Id="rId94" Type="http://schemas.openxmlformats.org/officeDocument/2006/relationships/font" Target="fonts/font26.fntdata"/><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C7B0B9-1CB5-4922-B622-6848A03A3396}" type="datetimeFigureOut">
              <a:rPr lang="en-US" smtClean="0"/>
              <a:t>12/19/2023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C3F9B3-64EE-474C-876F-4AE4D4FCF282}" type="slidenum">
              <a:rPr lang="en-US" smtClean="0"/>
              <a:t>‹#›</a:t>
            </a:fld>
            <a:endParaRPr lang="en-US"/>
          </a:p>
        </p:txBody>
      </p:sp>
    </p:spTree>
    <p:extLst>
      <p:ext uri="{BB962C8B-B14F-4D97-AF65-F5344CB8AC3E}">
        <p14:creationId xmlns:p14="http://schemas.microsoft.com/office/powerpoint/2010/main" val="35947583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C3F9B3-64EE-474C-876F-4AE4D4FCF282}" type="slidenum">
              <a:rPr lang="en-US" smtClean="0"/>
              <a:t>1</a:t>
            </a:fld>
            <a:endParaRPr lang="en-US"/>
          </a:p>
        </p:txBody>
      </p:sp>
    </p:spTree>
    <p:extLst>
      <p:ext uri="{BB962C8B-B14F-4D97-AF65-F5344CB8AC3E}">
        <p14:creationId xmlns:p14="http://schemas.microsoft.com/office/powerpoint/2010/main" val="38564418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4392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150730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11860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46066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074105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1638978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34304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88594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742935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C3F9B3-64EE-474C-876F-4AE4D4FCF2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546578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464312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C3F9B3-64EE-474C-876F-4AE4D4FCF2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42963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388378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531607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853816F-A1CF-4485-B308-1B9F14B36E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90620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Chọn đáp</a:t>
            </a:r>
            <a:r>
              <a:rPr lang="en-US" baseline="0" smtClean="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03410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Chọn đáp</a:t>
            </a:r>
            <a:r>
              <a:rPr lang="en-US" baseline="0" smtClean="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38856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Chọn đáp</a:t>
            </a:r>
            <a:r>
              <a:rPr lang="en-US" baseline="0" smtClean="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79360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Chọn đáp</a:t>
            </a:r>
            <a:r>
              <a:rPr lang="en-US" baseline="0" smtClean="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85730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Chọn đáp</a:t>
            </a:r>
            <a:r>
              <a:rPr lang="en-US" baseline="0" smtClean="0"/>
              <a:t> án bằng cách tích trực tiếp vào ô A, B, C, D</a:t>
            </a:r>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890E15-EA33-48B3-A867-E7A4573D3F1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1389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49992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133070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46781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C3F9B3-64EE-474C-876F-4AE4D4FCF2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8773138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C3F9B3-64EE-474C-876F-4AE4D4FCF2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30241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C3F9B3-64EE-474C-876F-4AE4D4FCF2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14518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80681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068071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30717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016686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99133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35747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81693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g1336d459b97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95" name="Google Shape;995;g1336d459b97_0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483884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951157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CC3F9B3-64EE-474C-876F-4AE4D4FCF282}" type="slidenum">
              <a:rPr lang="en-US" smtClean="0"/>
              <a:t>11</a:t>
            </a:fld>
            <a:endParaRPr lang="en-US"/>
          </a:p>
        </p:txBody>
      </p:sp>
    </p:spTree>
    <p:extLst>
      <p:ext uri="{BB962C8B-B14F-4D97-AF65-F5344CB8AC3E}">
        <p14:creationId xmlns:p14="http://schemas.microsoft.com/office/powerpoint/2010/main" val="10044953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C3F9B3-64EE-474C-876F-4AE4D4FCF28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46771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g143df0acb8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2" name="Google Shape;1112;g143df0acb8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98873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7"/>
        <p:cNvGrpSpPr/>
        <p:nvPr/>
      </p:nvGrpSpPr>
      <p:grpSpPr>
        <a:xfrm>
          <a:off x="0" y="0"/>
          <a:ext cx="0" cy="0"/>
          <a:chOff x="0" y="0"/>
          <a:chExt cx="0" cy="0"/>
        </a:xfrm>
      </p:grpSpPr>
      <p:sp>
        <p:nvSpPr>
          <p:cNvPr id="908" name="Google Shape;908;g11d0e38a952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9" name="Google Shape;909;g11d0e38a952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821132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 name="Google Shape;10;p2"/>
          <p:cNvSpPr txBox="1">
            <a:spLocks noGrp="1"/>
          </p:cNvSpPr>
          <p:nvPr>
            <p:ph type="ctrTitle"/>
          </p:nvPr>
        </p:nvSpPr>
        <p:spPr>
          <a:xfrm>
            <a:off x="5243200" y="2353450"/>
            <a:ext cx="7801800" cy="4494600"/>
          </a:xfrm>
          <a:prstGeom prst="rect">
            <a:avLst/>
          </a:prstGeom>
        </p:spPr>
        <p:txBody>
          <a:bodyPr spcFirstLastPara="1" wrap="square" lIns="91425" tIns="91425" rIns="91425" bIns="91425" anchor="t" anchorCtr="0">
            <a:noAutofit/>
          </a:bodyPr>
          <a:lstStyle>
            <a:lvl1pPr lvl="0">
              <a:spcBef>
                <a:spcPts val="0"/>
              </a:spcBef>
              <a:spcAft>
                <a:spcPts val="0"/>
              </a:spcAft>
              <a:buSzPts val="4700"/>
              <a:buFont typeface="DM Sans"/>
              <a:buNone/>
              <a:defRPr sz="9400">
                <a:latin typeface="DM Sans"/>
                <a:ea typeface="DM Sans"/>
                <a:cs typeface="DM Sans"/>
                <a:sym typeface="DM Sans"/>
              </a:defRPr>
            </a:lvl1pPr>
            <a:lvl2pPr lvl="1" algn="l">
              <a:spcBef>
                <a:spcPts val="0"/>
              </a:spcBef>
              <a:spcAft>
                <a:spcPts val="0"/>
              </a:spcAft>
              <a:buSzPts val="4700"/>
              <a:buFont typeface="Playfair Display"/>
              <a:buNone/>
              <a:defRPr sz="9400">
                <a:latin typeface="Playfair Display"/>
                <a:ea typeface="Playfair Display"/>
                <a:cs typeface="Playfair Display"/>
                <a:sym typeface="Playfair Display"/>
              </a:defRPr>
            </a:lvl2pPr>
            <a:lvl3pPr lvl="2" algn="l">
              <a:spcBef>
                <a:spcPts val="0"/>
              </a:spcBef>
              <a:spcAft>
                <a:spcPts val="0"/>
              </a:spcAft>
              <a:buSzPts val="4700"/>
              <a:buFont typeface="Playfair Display"/>
              <a:buNone/>
              <a:defRPr sz="9400">
                <a:latin typeface="Playfair Display"/>
                <a:ea typeface="Playfair Display"/>
                <a:cs typeface="Playfair Display"/>
                <a:sym typeface="Playfair Display"/>
              </a:defRPr>
            </a:lvl3pPr>
            <a:lvl4pPr lvl="3" algn="l">
              <a:spcBef>
                <a:spcPts val="0"/>
              </a:spcBef>
              <a:spcAft>
                <a:spcPts val="0"/>
              </a:spcAft>
              <a:buSzPts val="4700"/>
              <a:buFont typeface="Playfair Display"/>
              <a:buNone/>
              <a:defRPr sz="9400">
                <a:latin typeface="Playfair Display"/>
                <a:ea typeface="Playfair Display"/>
                <a:cs typeface="Playfair Display"/>
                <a:sym typeface="Playfair Display"/>
              </a:defRPr>
            </a:lvl4pPr>
            <a:lvl5pPr lvl="4" algn="l">
              <a:spcBef>
                <a:spcPts val="0"/>
              </a:spcBef>
              <a:spcAft>
                <a:spcPts val="0"/>
              </a:spcAft>
              <a:buSzPts val="4700"/>
              <a:buFont typeface="Playfair Display"/>
              <a:buNone/>
              <a:defRPr sz="9400">
                <a:latin typeface="Playfair Display"/>
                <a:ea typeface="Playfair Display"/>
                <a:cs typeface="Playfair Display"/>
                <a:sym typeface="Playfair Display"/>
              </a:defRPr>
            </a:lvl5pPr>
            <a:lvl6pPr lvl="5" algn="l">
              <a:spcBef>
                <a:spcPts val="0"/>
              </a:spcBef>
              <a:spcAft>
                <a:spcPts val="0"/>
              </a:spcAft>
              <a:buSzPts val="4700"/>
              <a:buFont typeface="Playfair Display"/>
              <a:buNone/>
              <a:defRPr sz="9400">
                <a:latin typeface="Playfair Display"/>
                <a:ea typeface="Playfair Display"/>
                <a:cs typeface="Playfair Display"/>
                <a:sym typeface="Playfair Display"/>
              </a:defRPr>
            </a:lvl6pPr>
            <a:lvl7pPr lvl="6" algn="l">
              <a:spcBef>
                <a:spcPts val="0"/>
              </a:spcBef>
              <a:spcAft>
                <a:spcPts val="0"/>
              </a:spcAft>
              <a:buSzPts val="4700"/>
              <a:buFont typeface="Playfair Display"/>
              <a:buNone/>
              <a:defRPr sz="9400">
                <a:latin typeface="Playfair Display"/>
                <a:ea typeface="Playfair Display"/>
                <a:cs typeface="Playfair Display"/>
                <a:sym typeface="Playfair Display"/>
              </a:defRPr>
            </a:lvl7pPr>
            <a:lvl8pPr lvl="7" algn="l">
              <a:spcBef>
                <a:spcPts val="0"/>
              </a:spcBef>
              <a:spcAft>
                <a:spcPts val="0"/>
              </a:spcAft>
              <a:buSzPts val="4700"/>
              <a:buFont typeface="Playfair Display"/>
              <a:buNone/>
              <a:defRPr sz="9400">
                <a:latin typeface="Playfair Display"/>
                <a:ea typeface="Playfair Display"/>
                <a:cs typeface="Playfair Display"/>
                <a:sym typeface="Playfair Display"/>
              </a:defRPr>
            </a:lvl8pPr>
            <a:lvl9pPr lvl="8" algn="l">
              <a:spcBef>
                <a:spcPts val="0"/>
              </a:spcBef>
              <a:spcAft>
                <a:spcPts val="0"/>
              </a:spcAft>
              <a:buSzPts val="4700"/>
              <a:buFont typeface="Playfair Display"/>
              <a:buNone/>
              <a:defRPr sz="9400">
                <a:latin typeface="Playfair Display"/>
                <a:ea typeface="Playfair Display"/>
                <a:cs typeface="Playfair Display"/>
                <a:sym typeface="Playfair Display"/>
              </a:defRPr>
            </a:lvl9pPr>
          </a:lstStyle>
          <a:p>
            <a:endParaRPr/>
          </a:p>
        </p:txBody>
      </p:sp>
      <p:sp>
        <p:nvSpPr>
          <p:cNvPr id="11" name="Google Shape;11;p2"/>
          <p:cNvSpPr txBox="1">
            <a:spLocks noGrp="1"/>
          </p:cNvSpPr>
          <p:nvPr>
            <p:ph type="subTitle" idx="1"/>
          </p:nvPr>
        </p:nvSpPr>
        <p:spPr>
          <a:xfrm>
            <a:off x="5243100" y="7172100"/>
            <a:ext cx="7801800" cy="8310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1850"/>
              <a:buNone/>
              <a:defRPr sz="3000"/>
            </a:lvl1pPr>
            <a:lvl2pPr lvl="1">
              <a:lnSpc>
                <a:spcPct val="115000"/>
              </a:lnSpc>
              <a:spcBef>
                <a:spcPts val="0"/>
              </a:spcBef>
              <a:spcAft>
                <a:spcPts val="0"/>
              </a:spcAft>
              <a:buSzPts val="1850"/>
              <a:buNone/>
              <a:defRPr sz="3700"/>
            </a:lvl2pPr>
            <a:lvl3pPr lvl="2">
              <a:lnSpc>
                <a:spcPct val="115000"/>
              </a:lnSpc>
              <a:spcBef>
                <a:spcPts val="0"/>
              </a:spcBef>
              <a:spcAft>
                <a:spcPts val="0"/>
              </a:spcAft>
              <a:buSzPts val="1850"/>
              <a:buNone/>
              <a:defRPr sz="3700"/>
            </a:lvl3pPr>
            <a:lvl4pPr lvl="3">
              <a:lnSpc>
                <a:spcPct val="115000"/>
              </a:lnSpc>
              <a:spcBef>
                <a:spcPts val="0"/>
              </a:spcBef>
              <a:spcAft>
                <a:spcPts val="0"/>
              </a:spcAft>
              <a:buSzPts val="1850"/>
              <a:buNone/>
              <a:defRPr sz="3700"/>
            </a:lvl4pPr>
            <a:lvl5pPr lvl="4">
              <a:lnSpc>
                <a:spcPct val="115000"/>
              </a:lnSpc>
              <a:spcBef>
                <a:spcPts val="0"/>
              </a:spcBef>
              <a:spcAft>
                <a:spcPts val="0"/>
              </a:spcAft>
              <a:buSzPts val="1850"/>
              <a:buNone/>
              <a:defRPr sz="3700"/>
            </a:lvl5pPr>
            <a:lvl6pPr lvl="5">
              <a:lnSpc>
                <a:spcPct val="115000"/>
              </a:lnSpc>
              <a:spcBef>
                <a:spcPts val="0"/>
              </a:spcBef>
              <a:spcAft>
                <a:spcPts val="0"/>
              </a:spcAft>
              <a:buSzPts val="1850"/>
              <a:buNone/>
              <a:defRPr sz="3700"/>
            </a:lvl6pPr>
            <a:lvl7pPr lvl="6">
              <a:lnSpc>
                <a:spcPct val="115000"/>
              </a:lnSpc>
              <a:spcBef>
                <a:spcPts val="0"/>
              </a:spcBef>
              <a:spcAft>
                <a:spcPts val="0"/>
              </a:spcAft>
              <a:buSzPts val="1850"/>
              <a:buNone/>
              <a:defRPr sz="3700"/>
            </a:lvl7pPr>
            <a:lvl8pPr lvl="7">
              <a:lnSpc>
                <a:spcPct val="115000"/>
              </a:lnSpc>
              <a:spcBef>
                <a:spcPts val="0"/>
              </a:spcBef>
              <a:spcAft>
                <a:spcPts val="0"/>
              </a:spcAft>
              <a:buSzPts val="1850"/>
              <a:buNone/>
              <a:defRPr sz="3700"/>
            </a:lvl8pPr>
            <a:lvl9pPr lvl="8">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467104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4" name="Google Shape;14;p3"/>
          <p:cNvSpPr txBox="1">
            <a:spLocks noGrp="1"/>
          </p:cNvSpPr>
          <p:nvPr>
            <p:ph type="title"/>
          </p:nvPr>
        </p:nvSpPr>
        <p:spPr>
          <a:xfrm>
            <a:off x="4608000" y="4934200"/>
            <a:ext cx="9072000" cy="1754400"/>
          </a:xfrm>
          <a:prstGeom prst="rect">
            <a:avLst/>
          </a:prstGeom>
        </p:spPr>
        <p:txBody>
          <a:bodyPr spcFirstLastPara="1" wrap="square" lIns="91425" tIns="91425" rIns="91425" bIns="91425" anchor="t" anchorCtr="0">
            <a:noAutofit/>
          </a:bodyPr>
          <a:lstStyle>
            <a:lvl1pPr lvl="0">
              <a:spcBef>
                <a:spcPts val="0"/>
              </a:spcBef>
              <a:spcAft>
                <a:spcPts val="0"/>
              </a:spcAft>
              <a:buSzPts val="4500"/>
              <a:buNone/>
              <a:defRPr sz="9000"/>
            </a:lvl1pPr>
            <a:lvl2pPr lvl="1" algn="r">
              <a:spcBef>
                <a:spcPts val="0"/>
              </a:spcBef>
              <a:spcAft>
                <a:spcPts val="0"/>
              </a:spcAft>
              <a:buSzPts val="4500"/>
              <a:buNone/>
              <a:defRPr sz="9000"/>
            </a:lvl2pPr>
            <a:lvl3pPr lvl="2" algn="r">
              <a:spcBef>
                <a:spcPts val="0"/>
              </a:spcBef>
              <a:spcAft>
                <a:spcPts val="0"/>
              </a:spcAft>
              <a:buSzPts val="4500"/>
              <a:buNone/>
              <a:defRPr sz="9000"/>
            </a:lvl3pPr>
            <a:lvl4pPr lvl="3" algn="r">
              <a:spcBef>
                <a:spcPts val="0"/>
              </a:spcBef>
              <a:spcAft>
                <a:spcPts val="0"/>
              </a:spcAft>
              <a:buSzPts val="4500"/>
              <a:buNone/>
              <a:defRPr sz="9000"/>
            </a:lvl4pPr>
            <a:lvl5pPr lvl="4" algn="r">
              <a:spcBef>
                <a:spcPts val="0"/>
              </a:spcBef>
              <a:spcAft>
                <a:spcPts val="0"/>
              </a:spcAft>
              <a:buSzPts val="4500"/>
              <a:buNone/>
              <a:defRPr sz="9000"/>
            </a:lvl5pPr>
            <a:lvl6pPr lvl="5" algn="r">
              <a:spcBef>
                <a:spcPts val="0"/>
              </a:spcBef>
              <a:spcAft>
                <a:spcPts val="0"/>
              </a:spcAft>
              <a:buSzPts val="4500"/>
              <a:buNone/>
              <a:defRPr sz="9000"/>
            </a:lvl6pPr>
            <a:lvl7pPr lvl="6" algn="r">
              <a:spcBef>
                <a:spcPts val="0"/>
              </a:spcBef>
              <a:spcAft>
                <a:spcPts val="0"/>
              </a:spcAft>
              <a:buSzPts val="4500"/>
              <a:buNone/>
              <a:defRPr sz="9000"/>
            </a:lvl7pPr>
            <a:lvl8pPr lvl="7" algn="r">
              <a:spcBef>
                <a:spcPts val="0"/>
              </a:spcBef>
              <a:spcAft>
                <a:spcPts val="0"/>
              </a:spcAft>
              <a:buSzPts val="4500"/>
              <a:buNone/>
              <a:defRPr sz="9000"/>
            </a:lvl8pPr>
            <a:lvl9pPr lvl="8" algn="r">
              <a:spcBef>
                <a:spcPts val="0"/>
              </a:spcBef>
              <a:spcAft>
                <a:spcPts val="0"/>
              </a:spcAft>
              <a:buSzPts val="4500"/>
              <a:buNone/>
              <a:defRPr sz="9000"/>
            </a:lvl9pPr>
          </a:lstStyle>
          <a:p>
            <a:endParaRPr/>
          </a:p>
        </p:txBody>
      </p:sp>
      <p:sp>
        <p:nvSpPr>
          <p:cNvPr id="15" name="Google Shape;15;p3"/>
          <p:cNvSpPr txBox="1">
            <a:spLocks noGrp="1"/>
          </p:cNvSpPr>
          <p:nvPr>
            <p:ph type="title" idx="2" hasCustomPrompt="1"/>
          </p:nvPr>
        </p:nvSpPr>
        <p:spPr>
          <a:xfrm>
            <a:off x="8150100" y="298874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6" name="Google Shape;16;p3"/>
          <p:cNvSpPr txBox="1">
            <a:spLocks noGrp="1"/>
          </p:cNvSpPr>
          <p:nvPr>
            <p:ph type="subTitle" idx="1"/>
          </p:nvPr>
        </p:nvSpPr>
        <p:spPr>
          <a:xfrm>
            <a:off x="4608000" y="6688600"/>
            <a:ext cx="9072000" cy="831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39680921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7" name="Google Shape;57;p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grpSp>
        <p:nvGrpSpPr>
          <p:cNvPr id="58" name="Google Shape;58;p6"/>
          <p:cNvGrpSpPr/>
          <p:nvPr/>
        </p:nvGrpSpPr>
        <p:grpSpPr>
          <a:xfrm>
            <a:off x="152381" y="2191646"/>
            <a:ext cx="18275166" cy="7326772"/>
            <a:chOff x="76190" y="1095823"/>
            <a:chExt cx="9137583" cy="3663386"/>
          </a:xfrm>
        </p:grpSpPr>
        <p:grpSp>
          <p:nvGrpSpPr>
            <p:cNvPr id="59" name="Google Shape;59;p6"/>
            <p:cNvGrpSpPr/>
            <p:nvPr/>
          </p:nvGrpSpPr>
          <p:grpSpPr>
            <a:xfrm rot="-1169873">
              <a:off x="8487513" y="4032834"/>
              <a:ext cx="638054" cy="638191"/>
              <a:chOff x="8790864" y="-1437011"/>
              <a:chExt cx="835482" cy="831392"/>
            </a:xfrm>
          </p:grpSpPr>
          <p:sp>
            <p:nvSpPr>
              <p:cNvPr id="60" name="Google Shape;60;p6"/>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6"/>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6"/>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6"/>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 name="Google Shape;64;p6"/>
            <p:cNvGrpSpPr/>
            <p:nvPr/>
          </p:nvGrpSpPr>
          <p:grpSpPr>
            <a:xfrm rot="-5400000">
              <a:off x="42064" y="1129949"/>
              <a:ext cx="671793" cy="603540"/>
              <a:chOff x="7624325" y="-1510778"/>
              <a:chExt cx="1080227" cy="970321"/>
            </a:xfrm>
          </p:grpSpPr>
          <p:sp>
            <p:nvSpPr>
              <p:cNvPr id="65" name="Google Shape;65;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6"/>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6"/>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69795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1"/>
        <p:cNvGrpSpPr/>
        <p:nvPr/>
      </p:nvGrpSpPr>
      <p:grpSpPr>
        <a:xfrm>
          <a:off x="0" y="0"/>
          <a:ext cx="0" cy="0"/>
          <a:chOff x="0" y="0"/>
          <a:chExt cx="0" cy="0"/>
        </a:xfrm>
      </p:grpSpPr>
      <p:sp>
        <p:nvSpPr>
          <p:cNvPr id="72" name="Google Shape;72;p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73" name="Google Shape;73;p7"/>
          <p:cNvSpPr txBox="1">
            <a:spLocks noGrp="1"/>
          </p:cNvSpPr>
          <p:nvPr>
            <p:ph type="title"/>
          </p:nvPr>
        </p:nvSpPr>
        <p:spPr>
          <a:xfrm>
            <a:off x="1929600" y="2356600"/>
            <a:ext cx="5527800" cy="3232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lnSpc>
                <a:spcPct val="90000"/>
              </a:lnSpc>
              <a:spcBef>
                <a:spcPts val="0"/>
              </a:spcBef>
              <a:spcAft>
                <a:spcPts val="0"/>
              </a:spcAft>
              <a:buSzPts val="3100"/>
              <a:buNone/>
              <a:defRPr/>
            </a:lvl2pPr>
            <a:lvl3pPr lvl="2" rtl="0">
              <a:lnSpc>
                <a:spcPct val="90000"/>
              </a:lnSpc>
              <a:spcBef>
                <a:spcPts val="0"/>
              </a:spcBef>
              <a:spcAft>
                <a:spcPts val="0"/>
              </a:spcAft>
              <a:buSzPts val="3100"/>
              <a:buNone/>
              <a:defRPr/>
            </a:lvl3pPr>
            <a:lvl4pPr lvl="3" rtl="0">
              <a:lnSpc>
                <a:spcPct val="90000"/>
              </a:lnSpc>
              <a:spcBef>
                <a:spcPts val="0"/>
              </a:spcBef>
              <a:spcAft>
                <a:spcPts val="0"/>
              </a:spcAft>
              <a:buSzPts val="3100"/>
              <a:buNone/>
              <a:defRPr/>
            </a:lvl4pPr>
            <a:lvl5pPr lvl="4" rtl="0">
              <a:lnSpc>
                <a:spcPct val="90000"/>
              </a:lnSpc>
              <a:spcBef>
                <a:spcPts val="0"/>
              </a:spcBef>
              <a:spcAft>
                <a:spcPts val="0"/>
              </a:spcAft>
              <a:buSzPts val="3100"/>
              <a:buNone/>
              <a:defRPr/>
            </a:lvl5pPr>
            <a:lvl6pPr lvl="5" rtl="0">
              <a:lnSpc>
                <a:spcPct val="90000"/>
              </a:lnSpc>
              <a:spcBef>
                <a:spcPts val="0"/>
              </a:spcBef>
              <a:spcAft>
                <a:spcPts val="0"/>
              </a:spcAft>
              <a:buSzPts val="3100"/>
              <a:buNone/>
              <a:defRPr/>
            </a:lvl6pPr>
            <a:lvl7pPr lvl="6" rtl="0">
              <a:lnSpc>
                <a:spcPct val="90000"/>
              </a:lnSpc>
              <a:spcBef>
                <a:spcPts val="0"/>
              </a:spcBef>
              <a:spcAft>
                <a:spcPts val="0"/>
              </a:spcAft>
              <a:buSzPts val="3100"/>
              <a:buNone/>
              <a:defRPr/>
            </a:lvl7pPr>
            <a:lvl8pPr lvl="7" rtl="0">
              <a:lnSpc>
                <a:spcPct val="90000"/>
              </a:lnSpc>
              <a:spcBef>
                <a:spcPts val="0"/>
              </a:spcBef>
              <a:spcAft>
                <a:spcPts val="0"/>
              </a:spcAft>
              <a:buSzPts val="3100"/>
              <a:buNone/>
              <a:defRPr/>
            </a:lvl8pPr>
            <a:lvl9pPr lvl="8" rtl="0">
              <a:lnSpc>
                <a:spcPct val="90000"/>
              </a:lnSpc>
              <a:spcBef>
                <a:spcPts val="0"/>
              </a:spcBef>
              <a:spcAft>
                <a:spcPts val="0"/>
              </a:spcAft>
              <a:buSzPts val="3100"/>
              <a:buNone/>
              <a:defRPr/>
            </a:lvl9pPr>
          </a:lstStyle>
          <a:p>
            <a:endParaRPr/>
          </a:p>
        </p:txBody>
      </p:sp>
      <p:sp>
        <p:nvSpPr>
          <p:cNvPr id="74" name="Google Shape;74;p7"/>
          <p:cNvSpPr txBox="1">
            <a:spLocks noGrp="1"/>
          </p:cNvSpPr>
          <p:nvPr>
            <p:ph type="subTitle" idx="1"/>
          </p:nvPr>
        </p:nvSpPr>
        <p:spPr>
          <a:xfrm>
            <a:off x="1929600" y="5547600"/>
            <a:ext cx="55278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5" name="Google Shape;75;p7"/>
          <p:cNvSpPr>
            <a:spLocks noGrp="1"/>
          </p:cNvSpPr>
          <p:nvPr>
            <p:ph type="pic" idx="2"/>
          </p:nvPr>
        </p:nvSpPr>
        <p:spPr>
          <a:xfrm>
            <a:off x="9327600" y="1739100"/>
            <a:ext cx="6808800" cy="6808800"/>
          </a:xfrm>
          <a:prstGeom prst="rect">
            <a:avLst/>
          </a:prstGeom>
          <a:noFill/>
          <a:ln w="19050" cap="flat" cmpd="sng">
            <a:solidFill>
              <a:schemeClr val="dk1"/>
            </a:solidFill>
            <a:prstDash val="solid"/>
            <a:round/>
            <a:headEnd type="none" w="sm" len="sm"/>
            <a:tailEnd type="none" w="sm" len="sm"/>
          </a:ln>
        </p:spPr>
      </p:sp>
      <p:grpSp>
        <p:nvGrpSpPr>
          <p:cNvPr id="76" name="Google Shape;76;p7"/>
          <p:cNvGrpSpPr/>
          <p:nvPr/>
        </p:nvGrpSpPr>
        <p:grpSpPr>
          <a:xfrm>
            <a:off x="15724344" y="1078988"/>
            <a:ext cx="1270608" cy="321376"/>
            <a:chOff x="10100350" y="671450"/>
            <a:chExt cx="77000" cy="19475"/>
          </a:xfrm>
        </p:grpSpPr>
        <p:sp>
          <p:nvSpPr>
            <p:cNvPr id="77" name="Google Shape;77;p7"/>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7"/>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7"/>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7"/>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7"/>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7"/>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132196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7"/>
        <p:cNvGrpSpPr/>
        <p:nvPr/>
      </p:nvGrpSpPr>
      <p:grpSpPr>
        <a:xfrm>
          <a:off x="0" y="0"/>
          <a:ext cx="0" cy="0"/>
          <a:chOff x="0" y="0"/>
          <a:chExt cx="0" cy="0"/>
        </a:xfrm>
      </p:grpSpPr>
    </p:spTree>
    <p:extLst>
      <p:ext uri="{BB962C8B-B14F-4D97-AF65-F5344CB8AC3E}">
        <p14:creationId xmlns:p14="http://schemas.microsoft.com/office/powerpoint/2010/main" val="1213657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8"/>
        <p:cNvGrpSpPr/>
        <p:nvPr/>
      </p:nvGrpSpPr>
      <p:grpSpPr>
        <a:xfrm>
          <a:off x="0" y="0"/>
          <a:ext cx="0" cy="0"/>
          <a:chOff x="0" y="0"/>
          <a:chExt cx="0" cy="0"/>
        </a:xfrm>
      </p:grpSpPr>
      <p:sp>
        <p:nvSpPr>
          <p:cNvPr id="99" name="Google Shape;99;p1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0" name="Google Shape;100;p13"/>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101" name="Google Shape;101;p13"/>
          <p:cNvSpPr txBox="1">
            <a:spLocks noGrp="1"/>
          </p:cNvSpPr>
          <p:nvPr>
            <p:ph type="subTitle" idx="1"/>
          </p:nvPr>
        </p:nvSpPr>
        <p:spPr>
          <a:xfrm>
            <a:off x="39189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2" name="Google Shape;102;p13"/>
          <p:cNvSpPr txBox="1">
            <a:spLocks noGrp="1"/>
          </p:cNvSpPr>
          <p:nvPr>
            <p:ph type="subTitle" idx="2"/>
          </p:nvPr>
        </p:nvSpPr>
        <p:spPr>
          <a:xfrm>
            <a:off x="39189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3" name="Google Shape;103;p13"/>
          <p:cNvSpPr txBox="1">
            <a:spLocks noGrp="1"/>
          </p:cNvSpPr>
          <p:nvPr>
            <p:ph type="title" idx="3" hasCustomPrompt="1"/>
          </p:nvPr>
        </p:nvSpPr>
        <p:spPr>
          <a:xfrm>
            <a:off x="22107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4" name="Google Shape;104;p13"/>
          <p:cNvSpPr txBox="1">
            <a:spLocks noGrp="1"/>
          </p:cNvSpPr>
          <p:nvPr>
            <p:ph type="subTitle" idx="4"/>
          </p:nvPr>
        </p:nvSpPr>
        <p:spPr>
          <a:xfrm>
            <a:off x="39189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5" name="Google Shape;105;p13"/>
          <p:cNvSpPr txBox="1">
            <a:spLocks noGrp="1"/>
          </p:cNvSpPr>
          <p:nvPr>
            <p:ph type="subTitle" idx="5"/>
          </p:nvPr>
        </p:nvSpPr>
        <p:spPr>
          <a:xfrm>
            <a:off x="39189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6" name="Google Shape;106;p13"/>
          <p:cNvSpPr txBox="1">
            <a:spLocks noGrp="1"/>
          </p:cNvSpPr>
          <p:nvPr>
            <p:ph type="title" idx="6" hasCustomPrompt="1"/>
          </p:nvPr>
        </p:nvSpPr>
        <p:spPr>
          <a:xfrm>
            <a:off x="22107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7" name="Google Shape;107;p13"/>
          <p:cNvSpPr txBox="1">
            <a:spLocks noGrp="1"/>
          </p:cNvSpPr>
          <p:nvPr>
            <p:ph type="subTitle" idx="7"/>
          </p:nvPr>
        </p:nvSpPr>
        <p:spPr>
          <a:xfrm>
            <a:off x="118038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8" name="Google Shape;108;p13"/>
          <p:cNvSpPr txBox="1">
            <a:spLocks noGrp="1"/>
          </p:cNvSpPr>
          <p:nvPr>
            <p:ph type="subTitle" idx="8"/>
          </p:nvPr>
        </p:nvSpPr>
        <p:spPr>
          <a:xfrm>
            <a:off x="118038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9" name="Google Shape;109;p13"/>
          <p:cNvSpPr txBox="1">
            <a:spLocks noGrp="1"/>
          </p:cNvSpPr>
          <p:nvPr>
            <p:ph type="title" idx="9" hasCustomPrompt="1"/>
          </p:nvPr>
        </p:nvSpPr>
        <p:spPr>
          <a:xfrm>
            <a:off x="100956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10" name="Google Shape;110;p13"/>
          <p:cNvSpPr txBox="1">
            <a:spLocks noGrp="1"/>
          </p:cNvSpPr>
          <p:nvPr>
            <p:ph type="subTitle" idx="13"/>
          </p:nvPr>
        </p:nvSpPr>
        <p:spPr>
          <a:xfrm>
            <a:off x="118038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11" name="Google Shape;111;p13"/>
          <p:cNvSpPr txBox="1">
            <a:spLocks noGrp="1"/>
          </p:cNvSpPr>
          <p:nvPr>
            <p:ph type="subTitle" idx="14"/>
          </p:nvPr>
        </p:nvSpPr>
        <p:spPr>
          <a:xfrm>
            <a:off x="118038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12" name="Google Shape;112;p13"/>
          <p:cNvSpPr txBox="1">
            <a:spLocks noGrp="1"/>
          </p:cNvSpPr>
          <p:nvPr>
            <p:ph type="title" idx="15" hasCustomPrompt="1"/>
          </p:nvPr>
        </p:nvSpPr>
        <p:spPr>
          <a:xfrm>
            <a:off x="100956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grpSp>
        <p:nvGrpSpPr>
          <p:cNvPr id="113" name="Google Shape;113;p13"/>
          <p:cNvGrpSpPr/>
          <p:nvPr/>
        </p:nvGrpSpPr>
        <p:grpSpPr>
          <a:xfrm>
            <a:off x="-200127" y="921596"/>
            <a:ext cx="2446814" cy="8349200"/>
            <a:chOff x="-100064" y="460798"/>
            <a:chExt cx="1223407" cy="4174600"/>
          </a:xfrm>
        </p:grpSpPr>
        <p:grpSp>
          <p:nvGrpSpPr>
            <p:cNvPr id="114" name="Google Shape;114;p13"/>
            <p:cNvGrpSpPr/>
            <p:nvPr/>
          </p:nvGrpSpPr>
          <p:grpSpPr>
            <a:xfrm>
              <a:off x="493962" y="460798"/>
              <a:ext cx="372000" cy="204906"/>
              <a:chOff x="9982400" y="628400"/>
              <a:chExt cx="44300" cy="24400"/>
            </a:xfrm>
          </p:grpSpPr>
          <p:sp>
            <p:nvSpPr>
              <p:cNvPr id="115" name="Google Shape;115;p13"/>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13"/>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13"/>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13"/>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13"/>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13"/>
            <p:cNvGrpSpPr/>
            <p:nvPr/>
          </p:nvGrpSpPr>
          <p:grpSpPr>
            <a:xfrm rot="864010">
              <a:off x="15091" y="3476903"/>
              <a:ext cx="993096" cy="1051526"/>
              <a:chOff x="6195381" y="-2621175"/>
              <a:chExt cx="935514" cy="991326"/>
            </a:xfrm>
          </p:grpSpPr>
          <p:sp>
            <p:nvSpPr>
              <p:cNvPr id="121" name="Google Shape;121;p13"/>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13"/>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23" name="Google Shape;123;p13"/>
              <p:cNvGrpSpPr/>
              <p:nvPr/>
            </p:nvGrpSpPr>
            <p:grpSpPr>
              <a:xfrm>
                <a:off x="6224976" y="-2534681"/>
                <a:ext cx="814619" cy="878223"/>
                <a:chOff x="10015526" y="-551931"/>
                <a:chExt cx="814619" cy="878223"/>
              </a:xfrm>
            </p:grpSpPr>
            <p:sp>
              <p:nvSpPr>
                <p:cNvPr id="124" name="Google Shape;124;p13"/>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13"/>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13"/>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13"/>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13"/>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13"/>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13"/>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13"/>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13"/>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13"/>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13"/>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13"/>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13"/>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13"/>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3"/>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13"/>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13"/>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13"/>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13"/>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13"/>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13"/>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3"/>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13"/>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13"/>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13"/>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13"/>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13"/>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13"/>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3"/>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3"/>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3"/>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3"/>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13"/>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13"/>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3"/>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3"/>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3"/>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13"/>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13"/>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13"/>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13"/>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13"/>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13"/>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13"/>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13"/>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13"/>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70" name="Google Shape;170;p13"/>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05471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95"/>
        <p:cNvGrpSpPr/>
        <p:nvPr/>
      </p:nvGrpSpPr>
      <p:grpSpPr>
        <a:xfrm>
          <a:off x="0" y="0"/>
          <a:ext cx="0" cy="0"/>
          <a:chOff x="0" y="0"/>
          <a:chExt cx="0" cy="0"/>
        </a:xfrm>
      </p:grpSpPr>
      <p:sp>
        <p:nvSpPr>
          <p:cNvPr id="196" name="Google Shape;196;p1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97" name="Google Shape;197;p15"/>
          <p:cNvSpPr txBox="1">
            <a:spLocks noGrp="1"/>
          </p:cNvSpPr>
          <p:nvPr>
            <p:ph type="title"/>
          </p:nvPr>
        </p:nvSpPr>
        <p:spPr>
          <a:xfrm>
            <a:off x="6668900" y="3830600"/>
            <a:ext cx="7947600" cy="175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500"/>
              <a:buNone/>
              <a:defRPr sz="9000"/>
            </a:lvl1pPr>
            <a:lvl2pPr lvl="1" algn="r" rtl="0">
              <a:spcBef>
                <a:spcPts val="0"/>
              </a:spcBef>
              <a:spcAft>
                <a:spcPts val="0"/>
              </a:spcAft>
              <a:buSzPts val="4500"/>
              <a:buNone/>
              <a:defRPr sz="9000"/>
            </a:lvl2pPr>
            <a:lvl3pPr lvl="2" algn="r" rtl="0">
              <a:spcBef>
                <a:spcPts val="0"/>
              </a:spcBef>
              <a:spcAft>
                <a:spcPts val="0"/>
              </a:spcAft>
              <a:buSzPts val="4500"/>
              <a:buNone/>
              <a:defRPr sz="9000"/>
            </a:lvl3pPr>
            <a:lvl4pPr lvl="3" algn="r" rtl="0">
              <a:spcBef>
                <a:spcPts val="0"/>
              </a:spcBef>
              <a:spcAft>
                <a:spcPts val="0"/>
              </a:spcAft>
              <a:buSzPts val="4500"/>
              <a:buNone/>
              <a:defRPr sz="9000"/>
            </a:lvl4pPr>
            <a:lvl5pPr lvl="4" algn="r" rtl="0">
              <a:spcBef>
                <a:spcPts val="0"/>
              </a:spcBef>
              <a:spcAft>
                <a:spcPts val="0"/>
              </a:spcAft>
              <a:buSzPts val="4500"/>
              <a:buNone/>
              <a:defRPr sz="9000"/>
            </a:lvl5pPr>
            <a:lvl6pPr lvl="5" algn="r" rtl="0">
              <a:spcBef>
                <a:spcPts val="0"/>
              </a:spcBef>
              <a:spcAft>
                <a:spcPts val="0"/>
              </a:spcAft>
              <a:buSzPts val="4500"/>
              <a:buNone/>
              <a:defRPr sz="9000"/>
            </a:lvl6pPr>
            <a:lvl7pPr lvl="6" algn="r" rtl="0">
              <a:spcBef>
                <a:spcPts val="0"/>
              </a:spcBef>
              <a:spcAft>
                <a:spcPts val="0"/>
              </a:spcAft>
              <a:buSzPts val="4500"/>
              <a:buNone/>
              <a:defRPr sz="9000"/>
            </a:lvl7pPr>
            <a:lvl8pPr lvl="7" algn="r" rtl="0">
              <a:spcBef>
                <a:spcPts val="0"/>
              </a:spcBef>
              <a:spcAft>
                <a:spcPts val="0"/>
              </a:spcAft>
              <a:buSzPts val="4500"/>
              <a:buNone/>
              <a:defRPr sz="9000"/>
            </a:lvl8pPr>
            <a:lvl9pPr lvl="8" algn="r" rtl="0">
              <a:spcBef>
                <a:spcPts val="0"/>
              </a:spcBef>
              <a:spcAft>
                <a:spcPts val="0"/>
              </a:spcAft>
              <a:buSzPts val="4500"/>
              <a:buNone/>
              <a:defRPr sz="9000"/>
            </a:lvl9pPr>
          </a:lstStyle>
          <a:p>
            <a:endParaRPr/>
          </a:p>
        </p:txBody>
      </p:sp>
      <p:sp>
        <p:nvSpPr>
          <p:cNvPr id="198" name="Google Shape;198;p15"/>
          <p:cNvSpPr txBox="1">
            <a:spLocks noGrp="1"/>
          </p:cNvSpPr>
          <p:nvPr>
            <p:ph type="title" idx="2" hasCustomPrompt="1"/>
          </p:nvPr>
        </p:nvSpPr>
        <p:spPr>
          <a:xfrm>
            <a:off x="4390200" y="423439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99" name="Google Shape;199;p15"/>
          <p:cNvSpPr txBox="1">
            <a:spLocks noGrp="1"/>
          </p:cNvSpPr>
          <p:nvPr>
            <p:ph type="subTitle" idx="1"/>
          </p:nvPr>
        </p:nvSpPr>
        <p:spPr>
          <a:xfrm>
            <a:off x="6668900" y="5442500"/>
            <a:ext cx="7947600" cy="831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18730085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37"/>
        <p:cNvGrpSpPr/>
        <p:nvPr/>
      </p:nvGrpSpPr>
      <p:grpSpPr>
        <a:xfrm>
          <a:off x="0" y="0"/>
          <a:ext cx="0" cy="0"/>
          <a:chOff x="0" y="0"/>
          <a:chExt cx="0" cy="0"/>
        </a:xfrm>
      </p:grpSpPr>
      <p:sp>
        <p:nvSpPr>
          <p:cNvPr id="238" name="Google Shape;238;p1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39" name="Google Shape;239;p1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40" name="Google Shape;240;p18"/>
          <p:cNvGrpSpPr/>
          <p:nvPr/>
        </p:nvGrpSpPr>
        <p:grpSpPr>
          <a:xfrm>
            <a:off x="8508644" y="8972314"/>
            <a:ext cx="1270608" cy="321376"/>
            <a:chOff x="10100350" y="671450"/>
            <a:chExt cx="77000" cy="19475"/>
          </a:xfrm>
        </p:grpSpPr>
        <p:sp>
          <p:nvSpPr>
            <p:cNvPr id="241" name="Google Shape;241;p18"/>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8"/>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8"/>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8"/>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8"/>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8"/>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7" name="Google Shape;247;p18"/>
          <p:cNvGrpSpPr/>
          <p:nvPr/>
        </p:nvGrpSpPr>
        <p:grpSpPr>
          <a:xfrm>
            <a:off x="256604" y="1631567"/>
            <a:ext cx="17460532" cy="4731110"/>
            <a:chOff x="128302" y="815783"/>
            <a:chExt cx="8730266" cy="2365555"/>
          </a:xfrm>
        </p:grpSpPr>
        <p:grpSp>
          <p:nvGrpSpPr>
            <p:cNvPr id="248" name="Google Shape;248;p18"/>
            <p:cNvGrpSpPr/>
            <p:nvPr/>
          </p:nvGrpSpPr>
          <p:grpSpPr>
            <a:xfrm rot="5400000" flipH="1">
              <a:off x="8217196" y="1123410"/>
              <a:ext cx="949000" cy="333745"/>
              <a:chOff x="10418321" y="-3066640"/>
              <a:chExt cx="949000" cy="333745"/>
            </a:xfrm>
          </p:grpSpPr>
          <p:sp>
            <p:nvSpPr>
              <p:cNvPr id="249" name="Google Shape;249;p1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1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4" name="Google Shape;254;p18"/>
            <p:cNvGrpSpPr/>
            <p:nvPr/>
          </p:nvGrpSpPr>
          <p:grpSpPr>
            <a:xfrm flipH="1">
              <a:off x="128302" y="2476243"/>
              <a:ext cx="489301" cy="705095"/>
              <a:chOff x="6163517" y="-1633036"/>
              <a:chExt cx="713996" cy="1028885"/>
            </a:xfrm>
          </p:grpSpPr>
          <p:sp>
            <p:nvSpPr>
              <p:cNvPr id="255" name="Google Shape;255;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18"/>
              <p:cNvSpPr/>
              <p:nvPr/>
            </p:nvSpPr>
            <p:spPr>
              <a:xfrm rot="5915849">
                <a:off x="6417019" y="-1660936"/>
                <a:ext cx="238931" cy="457263"/>
              </a:xfrm>
              <a:custGeom>
                <a:avLst/>
                <a:gdLst/>
                <a:ahLst/>
                <a:cxnLst/>
                <a:rect l="l" t="t" r="r" b="b"/>
                <a:pathLst>
                  <a:path w="1937" h="3707" fill="none" extrusionOk="0">
                    <a:moveTo>
                      <a:pt x="1936" y="1"/>
                    </a:moveTo>
                    <a:lnTo>
                      <a:pt x="45" y="1188"/>
                    </a:lnTo>
                    <a:lnTo>
                      <a:pt x="1" y="2354"/>
                    </a:lnTo>
                    <a:lnTo>
                      <a:pt x="1772" y="3707"/>
                    </a:lnTo>
                    <a:close/>
                  </a:path>
                </a:pathLst>
              </a:custGeom>
              <a:noFill/>
              <a:ln w="3575"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8"/>
              <p:cNvSpPr/>
              <p:nvPr/>
            </p:nvSpPr>
            <p:spPr>
              <a:xfrm rot="5915849">
                <a:off x="6612500" y="-1500648"/>
                <a:ext cx="136550" cy="127422"/>
              </a:xfrm>
              <a:custGeom>
                <a:avLst/>
                <a:gdLst/>
                <a:ahLst/>
                <a:cxnLst/>
                <a:rect l="l" t="t" r="r" b="b"/>
                <a:pathLst>
                  <a:path w="1107" h="1033" extrusionOk="0">
                    <a:moveTo>
                      <a:pt x="755" y="0"/>
                    </a:moveTo>
                    <a:cubicBezTo>
                      <a:pt x="328" y="0"/>
                      <a:pt x="1" y="469"/>
                      <a:pt x="51" y="881"/>
                    </a:cubicBezTo>
                    <a:cubicBezTo>
                      <a:pt x="66" y="969"/>
                      <a:pt x="149" y="1033"/>
                      <a:pt x="228" y="1033"/>
                    </a:cubicBezTo>
                    <a:cubicBezTo>
                      <a:pt x="268" y="1033"/>
                      <a:pt x="307" y="1017"/>
                      <a:pt x="337" y="980"/>
                    </a:cubicBezTo>
                    <a:cubicBezTo>
                      <a:pt x="458" y="848"/>
                      <a:pt x="425" y="651"/>
                      <a:pt x="546" y="508"/>
                    </a:cubicBezTo>
                    <a:cubicBezTo>
                      <a:pt x="656" y="398"/>
                      <a:pt x="788" y="376"/>
                      <a:pt x="931" y="343"/>
                    </a:cubicBezTo>
                    <a:cubicBezTo>
                      <a:pt x="1107" y="299"/>
                      <a:pt x="1008" y="35"/>
                      <a:pt x="876" y="13"/>
                    </a:cubicBezTo>
                    <a:cubicBezTo>
                      <a:pt x="835" y="4"/>
                      <a:pt x="795" y="0"/>
                      <a:pt x="7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8"/>
              <p:cNvSpPr/>
              <p:nvPr/>
            </p:nvSpPr>
            <p:spPr>
              <a:xfrm rot="5915849">
                <a:off x="6410007" y="-886329"/>
                <a:ext cx="328237" cy="61182"/>
              </a:xfrm>
              <a:custGeom>
                <a:avLst/>
                <a:gdLst/>
                <a:ahLst/>
                <a:cxnLst/>
                <a:rect l="l" t="t" r="r" b="b"/>
                <a:pathLst>
                  <a:path w="2661" h="496" extrusionOk="0">
                    <a:moveTo>
                      <a:pt x="187" y="0"/>
                    </a:moveTo>
                    <a:cubicBezTo>
                      <a:pt x="0" y="0"/>
                      <a:pt x="46" y="320"/>
                      <a:pt x="219" y="341"/>
                    </a:cubicBezTo>
                    <a:cubicBezTo>
                      <a:pt x="956" y="407"/>
                      <a:pt x="1692" y="484"/>
                      <a:pt x="2440" y="495"/>
                    </a:cubicBezTo>
                    <a:cubicBezTo>
                      <a:pt x="2660" y="495"/>
                      <a:pt x="2583" y="133"/>
                      <a:pt x="2396" y="122"/>
                    </a:cubicBezTo>
                    <a:cubicBezTo>
                      <a:pt x="1670" y="34"/>
                      <a:pt x="923" y="23"/>
                      <a:pt x="197" y="1"/>
                    </a:cubicBezTo>
                    <a:cubicBezTo>
                      <a:pt x="194" y="0"/>
                      <a:pt x="190" y="0"/>
                      <a:pt x="18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648433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4"/>
        <p:cNvGrpSpPr/>
        <p:nvPr/>
      </p:nvGrpSpPr>
      <p:grpSpPr>
        <a:xfrm>
          <a:off x="0" y="0"/>
          <a:ext cx="0" cy="0"/>
          <a:chOff x="0" y="0"/>
          <a:chExt cx="0" cy="0"/>
        </a:xfrm>
      </p:grpSpPr>
      <p:sp>
        <p:nvSpPr>
          <p:cNvPr id="265" name="Google Shape;265;p1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66" name="Google Shape;266;p19"/>
          <p:cNvSpPr txBox="1">
            <a:spLocks noGrp="1"/>
          </p:cNvSpPr>
          <p:nvPr>
            <p:ph type="title"/>
          </p:nvPr>
        </p:nvSpPr>
        <p:spPr>
          <a:xfrm>
            <a:off x="5845200" y="2982350"/>
            <a:ext cx="6597600" cy="2216400"/>
          </a:xfrm>
          <a:prstGeom prst="rect">
            <a:avLst/>
          </a:prstGeom>
        </p:spPr>
        <p:txBody>
          <a:bodyPr spcFirstLastPara="1" wrap="square" lIns="91425" tIns="91425" rIns="91425" bIns="91425" anchor="t" anchorCtr="0">
            <a:noAutofit/>
          </a:bodyPr>
          <a:lstStyle>
            <a:lvl1pPr lvl="0" rtl="0">
              <a:spcBef>
                <a:spcPts val="0"/>
              </a:spcBef>
              <a:spcAft>
                <a:spcPts val="0"/>
              </a:spcAft>
              <a:buSzPts val="9200"/>
              <a:buNone/>
              <a:defRPr sz="12000"/>
            </a:lvl1pPr>
            <a:lvl2pPr lvl="1" rtl="0">
              <a:spcBef>
                <a:spcPts val="0"/>
              </a:spcBef>
              <a:spcAft>
                <a:spcPts val="0"/>
              </a:spcAft>
              <a:buSzPts val="9200"/>
              <a:buNone/>
              <a:defRPr sz="18400"/>
            </a:lvl2pPr>
            <a:lvl3pPr lvl="2" rtl="0">
              <a:spcBef>
                <a:spcPts val="0"/>
              </a:spcBef>
              <a:spcAft>
                <a:spcPts val="0"/>
              </a:spcAft>
              <a:buSzPts val="9200"/>
              <a:buNone/>
              <a:defRPr sz="18400"/>
            </a:lvl3pPr>
            <a:lvl4pPr lvl="3" rtl="0">
              <a:spcBef>
                <a:spcPts val="0"/>
              </a:spcBef>
              <a:spcAft>
                <a:spcPts val="0"/>
              </a:spcAft>
              <a:buSzPts val="9200"/>
              <a:buNone/>
              <a:defRPr sz="18400"/>
            </a:lvl4pPr>
            <a:lvl5pPr lvl="4" rtl="0">
              <a:spcBef>
                <a:spcPts val="0"/>
              </a:spcBef>
              <a:spcAft>
                <a:spcPts val="0"/>
              </a:spcAft>
              <a:buSzPts val="9200"/>
              <a:buNone/>
              <a:defRPr sz="18400"/>
            </a:lvl5pPr>
            <a:lvl6pPr lvl="5" rtl="0">
              <a:spcBef>
                <a:spcPts val="0"/>
              </a:spcBef>
              <a:spcAft>
                <a:spcPts val="0"/>
              </a:spcAft>
              <a:buSzPts val="9200"/>
              <a:buNone/>
              <a:defRPr sz="18400"/>
            </a:lvl6pPr>
            <a:lvl7pPr lvl="6" rtl="0">
              <a:spcBef>
                <a:spcPts val="0"/>
              </a:spcBef>
              <a:spcAft>
                <a:spcPts val="0"/>
              </a:spcAft>
              <a:buSzPts val="9200"/>
              <a:buNone/>
              <a:defRPr sz="18400"/>
            </a:lvl7pPr>
            <a:lvl8pPr lvl="7" rtl="0">
              <a:spcBef>
                <a:spcPts val="0"/>
              </a:spcBef>
              <a:spcAft>
                <a:spcPts val="0"/>
              </a:spcAft>
              <a:buSzPts val="9200"/>
              <a:buNone/>
              <a:defRPr sz="18400"/>
            </a:lvl8pPr>
            <a:lvl9pPr lvl="8" rtl="0">
              <a:spcBef>
                <a:spcPts val="0"/>
              </a:spcBef>
              <a:spcAft>
                <a:spcPts val="0"/>
              </a:spcAft>
              <a:buSzPts val="9200"/>
              <a:buNone/>
              <a:defRPr sz="18400"/>
            </a:lvl9pPr>
          </a:lstStyle>
          <a:p>
            <a:endParaRPr/>
          </a:p>
        </p:txBody>
      </p:sp>
      <p:sp>
        <p:nvSpPr>
          <p:cNvPr id="267" name="Google Shape;267;p19"/>
          <p:cNvSpPr txBox="1">
            <a:spLocks noGrp="1"/>
          </p:cNvSpPr>
          <p:nvPr>
            <p:ph type="subTitle" idx="1"/>
          </p:nvPr>
        </p:nvSpPr>
        <p:spPr>
          <a:xfrm>
            <a:off x="5845200" y="5126550"/>
            <a:ext cx="6597600" cy="1893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ctr" rtl="0">
              <a:lnSpc>
                <a:spcPct val="115000"/>
              </a:lnSpc>
              <a:spcBef>
                <a:spcPts val="0"/>
              </a:spcBef>
              <a:spcAft>
                <a:spcPts val="0"/>
              </a:spcAft>
              <a:buSzPts val="1850"/>
              <a:buNone/>
              <a:defRPr sz="3700"/>
            </a:lvl2pPr>
            <a:lvl3pPr lvl="2" algn="ctr" rtl="0">
              <a:lnSpc>
                <a:spcPct val="115000"/>
              </a:lnSpc>
              <a:spcBef>
                <a:spcPts val="0"/>
              </a:spcBef>
              <a:spcAft>
                <a:spcPts val="0"/>
              </a:spcAft>
              <a:buSzPts val="1850"/>
              <a:buNone/>
              <a:defRPr sz="3700"/>
            </a:lvl3pPr>
            <a:lvl4pPr lvl="3" algn="ctr" rtl="0">
              <a:lnSpc>
                <a:spcPct val="115000"/>
              </a:lnSpc>
              <a:spcBef>
                <a:spcPts val="0"/>
              </a:spcBef>
              <a:spcAft>
                <a:spcPts val="0"/>
              </a:spcAft>
              <a:buSzPts val="1850"/>
              <a:buNone/>
              <a:defRPr sz="3700"/>
            </a:lvl4pPr>
            <a:lvl5pPr lvl="4" algn="ctr" rtl="0">
              <a:lnSpc>
                <a:spcPct val="115000"/>
              </a:lnSpc>
              <a:spcBef>
                <a:spcPts val="0"/>
              </a:spcBef>
              <a:spcAft>
                <a:spcPts val="0"/>
              </a:spcAft>
              <a:buSzPts val="1850"/>
              <a:buNone/>
              <a:defRPr sz="3700"/>
            </a:lvl5pPr>
            <a:lvl6pPr lvl="5" algn="ctr" rtl="0">
              <a:lnSpc>
                <a:spcPct val="115000"/>
              </a:lnSpc>
              <a:spcBef>
                <a:spcPts val="0"/>
              </a:spcBef>
              <a:spcAft>
                <a:spcPts val="0"/>
              </a:spcAft>
              <a:buSzPts val="1850"/>
              <a:buNone/>
              <a:defRPr sz="3700"/>
            </a:lvl6pPr>
            <a:lvl7pPr lvl="6" algn="ctr" rtl="0">
              <a:lnSpc>
                <a:spcPct val="115000"/>
              </a:lnSpc>
              <a:spcBef>
                <a:spcPts val="0"/>
              </a:spcBef>
              <a:spcAft>
                <a:spcPts val="0"/>
              </a:spcAft>
              <a:buSzPts val="1850"/>
              <a:buNone/>
              <a:defRPr sz="3700"/>
            </a:lvl7pPr>
            <a:lvl8pPr lvl="7" algn="ctr" rtl="0">
              <a:lnSpc>
                <a:spcPct val="115000"/>
              </a:lnSpc>
              <a:spcBef>
                <a:spcPts val="0"/>
              </a:spcBef>
              <a:spcAft>
                <a:spcPts val="0"/>
              </a:spcAft>
              <a:buSzPts val="1850"/>
              <a:buNone/>
              <a:defRPr sz="3700"/>
            </a:lvl8pPr>
            <a:lvl9pPr lvl="8" algn="ct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65609597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8"/>
        <p:cNvGrpSpPr/>
        <p:nvPr/>
      </p:nvGrpSpPr>
      <p:grpSpPr>
        <a:xfrm>
          <a:off x="0" y="0"/>
          <a:ext cx="0" cy="0"/>
          <a:chOff x="0" y="0"/>
          <a:chExt cx="0" cy="0"/>
        </a:xfrm>
      </p:grpSpPr>
      <p:sp>
        <p:nvSpPr>
          <p:cNvPr id="269" name="Google Shape;269;p2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70" name="Google Shape;270;p20"/>
          <p:cNvSpPr txBox="1">
            <a:spLocks noGrp="1"/>
          </p:cNvSpPr>
          <p:nvPr>
            <p:ph type="body" idx="1"/>
          </p:nvPr>
        </p:nvSpPr>
        <p:spPr>
          <a:xfrm>
            <a:off x="4194976" y="3476850"/>
            <a:ext cx="9898200" cy="45948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Clr>
                <a:srgbClr val="FFFFFF"/>
              </a:buClr>
              <a:buSzPts val="1400"/>
              <a:buFont typeface="Red Hat Display"/>
              <a:buChar char="☐"/>
              <a:defRPr/>
            </a:lvl1pPr>
            <a:lvl2pPr marL="1828800" lvl="1" indent="-635000" rtl="0">
              <a:spcBef>
                <a:spcPts val="3200"/>
              </a:spcBef>
              <a:spcAft>
                <a:spcPts val="0"/>
              </a:spcAft>
              <a:buClr>
                <a:srgbClr val="FFFFFF"/>
              </a:buClr>
              <a:buSzPts val="1400"/>
              <a:buFont typeface="Red Hat Display"/>
              <a:buChar char="○"/>
              <a:defRPr/>
            </a:lvl2pPr>
            <a:lvl3pPr marL="2743200" lvl="2" indent="-635000" rtl="0">
              <a:spcBef>
                <a:spcPts val="3200"/>
              </a:spcBef>
              <a:spcAft>
                <a:spcPts val="0"/>
              </a:spcAft>
              <a:buClr>
                <a:srgbClr val="FFFFFF"/>
              </a:buClr>
              <a:buSzPts val="1400"/>
              <a:buFont typeface="Red Hat Display"/>
              <a:buChar char="■"/>
              <a:defRPr/>
            </a:lvl3pPr>
            <a:lvl4pPr marL="3657600" lvl="3" indent="-635000" rtl="0">
              <a:spcBef>
                <a:spcPts val="3200"/>
              </a:spcBef>
              <a:spcAft>
                <a:spcPts val="0"/>
              </a:spcAft>
              <a:buClr>
                <a:srgbClr val="FFFFFF"/>
              </a:buClr>
              <a:buSzPts val="1400"/>
              <a:buFont typeface="Red Hat Display"/>
              <a:buChar char="●"/>
              <a:defRPr/>
            </a:lvl4pPr>
            <a:lvl5pPr marL="4572000" lvl="4" indent="-635000" rtl="0">
              <a:spcBef>
                <a:spcPts val="3200"/>
              </a:spcBef>
              <a:spcAft>
                <a:spcPts val="0"/>
              </a:spcAft>
              <a:buClr>
                <a:srgbClr val="FFFFFF"/>
              </a:buClr>
              <a:buSzPts val="1400"/>
              <a:buFont typeface="Red Hat Display"/>
              <a:buChar char="○"/>
              <a:defRPr/>
            </a:lvl5pPr>
            <a:lvl6pPr marL="5486400" lvl="5" indent="-635000" rtl="0">
              <a:spcBef>
                <a:spcPts val="3200"/>
              </a:spcBef>
              <a:spcAft>
                <a:spcPts val="0"/>
              </a:spcAft>
              <a:buClr>
                <a:srgbClr val="FFFFFF"/>
              </a:buClr>
              <a:buSzPts val="1400"/>
              <a:buFont typeface="Red Hat Display"/>
              <a:buChar char="■"/>
              <a:defRPr/>
            </a:lvl6pPr>
            <a:lvl7pPr marL="6400800" lvl="6" indent="-635000" rtl="0">
              <a:spcBef>
                <a:spcPts val="3200"/>
              </a:spcBef>
              <a:spcAft>
                <a:spcPts val="0"/>
              </a:spcAft>
              <a:buClr>
                <a:srgbClr val="FFFFFF"/>
              </a:buClr>
              <a:buSzPts val="1400"/>
              <a:buFont typeface="Red Hat Display"/>
              <a:buChar char="●"/>
              <a:defRPr/>
            </a:lvl7pPr>
            <a:lvl8pPr marL="7315200" lvl="7" indent="-635000" rtl="0">
              <a:spcBef>
                <a:spcPts val="3200"/>
              </a:spcBef>
              <a:spcAft>
                <a:spcPts val="0"/>
              </a:spcAft>
              <a:buClr>
                <a:srgbClr val="FFFFFF"/>
              </a:buClr>
              <a:buSzPts val="1400"/>
              <a:buFont typeface="Red Hat Display"/>
              <a:buChar char="○"/>
              <a:defRPr/>
            </a:lvl8pPr>
            <a:lvl9pPr marL="8229600" lvl="8" indent="-635000" rtl="0">
              <a:spcBef>
                <a:spcPts val="3200"/>
              </a:spcBef>
              <a:spcAft>
                <a:spcPts val="3200"/>
              </a:spcAft>
              <a:buClr>
                <a:srgbClr val="FFFFFF"/>
              </a:buClr>
              <a:buSzPts val="1400"/>
              <a:buFont typeface="Red Hat Display"/>
              <a:buChar char="■"/>
              <a:defRPr/>
            </a:lvl9pPr>
          </a:lstStyle>
          <a:p>
            <a:endParaRPr/>
          </a:p>
        </p:txBody>
      </p:sp>
      <p:sp>
        <p:nvSpPr>
          <p:cNvPr id="271" name="Google Shape;271;p2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72" name="Google Shape;272;p20"/>
          <p:cNvGrpSpPr/>
          <p:nvPr/>
        </p:nvGrpSpPr>
        <p:grpSpPr>
          <a:xfrm>
            <a:off x="349892" y="6574127"/>
            <a:ext cx="1968648" cy="2202922"/>
            <a:chOff x="781859" y="782462"/>
            <a:chExt cx="651309" cy="728721"/>
          </a:xfrm>
        </p:grpSpPr>
        <p:sp>
          <p:nvSpPr>
            <p:cNvPr id="273" name="Google Shape;273;p20"/>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0"/>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20"/>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20"/>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20"/>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20"/>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20"/>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20"/>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20"/>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20"/>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20"/>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0"/>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20"/>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20"/>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20"/>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20"/>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20"/>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20"/>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20"/>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20"/>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20"/>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20"/>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20"/>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0"/>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0"/>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20"/>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20"/>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20"/>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20"/>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20"/>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20"/>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0"/>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20"/>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20"/>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20"/>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0"/>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0"/>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0"/>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0"/>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7411796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2"/>
        <p:cNvGrpSpPr/>
        <p:nvPr/>
      </p:nvGrpSpPr>
      <p:grpSpPr>
        <a:xfrm>
          <a:off x="0" y="0"/>
          <a:ext cx="0" cy="0"/>
          <a:chOff x="0" y="0"/>
          <a:chExt cx="0" cy="0"/>
        </a:xfrm>
      </p:grpSpPr>
      <p:sp>
        <p:nvSpPr>
          <p:cNvPr id="313" name="Google Shape;313;p21"/>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4" name="Google Shape;314;p21"/>
          <p:cNvSpPr txBox="1">
            <a:spLocks noGrp="1"/>
          </p:cNvSpPr>
          <p:nvPr>
            <p:ph type="title"/>
          </p:nvPr>
        </p:nvSpPr>
        <p:spPr>
          <a:xfrm>
            <a:off x="2188450" y="2819000"/>
            <a:ext cx="9726600" cy="132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5" name="Google Shape;315;p21"/>
          <p:cNvSpPr txBox="1">
            <a:spLocks noGrp="1"/>
          </p:cNvSpPr>
          <p:nvPr>
            <p:ph type="subTitle" idx="1"/>
          </p:nvPr>
        </p:nvSpPr>
        <p:spPr>
          <a:xfrm>
            <a:off x="2188450" y="4344650"/>
            <a:ext cx="9726600" cy="3039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SzPts val="1400"/>
              <a:buChar char="○"/>
              <a:defRPr/>
            </a:lvl2pPr>
            <a:lvl3pPr lvl="2" algn="ctr" rtl="0">
              <a:lnSpc>
                <a:spcPct val="115000"/>
              </a:lnSpc>
              <a:spcBef>
                <a:spcPts val="0"/>
              </a:spcBef>
              <a:spcAft>
                <a:spcPts val="0"/>
              </a:spcAft>
              <a:buSzPts val="1400"/>
              <a:buChar char="■"/>
              <a:defRPr/>
            </a:lvl3pPr>
            <a:lvl4pPr lvl="3" algn="ctr" rtl="0">
              <a:lnSpc>
                <a:spcPct val="115000"/>
              </a:lnSpc>
              <a:spcBef>
                <a:spcPts val="0"/>
              </a:spcBef>
              <a:spcAft>
                <a:spcPts val="0"/>
              </a:spcAft>
              <a:buSzPts val="1400"/>
              <a:buChar char="●"/>
              <a:defRPr/>
            </a:lvl4pPr>
            <a:lvl5pPr lvl="4" algn="ctr" rtl="0">
              <a:lnSpc>
                <a:spcPct val="115000"/>
              </a:lnSpc>
              <a:spcBef>
                <a:spcPts val="0"/>
              </a:spcBef>
              <a:spcAft>
                <a:spcPts val="0"/>
              </a:spcAft>
              <a:buSzPts val="1400"/>
              <a:buChar char="○"/>
              <a:defRPr/>
            </a:lvl5pPr>
            <a:lvl6pPr lvl="5" algn="ctr" rtl="0">
              <a:lnSpc>
                <a:spcPct val="115000"/>
              </a:lnSpc>
              <a:spcBef>
                <a:spcPts val="0"/>
              </a:spcBef>
              <a:spcAft>
                <a:spcPts val="0"/>
              </a:spcAft>
              <a:buSzPts val="1400"/>
              <a:buChar char="■"/>
              <a:defRPr/>
            </a:lvl6pPr>
            <a:lvl7pPr lvl="6" algn="ctr" rtl="0">
              <a:lnSpc>
                <a:spcPct val="115000"/>
              </a:lnSpc>
              <a:spcBef>
                <a:spcPts val="0"/>
              </a:spcBef>
              <a:spcAft>
                <a:spcPts val="0"/>
              </a:spcAft>
              <a:buSzPts val="1400"/>
              <a:buChar char="●"/>
              <a:defRPr/>
            </a:lvl7pPr>
            <a:lvl8pPr lvl="7" algn="ctr" rtl="0">
              <a:lnSpc>
                <a:spcPct val="115000"/>
              </a:lnSpc>
              <a:spcBef>
                <a:spcPts val="0"/>
              </a:spcBef>
              <a:spcAft>
                <a:spcPts val="0"/>
              </a:spcAft>
              <a:buSzPts val="1400"/>
              <a:buChar char="○"/>
              <a:defRPr/>
            </a:lvl8pPr>
            <a:lvl9pPr lvl="8" algn="ctr"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11010212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16"/>
        <p:cNvGrpSpPr/>
        <p:nvPr/>
      </p:nvGrpSpPr>
      <p:grpSpPr>
        <a:xfrm>
          <a:off x="0" y="0"/>
          <a:ext cx="0" cy="0"/>
          <a:chOff x="0" y="0"/>
          <a:chExt cx="0" cy="0"/>
        </a:xfrm>
      </p:grpSpPr>
      <p:sp>
        <p:nvSpPr>
          <p:cNvPr id="317" name="Google Shape;317;p2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8" name="Google Shape;318;p22"/>
          <p:cNvSpPr txBox="1">
            <a:spLocks noGrp="1"/>
          </p:cNvSpPr>
          <p:nvPr>
            <p:ph type="title"/>
          </p:nvPr>
        </p:nvSpPr>
        <p:spPr>
          <a:xfrm>
            <a:off x="2097750" y="2746950"/>
            <a:ext cx="5260200" cy="2278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9" name="Google Shape;319;p22"/>
          <p:cNvSpPr txBox="1">
            <a:spLocks noGrp="1"/>
          </p:cNvSpPr>
          <p:nvPr>
            <p:ph type="subTitle" idx="1"/>
          </p:nvPr>
        </p:nvSpPr>
        <p:spPr>
          <a:xfrm>
            <a:off x="2097750" y="5148976"/>
            <a:ext cx="52602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320" name="Google Shape;320;p22"/>
          <p:cNvGrpSpPr/>
          <p:nvPr/>
        </p:nvGrpSpPr>
        <p:grpSpPr>
          <a:xfrm>
            <a:off x="995496" y="1099227"/>
            <a:ext cx="16066772" cy="7959430"/>
            <a:chOff x="497748" y="549613"/>
            <a:chExt cx="8033386" cy="3979715"/>
          </a:xfrm>
        </p:grpSpPr>
        <p:grpSp>
          <p:nvGrpSpPr>
            <p:cNvPr id="321" name="Google Shape;321;p22"/>
            <p:cNvGrpSpPr/>
            <p:nvPr/>
          </p:nvGrpSpPr>
          <p:grpSpPr>
            <a:xfrm>
              <a:off x="8159134" y="4324421"/>
              <a:ext cx="372000" cy="204906"/>
              <a:chOff x="9982400" y="628400"/>
              <a:chExt cx="44300" cy="24400"/>
            </a:xfrm>
          </p:grpSpPr>
          <p:sp>
            <p:nvSpPr>
              <p:cNvPr id="322" name="Google Shape;322;p2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2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2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2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2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7" name="Google Shape;327;p22"/>
            <p:cNvGrpSpPr/>
            <p:nvPr/>
          </p:nvGrpSpPr>
          <p:grpSpPr>
            <a:xfrm rot="314253" flipH="1">
              <a:off x="515690" y="583338"/>
              <a:ext cx="758467" cy="427794"/>
              <a:chOff x="10133400" y="-284687"/>
              <a:chExt cx="562901" cy="317490"/>
            </a:xfrm>
          </p:grpSpPr>
          <p:sp>
            <p:nvSpPr>
              <p:cNvPr id="328" name="Google Shape;328;p2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2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330" name="Google Shape;330;p22"/>
              <p:cNvGrpSpPr/>
              <p:nvPr/>
            </p:nvGrpSpPr>
            <p:grpSpPr>
              <a:xfrm>
                <a:off x="10307231" y="-214286"/>
                <a:ext cx="389070" cy="135070"/>
                <a:chOff x="9850175" y="941400"/>
                <a:chExt cx="103125" cy="35800"/>
              </a:xfrm>
            </p:grpSpPr>
            <p:sp>
              <p:nvSpPr>
                <p:cNvPr id="331" name="Google Shape;331;p2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2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grpSp>
    </p:spTree>
    <p:extLst>
      <p:ext uri="{BB962C8B-B14F-4D97-AF65-F5344CB8AC3E}">
        <p14:creationId xmlns:p14="http://schemas.microsoft.com/office/powerpoint/2010/main" val="50153821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5"/>
        <p:cNvGrpSpPr/>
        <p:nvPr/>
      </p:nvGrpSpPr>
      <p:grpSpPr>
        <a:xfrm>
          <a:off x="0" y="0"/>
          <a:ext cx="0" cy="0"/>
          <a:chOff x="0" y="0"/>
          <a:chExt cx="0" cy="0"/>
        </a:xfrm>
      </p:grpSpPr>
      <p:sp>
        <p:nvSpPr>
          <p:cNvPr id="396" name="Google Shape;396;p2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97" name="Google Shape;397;p25"/>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98" name="Google Shape;398;p25"/>
          <p:cNvSpPr txBox="1">
            <a:spLocks noGrp="1"/>
          </p:cNvSpPr>
          <p:nvPr>
            <p:ph type="subTitle" idx="1"/>
          </p:nvPr>
        </p:nvSpPr>
        <p:spPr>
          <a:xfrm>
            <a:off x="2324726"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9" name="Google Shape;399;p25"/>
          <p:cNvSpPr txBox="1">
            <a:spLocks noGrp="1"/>
          </p:cNvSpPr>
          <p:nvPr>
            <p:ph type="subTitle" idx="2"/>
          </p:nvPr>
        </p:nvSpPr>
        <p:spPr>
          <a:xfrm>
            <a:off x="9562474"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400" name="Google Shape;400;p25"/>
          <p:cNvGrpSpPr/>
          <p:nvPr/>
        </p:nvGrpSpPr>
        <p:grpSpPr>
          <a:xfrm>
            <a:off x="1201064" y="8703792"/>
            <a:ext cx="744000" cy="409812"/>
            <a:chOff x="9982400" y="628400"/>
            <a:chExt cx="44300" cy="24400"/>
          </a:xfrm>
        </p:grpSpPr>
        <p:sp>
          <p:nvSpPr>
            <p:cNvPr id="401" name="Google Shape;401;p25"/>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5"/>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25"/>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25"/>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25"/>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6" name="Google Shape;406;p25"/>
          <p:cNvGrpSpPr/>
          <p:nvPr/>
        </p:nvGrpSpPr>
        <p:grpSpPr>
          <a:xfrm flipH="1">
            <a:off x="-145040" y="505775"/>
            <a:ext cx="18224412" cy="9059370"/>
            <a:chOff x="-72520" y="252887"/>
            <a:chExt cx="9112206" cy="4529685"/>
          </a:xfrm>
        </p:grpSpPr>
        <p:grpSp>
          <p:nvGrpSpPr>
            <p:cNvPr id="407" name="Google Shape;407;p25"/>
            <p:cNvGrpSpPr/>
            <p:nvPr/>
          </p:nvGrpSpPr>
          <p:grpSpPr>
            <a:xfrm rot="4476917" flipH="1">
              <a:off x="7957371" y="341028"/>
              <a:ext cx="946802" cy="1002565"/>
              <a:chOff x="6195381" y="-2621175"/>
              <a:chExt cx="935514" cy="991326"/>
            </a:xfrm>
          </p:grpSpPr>
          <p:sp>
            <p:nvSpPr>
              <p:cNvPr id="408" name="Google Shape;408;p25"/>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25"/>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410" name="Google Shape;410;p25"/>
              <p:cNvGrpSpPr/>
              <p:nvPr/>
            </p:nvGrpSpPr>
            <p:grpSpPr>
              <a:xfrm>
                <a:off x="6224976" y="-2534681"/>
                <a:ext cx="814619" cy="878223"/>
                <a:chOff x="10015526" y="-551931"/>
                <a:chExt cx="814619" cy="878223"/>
              </a:xfrm>
            </p:grpSpPr>
            <p:sp>
              <p:nvSpPr>
                <p:cNvPr id="411" name="Google Shape;411;p25"/>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25"/>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25"/>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25"/>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25"/>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25"/>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25"/>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25"/>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25"/>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25"/>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25"/>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25"/>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25"/>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25"/>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25"/>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25"/>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25"/>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25"/>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25"/>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25"/>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25"/>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5"/>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25"/>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25"/>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5"/>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5"/>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5"/>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5"/>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5"/>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5"/>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5"/>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5"/>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5"/>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5"/>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5"/>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5"/>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5"/>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5"/>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5"/>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5"/>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5"/>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5"/>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5"/>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5"/>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5"/>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5"/>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5"/>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25"/>
            <p:cNvGrpSpPr/>
            <p:nvPr/>
          </p:nvGrpSpPr>
          <p:grpSpPr>
            <a:xfrm rot="-6966032">
              <a:off x="156170" y="3819585"/>
              <a:ext cx="664004" cy="923425"/>
              <a:chOff x="10478963" y="-3477862"/>
              <a:chExt cx="489325" cy="680500"/>
            </a:xfrm>
          </p:grpSpPr>
          <p:sp>
            <p:nvSpPr>
              <p:cNvPr id="459" name="Google Shape;459;p25"/>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5"/>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5"/>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5"/>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5"/>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5"/>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5"/>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5"/>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5"/>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5"/>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5"/>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5"/>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5"/>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5"/>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5"/>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5"/>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5"/>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41058500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76"/>
        <p:cNvGrpSpPr/>
        <p:nvPr/>
      </p:nvGrpSpPr>
      <p:grpSpPr>
        <a:xfrm>
          <a:off x="0" y="0"/>
          <a:ext cx="0" cy="0"/>
          <a:chOff x="0" y="0"/>
          <a:chExt cx="0" cy="0"/>
        </a:xfrm>
      </p:grpSpPr>
      <p:sp>
        <p:nvSpPr>
          <p:cNvPr id="477" name="Google Shape;477;p2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478" name="Google Shape;478;p2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479" name="Google Shape;479;p26"/>
          <p:cNvSpPr txBox="1">
            <a:spLocks noGrp="1"/>
          </p:cNvSpPr>
          <p:nvPr>
            <p:ph type="subTitle" idx="1"/>
          </p:nvPr>
        </p:nvSpPr>
        <p:spPr>
          <a:xfrm>
            <a:off x="142645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0" name="Google Shape;480;p26"/>
          <p:cNvSpPr txBox="1">
            <a:spLocks noGrp="1"/>
          </p:cNvSpPr>
          <p:nvPr>
            <p:ph type="subTitle" idx="2"/>
          </p:nvPr>
        </p:nvSpPr>
        <p:spPr>
          <a:xfrm>
            <a:off x="142645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1" name="Google Shape;481;p26"/>
          <p:cNvSpPr txBox="1">
            <a:spLocks noGrp="1"/>
          </p:cNvSpPr>
          <p:nvPr>
            <p:ph type="subTitle" idx="3"/>
          </p:nvPr>
        </p:nvSpPr>
        <p:spPr>
          <a:xfrm>
            <a:off x="120608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2" name="Google Shape;482;p26"/>
          <p:cNvSpPr txBox="1">
            <a:spLocks noGrp="1"/>
          </p:cNvSpPr>
          <p:nvPr>
            <p:ph type="subTitle" idx="4"/>
          </p:nvPr>
        </p:nvSpPr>
        <p:spPr>
          <a:xfrm>
            <a:off x="120608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3" name="Google Shape;483;p26"/>
          <p:cNvSpPr txBox="1">
            <a:spLocks noGrp="1"/>
          </p:cNvSpPr>
          <p:nvPr>
            <p:ph type="subTitle" idx="5"/>
          </p:nvPr>
        </p:nvSpPr>
        <p:spPr>
          <a:xfrm>
            <a:off x="67437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4" name="Google Shape;484;p26"/>
          <p:cNvSpPr txBox="1">
            <a:spLocks noGrp="1"/>
          </p:cNvSpPr>
          <p:nvPr>
            <p:ph type="subTitle" idx="6"/>
          </p:nvPr>
        </p:nvSpPr>
        <p:spPr>
          <a:xfrm>
            <a:off x="67437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485" name="Google Shape;485;p26"/>
          <p:cNvGrpSpPr/>
          <p:nvPr/>
        </p:nvGrpSpPr>
        <p:grpSpPr>
          <a:xfrm rot="-7188616">
            <a:off x="464204" y="110984"/>
            <a:ext cx="1318964" cy="1834456"/>
            <a:chOff x="10478963" y="-3477862"/>
            <a:chExt cx="489325" cy="680500"/>
          </a:xfrm>
        </p:grpSpPr>
        <p:sp>
          <p:nvSpPr>
            <p:cNvPr id="486" name="Google Shape;486;p26"/>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6"/>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26"/>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26"/>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26"/>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26"/>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6"/>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6"/>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6"/>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6"/>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6"/>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6"/>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6"/>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6"/>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26"/>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6"/>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6"/>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1034145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03"/>
        <p:cNvGrpSpPr/>
        <p:nvPr/>
      </p:nvGrpSpPr>
      <p:grpSpPr>
        <a:xfrm>
          <a:off x="0" y="0"/>
          <a:ext cx="0" cy="0"/>
          <a:chOff x="0" y="0"/>
          <a:chExt cx="0" cy="0"/>
        </a:xfrm>
      </p:grpSpPr>
      <p:sp>
        <p:nvSpPr>
          <p:cNvPr id="504" name="Google Shape;504;p2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05" name="Google Shape;505;p27"/>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06" name="Google Shape;506;p27"/>
          <p:cNvSpPr txBox="1">
            <a:spLocks noGrp="1"/>
          </p:cNvSpPr>
          <p:nvPr>
            <p:ph type="subTitle" idx="1"/>
          </p:nvPr>
        </p:nvSpPr>
        <p:spPr>
          <a:xfrm>
            <a:off x="17312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7" name="Google Shape;507;p27"/>
          <p:cNvSpPr txBox="1">
            <a:spLocks noGrp="1"/>
          </p:cNvSpPr>
          <p:nvPr>
            <p:ph type="subTitle" idx="2"/>
          </p:nvPr>
        </p:nvSpPr>
        <p:spPr>
          <a:xfrm>
            <a:off x="17312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08" name="Google Shape;508;p27"/>
          <p:cNvSpPr txBox="1">
            <a:spLocks noGrp="1"/>
          </p:cNvSpPr>
          <p:nvPr>
            <p:ph type="subTitle" idx="3"/>
          </p:nvPr>
        </p:nvSpPr>
        <p:spPr>
          <a:xfrm>
            <a:off x="120315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9" name="Google Shape;509;p27"/>
          <p:cNvSpPr txBox="1">
            <a:spLocks noGrp="1"/>
          </p:cNvSpPr>
          <p:nvPr>
            <p:ph type="subTitle" idx="4"/>
          </p:nvPr>
        </p:nvSpPr>
        <p:spPr>
          <a:xfrm>
            <a:off x="120315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10" name="Google Shape;510;p27"/>
          <p:cNvSpPr txBox="1">
            <a:spLocks noGrp="1"/>
          </p:cNvSpPr>
          <p:nvPr>
            <p:ph type="subTitle" idx="5"/>
          </p:nvPr>
        </p:nvSpPr>
        <p:spPr>
          <a:xfrm>
            <a:off x="688140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11" name="Google Shape;511;p27"/>
          <p:cNvSpPr txBox="1">
            <a:spLocks noGrp="1"/>
          </p:cNvSpPr>
          <p:nvPr>
            <p:ph type="subTitle" idx="6"/>
          </p:nvPr>
        </p:nvSpPr>
        <p:spPr>
          <a:xfrm>
            <a:off x="688140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12" name="Google Shape;512;p27"/>
          <p:cNvGrpSpPr/>
          <p:nvPr/>
        </p:nvGrpSpPr>
        <p:grpSpPr>
          <a:xfrm>
            <a:off x="-18565" y="1889842"/>
            <a:ext cx="18288486" cy="7516812"/>
            <a:chOff x="-9283" y="944921"/>
            <a:chExt cx="9144243" cy="3758406"/>
          </a:xfrm>
        </p:grpSpPr>
        <p:grpSp>
          <p:nvGrpSpPr>
            <p:cNvPr id="513" name="Google Shape;513;p27"/>
            <p:cNvGrpSpPr/>
            <p:nvPr/>
          </p:nvGrpSpPr>
          <p:grpSpPr>
            <a:xfrm rot="-863933" flipH="1">
              <a:off x="8166854" y="3691323"/>
              <a:ext cx="867530" cy="918564"/>
              <a:chOff x="6195381" y="-2621175"/>
              <a:chExt cx="935514" cy="991326"/>
            </a:xfrm>
          </p:grpSpPr>
          <p:sp>
            <p:nvSpPr>
              <p:cNvPr id="514" name="Google Shape;514;p27"/>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7"/>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516" name="Google Shape;516;p27"/>
              <p:cNvGrpSpPr/>
              <p:nvPr/>
            </p:nvGrpSpPr>
            <p:grpSpPr>
              <a:xfrm>
                <a:off x="6224976" y="-2534681"/>
                <a:ext cx="814619" cy="878223"/>
                <a:chOff x="10015526" y="-551931"/>
                <a:chExt cx="814619" cy="878223"/>
              </a:xfrm>
            </p:grpSpPr>
            <p:sp>
              <p:nvSpPr>
                <p:cNvPr id="517" name="Google Shape;517;p27"/>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7"/>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7"/>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7"/>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27"/>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27"/>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27"/>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7"/>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7"/>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27"/>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27"/>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27"/>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27"/>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27"/>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27"/>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27"/>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27"/>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27"/>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27"/>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27"/>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27"/>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27"/>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27"/>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27"/>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27"/>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27"/>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27"/>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7"/>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7"/>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27"/>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27"/>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27"/>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27"/>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27"/>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27"/>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27"/>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27"/>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27"/>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27"/>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27"/>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27"/>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27"/>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27"/>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27"/>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27"/>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27"/>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27"/>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4" name="Google Shape;564;p27"/>
            <p:cNvGrpSpPr/>
            <p:nvPr/>
          </p:nvGrpSpPr>
          <p:grpSpPr>
            <a:xfrm rot="-7891684">
              <a:off x="195883" y="1026495"/>
              <a:ext cx="582773" cy="810458"/>
              <a:chOff x="10478963" y="-3477862"/>
              <a:chExt cx="489325" cy="680500"/>
            </a:xfrm>
          </p:grpSpPr>
          <p:sp>
            <p:nvSpPr>
              <p:cNvPr id="565" name="Google Shape;565;p27"/>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27"/>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27"/>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27"/>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27"/>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27"/>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27"/>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27"/>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27"/>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27"/>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27"/>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27"/>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27"/>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27"/>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27"/>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27"/>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27"/>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811514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82"/>
        <p:cNvGrpSpPr/>
        <p:nvPr/>
      </p:nvGrpSpPr>
      <p:grpSpPr>
        <a:xfrm>
          <a:off x="0" y="0"/>
          <a:ext cx="0" cy="0"/>
          <a:chOff x="0" y="0"/>
          <a:chExt cx="0" cy="0"/>
        </a:xfrm>
      </p:grpSpPr>
      <p:sp>
        <p:nvSpPr>
          <p:cNvPr id="583" name="Google Shape;583;p2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84" name="Google Shape;584;p2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85" name="Google Shape;585;p28"/>
          <p:cNvSpPr txBox="1">
            <a:spLocks noGrp="1"/>
          </p:cNvSpPr>
          <p:nvPr>
            <p:ph type="subTitle" idx="1"/>
          </p:nvPr>
        </p:nvSpPr>
        <p:spPr>
          <a:xfrm>
            <a:off x="4038300"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6" name="Google Shape;586;p28"/>
          <p:cNvSpPr txBox="1">
            <a:spLocks noGrp="1"/>
          </p:cNvSpPr>
          <p:nvPr>
            <p:ph type="subTitle" idx="2"/>
          </p:nvPr>
        </p:nvSpPr>
        <p:spPr>
          <a:xfrm>
            <a:off x="4038300"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7" name="Google Shape;587;p28"/>
          <p:cNvSpPr txBox="1">
            <a:spLocks noGrp="1"/>
          </p:cNvSpPr>
          <p:nvPr>
            <p:ph type="subTitle" idx="3"/>
          </p:nvPr>
        </p:nvSpPr>
        <p:spPr>
          <a:xfrm>
            <a:off x="4038300"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8" name="Google Shape;588;p28"/>
          <p:cNvSpPr txBox="1">
            <a:spLocks noGrp="1"/>
          </p:cNvSpPr>
          <p:nvPr>
            <p:ph type="subTitle" idx="4"/>
          </p:nvPr>
        </p:nvSpPr>
        <p:spPr>
          <a:xfrm>
            <a:off x="4038300"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9" name="Google Shape;589;p28"/>
          <p:cNvSpPr txBox="1">
            <a:spLocks noGrp="1"/>
          </p:cNvSpPr>
          <p:nvPr>
            <p:ph type="subTitle" idx="5"/>
          </p:nvPr>
        </p:nvSpPr>
        <p:spPr>
          <a:xfrm>
            <a:off x="12278374"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0" name="Google Shape;590;p28"/>
          <p:cNvSpPr txBox="1">
            <a:spLocks noGrp="1"/>
          </p:cNvSpPr>
          <p:nvPr>
            <p:ph type="subTitle" idx="6"/>
          </p:nvPr>
        </p:nvSpPr>
        <p:spPr>
          <a:xfrm>
            <a:off x="12278374"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91" name="Google Shape;591;p28"/>
          <p:cNvSpPr txBox="1">
            <a:spLocks noGrp="1"/>
          </p:cNvSpPr>
          <p:nvPr>
            <p:ph type="subTitle" idx="7"/>
          </p:nvPr>
        </p:nvSpPr>
        <p:spPr>
          <a:xfrm>
            <a:off x="12278374"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2" name="Google Shape;592;p28"/>
          <p:cNvSpPr txBox="1">
            <a:spLocks noGrp="1"/>
          </p:cNvSpPr>
          <p:nvPr>
            <p:ph type="subTitle" idx="8"/>
          </p:nvPr>
        </p:nvSpPr>
        <p:spPr>
          <a:xfrm>
            <a:off x="12278374"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93" name="Google Shape;593;p28"/>
          <p:cNvGrpSpPr/>
          <p:nvPr/>
        </p:nvGrpSpPr>
        <p:grpSpPr>
          <a:xfrm>
            <a:off x="1030516" y="957154"/>
            <a:ext cx="1447400" cy="293248"/>
            <a:chOff x="9930175" y="1022450"/>
            <a:chExt cx="120450" cy="24400"/>
          </a:xfrm>
        </p:grpSpPr>
        <p:sp>
          <p:nvSpPr>
            <p:cNvPr id="594" name="Google Shape;594;p28"/>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28"/>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28"/>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28"/>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28"/>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8"/>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8"/>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8"/>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8"/>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3" name="Google Shape;603;p28"/>
          <p:cNvGrpSpPr/>
          <p:nvPr/>
        </p:nvGrpSpPr>
        <p:grpSpPr>
          <a:xfrm>
            <a:off x="-19" y="2191646"/>
            <a:ext cx="17970366" cy="7174372"/>
            <a:chOff x="-10" y="1095823"/>
            <a:chExt cx="8985183" cy="3587186"/>
          </a:xfrm>
        </p:grpSpPr>
        <p:grpSp>
          <p:nvGrpSpPr>
            <p:cNvPr id="604" name="Google Shape;604;p28"/>
            <p:cNvGrpSpPr/>
            <p:nvPr/>
          </p:nvGrpSpPr>
          <p:grpSpPr>
            <a:xfrm rot="1169873" flipH="1">
              <a:off x="88196" y="3956634"/>
              <a:ext cx="638054" cy="638191"/>
              <a:chOff x="8790864" y="-1437011"/>
              <a:chExt cx="835482" cy="831392"/>
            </a:xfrm>
          </p:grpSpPr>
          <p:sp>
            <p:nvSpPr>
              <p:cNvPr id="605" name="Google Shape;605;p28"/>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8"/>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8"/>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8"/>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9" name="Google Shape;609;p28"/>
            <p:cNvGrpSpPr/>
            <p:nvPr/>
          </p:nvGrpSpPr>
          <p:grpSpPr>
            <a:xfrm rot="5400000" flipH="1">
              <a:off x="8347507" y="1129949"/>
              <a:ext cx="671793" cy="603540"/>
              <a:chOff x="7624325" y="-1510778"/>
              <a:chExt cx="1080227" cy="970321"/>
            </a:xfrm>
          </p:grpSpPr>
          <p:sp>
            <p:nvSpPr>
              <p:cNvPr id="610" name="Google Shape;610;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8"/>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8"/>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945062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616"/>
        <p:cNvGrpSpPr/>
        <p:nvPr/>
      </p:nvGrpSpPr>
      <p:grpSpPr>
        <a:xfrm>
          <a:off x="0" y="0"/>
          <a:ext cx="0" cy="0"/>
          <a:chOff x="0" y="0"/>
          <a:chExt cx="0" cy="0"/>
        </a:xfrm>
      </p:grpSpPr>
      <p:sp>
        <p:nvSpPr>
          <p:cNvPr id="617" name="Google Shape;617;p2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18" name="Google Shape;618;p29"/>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19" name="Google Shape;619;p29"/>
          <p:cNvSpPr txBox="1">
            <a:spLocks noGrp="1"/>
          </p:cNvSpPr>
          <p:nvPr>
            <p:ph type="subTitle" idx="1"/>
          </p:nvPr>
        </p:nvSpPr>
        <p:spPr>
          <a:xfrm>
            <a:off x="14265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0" name="Google Shape;620;p29"/>
          <p:cNvSpPr txBox="1">
            <a:spLocks noGrp="1"/>
          </p:cNvSpPr>
          <p:nvPr>
            <p:ph type="subTitle" idx="2"/>
          </p:nvPr>
        </p:nvSpPr>
        <p:spPr>
          <a:xfrm>
            <a:off x="14265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1" name="Google Shape;621;p29"/>
          <p:cNvSpPr txBox="1">
            <a:spLocks noGrp="1"/>
          </p:cNvSpPr>
          <p:nvPr>
            <p:ph type="subTitle" idx="3"/>
          </p:nvPr>
        </p:nvSpPr>
        <p:spPr>
          <a:xfrm>
            <a:off x="120609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2" name="Google Shape;622;p29"/>
          <p:cNvSpPr txBox="1">
            <a:spLocks noGrp="1"/>
          </p:cNvSpPr>
          <p:nvPr>
            <p:ph type="subTitle" idx="4"/>
          </p:nvPr>
        </p:nvSpPr>
        <p:spPr>
          <a:xfrm>
            <a:off x="120609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3" name="Google Shape;623;p29"/>
          <p:cNvSpPr txBox="1">
            <a:spLocks noGrp="1"/>
          </p:cNvSpPr>
          <p:nvPr>
            <p:ph type="subTitle" idx="5"/>
          </p:nvPr>
        </p:nvSpPr>
        <p:spPr>
          <a:xfrm>
            <a:off x="67437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4" name="Google Shape;624;p29"/>
          <p:cNvSpPr txBox="1">
            <a:spLocks noGrp="1"/>
          </p:cNvSpPr>
          <p:nvPr>
            <p:ph type="subTitle" idx="6"/>
          </p:nvPr>
        </p:nvSpPr>
        <p:spPr>
          <a:xfrm>
            <a:off x="67437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5" name="Google Shape;625;p29"/>
          <p:cNvSpPr txBox="1">
            <a:spLocks noGrp="1"/>
          </p:cNvSpPr>
          <p:nvPr>
            <p:ph type="subTitle" idx="7"/>
          </p:nvPr>
        </p:nvSpPr>
        <p:spPr>
          <a:xfrm>
            <a:off x="4085062"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6" name="Google Shape;626;p29"/>
          <p:cNvSpPr txBox="1">
            <a:spLocks noGrp="1"/>
          </p:cNvSpPr>
          <p:nvPr>
            <p:ph type="subTitle" idx="8"/>
          </p:nvPr>
        </p:nvSpPr>
        <p:spPr>
          <a:xfrm>
            <a:off x="4085062"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7" name="Google Shape;627;p29"/>
          <p:cNvSpPr txBox="1">
            <a:spLocks noGrp="1"/>
          </p:cNvSpPr>
          <p:nvPr>
            <p:ph type="subTitle" idx="9"/>
          </p:nvPr>
        </p:nvSpPr>
        <p:spPr>
          <a:xfrm>
            <a:off x="9402338"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8" name="Google Shape;628;p29"/>
          <p:cNvSpPr txBox="1">
            <a:spLocks noGrp="1"/>
          </p:cNvSpPr>
          <p:nvPr>
            <p:ph type="subTitle" idx="13"/>
          </p:nvPr>
        </p:nvSpPr>
        <p:spPr>
          <a:xfrm>
            <a:off x="9402338"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Tree>
    <p:extLst>
      <p:ext uri="{BB962C8B-B14F-4D97-AF65-F5344CB8AC3E}">
        <p14:creationId xmlns:p14="http://schemas.microsoft.com/office/powerpoint/2010/main" val="352461107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29"/>
        <p:cNvGrpSpPr/>
        <p:nvPr/>
      </p:nvGrpSpPr>
      <p:grpSpPr>
        <a:xfrm>
          <a:off x="0" y="0"/>
          <a:ext cx="0" cy="0"/>
          <a:chOff x="0" y="0"/>
          <a:chExt cx="0" cy="0"/>
        </a:xfrm>
      </p:grpSpPr>
      <p:sp>
        <p:nvSpPr>
          <p:cNvPr id="630" name="Google Shape;630;p3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31" name="Google Shape;631;p3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632" name="Google Shape;632;p30"/>
          <p:cNvSpPr txBox="1">
            <a:spLocks noGrp="1"/>
          </p:cNvSpPr>
          <p:nvPr>
            <p:ph type="subTitle" idx="1"/>
          </p:nvPr>
        </p:nvSpPr>
        <p:spPr>
          <a:xfrm>
            <a:off x="3517500"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3" name="Google Shape;633;p30"/>
          <p:cNvSpPr txBox="1">
            <a:spLocks noGrp="1"/>
          </p:cNvSpPr>
          <p:nvPr>
            <p:ph type="subTitle" idx="2"/>
          </p:nvPr>
        </p:nvSpPr>
        <p:spPr>
          <a:xfrm>
            <a:off x="3517500"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4" name="Google Shape;634;p30"/>
          <p:cNvSpPr txBox="1">
            <a:spLocks noGrp="1"/>
          </p:cNvSpPr>
          <p:nvPr>
            <p:ph type="subTitle" idx="3"/>
          </p:nvPr>
        </p:nvSpPr>
        <p:spPr>
          <a:xfrm>
            <a:off x="3517500"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5" name="Google Shape;635;p30"/>
          <p:cNvSpPr txBox="1">
            <a:spLocks noGrp="1"/>
          </p:cNvSpPr>
          <p:nvPr>
            <p:ph type="subTitle" idx="4"/>
          </p:nvPr>
        </p:nvSpPr>
        <p:spPr>
          <a:xfrm>
            <a:off x="3517500"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6" name="Google Shape;636;p30"/>
          <p:cNvSpPr txBox="1">
            <a:spLocks noGrp="1"/>
          </p:cNvSpPr>
          <p:nvPr>
            <p:ph type="subTitle" idx="5"/>
          </p:nvPr>
        </p:nvSpPr>
        <p:spPr>
          <a:xfrm>
            <a:off x="3517500"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7" name="Google Shape;637;p30"/>
          <p:cNvSpPr txBox="1">
            <a:spLocks noGrp="1"/>
          </p:cNvSpPr>
          <p:nvPr>
            <p:ph type="subTitle" idx="6"/>
          </p:nvPr>
        </p:nvSpPr>
        <p:spPr>
          <a:xfrm>
            <a:off x="3517500"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8" name="Google Shape;638;p30"/>
          <p:cNvSpPr txBox="1">
            <a:spLocks noGrp="1"/>
          </p:cNvSpPr>
          <p:nvPr>
            <p:ph type="subTitle" idx="7"/>
          </p:nvPr>
        </p:nvSpPr>
        <p:spPr>
          <a:xfrm>
            <a:off x="11614532"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9" name="Google Shape;639;p30"/>
          <p:cNvSpPr txBox="1">
            <a:spLocks noGrp="1"/>
          </p:cNvSpPr>
          <p:nvPr>
            <p:ph type="subTitle" idx="8"/>
          </p:nvPr>
        </p:nvSpPr>
        <p:spPr>
          <a:xfrm>
            <a:off x="11614532"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0" name="Google Shape;640;p30"/>
          <p:cNvSpPr txBox="1">
            <a:spLocks noGrp="1"/>
          </p:cNvSpPr>
          <p:nvPr>
            <p:ph type="subTitle" idx="9"/>
          </p:nvPr>
        </p:nvSpPr>
        <p:spPr>
          <a:xfrm>
            <a:off x="11614532"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1" name="Google Shape;641;p30"/>
          <p:cNvSpPr txBox="1">
            <a:spLocks noGrp="1"/>
          </p:cNvSpPr>
          <p:nvPr>
            <p:ph type="subTitle" idx="13"/>
          </p:nvPr>
        </p:nvSpPr>
        <p:spPr>
          <a:xfrm>
            <a:off x="11614532"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2" name="Google Shape;642;p30"/>
          <p:cNvSpPr txBox="1">
            <a:spLocks noGrp="1"/>
          </p:cNvSpPr>
          <p:nvPr>
            <p:ph type="subTitle" idx="14"/>
          </p:nvPr>
        </p:nvSpPr>
        <p:spPr>
          <a:xfrm>
            <a:off x="11614532"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3" name="Google Shape;643;p30"/>
          <p:cNvSpPr txBox="1">
            <a:spLocks noGrp="1"/>
          </p:cNvSpPr>
          <p:nvPr>
            <p:ph type="subTitle" idx="15"/>
          </p:nvPr>
        </p:nvSpPr>
        <p:spPr>
          <a:xfrm>
            <a:off x="11614532"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644" name="Google Shape;644;p30"/>
          <p:cNvGrpSpPr/>
          <p:nvPr/>
        </p:nvGrpSpPr>
        <p:grpSpPr>
          <a:xfrm>
            <a:off x="15989756" y="-5"/>
            <a:ext cx="2247384" cy="9329506"/>
            <a:chOff x="7994878" y="-3"/>
            <a:chExt cx="1123692" cy="4664753"/>
          </a:xfrm>
        </p:grpSpPr>
        <p:grpSp>
          <p:nvGrpSpPr>
            <p:cNvPr id="645" name="Google Shape;645;p30"/>
            <p:cNvGrpSpPr/>
            <p:nvPr/>
          </p:nvGrpSpPr>
          <p:grpSpPr>
            <a:xfrm rot="7188616" flipH="1">
              <a:off x="8226983" y="55492"/>
              <a:ext cx="659482" cy="917228"/>
              <a:chOff x="10478963" y="-3477862"/>
              <a:chExt cx="489325" cy="680500"/>
            </a:xfrm>
          </p:grpSpPr>
          <p:sp>
            <p:nvSpPr>
              <p:cNvPr id="646" name="Google Shape;646;p30"/>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30"/>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30"/>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30"/>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30"/>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30"/>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30"/>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30"/>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30"/>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30"/>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30"/>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30"/>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30"/>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30"/>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30"/>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30"/>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30"/>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3" name="Google Shape;663;p30"/>
            <p:cNvGrpSpPr/>
            <p:nvPr/>
          </p:nvGrpSpPr>
          <p:grpSpPr>
            <a:xfrm>
              <a:off x="8022859" y="4531299"/>
              <a:ext cx="658645" cy="133451"/>
              <a:chOff x="9930175" y="1022450"/>
              <a:chExt cx="120450" cy="24400"/>
            </a:xfrm>
          </p:grpSpPr>
          <p:sp>
            <p:nvSpPr>
              <p:cNvPr id="664" name="Google Shape;664;p30"/>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30"/>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30"/>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30"/>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30"/>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30"/>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30"/>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30"/>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30"/>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753933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12/19/2023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79"/>
        <p:cNvGrpSpPr/>
        <p:nvPr/>
      </p:nvGrpSpPr>
      <p:grpSpPr>
        <a:xfrm>
          <a:off x="0" y="0"/>
          <a:ext cx="0" cy="0"/>
          <a:chOff x="0" y="0"/>
          <a:chExt cx="0" cy="0"/>
        </a:xfrm>
      </p:grpSpPr>
      <p:sp>
        <p:nvSpPr>
          <p:cNvPr id="680" name="Google Shape;680;p3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681" name="Google Shape;681;p32"/>
          <p:cNvGrpSpPr/>
          <p:nvPr/>
        </p:nvGrpSpPr>
        <p:grpSpPr>
          <a:xfrm>
            <a:off x="995496" y="1099227"/>
            <a:ext cx="16066772" cy="7959430"/>
            <a:chOff x="497748" y="549613"/>
            <a:chExt cx="8033386" cy="3979715"/>
          </a:xfrm>
        </p:grpSpPr>
        <p:grpSp>
          <p:nvGrpSpPr>
            <p:cNvPr id="682" name="Google Shape;682;p32"/>
            <p:cNvGrpSpPr/>
            <p:nvPr/>
          </p:nvGrpSpPr>
          <p:grpSpPr>
            <a:xfrm>
              <a:off x="8159134" y="4324421"/>
              <a:ext cx="372000" cy="204906"/>
              <a:chOff x="9982400" y="628400"/>
              <a:chExt cx="44300" cy="24400"/>
            </a:xfrm>
          </p:grpSpPr>
          <p:sp>
            <p:nvSpPr>
              <p:cNvPr id="683" name="Google Shape;683;p3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3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3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3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3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8" name="Google Shape;688;p32"/>
            <p:cNvGrpSpPr/>
            <p:nvPr/>
          </p:nvGrpSpPr>
          <p:grpSpPr>
            <a:xfrm rot="314253" flipH="1">
              <a:off x="515690" y="583338"/>
              <a:ext cx="758467" cy="427794"/>
              <a:chOff x="10133400" y="-284687"/>
              <a:chExt cx="562901" cy="317490"/>
            </a:xfrm>
          </p:grpSpPr>
          <p:sp>
            <p:nvSpPr>
              <p:cNvPr id="689" name="Google Shape;689;p3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3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691" name="Google Shape;691;p32"/>
              <p:cNvGrpSpPr/>
              <p:nvPr/>
            </p:nvGrpSpPr>
            <p:grpSpPr>
              <a:xfrm>
                <a:off x="10307231" y="-214286"/>
                <a:ext cx="389070" cy="135070"/>
                <a:chOff x="9850175" y="941400"/>
                <a:chExt cx="103125" cy="35800"/>
              </a:xfrm>
            </p:grpSpPr>
            <p:sp>
              <p:nvSpPr>
                <p:cNvPr id="692" name="Google Shape;692;p3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3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grpSp>
      <p:grpSp>
        <p:nvGrpSpPr>
          <p:cNvPr id="694" name="Google Shape;694;p32"/>
          <p:cNvGrpSpPr/>
          <p:nvPr/>
        </p:nvGrpSpPr>
        <p:grpSpPr>
          <a:xfrm>
            <a:off x="-145040" y="505775"/>
            <a:ext cx="18224412" cy="9059370"/>
            <a:chOff x="-72520" y="252887"/>
            <a:chExt cx="9112206" cy="4529685"/>
          </a:xfrm>
        </p:grpSpPr>
        <p:grpSp>
          <p:nvGrpSpPr>
            <p:cNvPr id="695" name="Google Shape;695;p32"/>
            <p:cNvGrpSpPr/>
            <p:nvPr/>
          </p:nvGrpSpPr>
          <p:grpSpPr>
            <a:xfrm rot="4476917" flipH="1">
              <a:off x="7957371" y="341028"/>
              <a:ext cx="946802" cy="1002565"/>
              <a:chOff x="6195381" y="-2621175"/>
              <a:chExt cx="935514" cy="991326"/>
            </a:xfrm>
          </p:grpSpPr>
          <p:sp>
            <p:nvSpPr>
              <p:cNvPr id="696" name="Google Shape;696;p32"/>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32"/>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698" name="Google Shape;698;p32"/>
              <p:cNvGrpSpPr/>
              <p:nvPr/>
            </p:nvGrpSpPr>
            <p:grpSpPr>
              <a:xfrm>
                <a:off x="6224976" y="-2534681"/>
                <a:ext cx="814619" cy="878223"/>
                <a:chOff x="10015526" y="-551931"/>
                <a:chExt cx="814619" cy="878223"/>
              </a:xfrm>
            </p:grpSpPr>
            <p:sp>
              <p:nvSpPr>
                <p:cNvPr id="699" name="Google Shape;699;p32"/>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32"/>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32"/>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32"/>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32"/>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32"/>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32"/>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32"/>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32"/>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32"/>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32"/>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32"/>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32"/>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32"/>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32"/>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32"/>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32"/>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32"/>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32"/>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32"/>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32"/>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32"/>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32"/>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32"/>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32"/>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32"/>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32"/>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32"/>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32"/>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32"/>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32"/>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32"/>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32"/>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32"/>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32"/>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32"/>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32"/>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32"/>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32"/>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32"/>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32"/>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32"/>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32"/>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32"/>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32"/>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32"/>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745" name="Google Shape;745;p32"/>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6" name="Google Shape;746;p32"/>
            <p:cNvGrpSpPr/>
            <p:nvPr/>
          </p:nvGrpSpPr>
          <p:grpSpPr>
            <a:xfrm rot="-6966032">
              <a:off x="156170" y="3819585"/>
              <a:ext cx="664004" cy="923425"/>
              <a:chOff x="10478963" y="-3477862"/>
              <a:chExt cx="489325" cy="680500"/>
            </a:xfrm>
          </p:grpSpPr>
          <p:sp>
            <p:nvSpPr>
              <p:cNvPr id="747" name="Google Shape;747;p32"/>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32"/>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32"/>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32"/>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32"/>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32"/>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32"/>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32"/>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32"/>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32"/>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32"/>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32"/>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32"/>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32"/>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32"/>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32"/>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32"/>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66442922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4"/>
        <p:cNvGrpSpPr/>
        <p:nvPr/>
      </p:nvGrpSpPr>
      <p:grpSpPr>
        <a:xfrm>
          <a:off x="0" y="0"/>
          <a:ext cx="0" cy="0"/>
          <a:chOff x="0" y="0"/>
          <a:chExt cx="0" cy="0"/>
        </a:xfrm>
      </p:grpSpPr>
      <p:sp>
        <p:nvSpPr>
          <p:cNvPr id="765" name="Google Shape;765;p3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766" name="Google Shape;766;p33"/>
          <p:cNvGrpSpPr/>
          <p:nvPr/>
        </p:nvGrpSpPr>
        <p:grpSpPr>
          <a:xfrm>
            <a:off x="15989756" y="-5"/>
            <a:ext cx="2247384" cy="9329506"/>
            <a:chOff x="7994878" y="-3"/>
            <a:chExt cx="1123692" cy="4664753"/>
          </a:xfrm>
        </p:grpSpPr>
        <p:grpSp>
          <p:nvGrpSpPr>
            <p:cNvPr id="767" name="Google Shape;767;p33"/>
            <p:cNvGrpSpPr/>
            <p:nvPr/>
          </p:nvGrpSpPr>
          <p:grpSpPr>
            <a:xfrm rot="7188616" flipH="1">
              <a:off x="8226983" y="55492"/>
              <a:ext cx="659482" cy="917228"/>
              <a:chOff x="10478963" y="-3477862"/>
              <a:chExt cx="489325" cy="680500"/>
            </a:xfrm>
          </p:grpSpPr>
          <p:sp>
            <p:nvSpPr>
              <p:cNvPr id="768" name="Google Shape;768;p33"/>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33"/>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33"/>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33"/>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33"/>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33"/>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33"/>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33"/>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33"/>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33"/>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33"/>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33"/>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33"/>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33"/>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33"/>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33"/>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33"/>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5" name="Google Shape;785;p33"/>
            <p:cNvGrpSpPr/>
            <p:nvPr/>
          </p:nvGrpSpPr>
          <p:grpSpPr>
            <a:xfrm>
              <a:off x="8022859" y="4531299"/>
              <a:ext cx="658645" cy="133451"/>
              <a:chOff x="9930175" y="1022450"/>
              <a:chExt cx="120450" cy="24400"/>
            </a:xfrm>
          </p:grpSpPr>
          <p:sp>
            <p:nvSpPr>
              <p:cNvPr id="786" name="Google Shape;786;p33"/>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33"/>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33"/>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33"/>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33"/>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33"/>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33"/>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33"/>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33"/>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8565190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 name="Google Shape;10;p2"/>
          <p:cNvSpPr txBox="1">
            <a:spLocks noGrp="1"/>
          </p:cNvSpPr>
          <p:nvPr>
            <p:ph type="ctrTitle"/>
          </p:nvPr>
        </p:nvSpPr>
        <p:spPr>
          <a:xfrm>
            <a:off x="5243200" y="2353450"/>
            <a:ext cx="7801800" cy="4494600"/>
          </a:xfrm>
          <a:prstGeom prst="rect">
            <a:avLst/>
          </a:prstGeom>
        </p:spPr>
        <p:txBody>
          <a:bodyPr spcFirstLastPara="1" wrap="square" lIns="91425" tIns="91425" rIns="91425" bIns="91425" anchor="t" anchorCtr="0">
            <a:noAutofit/>
          </a:bodyPr>
          <a:lstStyle>
            <a:lvl1pPr lvl="0">
              <a:spcBef>
                <a:spcPts val="0"/>
              </a:spcBef>
              <a:spcAft>
                <a:spcPts val="0"/>
              </a:spcAft>
              <a:buSzPts val="4700"/>
              <a:buFont typeface="DM Sans"/>
              <a:buNone/>
              <a:defRPr sz="9400">
                <a:latin typeface="DM Sans"/>
                <a:ea typeface="DM Sans"/>
                <a:cs typeface="DM Sans"/>
                <a:sym typeface="DM Sans"/>
              </a:defRPr>
            </a:lvl1pPr>
            <a:lvl2pPr lvl="1" algn="l">
              <a:spcBef>
                <a:spcPts val="0"/>
              </a:spcBef>
              <a:spcAft>
                <a:spcPts val="0"/>
              </a:spcAft>
              <a:buSzPts val="4700"/>
              <a:buFont typeface="Playfair Display"/>
              <a:buNone/>
              <a:defRPr sz="9400">
                <a:latin typeface="Playfair Display"/>
                <a:ea typeface="Playfair Display"/>
                <a:cs typeface="Playfair Display"/>
                <a:sym typeface="Playfair Display"/>
              </a:defRPr>
            </a:lvl2pPr>
            <a:lvl3pPr lvl="2" algn="l">
              <a:spcBef>
                <a:spcPts val="0"/>
              </a:spcBef>
              <a:spcAft>
                <a:spcPts val="0"/>
              </a:spcAft>
              <a:buSzPts val="4700"/>
              <a:buFont typeface="Playfair Display"/>
              <a:buNone/>
              <a:defRPr sz="9400">
                <a:latin typeface="Playfair Display"/>
                <a:ea typeface="Playfair Display"/>
                <a:cs typeface="Playfair Display"/>
                <a:sym typeface="Playfair Display"/>
              </a:defRPr>
            </a:lvl3pPr>
            <a:lvl4pPr lvl="3" algn="l">
              <a:spcBef>
                <a:spcPts val="0"/>
              </a:spcBef>
              <a:spcAft>
                <a:spcPts val="0"/>
              </a:spcAft>
              <a:buSzPts val="4700"/>
              <a:buFont typeface="Playfair Display"/>
              <a:buNone/>
              <a:defRPr sz="9400">
                <a:latin typeface="Playfair Display"/>
                <a:ea typeface="Playfair Display"/>
                <a:cs typeface="Playfair Display"/>
                <a:sym typeface="Playfair Display"/>
              </a:defRPr>
            </a:lvl4pPr>
            <a:lvl5pPr lvl="4" algn="l">
              <a:spcBef>
                <a:spcPts val="0"/>
              </a:spcBef>
              <a:spcAft>
                <a:spcPts val="0"/>
              </a:spcAft>
              <a:buSzPts val="4700"/>
              <a:buFont typeface="Playfair Display"/>
              <a:buNone/>
              <a:defRPr sz="9400">
                <a:latin typeface="Playfair Display"/>
                <a:ea typeface="Playfair Display"/>
                <a:cs typeface="Playfair Display"/>
                <a:sym typeface="Playfair Display"/>
              </a:defRPr>
            </a:lvl5pPr>
            <a:lvl6pPr lvl="5" algn="l">
              <a:spcBef>
                <a:spcPts val="0"/>
              </a:spcBef>
              <a:spcAft>
                <a:spcPts val="0"/>
              </a:spcAft>
              <a:buSzPts val="4700"/>
              <a:buFont typeface="Playfair Display"/>
              <a:buNone/>
              <a:defRPr sz="9400">
                <a:latin typeface="Playfair Display"/>
                <a:ea typeface="Playfair Display"/>
                <a:cs typeface="Playfair Display"/>
                <a:sym typeface="Playfair Display"/>
              </a:defRPr>
            </a:lvl6pPr>
            <a:lvl7pPr lvl="6" algn="l">
              <a:spcBef>
                <a:spcPts val="0"/>
              </a:spcBef>
              <a:spcAft>
                <a:spcPts val="0"/>
              </a:spcAft>
              <a:buSzPts val="4700"/>
              <a:buFont typeface="Playfair Display"/>
              <a:buNone/>
              <a:defRPr sz="9400">
                <a:latin typeface="Playfair Display"/>
                <a:ea typeface="Playfair Display"/>
                <a:cs typeface="Playfair Display"/>
                <a:sym typeface="Playfair Display"/>
              </a:defRPr>
            </a:lvl7pPr>
            <a:lvl8pPr lvl="7" algn="l">
              <a:spcBef>
                <a:spcPts val="0"/>
              </a:spcBef>
              <a:spcAft>
                <a:spcPts val="0"/>
              </a:spcAft>
              <a:buSzPts val="4700"/>
              <a:buFont typeface="Playfair Display"/>
              <a:buNone/>
              <a:defRPr sz="9400">
                <a:latin typeface="Playfair Display"/>
                <a:ea typeface="Playfair Display"/>
                <a:cs typeface="Playfair Display"/>
                <a:sym typeface="Playfair Display"/>
              </a:defRPr>
            </a:lvl8pPr>
            <a:lvl9pPr lvl="8" algn="l">
              <a:spcBef>
                <a:spcPts val="0"/>
              </a:spcBef>
              <a:spcAft>
                <a:spcPts val="0"/>
              </a:spcAft>
              <a:buSzPts val="4700"/>
              <a:buFont typeface="Playfair Display"/>
              <a:buNone/>
              <a:defRPr sz="9400">
                <a:latin typeface="Playfair Display"/>
                <a:ea typeface="Playfair Display"/>
                <a:cs typeface="Playfair Display"/>
                <a:sym typeface="Playfair Display"/>
              </a:defRPr>
            </a:lvl9pPr>
          </a:lstStyle>
          <a:p>
            <a:endParaRPr/>
          </a:p>
        </p:txBody>
      </p:sp>
      <p:sp>
        <p:nvSpPr>
          <p:cNvPr id="11" name="Google Shape;11;p2"/>
          <p:cNvSpPr txBox="1">
            <a:spLocks noGrp="1"/>
          </p:cNvSpPr>
          <p:nvPr>
            <p:ph type="subTitle" idx="1"/>
          </p:nvPr>
        </p:nvSpPr>
        <p:spPr>
          <a:xfrm>
            <a:off x="5243100" y="7172100"/>
            <a:ext cx="7801800" cy="831000"/>
          </a:xfrm>
          <a:prstGeom prst="rect">
            <a:avLst/>
          </a:prstGeom>
        </p:spPr>
        <p:txBody>
          <a:bodyPr spcFirstLastPara="1" wrap="square" lIns="91425" tIns="91425" rIns="91425" bIns="91425" anchor="t" anchorCtr="0">
            <a:noAutofit/>
          </a:bodyPr>
          <a:lstStyle>
            <a:lvl1pPr lvl="0" algn="ctr">
              <a:lnSpc>
                <a:spcPct val="115000"/>
              </a:lnSpc>
              <a:spcBef>
                <a:spcPts val="0"/>
              </a:spcBef>
              <a:spcAft>
                <a:spcPts val="0"/>
              </a:spcAft>
              <a:buSzPts val="1850"/>
              <a:buNone/>
              <a:defRPr sz="3000"/>
            </a:lvl1pPr>
            <a:lvl2pPr lvl="1">
              <a:lnSpc>
                <a:spcPct val="115000"/>
              </a:lnSpc>
              <a:spcBef>
                <a:spcPts val="0"/>
              </a:spcBef>
              <a:spcAft>
                <a:spcPts val="0"/>
              </a:spcAft>
              <a:buSzPts val="1850"/>
              <a:buNone/>
              <a:defRPr sz="3700"/>
            </a:lvl2pPr>
            <a:lvl3pPr lvl="2">
              <a:lnSpc>
                <a:spcPct val="115000"/>
              </a:lnSpc>
              <a:spcBef>
                <a:spcPts val="0"/>
              </a:spcBef>
              <a:spcAft>
                <a:spcPts val="0"/>
              </a:spcAft>
              <a:buSzPts val="1850"/>
              <a:buNone/>
              <a:defRPr sz="3700"/>
            </a:lvl3pPr>
            <a:lvl4pPr lvl="3">
              <a:lnSpc>
                <a:spcPct val="115000"/>
              </a:lnSpc>
              <a:spcBef>
                <a:spcPts val="0"/>
              </a:spcBef>
              <a:spcAft>
                <a:spcPts val="0"/>
              </a:spcAft>
              <a:buSzPts val="1850"/>
              <a:buNone/>
              <a:defRPr sz="3700"/>
            </a:lvl4pPr>
            <a:lvl5pPr lvl="4">
              <a:lnSpc>
                <a:spcPct val="115000"/>
              </a:lnSpc>
              <a:spcBef>
                <a:spcPts val="0"/>
              </a:spcBef>
              <a:spcAft>
                <a:spcPts val="0"/>
              </a:spcAft>
              <a:buSzPts val="1850"/>
              <a:buNone/>
              <a:defRPr sz="3700"/>
            </a:lvl5pPr>
            <a:lvl6pPr lvl="5">
              <a:lnSpc>
                <a:spcPct val="115000"/>
              </a:lnSpc>
              <a:spcBef>
                <a:spcPts val="0"/>
              </a:spcBef>
              <a:spcAft>
                <a:spcPts val="0"/>
              </a:spcAft>
              <a:buSzPts val="1850"/>
              <a:buNone/>
              <a:defRPr sz="3700"/>
            </a:lvl6pPr>
            <a:lvl7pPr lvl="6">
              <a:lnSpc>
                <a:spcPct val="115000"/>
              </a:lnSpc>
              <a:spcBef>
                <a:spcPts val="0"/>
              </a:spcBef>
              <a:spcAft>
                <a:spcPts val="0"/>
              </a:spcAft>
              <a:buSzPts val="1850"/>
              <a:buNone/>
              <a:defRPr sz="3700"/>
            </a:lvl7pPr>
            <a:lvl8pPr lvl="7">
              <a:lnSpc>
                <a:spcPct val="115000"/>
              </a:lnSpc>
              <a:spcBef>
                <a:spcPts val="0"/>
              </a:spcBef>
              <a:spcAft>
                <a:spcPts val="0"/>
              </a:spcAft>
              <a:buSzPts val="1850"/>
              <a:buNone/>
              <a:defRPr sz="3700"/>
            </a:lvl8pPr>
            <a:lvl9pPr lvl="8">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4138736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4" name="Google Shape;14;p3"/>
          <p:cNvSpPr txBox="1">
            <a:spLocks noGrp="1"/>
          </p:cNvSpPr>
          <p:nvPr>
            <p:ph type="title"/>
          </p:nvPr>
        </p:nvSpPr>
        <p:spPr>
          <a:xfrm>
            <a:off x="4608000" y="4934200"/>
            <a:ext cx="9072000" cy="1754400"/>
          </a:xfrm>
          <a:prstGeom prst="rect">
            <a:avLst/>
          </a:prstGeom>
        </p:spPr>
        <p:txBody>
          <a:bodyPr spcFirstLastPara="1" wrap="square" lIns="91425" tIns="91425" rIns="91425" bIns="91425" anchor="t" anchorCtr="0">
            <a:noAutofit/>
          </a:bodyPr>
          <a:lstStyle>
            <a:lvl1pPr lvl="0">
              <a:spcBef>
                <a:spcPts val="0"/>
              </a:spcBef>
              <a:spcAft>
                <a:spcPts val="0"/>
              </a:spcAft>
              <a:buSzPts val="4500"/>
              <a:buNone/>
              <a:defRPr sz="9000"/>
            </a:lvl1pPr>
            <a:lvl2pPr lvl="1" algn="r">
              <a:spcBef>
                <a:spcPts val="0"/>
              </a:spcBef>
              <a:spcAft>
                <a:spcPts val="0"/>
              </a:spcAft>
              <a:buSzPts val="4500"/>
              <a:buNone/>
              <a:defRPr sz="9000"/>
            </a:lvl2pPr>
            <a:lvl3pPr lvl="2" algn="r">
              <a:spcBef>
                <a:spcPts val="0"/>
              </a:spcBef>
              <a:spcAft>
                <a:spcPts val="0"/>
              </a:spcAft>
              <a:buSzPts val="4500"/>
              <a:buNone/>
              <a:defRPr sz="9000"/>
            </a:lvl3pPr>
            <a:lvl4pPr lvl="3" algn="r">
              <a:spcBef>
                <a:spcPts val="0"/>
              </a:spcBef>
              <a:spcAft>
                <a:spcPts val="0"/>
              </a:spcAft>
              <a:buSzPts val="4500"/>
              <a:buNone/>
              <a:defRPr sz="9000"/>
            </a:lvl4pPr>
            <a:lvl5pPr lvl="4" algn="r">
              <a:spcBef>
                <a:spcPts val="0"/>
              </a:spcBef>
              <a:spcAft>
                <a:spcPts val="0"/>
              </a:spcAft>
              <a:buSzPts val="4500"/>
              <a:buNone/>
              <a:defRPr sz="9000"/>
            </a:lvl5pPr>
            <a:lvl6pPr lvl="5" algn="r">
              <a:spcBef>
                <a:spcPts val="0"/>
              </a:spcBef>
              <a:spcAft>
                <a:spcPts val="0"/>
              </a:spcAft>
              <a:buSzPts val="4500"/>
              <a:buNone/>
              <a:defRPr sz="9000"/>
            </a:lvl6pPr>
            <a:lvl7pPr lvl="6" algn="r">
              <a:spcBef>
                <a:spcPts val="0"/>
              </a:spcBef>
              <a:spcAft>
                <a:spcPts val="0"/>
              </a:spcAft>
              <a:buSzPts val="4500"/>
              <a:buNone/>
              <a:defRPr sz="9000"/>
            </a:lvl7pPr>
            <a:lvl8pPr lvl="7" algn="r">
              <a:spcBef>
                <a:spcPts val="0"/>
              </a:spcBef>
              <a:spcAft>
                <a:spcPts val="0"/>
              </a:spcAft>
              <a:buSzPts val="4500"/>
              <a:buNone/>
              <a:defRPr sz="9000"/>
            </a:lvl8pPr>
            <a:lvl9pPr lvl="8" algn="r">
              <a:spcBef>
                <a:spcPts val="0"/>
              </a:spcBef>
              <a:spcAft>
                <a:spcPts val="0"/>
              </a:spcAft>
              <a:buSzPts val="4500"/>
              <a:buNone/>
              <a:defRPr sz="9000"/>
            </a:lvl9pPr>
          </a:lstStyle>
          <a:p>
            <a:endParaRPr/>
          </a:p>
        </p:txBody>
      </p:sp>
      <p:sp>
        <p:nvSpPr>
          <p:cNvPr id="15" name="Google Shape;15;p3"/>
          <p:cNvSpPr txBox="1">
            <a:spLocks noGrp="1"/>
          </p:cNvSpPr>
          <p:nvPr>
            <p:ph type="title" idx="2" hasCustomPrompt="1"/>
          </p:nvPr>
        </p:nvSpPr>
        <p:spPr>
          <a:xfrm>
            <a:off x="8150100" y="298874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6" name="Google Shape;16;p3"/>
          <p:cNvSpPr txBox="1">
            <a:spLocks noGrp="1"/>
          </p:cNvSpPr>
          <p:nvPr>
            <p:ph type="subTitle" idx="1"/>
          </p:nvPr>
        </p:nvSpPr>
        <p:spPr>
          <a:xfrm>
            <a:off x="4608000" y="6688600"/>
            <a:ext cx="9072000" cy="831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159467484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5"/>
        <p:cNvGrpSpPr/>
        <p:nvPr/>
      </p:nvGrpSpPr>
      <p:grpSpPr>
        <a:xfrm>
          <a:off x="0" y="0"/>
          <a:ext cx="0" cy="0"/>
          <a:chOff x="0" y="0"/>
          <a:chExt cx="0" cy="0"/>
        </a:xfrm>
      </p:grpSpPr>
      <p:sp>
        <p:nvSpPr>
          <p:cNvPr id="56" name="Google Shape;56;p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7" name="Google Shape;57;p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grpSp>
        <p:nvGrpSpPr>
          <p:cNvPr id="58" name="Google Shape;58;p6"/>
          <p:cNvGrpSpPr/>
          <p:nvPr/>
        </p:nvGrpSpPr>
        <p:grpSpPr>
          <a:xfrm>
            <a:off x="152381" y="2191646"/>
            <a:ext cx="18275166" cy="7326772"/>
            <a:chOff x="76190" y="1095823"/>
            <a:chExt cx="9137583" cy="3663386"/>
          </a:xfrm>
        </p:grpSpPr>
        <p:grpSp>
          <p:nvGrpSpPr>
            <p:cNvPr id="59" name="Google Shape;59;p6"/>
            <p:cNvGrpSpPr/>
            <p:nvPr/>
          </p:nvGrpSpPr>
          <p:grpSpPr>
            <a:xfrm rot="-1169873">
              <a:off x="8487513" y="4032834"/>
              <a:ext cx="638054" cy="638191"/>
              <a:chOff x="8790864" y="-1437011"/>
              <a:chExt cx="835482" cy="831392"/>
            </a:xfrm>
          </p:grpSpPr>
          <p:sp>
            <p:nvSpPr>
              <p:cNvPr id="60" name="Google Shape;60;p6"/>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6"/>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6"/>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6"/>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4" name="Google Shape;64;p6"/>
            <p:cNvGrpSpPr/>
            <p:nvPr/>
          </p:nvGrpSpPr>
          <p:grpSpPr>
            <a:xfrm rot="-5400000">
              <a:off x="42064" y="1129949"/>
              <a:ext cx="671793" cy="603540"/>
              <a:chOff x="7624325" y="-1510778"/>
              <a:chExt cx="1080227" cy="970321"/>
            </a:xfrm>
          </p:grpSpPr>
          <p:sp>
            <p:nvSpPr>
              <p:cNvPr id="65" name="Google Shape;65;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6"/>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6"/>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6"/>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6"/>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5918314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71"/>
        <p:cNvGrpSpPr/>
        <p:nvPr/>
      </p:nvGrpSpPr>
      <p:grpSpPr>
        <a:xfrm>
          <a:off x="0" y="0"/>
          <a:ext cx="0" cy="0"/>
          <a:chOff x="0" y="0"/>
          <a:chExt cx="0" cy="0"/>
        </a:xfrm>
      </p:grpSpPr>
      <p:sp>
        <p:nvSpPr>
          <p:cNvPr id="72" name="Google Shape;72;p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73" name="Google Shape;73;p7"/>
          <p:cNvSpPr txBox="1">
            <a:spLocks noGrp="1"/>
          </p:cNvSpPr>
          <p:nvPr>
            <p:ph type="title"/>
          </p:nvPr>
        </p:nvSpPr>
        <p:spPr>
          <a:xfrm>
            <a:off x="1929600" y="2356600"/>
            <a:ext cx="5527800" cy="3232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lnSpc>
                <a:spcPct val="90000"/>
              </a:lnSpc>
              <a:spcBef>
                <a:spcPts val="0"/>
              </a:spcBef>
              <a:spcAft>
                <a:spcPts val="0"/>
              </a:spcAft>
              <a:buSzPts val="3100"/>
              <a:buNone/>
              <a:defRPr/>
            </a:lvl2pPr>
            <a:lvl3pPr lvl="2" rtl="0">
              <a:lnSpc>
                <a:spcPct val="90000"/>
              </a:lnSpc>
              <a:spcBef>
                <a:spcPts val="0"/>
              </a:spcBef>
              <a:spcAft>
                <a:spcPts val="0"/>
              </a:spcAft>
              <a:buSzPts val="3100"/>
              <a:buNone/>
              <a:defRPr/>
            </a:lvl3pPr>
            <a:lvl4pPr lvl="3" rtl="0">
              <a:lnSpc>
                <a:spcPct val="90000"/>
              </a:lnSpc>
              <a:spcBef>
                <a:spcPts val="0"/>
              </a:spcBef>
              <a:spcAft>
                <a:spcPts val="0"/>
              </a:spcAft>
              <a:buSzPts val="3100"/>
              <a:buNone/>
              <a:defRPr/>
            </a:lvl4pPr>
            <a:lvl5pPr lvl="4" rtl="0">
              <a:lnSpc>
                <a:spcPct val="90000"/>
              </a:lnSpc>
              <a:spcBef>
                <a:spcPts val="0"/>
              </a:spcBef>
              <a:spcAft>
                <a:spcPts val="0"/>
              </a:spcAft>
              <a:buSzPts val="3100"/>
              <a:buNone/>
              <a:defRPr/>
            </a:lvl5pPr>
            <a:lvl6pPr lvl="5" rtl="0">
              <a:lnSpc>
                <a:spcPct val="90000"/>
              </a:lnSpc>
              <a:spcBef>
                <a:spcPts val="0"/>
              </a:spcBef>
              <a:spcAft>
                <a:spcPts val="0"/>
              </a:spcAft>
              <a:buSzPts val="3100"/>
              <a:buNone/>
              <a:defRPr/>
            </a:lvl6pPr>
            <a:lvl7pPr lvl="6" rtl="0">
              <a:lnSpc>
                <a:spcPct val="90000"/>
              </a:lnSpc>
              <a:spcBef>
                <a:spcPts val="0"/>
              </a:spcBef>
              <a:spcAft>
                <a:spcPts val="0"/>
              </a:spcAft>
              <a:buSzPts val="3100"/>
              <a:buNone/>
              <a:defRPr/>
            </a:lvl7pPr>
            <a:lvl8pPr lvl="7" rtl="0">
              <a:lnSpc>
                <a:spcPct val="90000"/>
              </a:lnSpc>
              <a:spcBef>
                <a:spcPts val="0"/>
              </a:spcBef>
              <a:spcAft>
                <a:spcPts val="0"/>
              </a:spcAft>
              <a:buSzPts val="3100"/>
              <a:buNone/>
              <a:defRPr/>
            </a:lvl8pPr>
            <a:lvl9pPr lvl="8" rtl="0">
              <a:lnSpc>
                <a:spcPct val="90000"/>
              </a:lnSpc>
              <a:spcBef>
                <a:spcPts val="0"/>
              </a:spcBef>
              <a:spcAft>
                <a:spcPts val="0"/>
              </a:spcAft>
              <a:buSzPts val="3100"/>
              <a:buNone/>
              <a:defRPr/>
            </a:lvl9pPr>
          </a:lstStyle>
          <a:p>
            <a:endParaRPr/>
          </a:p>
        </p:txBody>
      </p:sp>
      <p:sp>
        <p:nvSpPr>
          <p:cNvPr id="74" name="Google Shape;74;p7"/>
          <p:cNvSpPr txBox="1">
            <a:spLocks noGrp="1"/>
          </p:cNvSpPr>
          <p:nvPr>
            <p:ph type="subTitle" idx="1"/>
          </p:nvPr>
        </p:nvSpPr>
        <p:spPr>
          <a:xfrm>
            <a:off x="1929600" y="5547600"/>
            <a:ext cx="55278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75" name="Google Shape;75;p7"/>
          <p:cNvSpPr>
            <a:spLocks noGrp="1"/>
          </p:cNvSpPr>
          <p:nvPr>
            <p:ph type="pic" idx="2"/>
          </p:nvPr>
        </p:nvSpPr>
        <p:spPr>
          <a:xfrm>
            <a:off x="9327600" y="1739100"/>
            <a:ext cx="6808800" cy="6808800"/>
          </a:xfrm>
          <a:prstGeom prst="rect">
            <a:avLst/>
          </a:prstGeom>
          <a:noFill/>
          <a:ln w="19050" cap="flat" cmpd="sng">
            <a:solidFill>
              <a:schemeClr val="dk1"/>
            </a:solidFill>
            <a:prstDash val="solid"/>
            <a:round/>
            <a:headEnd type="none" w="sm" len="sm"/>
            <a:tailEnd type="none" w="sm" len="sm"/>
          </a:ln>
        </p:spPr>
      </p:sp>
      <p:grpSp>
        <p:nvGrpSpPr>
          <p:cNvPr id="76" name="Google Shape;76;p7"/>
          <p:cNvGrpSpPr/>
          <p:nvPr/>
        </p:nvGrpSpPr>
        <p:grpSpPr>
          <a:xfrm>
            <a:off x="15724344" y="1078988"/>
            <a:ext cx="1270608" cy="321376"/>
            <a:chOff x="10100350" y="671450"/>
            <a:chExt cx="77000" cy="19475"/>
          </a:xfrm>
        </p:grpSpPr>
        <p:sp>
          <p:nvSpPr>
            <p:cNvPr id="77" name="Google Shape;77;p7"/>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7"/>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7"/>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0" name="Google Shape;80;p7"/>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1" name="Google Shape;81;p7"/>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7"/>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52900437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97"/>
        <p:cNvGrpSpPr/>
        <p:nvPr/>
      </p:nvGrpSpPr>
      <p:grpSpPr>
        <a:xfrm>
          <a:off x="0" y="0"/>
          <a:ext cx="0" cy="0"/>
          <a:chOff x="0" y="0"/>
          <a:chExt cx="0" cy="0"/>
        </a:xfrm>
      </p:grpSpPr>
    </p:spTree>
    <p:extLst>
      <p:ext uri="{BB962C8B-B14F-4D97-AF65-F5344CB8AC3E}">
        <p14:creationId xmlns:p14="http://schemas.microsoft.com/office/powerpoint/2010/main" val="34070021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98"/>
        <p:cNvGrpSpPr/>
        <p:nvPr/>
      </p:nvGrpSpPr>
      <p:grpSpPr>
        <a:xfrm>
          <a:off x="0" y="0"/>
          <a:ext cx="0" cy="0"/>
          <a:chOff x="0" y="0"/>
          <a:chExt cx="0" cy="0"/>
        </a:xfrm>
      </p:grpSpPr>
      <p:sp>
        <p:nvSpPr>
          <p:cNvPr id="99" name="Google Shape;99;p1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00" name="Google Shape;100;p13"/>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101" name="Google Shape;101;p13"/>
          <p:cNvSpPr txBox="1">
            <a:spLocks noGrp="1"/>
          </p:cNvSpPr>
          <p:nvPr>
            <p:ph type="subTitle" idx="1"/>
          </p:nvPr>
        </p:nvSpPr>
        <p:spPr>
          <a:xfrm>
            <a:off x="39189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2" name="Google Shape;102;p13"/>
          <p:cNvSpPr txBox="1">
            <a:spLocks noGrp="1"/>
          </p:cNvSpPr>
          <p:nvPr>
            <p:ph type="subTitle" idx="2"/>
          </p:nvPr>
        </p:nvSpPr>
        <p:spPr>
          <a:xfrm>
            <a:off x="39189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3" name="Google Shape;103;p13"/>
          <p:cNvSpPr txBox="1">
            <a:spLocks noGrp="1"/>
          </p:cNvSpPr>
          <p:nvPr>
            <p:ph type="title" idx="3" hasCustomPrompt="1"/>
          </p:nvPr>
        </p:nvSpPr>
        <p:spPr>
          <a:xfrm>
            <a:off x="22107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4" name="Google Shape;104;p13"/>
          <p:cNvSpPr txBox="1">
            <a:spLocks noGrp="1"/>
          </p:cNvSpPr>
          <p:nvPr>
            <p:ph type="subTitle" idx="4"/>
          </p:nvPr>
        </p:nvSpPr>
        <p:spPr>
          <a:xfrm>
            <a:off x="39189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5" name="Google Shape;105;p13"/>
          <p:cNvSpPr txBox="1">
            <a:spLocks noGrp="1"/>
          </p:cNvSpPr>
          <p:nvPr>
            <p:ph type="subTitle" idx="5"/>
          </p:nvPr>
        </p:nvSpPr>
        <p:spPr>
          <a:xfrm>
            <a:off x="39189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6" name="Google Shape;106;p13"/>
          <p:cNvSpPr txBox="1">
            <a:spLocks noGrp="1"/>
          </p:cNvSpPr>
          <p:nvPr>
            <p:ph type="title" idx="6" hasCustomPrompt="1"/>
          </p:nvPr>
        </p:nvSpPr>
        <p:spPr>
          <a:xfrm>
            <a:off x="22107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07" name="Google Shape;107;p13"/>
          <p:cNvSpPr txBox="1">
            <a:spLocks noGrp="1"/>
          </p:cNvSpPr>
          <p:nvPr>
            <p:ph type="subTitle" idx="7"/>
          </p:nvPr>
        </p:nvSpPr>
        <p:spPr>
          <a:xfrm>
            <a:off x="11803800" y="400812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08" name="Google Shape;108;p13"/>
          <p:cNvSpPr txBox="1">
            <a:spLocks noGrp="1"/>
          </p:cNvSpPr>
          <p:nvPr>
            <p:ph type="subTitle" idx="8"/>
          </p:nvPr>
        </p:nvSpPr>
        <p:spPr>
          <a:xfrm>
            <a:off x="11803800" y="313801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09" name="Google Shape;109;p13"/>
          <p:cNvSpPr txBox="1">
            <a:spLocks noGrp="1"/>
          </p:cNvSpPr>
          <p:nvPr>
            <p:ph type="title" idx="9" hasCustomPrompt="1"/>
          </p:nvPr>
        </p:nvSpPr>
        <p:spPr>
          <a:xfrm>
            <a:off x="10095600" y="347090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sp>
        <p:nvSpPr>
          <p:cNvPr id="110" name="Google Shape;110;p13"/>
          <p:cNvSpPr txBox="1">
            <a:spLocks noGrp="1"/>
          </p:cNvSpPr>
          <p:nvPr>
            <p:ph type="subTitle" idx="13"/>
          </p:nvPr>
        </p:nvSpPr>
        <p:spPr>
          <a:xfrm>
            <a:off x="11803800" y="7049970"/>
            <a:ext cx="46992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111" name="Google Shape;111;p13"/>
          <p:cNvSpPr txBox="1">
            <a:spLocks noGrp="1"/>
          </p:cNvSpPr>
          <p:nvPr>
            <p:ph type="subTitle" idx="14"/>
          </p:nvPr>
        </p:nvSpPr>
        <p:spPr>
          <a:xfrm>
            <a:off x="11803800" y="6179864"/>
            <a:ext cx="46992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112" name="Google Shape;112;p13"/>
          <p:cNvSpPr txBox="1">
            <a:spLocks noGrp="1"/>
          </p:cNvSpPr>
          <p:nvPr>
            <p:ph type="title" idx="15" hasCustomPrompt="1"/>
          </p:nvPr>
        </p:nvSpPr>
        <p:spPr>
          <a:xfrm>
            <a:off x="10095600" y="6512550"/>
            <a:ext cx="1555800" cy="1552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4600"/>
              <a:buNone/>
              <a:defRPr sz="6600"/>
            </a:lvl1pPr>
            <a:lvl2pPr lvl="1" algn="ctr" rtl="0">
              <a:spcBef>
                <a:spcPts val="0"/>
              </a:spcBef>
              <a:spcAft>
                <a:spcPts val="0"/>
              </a:spcAft>
              <a:buSzPts val="4600"/>
              <a:buNone/>
              <a:defRPr sz="9200"/>
            </a:lvl2pPr>
            <a:lvl3pPr lvl="2" algn="ctr" rtl="0">
              <a:spcBef>
                <a:spcPts val="0"/>
              </a:spcBef>
              <a:spcAft>
                <a:spcPts val="0"/>
              </a:spcAft>
              <a:buSzPts val="4600"/>
              <a:buNone/>
              <a:defRPr sz="9200"/>
            </a:lvl3pPr>
            <a:lvl4pPr lvl="3" algn="ctr" rtl="0">
              <a:spcBef>
                <a:spcPts val="0"/>
              </a:spcBef>
              <a:spcAft>
                <a:spcPts val="0"/>
              </a:spcAft>
              <a:buSzPts val="4600"/>
              <a:buNone/>
              <a:defRPr sz="9200"/>
            </a:lvl4pPr>
            <a:lvl5pPr lvl="4" algn="ctr" rtl="0">
              <a:spcBef>
                <a:spcPts val="0"/>
              </a:spcBef>
              <a:spcAft>
                <a:spcPts val="0"/>
              </a:spcAft>
              <a:buSzPts val="4600"/>
              <a:buNone/>
              <a:defRPr sz="9200"/>
            </a:lvl5pPr>
            <a:lvl6pPr lvl="5" algn="ctr" rtl="0">
              <a:spcBef>
                <a:spcPts val="0"/>
              </a:spcBef>
              <a:spcAft>
                <a:spcPts val="0"/>
              </a:spcAft>
              <a:buSzPts val="4600"/>
              <a:buNone/>
              <a:defRPr sz="9200"/>
            </a:lvl6pPr>
            <a:lvl7pPr lvl="6" algn="ctr" rtl="0">
              <a:spcBef>
                <a:spcPts val="0"/>
              </a:spcBef>
              <a:spcAft>
                <a:spcPts val="0"/>
              </a:spcAft>
              <a:buSzPts val="4600"/>
              <a:buNone/>
              <a:defRPr sz="9200"/>
            </a:lvl7pPr>
            <a:lvl8pPr lvl="7" algn="ctr" rtl="0">
              <a:spcBef>
                <a:spcPts val="0"/>
              </a:spcBef>
              <a:spcAft>
                <a:spcPts val="0"/>
              </a:spcAft>
              <a:buSzPts val="4600"/>
              <a:buNone/>
              <a:defRPr sz="9200"/>
            </a:lvl8pPr>
            <a:lvl9pPr lvl="8" algn="ctr" rtl="0">
              <a:spcBef>
                <a:spcPts val="0"/>
              </a:spcBef>
              <a:spcAft>
                <a:spcPts val="0"/>
              </a:spcAft>
              <a:buSzPts val="4600"/>
              <a:buNone/>
              <a:defRPr sz="9200"/>
            </a:lvl9pPr>
          </a:lstStyle>
          <a:p>
            <a:r>
              <a:t>xx%</a:t>
            </a:r>
          </a:p>
        </p:txBody>
      </p:sp>
      <p:grpSp>
        <p:nvGrpSpPr>
          <p:cNvPr id="113" name="Google Shape;113;p13"/>
          <p:cNvGrpSpPr/>
          <p:nvPr/>
        </p:nvGrpSpPr>
        <p:grpSpPr>
          <a:xfrm>
            <a:off x="-200127" y="921596"/>
            <a:ext cx="2446814" cy="8349200"/>
            <a:chOff x="-100064" y="460798"/>
            <a:chExt cx="1223407" cy="4174600"/>
          </a:xfrm>
        </p:grpSpPr>
        <p:grpSp>
          <p:nvGrpSpPr>
            <p:cNvPr id="114" name="Google Shape;114;p13"/>
            <p:cNvGrpSpPr/>
            <p:nvPr/>
          </p:nvGrpSpPr>
          <p:grpSpPr>
            <a:xfrm>
              <a:off x="493962" y="460798"/>
              <a:ext cx="372000" cy="204906"/>
              <a:chOff x="9982400" y="628400"/>
              <a:chExt cx="44300" cy="24400"/>
            </a:xfrm>
          </p:grpSpPr>
          <p:sp>
            <p:nvSpPr>
              <p:cNvPr id="115" name="Google Shape;115;p13"/>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6" name="Google Shape;116;p13"/>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7" name="Google Shape;117;p13"/>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13"/>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13"/>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13"/>
            <p:cNvGrpSpPr/>
            <p:nvPr/>
          </p:nvGrpSpPr>
          <p:grpSpPr>
            <a:xfrm rot="864010">
              <a:off x="15091" y="3476903"/>
              <a:ext cx="993096" cy="1051526"/>
              <a:chOff x="6195381" y="-2621175"/>
              <a:chExt cx="935514" cy="991326"/>
            </a:xfrm>
          </p:grpSpPr>
          <p:sp>
            <p:nvSpPr>
              <p:cNvPr id="121" name="Google Shape;121;p13"/>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13"/>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123" name="Google Shape;123;p13"/>
              <p:cNvGrpSpPr/>
              <p:nvPr/>
            </p:nvGrpSpPr>
            <p:grpSpPr>
              <a:xfrm>
                <a:off x="6224976" y="-2534681"/>
                <a:ext cx="814619" cy="878223"/>
                <a:chOff x="10015526" y="-551931"/>
                <a:chExt cx="814619" cy="878223"/>
              </a:xfrm>
            </p:grpSpPr>
            <p:sp>
              <p:nvSpPr>
                <p:cNvPr id="124" name="Google Shape;124;p13"/>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5" name="Google Shape;125;p13"/>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6" name="Google Shape;126;p13"/>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13"/>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13"/>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13"/>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13"/>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13"/>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13"/>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13"/>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13"/>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13"/>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13"/>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13"/>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13"/>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13"/>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13"/>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13"/>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13"/>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13"/>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13"/>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13"/>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13"/>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13"/>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13"/>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13"/>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13"/>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13"/>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13"/>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13"/>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13"/>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13"/>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13"/>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13"/>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13"/>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59" name="Google Shape;159;p13"/>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0" name="Google Shape;160;p13"/>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1" name="Google Shape;161;p13"/>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13"/>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3" name="Google Shape;163;p13"/>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4" name="Google Shape;164;p13"/>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5" name="Google Shape;165;p13"/>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6" name="Google Shape;166;p13"/>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7" name="Google Shape;167;p13"/>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8" name="Google Shape;168;p13"/>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169" name="Google Shape;169;p13"/>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170" name="Google Shape;170;p13"/>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8292931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95"/>
        <p:cNvGrpSpPr/>
        <p:nvPr/>
      </p:nvGrpSpPr>
      <p:grpSpPr>
        <a:xfrm>
          <a:off x="0" y="0"/>
          <a:ext cx="0" cy="0"/>
          <a:chOff x="0" y="0"/>
          <a:chExt cx="0" cy="0"/>
        </a:xfrm>
      </p:grpSpPr>
      <p:sp>
        <p:nvSpPr>
          <p:cNvPr id="196" name="Google Shape;196;p1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197" name="Google Shape;197;p15"/>
          <p:cNvSpPr txBox="1">
            <a:spLocks noGrp="1"/>
          </p:cNvSpPr>
          <p:nvPr>
            <p:ph type="title"/>
          </p:nvPr>
        </p:nvSpPr>
        <p:spPr>
          <a:xfrm>
            <a:off x="6668900" y="3830600"/>
            <a:ext cx="7947600" cy="175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4500"/>
              <a:buNone/>
              <a:defRPr sz="9000"/>
            </a:lvl1pPr>
            <a:lvl2pPr lvl="1" algn="r" rtl="0">
              <a:spcBef>
                <a:spcPts val="0"/>
              </a:spcBef>
              <a:spcAft>
                <a:spcPts val="0"/>
              </a:spcAft>
              <a:buSzPts val="4500"/>
              <a:buNone/>
              <a:defRPr sz="9000"/>
            </a:lvl2pPr>
            <a:lvl3pPr lvl="2" algn="r" rtl="0">
              <a:spcBef>
                <a:spcPts val="0"/>
              </a:spcBef>
              <a:spcAft>
                <a:spcPts val="0"/>
              </a:spcAft>
              <a:buSzPts val="4500"/>
              <a:buNone/>
              <a:defRPr sz="9000"/>
            </a:lvl3pPr>
            <a:lvl4pPr lvl="3" algn="r" rtl="0">
              <a:spcBef>
                <a:spcPts val="0"/>
              </a:spcBef>
              <a:spcAft>
                <a:spcPts val="0"/>
              </a:spcAft>
              <a:buSzPts val="4500"/>
              <a:buNone/>
              <a:defRPr sz="9000"/>
            </a:lvl4pPr>
            <a:lvl5pPr lvl="4" algn="r" rtl="0">
              <a:spcBef>
                <a:spcPts val="0"/>
              </a:spcBef>
              <a:spcAft>
                <a:spcPts val="0"/>
              </a:spcAft>
              <a:buSzPts val="4500"/>
              <a:buNone/>
              <a:defRPr sz="9000"/>
            </a:lvl5pPr>
            <a:lvl6pPr lvl="5" algn="r" rtl="0">
              <a:spcBef>
                <a:spcPts val="0"/>
              </a:spcBef>
              <a:spcAft>
                <a:spcPts val="0"/>
              </a:spcAft>
              <a:buSzPts val="4500"/>
              <a:buNone/>
              <a:defRPr sz="9000"/>
            </a:lvl6pPr>
            <a:lvl7pPr lvl="6" algn="r" rtl="0">
              <a:spcBef>
                <a:spcPts val="0"/>
              </a:spcBef>
              <a:spcAft>
                <a:spcPts val="0"/>
              </a:spcAft>
              <a:buSzPts val="4500"/>
              <a:buNone/>
              <a:defRPr sz="9000"/>
            </a:lvl7pPr>
            <a:lvl8pPr lvl="7" algn="r" rtl="0">
              <a:spcBef>
                <a:spcPts val="0"/>
              </a:spcBef>
              <a:spcAft>
                <a:spcPts val="0"/>
              </a:spcAft>
              <a:buSzPts val="4500"/>
              <a:buNone/>
              <a:defRPr sz="9000"/>
            </a:lvl8pPr>
            <a:lvl9pPr lvl="8" algn="r" rtl="0">
              <a:spcBef>
                <a:spcPts val="0"/>
              </a:spcBef>
              <a:spcAft>
                <a:spcPts val="0"/>
              </a:spcAft>
              <a:buSzPts val="4500"/>
              <a:buNone/>
              <a:defRPr sz="9000"/>
            </a:lvl9pPr>
          </a:lstStyle>
          <a:p>
            <a:endParaRPr/>
          </a:p>
        </p:txBody>
      </p:sp>
      <p:sp>
        <p:nvSpPr>
          <p:cNvPr id="198" name="Google Shape;198;p15"/>
          <p:cNvSpPr txBox="1">
            <a:spLocks noGrp="1"/>
          </p:cNvSpPr>
          <p:nvPr>
            <p:ph type="title" idx="2" hasCustomPrompt="1"/>
          </p:nvPr>
        </p:nvSpPr>
        <p:spPr>
          <a:xfrm>
            <a:off x="4390200" y="4234398"/>
            <a:ext cx="1987800" cy="1816200"/>
          </a:xfrm>
          <a:prstGeom prst="rect">
            <a:avLst/>
          </a:prstGeom>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lvl1pPr lvl="0" algn="ctr" rtl="0">
              <a:spcBef>
                <a:spcPts val="0"/>
              </a:spcBef>
              <a:spcAft>
                <a:spcPts val="0"/>
              </a:spcAft>
              <a:buSzPts val="5300"/>
              <a:buNone/>
              <a:defRPr sz="8000"/>
            </a:lvl1pPr>
            <a:lvl2pPr lvl="1" algn="ctr" rtl="0">
              <a:spcBef>
                <a:spcPts val="0"/>
              </a:spcBef>
              <a:spcAft>
                <a:spcPts val="0"/>
              </a:spcAft>
              <a:buSzPts val="5300"/>
              <a:buNone/>
              <a:defRPr sz="10600"/>
            </a:lvl2pPr>
            <a:lvl3pPr lvl="2" algn="ctr" rtl="0">
              <a:spcBef>
                <a:spcPts val="0"/>
              </a:spcBef>
              <a:spcAft>
                <a:spcPts val="0"/>
              </a:spcAft>
              <a:buSzPts val="5300"/>
              <a:buNone/>
              <a:defRPr sz="10600"/>
            </a:lvl3pPr>
            <a:lvl4pPr lvl="3" algn="ctr" rtl="0">
              <a:spcBef>
                <a:spcPts val="0"/>
              </a:spcBef>
              <a:spcAft>
                <a:spcPts val="0"/>
              </a:spcAft>
              <a:buSzPts val="5300"/>
              <a:buNone/>
              <a:defRPr sz="10600"/>
            </a:lvl4pPr>
            <a:lvl5pPr lvl="4" algn="ctr" rtl="0">
              <a:spcBef>
                <a:spcPts val="0"/>
              </a:spcBef>
              <a:spcAft>
                <a:spcPts val="0"/>
              </a:spcAft>
              <a:buSzPts val="5300"/>
              <a:buNone/>
              <a:defRPr sz="10600"/>
            </a:lvl5pPr>
            <a:lvl6pPr lvl="5" algn="ctr" rtl="0">
              <a:spcBef>
                <a:spcPts val="0"/>
              </a:spcBef>
              <a:spcAft>
                <a:spcPts val="0"/>
              </a:spcAft>
              <a:buSzPts val="5300"/>
              <a:buNone/>
              <a:defRPr sz="10600"/>
            </a:lvl6pPr>
            <a:lvl7pPr lvl="6" algn="ctr" rtl="0">
              <a:spcBef>
                <a:spcPts val="0"/>
              </a:spcBef>
              <a:spcAft>
                <a:spcPts val="0"/>
              </a:spcAft>
              <a:buSzPts val="5300"/>
              <a:buNone/>
              <a:defRPr sz="10600"/>
            </a:lvl7pPr>
            <a:lvl8pPr lvl="7" algn="ctr" rtl="0">
              <a:spcBef>
                <a:spcPts val="0"/>
              </a:spcBef>
              <a:spcAft>
                <a:spcPts val="0"/>
              </a:spcAft>
              <a:buSzPts val="5300"/>
              <a:buNone/>
              <a:defRPr sz="10600"/>
            </a:lvl8pPr>
            <a:lvl9pPr lvl="8" algn="ctr" rtl="0">
              <a:spcBef>
                <a:spcPts val="0"/>
              </a:spcBef>
              <a:spcAft>
                <a:spcPts val="0"/>
              </a:spcAft>
              <a:buSzPts val="5300"/>
              <a:buNone/>
              <a:defRPr sz="10600"/>
            </a:lvl9pPr>
          </a:lstStyle>
          <a:p>
            <a:r>
              <a:t>xx%</a:t>
            </a:r>
          </a:p>
        </p:txBody>
      </p:sp>
      <p:sp>
        <p:nvSpPr>
          <p:cNvPr id="199" name="Google Shape;199;p15"/>
          <p:cNvSpPr txBox="1">
            <a:spLocks noGrp="1"/>
          </p:cNvSpPr>
          <p:nvPr>
            <p:ph type="subTitle" idx="1"/>
          </p:nvPr>
        </p:nvSpPr>
        <p:spPr>
          <a:xfrm>
            <a:off x="6668900" y="5442500"/>
            <a:ext cx="7947600" cy="831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850"/>
              <a:buNone/>
              <a:defRPr sz="3000"/>
            </a:lvl1pPr>
            <a:lvl2pPr lvl="1" algn="r" rtl="0">
              <a:lnSpc>
                <a:spcPct val="115000"/>
              </a:lnSpc>
              <a:spcBef>
                <a:spcPts val="0"/>
              </a:spcBef>
              <a:spcAft>
                <a:spcPts val="0"/>
              </a:spcAft>
              <a:buSzPts val="1850"/>
              <a:buNone/>
              <a:defRPr sz="3700"/>
            </a:lvl2pPr>
            <a:lvl3pPr lvl="2" algn="r" rtl="0">
              <a:lnSpc>
                <a:spcPct val="115000"/>
              </a:lnSpc>
              <a:spcBef>
                <a:spcPts val="0"/>
              </a:spcBef>
              <a:spcAft>
                <a:spcPts val="0"/>
              </a:spcAft>
              <a:buSzPts val="1850"/>
              <a:buNone/>
              <a:defRPr sz="3700"/>
            </a:lvl3pPr>
            <a:lvl4pPr lvl="3" algn="r" rtl="0">
              <a:lnSpc>
                <a:spcPct val="115000"/>
              </a:lnSpc>
              <a:spcBef>
                <a:spcPts val="0"/>
              </a:spcBef>
              <a:spcAft>
                <a:spcPts val="0"/>
              </a:spcAft>
              <a:buSzPts val="1850"/>
              <a:buNone/>
              <a:defRPr sz="3700"/>
            </a:lvl4pPr>
            <a:lvl5pPr lvl="4" algn="r" rtl="0">
              <a:lnSpc>
                <a:spcPct val="115000"/>
              </a:lnSpc>
              <a:spcBef>
                <a:spcPts val="0"/>
              </a:spcBef>
              <a:spcAft>
                <a:spcPts val="0"/>
              </a:spcAft>
              <a:buSzPts val="1850"/>
              <a:buNone/>
              <a:defRPr sz="3700"/>
            </a:lvl5pPr>
            <a:lvl6pPr lvl="5" algn="r" rtl="0">
              <a:lnSpc>
                <a:spcPct val="115000"/>
              </a:lnSpc>
              <a:spcBef>
                <a:spcPts val="0"/>
              </a:spcBef>
              <a:spcAft>
                <a:spcPts val="0"/>
              </a:spcAft>
              <a:buSzPts val="1850"/>
              <a:buNone/>
              <a:defRPr sz="3700"/>
            </a:lvl6pPr>
            <a:lvl7pPr lvl="6" algn="r" rtl="0">
              <a:lnSpc>
                <a:spcPct val="115000"/>
              </a:lnSpc>
              <a:spcBef>
                <a:spcPts val="0"/>
              </a:spcBef>
              <a:spcAft>
                <a:spcPts val="0"/>
              </a:spcAft>
              <a:buSzPts val="1850"/>
              <a:buNone/>
              <a:defRPr sz="3700"/>
            </a:lvl7pPr>
            <a:lvl8pPr lvl="7" algn="r" rtl="0">
              <a:lnSpc>
                <a:spcPct val="115000"/>
              </a:lnSpc>
              <a:spcBef>
                <a:spcPts val="0"/>
              </a:spcBef>
              <a:spcAft>
                <a:spcPts val="0"/>
              </a:spcAft>
              <a:buSzPts val="1850"/>
              <a:buNone/>
              <a:defRPr sz="3700"/>
            </a:lvl8pPr>
            <a:lvl9pPr lvl="8" algn="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322822222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237"/>
        <p:cNvGrpSpPr/>
        <p:nvPr/>
      </p:nvGrpSpPr>
      <p:grpSpPr>
        <a:xfrm>
          <a:off x="0" y="0"/>
          <a:ext cx="0" cy="0"/>
          <a:chOff x="0" y="0"/>
          <a:chExt cx="0" cy="0"/>
        </a:xfrm>
      </p:grpSpPr>
      <p:sp>
        <p:nvSpPr>
          <p:cNvPr id="238" name="Google Shape;238;p1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39" name="Google Shape;239;p1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40" name="Google Shape;240;p18"/>
          <p:cNvGrpSpPr/>
          <p:nvPr/>
        </p:nvGrpSpPr>
        <p:grpSpPr>
          <a:xfrm>
            <a:off x="8508644" y="8972314"/>
            <a:ext cx="1270608" cy="321376"/>
            <a:chOff x="10100350" y="671450"/>
            <a:chExt cx="77000" cy="19475"/>
          </a:xfrm>
        </p:grpSpPr>
        <p:sp>
          <p:nvSpPr>
            <p:cNvPr id="241" name="Google Shape;241;p18"/>
            <p:cNvSpPr/>
            <p:nvPr/>
          </p:nvSpPr>
          <p:spPr>
            <a:xfrm>
              <a:off x="10100350" y="671450"/>
              <a:ext cx="10475" cy="16250"/>
            </a:xfrm>
            <a:custGeom>
              <a:avLst/>
              <a:gdLst/>
              <a:ahLst/>
              <a:cxnLst/>
              <a:rect l="l" t="t" r="r" b="b"/>
              <a:pathLst>
                <a:path w="419" h="650" extrusionOk="0">
                  <a:moveTo>
                    <a:pt x="166" y="56"/>
                  </a:moveTo>
                  <a:cubicBezTo>
                    <a:pt x="232" y="67"/>
                    <a:pt x="265" y="100"/>
                    <a:pt x="287" y="166"/>
                  </a:cubicBezTo>
                  <a:cubicBezTo>
                    <a:pt x="287" y="199"/>
                    <a:pt x="287" y="243"/>
                    <a:pt x="265" y="276"/>
                  </a:cubicBezTo>
                  <a:lnTo>
                    <a:pt x="276" y="287"/>
                  </a:lnTo>
                  <a:cubicBezTo>
                    <a:pt x="265" y="298"/>
                    <a:pt x="254" y="320"/>
                    <a:pt x="243" y="331"/>
                  </a:cubicBezTo>
                  <a:cubicBezTo>
                    <a:pt x="221" y="342"/>
                    <a:pt x="210" y="353"/>
                    <a:pt x="188" y="353"/>
                  </a:cubicBezTo>
                  <a:cubicBezTo>
                    <a:pt x="177" y="353"/>
                    <a:pt x="177" y="353"/>
                    <a:pt x="177" y="364"/>
                  </a:cubicBezTo>
                  <a:lnTo>
                    <a:pt x="155" y="364"/>
                  </a:lnTo>
                  <a:cubicBezTo>
                    <a:pt x="155" y="309"/>
                    <a:pt x="155" y="254"/>
                    <a:pt x="155" y="210"/>
                  </a:cubicBezTo>
                  <a:cubicBezTo>
                    <a:pt x="166" y="155"/>
                    <a:pt x="166" y="100"/>
                    <a:pt x="155" y="56"/>
                  </a:cubicBezTo>
                  <a:close/>
                  <a:moveTo>
                    <a:pt x="188" y="1"/>
                  </a:moveTo>
                  <a:cubicBezTo>
                    <a:pt x="155" y="1"/>
                    <a:pt x="122" y="1"/>
                    <a:pt x="89" y="12"/>
                  </a:cubicBezTo>
                  <a:cubicBezTo>
                    <a:pt x="78" y="12"/>
                    <a:pt x="67" y="12"/>
                    <a:pt x="56" y="23"/>
                  </a:cubicBezTo>
                  <a:cubicBezTo>
                    <a:pt x="45" y="23"/>
                    <a:pt x="34" y="23"/>
                    <a:pt x="23" y="34"/>
                  </a:cubicBezTo>
                  <a:cubicBezTo>
                    <a:pt x="12" y="45"/>
                    <a:pt x="12" y="45"/>
                    <a:pt x="12" y="45"/>
                  </a:cubicBezTo>
                  <a:cubicBezTo>
                    <a:pt x="1" y="45"/>
                    <a:pt x="1" y="56"/>
                    <a:pt x="1" y="56"/>
                  </a:cubicBezTo>
                  <a:cubicBezTo>
                    <a:pt x="1" y="67"/>
                    <a:pt x="1" y="78"/>
                    <a:pt x="1" y="78"/>
                  </a:cubicBezTo>
                  <a:cubicBezTo>
                    <a:pt x="12" y="89"/>
                    <a:pt x="23" y="89"/>
                    <a:pt x="23" y="89"/>
                  </a:cubicBezTo>
                  <a:lnTo>
                    <a:pt x="56" y="89"/>
                  </a:lnTo>
                  <a:lnTo>
                    <a:pt x="56" y="122"/>
                  </a:lnTo>
                  <a:lnTo>
                    <a:pt x="45" y="210"/>
                  </a:lnTo>
                  <a:cubicBezTo>
                    <a:pt x="45" y="232"/>
                    <a:pt x="45" y="265"/>
                    <a:pt x="45" y="298"/>
                  </a:cubicBezTo>
                  <a:cubicBezTo>
                    <a:pt x="45" y="342"/>
                    <a:pt x="45" y="386"/>
                    <a:pt x="45" y="430"/>
                  </a:cubicBezTo>
                  <a:cubicBezTo>
                    <a:pt x="45" y="474"/>
                    <a:pt x="45" y="518"/>
                    <a:pt x="45" y="562"/>
                  </a:cubicBezTo>
                  <a:cubicBezTo>
                    <a:pt x="45" y="573"/>
                    <a:pt x="45" y="584"/>
                    <a:pt x="45" y="595"/>
                  </a:cubicBezTo>
                  <a:cubicBezTo>
                    <a:pt x="56" y="606"/>
                    <a:pt x="56" y="617"/>
                    <a:pt x="56" y="617"/>
                  </a:cubicBezTo>
                  <a:cubicBezTo>
                    <a:pt x="56" y="628"/>
                    <a:pt x="56" y="639"/>
                    <a:pt x="67" y="650"/>
                  </a:cubicBezTo>
                  <a:lnTo>
                    <a:pt x="122" y="650"/>
                  </a:lnTo>
                  <a:cubicBezTo>
                    <a:pt x="133" y="650"/>
                    <a:pt x="133" y="639"/>
                    <a:pt x="144" y="639"/>
                  </a:cubicBezTo>
                  <a:cubicBezTo>
                    <a:pt x="144" y="639"/>
                    <a:pt x="155" y="628"/>
                    <a:pt x="155" y="628"/>
                  </a:cubicBezTo>
                  <a:lnTo>
                    <a:pt x="155" y="551"/>
                  </a:lnTo>
                  <a:lnTo>
                    <a:pt x="155" y="485"/>
                  </a:lnTo>
                  <a:lnTo>
                    <a:pt x="155" y="452"/>
                  </a:lnTo>
                  <a:cubicBezTo>
                    <a:pt x="155" y="452"/>
                    <a:pt x="155" y="441"/>
                    <a:pt x="155" y="430"/>
                  </a:cubicBezTo>
                  <a:cubicBezTo>
                    <a:pt x="155" y="419"/>
                    <a:pt x="166" y="419"/>
                    <a:pt x="166" y="419"/>
                  </a:cubicBezTo>
                  <a:lnTo>
                    <a:pt x="188" y="419"/>
                  </a:lnTo>
                  <a:cubicBezTo>
                    <a:pt x="199" y="419"/>
                    <a:pt x="221" y="408"/>
                    <a:pt x="232" y="408"/>
                  </a:cubicBezTo>
                  <a:cubicBezTo>
                    <a:pt x="254" y="408"/>
                    <a:pt x="265" y="397"/>
                    <a:pt x="287" y="397"/>
                  </a:cubicBezTo>
                  <a:cubicBezTo>
                    <a:pt x="309" y="386"/>
                    <a:pt x="331" y="375"/>
                    <a:pt x="342" y="364"/>
                  </a:cubicBezTo>
                  <a:cubicBezTo>
                    <a:pt x="364" y="342"/>
                    <a:pt x="375" y="331"/>
                    <a:pt x="386" y="309"/>
                  </a:cubicBezTo>
                  <a:cubicBezTo>
                    <a:pt x="397" y="298"/>
                    <a:pt x="408" y="276"/>
                    <a:pt x="408" y="254"/>
                  </a:cubicBezTo>
                  <a:cubicBezTo>
                    <a:pt x="408" y="232"/>
                    <a:pt x="408" y="210"/>
                    <a:pt x="408" y="188"/>
                  </a:cubicBezTo>
                  <a:lnTo>
                    <a:pt x="419" y="188"/>
                  </a:lnTo>
                  <a:cubicBezTo>
                    <a:pt x="397" y="111"/>
                    <a:pt x="353" y="56"/>
                    <a:pt x="287" y="23"/>
                  </a:cubicBezTo>
                  <a:cubicBezTo>
                    <a:pt x="254" y="12"/>
                    <a:pt x="221" y="1"/>
                    <a:pt x="1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2" name="Google Shape;242;p18"/>
            <p:cNvSpPr/>
            <p:nvPr/>
          </p:nvSpPr>
          <p:spPr>
            <a:xfrm>
              <a:off x="10111625" y="685425"/>
              <a:ext cx="10750" cy="2975"/>
            </a:xfrm>
            <a:custGeom>
              <a:avLst/>
              <a:gdLst/>
              <a:ahLst/>
              <a:cxnLst/>
              <a:rect l="l" t="t" r="r" b="b"/>
              <a:pathLst>
                <a:path w="430" h="119" extrusionOk="0">
                  <a:moveTo>
                    <a:pt x="326" y="1"/>
                  </a:moveTo>
                  <a:cubicBezTo>
                    <a:pt x="307" y="1"/>
                    <a:pt x="286" y="3"/>
                    <a:pt x="264" y="3"/>
                  </a:cubicBezTo>
                  <a:cubicBezTo>
                    <a:pt x="198" y="3"/>
                    <a:pt x="133" y="14"/>
                    <a:pt x="67" y="14"/>
                  </a:cubicBezTo>
                  <a:cubicBezTo>
                    <a:pt x="1" y="14"/>
                    <a:pt x="34" y="102"/>
                    <a:pt x="89" y="113"/>
                  </a:cubicBezTo>
                  <a:lnTo>
                    <a:pt x="253" y="113"/>
                  </a:lnTo>
                  <a:cubicBezTo>
                    <a:pt x="281" y="113"/>
                    <a:pt x="311" y="118"/>
                    <a:pt x="340" y="118"/>
                  </a:cubicBezTo>
                  <a:cubicBezTo>
                    <a:pt x="369" y="118"/>
                    <a:pt x="396" y="113"/>
                    <a:pt x="418" y="91"/>
                  </a:cubicBezTo>
                  <a:cubicBezTo>
                    <a:pt x="429" y="80"/>
                    <a:pt x="429" y="47"/>
                    <a:pt x="407" y="25"/>
                  </a:cubicBezTo>
                  <a:cubicBezTo>
                    <a:pt x="381" y="5"/>
                    <a:pt x="355" y="1"/>
                    <a:pt x="32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3" name="Google Shape;243;p18"/>
            <p:cNvSpPr/>
            <p:nvPr/>
          </p:nvSpPr>
          <p:spPr>
            <a:xfrm>
              <a:off x="10114650" y="679375"/>
              <a:ext cx="12950" cy="2875"/>
            </a:xfrm>
            <a:custGeom>
              <a:avLst/>
              <a:gdLst/>
              <a:ahLst/>
              <a:cxnLst/>
              <a:rect l="l" t="t" r="r" b="b"/>
              <a:pathLst>
                <a:path w="518" h="115" extrusionOk="0">
                  <a:moveTo>
                    <a:pt x="376" y="0"/>
                  </a:moveTo>
                  <a:cubicBezTo>
                    <a:pt x="344" y="0"/>
                    <a:pt x="314" y="3"/>
                    <a:pt x="286" y="3"/>
                  </a:cubicBezTo>
                  <a:cubicBezTo>
                    <a:pt x="209" y="14"/>
                    <a:pt x="132" y="14"/>
                    <a:pt x="55" y="14"/>
                  </a:cubicBezTo>
                  <a:cubicBezTo>
                    <a:pt x="1" y="14"/>
                    <a:pt x="22" y="102"/>
                    <a:pt x="66" y="102"/>
                  </a:cubicBezTo>
                  <a:cubicBezTo>
                    <a:pt x="132" y="113"/>
                    <a:pt x="209" y="113"/>
                    <a:pt x="275" y="113"/>
                  </a:cubicBezTo>
                  <a:cubicBezTo>
                    <a:pt x="302" y="113"/>
                    <a:pt x="332" y="115"/>
                    <a:pt x="362" y="115"/>
                  </a:cubicBezTo>
                  <a:cubicBezTo>
                    <a:pt x="407" y="115"/>
                    <a:pt x="451" y="111"/>
                    <a:pt x="484" y="91"/>
                  </a:cubicBezTo>
                  <a:cubicBezTo>
                    <a:pt x="517" y="69"/>
                    <a:pt x="495" y="25"/>
                    <a:pt x="473" y="14"/>
                  </a:cubicBezTo>
                  <a:cubicBezTo>
                    <a:pt x="440" y="3"/>
                    <a:pt x="407" y="0"/>
                    <a:pt x="37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18"/>
            <p:cNvSpPr/>
            <p:nvPr/>
          </p:nvSpPr>
          <p:spPr>
            <a:xfrm>
              <a:off x="10128400" y="676400"/>
              <a:ext cx="11850" cy="11900"/>
            </a:xfrm>
            <a:custGeom>
              <a:avLst/>
              <a:gdLst/>
              <a:ahLst/>
              <a:cxnLst/>
              <a:rect l="l" t="t" r="r" b="b"/>
              <a:pathLst>
                <a:path w="474" h="476" extrusionOk="0">
                  <a:moveTo>
                    <a:pt x="220" y="1"/>
                  </a:moveTo>
                  <a:cubicBezTo>
                    <a:pt x="165" y="1"/>
                    <a:pt x="110" y="45"/>
                    <a:pt x="77" y="78"/>
                  </a:cubicBezTo>
                  <a:cubicBezTo>
                    <a:pt x="50" y="106"/>
                    <a:pt x="84" y="149"/>
                    <a:pt x="115" y="149"/>
                  </a:cubicBezTo>
                  <a:cubicBezTo>
                    <a:pt x="121" y="149"/>
                    <a:pt x="127" y="147"/>
                    <a:pt x="132" y="144"/>
                  </a:cubicBezTo>
                  <a:cubicBezTo>
                    <a:pt x="146" y="130"/>
                    <a:pt x="187" y="109"/>
                    <a:pt x="211" y="109"/>
                  </a:cubicBezTo>
                  <a:cubicBezTo>
                    <a:pt x="226" y="109"/>
                    <a:pt x="233" y="118"/>
                    <a:pt x="220" y="144"/>
                  </a:cubicBezTo>
                  <a:cubicBezTo>
                    <a:pt x="198" y="188"/>
                    <a:pt x="154" y="221"/>
                    <a:pt x="121" y="243"/>
                  </a:cubicBezTo>
                  <a:cubicBezTo>
                    <a:pt x="77" y="287"/>
                    <a:pt x="0" y="342"/>
                    <a:pt x="22" y="408"/>
                  </a:cubicBezTo>
                  <a:cubicBezTo>
                    <a:pt x="44" y="463"/>
                    <a:pt x="99" y="474"/>
                    <a:pt x="143" y="474"/>
                  </a:cubicBezTo>
                  <a:cubicBezTo>
                    <a:pt x="179" y="474"/>
                    <a:pt x="217" y="475"/>
                    <a:pt x="257" y="475"/>
                  </a:cubicBezTo>
                  <a:cubicBezTo>
                    <a:pt x="316" y="475"/>
                    <a:pt x="376" y="472"/>
                    <a:pt x="429" y="452"/>
                  </a:cubicBezTo>
                  <a:cubicBezTo>
                    <a:pt x="473" y="430"/>
                    <a:pt x="451" y="364"/>
                    <a:pt x="407" y="364"/>
                  </a:cubicBezTo>
                  <a:cubicBezTo>
                    <a:pt x="363" y="353"/>
                    <a:pt x="308" y="353"/>
                    <a:pt x="253" y="353"/>
                  </a:cubicBezTo>
                  <a:cubicBezTo>
                    <a:pt x="242" y="353"/>
                    <a:pt x="198" y="364"/>
                    <a:pt x="154" y="364"/>
                  </a:cubicBezTo>
                  <a:cubicBezTo>
                    <a:pt x="198" y="320"/>
                    <a:pt x="275" y="265"/>
                    <a:pt x="286" y="243"/>
                  </a:cubicBezTo>
                  <a:cubicBezTo>
                    <a:pt x="319" y="199"/>
                    <a:pt x="341" y="144"/>
                    <a:pt x="319" y="100"/>
                  </a:cubicBezTo>
                  <a:cubicBezTo>
                    <a:pt x="308" y="45"/>
                    <a:pt x="275" y="12"/>
                    <a:pt x="22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18"/>
            <p:cNvSpPr/>
            <p:nvPr/>
          </p:nvSpPr>
          <p:spPr>
            <a:xfrm>
              <a:off x="10140050" y="674275"/>
              <a:ext cx="27350" cy="16175"/>
            </a:xfrm>
            <a:custGeom>
              <a:avLst/>
              <a:gdLst/>
              <a:ahLst/>
              <a:cxnLst/>
              <a:rect l="l" t="t" r="r" b="b"/>
              <a:pathLst>
                <a:path w="1094" h="647" extrusionOk="0">
                  <a:moveTo>
                    <a:pt x="1021" y="1"/>
                  </a:moveTo>
                  <a:cubicBezTo>
                    <a:pt x="1009" y="1"/>
                    <a:pt x="997" y="6"/>
                    <a:pt x="986" y="20"/>
                  </a:cubicBezTo>
                  <a:lnTo>
                    <a:pt x="975" y="20"/>
                  </a:lnTo>
                  <a:cubicBezTo>
                    <a:pt x="931" y="75"/>
                    <a:pt x="838" y="89"/>
                    <a:pt x="740" y="89"/>
                  </a:cubicBezTo>
                  <a:cubicBezTo>
                    <a:pt x="642" y="89"/>
                    <a:pt x="541" y="75"/>
                    <a:pt x="480" y="75"/>
                  </a:cubicBezTo>
                  <a:cubicBezTo>
                    <a:pt x="326" y="75"/>
                    <a:pt x="194" y="86"/>
                    <a:pt x="51" y="130"/>
                  </a:cubicBezTo>
                  <a:cubicBezTo>
                    <a:pt x="0" y="150"/>
                    <a:pt x="34" y="208"/>
                    <a:pt x="74" y="208"/>
                  </a:cubicBezTo>
                  <a:cubicBezTo>
                    <a:pt x="78" y="208"/>
                    <a:pt x="81" y="208"/>
                    <a:pt x="84" y="207"/>
                  </a:cubicBezTo>
                  <a:cubicBezTo>
                    <a:pt x="117" y="196"/>
                    <a:pt x="150" y="196"/>
                    <a:pt x="183" y="185"/>
                  </a:cubicBezTo>
                  <a:cubicBezTo>
                    <a:pt x="183" y="196"/>
                    <a:pt x="183" y="207"/>
                    <a:pt x="183" y="207"/>
                  </a:cubicBezTo>
                  <a:cubicBezTo>
                    <a:pt x="216" y="273"/>
                    <a:pt x="249" y="339"/>
                    <a:pt x="260" y="416"/>
                  </a:cubicBezTo>
                  <a:cubicBezTo>
                    <a:pt x="260" y="471"/>
                    <a:pt x="249" y="537"/>
                    <a:pt x="271" y="603"/>
                  </a:cubicBezTo>
                  <a:cubicBezTo>
                    <a:pt x="282" y="630"/>
                    <a:pt x="312" y="647"/>
                    <a:pt x="337" y="647"/>
                  </a:cubicBezTo>
                  <a:cubicBezTo>
                    <a:pt x="362" y="647"/>
                    <a:pt x="381" y="630"/>
                    <a:pt x="370" y="592"/>
                  </a:cubicBezTo>
                  <a:cubicBezTo>
                    <a:pt x="359" y="515"/>
                    <a:pt x="359" y="438"/>
                    <a:pt x="337" y="361"/>
                  </a:cubicBezTo>
                  <a:cubicBezTo>
                    <a:pt x="326" y="295"/>
                    <a:pt x="282" y="240"/>
                    <a:pt x="238" y="185"/>
                  </a:cubicBezTo>
                  <a:cubicBezTo>
                    <a:pt x="268" y="181"/>
                    <a:pt x="298" y="180"/>
                    <a:pt x="329" y="180"/>
                  </a:cubicBezTo>
                  <a:cubicBezTo>
                    <a:pt x="392" y="180"/>
                    <a:pt x="458" y="185"/>
                    <a:pt x="524" y="185"/>
                  </a:cubicBezTo>
                  <a:cubicBezTo>
                    <a:pt x="546" y="251"/>
                    <a:pt x="568" y="306"/>
                    <a:pt x="590" y="361"/>
                  </a:cubicBezTo>
                  <a:cubicBezTo>
                    <a:pt x="612" y="427"/>
                    <a:pt x="645" y="482"/>
                    <a:pt x="645" y="548"/>
                  </a:cubicBezTo>
                  <a:cubicBezTo>
                    <a:pt x="645" y="548"/>
                    <a:pt x="645" y="559"/>
                    <a:pt x="645" y="559"/>
                  </a:cubicBezTo>
                  <a:lnTo>
                    <a:pt x="645" y="570"/>
                  </a:lnTo>
                  <a:cubicBezTo>
                    <a:pt x="645" y="592"/>
                    <a:pt x="656" y="625"/>
                    <a:pt x="678" y="636"/>
                  </a:cubicBezTo>
                  <a:lnTo>
                    <a:pt x="700" y="636"/>
                  </a:lnTo>
                  <a:cubicBezTo>
                    <a:pt x="708" y="638"/>
                    <a:pt x="716" y="640"/>
                    <a:pt x="723" y="640"/>
                  </a:cubicBezTo>
                  <a:cubicBezTo>
                    <a:pt x="747" y="640"/>
                    <a:pt x="769" y="625"/>
                    <a:pt x="777" y="592"/>
                  </a:cubicBezTo>
                  <a:cubicBezTo>
                    <a:pt x="777" y="515"/>
                    <a:pt x="744" y="449"/>
                    <a:pt x="711" y="383"/>
                  </a:cubicBezTo>
                  <a:cubicBezTo>
                    <a:pt x="678" y="317"/>
                    <a:pt x="645" y="251"/>
                    <a:pt x="612" y="185"/>
                  </a:cubicBezTo>
                  <a:lnTo>
                    <a:pt x="612" y="185"/>
                  </a:lnTo>
                  <a:cubicBezTo>
                    <a:pt x="667" y="196"/>
                    <a:pt x="722" y="196"/>
                    <a:pt x="777" y="196"/>
                  </a:cubicBezTo>
                  <a:cubicBezTo>
                    <a:pt x="791" y="196"/>
                    <a:pt x="806" y="196"/>
                    <a:pt x="824" y="196"/>
                  </a:cubicBezTo>
                  <a:cubicBezTo>
                    <a:pt x="919" y="196"/>
                    <a:pt x="1057" y="188"/>
                    <a:pt x="1085" y="86"/>
                  </a:cubicBezTo>
                  <a:cubicBezTo>
                    <a:pt x="1093" y="53"/>
                    <a:pt x="1058" y="1"/>
                    <a:pt x="102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18"/>
            <p:cNvSpPr/>
            <p:nvPr/>
          </p:nvSpPr>
          <p:spPr>
            <a:xfrm>
              <a:off x="10165475" y="680275"/>
              <a:ext cx="11875" cy="10650"/>
            </a:xfrm>
            <a:custGeom>
              <a:avLst/>
              <a:gdLst/>
              <a:ahLst/>
              <a:cxnLst/>
              <a:rect l="l" t="t" r="r" b="b"/>
              <a:pathLst>
                <a:path w="475" h="426" extrusionOk="0">
                  <a:moveTo>
                    <a:pt x="216" y="109"/>
                  </a:moveTo>
                  <a:cubicBezTo>
                    <a:pt x="241" y="109"/>
                    <a:pt x="262" y="112"/>
                    <a:pt x="266" y="121"/>
                  </a:cubicBezTo>
                  <a:lnTo>
                    <a:pt x="255" y="121"/>
                  </a:lnTo>
                  <a:cubicBezTo>
                    <a:pt x="266" y="132"/>
                    <a:pt x="200" y="176"/>
                    <a:pt x="189" y="187"/>
                  </a:cubicBezTo>
                  <a:cubicBezTo>
                    <a:pt x="167" y="198"/>
                    <a:pt x="134" y="220"/>
                    <a:pt x="112" y="231"/>
                  </a:cubicBezTo>
                  <a:lnTo>
                    <a:pt x="101" y="154"/>
                  </a:lnTo>
                  <a:cubicBezTo>
                    <a:pt x="101" y="143"/>
                    <a:pt x="101" y="143"/>
                    <a:pt x="101" y="132"/>
                  </a:cubicBezTo>
                  <a:cubicBezTo>
                    <a:pt x="121" y="118"/>
                    <a:pt x="175" y="109"/>
                    <a:pt x="216" y="109"/>
                  </a:cubicBezTo>
                  <a:close/>
                  <a:moveTo>
                    <a:pt x="174" y="0"/>
                  </a:moveTo>
                  <a:cubicBezTo>
                    <a:pt x="85" y="0"/>
                    <a:pt x="0" y="32"/>
                    <a:pt x="13" y="110"/>
                  </a:cubicBezTo>
                  <a:cubicBezTo>
                    <a:pt x="13" y="121"/>
                    <a:pt x="13" y="121"/>
                    <a:pt x="24" y="132"/>
                  </a:cubicBezTo>
                  <a:cubicBezTo>
                    <a:pt x="24" y="187"/>
                    <a:pt x="24" y="231"/>
                    <a:pt x="24" y="286"/>
                  </a:cubicBezTo>
                  <a:cubicBezTo>
                    <a:pt x="24" y="341"/>
                    <a:pt x="24" y="374"/>
                    <a:pt x="57" y="418"/>
                  </a:cubicBezTo>
                  <a:cubicBezTo>
                    <a:pt x="62" y="423"/>
                    <a:pt x="71" y="426"/>
                    <a:pt x="79" y="426"/>
                  </a:cubicBezTo>
                  <a:cubicBezTo>
                    <a:pt x="87" y="426"/>
                    <a:pt x="95" y="423"/>
                    <a:pt x="101" y="418"/>
                  </a:cubicBezTo>
                  <a:cubicBezTo>
                    <a:pt x="123" y="396"/>
                    <a:pt x="134" y="385"/>
                    <a:pt x="134" y="363"/>
                  </a:cubicBezTo>
                  <a:cubicBezTo>
                    <a:pt x="189" y="363"/>
                    <a:pt x="233" y="363"/>
                    <a:pt x="288" y="374"/>
                  </a:cubicBezTo>
                  <a:cubicBezTo>
                    <a:pt x="332" y="374"/>
                    <a:pt x="369" y="388"/>
                    <a:pt x="404" y="388"/>
                  </a:cubicBezTo>
                  <a:cubicBezTo>
                    <a:pt x="413" y="388"/>
                    <a:pt x="422" y="387"/>
                    <a:pt x="431" y="385"/>
                  </a:cubicBezTo>
                  <a:cubicBezTo>
                    <a:pt x="475" y="374"/>
                    <a:pt x="464" y="308"/>
                    <a:pt x="442" y="297"/>
                  </a:cubicBezTo>
                  <a:cubicBezTo>
                    <a:pt x="398" y="264"/>
                    <a:pt x="354" y="253"/>
                    <a:pt x="299" y="253"/>
                  </a:cubicBezTo>
                  <a:cubicBezTo>
                    <a:pt x="376" y="187"/>
                    <a:pt x="409" y="110"/>
                    <a:pt x="332" y="44"/>
                  </a:cubicBezTo>
                  <a:cubicBezTo>
                    <a:pt x="300" y="16"/>
                    <a:pt x="236" y="0"/>
                    <a:pt x="1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7" name="Google Shape;247;p18"/>
          <p:cNvGrpSpPr/>
          <p:nvPr/>
        </p:nvGrpSpPr>
        <p:grpSpPr>
          <a:xfrm>
            <a:off x="256604" y="1631567"/>
            <a:ext cx="17460532" cy="4731110"/>
            <a:chOff x="128302" y="815783"/>
            <a:chExt cx="8730266" cy="2365555"/>
          </a:xfrm>
        </p:grpSpPr>
        <p:grpSp>
          <p:nvGrpSpPr>
            <p:cNvPr id="248" name="Google Shape;248;p18"/>
            <p:cNvGrpSpPr/>
            <p:nvPr/>
          </p:nvGrpSpPr>
          <p:grpSpPr>
            <a:xfrm rot="5400000" flipH="1">
              <a:off x="8217196" y="1123410"/>
              <a:ext cx="949000" cy="333745"/>
              <a:chOff x="10418321" y="-3066640"/>
              <a:chExt cx="949000" cy="333745"/>
            </a:xfrm>
          </p:grpSpPr>
          <p:sp>
            <p:nvSpPr>
              <p:cNvPr id="249" name="Google Shape;249;p18"/>
              <p:cNvSpPr/>
              <p:nvPr/>
            </p:nvSpPr>
            <p:spPr>
              <a:xfrm>
                <a:off x="10418321" y="-3066640"/>
                <a:ext cx="640287" cy="255442"/>
              </a:xfrm>
              <a:custGeom>
                <a:avLst/>
                <a:gdLst/>
                <a:ahLst/>
                <a:cxnLst/>
                <a:rect l="l" t="t" r="r" b="b"/>
                <a:pathLst>
                  <a:path w="10856" h="4331" extrusionOk="0">
                    <a:moveTo>
                      <a:pt x="1024" y="0"/>
                    </a:moveTo>
                    <a:cubicBezTo>
                      <a:pt x="648" y="0"/>
                      <a:pt x="307" y="266"/>
                      <a:pt x="221" y="647"/>
                    </a:cubicBezTo>
                    <a:lnTo>
                      <a:pt x="100" y="1175"/>
                    </a:lnTo>
                    <a:cubicBezTo>
                      <a:pt x="1" y="1615"/>
                      <a:pt x="287" y="2055"/>
                      <a:pt x="727" y="2153"/>
                    </a:cubicBezTo>
                    <a:lnTo>
                      <a:pt x="10382" y="4331"/>
                    </a:lnTo>
                    <a:lnTo>
                      <a:pt x="10855" y="2197"/>
                    </a:lnTo>
                    <a:lnTo>
                      <a:pt x="1200" y="31"/>
                    </a:lnTo>
                    <a:lnTo>
                      <a:pt x="1200" y="20"/>
                    </a:lnTo>
                    <a:cubicBezTo>
                      <a:pt x="1141" y="7"/>
                      <a:pt x="1082" y="0"/>
                      <a:pt x="1024"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18"/>
              <p:cNvSpPr/>
              <p:nvPr/>
            </p:nvSpPr>
            <p:spPr>
              <a:xfrm>
                <a:off x="11009902" y="-2950271"/>
                <a:ext cx="357419" cy="210912"/>
              </a:xfrm>
              <a:custGeom>
                <a:avLst/>
                <a:gdLst/>
                <a:ahLst/>
                <a:cxnLst/>
                <a:rect l="l" t="t" r="r" b="b"/>
                <a:pathLst>
                  <a:path w="6060" h="3576" extrusionOk="0">
                    <a:moveTo>
                      <a:pt x="766" y="1"/>
                    </a:moveTo>
                    <a:cubicBezTo>
                      <a:pt x="642" y="1"/>
                      <a:pt x="535" y="76"/>
                      <a:pt x="506" y="202"/>
                    </a:cubicBezTo>
                    <a:lnTo>
                      <a:pt x="33" y="2325"/>
                    </a:lnTo>
                    <a:cubicBezTo>
                      <a:pt x="0" y="2457"/>
                      <a:pt x="88" y="2600"/>
                      <a:pt x="220" y="2622"/>
                    </a:cubicBezTo>
                    <a:lnTo>
                      <a:pt x="4300" y="3546"/>
                    </a:lnTo>
                    <a:cubicBezTo>
                      <a:pt x="4396" y="3566"/>
                      <a:pt x="4492" y="3576"/>
                      <a:pt x="4586" y="3576"/>
                    </a:cubicBezTo>
                    <a:cubicBezTo>
                      <a:pt x="5205" y="3576"/>
                      <a:pt x="5763" y="3154"/>
                      <a:pt x="5906" y="2534"/>
                    </a:cubicBezTo>
                    <a:cubicBezTo>
                      <a:pt x="6060" y="1808"/>
                      <a:pt x="5609" y="1093"/>
                      <a:pt x="4883" y="928"/>
                    </a:cubicBezTo>
                    <a:lnTo>
                      <a:pt x="814" y="5"/>
                    </a:lnTo>
                    <a:cubicBezTo>
                      <a:pt x="798" y="2"/>
                      <a:pt x="782" y="1"/>
                      <a:pt x="766"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18"/>
              <p:cNvSpPr/>
              <p:nvPr/>
            </p:nvSpPr>
            <p:spPr>
              <a:xfrm>
                <a:off x="10829596" y="-2820598"/>
                <a:ext cx="261399" cy="87703"/>
              </a:xfrm>
              <a:custGeom>
                <a:avLst/>
                <a:gdLst/>
                <a:ahLst/>
                <a:cxnLst/>
                <a:rect l="l" t="t" r="r" b="b"/>
                <a:pathLst>
                  <a:path w="4432" h="1487" extrusionOk="0">
                    <a:moveTo>
                      <a:pt x="395" y="1"/>
                    </a:moveTo>
                    <a:cubicBezTo>
                      <a:pt x="234" y="1"/>
                      <a:pt x="82" y="113"/>
                      <a:pt x="44" y="274"/>
                    </a:cubicBezTo>
                    <a:cubicBezTo>
                      <a:pt x="0" y="472"/>
                      <a:pt x="121" y="670"/>
                      <a:pt x="319" y="714"/>
                    </a:cubicBezTo>
                    <a:lnTo>
                      <a:pt x="3706" y="1473"/>
                    </a:lnTo>
                    <a:cubicBezTo>
                      <a:pt x="3747" y="1482"/>
                      <a:pt x="3787" y="1486"/>
                      <a:pt x="3827" y="1486"/>
                    </a:cubicBezTo>
                    <a:cubicBezTo>
                      <a:pt x="4068" y="1486"/>
                      <a:pt x="4286" y="1322"/>
                      <a:pt x="4333" y="1077"/>
                    </a:cubicBezTo>
                    <a:lnTo>
                      <a:pt x="4377" y="890"/>
                    </a:lnTo>
                    <a:lnTo>
                      <a:pt x="4377" y="879"/>
                    </a:lnTo>
                    <a:lnTo>
                      <a:pt x="4432" y="637"/>
                    </a:lnTo>
                    <a:lnTo>
                      <a:pt x="3948" y="527"/>
                    </a:lnTo>
                    <a:lnTo>
                      <a:pt x="3893" y="769"/>
                    </a:lnTo>
                    <a:lnTo>
                      <a:pt x="473" y="10"/>
                    </a:lnTo>
                    <a:cubicBezTo>
                      <a:pt x="447" y="4"/>
                      <a:pt x="421" y="1"/>
                      <a:pt x="395" y="1"/>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18"/>
              <p:cNvSpPr/>
              <p:nvPr/>
            </p:nvSpPr>
            <p:spPr>
              <a:xfrm>
                <a:off x="11259687" y="-2883269"/>
                <a:ext cx="81687" cy="101269"/>
              </a:xfrm>
              <a:custGeom>
                <a:avLst/>
                <a:gdLst/>
                <a:ahLst/>
                <a:cxnLst/>
                <a:rect l="l" t="t" r="r" b="b"/>
                <a:pathLst>
                  <a:path w="1385" h="1717" extrusionOk="0">
                    <a:moveTo>
                      <a:pt x="188" y="1"/>
                    </a:moveTo>
                    <a:cubicBezTo>
                      <a:pt x="1" y="1"/>
                      <a:pt x="46" y="321"/>
                      <a:pt x="208" y="342"/>
                    </a:cubicBezTo>
                    <a:cubicBezTo>
                      <a:pt x="483" y="375"/>
                      <a:pt x="736" y="496"/>
                      <a:pt x="868" y="749"/>
                    </a:cubicBezTo>
                    <a:cubicBezTo>
                      <a:pt x="989" y="991"/>
                      <a:pt x="923" y="1233"/>
                      <a:pt x="835" y="1475"/>
                    </a:cubicBezTo>
                    <a:cubicBezTo>
                      <a:pt x="787" y="1596"/>
                      <a:pt x="897" y="1716"/>
                      <a:pt x="1012" y="1716"/>
                    </a:cubicBezTo>
                    <a:cubicBezTo>
                      <a:pt x="1054" y="1716"/>
                      <a:pt x="1097" y="1700"/>
                      <a:pt x="1132" y="1662"/>
                    </a:cubicBezTo>
                    <a:cubicBezTo>
                      <a:pt x="1385" y="1354"/>
                      <a:pt x="1363" y="870"/>
                      <a:pt x="1154" y="540"/>
                    </a:cubicBezTo>
                    <a:cubicBezTo>
                      <a:pt x="945" y="199"/>
                      <a:pt x="582" y="23"/>
                      <a:pt x="197" y="1"/>
                    </a:cubicBezTo>
                    <a:cubicBezTo>
                      <a:pt x="194" y="1"/>
                      <a:pt x="191" y="1"/>
                      <a:pt x="18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18"/>
              <p:cNvSpPr/>
              <p:nvPr/>
            </p:nvSpPr>
            <p:spPr>
              <a:xfrm>
                <a:off x="10522304" y="-3041868"/>
                <a:ext cx="390801" cy="111708"/>
              </a:xfrm>
              <a:custGeom>
                <a:avLst/>
                <a:gdLst/>
                <a:ahLst/>
                <a:cxnLst/>
                <a:rect l="l" t="t" r="r" b="b"/>
                <a:pathLst>
                  <a:path w="6626" h="1894" extrusionOk="0">
                    <a:moveTo>
                      <a:pt x="161" y="1"/>
                    </a:moveTo>
                    <a:cubicBezTo>
                      <a:pt x="0" y="1"/>
                      <a:pt x="22" y="275"/>
                      <a:pt x="184" y="326"/>
                    </a:cubicBezTo>
                    <a:cubicBezTo>
                      <a:pt x="2230" y="964"/>
                      <a:pt x="4352" y="1316"/>
                      <a:pt x="6420" y="1887"/>
                    </a:cubicBezTo>
                    <a:cubicBezTo>
                      <a:pt x="6437" y="1892"/>
                      <a:pt x="6452" y="1894"/>
                      <a:pt x="6466" y="1894"/>
                    </a:cubicBezTo>
                    <a:cubicBezTo>
                      <a:pt x="6626" y="1894"/>
                      <a:pt x="6604" y="1630"/>
                      <a:pt x="6453" y="1580"/>
                    </a:cubicBezTo>
                    <a:cubicBezTo>
                      <a:pt x="4440" y="832"/>
                      <a:pt x="2263" y="601"/>
                      <a:pt x="206" y="7"/>
                    </a:cubicBezTo>
                    <a:cubicBezTo>
                      <a:pt x="190" y="3"/>
                      <a:pt x="175" y="1"/>
                      <a:pt x="161"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4" name="Google Shape;254;p18"/>
            <p:cNvGrpSpPr/>
            <p:nvPr/>
          </p:nvGrpSpPr>
          <p:grpSpPr>
            <a:xfrm flipH="1">
              <a:off x="128302" y="2476243"/>
              <a:ext cx="489301" cy="705095"/>
              <a:chOff x="6163517" y="-1633036"/>
              <a:chExt cx="713996" cy="1028885"/>
            </a:xfrm>
          </p:grpSpPr>
          <p:sp>
            <p:nvSpPr>
              <p:cNvPr id="255" name="Google Shape;255;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18"/>
              <p:cNvSpPr/>
              <p:nvPr/>
            </p:nvSpPr>
            <p:spPr>
              <a:xfrm rot="5915849">
                <a:off x="6417019" y="-1660936"/>
                <a:ext cx="238931" cy="457263"/>
              </a:xfrm>
              <a:custGeom>
                <a:avLst/>
                <a:gdLst/>
                <a:ahLst/>
                <a:cxnLst/>
                <a:rect l="l" t="t" r="r" b="b"/>
                <a:pathLst>
                  <a:path w="1937" h="3707" fill="none" extrusionOk="0">
                    <a:moveTo>
                      <a:pt x="1936" y="1"/>
                    </a:moveTo>
                    <a:lnTo>
                      <a:pt x="45" y="1188"/>
                    </a:lnTo>
                    <a:lnTo>
                      <a:pt x="1" y="2354"/>
                    </a:lnTo>
                    <a:lnTo>
                      <a:pt x="1772" y="3707"/>
                    </a:lnTo>
                    <a:close/>
                  </a:path>
                </a:pathLst>
              </a:custGeom>
              <a:noFill/>
              <a:ln w="3575" cap="rnd" cmpd="sng">
                <a:solidFill>
                  <a:srgbClr val="4863C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18"/>
              <p:cNvSpPr/>
              <p:nvPr/>
            </p:nvSpPr>
            <p:spPr>
              <a:xfrm rot="5915849">
                <a:off x="6102856" y="-1229927"/>
                <a:ext cx="704211" cy="483043"/>
              </a:xfrm>
              <a:custGeom>
                <a:avLst/>
                <a:gdLst/>
                <a:ahLst/>
                <a:cxnLst/>
                <a:rect l="l" t="t" r="r" b="b"/>
                <a:pathLst>
                  <a:path w="5709" h="3916" extrusionOk="0">
                    <a:moveTo>
                      <a:pt x="165" y="1"/>
                    </a:moveTo>
                    <a:lnTo>
                      <a:pt x="1" y="3696"/>
                    </a:lnTo>
                    <a:lnTo>
                      <a:pt x="5070" y="3916"/>
                    </a:lnTo>
                    <a:cubicBezTo>
                      <a:pt x="5191" y="3916"/>
                      <a:pt x="5290" y="3839"/>
                      <a:pt x="5334" y="3729"/>
                    </a:cubicBezTo>
                    <a:lnTo>
                      <a:pt x="5367" y="3586"/>
                    </a:lnTo>
                    <a:cubicBezTo>
                      <a:pt x="5675" y="2563"/>
                      <a:pt x="5708" y="1474"/>
                      <a:pt x="5477" y="419"/>
                    </a:cubicBezTo>
                    <a:cubicBezTo>
                      <a:pt x="5455" y="309"/>
                      <a:pt x="5356" y="232"/>
                      <a:pt x="5235" y="221"/>
                    </a:cubicBezTo>
                    <a:lnTo>
                      <a:pt x="165"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18"/>
              <p:cNvSpPr/>
              <p:nvPr/>
            </p:nvSpPr>
            <p:spPr>
              <a:xfrm rot="5915849">
                <a:off x="6275969" y="-1606636"/>
                <a:ext cx="491184" cy="508947"/>
              </a:xfrm>
              <a:custGeom>
                <a:avLst/>
                <a:gdLst/>
                <a:ahLst/>
                <a:cxnLst/>
                <a:rect l="l" t="t" r="r" b="b"/>
                <a:pathLst>
                  <a:path w="3982" h="4126" extrusionOk="0">
                    <a:moveTo>
                      <a:pt x="1289" y="0"/>
                    </a:moveTo>
                    <a:cubicBezTo>
                      <a:pt x="659" y="0"/>
                      <a:pt x="131" y="488"/>
                      <a:pt x="99" y="1122"/>
                    </a:cubicBezTo>
                    <a:lnTo>
                      <a:pt x="33" y="2805"/>
                    </a:lnTo>
                    <a:cubicBezTo>
                      <a:pt x="0" y="3454"/>
                      <a:pt x="506" y="4004"/>
                      <a:pt x="1155" y="4026"/>
                    </a:cubicBezTo>
                    <a:lnTo>
                      <a:pt x="3442" y="4125"/>
                    </a:lnTo>
                    <a:cubicBezTo>
                      <a:pt x="3449" y="4125"/>
                      <a:pt x="3455" y="4125"/>
                      <a:pt x="3462" y="4125"/>
                    </a:cubicBezTo>
                    <a:cubicBezTo>
                      <a:pt x="3662" y="4125"/>
                      <a:pt x="3827" y="3964"/>
                      <a:pt x="3827" y="3773"/>
                    </a:cubicBezTo>
                    <a:lnTo>
                      <a:pt x="3970" y="584"/>
                    </a:lnTo>
                    <a:cubicBezTo>
                      <a:pt x="3981" y="331"/>
                      <a:pt x="3783" y="111"/>
                      <a:pt x="3530" y="100"/>
                    </a:cubicBezTo>
                    <a:lnTo>
                      <a:pt x="1331" y="1"/>
                    </a:lnTo>
                    <a:cubicBezTo>
                      <a:pt x="1317" y="0"/>
                      <a:pt x="1303" y="0"/>
                      <a:pt x="128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18"/>
              <p:cNvSpPr/>
              <p:nvPr/>
            </p:nvSpPr>
            <p:spPr>
              <a:xfrm rot="5915849">
                <a:off x="6612500" y="-1500648"/>
                <a:ext cx="136550" cy="127422"/>
              </a:xfrm>
              <a:custGeom>
                <a:avLst/>
                <a:gdLst/>
                <a:ahLst/>
                <a:cxnLst/>
                <a:rect l="l" t="t" r="r" b="b"/>
                <a:pathLst>
                  <a:path w="1107" h="1033" extrusionOk="0">
                    <a:moveTo>
                      <a:pt x="755" y="0"/>
                    </a:moveTo>
                    <a:cubicBezTo>
                      <a:pt x="328" y="0"/>
                      <a:pt x="1" y="469"/>
                      <a:pt x="51" y="881"/>
                    </a:cubicBezTo>
                    <a:cubicBezTo>
                      <a:pt x="66" y="969"/>
                      <a:pt x="149" y="1033"/>
                      <a:pt x="228" y="1033"/>
                    </a:cubicBezTo>
                    <a:cubicBezTo>
                      <a:pt x="268" y="1033"/>
                      <a:pt x="307" y="1017"/>
                      <a:pt x="337" y="980"/>
                    </a:cubicBezTo>
                    <a:cubicBezTo>
                      <a:pt x="458" y="848"/>
                      <a:pt x="425" y="651"/>
                      <a:pt x="546" y="508"/>
                    </a:cubicBezTo>
                    <a:cubicBezTo>
                      <a:pt x="656" y="398"/>
                      <a:pt x="788" y="376"/>
                      <a:pt x="931" y="343"/>
                    </a:cubicBezTo>
                    <a:cubicBezTo>
                      <a:pt x="1107" y="299"/>
                      <a:pt x="1008" y="35"/>
                      <a:pt x="876" y="13"/>
                    </a:cubicBezTo>
                    <a:cubicBezTo>
                      <a:pt x="835" y="4"/>
                      <a:pt x="795" y="0"/>
                      <a:pt x="7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18"/>
              <p:cNvSpPr/>
              <p:nvPr/>
            </p:nvSpPr>
            <p:spPr>
              <a:xfrm rot="5915849">
                <a:off x="6410007" y="-886329"/>
                <a:ext cx="328237" cy="61182"/>
              </a:xfrm>
              <a:custGeom>
                <a:avLst/>
                <a:gdLst/>
                <a:ahLst/>
                <a:cxnLst/>
                <a:rect l="l" t="t" r="r" b="b"/>
                <a:pathLst>
                  <a:path w="2661" h="496" extrusionOk="0">
                    <a:moveTo>
                      <a:pt x="187" y="0"/>
                    </a:moveTo>
                    <a:cubicBezTo>
                      <a:pt x="0" y="0"/>
                      <a:pt x="46" y="320"/>
                      <a:pt x="219" y="341"/>
                    </a:cubicBezTo>
                    <a:cubicBezTo>
                      <a:pt x="956" y="407"/>
                      <a:pt x="1692" y="484"/>
                      <a:pt x="2440" y="495"/>
                    </a:cubicBezTo>
                    <a:cubicBezTo>
                      <a:pt x="2660" y="495"/>
                      <a:pt x="2583" y="133"/>
                      <a:pt x="2396" y="122"/>
                    </a:cubicBezTo>
                    <a:cubicBezTo>
                      <a:pt x="1670" y="34"/>
                      <a:pt x="923" y="23"/>
                      <a:pt x="197" y="1"/>
                    </a:cubicBezTo>
                    <a:cubicBezTo>
                      <a:pt x="194" y="0"/>
                      <a:pt x="190" y="0"/>
                      <a:pt x="18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18"/>
              <p:cNvSpPr/>
              <p:nvPr/>
            </p:nvSpPr>
            <p:spPr>
              <a:xfrm rot="5915849">
                <a:off x="6548014" y="-1153641"/>
                <a:ext cx="459976" cy="131739"/>
              </a:xfrm>
              <a:custGeom>
                <a:avLst/>
                <a:gdLst/>
                <a:ahLst/>
                <a:cxnLst/>
                <a:rect l="l" t="t" r="r" b="b"/>
                <a:pathLst>
                  <a:path w="3729" h="1068" extrusionOk="0">
                    <a:moveTo>
                      <a:pt x="596" y="1"/>
                    </a:moveTo>
                    <a:cubicBezTo>
                      <a:pt x="297" y="1"/>
                      <a:pt x="33" y="239"/>
                      <a:pt x="23" y="551"/>
                    </a:cubicBezTo>
                    <a:lnTo>
                      <a:pt x="12" y="771"/>
                    </a:lnTo>
                    <a:lnTo>
                      <a:pt x="1" y="1046"/>
                    </a:lnTo>
                    <a:lnTo>
                      <a:pt x="550" y="1068"/>
                    </a:lnTo>
                    <a:lnTo>
                      <a:pt x="561" y="793"/>
                    </a:lnTo>
                    <a:lnTo>
                      <a:pt x="3300" y="914"/>
                    </a:lnTo>
                    <a:cubicBezTo>
                      <a:pt x="3306" y="914"/>
                      <a:pt x="3313" y="914"/>
                      <a:pt x="3319" y="914"/>
                    </a:cubicBezTo>
                    <a:cubicBezTo>
                      <a:pt x="3531" y="914"/>
                      <a:pt x="3707" y="743"/>
                      <a:pt x="3718" y="540"/>
                    </a:cubicBezTo>
                    <a:cubicBezTo>
                      <a:pt x="3729" y="320"/>
                      <a:pt x="3553" y="133"/>
                      <a:pt x="3333" y="122"/>
                    </a:cubicBezTo>
                    <a:lnTo>
                      <a:pt x="616" y="1"/>
                    </a:lnTo>
                    <a:cubicBezTo>
                      <a:pt x="610" y="1"/>
                      <a:pt x="603" y="1"/>
                      <a:pt x="59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5406940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64"/>
        <p:cNvGrpSpPr/>
        <p:nvPr/>
      </p:nvGrpSpPr>
      <p:grpSpPr>
        <a:xfrm>
          <a:off x="0" y="0"/>
          <a:ext cx="0" cy="0"/>
          <a:chOff x="0" y="0"/>
          <a:chExt cx="0" cy="0"/>
        </a:xfrm>
      </p:grpSpPr>
      <p:sp>
        <p:nvSpPr>
          <p:cNvPr id="265" name="Google Shape;265;p1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66" name="Google Shape;266;p19"/>
          <p:cNvSpPr txBox="1">
            <a:spLocks noGrp="1"/>
          </p:cNvSpPr>
          <p:nvPr>
            <p:ph type="title"/>
          </p:nvPr>
        </p:nvSpPr>
        <p:spPr>
          <a:xfrm>
            <a:off x="5845200" y="2982350"/>
            <a:ext cx="6597600" cy="2216400"/>
          </a:xfrm>
          <a:prstGeom prst="rect">
            <a:avLst/>
          </a:prstGeom>
        </p:spPr>
        <p:txBody>
          <a:bodyPr spcFirstLastPara="1" wrap="square" lIns="91425" tIns="91425" rIns="91425" bIns="91425" anchor="t" anchorCtr="0">
            <a:noAutofit/>
          </a:bodyPr>
          <a:lstStyle>
            <a:lvl1pPr lvl="0" rtl="0">
              <a:spcBef>
                <a:spcPts val="0"/>
              </a:spcBef>
              <a:spcAft>
                <a:spcPts val="0"/>
              </a:spcAft>
              <a:buSzPts val="9200"/>
              <a:buNone/>
              <a:defRPr sz="12000"/>
            </a:lvl1pPr>
            <a:lvl2pPr lvl="1" rtl="0">
              <a:spcBef>
                <a:spcPts val="0"/>
              </a:spcBef>
              <a:spcAft>
                <a:spcPts val="0"/>
              </a:spcAft>
              <a:buSzPts val="9200"/>
              <a:buNone/>
              <a:defRPr sz="18400"/>
            </a:lvl2pPr>
            <a:lvl3pPr lvl="2" rtl="0">
              <a:spcBef>
                <a:spcPts val="0"/>
              </a:spcBef>
              <a:spcAft>
                <a:spcPts val="0"/>
              </a:spcAft>
              <a:buSzPts val="9200"/>
              <a:buNone/>
              <a:defRPr sz="18400"/>
            </a:lvl3pPr>
            <a:lvl4pPr lvl="3" rtl="0">
              <a:spcBef>
                <a:spcPts val="0"/>
              </a:spcBef>
              <a:spcAft>
                <a:spcPts val="0"/>
              </a:spcAft>
              <a:buSzPts val="9200"/>
              <a:buNone/>
              <a:defRPr sz="18400"/>
            </a:lvl4pPr>
            <a:lvl5pPr lvl="4" rtl="0">
              <a:spcBef>
                <a:spcPts val="0"/>
              </a:spcBef>
              <a:spcAft>
                <a:spcPts val="0"/>
              </a:spcAft>
              <a:buSzPts val="9200"/>
              <a:buNone/>
              <a:defRPr sz="18400"/>
            </a:lvl5pPr>
            <a:lvl6pPr lvl="5" rtl="0">
              <a:spcBef>
                <a:spcPts val="0"/>
              </a:spcBef>
              <a:spcAft>
                <a:spcPts val="0"/>
              </a:spcAft>
              <a:buSzPts val="9200"/>
              <a:buNone/>
              <a:defRPr sz="18400"/>
            </a:lvl6pPr>
            <a:lvl7pPr lvl="6" rtl="0">
              <a:spcBef>
                <a:spcPts val="0"/>
              </a:spcBef>
              <a:spcAft>
                <a:spcPts val="0"/>
              </a:spcAft>
              <a:buSzPts val="9200"/>
              <a:buNone/>
              <a:defRPr sz="18400"/>
            </a:lvl7pPr>
            <a:lvl8pPr lvl="7" rtl="0">
              <a:spcBef>
                <a:spcPts val="0"/>
              </a:spcBef>
              <a:spcAft>
                <a:spcPts val="0"/>
              </a:spcAft>
              <a:buSzPts val="9200"/>
              <a:buNone/>
              <a:defRPr sz="18400"/>
            </a:lvl8pPr>
            <a:lvl9pPr lvl="8" rtl="0">
              <a:spcBef>
                <a:spcPts val="0"/>
              </a:spcBef>
              <a:spcAft>
                <a:spcPts val="0"/>
              </a:spcAft>
              <a:buSzPts val="9200"/>
              <a:buNone/>
              <a:defRPr sz="18400"/>
            </a:lvl9pPr>
          </a:lstStyle>
          <a:p>
            <a:endParaRPr/>
          </a:p>
        </p:txBody>
      </p:sp>
      <p:sp>
        <p:nvSpPr>
          <p:cNvPr id="267" name="Google Shape;267;p19"/>
          <p:cNvSpPr txBox="1">
            <a:spLocks noGrp="1"/>
          </p:cNvSpPr>
          <p:nvPr>
            <p:ph type="subTitle" idx="1"/>
          </p:nvPr>
        </p:nvSpPr>
        <p:spPr>
          <a:xfrm>
            <a:off x="5845200" y="5126550"/>
            <a:ext cx="6597600" cy="1893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850"/>
              <a:buNone/>
              <a:defRPr sz="3000"/>
            </a:lvl1pPr>
            <a:lvl2pPr lvl="1" algn="ctr" rtl="0">
              <a:lnSpc>
                <a:spcPct val="115000"/>
              </a:lnSpc>
              <a:spcBef>
                <a:spcPts val="0"/>
              </a:spcBef>
              <a:spcAft>
                <a:spcPts val="0"/>
              </a:spcAft>
              <a:buSzPts val="1850"/>
              <a:buNone/>
              <a:defRPr sz="3700"/>
            </a:lvl2pPr>
            <a:lvl3pPr lvl="2" algn="ctr" rtl="0">
              <a:lnSpc>
                <a:spcPct val="115000"/>
              </a:lnSpc>
              <a:spcBef>
                <a:spcPts val="0"/>
              </a:spcBef>
              <a:spcAft>
                <a:spcPts val="0"/>
              </a:spcAft>
              <a:buSzPts val="1850"/>
              <a:buNone/>
              <a:defRPr sz="3700"/>
            </a:lvl3pPr>
            <a:lvl4pPr lvl="3" algn="ctr" rtl="0">
              <a:lnSpc>
                <a:spcPct val="115000"/>
              </a:lnSpc>
              <a:spcBef>
                <a:spcPts val="0"/>
              </a:spcBef>
              <a:spcAft>
                <a:spcPts val="0"/>
              </a:spcAft>
              <a:buSzPts val="1850"/>
              <a:buNone/>
              <a:defRPr sz="3700"/>
            </a:lvl4pPr>
            <a:lvl5pPr lvl="4" algn="ctr" rtl="0">
              <a:lnSpc>
                <a:spcPct val="115000"/>
              </a:lnSpc>
              <a:spcBef>
                <a:spcPts val="0"/>
              </a:spcBef>
              <a:spcAft>
                <a:spcPts val="0"/>
              </a:spcAft>
              <a:buSzPts val="1850"/>
              <a:buNone/>
              <a:defRPr sz="3700"/>
            </a:lvl5pPr>
            <a:lvl6pPr lvl="5" algn="ctr" rtl="0">
              <a:lnSpc>
                <a:spcPct val="115000"/>
              </a:lnSpc>
              <a:spcBef>
                <a:spcPts val="0"/>
              </a:spcBef>
              <a:spcAft>
                <a:spcPts val="0"/>
              </a:spcAft>
              <a:buSzPts val="1850"/>
              <a:buNone/>
              <a:defRPr sz="3700"/>
            </a:lvl6pPr>
            <a:lvl7pPr lvl="6" algn="ctr" rtl="0">
              <a:lnSpc>
                <a:spcPct val="115000"/>
              </a:lnSpc>
              <a:spcBef>
                <a:spcPts val="0"/>
              </a:spcBef>
              <a:spcAft>
                <a:spcPts val="0"/>
              </a:spcAft>
              <a:buSzPts val="1850"/>
              <a:buNone/>
              <a:defRPr sz="3700"/>
            </a:lvl7pPr>
            <a:lvl8pPr lvl="7" algn="ctr" rtl="0">
              <a:lnSpc>
                <a:spcPct val="115000"/>
              </a:lnSpc>
              <a:spcBef>
                <a:spcPts val="0"/>
              </a:spcBef>
              <a:spcAft>
                <a:spcPts val="0"/>
              </a:spcAft>
              <a:buSzPts val="1850"/>
              <a:buNone/>
              <a:defRPr sz="3700"/>
            </a:lvl8pPr>
            <a:lvl9pPr lvl="8" algn="ctr" rtl="0">
              <a:lnSpc>
                <a:spcPct val="115000"/>
              </a:lnSpc>
              <a:spcBef>
                <a:spcPts val="0"/>
              </a:spcBef>
              <a:spcAft>
                <a:spcPts val="0"/>
              </a:spcAft>
              <a:buSzPts val="1850"/>
              <a:buNone/>
              <a:defRPr sz="3700"/>
            </a:lvl9pPr>
          </a:lstStyle>
          <a:p>
            <a:endParaRPr/>
          </a:p>
        </p:txBody>
      </p:sp>
    </p:spTree>
    <p:extLst>
      <p:ext uri="{BB962C8B-B14F-4D97-AF65-F5344CB8AC3E}">
        <p14:creationId xmlns:p14="http://schemas.microsoft.com/office/powerpoint/2010/main" val="21593198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68"/>
        <p:cNvGrpSpPr/>
        <p:nvPr/>
      </p:nvGrpSpPr>
      <p:grpSpPr>
        <a:xfrm>
          <a:off x="0" y="0"/>
          <a:ext cx="0" cy="0"/>
          <a:chOff x="0" y="0"/>
          <a:chExt cx="0" cy="0"/>
        </a:xfrm>
      </p:grpSpPr>
      <p:sp>
        <p:nvSpPr>
          <p:cNvPr id="269" name="Google Shape;269;p2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270" name="Google Shape;270;p20"/>
          <p:cNvSpPr txBox="1">
            <a:spLocks noGrp="1"/>
          </p:cNvSpPr>
          <p:nvPr>
            <p:ph type="body" idx="1"/>
          </p:nvPr>
        </p:nvSpPr>
        <p:spPr>
          <a:xfrm>
            <a:off x="4194976" y="3476850"/>
            <a:ext cx="9898200" cy="4594800"/>
          </a:xfrm>
          <a:prstGeom prst="rect">
            <a:avLst/>
          </a:prstGeom>
        </p:spPr>
        <p:txBody>
          <a:bodyPr spcFirstLastPara="1" wrap="square" lIns="91425" tIns="91425" rIns="91425" bIns="91425" anchor="t" anchorCtr="0">
            <a:noAutofit/>
          </a:bodyPr>
          <a:lstStyle>
            <a:lvl1pPr marL="914400" lvl="0" indent="-635000" rtl="0">
              <a:spcBef>
                <a:spcPts val="0"/>
              </a:spcBef>
              <a:spcAft>
                <a:spcPts val="0"/>
              </a:spcAft>
              <a:buClr>
                <a:srgbClr val="FFFFFF"/>
              </a:buClr>
              <a:buSzPts val="1400"/>
              <a:buFont typeface="Red Hat Display"/>
              <a:buChar char="☐"/>
              <a:defRPr/>
            </a:lvl1pPr>
            <a:lvl2pPr marL="1828800" lvl="1" indent="-635000" rtl="0">
              <a:spcBef>
                <a:spcPts val="3200"/>
              </a:spcBef>
              <a:spcAft>
                <a:spcPts val="0"/>
              </a:spcAft>
              <a:buClr>
                <a:srgbClr val="FFFFFF"/>
              </a:buClr>
              <a:buSzPts val="1400"/>
              <a:buFont typeface="Red Hat Display"/>
              <a:buChar char="○"/>
              <a:defRPr/>
            </a:lvl2pPr>
            <a:lvl3pPr marL="2743200" lvl="2" indent="-635000" rtl="0">
              <a:spcBef>
                <a:spcPts val="3200"/>
              </a:spcBef>
              <a:spcAft>
                <a:spcPts val="0"/>
              </a:spcAft>
              <a:buClr>
                <a:srgbClr val="FFFFFF"/>
              </a:buClr>
              <a:buSzPts val="1400"/>
              <a:buFont typeface="Red Hat Display"/>
              <a:buChar char="■"/>
              <a:defRPr/>
            </a:lvl3pPr>
            <a:lvl4pPr marL="3657600" lvl="3" indent="-635000" rtl="0">
              <a:spcBef>
                <a:spcPts val="3200"/>
              </a:spcBef>
              <a:spcAft>
                <a:spcPts val="0"/>
              </a:spcAft>
              <a:buClr>
                <a:srgbClr val="FFFFFF"/>
              </a:buClr>
              <a:buSzPts val="1400"/>
              <a:buFont typeface="Red Hat Display"/>
              <a:buChar char="●"/>
              <a:defRPr/>
            </a:lvl4pPr>
            <a:lvl5pPr marL="4572000" lvl="4" indent="-635000" rtl="0">
              <a:spcBef>
                <a:spcPts val="3200"/>
              </a:spcBef>
              <a:spcAft>
                <a:spcPts val="0"/>
              </a:spcAft>
              <a:buClr>
                <a:srgbClr val="FFFFFF"/>
              </a:buClr>
              <a:buSzPts val="1400"/>
              <a:buFont typeface="Red Hat Display"/>
              <a:buChar char="○"/>
              <a:defRPr/>
            </a:lvl5pPr>
            <a:lvl6pPr marL="5486400" lvl="5" indent="-635000" rtl="0">
              <a:spcBef>
                <a:spcPts val="3200"/>
              </a:spcBef>
              <a:spcAft>
                <a:spcPts val="0"/>
              </a:spcAft>
              <a:buClr>
                <a:srgbClr val="FFFFFF"/>
              </a:buClr>
              <a:buSzPts val="1400"/>
              <a:buFont typeface="Red Hat Display"/>
              <a:buChar char="■"/>
              <a:defRPr/>
            </a:lvl6pPr>
            <a:lvl7pPr marL="6400800" lvl="6" indent="-635000" rtl="0">
              <a:spcBef>
                <a:spcPts val="3200"/>
              </a:spcBef>
              <a:spcAft>
                <a:spcPts val="0"/>
              </a:spcAft>
              <a:buClr>
                <a:srgbClr val="FFFFFF"/>
              </a:buClr>
              <a:buSzPts val="1400"/>
              <a:buFont typeface="Red Hat Display"/>
              <a:buChar char="●"/>
              <a:defRPr/>
            </a:lvl7pPr>
            <a:lvl8pPr marL="7315200" lvl="7" indent="-635000" rtl="0">
              <a:spcBef>
                <a:spcPts val="3200"/>
              </a:spcBef>
              <a:spcAft>
                <a:spcPts val="0"/>
              </a:spcAft>
              <a:buClr>
                <a:srgbClr val="FFFFFF"/>
              </a:buClr>
              <a:buSzPts val="1400"/>
              <a:buFont typeface="Red Hat Display"/>
              <a:buChar char="○"/>
              <a:defRPr/>
            </a:lvl8pPr>
            <a:lvl9pPr marL="8229600" lvl="8" indent="-635000" rtl="0">
              <a:spcBef>
                <a:spcPts val="3200"/>
              </a:spcBef>
              <a:spcAft>
                <a:spcPts val="3200"/>
              </a:spcAft>
              <a:buClr>
                <a:srgbClr val="FFFFFF"/>
              </a:buClr>
              <a:buSzPts val="1400"/>
              <a:buFont typeface="Red Hat Display"/>
              <a:buChar char="■"/>
              <a:defRPr/>
            </a:lvl9pPr>
          </a:lstStyle>
          <a:p>
            <a:endParaRPr/>
          </a:p>
        </p:txBody>
      </p:sp>
      <p:sp>
        <p:nvSpPr>
          <p:cNvPr id="271" name="Google Shape;271;p2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grpSp>
        <p:nvGrpSpPr>
          <p:cNvPr id="272" name="Google Shape;272;p20"/>
          <p:cNvGrpSpPr/>
          <p:nvPr/>
        </p:nvGrpSpPr>
        <p:grpSpPr>
          <a:xfrm>
            <a:off x="349892" y="6574127"/>
            <a:ext cx="1968648" cy="2202922"/>
            <a:chOff x="781859" y="782462"/>
            <a:chExt cx="651309" cy="728721"/>
          </a:xfrm>
        </p:grpSpPr>
        <p:sp>
          <p:nvSpPr>
            <p:cNvPr id="273" name="Google Shape;273;p20"/>
            <p:cNvSpPr/>
            <p:nvPr/>
          </p:nvSpPr>
          <p:spPr>
            <a:xfrm>
              <a:off x="781859" y="782462"/>
              <a:ext cx="651309" cy="728721"/>
            </a:xfrm>
            <a:custGeom>
              <a:avLst/>
              <a:gdLst/>
              <a:ahLst/>
              <a:cxnLst/>
              <a:rect l="l" t="t" r="r" b="b"/>
              <a:pathLst>
                <a:path w="14320" h="16022" extrusionOk="0">
                  <a:moveTo>
                    <a:pt x="9010" y="0"/>
                  </a:moveTo>
                  <a:cubicBezTo>
                    <a:pt x="8831" y="0"/>
                    <a:pt x="8648" y="28"/>
                    <a:pt x="8469" y="88"/>
                  </a:cubicBezTo>
                  <a:lnTo>
                    <a:pt x="1386" y="2441"/>
                  </a:lnTo>
                  <a:cubicBezTo>
                    <a:pt x="485" y="2738"/>
                    <a:pt x="1" y="3706"/>
                    <a:pt x="298" y="4596"/>
                  </a:cubicBezTo>
                  <a:lnTo>
                    <a:pt x="3685" y="14846"/>
                  </a:lnTo>
                  <a:cubicBezTo>
                    <a:pt x="3923" y="15568"/>
                    <a:pt x="4590" y="16022"/>
                    <a:pt x="5310" y="16022"/>
                  </a:cubicBezTo>
                  <a:cubicBezTo>
                    <a:pt x="5489" y="16022"/>
                    <a:pt x="5672" y="15994"/>
                    <a:pt x="5851" y="15934"/>
                  </a:cubicBezTo>
                  <a:lnTo>
                    <a:pt x="12945" y="13581"/>
                  </a:lnTo>
                  <a:cubicBezTo>
                    <a:pt x="13835" y="13284"/>
                    <a:pt x="14319" y="12316"/>
                    <a:pt x="14022" y="11415"/>
                  </a:cubicBezTo>
                  <a:lnTo>
                    <a:pt x="10635" y="1176"/>
                  </a:lnTo>
                  <a:cubicBezTo>
                    <a:pt x="10397" y="454"/>
                    <a:pt x="9730" y="0"/>
                    <a:pt x="9010" y="0"/>
                  </a:cubicBezTo>
                  <a:close/>
                </a:path>
              </a:pathLst>
            </a:custGeom>
            <a:solidFill>
              <a:schemeClr val="accent1"/>
            </a:solidFill>
            <a:ln>
              <a:noFill/>
            </a:ln>
            <a:effectLst>
              <a:outerShdw dist="38100" dir="300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20"/>
            <p:cNvSpPr/>
            <p:nvPr/>
          </p:nvSpPr>
          <p:spPr>
            <a:xfrm>
              <a:off x="874416" y="873427"/>
              <a:ext cx="371683" cy="228686"/>
            </a:xfrm>
            <a:custGeom>
              <a:avLst/>
              <a:gdLst/>
              <a:ahLst/>
              <a:cxnLst/>
              <a:rect l="l" t="t" r="r" b="b"/>
              <a:pathLst>
                <a:path w="8172" h="5028" extrusionOk="0">
                  <a:moveTo>
                    <a:pt x="6699" y="0"/>
                  </a:moveTo>
                  <a:cubicBezTo>
                    <a:pt x="6604" y="0"/>
                    <a:pt x="6507" y="15"/>
                    <a:pt x="6412" y="45"/>
                  </a:cubicBezTo>
                  <a:lnTo>
                    <a:pt x="748" y="1926"/>
                  </a:lnTo>
                  <a:cubicBezTo>
                    <a:pt x="264" y="2091"/>
                    <a:pt x="0" y="2607"/>
                    <a:pt x="165" y="3091"/>
                  </a:cubicBezTo>
                  <a:lnTo>
                    <a:pt x="594" y="4400"/>
                  </a:lnTo>
                  <a:cubicBezTo>
                    <a:pt x="727" y="4788"/>
                    <a:pt x="1085" y="5028"/>
                    <a:pt x="1472" y="5028"/>
                  </a:cubicBezTo>
                  <a:cubicBezTo>
                    <a:pt x="1567" y="5028"/>
                    <a:pt x="1664" y="5013"/>
                    <a:pt x="1760" y="4983"/>
                  </a:cubicBezTo>
                  <a:lnTo>
                    <a:pt x="7423" y="3102"/>
                  </a:lnTo>
                  <a:cubicBezTo>
                    <a:pt x="7907" y="2937"/>
                    <a:pt x="8171" y="2420"/>
                    <a:pt x="8006" y="1937"/>
                  </a:cubicBezTo>
                  <a:lnTo>
                    <a:pt x="7577" y="628"/>
                  </a:lnTo>
                  <a:cubicBezTo>
                    <a:pt x="7445" y="240"/>
                    <a:pt x="7086" y="0"/>
                    <a:pt x="669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20"/>
            <p:cNvSpPr/>
            <p:nvPr/>
          </p:nvSpPr>
          <p:spPr>
            <a:xfrm>
              <a:off x="874416" y="873700"/>
              <a:ext cx="345167" cy="147864"/>
            </a:xfrm>
            <a:custGeom>
              <a:avLst/>
              <a:gdLst/>
              <a:ahLst/>
              <a:cxnLst/>
              <a:rect l="l" t="t" r="r" b="b"/>
              <a:pathLst>
                <a:path w="7589" h="3251" extrusionOk="0">
                  <a:moveTo>
                    <a:pt x="6706" y="1"/>
                  </a:moveTo>
                  <a:cubicBezTo>
                    <a:pt x="6609" y="1"/>
                    <a:pt x="6510" y="17"/>
                    <a:pt x="6412" y="50"/>
                  </a:cubicBezTo>
                  <a:lnTo>
                    <a:pt x="748" y="1931"/>
                  </a:lnTo>
                  <a:cubicBezTo>
                    <a:pt x="264" y="2085"/>
                    <a:pt x="0" y="2601"/>
                    <a:pt x="165" y="3085"/>
                  </a:cubicBezTo>
                  <a:lnTo>
                    <a:pt x="220" y="3250"/>
                  </a:lnTo>
                  <a:cubicBezTo>
                    <a:pt x="231" y="2876"/>
                    <a:pt x="462" y="2524"/>
                    <a:pt x="847" y="2403"/>
                  </a:cubicBezTo>
                  <a:lnTo>
                    <a:pt x="6665" y="479"/>
                  </a:lnTo>
                  <a:cubicBezTo>
                    <a:pt x="6764" y="444"/>
                    <a:pt x="6865" y="427"/>
                    <a:pt x="6963" y="427"/>
                  </a:cubicBezTo>
                  <a:cubicBezTo>
                    <a:pt x="7201" y="427"/>
                    <a:pt x="7425" y="524"/>
                    <a:pt x="7588" y="688"/>
                  </a:cubicBezTo>
                  <a:lnTo>
                    <a:pt x="7577" y="633"/>
                  </a:lnTo>
                  <a:cubicBezTo>
                    <a:pt x="7446" y="247"/>
                    <a:pt x="7090" y="1"/>
                    <a:pt x="6706"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20"/>
            <p:cNvSpPr/>
            <p:nvPr/>
          </p:nvSpPr>
          <p:spPr>
            <a:xfrm>
              <a:off x="929450" y="1139682"/>
              <a:ext cx="89055" cy="82824"/>
            </a:xfrm>
            <a:custGeom>
              <a:avLst/>
              <a:gdLst/>
              <a:ahLst/>
              <a:cxnLst/>
              <a:rect l="l" t="t" r="r" b="b"/>
              <a:pathLst>
                <a:path w="1958" h="1821" extrusionOk="0">
                  <a:moveTo>
                    <a:pt x="1273" y="0"/>
                  </a:moveTo>
                  <a:cubicBezTo>
                    <a:pt x="1234" y="0"/>
                    <a:pt x="1194" y="6"/>
                    <a:pt x="1155" y="20"/>
                  </a:cubicBezTo>
                  <a:lnTo>
                    <a:pt x="308" y="305"/>
                  </a:lnTo>
                  <a:cubicBezTo>
                    <a:pt x="110" y="371"/>
                    <a:pt x="0" y="580"/>
                    <a:pt x="66" y="789"/>
                  </a:cubicBezTo>
                  <a:lnTo>
                    <a:pt x="319" y="1559"/>
                  </a:lnTo>
                  <a:cubicBezTo>
                    <a:pt x="372" y="1718"/>
                    <a:pt x="524" y="1820"/>
                    <a:pt x="684" y="1820"/>
                  </a:cubicBezTo>
                  <a:cubicBezTo>
                    <a:pt x="724" y="1820"/>
                    <a:pt x="764" y="1814"/>
                    <a:pt x="803" y="1801"/>
                  </a:cubicBezTo>
                  <a:lnTo>
                    <a:pt x="1650" y="1515"/>
                  </a:lnTo>
                  <a:cubicBezTo>
                    <a:pt x="1848" y="1449"/>
                    <a:pt x="1958" y="1240"/>
                    <a:pt x="1892" y="1042"/>
                  </a:cubicBezTo>
                  <a:lnTo>
                    <a:pt x="1639" y="261"/>
                  </a:lnTo>
                  <a:cubicBezTo>
                    <a:pt x="1586" y="103"/>
                    <a:pt x="1433"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20"/>
            <p:cNvSpPr/>
            <p:nvPr/>
          </p:nvSpPr>
          <p:spPr>
            <a:xfrm>
              <a:off x="1012956" y="1113666"/>
              <a:ext cx="89100" cy="82824"/>
            </a:xfrm>
            <a:custGeom>
              <a:avLst/>
              <a:gdLst/>
              <a:ahLst/>
              <a:cxnLst/>
              <a:rect l="l" t="t" r="r" b="b"/>
              <a:pathLst>
                <a:path w="1959" h="1821" extrusionOk="0">
                  <a:moveTo>
                    <a:pt x="1274" y="0"/>
                  </a:moveTo>
                  <a:cubicBezTo>
                    <a:pt x="1234" y="0"/>
                    <a:pt x="1194" y="7"/>
                    <a:pt x="1155" y="20"/>
                  </a:cubicBezTo>
                  <a:lnTo>
                    <a:pt x="308" y="295"/>
                  </a:lnTo>
                  <a:cubicBezTo>
                    <a:pt x="111" y="361"/>
                    <a:pt x="1" y="581"/>
                    <a:pt x="67" y="778"/>
                  </a:cubicBezTo>
                  <a:lnTo>
                    <a:pt x="319" y="1559"/>
                  </a:lnTo>
                  <a:cubicBezTo>
                    <a:pt x="372" y="1718"/>
                    <a:pt x="525" y="1820"/>
                    <a:pt x="685" y="1820"/>
                  </a:cubicBezTo>
                  <a:cubicBezTo>
                    <a:pt x="724" y="1820"/>
                    <a:pt x="764" y="1814"/>
                    <a:pt x="803" y="1801"/>
                  </a:cubicBezTo>
                  <a:lnTo>
                    <a:pt x="1650" y="1515"/>
                  </a:lnTo>
                  <a:cubicBezTo>
                    <a:pt x="1848" y="1449"/>
                    <a:pt x="1958" y="1240"/>
                    <a:pt x="1892" y="1031"/>
                  </a:cubicBezTo>
                  <a:lnTo>
                    <a:pt x="1639" y="262"/>
                  </a:lnTo>
                  <a:cubicBezTo>
                    <a:pt x="1586" y="103"/>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20"/>
            <p:cNvSpPr/>
            <p:nvPr/>
          </p:nvSpPr>
          <p:spPr>
            <a:xfrm>
              <a:off x="1106514" y="1085603"/>
              <a:ext cx="89055" cy="82414"/>
            </a:xfrm>
            <a:custGeom>
              <a:avLst/>
              <a:gdLst/>
              <a:ahLst/>
              <a:cxnLst/>
              <a:rect l="l" t="t" r="r" b="b"/>
              <a:pathLst>
                <a:path w="1958" h="1812" extrusionOk="0">
                  <a:moveTo>
                    <a:pt x="1279" y="1"/>
                  </a:moveTo>
                  <a:cubicBezTo>
                    <a:pt x="1238" y="1"/>
                    <a:pt x="1196" y="7"/>
                    <a:pt x="1155" y="21"/>
                  </a:cubicBezTo>
                  <a:lnTo>
                    <a:pt x="308" y="296"/>
                  </a:lnTo>
                  <a:cubicBezTo>
                    <a:pt x="110" y="362"/>
                    <a:pt x="0" y="582"/>
                    <a:pt x="66" y="780"/>
                  </a:cubicBezTo>
                  <a:lnTo>
                    <a:pt x="330" y="1549"/>
                  </a:lnTo>
                  <a:cubicBezTo>
                    <a:pt x="382" y="1715"/>
                    <a:pt x="524" y="1812"/>
                    <a:pt x="685" y="1812"/>
                  </a:cubicBezTo>
                  <a:cubicBezTo>
                    <a:pt x="727" y="1812"/>
                    <a:pt x="771" y="1805"/>
                    <a:pt x="814" y="1791"/>
                  </a:cubicBezTo>
                  <a:lnTo>
                    <a:pt x="1650" y="1516"/>
                  </a:lnTo>
                  <a:cubicBezTo>
                    <a:pt x="1859" y="1450"/>
                    <a:pt x="1958" y="1231"/>
                    <a:pt x="1892" y="1033"/>
                  </a:cubicBezTo>
                  <a:lnTo>
                    <a:pt x="1639" y="263"/>
                  </a:lnTo>
                  <a:cubicBezTo>
                    <a:pt x="1586" y="97"/>
                    <a:pt x="1437" y="1"/>
                    <a:pt x="1279"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20"/>
            <p:cNvSpPr/>
            <p:nvPr/>
          </p:nvSpPr>
          <p:spPr>
            <a:xfrm>
              <a:off x="1201026" y="1054129"/>
              <a:ext cx="89055" cy="82824"/>
            </a:xfrm>
            <a:custGeom>
              <a:avLst/>
              <a:gdLst/>
              <a:ahLst/>
              <a:cxnLst/>
              <a:rect l="l" t="t" r="r" b="b"/>
              <a:pathLst>
                <a:path w="1958" h="1821" extrusionOk="0">
                  <a:moveTo>
                    <a:pt x="1274" y="1"/>
                  </a:moveTo>
                  <a:cubicBezTo>
                    <a:pt x="1234" y="1"/>
                    <a:pt x="1194" y="7"/>
                    <a:pt x="1155" y="20"/>
                  </a:cubicBezTo>
                  <a:lnTo>
                    <a:pt x="308" y="306"/>
                  </a:lnTo>
                  <a:cubicBezTo>
                    <a:pt x="110" y="372"/>
                    <a:pt x="0" y="581"/>
                    <a:pt x="66" y="790"/>
                  </a:cubicBezTo>
                  <a:lnTo>
                    <a:pt x="319" y="1560"/>
                  </a:lnTo>
                  <a:cubicBezTo>
                    <a:pt x="372" y="1719"/>
                    <a:pt x="525" y="1821"/>
                    <a:pt x="685" y="1821"/>
                  </a:cubicBezTo>
                  <a:cubicBezTo>
                    <a:pt x="724" y="1821"/>
                    <a:pt x="764" y="1815"/>
                    <a:pt x="803" y="1802"/>
                  </a:cubicBezTo>
                  <a:lnTo>
                    <a:pt x="1650" y="1516"/>
                  </a:lnTo>
                  <a:cubicBezTo>
                    <a:pt x="1848" y="1450"/>
                    <a:pt x="1958" y="1241"/>
                    <a:pt x="1892" y="1043"/>
                  </a:cubicBezTo>
                  <a:lnTo>
                    <a:pt x="1639" y="262"/>
                  </a:lnTo>
                  <a:cubicBezTo>
                    <a:pt x="1586" y="103"/>
                    <a:pt x="1434" y="1"/>
                    <a:pt x="1274"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20"/>
            <p:cNvSpPr/>
            <p:nvPr/>
          </p:nvSpPr>
          <p:spPr>
            <a:xfrm>
              <a:off x="958923" y="1252706"/>
              <a:ext cx="89100" cy="82824"/>
            </a:xfrm>
            <a:custGeom>
              <a:avLst/>
              <a:gdLst/>
              <a:ahLst/>
              <a:cxnLst/>
              <a:rect l="l" t="t" r="r" b="b"/>
              <a:pathLst>
                <a:path w="1959" h="1821" extrusionOk="0">
                  <a:moveTo>
                    <a:pt x="1277" y="1"/>
                  </a:moveTo>
                  <a:cubicBezTo>
                    <a:pt x="1237" y="1"/>
                    <a:pt x="1196" y="7"/>
                    <a:pt x="1156" y="20"/>
                  </a:cubicBezTo>
                  <a:lnTo>
                    <a:pt x="309" y="306"/>
                  </a:lnTo>
                  <a:cubicBezTo>
                    <a:pt x="111" y="372"/>
                    <a:pt x="1" y="592"/>
                    <a:pt x="67" y="790"/>
                  </a:cubicBezTo>
                  <a:lnTo>
                    <a:pt x="331" y="1559"/>
                  </a:lnTo>
                  <a:cubicBezTo>
                    <a:pt x="384" y="1718"/>
                    <a:pt x="529" y="1821"/>
                    <a:pt x="692" y="1821"/>
                  </a:cubicBezTo>
                  <a:cubicBezTo>
                    <a:pt x="732" y="1821"/>
                    <a:pt x="773" y="1814"/>
                    <a:pt x="815" y="1801"/>
                  </a:cubicBezTo>
                  <a:lnTo>
                    <a:pt x="1650" y="1526"/>
                  </a:lnTo>
                  <a:cubicBezTo>
                    <a:pt x="1859" y="1460"/>
                    <a:pt x="1958" y="1241"/>
                    <a:pt x="1892" y="1043"/>
                  </a:cubicBezTo>
                  <a:lnTo>
                    <a:pt x="1639" y="273"/>
                  </a:lnTo>
                  <a:cubicBezTo>
                    <a:pt x="1586" y="105"/>
                    <a:pt x="1441" y="1"/>
                    <a:pt x="1277"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1" name="Google Shape;281;p20"/>
            <p:cNvSpPr/>
            <p:nvPr/>
          </p:nvSpPr>
          <p:spPr>
            <a:xfrm>
              <a:off x="1049478" y="1224188"/>
              <a:ext cx="89055" cy="82824"/>
            </a:xfrm>
            <a:custGeom>
              <a:avLst/>
              <a:gdLst/>
              <a:ahLst/>
              <a:cxnLst/>
              <a:rect l="l" t="t" r="r" b="b"/>
              <a:pathLst>
                <a:path w="1958" h="1821" extrusionOk="0">
                  <a:moveTo>
                    <a:pt x="1278" y="1"/>
                  </a:moveTo>
                  <a:cubicBezTo>
                    <a:pt x="1237" y="1"/>
                    <a:pt x="1196" y="7"/>
                    <a:pt x="1155" y="20"/>
                  </a:cubicBezTo>
                  <a:lnTo>
                    <a:pt x="308" y="306"/>
                  </a:lnTo>
                  <a:cubicBezTo>
                    <a:pt x="110" y="372"/>
                    <a:pt x="0" y="581"/>
                    <a:pt x="66" y="779"/>
                  </a:cubicBezTo>
                  <a:lnTo>
                    <a:pt x="330" y="1560"/>
                  </a:lnTo>
                  <a:cubicBezTo>
                    <a:pt x="383" y="1719"/>
                    <a:pt x="528" y="1821"/>
                    <a:pt x="692" y="1821"/>
                  </a:cubicBezTo>
                  <a:cubicBezTo>
                    <a:pt x="732" y="1821"/>
                    <a:pt x="773" y="1815"/>
                    <a:pt x="814" y="1802"/>
                  </a:cubicBezTo>
                  <a:lnTo>
                    <a:pt x="1650" y="1516"/>
                  </a:lnTo>
                  <a:cubicBezTo>
                    <a:pt x="1859" y="1450"/>
                    <a:pt x="1958" y="1241"/>
                    <a:pt x="1892" y="1032"/>
                  </a:cubicBezTo>
                  <a:lnTo>
                    <a:pt x="1639" y="262"/>
                  </a:lnTo>
                  <a:cubicBezTo>
                    <a:pt x="1586" y="103"/>
                    <a:pt x="1441" y="1"/>
                    <a:pt x="1278"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2" name="Google Shape;282;p20"/>
            <p:cNvSpPr/>
            <p:nvPr/>
          </p:nvSpPr>
          <p:spPr>
            <a:xfrm>
              <a:off x="1143491" y="1196126"/>
              <a:ext cx="89100" cy="82369"/>
            </a:xfrm>
            <a:custGeom>
              <a:avLst/>
              <a:gdLst/>
              <a:ahLst/>
              <a:cxnLst/>
              <a:rect l="l" t="t" r="r" b="b"/>
              <a:pathLst>
                <a:path w="1959" h="1811" extrusionOk="0">
                  <a:moveTo>
                    <a:pt x="1273" y="1"/>
                  </a:moveTo>
                  <a:cubicBezTo>
                    <a:pt x="1231" y="1"/>
                    <a:pt x="1188" y="8"/>
                    <a:pt x="1145" y="21"/>
                  </a:cubicBezTo>
                  <a:lnTo>
                    <a:pt x="309" y="296"/>
                  </a:lnTo>
                  <a:cubicBezTo>
                    <a:pt x="100" y="362"/>
                    <a:pt x="1" y="582"/>
                    <a:pt x="67" y="780"/>
                  </a:cubicBezTo>
                  <a:lnTo>
                    <a:pt x="320" y="1550"/>
                  </a:lnTo>
                  <a:cubicBezTo>
                    <a:pt x="373" y="1709"/>
                    <a:pt x="525" y="1811"/>
                    <a:pt x="685" y="1811"/>
                  </a:cubicBezTo>
                  <a:cubicBezTo>
                    <a:pt x="725" y="1811"/>
                    <a:pt x="765" y="1805"/>
                    <a:pt x="804" y="1792"/>
                  </a:cubicBezTo>
                  <a:lnTo>
                    <a:pt x="1650" y="1517"/>
                  </a:lnTo>
                  <a:cubicBezTo>
                    <a:pt x="1848" y="1451"/>
                    <a:pt x="1958" y="1231"/>
                    <a:pt x="1892" y="1033"/>
                  </a:cubicBezTo>
                  <a:lnTo>
                    <a:pt x="1628" y="263"/>
                  </a:lnTo>
                  <a:cubicBezTo>
                    <a:pt x="1576" y="97"/>
                    <a:pt x="1434" y="1"/>
                    <a:pt x="1273" y="1"/>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20"/>
            <p:cNvSpPr/>
            <p:nvPr/>
          </p:nvSpPr>
          <p:spPr>
            <a:xfrm>
              <a:off x="1237549" y="1164697"/>
              <a:ext cx="89055" cy="82824"/>
            </a:xfrm>
            <a:custGeom>
              <a:avLst/>
              <a:gdLst/>
              <a:ahLst/>
              <a:cxnLst/>
              <a:rect l="l" t="t" r="r" b="b"/>
              <a:pathLst>
                <a:path w="1958" h="1821" extrusionOk="0">
                  <a:moveTo>
                    <a:pt x="1273" y="0"/>
                  </a:moveTo>
                  <a:cubicBezTo>
                    <a:pt x="1234" y="0"/>
                    <a:pt x="1194" y="6"/>
                    <a:pt x="1155" y="19"/>
                  </a:cubicBezTo>
                  <a:lnTo>
                    <a:pt x="308" y="305"/>
                  </a:lnTo>
                  <a:cubicBezTo>
                    <a:pt x="110" y="371"/>
                    <a:pt x="0" y="580"/>
                    <a:pt x="66" y="789"/>
                  </a:cubicBezTo>
                  <a:lnTo>
                    <a:pt x="319" y="1559"/>
                  </a:lnTo>
                  <a:cubicBezTo>
                    <a:pt x="372" y="1718"/>
                    <a:pt x="524" y="1820"/>
                    <a:pt x="685" y="1820"/>
                  </a:cubicBezTo>
                  <a:cubicBezTo>
                    <a:pt x="724" y="1820"/>
                    <a:pt x="764" y="1814"/>
                    <a:pt x="803" y="1801"/>
                  </a:cubicBezTo>
                  <a:lnTo>
                    <a:pt x="1650" y="1515"/>
                  </a:lnTo>
                  <a:cubicBezTo>
                    <a:pt x="1848" y="1449"/>
                    <a:pt x="1958" y="1240"/>
                    <a:pt x="1892" y="1042"/>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4" name="Google Shape;284;p20"/>
            <p:cNvSpPr/>
            <p:nvPr/>
          </p:nvSpPr>
          <p:spPr>
            <a:xfrm>
              <a:off x="992944" y="1354769"/>
              <a:ext cx="89100" cy="82778"/>
            </a:xfrm>
            <a:custGeom>
              <a:avLst/>
              <a:gdLst/>
              <a:ahLst/>
              <a:cxnLst/>
              <a:rect l="l" t="t" r="r" b="b"/>
              <a:pathLst>
                <a:path w="1959" h="1820" extrusionOk="0">
                  <a:moveTo>
                    <a:pt x="1274" y="0"/>
                  </a:moveTo>
                  <a:cubicBezTo>
                    <a:pt x="1234" y="0"/>
                    <a:pt x="1194" y="6"/>
                    <a:pt x="1155" y="19"/>
                  </a:cubicBezTo>
                  <a:lnTo>
                    <a:pt x="309" y="305"/>
                  </a:lnTo>
                  <a:cubicBezTo>
                    <a:pt x="111" y="371"/>
                    <a:pt x="1" y="580"/>
                    <a:pt x="67" y="789"/>
                  </a:cubicBezTo>
                  <a:lnTo>
                    <a:pt x="320" y="1559"/>
                  </a:lnTo>
                  <a:cubicBezTo>
                    <a:pt x="373" y="1718"/>
                    <a:pt x="525" y="1820"/>
                    <a:pt x="685" y="1820"/>
                  </a:cubicBezTo>
                  <a:cubicBezTo>
                    <a:pt x="725" y="1820"/>
                    <a:pt x="764" y="1814"/>
                    <a:pt x="803" y="1801"/>
                  </a:cubicBezTo>
                  <a:lnTo>
                    <a:pt x="1650" y="1526"/>
                  </a:lnTo>
                  <a:cubicBezTo>
                    <a:pt x="1848" y="1460"/>
                    <a:pt x="1958" y="1240"/>
                    <a:pt x="1892" y="1042"/>
                  </a:cubicBezTo>
                  <a:lnTo>
                    <a:pt x="1639" y="261"/>
                  </a:lnTo>
                  <a:cubicBezTo>
                    <a:pt x="1586" y="102"/>
                    <a:pt x="1434" y="0"/>
                    <a:pt x="1274"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5" name="Google Shape;285;p20"/>
            <p:cNvSpPr/>
            <p:nvPr/>
          </p:nvSpPr>
          <p:spPr>
            <a:xfrm>
              <a:off x="1083499" y="1326251"/>
              <a:ext cx="89055" cy="82824"/>
            </a:xfrm>
            <a:custGeom>
              <a:avLst/>
              <a:gdLst/>
              <a:ahLst/>
              <a:cxnLst/>
              <a:rect l="l" t="t" r="r" b="b"/>
              <a:pathLst>
                <a:path w="1958" h="1821" extrusionOk="0">
                  <a:moveTo>
                    <a:pt x="1273" y="0"/>
                  </a:moveTo>
                  <a:cubicBezTo>
                    <a:pt x="1234" y="0"/>
                    <a:pt x="1194" y="6"/>
                    <a:pt x="1155" y="19"/>
                  </a:cubicBezTo>
                  <a:lnTo>
                    <a:pt x="308" y="294"/>
                  </a:lnTo>
                  <a:cubicBezTo>
                    <a:pt x="110" y="371"/>
                    <a:pt x="0" y="580"/>
                    <a:pt x="66" y="778"/>
                  </a:cubicBezTo>
                  <a:lnTo>
                    <a:pt x="319" y="1559"/>
                  </a:lnTo>
                  <a:cubicBezTo>
                    <a:pt x="372" y="1718"/>
                    <a:pt x="524" y="1820"/>
                    <a:pt x="685" y="1820"/>
                  </a:cubicBezTo>
                  <a:cubicBezTo>
                    <a:pt x="724" y="1820"/>
                    <a:pt x="764" y="1814"/>
                    <a:pt x="803" y="1801"/>
                  </a:cubicBezTo>
                  <a:lnTo>
                    <a:pt x="1650" y="1515"/>
                  </a:lnTo>
                  <a:cubicBezTo>
                    <a:pt x="1848" y="1449"/>
                    <a:pt x="1958" y="1240"/>
                    <a:pt x="1892" y="1031"/>
                  </a:cubicBezTo>
                  <a:lnTo>
                    <a:pt x="1639" y="261"/>
                  </a:lnTo>
                  <a:cubicBezTo>
                    <a:pt x="1586" y="102"/>
                    <a:pt x="1434" y="0"/>
                    <a:pt x="1273"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6" name="Google Shape;286;p20"/>
            <p:cNvSpPr/>
            <p:nvPr/>
          </p:nvSpPr>
          <p:spPr>
            <a:xfrm>
              <a:off x="1177011" y="1267169"/>
              <a:ext cx="182612" cy="113433"/>
            </a:xfrm>
            <a:custGeom>
              <a:avLst/>
              <a:gdLst/>
              <a:ahLst/>
              <a:cxnLst/>
              <a:rect l="l" t="t" r="r" b="b"/>
              <a:pathLst>
                <a:path w="4015" h="2494" extrusionOk="0">
                  <a:moveTo>
                    <a:pt x="3336" y="0"/>
                  </a:moveTo>
                  <a:cubicBezTo>
                    <a:pt x="3295" y="0"/>
                    <a:pt x="3253" y="7"/>
                    <a:pt x="3212" y="21"/>
                  </a:cubicBezTo>
                  <a:lnTo>
                    <a:pt x="309" y="978"/>
                  </a:lnTo>
                  <a:cubicBezTo>
                    <a:pt x="111" y="1044"/>
                    <a:pt x="1" y="1252"/>
                    <a:pt x="67" y="1450"/>
                  </a:cubicBezTo>
                  <a:lnTo>
                    <a:pt x="331" y="2242"/>
                  </a:lnTo>
                  <a:cubicBezTo>
                    <a:pt x="383" y="2399"/>
                    <a:pt x="524" y="2493"/>
                    <a:pt x="679" y="2493"/>
                  </a:cubicBezTo>
                  <a:cubicBezTo>
                    <a:pt x="720" y="2493"/>
                    <a:pt x="762" y="2487"/>
                    <a:pt x="803" y="2473"/>
                  </a:cubicBezTo>
                  <a:lnTo>
                    <a:pt x="3707" y="1516"/>
                  </a:lnTo>
                  <a:cubicBezTo>
                    <a:pt x="3905" y="1450"/>
                    <a:pt x="4015" y="1241"/>
                    <a:pt x="3949" y="1044"/>
                  </a:cubicBezTo>
                  <a:lnTo>
                    <a:pt x="3685" y="252"/>
                  </a:lnTo>
                  <a:cubicBezTo>
                    <a:pt x="3632" y="95"/>
                    <a:pt x="3491" y="0"/>
                    <a:pt x="3336"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7" name="Google Shape;287;p20"/>
            <p:cNvSpPr/>
            <p:nvPr/>
          </p:nvSpPr>
          <p:spPr>
            <a:xfrm>
              <a:off x="930951" y="1137681"/>
              <a:ext cx="86053" cy="81823"/>
            </a:xfrm>
            <a:custGeom>
              <a:avLst/>
              <a:gdLst/>
              <a:ahLst/>
              <a:cxnLst/>
              <a:rect l="l" t="t" r="r" b="b"/>
              <a:pathLst>
                <a:path w="1892" h="1799" extrusionOk="0">
                  <a:moveTo>
                    <a:pt x="1200" y="0"/>
                  </a:moveTo>
                  <a:cubicBezTo>
                    <a:pt x="1160" y="0"/>
                    <a:pt x="1119" y="7"/>
                    <a:pt x="1078" y="20"/>
                  </a:cubicBezTo>
                  <a:lnTo>
                    <a:pt x="308" y="272"/>
                  </a:lnTo>
                  <a:cubicBezTo>
                    <a:pt x="110" y="349"/>
                    <a:pt x="0" y="558"/>
                    <a:pt x="66" y="756"/>
                  </a:cubicBezTo>
                  <a:lnTo>
                    <a:pt x="319" y="1537"/>
                  </a:lnTo>
                  <a:cubicBezTo>
                    <a:pt x="372" y="1696"/>
                    <a:pt x="524" y="1798"/>
                    <a:pt x="684" y="1798"/>
                  </a:cubicBezTo>
                  <a:cubicBezTo>
                    <a:pt x="724" y="1798"/>
                    <a:pt x="764" y="1792"/>
                    <a:pt x="803" y="1779"/>
                  </a:cubicBezTo>
                  <a:lnTo>
                    <a:pt x="1573" y="1515"/>
                  </a:lnTo>
                  <a:cubicBezTo>
                    <a:pt x="1782" y="1449"/>
                    <a:pt x="1892" y="1240"/>
                    <a:pt x="1815" y="1042"/>
                  </a:cubicBezTo>
                  <a:lnTo>
                    <a:pt x="1562" y="261"/>
                  </a:lnTo>
                  <a:cubicBezTo>
                    <a:pt x="1509" y="103"/>
                    <a:pt x="1364" y="0"/>
                    <a:pt x="1200"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8" name="Google Shape;288;p20"/>
            <p:cNvSpPr/>
            <p:nvPr/>
          </p:nvSpPr>
          <p:spPr>
            <a:xfrm>
              <a:off x="1020961" y="1108117"/>
              <a:ext cx="85598" cy="81368"/>
            </a:xfrm>
            <a:custGeom>
              <a:avLst/>
              <a:gdLst/>
              <a:ahLst/>
              <a:cxnLst/>
              <a:rect l="l" t="t" r="r" b="b"/>
              <a:pathLst>
                <a:path w="1882" h="1789" extrusionOk="0">
                  <a:moveTo>
                    <a:pt x="1203" y="0"/>
                  </a:moveTo>
                  <a:cubicBezTo>
                    <a:pt x="1161" y="0"/>
                    <a:pt x="1119" y="7"/>
                    <a:pt x="1078" y="21"/>
                  </a:cubicBezTo>
                  <a:lnTo>
                    <a:pt x="308" y="274"/>
                  </a:lnTo>
                  <a:cubicBezTo>
                    <a:pt x="99" y="340"/>
                    <a:pt x="0" y="560"/>
                    <a:pt x="66" y="757"/>
                  </a:cubicBezTo>
                  <a:lnTo>
                    <a:pt x="319" y="1527"/>
                  </a:lnTo>
                  <a:cubicBezTo>
                    <a:pt x="372" y="1686"/>
                    <a:pt x="525" y="1788"/>
                    <a:pt x="685" y="1788"/>
                  </a:cubicBezTo>
                  <a:cubicBezTo>
                    <a:pt x="724" y="1788"/>
                    <a:pt x="764" y="1782"/>
                    <a:pt x="803" y="1769"/>
                  </a:cubicBezTo>
                  <a:lnTo>
                    <a:pt x="1573" y="1516"/>
                  </a:lnTo>
                  <a:cubicBezTo>
                    <a:pt x="1771" y="1450"/>
                    <a:pt x="1881" y="1230"/>
                    <a:pt x="1815" y="1032"/>
                  </a:cubicBezTo>
                  <a:lnTo>
                    <a:pt x="1562" y="263"/>
                  </a:lnTo>
                  <a:cubicBezTo>
                    <a:pt x="1510" y="97"/>
                    <a:pt x="1361" y="0"/>
                    <a:pt x="12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89" name="Google Shape;289;p20"/>
            <p:cNvSpPr/>
            <p:nvPr/>
          </p:nvSpPr>
          <p:spPr>
            <a:xfrm>
              <a:off x="1110470" y="1078144"/>
              <a:ext cx="86098" cy="81823"/>
            </a:xfrm>
            <a:custGeom>
              <a:avLst/>
              <a:gdLst/>
              <a:ahLst/>
              <a:cxnLst/>
              <a:rect l="l" t="t" r="r" b="b"/>
              <a:pathLst>
                <a:path w="1893" h="1799" extrusionOk="0">
                  <a:moveTo>
                    <a:pt x="1207" y="1"/>
                  </a:moveTo>
                  <a:cubicBezTo>
                    <a:pt x="1168" y="1"/>
                    <a:pt x="1129" y="7"/>
                    <a:pt x="1090" y="20"/>
                  </a:cubicBezTo>
                  <a:lnTo>
                    <a:pt x="309" y="273"/>
                  </a:lnTo>
                  <a:cubicBezTo>
                    <a:pt x="111" y="350"/>
                    <a:pt x="1" y="559"/>
                    <a:pt x="67" y="757"/>
                  </a:cubicBezTo>
                  <a:lnTo>
                    <a:pt x="331" y="1537"/>
                  </a:lnTo>
                  <a:cubicBezTo>
                    <a:pt x="384" y="1696"/>
                    <a:pt x="529" y="1799"/>
                    <a:pt x="692" y="1799"/>
                  </a:cubicBezTo>
                  <a:cubicBezTo>
                    <a:pt x="732" y="1799"/>
                    <a:pt x="774" y="1792"/>
                    <a:pt x="815" y="1779"/>
                  </a:cubicBezTo>
                  <a:lnTo>
                    <a:pt x="1585" y="1515"/>
                  </a:lnTo>
                  <a:cubicBezTo>
                    <a:pt x="1783" y="1449"/>
                    <a:pt x="1892" y="1241"/>
                    <a:pt x="1827" y="1043"/>
                  </a:cubicBezTo>
                  <a:lnTo>
                    <a:pt x="1574" y="262"/>
                  </a:lnTo>
                  <a:cubicBezTo>
                    <a:pt x="1512" y="103"/>
                    <a:pt x="1365" y="1"/>
                    <a:pt x="12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0" name="Google Shape;290;p20"/>
            <p:cNvSpPr/>
            <p:nvPr/>
          </p:nvSpPr>
          <p:spPr>
            <a:xfrm>
              <a:off x="1200526" y="1048626"/>
              <a:ext cx="86053" cy="81323"/>
            </a:xfrm>
            <a:custGeom>
              <a:avLst/>
              <a:gdLst/>
              <a:ahLst/>
              <a:cxnLst/>
              <a:rect l="l" t="t" r="r" b="b"/>
              <a:pathLst>
                <a:path w="1892" h="1788" extrusionOk="0">
                  <a:moveTo>
                    <a:pt x="1201" y="1"/>
                  </a:moveTo>
                  <a:cubicBezTo>
                    <a:pt x="1161" y="1"/>
                    <a:pt x="1119" y="7"/>
                    <a:pt x="1078" y="20"/>
                  </a:cubicBezTo>
                  <a:lnTo>
                    <a:pt x="308" y="273"/>
                  </a:lnTo>
                  <a:cubicBezTo>
                    <a:pt x="110" y="339"/>
                    <a:pt x="0" y="559"/>
                    <a:pt x="66" y="757"/>
                  </a:cubicBezTo>
                  <a:lnTo>
                    <a:pt x="319" y="1527"/>
                  </a:lnTo>
                  <a:cubicBezTo>
                    <a:pt x="372" y="1686"/>
                    <a:pt x="525" y="1788"/>
                    <a:pt x="685" y="1788"/>
                  </a:cubicBezTo>
                  <a:cubicBezTo>
                    <a:pt x="724" y="1788"/>
                    <a:pt x="764" y="1782"/>
                    <a:pt x="803" y="1769"/>
                  </a:cubicBezTo>
                  <a:lnTo>
                    <a:pt x="1573" y="1516"/>
                  </a:lnTo>
                  <a:cubicBezTo>
                    <a:pt x="1782" y="1450"/>
                    <a:pt x="1892" y="1230"/>
                    <a:pt x="1815" y="1032"/>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1" name="Google Shape;291;p20"/>
            <p:cNvSpPr/>
            <p:nvPr/>
          </p:nvSpPr>
          <p:spPr>
            <a:xfrm>
              <a:off x="967428" y="1248203"/>
              <a:ext cx="86098" cy="81823"/>
            </a:xfrm>
            <a:custGeom>
              <a:avLst/>
              <a:gdLst/>
              <a:ahLst/>
              <a:cxnLst/>
              <a:rect l="l" t="t" r="r" b="b"/>
              <a:pathLst>
                <a:path w="1893" h="1799" extrusionOk="0">
                  <a:moveTo>
                    <a:pt x="1201" y="1"/>
                  </a:moveTo>
                  <a:cubicBezTo>
                    <a:pt x="1161" y="1"/>
                    <a:pt x="1120" y="7"/>
                    <a:pt x="1079" y="20"/>
                  </a:cubicBezTo>
                  <a:lnTo>
                    <a:pt x="309" y="284"/>
                  </a:lnTo>
                  <a:cubicBezTo>
                    <a:pt x="111" y="350"/>
                    <a:pt x="1" y="559"/>
                    <a:pt x="67" y="768"/>
                  </a:cubicBezTo>
                  <a:lnTo>
                    <a:pt x="320" y="1537"/>
                  </a:lnTo>
                  <a:cubicBezTo>
                    <a:pt x="382" y="1696"/>
                    <a:pt x="528" y="1799"/>
                    <a:pt x="686" y="1799"/>
                  </a:cubicBezTo>
                  <a:cubicBezTo>
                    <a:pt x="725" y="1799"/>
                    <a:pt x="765" y="1792"/>
                    <a:pt x="804" y="1779"/>
                  </a:cubicBezTo>
                  <a:lnTo>
                    <a:pt x="1584" y="1526"/>
                  </a:lnTo>
                  <a:cubicBezTo>
                    <a:pt x="1782" y="1450"/>
                    <a:pt x="1892" y="1241"/>
                    <a:pt x="1826" y="1043"/>
                  </a:cubicBezTo>
                  <a:lnTo>
                    <a:pt x="1562" y="262"/>
                  </a:lnTo>
                  <a:cubicBezTo>
                    <a:pt x="1509" y="103"/>
                    <a:pt x="1364" y="1"/>
                    <a:pt x="120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20"/>
            <p:cNvSpPr/>
            <p:nvPr/>
          </p:nvSpPr>
          <p:spPr>
            <a:xfrm>
              <a:off x="1057483" y="1218685"/>
              <a:ext cx="85553" cy="81368"/>
            </a:xfrm>
            <a:custGeom>
              <a:avLst/>
              <a:gdLst/>
              <a:ahLst/>
              <a:cxnLst/>
              <a:rect l="l" t="t" r="r" b="b"/>
              <a:pathLst>
                <a:path w="1881" h="1789" extrusionOk="0">
                  <a:moveTo>
                    <a:pt x="1196" y="1"/>
                  </a:moveTo>
                  <a:cubicBezTo>
                    <a:pt x="1157" y="1"/>
                    <a:pt x="1117" y="7"/>
                    <a:pt x="1078" y="20"/>
                  </a:cubicBezTo>
                  <a:lnTo>
                    <a:pt x="308" y="273"/>
                  </a:lnTo>
                  <a:cubicBezTo>
                    <a:pt x="110" y="339"/>
                    <a:pt x="0" y="559"/>
                    <a:pt x="66" y="757"/>
                  </a:cubicBezTo>
                  <a:lnTo>
                    <a:pt x="319" y="1527"/>
                  </a:lnTo>
                  <a:cubicBezTo>
                    <a:pt x="372" y="1692"/>
                    <a:pt x="521" y="1789"/>
                    <a:pt x="679" y="1789"/>
                  </a:cubicBezTo>
                  <a:cubicBezTo>
                    <a:pt x="720" y="1789"/>
                    <a:pt x="762" y="1782"/>
                    <a:pt x="803" y="1769"/>
                  </a:cubicBezTo>
                  <a:lnTo>
                    <a:pt x="1573" y="1516"/>
                  </a:lnTo>
                  <a:cubicBezTo>
                    <a:pt x="1782" y="1450"/>
                    <a:pt x="1881" y="1230"/>
                    <a:pt x="1815" y="1032"/>
                  </a:cubicBezTo>
                  <a:lnTo>
                    <a:pt x="1562" y="262"/>
                  </a:lnTo>
                  <a:cubicBezTo>
                    <a:pt x="1509" y="103"/>
                    <a:pt x="1357" y="1"/>
                    <a:pt x="1196"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20"/>
            <p:cNvSpPr/>
            <p:nvPr/>
          </p:nvSpPr>
          <p:spPr>
            <a:xfrm>
              <a:off x="1147493" y="1188712"/>
              <a:ext cx="85598" cy="81778"/>
            </a:xfrm>
            <a:custGeom>
              <a:avLst/>
              <a:gdLst/>
              <a:ahLst/>
              <a:cxnLst/>
              <a:rect l="l" t="t" r="r" b="b"/>
              <a:pathLst>
                <a:path w="1882" h="1798" extrusionOk="0">
                  <a:moveTo>
                    <a:pt x="1197" y="0"/>
                  </a:moveTo>
                  <a:cubicBezTo>
                    <a:pt x="1157" y="0"/>
                    <a:pt x="1118" y="6"/>
                    <a:pt x="1078" y="19"/>
                  </a:cubicBezTo>
                  <a:lnTo>
                    <a:pt x="309" y="283"/>
                  </a:lnTo>
                  <a:cubicBezTo>
                    <a:pt x="100" y="349"/>
                    <a:pt x="1" y="558"/>
                    <a:pt x="67" y="767"/>
                  </a:cubicBezTo>
                  <a:lnTo>
                    <a:pt x="320" y="1537"/>
                  </a:lnTo>
                  <a:cubicBezTo>
                    <a:pt x="373" y="1696"/>
                    <a:pt x="525" y="1798"/>
                    <a:pt x="685" y="1798"/>
                  </a:cubicBezTo>
                  <a:cubicBezTo>
                    <a:pt x="725" y="1798"/>
                    <a:pt x="765" y="1792"/>
                    <a:pt x="804" y="1779"/>
                  </a:cubicBezTo>
                  <a:lnTo>
                    <a:pt x="1573" y="1526"/>
                  </a:lnTo>
                  <a:cubicBezTo>
                    <a:pt x="1771" y="1460"/>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20"/>
            <p:cNvSpPr/>
            <p:nvPr/>
          </p:nvSpPr>
          <p:spPr>
            <a:xfrm>
              <a:off x="1237048" y="1159194"/>
              <a:ext cx="86053" cy="81368"/>
            </a:xfrm>
            <a:custGeom>
              <a:avLst/>
              <a:gdLst/>
              <a:ahLst/>
              <a:cxnLst/>
              <a:rect l="l" t="t" r="r" b="b"/>
              <a:pathLst>
                <a:path w="1892" h="1789" extrusionOk="0">
                  <a:moveTo>
                    <a:pt x="1206" y="0"/>
                  </a:moveTo>
                  <a:cubicBezTo>
                    <a:pt x="1167" y="0"/>
                    <a:pt x="1128" y="6"/>
                    <a:pt x="1089" y="19"/>
                  </a:cubicBezTo>
                  <a:lnTo>
                    <a:pt x="308" y="272"/>
                  </a:lnTo>
                  <a:cubicBezTo>
                    <a:pt x="110" y="338"/>
                    <a:pt x="0" y="558"/>
                    <a:pt x="66" y="756"/>
                  </a:cubicBezTo>
                  <a:lnTo>
                    <a:pt x="319" y="1526"/>
                  </a:lnTo>
                  <a:cubicBezTo>
                    <a:pt x="380" y="1692"/>
                    <a:pt x="524" y="1788"/>
                    <a:pt x="680" y="1788"/>
                  </a:cubicBezTo>
                  <a:cubicBezTo>
                    <a:pt x="721" y="1788"/>
                    <a:pt x="762" y="1782"/>
                    <a:pt x="803" y="1768"/>
                  </a:cubicBezTo>
                  <a:lnTo>
                    <a:pt x="1584" y="1515"/>
                  </a:lnTo>
                  <a:cubicBezTo>
                    <a:pt x="1782" y="1449"/>
                    <a:pt x="1892" y="1229"/>
                    <a:pt x="1826" y="1031"/>
                  </a:cubicBezTo>
                  <a:lnTo>
                    <a:pt x="1562" y="261"/>
                  </a:lnTo>
                  <a:cubicBezTo>
                    <a:pt x="1509" y="102"/>
                    <a:pt x="1364" y="0"/>
                    <a:pt x="120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20"/>
            <p:cNvSpPr/>
            <p:nvPr/>
          </p:nvSpPr>
          <p:spPr>
            <a:xfrm>
              <a:off x="1001449" y="1350266"/>
              <a:ext cx="85598" cy="81823"/>
            </a:xfrm>
            <a:custGeom>
              <a:avLst/>
              <a:gdLst/>
              <a:ahLst/>
              <a:cxnLst/>
              <a:rect l="l" t="t" r="r" b="b"/>
              <a:pathLst>
                <a:path w="1882" h="1799" extrusionOk="0">
                  <a:moveTo>
                    <a:pt x="1197" y="0"/>
                  </a:moveTo>
                  <a:cubicBezTo>
                    <a:pt x="1157" y="0"/>
                    <a:pt x="1117" y="6"/>
                    <a:pt x="1078" y="19"/>
                  </a:cubicBezTo>
                  <a:lnTo>
                    <a:pt x="309" y="283"/>
                  </a:lnTo>
                  <a:cubicBezTo>
                    <a:pt x="111" y="349"/>
                    <a:pt x="1" y="558"/>
                    <a:pt x="67" y="756"/>
                  </a:cubicBezTo>
                  <a:lnTo>
                    <a:pt x="320" y="1537"/>
                  </a:lnTo>
                  <a:cubicBezTo>
                    <a:pt x="372" y="1696"/>
                    <a:pt x="525" y="1798"/>
                    <a:pt x="685" y="1798"/>
                  </a:cubicBezTo>
                  <a:cubicBezTo>
                    <a:pt x="724" y="1798"/>
                    <a:pt x="764" y="1792"/>
                    <a:pt x="803" y="1779"/>
                  </a:cubicBezTo>
                  <a:lnTo>
                    <a:pt x="1573" y="1515"/>
                  </a:lnTo>
                  <a:cubicBezTo>
                    <a:pt x="1771" y="1449"/>
                    <a:pt x="1881" y="1240"/>
                    <a:pt x="1815" y="1042"/>
                  </a:cubicBezTo>
                  <a:lnTo>
                    <a:pt x="1562" y="261"/>
                  </a:lnTo>
                  <a:cubicBezTo>
                    <a:pt x="1509" y="102"/>
                    <a:pt x="1357" y="0"/>
                    <a:pt x="1197"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6" name="Google Shape;296;p20"/>
            <p:cNvSpPr/>
            <p:nvPr/>
          </p:nvSpPr>
          <p:spPr>
            <a:xfrm>
              <a:off x="1091004" y="1320702"/>
              <a:ext cx="86053" cy="81368"/>
            </a:xfrm>
            <a:custGeom>
              <a:avLst/>
              <a:gdLst/>
              <a:ahLst/>
              <a:cxnLst/>
              <a:rect l="l" t="t" r="r" b="b"/>
              <a:pathLst>
                <a:path w="1892" h="1789" extrusionOk="0">
                  <a:moveTo>
                    <a:pt x="1213" y="0"/>
                  </a:moveTo>
                  <a:cubicBezTo>
                    <a:pt x="1172" y="0"/>
                    <a:pt x="1130" y="7"/>
                    <a:pt x="1089" y="20"/>
                  </a:cubicBezTo>
                  <a:lnTo>
                    <a:pt x="319" y="273"/>
                  </a:lnTo>
                  <a:cubicBezTo>
                    <a:pt x="110" y="339"/>
                    <a:pt x="0" y="559"/>
                    <a:pt x="77" y="757"/>
                  </a:cubicBezTo>
                  <a:lnTo>
                    <a:pt x="330" y="1527"/>
                  </a:lnTo>
                  <a:cubicBezTo>
                    <a:pt x="383" y="1686"/>
                    <a:pt x="528" y="1788"/>
                    <a:pt x="691" y="1788"/>
                  </a:cubicBezTo>
                  <a:cubicBezTo>
                    <a:pt x="731" y="1788"/>
                    <a:pt x="773" y="1782"/>
                    <a:pt x="814" y="1769"/>
                  </a:cubicBezTo>
                  <a:lnTo>
                    <a:pt x="1584" y="1516"/>
                  </a:lnTo>
                  <a:cubicBezTo>
                    <a:pt x="1782" y="1450"/>
                    <a:pt x="1892" y="1230"/>
                    <a:pt x="1826" y="1032"/>
                  </a:cubicBezTo>
                  <a:lnTo>
                    <a:pt x="1573" y="262"/>
                  </a:lnTo>
                  <a:cubicBezTo>
                    <a:pt x="1520" y="97"/>
                    <a:pt x="1371" y="0"/>
                    <a:pt x="121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7" name="Google Shape;297;p20"/>
            <p:cNvSpPr/>
            <p:nvPr/>
          </p:nvSpPr>
          <p:spPr>
            <a:xfrm>
              <a:off x="1181014" y="1261211"/>
              <a:ext cx="175108" cy="111341"/>
            </a:xfrm>
            <a:custGeom>
              <a:avLst/>
              <a:gdLst/>
              <a:ahLst/>
              <a:cxnLst/>
              <a:rect l="l" t="t" r="r" b="b"/>
              <a:pathLst>
                <a:path w="3850" h="2448" extrusionOk="0">
                  <a:moveTo>
                    <a:pt x="3164" y="1"/>
                  </a:moveTo>
                  <a:cubicBezTo>
                    <a:pt x="3125" y="1"/>
                    <a:pt x="3086" y="7"/>
                    <a:pt x="3047" y="20"/>
                  </a:cubicBezTo>
                  <a:lnTo>
                    <a:pt x="298" y="933"/>
                  </a:lnTo>
                  <a:cubicBezTo>
                    <a:pt x="111" y="999"/>
                    <a:pt x="1" y="1207"/>
                    <a:pt x="67" y="1405"/>
                  </a:cubicBezTo>
                  <a:lnTo>
                    <a:pt x="330" y="2186"/>
                  </a:lnTo>
                  <a:cubicBezTo>
                    <a:pt x="383" y="2345"/>
                    <a:pt x="529" y="2447"/>
                    <a:pt x="686" y="2447"/>
                  </a:cubicBezTo>
                  <a:cubicBezTo>
                    <a:pt x="725" y="2447"/>
                    <a:pt x="764" y="2441"/>
                    <a:pt x="803" y="2428"/>
                  </a:cubicBezTo>
                  <a:lnTo>
                    <a:pt x="3542" y="1515"/>
                  </a:lnTo>
                  <a:cubicBezTo>
                    <a:pt x="3740" y="1449"/>
                    <a:pt x="3850" y="1240"/>
                    <a:pt x="3784" y="1043"/>
                  </a:cubicBezTo>
                  <a:lnTo>
                    <a:pt x="3520" y="262"/>
                  </a:lnTo>
                  <a:cubicBezTo>
                    <a:pt x="3467" y="103"/>
                    <a:pt x="3322" y="1"/>
                    <a:pt x="316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20"/>
            <p:cNvSpPr/>
            <p:nvPr/>
          </p:nvSpPr>
          <p:spPr>
            <a:xfrm>
              <a:off x="969202" y="969168"/>
              <a:ext cx="55807" cy="96559"/>
            </a:xfrm>
            <a:custGeom>
              <a:avLst/>
              <a:gdLst/>
              <a:ahLst/>
              <a:cxnLst/>
              <a:rect l="l" t="t" r="r" b="b"/>
              <a:pathLst>
                <a:path w="1227" h="2123" extrusionOk="0">
                  <a:moveTo>
                    <a:pt x="976" y="0"/>
                  </a:moveTo>
                  <a:cubicBezTo>
                    <a:pt x="918" y="0"/>
                    <a:pt x="868" y="34"/>
                    <a:pt x="853" y="117"/>
                  </a:cubicBezTo>
                  <a:cubicBezTo>
                    <a:pt x="732" y="744"/>
                    <a:pt x="479" y="1283"/>
                    <a:pt x="105" y="1800"/>
                  </a:cubicBezTo>
                  <a:cubicBezTo>
                    <a:pt x="1" y="1952"/>
                    <a:pt x="159" y="2122"/>
                    <a:pt x="313" y="2122"/>
                  </a:cubicBezTo>
                  <a:cubicBezTo>
                    <a:pt x="370" y="2122"/>
                    <a:pt x="426" y="2099"/>
                    <a:pt x="468" y="2042"/>
                  </a:cubicBezTo>
                  <a:cubicBezTo>
                    <a:pt x="864" y="1536"/>
                    <a:pt x="1106" y="898"/>
                    <a:pt x="1204" y="260"/>
                  </a:cubicBezTo>
                  <a:cubicBezTo>
                    <a:pt x="1226" y="123"/>
                    <a:pt x="1087" y="0"/>
                    <a:pt x="97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20"/>
            <p:cNvSpPr/>
            <p:nvPr/>
          </p:nvSpPr>
          <p:spPr>
            <a:xfrm>
              <a:off x="1059166" y="930599"/>
              <a:ext cx="51031" cy="112751"/>
            </a:xfrm>
            <a:custGeom>
              <a:avLst/>
              <a:gdLst/>
              <a:ahLst/>
              <a:cxnLst/>
              <a:rect l="l" t="t" r="r" b="b"/>
              <a:pathLst>
                <a:path w="1122" h="2479" extrusionOk="0">
                  <a:moveTo>
                    <a:pt x="909" y="0"/>
                  </a:moveTo>
                  <a:cubicBezTo>
                    <a:pt x="859" y="0"/>
                    <a:pt x="814" y="28"/>
                    <a:pt x="799" y="97"/>
                  </a:cubicBezTo>
                  <a:cubicBezTo>
                    <a:pt x="711" y="460"/>
                    <a:pt x="601" y="834"/>
                    <a:pt x="469" y="1185"/>
                  </a:cubicBezTo>
                  <a:cubicBezTo>
                    <a:pt x="337" y="1537"/>
                    <a:pt x="139" y="1867"/>
                    <a:pt x="40" y="2230"/>
                  </a:cubicBezTo>
                  <a:cubicBezTo>
                    <a:pt x="1" y="2357"/>
                    <a:pt x="110" y="2478"/>
                    <a:pt x="223" y="2478"/>
                  </a:cubicBezTo>
                  <a:cubicBezTo>
                    <a:pt x="267" y="2478"/>
                    <a:pt x="311" y="2460"/>
                    <a:pt x="348" y="2417"/>
                  </a:cubicBezTo>
                  <a:cubicBezTo>
                    <a:pt x="821" y="1845"/>
                    <a:pt x="1008" y="921"/>
                    <a:pt x="1107" y="207"/>
                  </a:cubicBezTo>
                  <a:cubicBezTo>
                    <a:pt x="1121" y="99"/>
                    <a:pt x="1004" y="0"/>
                    <a:pt x="90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20"/>
            <p:cNvSpPr/>
            <p:nvPr/>
          </p:nvSpPr>
          <p:spPr>
            <a:xfrm>
              <a:off x="1187109" y="800746"/>
              <a:ext cx="73227" cy="60947"/>
            </a:xfrm>
            <a:custGeom>
              <a:avLst/>
              <a:gdLst/>
              <a:ahLst/>
              <a:cxnLst/>
              <a:rect l="l" t="t" r="r" b="b"/>
              <a:pathLst>
                <a:path w="1610" h="1340" extrusionOk="0">
                  <a:moveTo>
                    <a:pt x="190" y="1"/>
                  </a:moveTo>
                  <a:cubicBezTo>
                    <a:pt x="1" y="1"/>
                    <a:pt x="21" y="304"/>
                    <a:pt x="207" y="345"/>
                  </a:cubicBezTo>
                  <a:cubicBezTo>
                    <a:pt x="735" y="466"/>
                    <a:pt x="1043" y="818"/>
                    <a:pt x="1296" y="1269"/>
                  </a:cubicBezTo>
                  <a:cubicBezTo>
                    <a:pt x="1329" y="1318"/>
                    <a:pt x="1382" y="1339"/>
                    <a:pt x="1434" y="1339"/>
                  </a:cubicBezTo>
                  <a:cubicBezTo>
                    <a:pt x="1523" y="1339"/>
                    <a:pt x="1610" y="1275"/>
                    <a:pt x="1582" y="1170"/>
                  </a:cubicBezTo>
                  <a:cubicBezTo>
                    <a:pt x="1406" y="565"/>
                    <a:pt x="823" y="136"/>
                    <a:pt x="229" y="4"/>
                  </a:cubicBezTo>
                  <a:cubicBezTo>
                    <a:pt x="216" y="2"/>
                    <a:pt x="202" y="1"/>
                    <a:pt x="19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20"/>
            <p:cNvSpPr/>
            <p:nvPr/>
          </p:nvSpPr>
          <p:spPr>
            <a:xfrm>
              <a:off x="1248555" y="1060633"/>
              <a:ext cx="25379" cy="41707"/>
            </a:xfrm>
            <a:custGeom>
              <a:avLst/>
              <a:gdLst/>
              <a:ahLst/>
              <a:cxnLst/>
              <a:rect l="l" t="t" r="r" b="b"/>
              <a:pathLst>
                <a:path w="558" h="917" extrusionOk="0">
                  <a:moveTo>
                    <a:pt x="150" y="1"/>
                  </a:moveTo>
                  <a:cubicBezTo>
                    <a:pt x="72" y="1"/>
                    <a:pt x="0" y="53"/>
                    <a:pt x="11" y="163"/>
                  </a:cubicBezTo>
                  <a:cubicBezTo>
                    <a:pt x="22" y="416"/>
                    <a:pt x="99" y="691"/>
                    <a:pt x="275" y="867"/>
                  </a:cubicBezTo>
                  <a:cubicBezTo>
                    <a:pt x="310" y="902"/>
                    <a:pt x="348" y="917"/>
                    <a:pt x="383" y="917"/>
                  </a:cubicBezTo>
                  <a:cubicBezTo>
                    <a:pt x="479" y="917"/>
                    <a:pt x="557" y="804"/>
                    <a:pt x="517" y="691"/>
                  </a:cubicBezTo>
                  <a:lnTo>
                    <a:pt x="517" y="691"/>
                  </a:lnTo>
                  <a:lnTo>
                    <a:pt x="517" y="702"/>
                  </a:lnTo>
                  <a:cubicBezTo>
                    <a:pt x="484" y="603"/>
                    <a:pt x="429" y="526"/>
                    <a:pt x="396" y="427"/>
                  </a:cubicBezTo>
                  <a:cubicBezTo>
                    <a:pt x="363" y="339"/>
                    <a:pt x="341" y="251"/>
                    <a:pt x="330" y="152"/>
                  </a:cubicBezTo>
                  <a:cubicBezTo>
                    <a:pt x="314" y="53"/>
                    <a:pt x="228" y="1"/>
                    <a:pt x="150"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20"/>
            <p:cNvSpPr/>
            <p:nvPr/>
          </p:nvSpPr>
          <p:spPr>
            <a:xfrm>
              <a:off x="1283986" y="1171065"/>
              <a:ext cx="24606" cy="41571"/>
            </a:xfrm>
            <a:custGeom>
              <a:avLst/>
              <a:gdLst/>
              <a:ahLst/>
              <a:cxnLst/>
              <a:rect l="l" t="t" r="r" b="b"/>
              <a:pathLst>
                <a:path w="541" h="914" extrusionOk="0">
                  <a:moveTo>
                    <a:pt x="169" y="0"/>
                  </a:moveTo>
                  <a:cubicBezTo>
                    <a:pt x="79" y="0"/>
                    <a:pt x="0" y="74"/>
                    <a:pt x="46" y="198"/>
                  </a:cubicBezTo>
                  <a:cubicBezTo>
                    <a:pt x="90" y="297"/>
                    <a:pt x="123" y="396"/>
                    <a:pt x="156" y="495"/>
                  </a:cubicBezTo>
                  <a:cubicBezTo>
                    <a:pt x="178" y="594"/>
                    <a:pt x="200" y="704"/>
                    <a:pt x="244" y="803"/>
                  </a:cubicBezTo>
                  <a:cubicBezTo>
                    <a:pt x="273" y="868"/>
                    <a:pt x="353" y="914"/>
                    <a:pt x="421" y="914"/>
                  </a:cubicBezTo>
                  <a:cubicBezTo>
                    <a:pt x="480" y="914"/>
                    <a:pt x="530" y="879"/>
                    <a:pt x="530" y="792"/>
                  </a:cubicBezTo>
                  <a:cubicBezTo>
                    <a:pt x="541" y="561"/>
                    <a:pt x="420" y="308"/>
                    <a:pt x="321" y="110"/>
                  </a:cubicBezTo>
                  <a:lnTo>
                    <a:pt x="332" y="110"/>
                  </a:lnTo>
                  <a:cubicBezTo>
                    <a:pt x="296" y="35"/>
                    <a:pt x="23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20"/>
            <p:cNvSpPr/>
            <p:nvPr/>
          </p:nvSpPr>
          <p:spPr>
            <a:xfrm>
              <a:off x="1319554" y="1280086"/>
              <a:ext cx="18057" cy="28563"/>
            </a:xfrm>
            <a:custGeom>
              <a:avLst/>
              <a:gdLst/>
              <a:ahLst/>
              <a:cxnLst/>
              <a:rect l="l" t="t" r="r" b="b"/>
              <a:pathLst>
                <a:path w="397" h="628" extrusionOk="0">
                  <a:moveTo>
                    <a:pt x="155" y="1"/>
                  </a:moveTo>
                  <a:cubicBezTo>
                    <a:pt x="67" y="1"/>
                    <a:pt x="1" y="89"/>
                    <a:pt x="23" y="166"/>
                  </a:cubicBezTo>
                  <a:cubicBezTo>
                    <a:pt x="45" y="287"/>
                    <a:pt x="56" y="397"/>
                    <a:pt x="78" y="518"/>
                  </a:cubicBezTo>
                  <a:cubicBezTo>
                    <a:pt x="100" y="573"/>
                    <a:pt x="177" y="628"/>
                    <a:pt x="243" y="628"/>
                  </a:cubicBezTo>
                  <a:cubicBezTo>
                    <a:pt x="320" y="628"/>
                    <a:pt x="353" y="573"/>
                    <a:pt x="375" y="507"/>
                  </a:cubicBezTo>
                  <a:cubicBezTo>
                    <a:pt x="397" y="397"/>
                    <a:pt x="364" y="265"/>
                    <a:pt x="331" y="155"/>
                  </a:cubicBezTo>
                  <a:cubicBezTo>
                    <a:pt x="309" y="78"/>
                    <a:pt x="243"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20"/>
            <p:cNvSpPr/>
            <p:nvPr/>
          </p:nvSpPr>
          <p:spPr>
            <a:xfrm>
              <a:off x="1140489" y="1337212"/>
              <a:ext cx="20558" cy="30974"/>
            </a:xfrm>
            <a:custGeom>
              <a:avLst/>
              <a:gdLst/>
              <a:ahLst/>
              <a:cxnLst/>
              <a:rect l="l" t="t" r="r" b="b"/>
              <a:pathLst>
                <a:path w="452" h="681" extrusionOk="0">
                  <a:moveTo>
                    <a:pt x="158" y="1"/>
                  </a:moveTo>
                  <a:cubicBezTo>
                    <a:pt x="143" y="1"/>
                    <a:pt x="127" y="3"/>
                    <a:pt x="111" y="9"/>
                  </a:cubicBezTo>
                  <a:cubicBezTo>
                    <a:pt x="23" y="42"/>
                    <a:pt x="1" y="141"/>
                    <a:pt x="34" y="218"/>
                  </a:cubicBezTo>
                  <a:cubicBezTo>
                    <a:pt x="56" y="273"/>
                    <a:pt x="78" y="328"/>
                    <a:pt x="100" y="383"/>
                  </a:cubicBezTo>
                  <a:cubicBezTo>
                    <a:pt x="111" y="438"/>
                    <a:pt x="122" y="504"/>
                    <a:pt x="144" y="559"/>
                  </a:cubicBezTo>
                  <a:cubicBezTo>
                    <a:pt x="177" y="625"/>
                    <a:pt x="232" y="680"/>
                    <a:pt x="309" y="680"/>
                  </a:cubicBezTo>
                  <a:cubicBezTo>
                    <a:pt x="375" y="680"/>
                    <a:pt x="430" y="625"/>
                    <a:pt x="441" y="559"/>
                  </a:cubicBezTo>
                  <a:cubicBezTo>
                    <a:pt x="452" y="416"/>
                    <a:pt x="386" y="251"/>
                    <a:pt x="320" y="119"/>
                  </a:cubicBezTo>
                  <a:cubicBezTo>
                    <a:pt x="293" y="56"/>
                    <a:pt x="229" y="1"/>
                    <a:pt x="158"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20"/>
            <p:cNvSpPr/>
            <p:nvPr/>
          </p:nvSpPr>
          <p:spPr>
            <a:xfrm>
              <a:off x="1192521" y="1203812"/>
              <a:ext cx="25061" cy="33020"/>
            </a:xfrm>
            <a:custGeom>
              <a:avLst/>
              <a:gdLst/>
              <a:ahLst/>
              <a:cxnLst/>
              <a:rect l="l" t="t" r="r" b="b"/>
              <a:pathLst>
                <a:path w="551" h="726" extrusionOk="0">
                  <a:moveTo>
                    <a:pt x="164" y="0"/>
                  </a:moveTo>
                  <a:cubicBezTo>
                    <a:pt x="134" y="0"/>
                    <a:pt x="105" y="9"/>
                    <a:pt x="77" y="28"/>
                  </a:cubicBezTo>
                  <a:cubicBezTo>
                    <a:pt x="1" y="83"/>
                    <a:pt x="12" y="193"/>
                    <a:pt x="67" y="259"/>
                  </a:cubicBezTo>
                  <a:cubicBezTo>
                    <a:pt x="132" y="369"/>
                    <a:pt x="99" y="490"/>
                    <a:pt x="143" y="611"/>
                  </a:cubicBezTo>
                  <a:cubicBezTo>
                    <a:pt x="171" y="679"/>
                    <a:pt x="244" y="726"/>
                    <a:pt x="314" y="726"/>
                  </a:cubicBezTo>
                  <a:cubicBezTo>
                    <a:pt x="358" y="726"/>
                    <a:pt x="400" y="708"/>
                    <a:pt x="429" y="666"/>
                  </a:cubicBezTo>
                  <a:cubicBezTo>
                    <a:pt x="550" y="501"/>
                    <a:pt x="429" y="215"/>
                    <a:pt x="308" y="72"/>
                  </a:cubicBezTo>
                  <a:cubicBezTo>
                    <a:pt x="273" y="29"/>
                    <a:pt x="219" y="0"/>
                    <a:pt x="164"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20"/>
            <p:cNvSpPr/>
            <p:nvPr/>
          </p:nvSpPr>
          <p:spPr>
            <a:xfrm>
              <a:off x="1155680" y="1085285"/>
              <a:ext cx="30428" cy="37750"/>
            </a:xfrm>
            <a:custGeom>
              <a:avLst/>
              <a:gdLst/>
              <a:ahLst/>
              <a:cxnLst/>
              <a:rect l="l" t="t" r="r" b="b"/>
              <a:pathLst>
                <a:path w="669" h="830" extrusionOk="0">
                  <a:moveTo>
                    <a:pt x="155" y="1"/>
                  </a:moveTo>
                  <a:cubicBezTo>
                    <a:pt x="50" y="1"/>
                    <a:pt x="0" y="117"/>
                    <a:pt x="30" y="215"/>
                  </a:cubicBezTo>
                  <a:cubicBezTo>
                    <a:pt x="96" y="424"/>
                    <a:pt x="228" y="688"/>
                    <a:pt x="426" y="809"/>
                  </a:cubicBezTo>
                  <a:cubicBezTo>
                    <a:pt x="450" y="823"/>
                    <a:pt x="474" y="829"/>
                    <a:pt x="497" y="829"/>
                  </a:cubicBezTo>
                  <a:cubicBezTo>
                    <a:pt x="597" y="829"/>
                    <a:pt x="668" y="709"/>
                    <a:pt x="624" y="611"/>
                  </a:cubicBezTo>
                  <a:cubicBezTo>
                    <a:pt x="591" y="523"/>
                    <a:pt x="514" y="457"/>
                    <a:pt x="470" y="380"/>
                  </a:cubicBezTo>
                  <a:cubicBezTo>
                    <a:pt x="426" y="325"/>
                    <a:pt x="393" y="270"/>
                    <a:pt x="360" y="204"/>
                  </a:cubicBezTo>
                  <a:cubicBezTo>
                    <a:pt x="327" y="127"/>
                    <a:pt x="294" y="28"/>
                    <a:pt x="195" y="6"/>
                  </a:cubicBezTo>
                  <a:cubicBezTo>
                    <a:pt x="181" y="2"/>
                    <a:pt x="167" y="1"/>
                    <a:pt x="155"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20"/>
            <p:cNvSpPr/>
            <p:nvPr/>
          </p:nvSpPr>
          <p:spPr>
            <a:xfrm>
              <a:off x="1075676" y="1119624"/>
              <a:ext cx="28381" cy="39979"/>
            </a:xfrm>
            <a:custGeom>
              <a:avLst/>
              <a:gdLst/>
              <a:ahLst/>
              <a:cxnLst/>
              <a:rect l="l" t="t" r="r" b="b"/>
              <a:pathLst>
                <a:path w="624" h="879" extrusionOk="0">
                  <a:moveTo>
                    <a:pt x="183" y="1"/>
                  </a:moveTo>
                  <a:cubicBezTo>
                    <a:pt x="89" y="1"/>
                    <a:pt x="0" y="86"/>
                    <a:pt x="40" y="219"/>
                  </a:cubicBezTo>
                  <a:lnTo>
                    <a:pt x="172" y="592"/>
                  </a:lnTo>
                  <a:cubicBezTo>
                    <a:pt x="204" y="699"/>
                    <a:pt x="267" y="879"/>
                    <a:pt x="402" y="879"/>
                  </a:cubicBezTo>
                  <a:cubicBezTo>
                    <a:pt x="406" y="879"/>
                    <a:pt x="410" y="879"/>
                    <a:pt x="414" y="878"/>
                  </a:cubicBezTo>
                  <a:cubicBezTo>
                    <a:pt x="623" y="867"/>
                    <a:pt x="535" y="603"/>
                    <a:pt x="491" y="494"/>
                  </a:cubicBezTo>
                  <a:cubicBezTo>
                    <a:pt x="436" y="373"/>
                    <a:pt x="392" y="241"/>
                    <a:pt x="337" y="120"/>
                  </a:cubicBezTo>
                  <a:cubicBezTo>
                    <a:pt x="307" y="37"/>
                    <a:pt x="244" y="1"/>
                    <a:pt x="18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20"/>
            <p:cNvSpPr/>
            <p:nvPr/>
          </p:nvSpPr>
          <p:spPr>
            <a:xfrm>
              <a:off x="980709" y="1150598"/>
              <a:ext cx="23787" cy="37250"/>
            </a:xfrm>
            <a:custGeom>
              <a:avLst/>
              <a:gdLst/>
              <a:ahLst/>
              <a:cxnLst/>
              <a:rect l="l" t="t" r="r" b="b"/>
              <a:pathLst>
                <a:path w="523" h="819" extrusionOk="0">
                  <a:moveTo>
                    <a:pt x="126" y="0"/>
                  </a:moveTo>
                  <a:cubicBezTo>
                    <a:pt x="58" y="0"/>
                    <a:pt x="1" y="39"/>
                    <a:pt x="6" y="131"/>
                  </a:cubicBezTo>
                  <a:cubicBezTo>
                    <a:pt x="6" y="263"/>
                    <a:pt x="28" y="384"/>
                    <a:pt x="72" y="505"/>
                  </a:cubicBezTo>
                  <a:cubicBezTo>
                    <a:pt x="127" y="637"/>
                    <a:pt x="204" y="780"/>
                    <a:pt x="347" y="813"/>
                  </a:cubicBezTo>
                  <a:cubicBezTo>
                    <a:pt x="360" y="817"/>
                    <a:pt x="373" y="818"/>
                    <a:pt x="386" y="818"/>
                  </a:cubicBezTo>
                  <a:cubicBezTo>
                    <a:pt x="456" y="818"/>
                    <a:pt x="512" y="769"/>
                    <a:pt x="512" y="703"/>
                  </a:cubicBezTo>
                  <a:cubicBezTo>
                    <a:pt x="523" y="582"/>
                    <a:pt x="457" y="516"/>
                    <a:pt x="413" y="428"/>
                  </a:cubicBezTo>
                  <a:cubicBezTo>
                    <a:pt x="369" y="340"/>
                    <a:pt x="336" y="252"/>
                    <a:pt x="325" y="153"/>
                  </a:cubicBezTo>
                  <a:cubicBezTo>
                    <a:pt x="312" y="61"/>
                    <a:pt x="211" y="0"/>
                    <a:pt x="126"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20"/>
            <p:cNvSpPr/>
            <p:nvPr/>
          </p:nvSpPr>
          <p:spPr>
            <a:xfrm>
              <a:off x="1016458" y="1264077"/>
              <a:ext cx="29018" cy="41844"/>
            </a:xfrm>
            <a:custGeom>
              <a:avLst/>
              <a:gdLst/>
              <a:ahLst/>
              <a:cxnLst/>
              <a:rect l="l" t="t" r="r" b="b"/>
              <a:pathLst>
                <a:path w="638" h="920" extrusionOk="0">
                  <a:moveTo>
                    <a:pt x="176" y="1"/>
                  </a:moveTo>
                  <a:cubicBezTo>
                    <a:pt x="78" y="12"/>
                    <a:pt x="1" y="133"/>
                    <a:pt x="56" y="221"/>
                  </a:cubicBezTo>
                  <a:cubicBezTo>
                    <a:pt x="78" y="254"/>
                    <a:pt x="88" y="331"/>
                    <a:pt x="99" y="375"/>
                  </a:cubicBezTo>
                  <a:cubicBezTo>
                    <a:pt x="121" y="430"/>
                    <a:pt x="143" y="485"/>
                    <a:pt x="165" y="540"/>
                  </a:cubicBezTo>
                  <a:cubicBezTo>
                    <a:pt x="209" y="661"/>
                    <a:pt x="275" y="782"/>
                    <a:pt x="374" y="870"/>
                  </a:cubicBezTo>
                  <a:cubicBezTo>
                    <a:pt x="407" y="905"/>
                    <a:pt x="441" y="920"/>
                    <a:pt x="474" y="920"/>
                  </a:cubicBezTo>
                  <a:cubicBezTo>
                    <a:pt x="563" y="920"/>
                    <a:pt x="638" y="807"/>
                    <a:pt x="605" y="694"/>
                  </a:cubicBezTo>
                  <a:lnTo>
                    <a:pt x="605" y="694"/>
                  </a:lnTo>
                  <a:lnTo>
                    <a:pt x="605" y="705"/>
                  </a:lnTo>
                  <a:cubicBezTo>
                    <a:pt x="539" y="518"/>
                    <a:pt x="429" y="364"/>
                    <a:pt x="363" y="177"/>
                  </a:cubicBezTo>
                  <a:cubicBezTo>
                    <a:pt x="330" y="89"/>
                    <a:pt x="275" y="1"/>
                    <a:pt x="176"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20"/>
            <p:cNvSpPr/>
            <p:nvPr/>
          </p:nvSpPr>
          <p:spPr>
            <a:xfrm>
              <a:off x="1048978" y="1366731"/>
              <a:ext cx="28199" cy="41162"/>
            </a:xfrm>
            <a:custGeom>
              <a:avLst/>
              <a:gdLst/>
              <a:ahLst/>
              <a:cxnLst/>
              <a:rect l="l" t="t" r="r" b="b"/>
              <a:pathLst>
                <a:path w="620" h="905" extrusionOk="0">
                  <a:moveTo>
                    <a:pt x="169" y="0"/>
                  </a:moveTo>
                  <a:cubicBezTo>
                    <a:pt x="153" y="0"/>
                    <a:pt x="137" y="3"/>
                    <a:pt x="121" y="9"/>
                  </a:cubicBezTo>
                  <a:cubicBezTo>
                    <a:pt x="33" y="42"/>
                    <a:pt x="0" y="152"/>
                    <a:pt x="44" y="229"/>
                  </a:cubicBezTo>
                  <a:cubicBezTo>
                    <a:pt x="88" y="328"/>
                    <a:pt x="143" y="427"/>
                    <a:pt x="187" y="526"/>
                  </a:cubicBezTo>
                  <a:cubicBezTo>
                    <a:pt x="231" y="636"/>
                    <a:pt x="264" y="735"/>
                    <a:pt x="330" y="834"/>
                  </a:cubicBezTo>
                  <a:cubicBezTo>
                    <a:pt x="367" y="882"/>
                    <a:pt x="416" y="904"/>
                    <a:pt x="463" y="904"/>
                  </a:cubicBezTo>
                  <a:cubicBezTo>
                    <a:pt x="545" y="904"/>
                    <a:pt x="619" y="839"/>
                    <a:pt x="605" y="735"/>
                  </a:cubicBezTo>
                  <a:cubicBezTo>
                    <a:pt x="594" y="526"/>
                    <a:pt x="440" y="295"/>
                    <a:pt x="341" y="119"/>
                  </a:cubicBezTo>
                  <a:cubicBezTo>
                    <a:pt x="305" y="56"/>
                    <a:pt x="240" y="0"/>
                    <a:pt x="169"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20"/>
            <p:cNvSpPr/>
            <p:nvPr/>
          </p:nvSpPr>
          <p:spPr>
            <a:xfrm>
              <a:off x="1319235" y="1091652"/>
              <a:ext cx="61083" cy="150001"/>
            </a:xfrm>
            <a:custGeom>
              <a:avLst/>
              <a:gdLst/>
              <a:ahLst/>
              <a:cxnLst/>
              <a:rect l="l" t="t" r="r" b="b"/>
              <a:pathLst>
                <a:path w="1343" h="3298" extrusionOk="0">
                  <a:moveTo>
                    <a:pt x="173" y="1"/>
                  </a:moveTo>
                  <a:cubicBezTo>
                    <a:pt x="85" y="1"/>
                    <a:pt x="1" y="76"/>
                    <a:pt x="41" y="196"/>
                  </a:cubicBezTo>
                  <a:cubicBezTo>
                    <a:pt x="360" y="1196"/>
                    <a:pt x="657" y="2208"/>
                    <a:pt x="1042" y="3187"/>
                  </a:cubicBezTo>
                  <a:cubicBezTo>
                    <a:pt x="1073" y="3264"/>
                    <a:pt x="1132" y="3298"/>
                    <a:pt x="1188" y="3298"/>
                  </a:cubicBezTo>
                  <a:cubicBezTo>
                    <a:pt x="1269" y="3298"/>
                    <a:pt x="1342" y="3227"/>
                    <a:pt x="1316" y="3110"/>
                  </a:cubicBezTo>
                  <a:cubicBezTo>
                    <a:pt x="1031" y="2098"/>
                    <a:pt x="668" y="1109"/>
                    <a:pt x="316" y="108"/>
                  </a:cubicBezTo>
                  <a:cubicBezTo>
                    <a:pt x="290" y="34"/>
                    <a:pt x="230" y="1"/>
                    <a:pt x="17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309608136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312"/>
        <p:cNvGrpSpPr/>
        <p:nvPr/>
      </p:nvGrpSpPr>
      <p:grpSpPr>
        <a:xfrm>
          <a:off x="0" y="0"/>
          <a:ext cx="0" cy="0"/>
          <a:chOff x="0" y="0"/>
          <a:chExt cx="0" cy="0"/>
        </a:xfrm>
      </p:grpSpPr>
      <p:sp>
        <p:nvSpPr>
          <p:cNvPr id="313" name="Google Shape;313;p21"/>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4" name="Google Shape;314;p21"/>
          <p:cNvSpPr txBox="1">
            <a:spLocks noGrp="1"/>
          </p:cNvSpPr>
          <p:nvPr>
            <p:ph type="title"/>
          </p:nvPr>
        </p:nvSpPr>
        <p:spPr>
          <a:xfrm>
            <a:off x="2188450" y="2819000"/>
            <a:ext cx="9726600" cy="132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5" name="Google Shape;315;p21"/>
          <p:cNvSpPr txBox="1">
            <a:spLocks noGrp="1"/>
          </p:cNvSpPr>
          <p:nvPr>
            <p:ph type="subTitle" idx="1"/>
          </p:nvPr>
        </p:nvSpPr>
        <p:spPr>
          <a:xfrm>
            <a:off x="2188450" y="4344650"/>
            <a:ext cx="9726600" cy="3039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Char char="☐"/>
              <a:defRPr/>
            </a:lvl1pPr>
            <a:lvl2pPr lvl="1" algn="ctr" rtl="0">
              <a:lnSpc>
                <a:spcPct val="115000"/>
              </a:lnSpc>
              <a:spcBef>
                <a:spcPts val="0"/>
              </a:spcBef>
              <a:spcAft>
                <a:spcPts val="0"/>
              </a:spcAft>
              <a:buSzPts val="1400"/>
              <a:buChar char="○"/>
              <a:defRPr/>
            </a:lvl2pPr>
            <a:lvl3pPr lvl="2" algn="ctr" rtl="0">
              <a:lnSpc>
                <a:spcPct val="115000"/>
              </a:lnSpc>
              <a:spcBef>
                <a:spcPts val="0"/>
              </a:spcBef>
              <a:spcAft>
                <a:spcPts val="0"/>
              </a:spcAft>
              <a:buSzPts val="1400"/>
              <a:buChar char="■"/>
              <a:defRPr/>
            </a:lvl3pPr>
            <a:lvl4pPr lvl="3" algn="ctr" rtl="0">
              <a:lnSpc>
                <a:spcPct val="115000"/>
              </a:lnSpc>
              <a:spcBef>
                <a:spcPts val="0"/>
              </a:spcBef>
              <a:spcAft>
                <a:spcPts val="0"/>
              </a:spcAft>
              <a:buSzPts val="1400"/>
              <a:buChar char="●"/>
              <a:defRPr/>
            </a:lvl4pPr>
            <a:lvl5pPr lvl="4" algn="ctr" rtl="0">
              <a:lnSpc>
                <a:spcPct val="115000"/>
              </a:lnSpc>
              <a:spcBef>
                <a:spcPts val="0"/>
              </a:spcBef>
              <a:spcAft>
                <a:spcPts val="0"/>
              </a:spcAft>
              <a:buSzPts val="1400"/>
              <a:buChar char="○"/>
              <a:defRPr/>
            </a:lvl5pPr>
            <a:lvl6pPr lvl="5" algn="ctr" rtl="0">
              <a:lnSpc>
                <a:spcPct val="115000"/>
              </a:lnSpc>
              <a:spcBef>
                <a:spcPts val="0"/>
              </a:spcBef>
              <a:spcAft>
                <a:spcPts val="0"/>
              </a:spcAft>
              <a:buSzPts val="1400"/>
              <a:buChar char="■"/>
              <a:defRPr/>
            </a:lvl6pPr>
            <a:lvl7pPr lvl="6" algn="ctr" rtl="0">
              <a:lnSpc>
                <a:spcPct val="115000"/>
              </a:lnSpc>
              <a:spcBef>
                <a:spcPts val="0"/>
              </a:spcBef>
              <a:spcAft>
                <a:spcPts val="0"/>
              </a:spcAft>
              <a:buSzPts val="1400"/>
              <a:buChar char="●"/>
              <a:defRPr/>
            </a:lvl7pPr>
            <a:lvl8pPr lvl="7" algn="ctr" rtl="0">
              <a:lnSpc>
                <a:spcPct val="115000"/>
              </a:lnSpc>
              <a:spcBef>
                <a:spcPts val="0"/>
              </a:spcBef>
              <a:spcAft>
                <a:spcPts val="0"/>
              </a:spcAft>
              <a:buSzPts val="1400"/>
              <a:buChar char="○"/>
              <a:defRPr/>
            </a:lvl8pPr>
            <a:lvl9pPr lvl="8" algn="ctr" rtl="0">
              <a:lnSpc>
                <a:spcPct val="115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7455577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16"/>
        <p:cNvGrpSpPr/>
        <p:nvPr/>
      </p:nvGrpSpPr>
      <p:grpSpPr>
        <a:xfrm>
          <a:off x="0" y="0"/>
          <a:ext cx="0" cy="0"/>
          <a:chOff x="0" y="0"/>
          <a:chExt cx="0" cy="0"/>
        </a:xfrm>
      </p:grpSpPr>
      <p:sp>
        <p:nvSpPr>
          <p:cNvPr id="317" name="Google Shape;317;p2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18" name="Google Shape;318;p22"/>
          <p:cNvSpPr txBox="1">
            <a:spLocks noGrp="1"/>
          </p:cNvSpPr>
          <p:nvPr>
            <p:ph type="title"/>
          </p:nvPr>
        </p:nvSpPr>
        <p:spPr>
          <a:xfrm>
            <a:off x="2097750" y="2746950"/>
            <a:ext cx="5260200" cy="22782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19" name="Google Shape;319;p22"/>
          <p:cNvSpPr txBox="1">
            <a:spLocks noGrp="1"/>
          </p:cNvSpPr>
          <p:nvPr>
            <p:ph type="subTitle" idx="1"/>
          </p:nvPr>
        </p:nvSpPr>
        <p:spPr>
          <a:xfrm>
            <a:off x="2097750" y="5148976"/>
            <a:ext cx="5260200" cy="22872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320" name="Google Shape;320;p22"/>
          <p:cNvGrpSpPr/>
          <p:nvPr/>
        </p:nvGrpSpPr>
        <p:grpSpPr>
          <a:xfrm>
            <a:off x="995496" y="1099227"/>
            <a:ext cx="16066772" cy="7959430"/>
            <a:chOff x="497748" y="549613"/>
            <a:chExt cx="8033386" cy="3979715"/>
          </a:xfrm>
        </p:grpSpPr>
        <p:grpSp>
          <p:nvGrpSpPr>
            <p:cNvPr id="321" name="Google Shape;321;p22"/>
            <p:cNvGrpSpPr/>
            <p:nvPr/>
          </p:nvGrpSpPr>
          <p:grpSpPr>
            <a:xfrm>
              <a:off x="8159134" y="4324421"/>
              <a:ext cx="372000" cy="204906"/>
              <a:chOff x="9982400" y="628400"/>
              <a:chExt cx="44300" cy="24400"/>
            </a:xfrm>
          </p:grpSpPr>
          <p:sp>
            <p:nvSpPr>
              <p:cNvPr id="322" name="Google Shape;322;p2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2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2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2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2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27" name="Google Shape;327;p22"/>
            <p:cNvGrpSpPr/>
            <p:nvPr/>
          </p:nvGrpSpPr>
          <p:grpSpPr>
            <a:xfrm rot="314253" flipH="1">
              <a:off x="515690" y="583338"/>
              <a:ext cx="758467" cy="427794"/>
              <a:chOff x="10133400" y="-284687"/>
              <a:chExt cx="562901" cy="317490"/>
            </a:xfrm>
          </p:grpSpPr>
          <p:sp>
            <p:nvSpPr>
              <p:cNvPr id="328" name="Google Shape;328;p2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2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330" name="Google Shape;330;p22"/>
              <p:cNvGrpSpPr/>
              <p:nvPr/>
            </p:nvGrpSpPr>
            <p:grpSpPr>
              <a:xfrm>
                <a:off x="10307231" y="-214286"/>
                <a:ext cx="389070" cy="135070"/>
                <a:chOff x="9850175" y="941400"/>
                <a:chExt cx="103125" cy="35800"/>
              </a:xfrm>
            </p:grpSpPr>
            <p:sp>
              <p:nvSpPr>
                <p:cNvPr id="331" name="Google Shape;331;p2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332" name="Google Shape;332;p2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grpSp>
    </p:spTree>
    <p:extLst>
      <p:ext uri="{BB962C8B-B14F-4D97-AF65-F5344CB8AC3E}">
        <p14:creationId xmlns:p14="http://schemas.microsoft.com/office/powerpoint/2010/main" val="399456691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95"/>
        <p:cNvGrpSpPr/>
        <p:nvPr/>
      </p:nvGrpSpPr>
      <p:grpSpPr>
        <a:xfrm>
          <a:off x="0" y="0"/>
          <a:ext cx="0" cy="0"/>
          <a:chOff x="0" y="0"/>
          <a:chExt cx="0" cy="0"/>
        </a:xfrm>
      </p:grpSpPr>
      <p:sp>
        <p:nvSpPr>
          <p:cNvPr id="396" name="Google Shape;396;p25"/>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397" name="Google Shape;397;p25"/>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398" name="Google Shape;398;p25"/>
          <p:cNvSpPr txBox="1">
            <a:spLocks noGrp="1"/>
          </p:cNvSpPr>
          <p:nvPr>
            <p:ph type="subTitle" idx="1"/>
          </p:nvPr>
        </p:nvSpPr>
        <p:spPr>
          <a:xfrm>
            <a:off x="2324726"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399" name="Google Shape;399;p25"/>
          <p:cNvSpPr txBox="1">
            <a:spLocks noGrp="1"/>
          </p:cNvSpPr>
          <p:nvPr>
            <p:ph type="subTitle" idx="2"/>
          </p:nvPr>
        </p:nvSpPr>
        <p:spPr>
          <a:xfrm>
            <a:off x="9562474" y="3887250"/>
            <a:ext cx="6400800" cy="3774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grpSp>
        <p:nvGrpSpPr>
          <p:cNvPr id="400" name="Google Shape;400;p25"/>
          <p:cNvGrpSpPr/>
          <p:nvPr/>
        </p:nvGrpSpPr>
        <p:grpSpPr>
          <a:xfrm>
            <a:off x="1201064" y="8703792"/>
            <a:ext cx="744000" cy="409812"/>
            <a:chOff x="9982400" y="628400"/>
            <a:chExt cx="44300" cy="24400"/>
          </a:xfrm>
        </p:grpSpPr>
        <p:sp>
          <p:nvSpPr>
            <p:cNvPr id="401" name="Google Shape;401;p25"/>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2" name="Google Shape;402;p25"/>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3" name="Google Shape;403;p25"/>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4" name="Google Shape;404;p25"/>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5" name="Google Shape;405;p25"/>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06" name="Google Shape;406;p25"/>
          <p:cNvGrpSpPr/>
          <p:nvPr/>
        </p:nvGrpSpPr>
        <p:grpSpPr>
          <a:xfrm flipH="1">
            <a:off x="-145040" y="505775"/>
            <a:ext cx="18224412" cy="9059370"/>
            <a:chOff x="-72520" y="252887"/>
            <a:chExt cx="9112206" cy="4529685"/>
          </a:xfrm>
        </p:grpSpPr>
        <p:grpSp>
          <p:nvGrpSpPr>
            <p:cNvPr id="407" name="Google Shape;407;p25"/>
            <p:cNvGrpSpPr/>
            <p:nvPr/>
          </p:nvGrpSpPr>
          <p:grpSpPr>
            <a:xfrm rot="4476917" flipH="1">
              <a:off x="7957371" y="341028"/>
              <a:ext cx="946802" cy="1002565"/>
              <a:chOff x="6195381" y="-2621175"/>
              <a:chExt cx="935514" cy="991326"/>
            </a:xfrm>
          </p:grpSpPr>
          <p:sp>
            <p:nvSpPr>
              <p:cNvPr id="408" name="Google Shape;408;p25"/>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09" name="Google Shape;409;p25"/>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410" name="Google Shape;410;p25"/>
              <p:cNvGrpSpPr/>
              <p:nvPr/>
            </p:nvGrpSpPr>
            <p:grpSpPr>
              <a:xfrm>
                <a:off x="6224976" y="-2534681"/>
                <a:ext cx="814619" cy="878223"/>
                <a:chOff x="10015526" y="-551931"/>
                <a:chExt cx="814619" cy="878223"/>
              </a:xfrm>
            </p:grpSpPr>
            <p:sp>
              <p:nvSpPr>
                <p:cNvPr id="411" name="Google Shape;411;p25"/>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2" name="Google Shape;412;p25"/>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3" name="Google Shape;413;p25"/>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4" name="Google Shape;414;p25"/>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5" name="Google Shape;415;p25"/>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6" name="Google Shape;416;p25"/>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7" name="Google Shape;417;p25"/>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8" name="Google Shape;418;p25"/>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19" name="Google Shape;419;p25"/>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0" name="Google Shape;420;p25"/>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1" name="Google Shape;421;p25"/>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2" name="Google Shape;422;p25"/>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3" name="Google Shape;423;p25"/>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4" name="Google Shape;424;p25"/>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5" name="Google Shape;425;p25"/>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6" name="Google Shape;426;p25"/>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7" name="Google Shape;427;p25"/>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8" name="Google Shape;428;p25"/>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29" name="Google Shape;429;p25"/>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0" name="Google Shape;430;p25"/>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1" name="Google Shape;431;p25"/>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2" name="Google Shape;432;p25"/>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3" name="Google Shape;433;p25"/>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4" name="Google Shape;434;p25"/>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5" name="Google Shape;435;p25"/>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6" name="Google Shape;436;p25"/>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7" name="Google Shape;437;p25"/>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8" name="Google Shape;438;p25"/>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39" name="Google Shape;439;p25"/>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0" name="Google Shape;440;p25"/>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1" name="Google Shape;441;p25"/>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2" name="Google Shape;442;p25"/>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3" name="Google Shape;443;p25"/>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4" name="Google Shape;444;p25"/>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5" name="Google Shape;445;p25"/>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6" name="Google Shape;446;p25"/>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7" name="Google Shape;447;p25"/>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8" name="Google Shape;448;p25"/>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49" name="Google Shape;449;p25"/>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0" name="Google Shape;450;p25"/>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1" name="Google Shape;451;p25"/>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2" name="Google Shape;452;p25"/>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3" name="Google Shape;453;p25"/>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4" name="Google Shape;454;p25"/>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5" name="Google Shape;455;p25"/>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56" name="Google Shape;456;p25"/>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457" name="Google Shape;457;p25"/>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58" name="Google Shape;458;p25"/>
            <p:cNvGrpSpPr/>
            <p:nvPr/>
          </p:nvGrpSpPr>
          <p:grpSpPr>
            <a:xfrm rot="-6966032">
              <a:off x="156170" y="3819585"/>
              <a:ext cx="664004" cy="923425"/>
              <a:chOff x="10478963" y="-3477862"/>
              <a:chExt cx="489325" cy="680500"/>
            </a:xfrm>
          </p:grpSpPr>
          <p:sp>
            <p:nvSpPr>
              <p:cNvPr id="459" name="Google Shape;459;p25"/>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0" name="Google Shape;460;p25"/>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1" name="Google Shape;461;p25"/>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2" name="Google Shape;462;p25"/>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3" name="Google Shape;463;p25"/>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4" name="Google Shape;464;p25"/>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5" name="Google Shape;465;p25"/>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6" name="Google Shape;466;p25"/>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7" name="Google Shape;467;p25"/>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8" name="Google Shape;468;p25"/>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69" name="Google Shape;469;p25"/>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0" name="Google Shape;470;p25"/>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1" name="Google Shape;471;p25"/>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2" name="Google Shape;472;p25"/>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3" name="Google Shape;473;p25"/>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4" name="Google Shape;474;p25"/>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75" name="Google Shape;475;p25"/>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82373362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476"/>
        <p:cNvGrpSpPr/>
        <p:nvPr/>
      </p:nvGrpSpPr>
      <p:grpSpPr>
        <a:xfrm>
          <a:off x="0" y="0"/>
          <a:ext cx="0" cy="0"/>
          <a:chOff x="0" y="0"/>
          <a:chExt cx="0" cy="0"/>
        </a:xfrm>
      </p:grpSpPr>
      <p:sp>
        <p:nvSpPr>
          <p:cNvPr id="477" name="Google Shape;477;p26"/>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478" name="Google Shape;478;p26"/>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479" name="Google Shape;479;p26"/>
          <p:cNvSpPr txBox="1">
            <a:spLocks noGrp="1"/>
          </p:cNvSpPr>
          <p:nvPr>
            <p:ph type="subTitle" idx="1"/>
          </p:nvPr>
        </p:nvSpPr>
        <p:spPr>
          <a:xfrm>
            <a:off x="142645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0" name="Google Shape;480;p26"/>
          <p:cNvSpPr txBox="1">
            <a:spLocks noGrp="1"/>
          </p:cNvSpPr>
          <p:nvPr>
            <p:ph type="subTitle" idx="2"/>
          </p:nvPr>
        </p:nvSpPr>
        <p:spPr>
          <a:xfrm>
            <a:off x="142645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1" name="Google Shape;481;p26"/>
          <p:cNvSpPr txBox="1">
            <a:spLocks noGrp="1"/>
          </p:cNvSpPr>
          <p:nvPr>
            <p:ph type="subTitle" idx="3"/>
          </p:nvPr>
        </p:nvSpPr>
        <p:spPr>
          <a:xfrm>
            <a:off x="120608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2" name="Google Shape;482;p26"/>
          <p:cNvSpPr txBox="1">
            <a:spLocks noGrp="1"/>
          </p:cNvSpPr>
          <p:nvPr>
            <p:ph type="subTitle" idx="4"/>
          </p:nvPr>
        </p:nvSpPr>
        <p:spPr>
          <a:xfrm>
            <a:off x="120608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483" name="Google Shape;483;p26"/>
          <p:cNvSpPr txBox="1">
            <a:spLocks noGrp="1"/>
          </p:cNvSpPr>
          <p:nvPr>
            <p:ph type="subTitle" idx="5"/>
          </p:nvPr>
        </p:nvSpPr>
        <p:spPr>
          <a:xfrm>
            <a:off x="6743700" y="65387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484" name="Google Shape;484;p26"/>
          <p:cNvSpPr txBox="1">
            <a:spLocks noGrp="1"/>
          </p:cNvSpPr>
          <p:nvPr>
            <p:ph type="subTitle" idx="6"/>
          </p:nvPr>
        </p:nvSpPr>
        <p:spPr>
          <a:xfrm>
            <a:off x="6743700" y="55931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485" name="Google Shape;485;p26"/>
          <p:cNvGrpSpPr/>
          <p:nvPr/>
        </p:nvGrpSpPr>
        <p:grpSpPr>
          <a:xfrm rot="-7188616">
            <a:off x="464204" y="110984"/>
            <a:ext cx="1318964" cy="1834456"/>
            <a:chOff x="10478963" y="-3477862"/>
            <a:chExt cx="489325" cy="680500"/>
          </a:xfrm>
        </p:grpSpPr>
        <p:sp>
          <p:nvSpPr>
            <p:cNvPr id="486" name="Google Shape;486;p26"/>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7" name="Google Shape;487;p26"/>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8" name="Google Shape;488;p26"/>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89" name="Google Shape;489;p26"/>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0" name="Google Shape;490;p26"/>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26"/>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26"/>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26"/>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4" name="Google Shape;494;p26"/>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5" name="Google Shape;495;p26"/>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26"/>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26"/>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26"/>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26"/>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26"/>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26"/>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26"/>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31364115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503"/>
        <p:cNvGrpSpPr/>
        <p:nvPr/>
      </p:nvGrpSpPr>
      <p:grpSpPr>
        <a:xfrm>
          <a:off x="0" y="0"/>
          <a:ext cx="0" cy="0"/>
          <a:chOff x="0" y="0"/>
          <a:chExt cx="0" cy="0"/>
        </a:xfrm>
      </p:grpSpPr>
      <p:sp>
        <p:nvSpPr>
          <p:cNvPr id="504" name="Google Shape;504;p27"/>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05" name="Google Shape;505;p27"/>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06" name="Google Shape;506;p27"/>
          <p:cNvSpPr txBox="1">
            <a:spLocks noGrp="1"/>
          </p:cNvSpPr>
          <p:nvPr>
            <p:ph type="subTitle" idx="1"/>
          </p:nvPr>
        </p:nvSpPr>
        <p:spPr>
          <a:xfrm>
            <a:off x="17312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7" name="Google Shape;507;p27"/>
          <p:cNvSpPr txBox="1">
            <a:spLocks noGrp="1"/>
          </p:cNvSpPr>
          <p:nvPr>
            <p:ph type="subTitle" idx="2"/>
          </p:nvPr>
        </p:nvSpPr>
        <p:spPr>
          <a:xfrm>
            <a:off x="17312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08" name="Google Shape;508;p27"/>
          <p:cNvSpPr txBox="1">
            <a:spLocks noGrp="1"/>
          </p:cNvSpPr>
          <p:nvPr>
            <p:ph type="subTitle" idx="3"/>
          </p:nvPr>
        </p:nvSpPr>
        <p:spPr>
          <a:xfrm>
            <a:off x="1203155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09" name="Google Shape;509;p27"/>
          <p:cNvSpPr txBox="1">
            <a:spLocks noGrp="1"/>
          </p:cNvSpPr>
          <p:nvPr>
            <p:ph type="subTitle" idx="4"/>
          </p:nvPr>
        </p:nvSpPr>
        <p:spPr>
          <a:xfrm>
            <a:off x="1203155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10" name="Google Shape;510;p27"/>
          <p:cNvSpPr txBox="1">
            <a:spLocks noGrp="1"/>
          </p:cNvSpPr>
          <p:nvPr>
            <p:ph type="subTitle" idx="5"/>
          </p:nvPr>
        </p:nvSpPr>
        <p:spPr>
          <a:xfrm>
            <a:off x="6881400" y="7094952"/>
            <a:ext cx="4525200" cy="12960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511" name="Google Shape;511;p27"/>
          <p:cNvSpPr txBox="1">
            <a:spLocks noGrp="1"/>
          </p:cNvSpPr>
          <p:nvPr>
            <p:ph type="subTitle" idx="6"/>
          </p:nvPr>
        </p:nvSpPr>
        <p:spPr>
          <a:xfrm>
            <a:off x="6881400" y="6149350"/>
            <a:ext cx="45252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12" name="Google Shape;512;p27"/>
          <p:cNvGrpSpPr/>
          <p:nvPr/>
        </p:nvGrpSpPr>
        <p:grpSpPr>
          <a:xfrm>
            <a:off x="-18565" y="1889842"/>
            <a:ext cx="18288486" cy="7516812"/>
            <a:chOff x="-9283" y="944921"/>
            <a:chExt cx="9144243" cy="3758406"/>
          </a:xfrm>
        </p:grpSpPr>
        <p:grpSp>
          <p:nvGrpSpPr>
            <p:cNvPr id="513" name="Google Shape;513;p27"/>
            <p:cNvGrpSpPr/>
            <p:nvPr/>
          </p:nvGrpSpPr>
          <p:grpSpPr>
            <a:xfrm rot="-863933" flipH="1">
              <a:off x="8166854" y="3691323"/>
              <a:ext cx="867530" cy="918564"/>
              <a:chOff x="6195381" y="-2621175"/>
              <a:chExt cx="935514" cy="991326"/>
            </a:xfrm>
          </p:grpSpPr>
          <p:sp>
            <p:nvSpPr>
              <p:cNvPr id="514" name="Google Shape;514;p27"/>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27"/>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516" name="Google Shape;516;p27"/>
              <p:cNvGrpSpPr/>
              <p:nvPr/>
            </p:nvGrpSpPr>
            <p:grpSpPr>
              <a:xfrm>
                <a:off x="6224976" y="-2534681"/>
                <a:ext cx="814619" cy="878223"/>
                <a:chOff x="10015526" y="-551931"/>
                <a:chExt cx="814619" cy="878223"/>
              </a:xfrm>
            </p:grpSpPr>
            <p:sp>
              <p:nvSpPr>
                <p:cNvPr id="517" name="Google Shape;517;p27"/>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27"/>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27"/>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0" name="Google Shape;520;p27"/>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1" name="Google Shape;521;p27"/>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27"/>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27"/>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27"/>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5" name="Google Shape;525;p27"/>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6" name="Google Shape;526;p27"/>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27"/>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27"/>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27"/>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27"/>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27"/>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27"/>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27"/>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27"/>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27"/>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27"/>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27"/>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27"/>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27"/>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27"/>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27"/>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27"/>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27"/>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27"/>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27"/>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27"/>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27"/>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27"/>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27"/>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27"/>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27"/>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27"/>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27"/>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27"/>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27"/>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27"/>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27"/>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27"/>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59" name="Google Shape;559;p27"/>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0" name="Google Shape;560;p27"/>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1" name="Google Shape;561;p27"/>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27"/>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27"/>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64" name="Google Shape;564;p27"/>
            <p:cNvGrpSpPr/>
            <p:nvPr/>
          </p:nvGrpSpPr>
          <p:grpSpPr>
            <a:xfrm rot="-7891684">
              <a:off x="195883" y="1026495"/>
              <a:ext cx="582773" cy="810458"/>
              <a:chOff x="10478963" y="-3477862"/>
              <a:chExt cx="489325" cy="680500"/>
            </a:xfrm>
          </p:grpSpPr>
          <p:sp>
            <p:nvSpPr>
              <p:cNvPr id="565" name="Google Shape;565;p27"/>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6" name="Google Shape;566;p27"/>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7" name="Google Shape;567;p27"/>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8" name="Google Shape;568;p27"/>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69" name="Google Shape;569;p27"/>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27"/>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27"/>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27"/>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27"/>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4" name="Google Shape;574;p27"/>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5" name="Google Shape;575;p27"/>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27"/>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27"/>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27"/>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27"/>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27"/>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27"/>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5422201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82"/>
        <p:cNvGrpSpPr/>
        <p:nvPr/>
      </p:nvGrpSpPr>
      <p:grpSpPr>
        <a:xfrm>
          <a:off x="0" y="0"/>
          <a:ext cx="0" cy="0"/>
          <a:chOff x="0" y="0"/>
          <a:chExt cx="0" cy="0"/>
        </a:xfrm>
      </p:grpSpPr>
      <p:sp>
        <p:nvSpPr>
          <p:cNvPr id="583" name="Google Shape;583;p28"/>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584" name="Google Shape;584;p28"/>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585" name="Google Shape;585;p28"/>
          <p:cNvSpPr txBox="1">
            <a:spLocks noGrp="1"/>
          </p:cNvSpPr>
          <p:nvPr>
            <p:ph type="subTitle" idx="1"/>
          </p:nvPr>
        </p:nvSpPr>
        <p:spPr>
          <a:xfrm>
            <a:off x="4038300"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6" name="Google Shape;586;p28"/>
          <p:cNvSpPr txBox="1">
            <a:spLocks noGrp="1"/>
          </p:cNvSpPr>
          <p:nvPr>
            <p:ph type="subTitle" idx="2"/>
          </p:nvPr>
        </p:nvSpPr>
        <p:spPr>
          <a:xfrm>
            <a:off x="4038300"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7" name="Google Shape;587;p28"/>
          <p:cNvSpPr txBox="1">
            <a:spLocks noGrp="1"/>
          </p:cNvSpPr>
          <p:nvPr>
            <p:ph type="subTitle" idx="3"/>
          </p:nvPr>
        </p:nvSpPr>
        <p:spPr>
          <a:xfrm>
            <a:off x="4038300"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88" name="Google Shape;588;p28"/>
          <p:cNvSpPr txBox="1">
            <a:spLocks noGrp="1"/>
          </p:cNvSpPr>
          <p:nvPr>
            <p:ph type="subTitle" idx="4"/>
          </p:nvPr>
        </p:nvSpPr>
        <p:spPr>
          <a:xfrm>
            <a:off x="4038300"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89" name="Google Shape;589;p28"/>
          <p:cNvSpPr txBox="1">
            <a:spLocks noGrp="1"/>
          </p:cNvSpPr>
          <p:nvPr>
            <p:ph type="subTitle" idx="5"/>
          </p:nvPr>
        </p:nvSpPr>
        <p:spPr>
          <a:xfrm>
            <a:off x="12278374" y="3692604"/>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0" name="Google Shape;590;p28"/>
          <p:cNvSpPr txBox="1">
            <a:spLocks noGrp="1"/>
          </p:cNvSpPr>
          <p:nvPr>
            <p:ph type="subTitle" idx="6"/>
          </p:nvPr>
        </p:nvSpPr>
        <p:spPr>
          <a:xfrm>
            <a:off x="12278374" y="2823050"/>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591" name="Google Shape;591;p28"/>
          <p:cNvSpPr txBox="1">
            <a:spLocks noGrp="1"/>
          </p:cNvSpPr>
          <p:nvPr>
            <p:ph type="subTitle" idx="7"/>
          </p:nvPr>
        </p:nvSpPr>
        <p:spPr>
          <a:xfrm>
            <a:off x="12278374" y="6886452"/>
            <a:ext cx="4670400" cy="17916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592" name="Google Shape;592;p28"/>
          <p:cNvSpPr txBox="1">
            <a:spLocks noGrp="1"/>
          </p:cNvSpPr>
          <p:nvPr>
            <p:ph type="subTitle" idx="8"/>
          </p:nvPr>
        </p:nvSpPr>
        <p:spPr>
          <a:xfrm>
            <a:off x="12278374" y="6016898"/>
            <a:ext cx="4670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593" name="Google Shape;593;p28"/>
          <p:cNvGrpSpPr/>
          <p:nvPr/>
        </p:nvGrpSpPr>
        <p:grpSpPr>
          <a:xfrm>
            <a:off x="1030516" y="957154"/>
            <a:ext cx="1447400" cy="293248"/>
            <a:chOff x="9930175" y="1022450"/>
            <a:chExt cx="120450" cy="24400"/>
          </a:xfrm>
        </p:grpSpPr>
        <p:sp>
          <p:nvSpPr>
            <p:cNvPr id="594" name="Google Shape;594;p28"/>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28"/>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28"/>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28"/>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28"/>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28"/>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28"/>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28"/>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28"/>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3" name="Google Shape;603;p28"/>
          <p:cNvGrpSpPr/>
          <p:nvPr/>
        </p:nvGrpSpPr>
        <p:grpSpPr>
          <a:xfrm>
            <a:off x="-19" y="2191646"/>
            <a:ext cx="17970366" cy="7174372"/>
            <a:chOff x="-10" y="1095823"/>
            <a:chExt cx="8985183" cy="3587186"/>
          </a:xfrm>
        </p:grpSpPr>
        <p:grpSp>
          <p:nvGrpSpPr>
            <p:cNvPr id="604" name="Google Shape;604;p28"/>
            <p:cNvGrpSpPr/>
            <p:nvPr/>
          </p:nvGrpSpPr>
          <p:grpSpPr>
            <a:xfrm rot="1169873" flipH="1">
              <a:off x="88196" y="3956634"/>
              <a:ext cx="638054" cy="638191"/>
              <a:chOff x="8790864" y="-1437011"/>
              <a:chExt cx="835482" cy="831392"/>
            </a:xfrm>
          </p:grpSpPr>
          <p:sp>
            <p:nvSpPr>
              <p:cNvPr id="605" name="Google Shape;605;p28"/>
              <p:cNvSpPr/>
              <p:nvPr/>
            </p:nvSpPr>
            <p:spPr>
              <a:xfrm>
                <a:off x="8790864" y="-1437011"/>
                <a:ext cx="835482" cy="831392"/>
              </a:xfrm>
              <a:custGeom>
                <a:avLst/>
                <a:gdLst/>
                <a:ahLst/>
                <a:cxnLst/>
                <a:rect l="l" t="t" r="r" b="b"/>
                <a:pathLst>
                  <a:path w="7457" h="7420" extrusionOk="0">
                    <a:moveTo>
                      <a:pt x="3138" y="0"/>
                    </a:moveTo>
                    <a:cubicBezTo>
                      <a:pt x="3087" y="0"/>
                      <a:pt x="3037" y="24"/>
                      <a:pt x="3003" y="64"/>
                    </a:cubicBezTo>
                    <a:lnTo>
                      <a:pt x="1936" y="1571"/>
                    </a:lnTo>
                    <a:cubicBezTo>
                      <a:pt x="1881" y="1648"/>
                      <a:pt x="1903" y="1747"/>
                      <a:pt x="1969" y="1791"/>
                    </a:cubicBezTo>
                    <a:lnTo>
                      <a:pt x="1991" y="1813"/>
                    </a:lnTo>
                    <a:cubicBezTo>
                      <a:pt x="2233" y="1978"/>
                      <a:pt x="2288" y="2319"/>
                      <a:pt x="2123" y="2561"/>
                    </a:cubicBezTo>
                    <a:lnTo>
                      <a:pt x="2024" y="2692"/>
                    </a:lnTo>
                    <a:cubicBezTo>
                      <a:pt x="1918" y="2839"/>
                      <a:pt x="1756" y="2917"/>
                      <a:pt x="1590" y="2917"/>
                    </a:cubicBezTo>
                    <a:cubicBezTo>
                      <a:pt x="1482" y="2917"/>
                      <a:pt x="1372" y="2883"/>
                      <a:pt x="1277" y="2813"/>
                    </a:cubicBezTo>
                    <a:lnTo>
                      <a:pt x="1255" y="2802"/>
                    </a:lnTo>
                    <a:cubicBezTo>
                      <a:pt x="1229" y="2781"/>
                      <a:pt x="1198" y="2771"/>
                      <a:pt x="1167" y="2771"/>
                    </a:cubicBezTo>
                    <a:cubicBezTo>
                      <a:pt x="1118" y="2771"/>
                      <a:pt x="1068" y="2795"/>
                      <a:pt x="1035" y="2835"/>
                    </a:cubicBezTo>
                    <a:lnTo>
                      <a:pt x="56" y="4210"/>
                    </a:lnTo>
                    <a:cubicBezTo>
                      <a:pt x="1" y="4287"/>
                      <a:pt x="23" y="4386"/>
                      <a:pt x="89" y="4441"/>
                    </a:cubicBezTo>
                    <a:lnTo>
                      <a:pt x="4235" y="7388"/>
                    </a:lnTo>
                    <a:cubicBezTo>
                      <a:pt x="4260" y="7410"/>
                      <a:pt x="4293" y="7419"/>
                      <a:pt x="4325" y="7419"/>
                    </a:cubicBezTo>
                    <a:cubicBezTo>
                      <a:pt x="4376" y="7419"/>
                      <a:pt x="4428" y="7396"/>
                      <a:pt x="4455" y="7355"/>
                    </a:cubicBezTo>
                    <a:lnTo>
                      <a:pt x="5433" y="5981"/>
                    </a:lnTo>
                    <a:cubicBezTo>
                      <a:pt x="5488" y="5904"/>
                      <a:pt x="5466" y="5805"/>
                      <a:pt x="5400" y="5761"/>
                    </a:cubicBezTo>
                    <a:cubicBezTo>
                      <a:pt x="5159" y="5585"/>
                      <a:pt x="5104" y="5244"/>
                      <a:pt x="5268" y="5002"/>
                    </a:cubicBezTo>
                    <a:lnTo>
                      <a:pt x="5367" y="4870"/>
                    </a:lnTo>
                    <a:cubicBezTo>
                      <a:pt x="5474" y="4724"/>
                      <a:pt x="5636" y="4646"/>
                      <a:pt x="5802" y="4646"/>
                    </a:cubicBezTo>
                    <a:cubicBezTo>
                      <a:pt x="5910" y="4646"/>
                      <a:pt x="6019" y="4679"/>
                      <a:pt x="6115" y="4749"/>
                    </a:cubicBezTo>
                    <a:cubicBezTo>
                      <a:pt x="6145" y="4770"/>
                      <a:pt x="6179" y="4780"/>
                      <a:pt x="6211" y="4780"/>
                    </a:cubicBezTo>
                    <a:cubicBezTo>
                      <a:pt x="6261" y="4780"/>
                      <a:pt x="6308" y="4756"/>
                      <a:pt x="6335" y="4716"/>
                    </a:cubicBezTo>
                    <a:lnTo>
                      <a:pt x="7413" y="3209"/>
                    </a:lnTo>
                    <a:cubicBezTo>
                      <a:pt x="7457" y="3132"/>
                      <a:pt x="7446" y="3033"/>
                      <a:pt x="7369" y="2989"/>
                    </a:cubicBezTo>
                    <a:lnTo>
                      <a:pt x="3234" y="31"/>
                    </a:lnTo>
                    <a:cubicBezTo>
                      <a:pt x="3204" y="10"/>
                      <a:pt x="3171" y="0"/>
                      <a:pt x="3138"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28"/>
              <p:cNvSpPr/>
              <p:nvPr/>
            </p:nvSpPr>
            <p:spPr>
              <a:xfrm>
                <a:off x="8936290" y="-1234544"/>
                <a:ext cx="467095" cy="519452"/>
              </a:xfrm>
              <a:custGeom>
                <a:avLst/>
                <a:gdLst/>
                <a:ahLst/>
                <a:cxnLst/>
                <a:rect l="l" t="t" r="r" b="b"/>
                <a:pathLst>
                  <a:path w="4169" h="4636" extrusionOk="0">
                    <a:moveTo>
                      <a:pt x="2561" y="0"/>
                    </a:moveTo>
                    <a:cubicBezTo>
                      <a:pt x="2472" y="0"/>
                      <a:pt x="2382" y="41"/>
                      <a:pt x="2321" y="116"/>
                    </a:cubicBezTo>
                    <a:lnTo>
                      <a:pt x="1" y="3393"/>
                    </a:lnTo>
                    <a:lnTo>
                      <a:pt x="1749" y="4636"/>
                    </a:lnTo>
                    <a:lnTo>
                      <a:pt x="4069" y="1369"/>
                    </a:lnTo>
                    <a:cubicBezTo>
                      <a:pt x="4168" y="1237"/>
                      <a:pt x="4135" y="1061"/>
                      <a:pt x="4003" y="973"/>
                    </a:cubicBezTo>
                    <a:lnTo>
                      <a:pt x="2717" y="50"/>
                    </a:lnTo>
                    <a:cubicBezTo>
                      <a:pt x="2670" y="16"/>
                      <a:pt x="2616" y="0"/>
                      <a:pt x="2561" y="0"/>
                    </a:cubicBezTo>
                    <a:close/>
                  </a:path>
                </a:pathLst>
              </a:custGeom>
              <a:solidFill>
                <a:srgbClr val="000000">
                  <a:alpha val="26580"/>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28"/>
              <p:cNvSpPr/>
              <p:nvPr/>
            </p:nvSpPr>
            <p:spPr>
              <a:xfrm>
                <a:off x="8951079" y="-1203843"/>
                <a:ext cx="437516" cy="488751"/>
              </a:xfrm>
              <a:custGeom>
                <a:avLst/>
                <a:gdLst/>
                <a:ahLst/>
                <a:cxnLst/>
                <a:rect l="l" t="t" r="r" b="b"/>
                <a:pathLst>
                  <a:path w="3905" h="4362" extrusionOk="0">
                    <a:moveTo>
                      <a:pt x="2443" y="1"/>
                    </a:moveTo>
                    <a:cubicBezTo>
                      <a:pt x="2353" y="1"/>
                      <a:pt x="2265" y="42"/>
                      <a:pt x="2211" y="117"/>
                    </a:cubicBezTo>
                    <a:lnTo>
                      <a:pt x="0" y="3207"/>
                    </a:lnTo>
                    <a:lnTo>
                      <a:pt x="1617" y="4362"/>
                    </a:lnTo>
                    <a:lnTo>
                      <a:pt x="3816" y="1271"/>
                    </a:lnTo>
                    <a:cubicBezTo>
                      <a:pt x="3904" y="1139"/>
                      <a:pt x="3882" y="963"/>
                      <a:pt x="3750" y="875"/>
                    </a:cubicBezTo>
                    <a:lnTo>
                      <a:pt x="2607" y="51"/>
                    </a:lnTo>
                    <a:cubicBezTo>
                      <a:pt x="2556" y="17"/>
                      <a:pt x="2499" y="1"/>
                      <a:pt x="2443"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28"/>
              <p:cNvSpPr/>
              <p:nvPr/>
            </p:nvSpPr>
            <p:spPr>
              <a:xfrm>
                <a:off x="9203613" y="-1117567"/>
                <a:ext cx="96242" cy="84932"/>
              </a:xfrm>
              <a:custGeom>
                <a:avLst/>
                <a:gdLst/>
                <a:ahLst/>
                <a:cxnLst/>
                <a:rect l="l" t="t" r="r" b="b"/>
                <a:pathLst>
                  <a:path w="859" h="758" extrusionOk="0">
                    <a:moveTo>
                      <a:pt x="424" y="0"/>
                    </a:moveTo>
                    <a:cubicBezTo>
                      <a:pt x="307" y="0"/>
                      <a:pt x="195" y="55"/>
                      <a:pt x="122" y="160"/>
                    </a:cubicBezTo>
                    <a:cubicBezTo>
                      <a:pt x="1" y="325"/>
                      <a:pt x="34" y="567"/>
                      <a:pt x="210" y="688"/>
                    </a:cubicBezTo>
                    <a:cubicBezTo>
                      <a:pt x="274" y="735"/>
                      <a:pt x="349" y="757"/>
                      <a:pt x="424" y="757"/>
                    </a:cubicBezTo>
                    <a:cubicBezTo>
                      <a:pt x="544" y="757"/>
                      <a:pt x="663" y="701"/>
                      <a:pt x="738" y="600"/>
                    </a:cubicBezTo>
                    <a:cubicBezTo>
                      <a:pt x="859" y="424"/>
                      <a:pt x="815" y="193"/>
                      <a:pt x="650" y="72"/>
                    </a:cubicBezTo>
                    <a:cubicBezTo>
                      <a:pt x="580" y="24"/>
                      <a:pt x="501" y="0"/>
                      <a:pt x="424"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09" name="Google Shape;609;p28"/>
            <p:cNvGrpSpPr/>
            <p:nvPr/>
          </p:nvGrpSpPr>
          <p:grpSpPr>
            <a:xfrm rot="5400000" flipH="1">
              <a:off x="8347507" y="1129949"/>
              <a:ext cx="671793" cy="603540"/>
              <a:chOff x="7624325" y="-1510778"/>
              <a:chExt cx="1080227" cy="970321"/>
            </a:xfrm>
          </p:grpSpPr>
          <p:sp>
            <p:nvSpPr>
              <p:cNvPr id="610" name="Google Shape;610;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1" name="Google Shape;611;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28"/>
              <p:cNvSpPr/>
              <p:nvPr/>
            </p:nvSpPr>
            <p:spPr>
              <a:xfrm>
                <a:off x="7657722" y="-1510778"/>
                <a:ext cx="1046830" cy="948614"/>
              </a:xfrm>
              <a:custGeom>
                <a:avLst/>
                <a:gdLst/>
                <a:ahLst/>
                <a:cxnLst/>
                <a:rect l="l" t="t" r="r" b="b"/>
                <a:pathLst>
                  <a:path w="6896" h="6249" extrusionOk="0">
                    <a:moveTo>
                      <a:pt x="4496" y="0"/>
                    </a:moveTo>
                    <a:cubicBezTo>
                      <a:pt x="4150" y="0"/>
                      <a:pt x="3801" y="104"/>
                      <a:pt x="3498" y="321"/>
                    </a:cubicBezTo>
                    <a:lnTo>
                      <a:pt x="1" y="2828"/>
                    </a:lnTo>
                    <a:lnTo>
                      <a:pt x="2453" y="6249"/>
                    </a:lnTo>
                    <a:lnTo>
                      <a:pt x="5950" y="3730"/>
                    </a:lnTo>
                    <a:cubicBezTo>
                      <a:pt x="6720" y="3180"/>
                      <a:pt x="6896" y="2114"/>
                      <a:pt x="6346" y="1344"/>
                    </a:cubicBezTo>
                    <a:lnTo>
                      <a:pt x="5884" y="706"/>
                    </a:lnTo>
                    <a:cubicBezTo>
                      <a:pt x="5551" y="246"/>
                      <a:pt x="5028" y="0"/>
                      <a:pt x="44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28"/>
              <p:cNvSpPr/>
              <p:nvPr/>
            </p:nvSpPr>
            <p:spPr>
              <a:xfrm>
                <a:off x="7624325" y="-1437002"/>
                <a:ext cx="881669" cy="896546"/>
              </a:xfrm>
              <a:custGeom>
                <a:avLst/>
                <a:gdLst/>
                <a:ahLst/>
                <a:cxnLst/>
                <a:rect l="l" t="t" r="r" b="b"/>
                <a:pathLst>
                  <a:path w="5808" h="5906" extrusionOk="0">
                    <a:moveTo>
                      <a:pt x="3245" y="0"/>
                    </a:moveTo>
                    <a:lnTo>
                      <a:pt x="1" y="2331"/>
                    </a:lnTo>
                    <a:lnTo>
                      <a:pt x="2574" y="5906"/>
                    </a:lnTo>
                    <a:lnTo>
                      <a:pt x="5807" y="3574"/>
                    </a:lnTo>
                    <a:lnTo>
                      <a:pt x="3245" y="0"/>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28"/>
              <p:cNvSpPr/>
              <p:nvPr/>
            </p:nvSpPr>
            <p:spPr>
              <a:xfrm>
                <a:off x="7737114" y="-1280494"/>
                <a:ext cx="348842" cy="240303"/>
              </a:xfrm>
              <a:custGeom>
                <a:avLst/>
                <a:gdLst/>
                <a:ahLst/>
                <a:cxnLst/>
                <a:rect l="l" t="t" r="r" b="b"/>
                <a:pathLst>
                  <a:path w="2298" h="1583" extrusionOk="0">
                    <a:moveTo>
                      <a:pt x="2055" y="0"/>
                    </a:moveTo>
                    <a:cubicBezTo>
                      <a:pt x="2035" y="0"/>
                      <a:pt x="2015" y="4"/>
                      <a:pt x="1996" y="14"/>
                    </a:cubicBezTo>
                    <a:cubicBezTo>
                      <a:pt x="1336" y="344"/>
                      <a:pt x="742" y="861"/>
                      <a:pt x="137" y="1278"/>
                    </a:cubicBezTo>
                    <a:cubicBezTo>
                      <a:pt x="0" y="1370"/>
                      <a:pt x="121" y="1583"/>
                      <a:pt x="261" y="1583"/>
                    </a:cubicBezTo>
                    <a:cubicBezTo>
                      <a:pt x="289" y="1583"/>
                      <a:pt x="318" y="1574"/>
                      <a:pt x="346" y="1553"/>
                    </a:cubicBezTo>
                    <a:cubicBezTo>
                      <a:pt x="951" y="1136"/>
                      <a:pt x="1655" y="751"/>
                      <a:pt x="2194" y="245"/>
                    </a:cubicBezTo>
                    <a:cubicBezTo>
                      <a:pt x="2297" y="151"/>
                      <a:pt x="2175" y="0"/>
                      <a:pt x="2055"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28"/>
              <p:cNvSpPr/>
              <p:nvPr/>
            </p:nvSpPr>
            <p:spPr>
              <a:xfrm>
                <a:off x="8202084" y="-1460835"/>
                <a:ext cx="289487" cy="94118"/>
              </a:xfrm>
              <a:custGeom>
                <a:avLst/>
                <a:gdLst/>
                <a:ahLst/>
                <a:cxnLst/>
                <a:rect l="l" t="t" r="r" b="b"/>
                <a:pathLst>
                  <a:path w="1907" h="620" extrusionOk="0">
                    <a:moveTo>
                      <a:pt x="957" y="0"/>
                    </a:moveTo>
                    <a:cubicBezTo>
                      <a:pt x="629" y="0"/>
                      <a:pt x="299" y="116"/>
                      <a:pt x="88" y="344"/>
                    </a:cubicBezTo>
                    <a:cubicBezTo>
                      <a:pt x="1" y="431"/>
                      <a:pt x="117" y="620"/>
                      <a:pt x="236" y="620"/>
                    </a:cubicBezTo>
                    <a:cubicBezTo>
                      <a:pt x="253" y="620"/>
                      <a:pt x="269" y="616"/>
                      <a:pt x="286" y="608"/>
                    </a:cubicBezTo>
                    <a:cubicBezTo>
                      <a:pt x="472" y="509"/>
                      <a:pt x="648" y="410"/>
                      <a:pt x="857" y="388"/>
                    </a:cubicBezTo>
                    <a:cubicBezTo>
                      <a:pt x="894" y="384"/>
                      <a:pt x="929" y="382"/>
                      <a:pt x="963" y="382"/>
                    </a:cubicBezTo>
                    <a:cubicBezTo>
                      <a:pt x="1206" y="382"/>
                      <a:pt x="1396" y="480"/>
                      <a:pt x="1627" y="586"/>
                    </a:cubicBezTo>
                    <a:cubicBezTo>
                      <a:pt x="1649" y="595"/>
                      <a:pt x="1671" y="600"/>
                      <a:pt x="1692" y="600"/>
                    </a:cubicBezTo>
                    <a:cubicBezTo>
                      <a:pt x="1817" y="600"/>
                      <a:pt x="1907" y="446"/>
                      <a:pt x="1803" y="333"/>
                    </a:cubicBezTo>
                    <a:cubicBezTo>
                      <a:pt x="1597" y="110"/>
                      <a:pt x="1278" y="0"/>
                      <a:pt x="957" y="0"/>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45265283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616"/>
        <p:cNvGrpSpPr/>
        <p:nvPr/>
      </p:nvGrpSpPr>
      <p:grpSpPr>
        <a:xfrm>
          <a:off x="0" y="0"/>
          <a:ext cx="0" cy="0"/>
          <a:chOff x="0" y="0"/>
          <a:chExt cx="0" cy="0"/>
        </a:xfrm>
      </p:grpSpPr>
      <p:sp>
        <p:nvSpPr>
          <p:cNvPr id="617" name="Google Shape;617;p29"/>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18" name="Google Shape;618;p29"/>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rtl="0">
              <a:spcBef>
                <a:spcPts val="0"/>
              </a:spcBef>
              <a:spcAft>
                <a:spcPts val="0"/>
              </a:spcAft>
              <a:buSzPts val="3100"/>
              <a:buNone/>
              <a:defRPr/>
            </a:lvl1pPr>
            <a:lvl2pPr lvl="1" rtl="0">
              <a:spcBef>
                <a:spcPts val="0"/>
              </a:spcBef>
              <a:spcAft>
                <a:spcPts val="0"/>
              </a:spcAft>
              <a:buSzPts val="3100"/>
              <a:buNone/>
              <a:defRPr/>
            </a:lvl2pPr>
            <a:lvl3pPr lvl="2" rtl="0">
              <a:spcBef>
                <a:spcPts val="0"/>
              </a:spcBef>
              <a:spcAft>
                <a:spcPts val="0"/>
              </a:spcAft>
              <a:buSzPts val="3100"/>
              <a:buNone/>
              <a:defRPr/>
            </a:lvl3pPr>
            <a:lvl4pPr lvl="3" rtl="0">
              <a:spcBef>
                <a:spcPts val="0"/>
              </a:spcBef>
              <a:spcAft>
                <a:spcPts val="0"/>
              </a:spcAft>
              <a:buSzPts val="3100"/>
              <a:buNone/>
              <a:defRPr/>
            </a:lvl4pPr>
            <a:lvl5pPr lvl="4" rtl="0">
              <a:spcBef>
                <a:spcPts val="0"/>
              </a:spcBef>
              <a:spcAft>
                <a:spcPts val="0"/>
              </a:spcAft>
              <a:buSzPts val="3100"/>
              <a:buNone/>
              <a:defRPr/>
            </a:lvl5pPr>
            <a:lvl6pPr lvl="5" rtl="0">
              <a:spcBef>
                <a:spcPts val="0"/>
              </a:spcBef>
              <a:spcAft>
                <a:spcPts val="0"/>
              </a:spcAft>
              <a:buSzPts val="3100"/>
              <a:buNone/>
              <a:defRPr/>
            </a:lvl6pPr>
            <a:lvl7pPr lvl="6" rtl="0">
              <a:spcBef>
                <a:spcPts val="0"/>
              </a:spcBef>
              <a:spcAft>
                <a:spcPts val="0"/>
              </a:spcAft>
              <a:buSzPts val="3100"/>
              <a:buNone/>
              <a:defRPr/>
            </a:lvl7pPr>
            <a:lvl8pPr lvl="7" rtl="0">
              <a:spcBef>
                <a:spcPts val="0"/>
              </a:spcBef>
              <a:spcAft>
                <a:spcPts val="0"/>
              </a:spcAft>
              <a:buSzPts val="3100"/>
              <a:buNone/>
              <a:defRPr/>
            </a:lvl8pPr>
            <a:lvl9pPr lvl="8" rtl="0">
              <a:spcBef>
                <a:spcPts val="0"/>
              </a:spcBef>
              <a:spcAft>
                <a:spcPts val="0"/>
              </a:spcAft>
              <a:buSzPts val="3100"/>
              <a:buNone/>
              <a:defRPr/>
            </a:lvl9pPr>
          </a:lstStyle>
          <a:p>
            <a:endParaRPr/>
          </a:p>
        </p:txBody>
      </p:sp>
      <p:sp>
        <p:nvSpPr>
          <p:cNvPr id="619" name="Google Shape;619;p29"/>
          <p:cNvSpPr txBox="1">
            <a:spLocks noGrp="1"/>
          </p:cNvSpPr>
          <p:nvPr>
            <p:ph type="subTitle" idx="1"/>
          </p:nvPr>
        </p:nvSpPr>
        <p:spPr>
          <a:xfrm>
            <a:off x="14265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0" name="Google Shape;620;p29"/>
          <p:cNvSpPr txBox="1">
            <a:spLocks noGrp="1"/>
          </p:cNvSpPr>
          <p:nvPr>
            <p:ph type="subTitle" idx="2"/>
          </p:nvPr>
        </p:nvSpPr>
        <p:spPr>
          <a:xfrm>
            <a:off x="14265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1" name="Google Shape;621;p29"/>
          <p:cNvSpPr txBox="1">
            <a:spLocks noGrp="1"/>
          </p:cNvSpPr>
          <p:nvPr>
            <p:ph type="subTitle" idx="3"/>
          </p:nvPr>
        </p:nvSpPr>
        <p:spPr>
          <a:xfrm>
            <a:off x="120609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2" name="Google Shape;622;p29"/>
          <p:cNvSpPr txBox="1">
            <a:spLocks noGrp="1"/>
          </p:cNvSpPr>
          <p:nvPr>
            <p:ph type="subTitle" idx="4"/>
          </p:nvPr>
        </p:nvSpPr>
        <p:spPr>
          <a:xfrm>
            <a:off x="120609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3" name="Google Shape;623;p29"/>
          <p:cNvSpPr txBox="1">
            <a:spLocks noGrp="1"/>
          </p:cNvSpPr>
          <p:nvPr>
            <p:ph type="subTitle" idx="5"/>
          </p:nvPr>
        </p:nvSpPr>
        <p:spPr>
          <a:xfrm>
            <a:off x="6743700" y="6886452"/>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4" name="Google Shape;624;p29"/>
          <p:cNvSpPr txBox="1">
            <a:spLocks noGrp="1"/>
          </p:cNvSpPr>
          <p:nvPr>
            <p:ph type="subTitle" idx="6"/>
          </p:nvPr>
        </p:nvSpPr>
        <p:spPr>
          <a:xfrm>
            <a:off x="6743700" y="6016898"/>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5" name="Google Shape;625;p29"/>
          <p:cNvSpPr txBox="1">
            <a:spLocks noGrp="1"/>
          </p:cNvSpPr>
          <p:nvPr>
            <p:ph type="subTitle" idx="7"/>
          </p:nvPr>
        </p:nvSpPr>
        <p:spPr>
          <a:xfrm>
            <a:off x="4085062"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6" name="Google Shape;626;p29"/>
          <p:cNvSpPr txBox="1">
            <a:spLocks noGrp="1"/>
          </p:cNvSpPr>
          <p:nvPr>
            <p:ph type="subTitle" idx="8"/>
          </p:nvPr>
        </p:nvSpPr>
        <p:spPr>
          <a:xfrm>
            <a:off x="4085062"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27" name="Google Shape;627;p29"/>
          <p:cNvSpPr txBox="1">
            <a:spLocks noGrp="1"/>
          </p:cNvSpPr>
          <p:nvPr>
            <p:ph type="subTitle" idx="9"/>
          </p:nvPr>
        </p:nvSpPr>
        <p:spPr>
          <a:xfrm>
            <a:off x="9402338" y="3692604"/>
            <a:ext cx="4800600" cy="1791600"/>
          </a:xfrm>
          <a:prstGeom prst="rect">
            <a:avLst/>
          </a:prstGeom>
        </p:spPr>
        <p:txBody>
          <a:bodyPr spcFirstLastPara="1" wrap="square" lIns="91425" tIns="91425" rIns="91425" bIns="91425" anchor="t" anchorCtr="0">
            <a:noAutofit/>
          </a:bodyPr>
          <a:lstStyle>
            <a:lvl1pPr lvl="0" algn="ctr" rtl="0">
              <a:lnSpc>
                <a:spcPct val="115000"/>
              </a:lnSpc>
              <a:spcBef>
                <a:spcPts val="0"/>
              </a:spcBef>
              <a:spcAft>
                <a:spcPts val="0"/>
              </a:spcAft>
              <a:buSzPts val="1400"/>
              <a:buNone/>
              <a:defRPr/>
            </a:lvl1pPr>
            <a:lvl2pPr lvl="1" algn="ctr" rtl="0">
              <a:lnSpc>
                <a:spcPct val="115000"/>
              </a:lnSpc>
              <a:spcBef>
                <a:spcPts val="0"/>
              </a:spcBef>
              <a:spcAft>
                <a:spcPts val="0"/>
              </a:spcAft>
              <a:buSzPts val="1400"/>
              <a:buNone/>
              <a:defRPr/>
            </a:lvl2pPr>
            <a:lvl3pPr lvl="2" algn="ctr" rtl="0">
              <a:lnSpc>
                <a:spcPct val="115000"/>
              </a:lnSpc>
              <a:spcBef>
                <a:spcPts val="0"/>
              </a:spcBef>
              <a:spcAft>
                <a:spcPts val="0"/>
              </a:spcAft>
              <a:buSzPts val="1400"/>
              <a:buNone/>
              <a:defRPr/>
            </a:lvl3pPr>
            <a:lvl4pPr lvl="3" algn="ctr" rtl="0">
              <a:lnSpc>
                <a:spcPct val="115000"/>
              </a:lnSpc>
              <a:spcBef>
                <a:spcPts val="0"/>
              </a:spcBef>
              <a:spcAft>
                <a:spcPts val="0"/>
              </a:spcAft>
              <a:buSzPts val="1400"/>
              <a:buNone/>
              <a:defRPr/>
            </a:lvl4pPr>
            <a:lvl5pPr lvl="4" algn="ctr" rtl="0">
              <a:lnSpc>
                <a:spcPct val="115000"/>
              </a:lnSpc>
              <a:spcBef>
                <a:spcPts val="0"/>
              </a:spcBef>
              <a:spcAft>
                <a:spcPts val="0"/>
              </a:spcAft>
              <a:buSzPts val="1400"/>
              <a:buNone/>
              <a:defRPr/>
            </a:lvl5pPr>
            <a:lvl6pPr lvl="5" algn="ctr" rtl="0">
              <a:lnSpc>
                <a:spcPct val="115000"/>
              </a:lnSpc>
              <a:spcBef>
                <a:spcPts val="0"/>
              </a:spcBef>
              <a:spcAft>
                <a:spcPts val="0"/>
              </a:spcAft>
              <a:buSzPts val="1400"/>
              <a:buNone/>
              <a:defRPr/>
            </a:lvl6pPr>
            <a:lvl7pPr lvl="6" algn="ctr" rtl="0">
              <a:lnSpc>
                <a:spcPct val="115000"/>
              </a:lnSpc>
              <a:spcBef>
                <a:spcPts val="0"/>
              </a:spcBef>
              <a:spcAft>
                <a:spcPts val="0"/>
              </a:spcAft>
              <a:buSzPts val="1400"/>
              <a:buNone/>
              <a:defRPr/>
            </a:lvl7pPr>
            <a:lvl8pPr lvl="7" algn="ctr" rtl="0">
              <a:lnSpc>
                <a:spcPct val="115000"/>
              </a:lnSpc>
              <a:spcBef>
                <a:spcPts val="0"/>
              </a:spcBef>
              <a:spcAft>
                <a:spcPts val="0"/>
              </a:spcAft>
              <a:buSzPts val="1400"/>
              <a:buNone/>
              <a:defRPr/>
            </a:lvl8pPr>
            <a:lvl9pPr lvl="8" algn="ctr" rtl="0">
              <a:lnSpc>
                <a:spcPct val="115000"/>
              </a:lnSpc>
              <a:spcBef>
                <a:spcPts val="0"/>
              </a:spcBef>
              <a:spcAft>
                <a:spcPts val="0"/>
              </a:spcAft>
              <a:buSzPts val="1400"/>
              <a:buNone/>
              <a:defRPr/>
            </a:lvl9pPr>
          </a:lstStyle>
          <a:p>
            <a:endParaRPr/>
          </a:p>
        </p:txBody>
      </p:sp>
      <p:sp>
        <p:nvSpPr>
          <p:cNvPr id="628" name="Google Shape;628;p29"/>
          <p:cNvSpPr txBox="1">
            <a:spLocks noGrp="1"/>
          </p:cNvSpPr>
          <p:nvPr>
            <p:ph type="subTitle" idx="13"/>
          </p:nvPr>
        </p:nvSpPr>
        <p:spPr>
          <a:xfrm>
            <a:off x="9402338" y="2823050"/>
            <a:ext cx="4800600" cy="1046400"/>
          </a:xfrm>
          <a:prstGeom prst="rect">
            <a:avLst/>
          </a:prstGeom>
        </p:spPr>
        <p:txBody>
          <a:bodyPr spcFirstLastPara="1" wrap="square" lIns="91425" tIns="91425" rIns="91425" bIns="91425" anchor="b" anchorCtr="0">
            <a:noAutofit/>
          </a:bodyPr>
          <a:lstStyle>
            <a:lvl1pPr lvl="0" algn="ctr"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algn="ctr"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Tree>
    <p:extLst>
      <p:ext uri="{BB962C8B-B14F-4D97-AF65-F5344CB8AC3E}">
        <p14:creationId xmlns:p14="http://schemas.microsoft.com/office/powerpoint/2010/main" val="356591027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629"/>
        <p:cNvGrpSpPr/>
        <p:nvPr/>
      </p:nvGrpSpPr>
      <p:grpSpPr>
        <a:xfrm>
          <a:off x="0" y="0"/>
          <a:ext cx="0" cy="0"/>
          <a:chOff x="0" y="0"/>
          <a:chExt cx="0" cy="0"/>
        </a:xfrm>
      </p:grpSpPr>
      <p:sp>
        <p:nvSpPr>
          <p:cNvPr id="630" name="Google Shape;630;p30"/>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sp>
        <p:nvSpPr>
          <p:cNvPr id="631" name="Google Shape;631;p30"/>
          <p:cNvSpPr txBox="1">
            <a:spLocks noGrp="1"/>
          </p:cNvSpPr>
          <p:nvPr>
            <p:ph type="title"/>
          </p:nvPr>
        </p:nvSpPr>
        <p:spPr>
          <a:xfrm>
            <a:off x="1426450" y="1069550"/>
            <a:ext cx="15435000" cy="1046400"/>
          </a:xfrm>
          <a:prstGeom prst="rect">
            <a:avLst/>
          </a:prstGeom>
        </p:spPr>
        <p:txBody>
          <a:bodyPr spcFirstLastPara="1" wrap="square" lIns="91425" tIns="91425" rIns="91425" bIns="91425" anchor="t" anchorCtr="0">
            <a:noAutofit/>
          </a:bodyPr>
          <a:lstStyle>
            <a:lvl1pPr lvl="0">
              <a:spcBef>
                <a:spcPts val="0"/>
              </a:spcBef>
              <a:spcAft>
                <a:spcPts val="0"/>
              </a:spcAft>
              <a:buSzPts val="3100"/>
              <a:buNone/>
              <a:defRPr/>
            </a:lvl1pPr>
            <a:lvl2pPr lvl="1">
              <a:spcBef>
                <a:spcPts val="0"/>
              </a:spcBef>
              <a:spcAft>
                <a:spcPts val="0"/>
              </a:spcAft>
              <a:buSzPts val="3100"/>
              <a:buNone/>
              <a:defRPr/>
            </a:lvl2pPr>
            <a:lvl3pPr lvl="2">
              <a:spcBef>
                <a:spcPts val="0"/>
              </a:spcBef>
              <a:spcAft>
                <a:spcPts val="0"/>
              </a:spcAft>
              <a:buSzPts val="3100"/>
              <a:buNone/>
              <a:defRPr/>
            </a:lvl3pPr>
            <a:lvl4pPr lvl="3">
              <a:spcBef>
                <a:spcPts val="0"/>
              </a:spcBef>
              <a:spcAft>
                <a:spcPts val="0"/>
              </a:spcAft>
              <a:buSzPts val="3100"/>
              <a:buNone/>
              <a:defRPr/>
            </a:lvl4pPr>
            <a:lvl5pPr lvl="4">
              <a:spcBef>
                <a:spcPts val="0"/>
              </a:spcBef>
              <a:spcAft>
                <a:spcPts val="0"/>
              </a:spcAft>
              <a:buSzPts val="3100"/>
              <a:buNone/>
              <a:defRPr/>
            </a:lvl5pPr>
            <a:lvl6pPr lvl="5">
              <a:spcBef>
                <a:spcPts val="0"/>
              </a:spcBef>
              <a:spcAft>
                <a:spcPts val="0"/>
              </a:spcAft>
              <a:buSzPts val="3100"/>
              <a:buNone/>
              <a:defRPr/>
            </a:lvl6pPr>
            <a:lvl7pPr lvl="6">
              <a:spcBef>
                <a:spcPts val="0"/>
              </a:spcBef>
              <a:spcAft>
                <a:spcPts val="0"/>
              </a:spcAft>
              <a:buSzPts val="3100"/>
              <a:buNone/>
              <a:defRPr/>
            </a:lvl7pPr>
            <a:lvl8pPr lvl="7">
              <a:spcBef>
                <a:spcPts val="0"/>
              </a:spcBef>
              <a:spcAft>
                <a:spcPts val="0"/>
              </a:spcAft>
              <a:buSzPts val="3100"/>
              <a:buNone/>
              <a:defRPr/>
            </a:lvl8pPr>
            <a:lvl9pPr lvl="8">
              <a:spcBef>
                <a:spcPts val="0"/>
              </a:spcBef>
              <a:spcAft>
                <a:spcPts val="0"/>
              </a:spcAft>
              <a:buSzPts val="3100"/>
              <a:buNone/>
              <a:defRPr/>
            </a:lvl9pPr>
          </a:lstStyle>
          <a:p>
            <a:endParaRPr/>
          </a:p>
        </p:txBody>
      </p:sp>
      <p:sp>
        <p:nvSpPr>
          <p:cNvPr id="632" name="Google Shape;632;p30"/>
          <p:cNvSpPr txBox="1">
            <a:spLocks noGrp="1"/>
          </p:cNvSpPr>
          <p:nvPr>
            <p:ph type="subTitle" idx="1"/>
          </p:nvPr>
        </p:nvSpPr>
        <p:spPr>
          <a:xfrm>
            <a:off x="3517500"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3" name="Google Shape;633;p30"/>
          <p:cNvSpPr txBox="1">
            <a:spLocks noGrp="1"/>
          </p:cNvSpPr>
          <p:nvPr>
            <p:ph type="subTitle" idx="2"/>
          </p:nvPr>
        </p:nvSpPr>
        <p:spPr>
          <a:xfrm>
            <a:off x="3517500"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4" name="Google Shape;634;p30"/>
          <p:cNvSpPr txBox="1">
            <a:spLocks noGrp="1"/>
          </p:cNvSpPr>
          <p:nvPr>
            <p:ph type="subTitle" idx="3"/>
          </p:nvPr>
        </p:nvSpPr>
        <p:spPr>
          <a:xfrm>
            <a:off x="3517500"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5" name="Google Shape;635;p30"/>
          <p:cNvSpPr txBox="1">
            <a:spLocks noGrp="1"/>
          </p:cNvSpPr>
          <p:nvPr>
            <p:ph type="subTitle" idx="4"/>
          </p:nvPr>
        </p:nvSpPr>
        <p:spPr>
          <a:xfrm>
            <a:off x="3517500"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6" name="Google Shape;636;p30"/>
          <p:cNvSpPr txBox="1">
            <a:spLocks noGrp="1"/>
          </p:cNvSpPr>
          <p:nvPr>
            <p:ph type="subTitle" idx="5"/>
          </p:nvPr>
        </p:nvSpPr>
        <p:spPr>
          <a:xfrm>
            <a:off x="3517500"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7" name="Google Shape;637;p30"/>
          <p:cNvSpPr txBox="1">
            <a:spLocks noGrp="1"/>
          </p:cNvSpPr>
          <p:nvPr>
            <p:ph type="subTitle" idx="6"/>
          </p:nvPr>
        </p:nvSpPr>
        <p:spPr>
          <a:xfrm>
            <a:off x="3517500"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38" name="Google Shape;638;p30"/>
          <p:cNvSpPr txBox="1">
            <a:spLocks noGrp="1"/>
          </p:cNvSpPr>
          <p:nvPr>
            <p:ph type="subTitle" idx="7"/>
          </p:nvPr>
        </p:nvSpPr>
        <p:spPr>
          <a:xfrm>
            <a:off x="11614532" y="32527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39" name="Google Shape;639;p30"/>
          <p:cNvSpPr txBox="1">
            <a:spLocks noGrp="1"/>
          </p:cNvSpPr>
          <p:nvPr>
            <p:ph type="subTitle" idx="8"/>
          </p:nvPr>
        </p:nvSpPr>
        <p:spPr>
          <a:xfrm>
            <a:off x="11614532" y="24313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0" name="Google Shape;640;p30"/>
          <p:cNvSpPr txBox="1">
            <a:spLocks noGrp="1"/>
          </p:cNvSpPr>
          <p:nvPr>
            <p:ph type="subTitle" idx="9"/>
          </p:nvPr>
        </p:nvSpPr>
        <p:spPr>
          <a:xfrm>
            <a:off x="11614532" y="776660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1" name="Google Shape;641;p30"/>
          <p:cNvSpPr txBox="1">
            <a:spLocks noGrp="1"/>
          </p:cNvSpPr>
          <p:nvPr>
            <p:ph type="subTitle" idx="13"/>
          </p:nvPr>
        </p:nvSpPr>
        <p:spPr>
          <a:xfrm>
            <a:off x="11614532" y="694520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sp>
        <p:nvSpPr>
          <p:cNvPr id="642" name="Google Shape;642;p30"/>
          <p:cNvSpPr txBox="1">
            <a:spLocks noGrp="1"/>
          </p:cNvSpPr>
          <p:nvPr>
            <p:ph type="subTitle" idx="14"/>
          </p:nvPr>
        </p:nvSpPr>
        <p:spPr>
          <a:xfrm>
            <a:off x="11614532" y="5509650"/>
            <a:ext cx="5027400" cy="1296000"/>
          </a:xfrm>
          <a:prstGeom prst="rect">
            <a:avLst/>
          </a:prstGeom>
        </p:spPr>
        <p:txBody>
          <a:bodyPr spcFirstLastPara="1" wrap="square" lIns="91425" tIns="91425" rIns="91425" bIns="91425" anchor="t" anchorCtr="0">
            <a:noAutofit/>
          </a:bodyPr>
          <a:lstStyle>
            <a:lvl1pPr lvl="0" rtl="0">
              <a:lnSpc>
                <a:spcPct val="115000"/>
              </a:lnSpc>
              <a:spcBef>
                <a:spcPts val="0"/>
              </a:spcBef>
              <a:spcAft>
                <a:spcPts val="0"/>
              </a:spcAft>
              <a:buSzPts val="1400"/>
              <a:buNone/>
              <a:defRPr/>
            </a:lvl1pPr>
            <a:lvl2pPr lvl="1" rtl="0">
              <a:lnSpc>
                <a:spcPct val="115000"/>
              </a:lnSpc>
              <a:spcBef>
                <a:spcPts val="0"/>
              </a:spcBef>
              <a:spcAft>
                <a:spcPts val="0"/>
              </a:spcAft>
              <a:buSzPts val="1400"/>
              <a:buNone/>
              <a:defRPr/>
            </a:lvl2pPr>
            <a:lvl3pPr lvl="2" rtl="0">
              <a:lnSpc>
                <a:spcPct val="115000"/>
              </a:lnSpc>
              <a:spcBef>
                <a:spcPts val="0"/>
              </a:spcBef>
              <a:spcAft>
                <a:spcPts val="0"/>
              </a:spcAft>
              <a:buSzPts val="1400"/>
              <a:buNone/>
              <a:defRPr/>
            </a:lvl3pPr>
            <a:lvl4pPr lvl="3" rtl="0">
              <a:lnSpc>
                <a:spcPct val="115000"/>
              </a:lnSpc>
              <a:spcBef>
                <a:spcPts val="0"/>
              </a:spcBef>
              <a:spcAft>
                <a:spcPts val="0"/>
              </a:spcAft>
              <a:buSzPts val="1400"/>
              <a:buNone/>
              <a:defRPr/>
            </a:lvl4pPr>
            <a:lvl5pPr lvl="4" rtl="0">
              <a:lnSpc>
                <a:spcPct val="115000"/>
              </a:lnSpc>
              <a:spcBef>
                <a:spcPts val="0"/>
              </a:spcBef>
              <a:spcAft>
                <a:spcPts val="0"/>
              </a:spcAft>
              <a:buSzPts val="1400"/>
              <a:buNone/>
              <a:defRPr/>
            </a:lvl5pPr>
            <a:lvl6pPr lvl="5" rtl="0">
              <a:lnSpc>
                <a:spcPct val="115000"/>
              </a:lnSpc>
              <a:spcBef>
                <a:spcPts val="0"/>
              </a:spcBef>
              <a:spcAft>
                <a:spcPts val="0"/>
              </a:spcAft>
              <a:buSzPts val="1400"/>
              <a:buNone/>
              <a:defRPr/>
            </a:lvl6pPr>
            <a:lvl7pPr lvl="6" rtl="0">
              <a:lnSpc>
                <a:spcPct val="115000"/>
              </a:lnSpc>
              <a:spcBef>
                <a:spcPts val="0"/>
              </a:spcBef>
              <a:spcAft>
                <a:spcPts val="0"/>
              </a:spcAft>
              <a:buSzPts val="1400"/>
              <a:buNone/>
              <a:defRPr/>
            </a:lvl7pPr>
            <a:lvl8pPr lvl="7" rtl="0">
              <a:lnSpc>
                <a:spcPct val="115000"/>
              </a:lnSpc>
              <a:spcBef>
                <a:spcPts val="0"/>
              </a:spcBef>
              <a:spcAft>
                <a:spcPts val="0"/>
              </a:spcAft>
              <a:buSzPts val="1400"/>
              <a:buNone/>
              <a:defRPr/>
            </a:lvl8pPr>
            <a:lvl9pPr lvl="8" rtl="0">
              <a:lnSpc>
                <a:spcPct val="115000"/>
              </a:lnSpc>
              <a:spcBef>
                <a:spcPts val="0"/>
              </a:spcBef>
              <a:spcAft>
                <a:spcPts val="0"/>
              </a:spcAft>
              <a:buSzPts val="1400"/>
              <a:buNone/>
              <a:defRPr/>
            </a:lvl9pPr>
          </a:lstStyle>
          <a:p>
            <a:endParaRPr/>
          </a:p>
        </p:txBody>
      </p:sp>
      <p:sp>
        <p:nvSpPr>
          <p:cNvPr id="643" name="Google Shape;643;p30"/>
          <p:cNvSpPr txBox="1">
            <a:spLocks noGrp="1"/>
          </p:cNvSpPr>
          <p:nvPr>
            <p:ph type="subTitle" idx="15"/>
          </p:nvPr>
        </p:nvSpPr>
        <p:spPr>
          <a:xfrm>
            <a:off x="11614532" y="4688250"/>
            <a:ext cx="5027400" cy="1046400"/>
          </a:xfrm>
          <a:prstGeom prst="rect">
            <a:avLst/>
          </a:prstGeom>
        </p:spPr>
        <p:txBody>
          <a:bodyPr spcFirstLastPara="1" wrap="square" lIns="91425" tIns="91425" rIns="91425" bIns="91425" anchor="b" anchorCtr="0">
            <a:noAutofit/>
          </a:bodyPr>
          <a:lstStyle>
            <a:lvl1pPr lvl="0" rtl="0">
              <a:lnSpc>
                <a:spcPct val="115000"/>
              </a:lnSpc>
              <a:spcBef>
                <a:spcPts val="0"/>
              </a:spcBef>
              <a:spcAft>
                <a:spcPts val="0"/>
              </a:spcAft>
              <a:buSzPts val="2400"/>
              <a:buFont typeface="DM Sans SemiBold"/>
              <a:buNone/>
              <a:defRPr sz="4400">
                <a:latin typeface="DM Sans SemiBold"/>
                <a:ea typeface="DM Sans SemiBold"/>
                <a:cs typeface="DM Sans SemiBold"/>
                <a:sym typeface="DM Sans SemiBold"/>
              </a:defRPr>
            </a:lvl1pPr>
            <a:lvl2pPr lvl="1"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2pPr>
            <a:lvl3pPr lvl="2"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3pPr>
            <a:lvl4pPr lvl="3"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4pPr>
            <a:lvl5pPr lvl="4"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5pPr>
            <a:lvl6pPr lvl="5"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6pPr>
            <a:lvl7pPr lvl="6"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7pPr>
            <a:lvl8pPr lvl="7"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8pPr>
            <a:lvl9pPr lvl="8" rtl="0">
              <a:lnSpc>
                <a:spcPct val="115000"/>
              </a:lnSpc>
              <a:spcBef>
                <a:spcPts val="0"/>
              </a:spcBef>
              <a:spcAft>
                <a:spcPts val="0"/>
              </a:spcAft>
              <a:buSzPts val="2400"/>
              <a:buFont typeface="DM Sans SemiBold"/>
              <a:buNone/>
              <a:defRPr sz="4800">
                <a:latin typeface="DM Sans SemiBold"/>
                <a:ea typeface="DM Sans SemiBold"/>
                <a:cs typeface="DM Sans SemiBold"/>
                <a:sym typeface="DM Sans SemiBold"/>
              </a:defRPr>
            </a:lvl9pPr>
          </a:lstStyle>
          <a:p>
            <a:endParaRPr/>
          </a:p>
        </p:txBody>
      </p:sp>
      <p:grpSp>
        <p:nvGrpSpPr>
          <p:cNvPr id="644" name="Google Shape;644;p30"/>
          <p:cNvGrpSpPr/>
          <p:nvPr/>
        </p:nvGrpSpPr>
        <p:grpSpPr>
          <a:xfrm>
            <a:off x="15989756" y="-5"/>
            <a:ext cx="2247384" cy="9329506"/>
            <a:chOff x="7994878" y="-3"/>
            <a:chExt cx="1123692" cy="4664753"/>
          </a:xfrm>
        </p:grpSpPr>
        <p:grpSp>
          <p:nvGrpSpPr>
            <p:cNvPr id="645" name="Google Shape;645;p30"/>
            <p:cNvGrpSpPr/>
            <p:nvPr/>
          </p:nvGrpSpPr>
          <p:grpSpPr>
            <a:xfrm rot="7188616" flipH="1">
              <a:off x="8226983" y="55492"/>
              <a:ext cx="659482" cy="917228"/>
              <a:chOff x="10478963" y="-3477862"/>
              <a:chExt cx="489325" cy="680500"/>
            </a:xfrm>
          </p:grpSpPr>
          <p:sp>
            <p:nvSpPr>
              <p:cNvPr id="646" name="Google Shape;646;p30"/>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7" name="Google Shape;647;p30"/>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8" name="Google Shape;648;p30"/>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49" name="Google Shape;649;p30"/>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0" name="Google Shape;650;p30"/>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1" name="Google Shape;651;p30"/>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2" name="Google Shape;652;p30"/>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3" name="Google Shape;653;p30"/>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4" name="Google Shape;654;p30"/>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5" name="Google Shape;655;p30"/>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6" name="Google Shape;656;p30"/>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7" name="Google Shape;657;p30"/>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8" name="Google Shape;658;p30"/>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59" name="Google Shape;659;p30"/>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0" name="Google Shape;660;p30"/>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1" name="Google Shape;661;p30"/>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2" name="Google Shape;662;p30"/>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63" name="Google Shape;663;p30"/>
            <p:cNvGrpSpPr/>
            <p:nvPr/>
          </p:nvGrpSpPr>
          <p:grpSpPr>
            <a:xfrm>
              <a:off x="8022859" y="4531299"/>
              <a:ext cx="658645" cy="133451"/>
              <a:chOff x="9930175" y="1022450"/>
              <a:chExt cx="120450" cy="24400"/>
            </a:xfrm>
          </p:grpSpPr>
          <p:sp>
            <p:nvSpPr>
              <p:cNvPr id="664" name="Google Shape;664;p30"/>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5" name="Google Shape;665;p30"/>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6" name="Google Shape;666;p30"/>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7" name="Google Shape;667;p30"/>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8" name="Google Shape;668;p30"/>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69" name="Google Shape;669;p30"/>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0" name="Google Shape;670;p30"/>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1" name="Google Shape;671;p30"/>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72" name="Google Shape;672;p30"/>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15348284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12/19/2023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679"/>
        <p:cNvGrpSpPr/>
        <p:nvPr/>
      </p:nvGrpSpPr>
      <p:grpSpPr>
        <a:xfrm>
          <a:off x="0" y="0"/>
          <a:ext cx="0" cy="0"/>
          <a:chOff x="0" y="0"/>
          <a:chExt cx="0" cy="0"/>
        </a:xfrm>
      </p:grpSpPr>
      <p:sp>
        <p:nvSpPr>
          <p:cNvPr id="680" name="Google Shape;680;p32"/>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681" name="Google Shape;681;p32"/>
          <p:cNvGrpSpPr/>
          <p:nvPr/>
        </p:nvGrpSpPr>
        <p:grpSpPr>
          <a:xfrm>
            <a:off x="995496" y="1099227"/>
            <a:ext cx="16066772" cy="7959430"/>
            <a:chOff x="497748" y="549613"/>
            <a:chExt cx="8033386" cy="3979715"/>
          </a:xfrm>
        </p:grpSpPr>
        <p:grpSp>
          <p:nvGrpSpPr>
            <p:cNvPr id="682" name="Google Shape;682;p32"/>
            <p:cNvGrpSpPr/>
            <p:nvPr/>
          </p:nvGrpSpPr>
          <p:grpSpPr>
            <a:xfrm>
              <a:off x="8159134" y="4324421"/>
              <a:ext cx="372000" cy="204906"/>
              <a:chOff x="9982400" y="628400"/>
              <a:chExt cx="44300" cy="24400"/>
            </a:xfrm>
          </p:grpSpPr>
          <p:sp>
            <p:nvSpPr>
              <p:cNvPr id="683" name="Google Shape;683;p32"/>
              <p:cNvSpPr/>
              <p:nvPr/>
            </p:nvSpPr>
            <p:spPr>
              <a:xfrm>
                <a:off x="9982400" y="637100"/>
                <a:ext cx="10475" cy="15700"/>
              </a:xfrm>
              <a:custGeom>
                <a:avLst/>
                <a:gdLst/>
                <a:ahLst/>
                <a:cxnLst/>
                <a:rect l="l" t="t" r="r" b="b"/>
                <a:pathLst>
                  <a:path w="419" h="628" extrusionOk="0">
                    <a:moveTo>
                      <a:pt x="56" y="0"/>
                    </a:moveTo>
                    <a:cubicBezTo>
                      <a:pt x="34" y="0"/>
                      <a:pt x="23" y="11"/>
                      <a:pt x="12" y="33"/>
                    </a:cubicBezTo>
                    <a:cubicBezTo>
                      <a:pt x="12" y="55"/>
                      <a:pt x="1" y="66"/>
                      <a:pt x="12" y="88"/>
                    </a:cubicBezTo>
                    <a:cubicBezTo>
                      <a:pt x="12" y="110"/>
                      <a:pt x="12" y="132"/>
                      <a:pt x="23" y="154"/>
                    </a:cubicBezTo>
                    <a:cubicBezTo>
                      <a:pt x="34" y="165"/>
                      <a:pt x="45" y="187"/>
                      <a:pt x="56" y="198"/>
                    </a:cubicBezTo>
                    <a:cubicBezTo>
                      <a:pt x="67" y="220"/>
                      <a:pt x="78" y="231"/>
                      <a:pt x="100" y="231"/>
                    </a:cubicBezTo>
                    <a:cubicBezTo>
                      <a:pt x="111" y="242"/>
                      <a:pt x="122" y="253"/>
                      <a:pt x="144" y="253"/>
                    </a:cubicBezTo>
                    <a:cubicBezTo>
                      <a:pt x="177" y="253"/>
                      <a:pt x="221" y="253"/>
                      <a:pt x="254" y="231"/>
                    </a:cubicBezTo>
                    <a:cubicBezTo>
                      <a:pt x="265" y="231"/>
                      <a:pt x="276" y="231"/>
                      <a:pt x="287" y="220"/>
                    </a:cubicBezTo>
                    <a:cubicBezTo>
                      <a:pt x="287" y="231"/>
                      <a:pt x="287" y="242"/>
                      <a:pt x="287" y="253"/>
                    </a:cubicBezTo>
                    <a:cubicBezTo>
                      <a:pt x="287" y="253"/>
                      <a:pt x="287" y="264"/>
                      <a:pt x="287" y="275"/>
                    </a:cubicBezTo>
                    <a:cubicBezTo>
                      <a:pt x="276" y="297"/>
                      <a:pt x="276" y="330"/>
                      <a:pt x="276" y="352"/>
                    </a:cubicBezTo>
                    <a:cubicBezTo>
                      <a:pt x="265" y="374"/>
                      <a:pt x="265" y="407"/>
                      <a:pt x="265" y="429"/>
                    </a:cubicBezTo>
                    <a:cubicBezTo>
                      <a:pt x="254" y="473"/>
                      <a:pt x="232" y="506"/>
                      <a:pt x="188" y="539"/>
                    </a:cubicBezTo>
                    <a:cubicBezTo>
                      <a:pt x="166" y="539"/>
                      <a:pt x="144" y="550"/>
                      <a:pt x="133" y="561"/>
                    </a:cubicBezTo>
                    <a:cubicBezTo>
                      <a:pt x="111" y="561"/>
                      <a:pt x="100" y="572"/>
                      <a:pt x="78" y="572"/>
                    </a:cubicBezTo>
                    <a:cubicBezTo>
                      <a:pt x="78" y="572"/>
                      <a:pt x="67" y="583"/>
                      <a:pt x="67" y="583"/>
                    </a:cubicBezTo>
                    <a:cubicBezTo>
                      <a:pt x="56" y="583"/>
                      <a:pt x="56" y="594"/>
                      <a:pt x="56" y="594"/>
                    </a:cubicBezTo>
                    <a:cubicBezTo>
                      <a:pt x="45" y="605"/>
                      <a:pt x="56" y="605"/>
                      <a:pt x="56" y="605"/>
                    </a:cubicBezTo>
                    <a:cubicBezTo>
                      <a:pt x="67" y="616"/>
                      <a:pt x="67" y="616"/>
                      <a:pt x="78" y="616"/>
                    </a:cubicBezTo>
                    <a:cubicBezTo>
                      <a:pt x="100" y="627"/>
                      <a:pt x="111" y="627"/>
                      <a:pt x="133" y="627"/>
                    </a:cubicBezTo>
                    <a:cubicBezTo>
                      <a:pt x="144" y="627"/>
                      <a:pt x="166" y="627"/>
                      <a:pt x="177" y="616"/>
                    </a:cubicBezTo>
                    <a:cubicBezTo>
                      <a:pt x="199" y="616"/>
                      <a:pt x="210" y="605"/>
                      <a:pt x="232" y="605"/>
                    </a:cubicBezTo>
                    <a:cubicBezTo>
                      <a:pt x="243" y="594"/>
                      <a:pt x="265" y="594"/>
                      <a:pt x="276" y="583"/>
                    </a:cubicBezTo>
                    <a:cubicBezTo>
                      <a:pt x="287" y="583"/>
                      <a:pt x="287" y="583"/>
                      <a:pt x="298" y="572"/>
                    </a:cubicBezTo>
                    <a:cubicBezTo>
                      <a:pt x="309" y="572"/>
                      <a:pt x="320" y="561"/>
                      <a:pt x="320" y="561"/>
                    </a:cubicBezTo>
                    <a:cubicBezTo>
                      <a:pt x="342" y="550"/>
                      <a:pt x="353" y="539"/>
                      <a:pt x="375" y="517"/>
                    </a:cubicBezTo>
                    <a:cubicBezTo>
                      <a:pt x="386" y="506"/>
                      <a:pt x="386" y="484"/>
                      <a:pt x="397" y="462"/>
                    </a:cubicBezTo>
                    <a:cubicBezTo>
                      <a:pt x="397" y="451"/>
                      <a:pt x="397" y="440"/>
                      <a:pt x="397" y="440"/>
                    </a:cubicBezTo>
                    <a:cubicBezTo>
                      <a:pt x="397" y="429"/>
                      <a:pt x="397" y="418"/>
                      <a:pt x="397" y="407"/>
                    </a:cubicBezTo>
                    <a:lnTo>
                      <a:pt x="408" y="330"/>
                    </a:lnTo>
                    <a:cubicBezTo>
                      <a:pt x="408" y="308"/>
                      <a:pt x="408" y="275"/>
                      <a:pt x="419" y="253"/>
                    </a:cubicBezTo>
                    <a:cubicBezTo>
                      <a:pt x="419" y="220"/>
                      <a:pt x="419" y="187"/>
                      <a:pt x="419" y="154"/>
                    </a:cubicBezTo>
                    <a:cubicBezTo>
                      <a:pt x="419" y="121"/>
                      <a:pt x="419" y="88"/>
                      <a:pt x="419" y="66"/>
                    </a:cubicBezTo>
                    <a:cubicBezTo>
                      <a:pt x="419" y="44"/>
                      <a:pt x="408" y="33"/>
                      <a:pt x="408" y="22"/>
                    </a:cubicBezTo>
                    <a:cubicBezTo>
                      <a:pt x="397" y="11"/>
                      <a:pt x="375" y="11"/>
                      <a:pt x="353" y="0"/>
                    </a:cubicBezTo>
                    <a:lnTo>
                      <a:pt x="320" y="0"/>
                    </a:lnTo>
                    <a:cubicBezTo>
                      <a:pt x="298" y="0"/>
                      <a:pt x="276" y="22"/>
                      <a:pt x="276" y="44"/>
                    </a:cubicBezTo>
                    <a:cubicBezTo>
                      <a:pt x="265" y="55"/>
                      <a:pt x="265" y="66"/>
                      <a:pt x="254" y="77"/>
                    </a:cubicBezTo>
                    <a:cubicBezTo>
                      <a:pt x="254" y="77"/>
                      <a:pt x="243" y="88"/>
                      <a:pt x="243" y="99"/>
                    </a:cubicBezTo>
                    <a:cubicBezTo>
                      <a:pt x="232" y="110"/>
                      <a:pt x="221" y="121"/>
                      <a:pt x="210" y="132"/>
                    </a:cubicBezTo>
                    <a:cubicBezTo>
                      <a:pt x="210" y="143"/>
                      <a:pt x="199" y="154"/>
                      <a:pt x="188" y="165"/>
                    </a:cubicBezTo>
                    <a:cubicBezTo>
                      <a:pt x="188" y="176"/>
                      <a:pt x="188" y="176"/>
                      <a:pt x="188" y="176"/>
                    </a:cubicBezTo>
                    <a:lnTo>
                      <a:pt x="166" y="187"/>
                    </a:lnTo>
                    <a:cubicBezTo>
                      <a:pt x="133" y="143"/>
                      <a:pt x="111" y="88"/>
                      <a:pt x="133" y="33"/>
                    </a:cubicBezTo>
                    <a:cubicBezTo>
                      <a:pt x="133" y="22"/>
                      <a:pt x="133" y="11"/>
                      <a:pt x="133" y="11"/>
                    </a:cubicBezTo>
                    <a:cubicBezTo>
                      <a:pt x="122" y="11"/>
                      <a:pt x="122" y="0"/>
                      <a:pt x="11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4" name="Google Shape;684;p32"/>
              <p:cNvSpPr/>
              <p:nvPr/>
            </p:nvSpPr>
            <p:spPr>
              <a:xfrm>
                <a:off x="10006600" y="637100"/>
                <a:ext cx="9375" cy="12400"/>
              </a:xfrm>
              <a:custGeom>
                <a:avLst/>
                <a:gdLst/>
                <a:ahLst/>
                <a:cxnLst/>
                <a:rect l="l" t="t" r="r" b="b"/>
                <a:pathLst>
                  <a:path w="375" h="496" extrusionOk="0">
                    <a:moveTo>
                      <a:pt x="155" y="0"/>
                    </a:moveTo>
                    <a:cubicBezTo>
                      <a:pt x="133" y="0"/>
                      <a:pt x="111" y="0"/>
                      <a:pt x="100" y="11"/>
                    </a:cubicBezTo>
                    <a:cubicBezTo>
                      <a:pt x="89" y="22"/>
                      <a:pt x="89" y="22"/>
                      <a:pt x="89" y="33"/>
                    </a:cubicBezTo>
                    <a:cubicBezTo>
                      <a:pt x="89" y="44"/>
                      <a:pt x="100" y="55"/>
                      <a:pt x="100" y="55"/>
                    </a:cubicBezTo>
                    <a:cubicBezTo>
                      <a:pt x="100" y="66"/>
                      <a:pt x="100" y="66"/>
                      <a:pt x="111" y="77"/>
                    </a:cubicBezTo>
                    <a:lnTo>
                      <a:pt x="122" y="121"/>
                    </a:lnTo>
                    <a:cubicBezTo>
                      <a:pt x="133" y="143"/>
                      <a:pt x="144" y="154"/>
                      <a:pt x="144" y="176"/>
                    </a:cubicBezTo>
                    <a:cubicBezTo>
                      <a:pt x="155" y="176"/>
                      <a:pt x="155" y="187"/>
                      <a:pt x="155" y="187"/>
                    </a:cubicBezTo>
                    <a:cubicBezTo>
                      <a:pt x="155" y="198"/>
                      <a:pt x="155" y="198"/>
                      <a:pt x="155" y="198"/>
                    </a:cubicBezTo>
                    <a:cubicBezTo>
                      <a:pt x="133" y="231"/>
                      <a:pt x="122" y="253"/>
                      <a:pt x="100" y="275"/>
                    </a:cubicBezTo>
                    <a:cubicBezTo>
                      <a:pt x="78" y="308"/>
                      <a:pt x="67" y="330"/>
                      <a:pt x="45" y="352"/>
                    </a:cubicBezTo>
                    <a:cubicBezTo>
                      <a:pt x="34" y="363"/>
                      <a:pt x="34" y="374"/>
                      <a:pt x="23" y="385"/>
                    </a:cubicBezTo>
                    <a:cubicBezTo>
                      <a:pt x="23" y="385"/>
                      <a:pt x="12" y="396"/>
                      <a:pt x="12" y="407"/>
                    </a:cubicBezTo>
                    <a:cubicBezTo>
                      <a:pt x="12" y="407"/>
                      <a:pt x="1" y="418"/>
                      <a:pt x="1" y="418"/>
                    </a:cubicBezTo>
                    <a:cubicBezTo>
                      <a:pt x="1" y="429"/>
                      <a:pt x="1" y="429"/>
                      <a:pt x="1" y="440"/>
                    </a:cubicBezTo>
                    <a:cubicBezTo>
                      <a:pt x="1" y="451"/>
                      <a:pt x="12" y="451"/>
                      <a:pt x="23" y="451"/>
                    </a:cubicBezTo>
                    <a:lnTo>
                      <a:pt x="45" y="451"/>
                    </a:lnTo>
                    <a:cubicBezTo>
                      <a:pt x="56" y="451"/>
                      <a:pt x="67" y="440"/>
                      <a:pt x="78" y="429"/>
                    </a:cubicBezTo>
                    <a:cubicBezTo>
                      <a:pt x="78" y="429"/>
                      <a:pt x="78" y="418"/>
                      <a:pt x="89" y="407"/>
                    </a:cubicBezTo>
                    <a:cubicBezTo>
                      <a:pt x="89" y="407"/>
                      <a:pt x="89" y="396"/>
                      <a:pt x="100" y="385"/>
                    </a:cubicBezTo>
                    <a:cubicBezTo>
                      <a:pt x="111" y="374"/>
                      <a:pt x="122" y="363"/>
                      <a:pt x="133" y="341"/>
                    </a:cubicBezTo>
                    <a:cubicBezTo>
                      <a:pt x="144" y="330"/>
                      <a:pt x="155" y="308"/>
                      <a:pt x="166" y="297"/>
                    </a:cubicBezTo>
                    <a:cubicBezTo>
                      <a:pt x="177" y="297"/>
                      <a:pt x="177" y="286"/>
                      <a:pt x="188" y="286"/>
                    </a:cubicBezTo>
                    <a:cubicBezTo>
                      <a:pt x="188" y="286"/>
                      <a:pt x="188" y="297"/>
                      <a:pt x="188" y="297"/>
                    </a:cubicBezTo>
                    <a:lnTo>
                      <a:pt x="199" y="308"/>
                    </a:lnTo>
                    <a:cubicBezTo>
                      <a:pt x="199" y="330"/>
                      <a:pt x="210" y="363"/>
                      <a:pt x="221" y="385"/>
                    </a:cubicBezTo>
                    <a:cubicBezTo>
                      <a:pt x="232" y="407"/>
                      <a:pt x="243" y="429"/>
                      <a:pt x="254" y="451"/>
                    </a:cubicBezTo>
                    <a:cubicBezTo>
                      <a:pt x="254" y="462"/>
                      <a:pt x="254" y="462"/>
                      <a:pt x="254" y="473"/>
                    </a:cubicBezTo>
                    <a:cubicBezTo>
                      <a:pt x="254" y="473"/>
                      <a:pt x="265" y="484"/>
                      <a:pt x="265" y="484"/>
                    </a:cubicBezTo>
                    <a:cubicBezTo>
                      <a:pt x="276" y="484"/>
                      <a:pt x="276" y="484"/>
                      <a:pt x="287" y="495"/>
                    </a:cubicBezTo>
                    <a:lnTo>
                      <a:pt x="331" y="495"/>
                    </a:lnTo>
                    <a:cubicBezTo>
                      <a:pt x="342" y="484"/>
                      <a:pt x="353" y="484"/>
                      <a:pt x="353" y="484"/>
                    </a:cubicBezTo>
                    <a:cubicBezTo>
                      <a:pt x="364" y="473"/>
                      <a:pt x="364" y="473"/>
                      <a:pt x="364" y="462"/>
                    </a:cubicBezTo>
                    <a:cubicBezTo>
                      <a:pt x="364" y="451"/>
                      <a:pt x="353" y="451"/>
                      <a:pt x="353" y="451"/>
                    </a:cubicBezTo>
                    <a:cubicBezTo>
                      <a:pt x="331" y="363"/>
                      <a:pt x="298" y="275"/>
                      <a:pt x="276" y="187"/>
                    </a:cubicBezTo>
                    <a:cubicBezTo>
                      <a:pt x="276" y="187"/>
                      <a:pt x="265" y="187"/>
                      <a:pt x="265" y="176"/>
                    </a:cubicBezTo>
                    <a:lnTo>
                      <a:pt x="265" y="165"/>
                    </a:lnTo>
                    <a:cubicBezTo>
                      <a:pt x="276" y="154"/>
                      <a:pt x="287" y="143"/>
                      <a:pt x="287" y="132"/>
                    </a:cubicBezTo>
                    <a:cubicBezTo>
                      <a:pt x="298" y="121"/>
                      <a:pt x="309" y="110"/>
                      <a:pt x="320" y="88"/>
                    </a:cubicBezTo>
                    <a:cubicBezTo>
                      <a:pt x="331" y="77"/>
                      <a:pt x="342" y="66"/>
                      <a:pt x="342" y="55"/>
                    </a:cubicBezTo>
                    <a:cubicBezTo>
                      <a:pt x="353" y="44"/>
                      <a:pt x="364" y="33"/>
                      <a:pt x="375" y="22"/>
                    </a:cubicBezTo>
                    <a:cubicBezTo>
                      <a:pt x="375" y="11"/>
                      <a:pt x="364" y="11"/>
                      <a:pt x="364" y="11"/>
                    </a:cubicBezTo>
                    <a:lnTo>
                      <a:pt x="309" y="11"/>
                    </a:lnTo>
                    <a:cubicBezTo>
                      <a:pt x="298" y="11"/>
                      <a:pt x="298" y="22"/>
                      <a:pt x="298" y="22"/>
                    </a:cubicBezTo>
                    <a:lnTo>
                      <a:pt x="276" y="44"/>
                    </a:lnTo>
                    <a:cubicBezTo>
                      <a:pt x="265" y="55"/>
                      <a:pt x="265" y="66"/>
                      <a:pt x="254" y="77"/>
                    </a:cubicBezTo>
                    <a:cubicBezTo>
                      <a:pt x="254" y="77"/>
                      <a:pt x="254" y="77"/>
                      <a:pt x="243" y="88"/>
                    </a:cubicBezTo>
                    <a:lnTo>
                      <a:pt x="232" y="99"/>
                    </a:lnTo>
                    <a:cubicBezTo>
                      <a:pt x="232" y="88"/>
                      <a:pt x="232" y="88"/>
                      <a:pt x="232" y="88"/>
                    </a:cubicBezTo>
                    <a:cubicBezTo>
                      <a:pt x="221" y="88"/>
                      <a:pt x="221" y="88"/>
                      <a:pt x="221" y="77"/>
                    </a:cubicBezTo>
                    <a:cubicBezTo>
                      <a:pt x="221" y="77"/>
                      <a:pt x="210" y="66"/>
                      <a:pt x="210" y="55"/>
                    </a:cubicBezTo>
                    <a:cubicBezTo>
                      <a:pt x="210" y="44"/>
                      <a:pt x="199" y="44"/>
                      <a:pt x="199" y="33"/>
                    </a:cubicBezTo>
                    <a:cubicBezTo>
                      <a:pt x="188" y="22"/>
                      <a:pt x="166" y="11"/>
                      <a:pt x="15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5" name="Google Shape;685;p32"/>
              <p:cNvSpPr/>
              <p:nvPr/>
            </p:nvSpPr>
            <p:spPr>
              <a:xfrm>
                <a:off x="9994775" y="639300"/>
                <a:ext cx="11575" cy="3800"/>
              </a:xfrm>
              <a:custGeom>
                <a:avLst/>
                <a:gdLst/>
                <a:ahLst/>
                <a:cxnLst/>
                <a:rect l="l" t="t" r="r" b="b"/>
                <a:pathLst>
                  <a:path w="463" h="152" extrusionOk="0">
                    <a:moveTo>
                      <a:pt x="325" y="0"/>
                    </a:moveTo>
                    <a:cubicBezTo>
                      <a:pt x="295" y="0"/>
                      <a:pt x="265" y="6"/>
                      <a:pt x="232" y="11"/>
                    </a:cubicBezTo>
                    <a:cubicBezTo>
                      <a:pt x="177" y="22"/>
                      <a:pt x="111" y="33"/>
                      <a:pt x="45" y="44"/>
                    </a:cubicBezTo>
                    <a:cubicBezTo>
                      <a:pt x="1" y="66"/>
                      <a:pt x="23" y="143"/>
                      <a:pt x="67" y="143"/>
                    </a:cubicBezTo>
                    <a:cubicBezTo>
                      <a:pt x="100" y="149"/>
                      <a:pt x="133" y="151"/>
                      <a:pt x="166" y="151"/>
                    </a:cubicBezTo>
                    <a:cubicBezTo>
                      <a:pt x="199" y="151"/>
                      <a:pt x="232" y="149"/>
                      <a:pt x="265" y="143"/>
                    </a:cubicBezTo>
                    <a:cubicBezTo>
                      <a:pt x="287" y="143"/>
                      <a:pt x="307" y="144"/>
                      <a:pt x="327" y="144"/>
                    </a:cubicBezTo>
                    <a:cubicBezTo>
                      <a:pt x="366" y="144"/>
                      <a:pt x="400" y="140"/>
                      <a:pt x="430" y="110"/>
                    </a:cubicBezTo>
                    <a:cubicBezTo>
                      <a:pt x="463" y="88"/>
                      <a:pt x="452" y="33"/>
                      <a:pt x="419" y="22"/>
                    </a:cubicBezTo>
                    <a:cubicBezTo>
                      <a:pt x="386" y="6"/>
                      <a:pt x="355" y="0"/>
                      <a:pt x="3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32"/>
              <p:cNvSpPr/>
              <p:nvPr/>
            </p:nvSpPr>
            <p:spPr>
              <a:xfrm>
                <a:off x="9995600" y="644800"/>
                <a:ext cx="11300" cy="3725"/>
              </a:xfrm>
              <a:custGeom>
                <a:avLst/>
                <a:gdLst/>
                <a:ahLst/>
                <a:cxnLst/>
                <a:rect l="l" t="t" r="r" b="b"/>
                <a:pathLst>
                  <a:path w="452" h="149" extrusionOk="0">
                    <a:moveTo>
                      <a:pt x="353" y="0"/>
                    </a:moveTo>
                    <a:cubicBezTo>
                      <a:pt x="254" y="0"/>
                      <a:pt x="155" y="33"/>
                      <a:pt x="67" y="44"/>
                    </a:cubicBezTo>
                    <a:cubicBezTo>
                      <a:pt x="1" y="55"/>
                      <a:pt x="34" y="132"/>
                      <a:pt x="78" y="143"/>
                    </a:cubicBezTo>
                    <a:cubicBezTo>
                      <a:pt x="127" y="143"/>
                      <a:pt x="182" y="149"/>
                      <a:pt x="236" y="149"/>
                    </a:cubicBezTo>
                    <a:cubicBezTo>
                      <a:pt x="289" y="149"/>
                      <a:pt x="342" y="143"/>
                      <a:pt x="386" y="121"/>
                    </a:cubicBezTo>
                    <a:cubicBezTo>
                      <a:pt x="452" y="88"/>
                      <a:pt x="408" y="0"/>
                      <a:pt x="35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87" name="Google Shape;687;p32"/>
              <p:cNvSpPr/>
              <p:nvPr/>
            </p:nvSpPr>
            <p:spPr>
              <a:xfrm>
                <a:off x="10017050" y="628400"/>
                <a:ext cx="9650" cy="9850"/>
              </a:xfrm>
              <a:custGeom>
                <a:avLst/>
                <a:gdLst/>
                <a:ahLst/>
                <a:cxnLst/>
                <a:rect l="l" t="t" r="r" b="b"/>
                <a:pathLst>
                  <a:path w="386" h="394" extrusionOk="0">
                    <a:moveTo>
                      <a:pt x="146" y="0"/>
                    </a:moveTo>
                    <a:cubicBezTo>
                      <a:pt x="118" y="0"/>
                      <a:pt x="91" y="4"/>
                      <a:pt x="66" y="7"/>
                    </a:cubicBezTo>
                    <a:cubicBezTo>
                      <a:pt x="34" y="18"/>
                      <a:pt x="23" y="51"/>
                      <a:pt x="45" y="84"/>
                    </a:cubicBezTo>
                    <a:cubicBezTo>
                      <a:pt x="56" y="106"/>
                      <a:pt x="66" y="106"/>
                      <a:pt x="88" y="117"/>
                    </a:cubicBezTo>
                    <a:cubicBezTo>
                      <a:pt x="93" y="122"/>
                      <a:pt x="99" y="125"/>
                      <a:pt x="106" y="125"/>
                    </a:cubicBezTo>
                    <a:cubicBezTo>
                      <a:pt x="116" y="125"/>
                      <a:pt x="126" y="119"/>
                      <a:pt x="132" y="106"/>
                    </a:cubicBezTo>
                    <a:cubicBezTo>
                      <a:pt x="143" y="106"/>
                      <a:pt x="154" y="106"/>
                      <a:pt x="165" y="117"/>
                    </a:cubicBezTo>
                    <a:cubicBezTo>
                      <a:pt x="164" y="116"/>
                      <a:pt x="163" y="116"/>
                      <a:pt x="162" y="116"/>
                    </a:cubicBezTo>
                    <a:cubicBezTo>
                      <a:pt x="145" y="116"/>
                      <a:pt x="98" y="163"/>
                      <a:pt x="77" y="183"/>
                    </a:cubicBezTo>
                    <a:cubicBezTo>
                      <a:pt x="45" y="216"/>
                      <a:pt x="1" y="260"/>
                      <a:pt x="12" y="315"/>
                    </a:cubicBezTo>
                    <a:cubicBezTo>
                      <a:pt x="23" y="370"/>
                      <a:pt x="77" y="381"/>
                      <a:pt x="132" y="392"/>
                    </a:cubicBezTo>
                    <a:cubicBezTo>
                      <a:pt x="151" y="392"/>
                      <a:pt x="173" y="393"/>
                      <a:pt x="196" y="393"/>
                    </a:cubicBezTo>
                    <a:cubicBezTo>
                      <a:pt x="252" y="393"/>
                      <a:pt x="316" y="388"/>
                      <a:pt x="363" y="348"/>
                    </a:cubicBezTo>
                    <a:cubicBezTo>
                      <a:pt x="385" y="326"/>
                      <a:pt x="374" y="271"/>
                      <a:pt x="330" y="260"/>
                    </a:cubicBezTo>
                    <a:cubicBezTo>
                      <a:pt x="316" y="257"/>
                      <a:pt x="304" y="255"/>
                      <a:pt x="292" y="255"/>
                    </a:cubicBezTo>
                    <a:cubicBezTo>
                      <a:pt x="269" y="255"/>
                      <a:pt x="250" y="260"/>
                      <a:pt x="220" y="260"/>
                    </a:cubicBezTo>
                    <a:lnTo>
                      <a:pt x="176" y="260"/>
                    </a:lnTo>
                    <a:cubicBezTo>
                      <a:pt x="198" y="238"/>
                      <a:pt x="231" y="216"/>
                      <a:pt x="231" y="205"/>
                    </a:cubicBezTo>
                    <a:cubicBezTo>
                      <a:pt x="264" y="172"/>
                      <a:pt x="275" y="139"/>
                      <a:pt x="275" y="84"/>
                    </a:cubicBezTo>
                    <a:cubicBezTo>
                      <a:pt x="260" y="17"/>
                      <a:pt x="204" y="0"/>
                      <a:pt x="146"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8" name="Google Shape;688;p32"/>
            <p:cNvGrpSpPr/>
            <p:nvPr/>
          </p:nvGrpSpPr>
          <p:grpSpPr>
            <a:xfrm rot="314253" flipH="1">
              <a:off x="515690" y="583338"/>
              <a:ext cx="758467" cy="427794"/>
              <a:chOff x="10133400" y="-284687"/>
              <a:chExt cx="562901" cy="317490"/>
            </a:xfrm>
          </p:grpSpPr>
          <p:sp>
            <p:nvSpPr>
              <p:cNvPr id="689" name="Google Shape;689;p32"/>
              <p:cNvSpPr/>
              <p:nvPr/>
            </p:nvSpPr>
            <p:spPr>
              <a:xfrm>
                <a:off x="10133400" y="-284687"/>
                <a:ext cx="503197" cy="317490"/>
              </a:xfrm>
              <a:custGeom>
                <a:avLst/>
                <a:gdLst/>
                <a:ahLst/>
                <a:cxnLst/>
                <a:rect l="l" t="t" r="r" b="b"/>
                <a:pathLst>
                  <a:path w="5335" h="3366" fill="none" extrusionOk="0">
                    <a:moveTo>
                      <a:pt x="1" y="2947"/>
                    </a:moveTo>
                    <a:lnTo>
                      <a:pt x="5180" y="3365"/>
                    </a:lnTo>
                    <a:lnTo>
                      <a:pt x="5334" y="0"/>
                    </a:lnTo>
                    <a:close/>
                  </a:path>
                </a:pathLst>
              </a:custGeom>
              <a:solidFill>
                <a:schemeClr val="lt2"/>
              </a:solidFill>
              <a:ln w="9525" cap="flat" cmpd="sng">
                <a:solidFill>
                  <a:schemeClr val="lt2"/>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0" name="Google Shape;690;p32"/>
              <p:cNvSpPr/>
              <p:nvPr/>
            </p:nvSpPr>
            <p:spPr>
              <a:xfrm>
                <a:off x="10221590" y="-72086"/>
                <a:ext cx="46783" cy="95077"/>
              </a:xfrm>
              <a:custGeom>
                <a:avLst/>
                <a:gdLst/>
                <a:ahLst/>
                <a:cxnLst/>
                <a:rect l="l" t="t" r="r" b="b"/>
                <a:pathLst>
                  <a:path w="496" h="1008" extrusionOk="0">
                    <a:moveTo>
                      <a:pt x="44" y="1"/>
                    </a:moveTo>
                    <a:cubicBezTo>
                      <a:pt x="0" y="1"/>
                      <a:pt x="11" y="78"/>
                      <a:pt x="55" y="89"/>
                    </a:cubicBezTo>
                    <a:cubicBezTo>
                      <a:pt x="462" y="144"/>
                      <a:pt x="308" y="693"/>
                      <a:pt x="242" y="946"/>
                    </a:cubicBezTo>
                    <a:cubicBezTo>
                      <a:pt x="233" y="973"/>
                      <a:pt x="261" y="1007"/>
                      <a:pt x="295" y="1007"/>
                    </a:cubicBezTo>
                    <a:cubicBezTo>
                      <a:pt x="303" y="1007"/>
                      <a:pt x="311" y="1005"/>
                      <a:pt x="319" y="1001"/>
                    </a:cubicBezTo>
                    <a:cubicBezTo>
                      <a:pt x="495" y="880"/>
                      <a:pt x="484" y="561"/>
                      <a:pt x="440" y="364"/>
                    </a:cubicBezTo>
                    <a:cubicBezTo>
                      <a:pt x="396" y="166"/>
                      <a:pt x="264" y="12"/>
                      <a:pt x="4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691" name="Google Shape;691;p32"/>
              <p:cNvGrpSpPr/>
              <p:nvPr/>
            </p:nvGrpSpPr>
            <p:grpSpPr>
              <a:xfrm>
                <a:off x="10307231" y="-214286"/>
                <a:ext cx="389070" cy="135070"/>
                <a:chOff x="9850175" y="941400"/>
                <a:chExt cx="103125" cy="35800"/>
              </a:xfrm>
            </p:grpSpPr>
            <p:sp>
              <p:nvSpPr>
                <p:cNvPr id="692" name="Google Shape;692;p32"/>
                <p:cNvSpPr/>
                <p:nvPr/>
              </p:nvSpPr>
              <p:spPr>
                <a:xfrm flipH="1">
                  <a:off x="9942550" y="959300"/>
                  <a:ext cx="10750" cy="17900"/>
                </a:xfrm>
                <a:custGeom>
                  <a:avLst/>
                  <a:gdLst/>
                  <a:ahLst/>
                  <a:cxnLst/>
                  <a:rect l="l" t="t" r="r" b="b"/>
                  <a:pathLst>
                    <a:path w="430" h="716" extrusionOk="0">
                      <a:moveTo>
                        <a:pt x="198" y="419"/>
                      </a:moveTo>
                      <a:cubicBezTo>
                        <a:pt x="209" y="419"/>
                        <a:pt x="231" y="430"/>
                        <a:pt x="242" y="441"/>
                      </a:cubicBezTo>
                      <a:cubicBezTo>
                        <a:pt x="242" y="452"/>
                        <a:pt x="253" y="463"/>
                        <a:pt x="264" y="474"/>
                      </a:cubicBezTo>
                      <a:cubicBezTo>
                        <a:pt x="264" y="485"/>
                        <a:pt x="275" y="496"/>
                        <a:pt x="275" y="507"/>
                      </a:cubicBezTo>
                      <a:cubicBezTo>
                        <a:pt x="286" y="518"/>
                        <a:pt x="286" y="529"/>
                        <a:pt x="286" y="551"/>
                      </a:cubicBezTo>
                      <a:cubicBezTo>
                        <a:pt x="286" y="562"/>
                        <a:pt x="275" y="584"/>
                        <a:pt x="275" y="595"/>
                      </a:cubicBezTo>
                      <a:cubicBezTo>
                        <a:pt x="264" y="606"/>
                        <a:pt x="253" y="628"/>
                        <a:pt x="242" y="628"/>
                      </a:cubicBezTo>
                      <a:cubicBezTo>
                        <a:pt x="242" y="639"/>
                        <a:pt x="231" y="639"/>
                        <a:pt x="220" y="639"/>
                      </a:cubicBezTo>
                      <a:cubicBezTo>
                        <a:pt x="209" y="639"/>
                        <a:pt x="209" y="639"/>
                        <a:pt x="198" y="628"/>
                      </a:cubicBezTo>
                      <a:cubicBezTo>
                        <a:pt x="187" y="617"/>
                        <a:pt x="187" y="617"/>
                        <a:pt x="176" y="617"/>
                      </a:cubicBezTo>
                      <a:cubicBezTo>
                        <a:pt x="165" y="606"/>
                        <a:pt x="154" y="606"/>
                        <a:pt x="143" y="606"/>
                      </a:cubicBezTo>
                      <a:lnTo>
                        <a:pt x="121" y="606"/>
                      </a:lnTo>
                      <a:cubicBezTo>
                        <a:pt x="121" y="584"/>
                        <a:pt x="121" y="551"/>
                        <a:pt x="121" y="529"/>
                      </a:cubicBezTo>
                      <a:cubicBezTo>
                        <a:pt x="132" y="496"/>
                        <a:pt x="132" y="474"/>
                        <a:pt x="132" y="441"/>
                      </a:cubicBezTo>
                      <a:cubicBezTo>
                        <a:pt x="132" y="441"/>
                        <a:pt x="143" y="441"/>
                        <a:pt x="143" y="430"/>
                      </a:cubicBezTo>
                      <a:lnTo>
                        <a:pt x="154" y="430"/>
                      </a:lnTo>
                      <a:cubicBezTo>
                        <a:pt x="176" y="419"/>
                        <a:pt x="187" y="419"/>
                        <a:pt x="198" y="419"/>
                      </a:cubicBezTo>
                      <a:close/>
                      <a:moveTo>
                        <a:pt x="77" y="1"/>
                      </a:moveTo>
                      <a:cubicBezTo>
                        <a:pt x="55" y="12"/>
                        <a:pt x="44" y="12"/>
                        <a:pt x="44" y="34"/>
                      </a:cubicBezTo>
                      <a:cubicBezTo>
                        <a:pt x="44" y="34"/>
                        <a:pt x="44" y="45"/>
                        <a:pt x="33" y="56"/>
                      </a:cubicBezTo>
                      <a:cubicBezTo>
                        <a:pt x="33" y="67"/>
                        <a:pt x="33" y="78"/>
                        <a:pt x="33" y="78"/>
                      </a:cubicBezTo>
                      <a:cubicBezTo>
                        <a:pt x="22" y="122"/>
                        <a:pt x="22" y="155"/>
                        <a:pt x="22" y="199"/>
                      </a:cubicBezTo>
                      <a:cubicBezTo>
                        <a:pt x="11" y="232"/>
                        <a:pt x="11" y="276"/>
                        <a:pt x="11" y="309"/>
                      </a:cubicBezTo>
                      <a:cubicBezTo>
                        <a:pt x="11" y="375"/>
                        <a:pt x="0" y="430"/>
                        <a:pt x="11" y="496"/>
                      </a:cubicBezTo>
                      <a:cubicBezTo>
                        <a:pt x="11" y="551"/>
                        <a:pt x="11" y="617"/>
                        <a:pt x="11" y="672"/>
                      </a:cubicBezTo>
                      <a:lnTo>
                        <a:pt x="11" y="694"/>
                      </a:lnTo>
                      <a:cubicBezTo>
                        <a:pt x="11" y="705"/>
                        <a:pt x="22" y="716"/>
                        <a:pt x="33" y="716"/>
                      </a:cubicBezTo>
                      <a:lnTo>
                        <a:pt x="99" y="716"/>
                      </a:lnTo>
                      <a:cubicBezTo>
                        <a:pt x="110" y="705"/>
                        <a:pt x="110" y="694"/>
                        <a:pt x="121" y="683"/>
                      </a:cubicBezTo>
                      <a:lnTo>
                        <a:pt x="143" y="683"/>
                      </a:lnTo>
                      <a:cubicBezTo>
                        <a:pt x="143" y="683"/>
                        <a:pt x="154" y="694"/>
                        <a:pt x="165" y="694"/>
                      </a:cubicBezTo>
                      <a:cubicBezTo>
                        <a:pt x="190" y="702"/>
                        <a:pt x="214" y="706"/>
                        <a:pt x="237" y="706"/>
                      </a:cubicBezTo>
                      <a:cubicBezTo>
                        <a:pt x="275" y="706"/>
                        <a:pt x="311" y="696"/>
                        <a:pt x="352" y="683"/>
                      </a:cubicBezTo>
                      <a:cubicBezTo>
                        <a:pt x="374" y="672"/>
                        <a:pt x="396" y="650"/>
                        <a:pt x="407" y="628"/>
                      </a:cubicBezTo>
                      <a:cubicBezTo>
                        <a:pt x="418" y="606"/>
                        <a:pt x="429" y="573"/>
                        <a:pt x="429" y="551"/>
                      </a:cubicBezTo>
                      <a:lnTo>
                        <a:pt x="418" y="551"/>
                      </a:lnTo>
                      <a:cubicBezTo>
                        <a:pt x="418" y="507"/>
                        <a:pt x="407" y="474"/>
                        <a:pt x="385" y="452"/>
                      </a:cubicBezTo>
                      <a:cubicBezTo>
                        <a:pt x="374" y="419"/>
                        <a:pt x="341" y="397"/>
                        <a:pt x="308" y="386"/>
                      </a:cubicBezTo>
                      <a:cubicBezTo>
                        <a:pt x="253" y="364"/>
                        <a:pt x="209" y="364"/>
                        <a:pt x="154" y="364"/>
                      </a:cubicBezTo>
                      <a:lnTo>
                        <a:pt x="132" y="364"/>
                      </a:lnTo>
                      <a:lnTo>
                        <a:pt x="132" y="353"/>
                      </a:lnTo>
                      <a:lnTo>
                        <a:pt x="132" y="342"/>
                      </a:lnTo>
                      <a:cubicBezTo>
                        <a:pt x="132" y="287"/>
                        <a:pt x="132" y="243"/>
                        <a:pt x="132" y="188"/>
                      </a:cubicBezTo>
                      <a:cubicBezTo>
                        <a:pt x="132" y="133"/>
                        <a:pt x="143" y="78"/>
                        <a:pt x="143" y="34"/>
                      </a:cubicBezTo>
                      <a:cubicBezTo>
                        <a:pt x="143" y="12"/>
                        <a:pt x="143" y="12"/>
                        <a:pt x="13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3" name="Google Shape;693;p32"/>
                <p:cNvSpPr/>
                <p:nvPr/>
              </p:nvSpPr>
              <p:spPr>
                <a:xfrm flipH="1">
                  <a:off x="9850175" y="941400"/>
                  <a:ext cx="15150" cy="14125"/>
                </a:xfrm>
                <a:custGeom>
                  <a:avLst/>
                  <a:gdLst/>
                  <a:ahLst/>
                  <a:cxnLst/>
                  <a:rect l="l" t="t" r="r" b="b"/>
                  <a:pathLst>
                    <a:path w="606" h="565" extrusionOk="0">
                      <a:moveTo>
                        <a:pt x="457" y="1"/>
                      </a:moveTo>
                      <a:cubicBezTo>
                        <a:pt x="327" y="1"/>
                        <a:pt x="227" y="75"/>
                        <a:pt x="165" y="178"/>
                      </a:cubicBezTo>
                      <a:cubicBezTo>
                        <a:pt x="110" y="266"/>
                        <a:pt x="0" y="453"/>
                        <a:pt x="99" y="541"/>
                      </a:cubicBezTo>
                      <a:cubicBezTo>
                        <a:pt x="121" y="558"/>
                        <a:pt x="147" y="564"/>
                        <a:pt x="173" y="564"/>
                      </a:cubicBezTo>
                      <a:cubicBezTo>
                        <a:pt x="250" y="564"/>
                        <a:pt x="336" y="505"/>
                        <a:pt x="385" y="464"/>
                      </a:cubicBezTo>
                      <a:cubicBezTo>
                        <a:pt x="418" y="431"/>
                        <a:pt x="451" y="398"/>
                        <a:pt x="473" y="354"/>
                      </a:cubicBezTo>
                      <a:lnTo>
                        <a:pt x="473" y="354"/>
                      </a:lnTo>
                      <a:cubicBezTo>
                        <a:pt x="473" y="387"/>
                        <a:pt x="473" y="409"/>
                        <a:pt x="462" y="442"/>
                      </a:cubicBezTo>
                      <a:cubicBezTo>
                        <a:pt x="462" y="480"/>
                        <a:pt x="496" y="504"/>
                        <a:pt x="526" y="504"/>
                      </a:cubicBezTo>
                      <a:cubicBezTo>
                        <a:pt x="547" y="504"/>
                        <a:pt x="567" y="492"/>
                        <a:pt x="572" y="464"/>
                      </a:cubicBezTo>
                      <a:cubicBezTo>
                        <a:pt x="583" y="343"/>
                        <a:pt x="594" y="222"/>
                        <a:pt x="605" y="101"/>
                      </a:cubicBezTo>
                      <a:cubicBezTo>
                        <a:pt x="605" y="72"/>
                        <a:pt x="576" y="47"/>
                        <a:pt x="550" y="47"/>
                      </a:cubicBezTo>
                      <a:cubicBezTo>
                        <a:pt x="537" y="47"/>
                        <a:pt x="524" y="53"/>
                        <a:pt x="517" y="68"/>
                      </a:cubicBezTo>
                      <a:cubicBezTo>
                        <a:pt x="462" y="200"/>
                        <a:pt x="363" y="420"/>
                        <a:pt x="220" y="453"/>
                      </a:cubicBezTo>
                      <a:cubicBezTo>
                        <a:pt x="208" y="456"/>
                        <a:pt x="199" y="458"/>
                        <a:pt x="191" y="458"/>
                      </a:cubicBezTo>
                      <a:cubicBezTo>
                        <a:pt x="150" y="458"/>
                        <a:pt x="167" y="411"/>
                        <a:pt x="176" y="365"/>
                      </a:cubicBezTo>
                      <a:cubicBezTo>
                        <a:pt x="187" y="321"/>
                        <a:pt x="209" y="277"/>
                        <a:pt x="231" y="244"/>
                      </a:cubicBezTo>
                      <a:cubicBezTo>
                        <a:pt x="286" y="156"/>
                        <a:pt x="374" y="79"/>
                        <a:pt x="484" y="79"/>
                      </a:cubicBezTo>
                      <a:cubicBezTo>
                        <a:pt x="528" y="79"/>
                        <a:pt x="517" y="2"/>
                        <a:pt x="484" y="2"/>
                      </a:cubicBezTo>
                      <a:cubicBezTo>
                        <a:pt x="475" y="1"/>
                        <a:pt x="466" y="1"/>
                        <a:pt x="45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grpSp>
      <p:grpSp>
        <p:nvGrpSpPr>
          <p:cNvPr id="694" name="Google Shape;694;p32"/>
          <p:cNvGrpSpPr/>
          <p:nvPr/>
        </p:nvGrpSpPr>
        <p:grpSpPr>
          <a:xfrm>
            <a:off x="-145040" y="505775"/>
            <a:ext cx="18224412" cy="9059370"/>
            <a:chOff x="-72520" y="252887"/>
            <a:chExt cx="9112206" cy="4529685"/>
          </a:xfrm>
        </p:grpSpPr>
        <p:grpSp>
          <p:nvGrpSpPr>
            <p:cNvPr id="695" name="Google Shape;695;p32"/>
            <p:cNvGrpSpPr/>
            <p:nvPr/>
          </p:nvGrpSpPr>
          <p:grpSpPr>
            <a:xfrm rot="4476917" flipH="1">
              <a:off x="7957371" y="341028"/>
              <a:ext cx="946802" cy="1002565"/>
              <a:chOff x="6195381" y="-2621175"/>
              <a:chExt cx="935514" cy="991326"/>
            </a:xfrm>
          </p:grpSpPr>
          <p:sp>
            <p:nvSpPr>
              <p:cNvPr id="696" name="Google Shape;696;p32"/>
              <p:cNvSpPr/>
              <p:nvPr/>
            </p:nvSpPr>
            <p:spPr>
              <a:xfrm>
                <a:off x="6195381" y="-2621175"/>
                <a:ext cx="935514" cy="991326"/>
              </a:xfrm>
              <a:custGeom>
                <a:avLst/>
                <a:gdLst/>
                <a:ahLst/>
                <a:cxnLst/>
                <a:rect l="l" t="t" r="r" b="b"/>
                <a:pathLst>
                  <a:path w="16343" h="17318" extrusionOk="0">
                    <a:moveTo>
                      <a:pt x="2626" y="0"/>
                    </a:moveTo>
                    <a:cubicBezTo>
                      <a:pt x="2511" y="0"/>
                      <a:pt x="2394" y="42"/>
                      <a:pt x="2299" y="126"/>
                    </a:cubicBezTo>
                    <a:lnTo>
                      <a:pt x="199" y="2039"/>
                    </a:lnTo>
                    <a:cubicBezTo>
                      <a:pt x="12" y="2215"/>
                      <a:pt x="1" y="2512"/>
                      <a:pt x="177" y="2710"/>
                    </a:cubicBezTo>
                    <a:lnTo>
                      <a:pt x="13362" y="17160"/>
                    </a:lnTo>
                    <a:cubicBezTo>
                      <a:pt x="13455" y="17265"/>
                      <a:pt x="13582" y="17318"/>
                      <a:pt x="13711" y="17318"/>
                    </a:cubicBezTo>
                    <a:cubicBezTo>
                      <a:pt x="13825" y="17318"/>
                      <a:pt x="13940" y="17276"/>
                      <a:pt x="14033" y="17193"/>
                    </a:cubicBezTo>
                    <a:lnTo>
                      <a:pt x="16134" y="15280"/>
                    </a:lnTo>
                    <a:cubicBezTo>
                      <a:pt x="16321" y="15104"/>
                      <a:pt x="16343" y="14807"/>
                      <a:pt x="16167" y="14609"/>
                    </a:cubicBezTo>
                    <a:lnTo>
                      <a:pt x="2970" y="148"/>
                    </a:lnTo>
                    <a:cubicBezTo>
                      <a:pt x="2878" y="50"/>
                      <a:pt x="2753" y="0"/>
                      <a:pt x="2626" y="0"/>
                    </a:cubicBezTo>
                    <a:close/>
                  </a:path>
                </a:pathLst>
              </a:custGeom>
              <a:solidFill>
                <a:schemeClr val="accent1"/>
              </a:solidFill>
              <a:ln>
                <a:noFill/>
              </a:ln>
              <a:effectLst>
                <a:outerShdw dist="38100" dir="10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697" name="Google Shape;697;p32"/>
              <p:cNvSpPr/>
              <p:nvPr/>
            </p:nvSpPr>
            <p:spPr>
              <a:xfrm>
                <a:off x="6328872" y="-2576411"/>
                <a:ext cx="54781" cy="49229"/>
              </a:xfrm>
              <a:custGeom>
                <a:avLst/>
                <a:gdLst/>
                <a:ahLst/>
                <a:cxnLst/>
                <a:rect l="l" t="t" r="r" b="b"/>
                <a:pathLst>
                  <a:path w="957" h="860" extrusionOk="0">
                    <a:moveTo>
                      <a:pt x="476" y="0"/>
                    </a:moveTo>
                    <a:cubicBezTo>
                      <a:pt x="373" y="0"/>
                      <a:pt x="269" y="37"/>
                      <a:pt x="187" y="114"/>
                    </a:cubicBezTo>
                    <a:cubicBezTo>
                      <a:pt x="11" y="279"/>
                      <a:pt x="0" y="542"/>
                      <a:pt x="165" y="718"/>
                    </a:cubicBezTo>
                    <a:cubicBezTo>
                      <a:pt x="247" y="812"/>
                      <a:pt x="364" y="859"/>
                      <a:pt x="481" y="859"/>
                    </a:cubicBezTo>
                    <a:cubicBezTo>
                      <a:pt x="584" y="859"/>
                      <a:pt x="688" y="823"/>
                      <a:pt x="770" y="751"/>
                    </a:cubicBezTo>
                    <a:cubicBezTo>
                      <a:pt x="946" y="586"/>
                      <a:pt x="957" y="312"/>
                      <a:pt x="792" y="136"/>
                    </a:cubicBezTo>
                    <a:cubicBezTo>
                      <a:pt x="710" y="48"/>
                      <a:pt x="593" y="0"/>
                      <a:pt x="476" y="0"/>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nvGrpSpPr>
              <p:cNvPr id="698" name="Google Shape;698;p32"/>
              <p:cNvGrpSpPr/>
              <p:nvPr/>
            </p:nvGrpSpPr>
            <p:grpSpPr>
              <a:xfrm>
                <a:off x="6224976" y="-2534681"/>
                <a:ext cx="814619" cy="878223"/>
                <a:chOff x="10015526" y="-551931"/>
                <a:chExt cx="814619" cy="878223"/>
              </a:xfrm>
            </p:grpSpPr>
            <p:sp>
              <p:nvSpPr>
                <p:cNvPr id="699" name="Google Shape;699;p32"/>
                <p:cNvSpPr/>
                <p:nvPr/>
              </p:nvSpPr>
              <p:spPr>
                <a:xfrm>
                  <a:off x="10086679" y="-551931"/>
                  <a:ext cx="743466" cy="813988"/>
                </a:xfrm>
                <a:custGeom>
                  <a:avLst/>
                  <a:gdLst/>
                  <a:ahLst/>
                  <a:cxnLst/>
                  <a:rect l="l" t="t" r="r" b="b"/>
                  <a:pathLst>
                    <a:path w="12988" h="14220" extrusionOk="0">
                      <a:moveTo>
                        <a:pt x="77" y="0"/>
                      </a:moveTo>
                      <a:lnTo>
                        <a:pt x="0" y="77"/>
                      </a:lnTo>
                      <a:lnTo>
                        <a:pt x="12900" y="14220"/>
                      </a:lnTo>
                      <a:lnTo>
                        <a:pt x="12988" y="14143"/>
                      </a:lnTo>
                      <a:lnTo>
                        <a:pt x="7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0" name="Google Shape;700;p32"/>
                <p:cNvSpPr/>
                <p:nvPr/>
              </p:nvSpPr>
              <p:spPr>
                <a:xfrm>
                  <a:off x="10015526" y="-508483"/>
                  <a:ext cx="30281" cy="29022"/>
                </a:xfrm>
                <a:custGeom>
                  <a:avLst/>
                  <a:gdLst/>
                  <a:ahLst/>
                  <a:cxnLst/>
                  <a:rect l="l" t="t" r="r" b="b"/>
                  <a:pathLst>
                    <a:path w="529" h="507" extrusionOk="0">
                      <a:moveTo>
                        <a:pt x="462" y="0"/>
                      </a:moveTo>
                      <a:lnTo>
                        <a:pt x="1" y="429"/>
                      </a:lnTo>
                      <a:lnTo>
                        <a:pt x="67"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1" name="Google Shape;701;p32"/>
                <p:cNvSpPr/>
                <p:nvPr/>
              </p:nvSpPr>
              <p:spPr>
                <a:xfrm>
                  <a:off x="10031267" y="-490223"/>
                  <a:ext cx="30911" cy="29022"/>
                </a:xfrm>
                <a:custGeom>
                  <a:avLst/>
                  <a:gdLst/>
                  <a:ahLst/>
                  <a:cxnLst/>
                  <a:rect l="l" t="t" r="r" b="b"/>
                  <a:pathLst>
                    <a:path w="540" h="507" extrusionOk="0">
                      <a:moveTo>
                        <a:pt x="473" y="0"/>
                      </a:moveTo>
                      <a:lnTo>
                        <a:pt x="1" y="429"/>
                      </a:lnTo>
                      <a:lnTo>
                        <a:pt x="78" y="506"/>
                      </a:lnTo>
                      <a:lnTo>
                        <a:pt x="539" y="77"/>
                      </a:lnTo>
                      <a:lnTo>
                        <a:pt x="47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2" name="Google Shape;702;p32"/>
                <p:cNvSpPr/>
                <p:nvPr/>
              </p:nvSpPr>
              <p:spPr>
                <a:xfrm>
                  <a:off x="10048898" y="-471332"/>
                  <a:ext cx="30281" cy="28335"/>
                </a:xfrm>
                <a:custGeom>
                  <a:avLst/>
                  <a:gdLst/>
                  <a:ahLst/>
                  <a:cxnLst/>
                  <a:rect l="l" t="t" r="r" b="b"/>
                  <a:pathLst>
                    <a:path w="529" h="495" extrusionOk="0">
                      <a:moveTo>
                        <a:pt x="462" y="0"/>
                      </a:moveTo>
                      <a:lnTo>
                        <a:pt x="0" y="418"/>
                      </a:lnTo>
                      <a:lnTo>
                        <a:pt x="66" y="495"/>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3" name="Google Shape;703;p32"/>
                <p:cNvSpPr/>
                <p:nvPr/>
              </p:nvSpPr>
              <p:spPr>
                <a:xfrm>
                  <a:off x="10065899" y="-453129"/>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4" name="Google Shape;704;p32"/>
                <p:cNvSpPr/>
                <p:nvPr/>
              </p:nvSpPr>
              <p:spPr>
                <a:xfrm>
                  <a:off x="10081641" y="-459998"/>
                  <a:ext cx="58616" cy="54151"/>
                </a:xfrm>
                <a:custGeom>
                  <a:avLst/>
                  <a:gdLst/>
                  <a:ahLst/>
                  <a:cxnLst/>
                  <a:rect l="l" t="t" r="r" b="b"/>
                  <a:pathLst>
                    <a:path w="1024" h="946"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5" name="Google Shape;705;p32"/>
                <p:cNvSpPr/>
                <p:nvPr/>
              </p:nvSpPr>
              <p:spPr>
                <a:xfrm>
                  <a:off x="10098642" y="-416608"/>
                  <a:ext cx="30281" cy="28392"/>
                </a:xfrm>
                <a:custGeom>
                  <a:avLst/>
                  <a:gdLst/>
                  <a:ahLst/>
                  <a:cxnLst/>
                  <a:rect l="l" t="t" r="r" b="b"/>
                  <a:pathLst>
                    <a:path w="529" h="496" extrusionOk="0">
                      <a:moveTo>
                        <a:pt x="462" y="1"/>
                      </a:moveTo>
                      <a:lnTo>
                        <a:pt x="0" y="419"/>
                      </a:lnTo>
                      <a:lnTo>
                        <a:pt x="66" y="496"/>
                      </a:lnTo>
                      <a:lnTo>
                        <a:pt x="528" y="67"/>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6" name="Google Shape;706;p32"/>
                <p:cNvSpPr/>
                <p:nvPr/>
              </p:nvSpPr>
              <p:spPr>
                <a:xfrm>
                  <a:off x="10115644" y="-398348"/>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7" name="Google Shape;707;p32"/>
                <p:cNvSpPr/>
                <p:nvPr/>
              </p:nvSpPr>
              <p:spPr>
                <a:xfrm>
                  <a:off x="10132645" y="-380087"/>
                  <a:ext cx="30224" cy="29022"/>
                </a:xfrm>
                <a:custGeom>
                  <a:avLst/>
                  <a:gdLst/>
                  <a:ahLst/>
                  <a:cxnLst/>
                  <a:rect l="l" t="t" r="r" b="b"/>
                  <a:pathLst>
                    <a:path w="528"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8" name="Google Shape;708;p32"/>
                <p:cNvSpPr/>
                <p:nvPr/>
              </p:nvSpPr>
              <p:spPr>
                <a:xfrm>
                  <a:off x="10149016" y="-361826"/>
                  <a:ext cx="30224" cy="29022"/>
                </a:xfrm>
                <a:custGeom>
                  <a:avLst/>
                  <a:gdLst/>
                  <a:ahLst/>
                  <a:cxnLst/>
                  <a:rect l="l" t="t" r="r" b="b"/>
                  <a:pathLst>
                    <a:path w="528" h="507" extrusionOk="0">
                      <a:moveTo>
                        <a:pt x="462" y="1"/>
                      </a:moveTo>
                      <a:lnTo>
                        <a:pt x="0" y="429"/>
                      </a:lnTo>
                      <a:lnTo>
                        <a:pt x="66" y="50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09" name="Google Shape;709;p32"/>
                <p:cNvSpPr/>
                <p:nvPr/>
              </p:nvSpPr>
              <p:spPr>
                <a:xfrm>
                  <a:off x="10165960" y="-368753"/>
                  <a:ext cx="58616" cy="54209"/>
                </a:xfrm>
                <a:custGeom>
                  <a:avLst/>
                  <a:gdLst/>
                  <a:ahLst/>
                  <a:cxnLst/>
                  <a:rect l="l" t="t" r="r" b="b"/>
                  <a:pathLst>
                    <a:path w="1024" h="947" extrusionOk="0">
                      <a:moveTo>
                        <a:pt x="947" y="1"/>
                      </a:moveTo>
                      <a:lnTo>
                        <a:pt x="1" y="869"/>
                      </a:lnTo>
                      <a:lnTo>
                        <a:pt x="67" y="946"/>
                      </a:lnTo>
                      <a:lnTo>
                        <a:pt x="1024" y="78"/>
                      </a:lnTo>
                      <a:lnTo>
                        <a:pt x="94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0" name="Google Shape;710;p32"/>
                <p:cNvSpPr/>
                <p:nvPr/>
              </p:nvSpPr>
              <p:spPr>
                <a:xfrm>
                  <a:off x="10181702" y="-325305"/>
                  <a:ext cx="30911" cy="29022"/>
                </a:xfrm>
                <a:custGeom>
                  <a:avLst/>
                  <a:gdLst/>
                  <a:ahLst/>
                  <a:cxnLst/>
                  <a:rect l="l" t="t" r="r" b="b"/>
                  <a:pathLst>
                    <a:path w="540" h="507" extrusionOk="0">
                      <a:moveTo>
                        <a:pt x="474" y="0"/>
                      </a:moveTo>
                      <a:lnTo>
                        <a:pt x="1" y="429"/>
                      </a:lnTo>
                      <a:lnTo>
                        <a:pt x="78" y="506"/>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1" name="Google Shape;711;p32"/>
                <p:cNvSpPr/>
                <p:nvPr/>
              </p:nvSpPr>
              <p:spPr>
                <a:xfrm>
                  <a:off x="10198703" y="-307045"/>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2" name="Google Shape;712;p32"/>
                <p:cNvSpPr/>
                <p:nvPr/>
              </p:nvSpPr>
              <p:spPr>
                <a:xfrm>
                  <a:off x="10215705" y="-288155"/>
                  <a:ext cx="30281" cy="28392"/>
                </a:xfrm>
                <a:custGeom>
                  <a:avLst/>
                  <a:gdLst/>
                  <a:ahLst/>
                  <a:cxnLst/>
                  <a:rect l="l" t="t" r="r" b="b"/>
                  <a:pathLst>
                    <a:path w="529" h="496" extrusionOk="0">
                      <a:moveTo>
                        <a:pt x="463" y="0"/>
                      </a:moveTo>
                      <a:lnTo>
                        <a:pt x="1" y="418"/>
                      </a:lnTo>
                      <a:lnTo>
                        <a:pt x="67" y="495"/>
                      </a:lnTo>
                      <a:lnTo>
                        <a:pt x="529"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3" name="Google Shape;713;p32"/>
                <p:cNvSpPr/>
                <p:nvPr/>
              </p:nvSpPr>
              <p:spPr>
                <a:xfrm>
                  <a:off x="10232706" y="-269894"/>
                  <a:ext cx="30911" cy="28335"/>
                </a:xfrm>
                <a:custGeom>
                  <a:avLst/>
                  <a:gdLst/>
                  <a:ahLst/>
                  <a:cxnLst/>
                  <a:rect l="l" t="t" r="r" b="b"/>
                  <a:pathLst>
                    <a:path w="540" h="495" extrusionOk="0">
                      <a:moveTo>
                        <a:pt x="463" y="0"/>
                      </a:moveTo>
                      <a:lnTo>
                        <a:pt x="1" y="418"/>
                      </a:lnTo>
                      <a:lnTo>
                        <a:pt x="67" y="495"/>
                      </a:lnTo>
                      <a:lnTo>
                        <a:pt x="53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4" name="Google Shape;714;p32"/>
                <p:cNvSpPr/>
                <p:nvPr/>
              </p:nvSpPr>
              <p:spPr>
                <a:xfrm>
                  <a:off x="10249707" y="-276821"/>
                  <a:ext cx="57987" cy="53522"/>
                </a:xfrm>
                <a:custGeom>
                  <a:avLst/>
                  <a:gdLst/>
                  <a:ahLst/>
                  <a:cxnLst/>
                  <a:rect l="l" t="t" r="r" b="b"/>
                  <a:pathLst>
                    <a:path w="1013" h="935" extrusionOk="0">
                      <a:moveTo>
                        <a:pt x="946" y="0"/>
                      </a:moveTo>
                      <a:lnTo>
                        <a:pt x="1" y="869"/>
                      </a:lnTo>
                      <a:lnTo>
                        <a:pt x="67" y="935"/>
                      </a:lnTo>
                      <a:lnTo>
                        <a:pt x="1012" y="77"/>
                      </a:lnTo>
                      <a:lnTo>
                        <a:pt x="946"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5" name="Google Shape;715;p32"/>
                <p:cNvSpPr/>
                <p:nvPr/>
              </p:nvSpPr>
              <p:spPr>
                <a:xfrm>
                  <a:off x="10265449" y="-234060"/>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6" name="Google Shape;716;p32"/>
                <p:cNvSpPr/>
                <p:nvPr/>
              </p:nvSpPr>
              <p:spPr>
                <a:xfrm>
                  <a:off x="10282450" y="-215170"/>
                  <a:ext cx="30911" cy="28392"/>
                </a:xfrm>
                <a:custGeom>
                  <a:avLst/>
                  <a:gdLst/>
                  <a:ahLst/>
                  <a:cxnLst/>
                  <a:rect l="l" t="t" r="r" b="b"/>
                  <a:pathLst>
                    <a:path w="540" h="496" extrusionOk="0">
                      <a:moveTo>
                        <a:pt x="473" y="1"/>
                      </a:moveTo>
                      <a:lnTo>
                        <a:pt x="0" y="419"/>
                      </a:lnTo>
                      <a:lnTo>
                        <a:pt x="77"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7" name="Google Shape;717;p32"/>
                <p:cNvSpPr/>
                <p:nvPr/>
              </p:nvSpPr>
              <p:spPr>
                <a:xfrm>
                  <a:off x="10299451" y="-196909"/>
                  <a:ext cx="30911" cy="28392"/>
                </a:xfrm>
                <a:custGeom>
                  <a:avLst/>
                  <a:gdLst/>
                  <a:ahLst/>
                  <a:cxnLst/>
                  <a:rect l="l" t="t" r="r" b="b"/>
                  <a:pathLst>
                    <a:path w="540" h="496" extrusionOk="0">
                      <a:moveTo>
                        <a:pt x="462" y="1"/>
                      </a:moveTo>
                      <a:lnTo>
                        <a:pt x="0" y="419"/>
                      </a:lnTo>
                      <a:lnTo>
                        <a:pt x="66" y="49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8" name="Google Shape;718;p32"/>
                <p:cNvSpPr/>
                <p:nvPr/>
              </p:nvSpPr>
              <p:spPr>
                <a:xfrm>
                  <a:off x="10316452" y="-1786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19" name="Google Shape;719;p32"/>
                <p:cNvSpPr/>
                <p:nvPr/>
              </p:nvSpPr>
              <p:spPr>
                <a:xfrm>
                  <a:off x="10332824" y="-185575"/>
                  <a:ext cx="58559" cy="54209"/>
                </a:xfrm>
                <a:custGeom>
                  <a:avLst/>
                  <a:gdLst/>
                  <a:ahLst/>
                  <a:cxnLst/>
                  <a:rect l="l" t="t" r="r" b="b"/>
                  <a:pathLst>
                    <a:path w="1023" h="947" extrusionOk="0">
                      <a:moveTo>
                        <a:pt x="946" y="1"/>
                      </a:moveTo>
                      <a:lnTo>
                        <a:pt x="0" y="870"/>
                      </a:lnTo>
                      <a:lnTo>
                        <a:pt x="66" y="946"/>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0" name="Google Shape;720;p32"/>
                <p:cNvSpPr/>
                <p:nvPr/>
              </p:nvSpPr>
              <p:spPr>
                <a:xfrm>
                  <a:off x="10349195" y="-142128"/>
                  <a:ext cx="30854" cy="28392"/>
                </a:xfrm>
                <a:custGeom>
                  <a:avLst/>
                  <a:gdLst/>
                  <a:ahLst/>
                  <a:cxnLst/>
                  <a:rect l="l" t="t" r="r" b="b"/>
                  <a:pathLst>
                    <a:path w="539" h="496" extrusionOk="0">
                      <a:moveTo>
                        <a:pt x="473" y="1"/>
                      </a:moveTo>
                      <a:lnTo>
                        <a:pt x="0" y="418"/>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1" name="Google Shape;721;p32"/>
                <p:cNvSpPr/>
                <p:nvPr/>
              </p:nvSpPr>
              <p:spPr>
                <a:xfrm>
                  <a:off x="10366197" y="-123867"/>
                  <a:ext cx="30854" cy="29022"/>
                </a:xfrm>
                <a:custGeom>
                  <a:avLst/>
                  <a:gdLst/>
                  <a:ahLst/>
                  <a:cxnLst/>
                  <a:rect l="l" t="t" r="r" b="b"/>
                  <a:pathLst>
                    <a:path w="539" h="507" extrusionOk="0">
                      <a:moveTo>
                        <a:pt x="462" y="0"/>
                      </a:moveTo>
                      <a:lnTo>
                        <a:pt x="0" y="429"/>
                      </a:lnTo>
                      <a:lnTo>
                        <a:pt x="66" y="506"/>
                      </a:lnTo>
                      <a:lnTo>
                        <a:pt x="539"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2" name="Google Shape;722;p32"/>
                <p:cNvSpPr/>
                <p:nvPr/>
              </p:nvSpPr>
              <p:spPr>
                <a:xfrm>
                  <a:off x="10382511" y="-105607"/>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3" name="Google Shape;723;p32"/>
                <p:cNvSpPr/>
                <p:nvPr/>
              </p:nvSpPr>
              <p:spPr>
                <a:xfrm>
                  <a:off x="10399512" y="-86716"/>
                  <a:ext cx="30911" cy="28392"/>
                </a:xfrm>
                <a:custGeom>
                  <a:avLst/>
                  <a:gdLst/>
                  <a:ahLst/>
                  <a:cxnLst/>
                  <a:rect l="l" t="t" r="r" b="b"/>
                  <a:pathLst>
                    <a:path w="540" h="496" extrusionOk="0">
                      <a:moveTo>
                        <a:pt x="474" y="0"/>
                      </a:moveTo>
                      <a:lnTo>
                        <a:pt x="1" y="418"/>
                      </a:lnTo>
                      <a:lnTo>
                        <a:pt x="78" y="495"/>
                      </a:lnTo>
                      <a:lnTo>
                        <a:pt x="540" y="66"/>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4" name="Google Shape;724;p32"/>
                <p:cNvSpPr/>
                <p:nvPr/>
              </p:nvSpPr>
              <p:spPr>
                <a:xfrm>
                  <a:off x="10416513" y="-94272"/>
                  <a:ext cx="58616" cy="54209"/>
                </a:xfrm>
                <a:custGeom>
                  <a:avLst/>
                  <a:gdLst/>
                  <a:ahLst/>
                  <a:cxnLst/>
                  <a:rect l="l" t="t" r="r" b="b"/>
                  <a:pathLst>
                    <a:path w="1024" h="947" extrusionOk="0">
                      <a:moveTo>
                        <a:pt x="958" y="0"/>
                      </a:moveTo>
                      <a:lnTo>
                        <a:pt x="1" y="869"/>
                      </a:lnTo>
                      <a:lnTo>
                        <a:pt x="67" y="946"/>
                      </a:lnTo>
                      <a:lnTo>
                        <a:pt x="1024" y="77"/>
                      </a:lnTo>
                      <a:lnTo>
                        <a:pt x="958"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5" name="Google Shape;725;p32"/>
                <p:cNvSpPr/>
                <p:nvPr/>
              </p:nvSpPr>
              <p:spPr>
                <a:xfrm>
                  <a:off x="10432885" y="-50825"/>
                  <a:ext cx="30281" cy="28965"/>
                </a:xfrm>
                <a:custGeom>
                  <a:avLst/>
                  <a:gdLst/>
                  <a:ahLst/>
                  <a:cxnLst/>
                  <a:rect l="l" t="t" r="r" b="b"/>
                  <a:pathLst>
                    <a:path w="529" h="506"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32"/>
                <p:cNvSpPr/>
                <p:nvPr/>
              </p:nvSpPr>
              <p:spPr>
                <a:xfrm>
                  <a:off x="10449256" y="-31935"/>
                  <a:ext cx="30911" cy="28335"/>
                </a:xfrm>
                <a:custGeom>
                  <a:avLst/>
                  <a:gdLst/>
                  <a:ahLst/>
                  <a:cxnLst/>
                  <a:rect l="l" t="t" r="r" b="b"/>
                  <a:pathLst>
                    <a:path w="540" h="495" extrusionOk="0">
                      <a:moveTo>
                        <a:pt x="463" y="0"/>
                      </a:moveTo>
                      <a:lnTo>
                        <a:pt x="1" y="418"/>
                      </a:lnTo>
                      <a:lnTo>
                        <a:pt x="67" y="495"/>
                      </a:lnTo>
                      <a:lnTo>
                        <a:pt x="540" y="66"/>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32"/>
                <p:cNvSpPr/>
                <p:nvPr/>
              </p:nvSpPr>
              <p:spPr>
                <a:xfrm>
                  <a:off x="10466257" y="-13731"/>
                  <a:ext cx="30911" cy="28392"/>
                </a:xfrm>
                <a:custGeom>
                  <a:avLst/>
                  <a:gdLst/>
                  <a:ahLst/>
                  <a:cxnLst/>
                  <a:rect l="l" t="t" r="r" b="b"/>
                  <a:pathLst>
                    <a:path w="540" h="496" extrusionOk="0">
                      <a:moveTo>
                        <a:pt x="473" y="1"/>
                      </a:moveTo>
                      <a:lnTo>
                        <a:pt x="1" y="419"/>
                      </a:lnTo>
                      <a:lnTo>
                        <a:pt x="78" y="49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32"/>
                <p:cNvSpPr/>
                <p:nvPr/>
              </p:nvSpPr>
              <p:spPr>
                <a:xfrm>
                  <a:off x="10483259" y="4529"/>
                  <a:ext cx="30911" cy="29022"/>
                </a:xfrm>
                <a:custGeom>
                  <a:avLst/>
                  <a:gdLst/>
                  <a:ahLst/>
                  <a:cxnLst/>
                  <a:rect l="l" t="t" r="r" b="b"/>
                  <a:pathLst>
                    <a:path w="540" h="507" extrusionOk="0">
                      <a:moveTo>
                        <a:pt x="462" y="1"/>
                      </a:moveTo>
                      <a:lnTo>
                        <a:pt x="0" y="430"/>
                      </a:lnTo>
                      <a:lnTo>
                        <a:pt x="66" y="507"/>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29" name="Google Shape;729;p32"/>
                <p:cNvSpPr/>
                <p:nvPr/>
              </p:nvSpPr>
              <p:spPr>
                <a:xfrm>
                  <a:off x="10500260" y="-2397"/>
                  <a:ext cx="58616" cy="54209"/>
                </a:xfrm>
                <a:custGeom>
                  <a:avLst/>
                  <a:gdLst/>
                  <a:ahLst/>
                  <a:cxnLst/>
                  <a:rect l="l" t="t" r="r" b="b"/>
                  <a:pathLst>
                    <a:path w="1024" h="947" extrusionOk="0">
                      <a:moveTo>
                        <a:pt x="946" y="1"/>
                      </a:moveTo>
                      <a:lnTo>
                        <a:pt x="0" y="870"/>
                      </a:lnTo>
                      <a:lnTo>
                        <a:pt x="66" y="947"/>
                      </a:lnTo>
                      <a:lnTo>
                        <a:pt x="1023" y="78"/>
                      </a:lnTo>
                      <a:lnTo>
                        <a:pt x="94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0" name="Google Shape;730;p32"/>
                <p:cNvSpPr/>
                <p:nvPr/>
              </p:nvSpPr>
              <p:spPr>
                <a:xfrm>
                  <a:off x="10516631" y="41050"/>
                  <a:ext cx="30281" cy="28392"/>
                </a:xfrm>
                <a:custGeom>
                  <a:avLst/>
                  <a:gdLst/>
                  <a:ahLst/>
                  <a:cxnLst/>
                  <a:rect l="l" t="t" r="r" b="b"/>
                  <a:pathLst>
                    <a:path w="529" h="496" extrusionOk="0">
                      <a:moveTo>
                        <a:pt x="462" y="1"/>
                      </a:moveTo>
                      <a:lnTo>
                        <a:pt x="0"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32"/>
                <p:cNvSpPr/>
                <p:nvPr/>
              </p:nvSpPr>
              <p:spPr>
                <a:xfrm>
                  <a:off x="10533003" y="59311"/>
                  <a:ext cx="30911" cy="28392"/>
                </a:xfrm>
                <a:custGeom>
                  <a:avLst/>
                  <a:gdLst/>
                  <a:ahLst/>
                  <a:cxnLst/>
                  <a:rect l="l" t="t" r="r" b="b"/>
                  <a:pathLst>
                    <a:path w="540" h="496" extrusionOk="0">
                      <a:moveTo>
                        <a:pt x="473" y="1"/>
                      </a:moveTo>
                      <a:lnTo>
                        <a:pt x="0" y="430"/>
                      </a:lnTo>
                      <a:lnTo>
                        <a:pt x="77" y="495"/>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32"/>
                <p:cNvSpPr/>
                <p:nvPr/>
              </p:nvSpPr>
              <p:spPr>
                <a:xfrm>
                  <a:off x="10549374" y="77571"/>
                  <a:ext cx="30911" cy="29022"/>
                </a:xfrm>
                <a:custGeom>
                  <a:avLst/>
                  <a:gdLst/>
                  <a:ahLst/>
                  <a:cxnLst/>
                  <a:rect l="l" t="t" r="r" b="b"/>
                  <a:pathLst>
                    <a:path w="540" h="507" extrusionOk="0">
                      <a:moveTo>
                        <a:pt x="473" y="1"/>
                      </a:moveTo>
                      <a:lnTo>
                        <a:pt x="0" y="429"/>
                      </a:lnTo>
                      <a:lnTo>
                        <a:pt x="77" y="506"/>
                      </a:lnTo>
                      <a:lnTo>
                        <a:pt x="539" y="78"/>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32"/>
                <p:cNvSpPr/>
                <p:nvPr/>
              </p:nvSpPr>
              <p:spPr>
                <a:xfrm>
                  <a:off x="10567005" y="95832"/>
                  <a:ext cx="30224" cy="29022"/>
                </a:xfrm>
                <a:custGeom>
                  <a:avLst/>
                  <a:gdLst/>
                  <a:ahLst/>
                  <a:cxnLst/>
                  <a:rect l="l" t="t" r="r" b="b"/>
                  <a:pathLst>
                    <a:path w="528" h="507" extrusionOk="0">
                      <a:moveTo>
                        <a:pt x="462" y="0"/>
                      </a:moveTo>
                      <a:lnTo>
                        <a:pt x="0" y="429"/>
                      </a:lnTo>
                      <a:lnTo>
                        <a:pt x="66" y="506"/>
                      </a:lnTo>
                      <a:lnTo>
                        <a:pt x="528" y="77"/>
                      </a:lnTo>
                      <a:lnTo>
                        <a:pt x="462"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32"/>
                <p:cNvSpPr/>
                <p:nvPr/>
              </p:nvSpPr>
              <p:spPr>
                <a:xfrm>
                  <a:off x="10583377" y="88905"/>
                  <a:ext cx="58559" cy="54209"/>
                </a:xfrm>
                <a:custGeom>
                  <a:avLst/>
                  <a:gdLst/>
                  <a:ahLst/>
                  <a:cxnLst/>
                  <a:rect l="l" t="t" r="r" b="b"/>
                  <a:pathLst>
                    <a:path w="1023" h="947" extrusionOk="0">
                      <a:moveTo>
                        <a:pt x="957" y="0"/>
                      </a:moveTo>
                      <a:lnTo>
                        <a:pt x="0" y="869"/>
                      </a:lnTo>
                      <a:lnTo>
                        <a:pt x="77"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32"/>
                <p:cNvSpPr/>
                <p:nvPr/>
              </p:nvSpPr>
              <p:spPr>
                <a:xfrm>
                  <a:off x="10599691" y="132353"/>
                  <a:ext cx="30281" cy="29022"/>
                </a:xfrm>
                <a:custGeom>
                  <a:avLst/>
                  <a:gdLst/>
                  <a:ahLst/>
                  <a:cxnLst/>
                  <a:rect l="l" t="t" r="r" b="b"/>
                  <a:pathLst>
                    <a:path w="529" h="507" extrusionOk="0">
                      <a:moveTo>
                        <a:pt x="463" y="0"/>
                      </a:moveTo>
                      <a:lnTo>
                        <a:pt x="1" y="429"/>
                      </a:lnTo>
                      <a:lnTo>
                        <a:pt x="67" y="506"/>
                      </a:lnTo>
                      <a:lnTo>
                        <a:pt x="529"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32"/>
                <p:cNvSpPr/>
                <p:nvPr/>
              </p:nvSpPr>
              <p:spPr>
                <a:xfrm>
                  <a:off x="10616692" y="150613"/>
                  <a:ext cx="30911" cy="29022"/>
                </a:xfrm>
                <a:custGeom>
                  <a:avLst/>
                  <a:gdLst/>
                  <a:ahLst/>
                  <a:cxnLst/>
                  <a:rect l="l" t="t" r="r" b="b"/>
                  <a:pathLst>
                    <a:path w="540" h="507" extrusionOk="0">
                      <a:moveTo>
                        <a:pt x="463" y="0"/>
                      </a:moveTo>
                      <a:lnTo>
                        <a:pt x="1" y="429"/>
                      </a:lnTo>
                      <a:lnTo>
                        <a:pt x="67" y="506"/>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32"/>
                <p:cNvSpPr/>
                <p:nvPr/>
              </p:nvSpPr>
              <p:spPr>
                <a:xfrm>
                  <a:off x="10633064" y="169504"/>
                  <a:ext cx="30911" cy="28335"/>
                </a:xfrm>
                <a:custGeom>
                  <a:avLst/>
                  <a:gdLst/>
                  <a:ahLst/>
                  <a:cxnLst/>
                  <a:rect l="l" t="t" r="r" b="b"/>
                  <a:pathLst>
                    <a:path w="540" h="495" extrusionOk="0">
                      <a:moveTo>
                        <a:pt x="463" y="0"/>
                      </a:moveTo>
                      <a:lnTo>
                        <a:pt x="1" y="418"/>
                      </a:lnTo>
                      <a:lnTo>
                        <a:pt x="67" y="495"/>
                      </a:lnTo>
                      <a:lnTo>
                        <a:pt x="540" y="77"/>
                      </a:lnTo>
                      <a:lnTo>
                        <a:pt x="463"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32"/>
                <p:cNvSpPr/>
                <p:nvPr/>
              </p:nvSpPr>
              <p:spPr>
                <a:xfrm>
                  <a:off x="10650065" y="187764"/>
                  <a:ext cx="30911" cy="28335"/>
                </a:xfrm>
                <a:custGeom>
                  <a:avLst/>
                  <a:gdLst/>
                  <a:ahLst/>
                  <a:cxnLst/>
                  <a:rect l="l" t="t" r="r" b="b"/>
                  <a:pathLst>
                    <a:path w="540" h="495" extrusionOk="0">
                      <a:moveTo>
                        <a:pt x="474" y="0"/>
                      </a:moveTo>
                      <a:lnTo>
                        <a:pt x="1" y="418"/>
                      </a:lnTo>
                      <a:lnTo>
                        <a:pt x="78" y="495"/>
                      </a:lnTo>
                      <a:lnTo>
                        <a:pt x="540" y="77"/>
                      </a:lnTo>
                      <a:lnTo>
                        <a:pt x="474"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32"/>
                <p:cNvSpPr/>
                <p:nvPr/>
              </p:nvSpPr>
              <p:spPr>
                <a:xfrm>
                  <a:off x="10666436" y="180838"/>
                  <a:ext cx="58616" cy="54151"/>
                </a:xfrm>
                <a:custGeom>
                  <a:avLst/>
                  <a:gdLst/>
                  <a:ahLst/>
                  <a:cxnLst/>
                  <a:rect l="l" t="t" r="r" b="b"/>
                  <a:pathLst>
                    <a:path w="1024" h="946" extrusionOk="0">
                      <a:moveTo>
                        <a:pt x="957" y="0"/>
                      </a:moveTo>
                      <a:lnTo>
                        <a:pt x="1" y="869"/>
                      </a:lnTo>
                      <a:lnTo>
                        <a:pt x="78" y="946"/>
                      </a:lnTo>
                      <a:lnTo>
                        <a:pt x="1023" y="77"/>
                      </a:lnTo>
                      <a:lnTo>
                        <a:pt x="957"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32"/>
                <p:cNvSpPr/>
                <p:nvPr/>
              </p:nvSpPr>
              <p:spPr>
                <a:xfrm>
                  <a:off x="10682808" y="224228"/>
                  <a:ext cx="30911" cy="28392"/>
                </a:xfrm>
                <a:custGeom>
                  <a:avLst/>
                  <a:gdLst/>
                  <a:ahLst/>
                  <a:cxnLst/>
                  <a:rect l="l" t="t" r="r" b="b"/>
                  <a:pathLst>
                    <a:path w="540" h="496" extrusionOk="0">
                      <a:moveTo>
                        <a:pt x="473" y="1"/>
                      </a:moveTo>
                      <a:lnTo>
                        <a:pt x="1" y="419"/>
                      </a:lnTo>
                      <a:lnTo>
                        <a:pt x="78" y="496"/>
                      </a:lnTo>
                      <a:lnTo>
                        <a:pt x="539" y="67"/>
                      </a:lnTo>
                      <a:lnTo>
                        <a:pt x="473"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32"/>
                <p:cNvSpPr/>
                <p:nvPr/>
              </p:nvSpPr>
              <p:spPr>
                <a:xfrm>
                  <a:off x="10700439" y="242489"/>
                  <a:ext cx="30281" cy="28392"/>
                </a:xfrm>
                <a:custGeom>
                  <a:avLst/>
                  <a:gdLst/>
                  <a:ahLst/>
                  <a:cxnLst/>
                  <a:rect l="l" t="t" r="r" b="b"/>
                  <a:pathLst>
                    <a:path w="529" h="496" extrusionOk="0">
                      <a:moveTo>
                        <a:pt x="462" y="1"/>
                      </a:moveTo>
                      <a:lnTo>
                        <a:pt x="1" y="419"/>
                      </a:lnTo>
                      <a:lnTo>
                        <a:pt x="66" y="496"/>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32"/>
                <p:cNvSpPr/>
                <p:nvPr/>
              </p:nvSpPr>
              <p:spPr>
                <a:xfrm>
                  <a:off x="10717440" y="260749"/>
                  <a:ext cx="30281" cy="29022"/>
                </a:xfrm>
                <a:custGeom>
                  <a:avLst/>
                  <a:gdLst/>
                  <a:ahLst/>
                  <a:cxnLst/>
                  <a:rect l="l" t="t" r="r" b="b"/>
                  <a:pathLst>
                    <a:path w="529" h="507" extrusionOk="0">
                      <a:moveTo>
                        <a:pt x="462" y="1"/>
                      </a:moveTo>
                      <a:lnTo>
                        <a:pt x="0" y="430"/>
                      </a:lnTo>
                      <a:lnTo>
                        <a:pt x="66" y="507"/>
                      </a:lnTo>
                      <a:lnTo>
                        <a:pt x="528"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32"/>
                <p:cNvSpPr/>
                <p:nvPr/>
              </p:nvSpPr>
              <p:spPr>
                <a:xfrm>
                  <a:off x="10733812" y="279010"/>
                  <a:ext cx="30911" cy="29022"/>
                </a:xfrm>
                <a:custGeom>
                  <a:avLst/>
                  <a:gdLst/>
                  <a:ahLst/>
                  <a:cxnLst/>
                  <a:rect l="l" t="t" r="r" b="b"/>
                  <a:pathLst>
                    <a:path w="540" h="507" extrusionOk="0">
                      <a:moveTo>
                        <a:pt x="462" y="1"/>
                      </a:moveTo>
                      <a:lnTo>
                        <a:pt x="0" y="429"/>
                      </a:lnTo>
                      <a:lnTo>
                        <a:pt x="66" y="506"/>
                      </a:lnTo>
                      <a:lnTo>
                        <a:pt x="539" y="78"/>
                      </a:lnTo>
                      <a:lnTo>
                        <a:pt x="462"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32"/>
                <p:cNvSpPr/>
                <p:nvPr/>
              </p:nvSpPr>
              <p:spPr>
                <a:xfrm>
                  <a:off x="10750183" y="272083"/>
                  <a:ext cx="58616" cy="54209"/>
                </a:xfrm>
                <a:custGeom>
                  <a:avLst/>
                  <a:gdLst/>
                  <a:ahLst/>
                  <a:cxnLst/>
                  <a:rect l="l" t="t" r="r" b="b"/>
                  <a:pathLst>
                    <a:path w="1024" h="947" extrusionOk="0">
                      <a:moveTo>
                        <a:pt x="957" y="1"/>
                      </a:moveTo>
                      <a:lnTo>
                        <a:pt x="0" y="869"/>
                      </a:lnTo>
                      <a:lnTo>
                        <a:pt x="66" y="946"/>
                      </a:lnTo>
                      <a:lnTo>
                        <a:pt x="1023" y="78"/>
                      </a:lnTo>
                      <a:lnTo>
                        <a:pt x="957"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sp>
            <p:nvSpPr>
              <p:cNvPr id="745" name="Google Shape;745;p32"/>
              <p:cNvSpPr/>
              <p:nvPr/>
            </p:nvSpPr>
            <p:spPr>
              <a:xfrm>
                <a:off x="6884416" y="-1990299"/>
                <a:ext cx="210767" cy="215461"/>
              </a:xfrm>
              <a:custGeom>
                <a:avLst/>
                <a:gdLst/>
                <a:ahLst/>
                <a:cxnLst/>
                <a:rect l="l" t="t" r="r" b="b"/>
                <a:pathLst>
                  <a:path w="3682" h="3764" extrusionOk="0">
                    <a:moveTo>
                      <a:pt x="203" y="1"/>
                    </a:moveTo>
                    <a:cubicBezTo>
                      <a:pt x="94" y="1"/>
                      <a:pt x="0" y="117"/>
                      <a:pt x="94" y="234"/>
                    </a:cubicBezTo>
                    <a:cubicBezTo>
                      <a:pt x="1127" y="1455"/>
                      <a:pt x="2205" y="2642"/>
                      <a:pt x="3382" y="3720"/>
                    </a:cubicBezTo>
                    <a:cubicBezTo>
                      <a:pt x="3419" y="3751"/>
                      <a:pt x="3456" y="3763"/>
                      <a:pt x="3489" y="3763"/>
                    </a:cubicBezTo>
                    <a:cubicBezTo>
                      <a:pt x="3610" y="3763"/>
                      <a:pt x="3681" y="3588"/>
                      <a:pt x="3569" y="3467"/>
                    </a:cubicBezTo>
                    <a:cubicBezTo>
                      <a:pt x="2469" y="2356"/>
                      <a:pt x="1369" y="1246"/>
                      <a:pt x="336" y="69"/>
                    </a:cubicBezTo>
                    <a:cubicBezTo>
                      <a:pt x="297" y="21"/>
                      <a:pt x="249" y="1"/>
                      <a:pt x="203" y="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46" name="Google Shape;746;p32"/>
            <p:cNvGrpSpPr/>
            <p:nvPr/>
          </p:nvGrpSpPr>
          <p:grpSpPr>
            <a:xfrm rot="-6966032">
              <a:off x="156170" y="3819585"/>
              <a:ext cx="664004" cy="923425"/>
              <a:chOff x="10478963" y="-3477862"/>
              <a:chExt cx="489325" cy="680500"/>
            </a:xfrm>
          </p:grpSpPr>
          <p:sp>
            <p:nvSpPr>
              <p:cNvPr id="747" name="Google Shape;747;p32"/>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1"/>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32"/>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32"/>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32"/>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1" name="Google Shape;751;p32"/>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2" name="Google Shape;752;p32"/>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32"/>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32"/>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5" name="Google Shape;755;p32"/>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6" name="Google Shape;756;p32"/>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32"/>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32"/>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32"/>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0" name="Google Shape;760;p32"/>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1" name="Google Shape;761;p32"/>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32"/>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32"/>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20042518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64"/>
        <p:cNvGrpSpPr/>
        <p:nvPr/>
      </p:nvGrpSpPr>
      <p:grpSpPr>
        <a:xfrm>
          <a:off x="0" y="0"/>
          <a:ext cx="0" cy="0"/>
          <a:chOff x="0" y="0"/>
          <a:chExt cx="0" cy="0"/>
        </a:xfrm>
      </p:grpSpPr>
      <p:sp>
        <p:nvSpPr>
          <p:cNvPr id="765" name="Google Shape;765;p33"/>
          <p:cNvSpPr/>
          <p:nvPr/>
        </p:nvSpPr>
        <p:spPr>
          <a:xfrm>
            <a:off x="734100" y="744000"/>
            <a:ext cx="16819800" cy="8799000"/>
          </a:xfrm>
          <a:prstGeom prst="rect">
            <a:avLst/>
          </a:prstGeom>
          <a:solidFill>
            <a:schemeClr val="lt1"/>
          </a:solidFill>
          <a:ln w="19050" cap="flat" cmpd="sng">
            <a:solidFill>
              <a:schemeClr val="dk1"/>
            </a:solidFill>
            <a:prstDash val="solid"/>
            <a:round/>
            <a:headEnd type="none" w="sm" len="sm"/>
            <a:tailEnd type="none" w="sm" len="sm"/>
          </a:ln>
          <a:effectLst>
            <a:outerShdw dist="180975" dir="1980000" algn="bl" rotWithShape="0">
              <a:schemeClr val="dk1"/>
            </a:outerShdw>
          </a:effectLst>
        </p:spPr>
        <p:txBody>
          <a:bodyPr spcFirstLastPara="1" wrap="square" lIns="182850" tIns="182850" rIns="182850" bIns="182850" anchor="ctr" anchorCtr="0">
            <a:noAutofit/>
          </a:bodyPr>
          <a:lstStyle/>
          <a:p>
            <a:pPr marL="0" marR="0" lvl="0" indent="0" algn="ctr"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Manrope"/>
              <a:ea typeface="Manrope"/>
              <a:cs typeface="Manrope"/>
              <a:sym typeface="Manrope"/>
            </a:endParaRPr>
          </a:p>
        </p:txBody>
      </p:sp>
      <p:grpSp>
        <p:nvGrpSpPr>
          <p:cNvPr id="766" name="Google Shape;766;p33"/>
          <p:cNvGrpSpPr/>
          <p:nvPr/>
        </p:nvGrpSpPr>
        <p:grpSpPr>
          <a:xfrm>
            <a:off x="15989756" y="-5"/>
            <a:ext cx="2247384" cy="9329506"/>
            <a:chOff x="7994878" y="-3"/>
            <a:chExt cx="1123692" cy="4664753"/>
          </a:xfrm>
        </p:grpSpPr>
        <p:grpSp>
          <p:nvGrpSpPr>
            <p:cNvPr id="767" name="Google Shape;767;p33"/>
            <p:cNvGrpSpPr/>
            <p:nvPr/>
          </p:nvGrpSpPr>
          <p:grpSpPr>
            <a:xfrm rot="7188616" flipH="1">
              <a:off x="8226983" y="55492"/>
              <a:ext cx="659482" cy="917228"/>
              <a:chOff x="10478963" y="-3477862"/>
              <a:chExt cx="489325" cy="680500"/>
            </a:xfrm>
          </p:grpSpPr>
          <p:sp>
            <p:nvSpPr>
              <p:cNvPr id="768" name="Google Shape;768;p33"/>
              <p:cNvSpPr/>
              <p:nvPr/>
            </p:nvSpPr>
            <p:spPr>
              <a:xfrm>
                <a:off x="10478963" y="-3477862"/>
                <a:ext cx="489325" cy="680500"/>
              </a:xfrm>
              <a:custGeom>
                <a:avLst/>
                <a:gdLst/>
                <a:ahLst/>
                <a:cxnLst/>
                <a:rect l="l" t="t" r="r" b="b"/>
                <a:pathLst>
                  <a:path w="19573" h="27220" extrusionOk="0">
                    <a:moveTo>
                      <a:pt x="9542" y="8584"/>
                    </a:moveTo>
                    <a:cubicBezTo>
                      <a:pt x="9563" y="8584"/>
                      <a:pt x="9606" y="8584"/>
                      <a:pt x="9627" y="8605"/>
                    </a:cubicBezTo>
                    <a:cubicBezTo>
                      <a:pt x="12736" y="9563"/>
                      <a:pt x="14462" y="12865"/>
                      <a:pt x="13503" y="15953"/>
                    </a:cubicBezTo>
                    <a:cubicBezTo>
                      <a:pt x="12724" y="18481"/>
                      <a:pt x="10397" y="20093"/>
                      <a:pt x="7894" y="20093"/>
                    </a:cubicBezTo>
                    <a:cubicBezTo>
                      <a:pt x="7318" y="20093"/>
                      <a:pt x="6733" y="20008"/>
                      <a:pt x="6155" y="19829"/>
                    </a:cubicBezTo>
                    <a:cubicBezTo>
                      <a:pt x="6113" y="19829"/>
                      <a:pt x="6092" y="19808"/>
                      <a:pt x="6070" y="19808"/>
                    </a:cubicBezTo>
                    <a:lnTo>
                      <a:pt x="9542" y="8584"/>
                    </a:lnTo>
                    <a:close/>
                    <a:moveTo>
                      <a:pt x="8481" y="0"/>
                    </a:moveTo>
                    <a:cubicBezTo>
                      <a:pt x="8223" y="0"/>
                      <a:pt x="7990" y="159"/>
                      <a:pt x="7902" y="405"/>
                    </a:cubicBezTo>
                    <a:lnTo>
                      <a:pt x="107" y="25622"/>
                    </a:lnTo>
                    <a:cubicBezTo>
                      <a:pt x="0" y="25941"/>
                      <a:pt x="171" y="26261"/>
                      <a:pt x="490" y="26367"/>
                    </a:cubicBezTo>
                    <a:lnTo>
                      <a:pt x="3174" y="27198"/>
                    </a:lnTo>
                    <a:cubicBezTo>
                      <a:pt x="3229" y="27213"/>
                      <a:pt x="3285" y="27220"/>
                      <a:pt x="3340" y="27220"/>
                    </a:cubicBezTo>
                    <a:cubicBezTo>
                      <a:pt x="3598" y="27220"/>
                      <a:pt x="3831" y="27061"/>
                      <a:pt x="3919" y="26814"/>
                    </a:cubicBezTo>
                    <a:lnTo>
                      <a:pt x="3898" y="26793"/>
                    </a:lnTo>
                    <a:lnTo>
                      <a:pt x="4728" y="24174"/>
                    </a:lnTo>
                    <a:cubicBezTo>
                      <a:pt x="4750" y="24174"/>
                      <a:pt x="4771" y="24195"/>
                      <a:pt x="4792" y="24195"/>
                    </a:cubicBezTo>
                    <a:cubicBezTo>
                      <a:pt x="5824" y="24514"/>
                      <a:pt x="6868" y="24665"/>
                      <a:pt x="7895" y="24665"/>
                    </a:cubicBezTo>
                    <a:cubicBezTo>
                      <a:pt x="12355" y="24665"/>
                      <a:pt x="16484" y="21800"/>
                      <a:pt x="17869" y="17316"/>
                    </a:cubicBezTo>
                    <a:cubicBezTo>
                      <a:pt x="19573" y="11800"/>
                      <a:pt x="16485" y="5943"/>
                      <a:pt x="10990" y="4239"/>
                    </a:cubicBezTo>
                    <a:cubicBezTo>
                      <a:pt x="10947" y="4239"/>
                      <a:pt x="10926" y="4218"/>
                      <a:pt x="10905" y="4218"/>
                    </a:cubicBezTo>
                    <a:lnTo>
                      <a:pt x="11714" y="1598"/>
                    </a:lnTo>
                    <a:cubicBezTo>
                      <a:pt x="11821" y="1279"/>
                      <a:pt x="11650" y="959"/>
                      <a:pt x="11331" y="853"/>
                    </a:cubicBezTo>
                    <a:lnTo>
                      <a:pt x="8647" y="22"/>
                    </a:lnTo>
                    <a:cubicBezTo>
                      <a:pt x="8592" y="7"/>
                      <a:pt x="8536" y="0"/>
                      <a:pt x="8481" y="0"/>
                    </a:cubicBezTo>
                    <a:close/>
                  </a:path>
                </a:pathLst>
              </a:custGeom>
              <a:solidFill>
                <a:schemeClr val="accent2"/>
              </a:solidFill>
              <a:ln>
                <a:noFill/>
              </a:ln>
              <a:effectLst>
                <a:outerShdw dist="38100" dir="2820000" algn="bl" rotWithShape="0">
                  <a:schemeClr val="dk1"/>
                </a:outerShdw>
              </a:effectLst>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33"/>
              <p:cNvSpPr/>
              <p:nvPr/>
            </p:nvSpPr>
            <p:spPr>
              <a:xfrm>
                <a:off x="10667988" y="-3447512"/>
                <a:ext cx="26100" cy="14400"/>
              </a:xfrm>
              <a:custGeom>
                <a:avLst/>
                <a:gdLst/>
                <a:ahLst/>
                <a:cxnLst/>
                <a:rect l="l" t="t" r="r" b="b"/>
                <a:pathLst>
                  <a:path w="1044" h="576" extrusionOk="0">
                    <a:moveTo>
                      <a:pt x="85" y="1"/>
                    </a:moveTo>
                    <a:lnTo>
                      <a:pt x="0" y="278"/>
                    </a:lnTo>
                    <a:lnTo>
                      <a:pt x="958"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33"/>
              <p:cNvSpPr/>
              <p:nvPr/>
            </p:nvSpPr>
            <p:spPr>
              <a:xfrm>
                <a:off x="10653613" y="-3401187"/>
                <a:ext cx="26625" cy="14400"/>
              </a:xfrm>
              <a:custGeom>
                <a:avLst/>
                <a:gdLst/>
                <a:ahLst/>
                <a:cxnLst/>
                <a:rect l="l" t="t" r="r" b="b"/>
                <a:pathLst>
                  <a:path w="1065" h="576" extrusionOk="0">
                    <a:moveTo>
                      <a:pt x="85" y="1"/>
                    </a:moveTo>
                    <a:lnTo>
                      <a:pt x="0" y="278"/>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33"/>
              <p:cNvSpPr/>
              <p:nvPr/>
            </p:nvSpPr>
            <p:spPr>
              <a:xfrm>
                <a:off x="10640288" y="-33580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33"/>
              <p:cNvSpPr/>
              <p:nvPr/>
            </p:nvSpPr>
            <p:spPr>
              <a:xfrm>
                <a:off x="10625913" y="-3311737"/>
                <a:ext cx="26650" cy="14400"/>
              </a:xfrm>
              <a:custGeom>
                <a:avLst/>
                <a:gdLst/>
                <a:ahLst/>
                <a:cxnLst/>
                <a:rect l="l" t="t" r="r" b="b"/>
                <a:pathLst>
                  <a:path w="1066" h="576" extrusionOk="0">
                    <a:moveTo>
                      <a:pt x="86" y="1"/>
                    </a:moveTo>
                    <a:lnTo>
                      <a:pt x="1" y="278"/>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33"/>
              <p:cNvSpPr/>
              <p:nvPr/>
            </p:nvSpPr>
            <p:spPr>
              <a:xfrm>
                <a:off x="10612613" y="-32686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33"/>
              <p:cNvSpPr/>
              <p:nvPr/>
            </p:nvSpPr>
            <p:spPr>
              <a:xfrm>
                <a:off x="10598238" y="-3222287"/>
                <a:ext cx="26625" cy="14400"/>
              </a:xfrm>
              <a:custGeom>
                <a:avLst/>
                <a:gdLst/>
                <a:ahLst/>
                <a:cxnLst/>
                <a:rect l="l" t="t" r="r" b="b"/>
                <a:pathLst>
                  <a:path w="1065" h="576" extrusionOk="0">
                    <a:moveTo>
                      <a:pt x="85" y="1"/>
                    </a:moveTo>
                    <a:lnTo>
                      <a:pt x="0" y="277"/>
                    </a:lnTo>
                    <a:lnTo>
                      <a:pt x="958"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33"/>
              <p:cNvSpPr/>
              <p:nvPr/>
            </p:nvSpPr>
            <p:spPr>
              <a:xfrm>
                <a:off x="10584913" y="-31791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33"/>
              <p:cNvSpPr/>
              <p:nvPr/>
            </p:nvSpPr>
            <p:spPr>
              <a:xfrm>
                <a:off x="10570538" y="-3132837"/>
                <a:ext cx="26650" cy="14400"/>
              </a:xfrm>
              <a:custGeom>
                <a:avLst/>
                <a:gdLst/>
                <a:ahLst/>
                <a:cxnLst/>
                <a:rect l="l" t="t" r="r" b="b"/>
                <a:pathLst>
                  <a:path w="1066" h="576" extrusionOk="0">
                    <a:moveTo>
                      <a:pt x="86" y="1"/>
                    </a:moveTo>
                    <a:lnTo>
                      <a:pt x="1" y="277"/>
                    </a:lnTo>
                    <a:lnTo>
                      <a:pt x="959" y="576"/>
                    </a:lnTo>
                    <a:lnTo>
                      <a:pt x="1065"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33"/>
              <p:cNvSpPr/>
              <p:nvPr/>
            </p:nvSpPr>
            <p:spPr>
              <a:xfrm>
                <a:off x="10557238" y="-30897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33"/>
              <p:cNvSpPr/>
              <p:nvPr/>
            </p:nvSpPr>
            <p:spPr>
              <a:xfrm>
                <a:off x="10542863" y="-3043387"/>
                <a:ext cx="26650" cy="14400"/>
              </a:xfrm>
              <a:custGeom>
                <a:avLst/>
                <a:gdLst/>
                <a:ahLst/>
                <a:cxnLst/>
                <a:rect l="l" t="t" r="r" b="b"/>
                <a:pathLst>
                  <a:path w="1066" h="576" extrusionOk="0">
                    <a:moveTo>
                      <a:pt x="85" y="1"/>
                    </a:moveTo>
                    <a:lnTo>
                      <a:pt x="0" y="277"/>
                    </a:lnTo>
                    <a:lnTo>
                      <a:pt x="959" y="576"/>
                    </a:lnTo>
                    <a:lnTo>
                      <a:pt x="1065"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33"/>
              <p:cNvSpPr/>
              <p:nvPr/>
            </p:nvSpPr>
            <p:spPr>
              <a:xfrm>
                <a:off x="10529538" y="-3000262"/>
                <a:ext cx="26125" cy="14400"/>
              </a:xfrm>
              <a:custGeom>
                <a:avLst/>
                <a:gdLst/>
                <a:ahLst/>
                <a:cxnLst/>
                <a:rect l="l" t="t" r="r" b="b"/>
                <a:pathLst>
                  <a:path w="1045" h="576" extrusionOk="0">
                    <a:moveTo>
                      <a:pt x="86" y="1"/>
                    </a:moveTo>
                    <a:lnTo>
                      <a:pt x="1" y="278"/>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33"/>
              <p:cNvSpPr/>
              <p:nvPr/>
            </p:nvSpPr>
            <p:spPr>
              <a:xfrm>
                <a:off x="10515163" y="-2953937"/>
                <a:ext cx="26125" cy="14400"/>
              </a:xfrm>
              <a:custGeom>
                <a:avLst/>
                <a:gdLst/>
                <a:ahLst/>
                <a:cxnLst/>
                <a:rect l="l" t="t" r="r" b="b"/>
                <a:pathLst>
                  <a:path w="1045" h="576" extrusionOk="0">
                    <a:moveTo>
                      <a:pt x="86" y="1"/>
                    </a:moveTo>
                    <a:lnTo>
                      <a:pt x="1" y="277"/>
                    </a:lnTo>
                    <a:lnTo>
                      <a:pt x="959" y="576"/>
                    </a:lnTo>
                    <a:lnTo>
                      <a:pt x="1044" y="299"/>
                    </a:lnTo>
                    <a:lnTo>
                      <a:pt x="86"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33"/>
              <p:cNvSpPr/>
              <p:nvPr/>
            </p:nvSpPr>
            <p:spPr>
              <a:xfrm>
                <a:off x="10501863" y="-2910812"/>
                <a:ext cx="26100" cy="14400"/>
              </a:xfrm>
              <a:custGeom>
                <a:avLst/>
                <a:gdLst/>
                <a:ahLst/>
                <a:cxnLst/>
                <a:rect l="l" t="t" r="r" b="b"/>
                <a:pathLst>
                  <a:path w="1044" h="576" extrusionOk="0">
                    <a:moveTo>
                      <a:pt x="85" y="1"/>
                    </a:moveTo>
                    <a:lnTo>
                      <a:pt x="0" y="278"/>
                    </a:lnTo>
                    <a:lnTo>
                      <a:pt x="959" y="576"/>
                    </a:lnTo>
                    <a:lnTo>
                      <a:pt x="1044" y="299"/>
                    </a:lnTo>
                    <a:lnTo>
                      <a:pt x="85"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33"/>
              <p:cNvSpPr/>
              <p:nvPr/>
            </p:nvSpPr>
            <p:spPr>
              <a:xfrm>
                <a:off x="10487488" y="-2865012"/>
                <a:ext cx="26100" cy="14925"/>
              </a:xfrm>
              <a:custGeom>
                <a:avLst/>
                <a:gdLst/>
                <a:ahLst/>
                <a:cxnLst/>
                <a:rect l="l" t="t" r="r" b="b"/>
                <a:pathLst>
                  <a:path w="1044" h="597" extrusionOk="0">
                    <a:moveTo>
                      <a:pt x="85" y="0"/>
                    </a:moveTo>
                    <a:lnTo>
                      <a:pt x="0" y="298"/>
                    </a:lnTo>
                    <a:lnTo>
                      <a:pt x="959" y="597"/>
                    </a:lnTo>
                    <a:lnTo>
                      <a:pt x="1044" y="320"/>
                    </a:lnTo>
                    <a:lnTo>
                      <a:pt x="85" y="0"/>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33"/>
              <p:cNvSpPr/>
              <p:nvPr/>
            </p:nvSpPr>
            <p:spPr>
              <a:xfrm>
                <a:off x="10626988" y="-3075337"/>
                <a:ext cx="201800" cy="114150"/>
              </a:xfrm>
              <a:custGeom>
                <a:avLst/>
                <a:gdLst/>
                <a:ahLst/>
                <a:cxnLst/>
                <a:rect l="l" t="t" r="r" b="b"/>
                <a:pathLst>
                  <a:path w="8072" h="4566" extrusionOk="0">
                    <a:moveTo>
                      <a:pt x="8072" y="1"/>
                    </a:moveTo>
                    <a:cubicBezTo>
                      <a:pt x="8056" y="55"/>
                      <a:pt x="8039" y="108"/>
                      <a:pt x="8023" y="161"/>
                    </a:cubicBezTo>
                    <a:lnTo>
                      <a:pt x="8023" y="161"/>
                    </a:lnTo>
                    <a:cubicBezTo>
                      <a:pt x="8057" y="59"/>
                      <a:pt x="8072" y="1"/>
                      <a:pt x="8072" y="1"/>
                    </a:cubicBezTo>
                    <a:close/>
                    <a:moveTo>
                      <a:pt x="8023" y="161"/>
                    </a:moveTo>
                    <a:cubicBezTo>
                      <a:pt x="7758" y="951"/>
                      <a:pt x="6354" y="4402"/>
                      <a:pt x="2028" y="4402"/>
                    </a:cubicBezTo>
                    <a:cubicBezTo>
                      <a:pt x="1413" y="4402"/>
                      <a:pt x="739" y="4332"/>
                      <a:pt x="0" y="4175"/>
                    </a:cubicBezTo>
                    <a:lnTo>
                      <a:pt x="0" y="4175"/>
                    </a:lnTo>
                    <a:cubicBezTo>
                      <a:pt x="0" y="4175"/>
                      <a:pt x="1051" y="4566"/>
                      <a:pt x="2420" y="4566"/>
                    </a:cubicBezTo>
                    <a:cubicBezTo>
                      <a:pt x="4331" y="4566"/>
                      <a:pt x="6863" y="3805"/>
                      <a:pt x="8023" y="161"/>
                    </a:cubicBez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33"/>
              <p:cNvSpPr/>
              <p:nvPr/>
            </p:nvSpPr>
            <p:spPr>
              <a:xfrm>
                <a:off x="10727613" y="-3454437"/>
                <a:ext cx="32500" cy="63925"/>
              </a:xfrm>
              <a:custGeom>
                <a:avLst/>
                <a:gdLst/>
                <a:ahLst/>
                <a:cxnLst/>
                <a:rect l="l" t="t" r="r" b="b"/>
                <a:pathLst>
                  <a:path w="1300" h="2557" extrusionOk="0">
                    <a:moveTo>
                      <a:pt x="0" y="1"/>
                    </a:moveTo>
                    <a:lnTo>
                      <a:pt x="703" y="384"/>
                    </a:lnTo>
                    <a:cubicBezTo>
                      <a:pt x="895" y="469"/>
                      <a:pt x="1001" y="682"/>
                      <a:pt x="959" y="874"/>
                    </a:cubicBezTo>
                    <a:lnTo>
                      <a:pt x="661" y="2557"/>
                    </a:lnTo>
                    <a:lnTo>
                      <a:pt x="661" y="2557"/>
                    </a:lnTo>
                    <a:lnTo>
                      <a:pt x="1257" y="661"/>
                    </a:lnTo>
                    <a:cubicBezTo>
                      <a:pt x="1300" y="533"/>
                      <a:pt x="1214" y="384"/>
                      <a:pt x="1087" y="342"/>
                    </a:cubicBezTo>
                    <a:lnTo>
                      <a:pt x="0" y="1"/>
                    </a:lnTo>
                    <a:close/>
                  </a:path>
                </a:pathLst>
              </a:custGeom>
              <a:solidFill>
                <a:srgbClr val="F9F9F9">
                  <a:alpha val="31009"/>
                </a:srgbClr>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85" name="Google Shape;785;p33"/>
            <p:cNvGrpSpPr/>
            <p:nvPr/>
          </p:nvGrpSpPr>
          <p:grpSpPr>
            <a:xfrm>
              <a:off x="8022859" y="4531299"/>
              <a:ext cx="658645" cy="133451"/>
              <a:chOff x="9930175" y="1022450"/>
              <a:chExt cx="120450" cy="24400"/>
            </a:xfrm>
          </p:grpSpPr>
          <p:sp>
            <p:nvSpPr>
              <p:cNvPr id="786" name="Google Shape;786;p33"/>
              <p:cNvSpPr/>
              <p:nvPr/>
            </p:nvSpPr>
            <p:spPr>
              <a:xfrm>
                <a:off x="9930175" y="1032275"/>
                <a:ext cx="13750" cy="12575"/>
              </a:xfrm>
              <a:custGeom>
                <a:avLst/>
                <a:gdLst/>
                <a:ahLst/>
                <a:cxnLst/>
                <a:rect l="l" t="t" r="r" b="b"/>
                <a:pathLst>
                  <a:path w="550" h="503" extrusionOk="0">
                    <a:moveTo>
                      <a:pt x="308" y="84"/>
                    </a:moveTo>
                    <a:cubicBezTo>
                      <a:pt x="338" y="84"/>
                      <a:pt x="368" y="88"/>
                      <a:pt x="396" y="95"/>
                    </a:cubicBezTo>
                    <a:cubicBezTo>
                      <a:pt x="363" y="139"/>
                      <a:pt x="319" y="183"/>
                      <a:pt x="264" y="205"/>
                    </a:cubicBezTo>
                    <a:cubicBezTo>
                      <a:pt x="242" y="216"/>
                      <a:pt x="209" y="227"/>
                      <a:pt x="165" y="227"/>
                    </a:cubicBezTo>
                    <a:cubicBezTo>
                      <a:pt x="121" y="227"/>
                      <a:pt x="77" y="183"/>
                      <a:pt x="132" y="139"/>
                    </a:cubicBezTo>
                    <a:cubicBezTo>
                      <a:pt x="177" y="101"/>
                      <a:pt x="243" y="84"/>
                      <a:pt x="308" y="84"/>
                    </a:cubicBezTo>
                    <a:close/>
                    <a:moveTo>
                      <a:pt x="274" y="0"/>
                    </a:moveTo>
                    <a:cubicBezTo>
                      <a:pt x="252" y="0"/>
                      <a:pt x="231" y="2"/>
                      <a:pt x="209" y="7"/>
                    </a:cubicBezTo>
                    <a:cubicBezTo>
                      <a:pt x="121" y="29"/>
                      <a:pt x="0" y="95"/>
                      <a:pt x="11" y="194"/>
                    </a:cubicBezTo>
                    <a:cubicBezTo>
                      <a:pt x="11" y="281"/>
                      <a:pt x="105" y="317"/>
                      <a:pt x="180" y="317"/>
                    </a:cubicBezTo>
                    <a:cubicBezTo>
                      <a:pt x="190" y="317"/>
                      <a:pt x="200" y="316"/>
                      <a:pt x="209" y="315"/>
                    </a:cubicBezTo>
                    <a:cubicBezTo>
                      <a:pt x="286" y="304"/>
                      <a:pt x="363" y="271"/>
                      <a:pt x="418" y="227"/>
                    </a:cubicBezTo>
                    <a:cubicBezTo>
                      <a:pt x="418" y="293"/>
                      <a:pt x="418" y="359"/>
                      <a:pt x="418" y="436"/>
                    </a:cubicBezTo>
                    <a:cubicBezTo>
                      <a:pt x="418" y="471"/>
                      <a:pt x="459" y="502"/>
                      <a:pt x="491" y="502"/>
                    </a:cubicBezTo>
                    <a:cubicBezTo>
                      <a:pt x="509" y="502"/>
                      <a:pt x="524" y="493"/>
                      <a:pt x="528" y="469"/>
                    </a:cubicBezTo>
                    <a:cubicBezTo>
                      <a:pt x="550" y="351"/>
                      <a:pt x="529" y="233"/>
                      <a:pt x="498" y="125"/>
                    </a:cubicBezTo>
                    <a:lnTo>
                      <a:pt x="498" y="125"/>
                    </a:lnTo>
                    <a:cubicBezTo>
                      <a:pt x="508" y="112"/>
                      <a:pt x="516" y="83"/>
                      <a:pt x="495" y="73"/>
                    </a:cubicBezTo>
                    <a:cubicBezTo>
                      <a:pt x="435" y="30"/>
                      <a:pt x="354" y="0"/>
                      <a:pt x="27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33"/>
              <p:cNvSpPr/>
              <p:nvPr/>
            </p:nvSpPr>
            <p:spPr>
              <a:xfrm>
                <a:off x="9946125" y="1022950"/>
                <a:ext cx="16250" cy="9000"/>
              </a:xfrm>
              <a:custGeom>
                <a:avLst/>
                <a:gdLst/>
                <a:ahLst/>
                <a:cxnLst/>
                <a:rect l="l" t="t" r="r" b="b"/>
                <a:pathLst>
                  <a:path w="650" h="360" extrusionOk="0">
                    <a:moveTo>
                      <a:pt x="72" y="1"/>
                    </a:moveTo>
                    <a:cubicBezTo>
                      <a:pt x="60" y="1"/>
                      <a:pt x="46" y="2"/>
                      <a:pt x="33" y="6"/>
                    </a:cubicBezTo>
                    <a:cubicBezTo>
                      <a:pt x="0" y="17"/>
                      <a:pt x="22" y="83"/>
                      <a:pt x="55" y="83"/>
                    </a:cubicBezTo>
                    <a:cubicBezTo>
                      <a:pt x="58" y="83"/>
                      <a:pt x="61" y="82"/>
                      <a:pt x="64" y="82"/>
                    </a:cubicBezTo>
                    <a:cubicBezTo>
                      <a:pt x="104" y="82"/>
                      <a:pt x="55" y="161"/>
                      <a:pt x="44" y="171"/>
                    </a:cubicBezTo>
                    <a:cubicBezTo>
                      <a:pt x="44" y="182"/>
                      <a:pt x="44" y="204"/>
                      <a:pt x="44" y="226"/>
                    </a:cubicBezTo>
                    <a:cubicBezTo>
                      <a:pt x="55" y="270"/>
                      <a:pt x="99" y="314"/>
                      <a:pt x="143" y="325"/>
                    </a:cubicBezTo>
                    <a:cubicBezTo>
                      <a:pt x="220" y="358"/>
                      <a:pt x="297" y="347"/>
                      <a:pt x="374" y="358"/>
                    </a:cubicBezTo>
                    <a:cubicBezTo>
                      <a:pt x="405" y="358"/>
                      <a:pt x="436" y="360"/>
                      <a:pt x="467" y="360"/>
                    </a:cubicBezTo>
                    <a:cubicBezTo>
                      <a:pt x="513" y="360"/>
                      <a:pt x="559" y="356"/>
                      <a:pt x="605" y="336"/>
                    </a:cubicBezTo>
                    <a:cubicBezTo>
                      <a:pt x="649" y="325"/>
                      <a:pt x="627" y="259"/>
                      <a:pt x="594" y="248"/>
                    </a:cubicBezTo>
                    <a:cubicBezTo>
                      <a:pt x="541" y="228"/>
                      <a:pt x="481" y="224"/>
                      <a:pt x="419" y="224"/>
                    </a:cubicBezTo>
                    <a:cubicBezTo>
                      <a:pt x="378" y="224"/>
                      <a:pt x="337" y="226"/>
                      <a:pt x="297" y="226"/>
                    </a:cubicBezTo>
                    <a:cubicBezTo>
                      <a:pt x="289" y="226"/>
                      <a:pt x="277" y="227"/>
                      <a:pt x="264" y="227"/>
                    </a:cubicBezTo>
                    <a:cubicBezTo>
                      <a:pt x="225" y="227"/>
                      <a:pt x="173" y="221"/>
                      <a:pt x="165" y="171"/>
                    </a:cubicBezTo>
                    <a:cubicBezTo>
                      <a:pt x="165" y="160"/>
                      <a:pt x="187" y="127"/>
                      <a:pt x="187" y="116"/>
                    </a:cubicBezTo>
                    <a:cubicBezTo>
                      <a:pt x="187" y="43"/>
                      <a:pt x="134" y="1"/>
                      <a:pt x="7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33"/>
              <p:cNvSpPr/>
              <p:nvPr/>
            </p:nvSpPr>
            <p:spPr>
              <a:xfrm>
                <a:off x="9956575" y="1035275"/>
                <a:ext cx="13500" cy="8775"/>
              </a:xfrm>
              <a:custGeom>
                <a:avLst/>
                <a:gdLst/>
                <a:ahLst/>
                <a:cxnLst/>
                <a:rect l="l" t="t" r="r" b="b"/>
                <a:pathLst>
                  <a:path w="540" h="351" extrusionOk="0">
                    <a:moveTo>
                      <a:pt x="170" y="1"/>
                    </a:moveTo>
                    <a:cubicBezTo>
                      <a:pt x="148" y="1"/>
                      <a:pt x="124" y="26"/>
                      <a:pt x="132" y="52"/>
                    </a:cubicBezTo>
                    <a:cubicBezTo>
                      <a:pt x="143" y="74"/>
                      <a:pt x="154" y="85"/>
                      <a:pt x="165" y="107"/>
                    </a:cubicBezTo>
                    <a:cubicBezTo>
                      <a:pt x="132" y="118"/>
                      <a:pt x="99" y="118"/>
                      <a:pt x="66" y="129"/>
                    </a:cubicBezTo>
                    <a:cubicBezTo>
                      <a:pt x="0" y="129"/>
                      <a:pt x="22" y="228"/>
                      <a:pt x="88" y="228"/>
                    </a:cubicBezTo>
                    <a:cubicBezTo>
                      <a:pt x="121" y="228"/>
                      <a:pt x="154" y="217"/>
                      <a:pt x="187" y="217"/>
                    </a:cubicBezTo>
                    <a:cubicBezTo>
                      <a:pt x="187" y="250"/>
                      <a:pt x="198" y="272"/>
                      <a:pt x="198" y="305"/>
                    </a:cubicBezTo>
                    <a:cubicBezTo>
                      <a:pt x="204" y="334"/>
                      <a:pt x="231" y="350"/>
                      <a:pt x="256" y="350"/>
                    </a:cubicBezTo>
                    <a:cubicBezTo>
                      <a:pt x="280" y="350"/>
                      <a:pt x="303" y="336"/>
                      <a:pt x="308" y="305"/>
                    </a:cubicBezTo>
                    <a:cubicBezTo>
                      <a:pt x="308" y="272"/>
                      <a:pt x="308" y="239"/>
                      <a:pt x="297" y="206"/>
                    </a:cubicBezTo>
                    <a:lnTo>
                      <a:pt x="319" y="206"/>
                    </a:lnTo>
                    <a:cubicBezTo>
                      <a:pt x="385" y="195"/>
                      <a:pt x="451" y="206"/>
                      <a:pt x="506" y="162"/>
                    </a:cubicBezTo>
                    <a:cubicBezTo>
                      <a:pt x="539" y="140"/>
                      <a:pt x="506" y="96"/>
                      <a:pt x="484" y="96"/>
                    </a:cubicBezTo>
                    <a:cubicBezTo>
                      <a:pt x="456" y="87"/>
                      <a:pt x="430" y="83"/>
                      <a:pt x="405" y="83"/>
                    </a:cubicBezTo>
                    <a:cubicBezTo>
                      <a:pt x="370" y="83"/>
                      <a:pt x="335" y="90"/>
                      <a:pt x="297" y="96"/>
                    </a:cubicBezTo>
                    <a:lnTo>
                      <a:pt x="253" y="96"/>
                    </a:lnTo>
                    <a:cubicBezTo>
                      <a:pt x="231" y="74"/>
                      <a:pt x="209" y="41"/>
                      <a:pt x="187" y="8"/>
                    </a:cubicBezTo>
                    <a:cubicBezTo>
                      <a:pt x="182" y="3"/>
                      <a:pt x="176" y="1"/>
                      <a:pt x="170"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33"/>
              <p:cNvSpPr/>
              <p:nvPr/>
            </p:nvSpPr>
            <p:spPr>
              <a:xfrm>
                <a:off x="9972775" y="1026975"/>
                <a:ext cx="16900" cy="18450"/>
              </a:xfrm>
              <a:custGeom>
                <a:avLst/>
                <a:gdLst/>
                <a:ahLst/>
                <a:cxnLst/>
                <a:rect l="l" t="t" r="r" b="b"/>
                <a:pathLst>
                  <a:path w="676" h="738" extrusionOk="0">
                    <a:moveTo>
                      <a:pt x="353" y="450"/>
                    </a:moveTo>
                    <a:cubicBezTo>
                      <a:pt x="463" y="494"/>
                      <a:pt x="474" y="527"/>
                      <a:pt x="397" y="549"/>
                    </a:cubicBezTo>
                    <a:cubicBezTo>
                      <a:pt x="353" y="582"/>
                      <a:pt x="287" y="593"/>
                      <a:pt x="221" y="604"/>
                    </a:cubicBezTo>
                    <a:cubicBezTo>
                      <a:pt x="243" y="560"/>
                      <a:pt x="265" y="516"/>
                      <a:pt x="298" y="483"/>
                    </a:cubicBezTo>
                    <a:cubicBezTo>
                      <a:pt x="320" y="472"/>
                      <a:pt x="342" y="461"/>
                      <a:pt x="353" y="450"/>
                    </a:cubicBezTo>
                    <a:close/>
                    <a:moveTo>
                      <a:pt x="59" y="0"/>
                    </a:moveTo>
                    <a:cubicBezTo>
                      <a:pt x="38" y="0"/>
                      <a:pt x="22" y="14"/>
                      <a:pt x="34" y="43"/>
                    </a:cubicBezTo>
                    <a:cubicBezTo>
                      <a:pt x="78" y="219"/>
                      <a:pt x="100" y="395"/>
                      <a:pt x="89" y="582"/>
                    </a:cubicBezTo>
                    <a:cubicBezTo>
                      <a:pt x="89" y="593"/>
                      <a:pt x="89" y="604"/>
                      <a:pt x="100" y="615"/>
                    </a:cubicBezTo>
                    <a:lnTo>
                      <a:pt x="78" y="615"/>
                    </a:lnTo>
                    <a:cubicBezTo>
                      <a:pt x="1" y="626"/>
                      <a:pt x="23" y="725"/>
                      <a:pt x="89" y="736"/>
                    </a:cubicBezTo>
                    <a:cubicBezTo>
                      <a:pt x="101" y="737"/>
                      <a:pt x="114" y="737"/>
                      <a:pt x="129" y="737"/>
                    </a:cubicBezTo>
                    <a:cubicBezTo>
                      <a:pt x="308" y="737"/>
                      <a:pt x="675" y="672"/>
                      <a:pt x="584" y="439"/>
                    </a:cubicBezTo>
                    <a:cubicBezTo>
                      <a:pt x="546" y="364"/>
                      <a:pt x="469" y="313"/>
                      <a:pt x="386" y="313"/>
                    </a:cubicBezTo>
                    <a:cubicBezTo>
                      <a:pt x="371" y="313"/>
                      <a:pt x="357" y="315"/>
                      <a:pt x="342" y="318"/>
                    </a:cubicBezTo>
                    <a:cubicBezTo>
                      <a:pt x="287" y="329"/>
                      <a:pt x="232" y="362"/>
                      <a:pt x="199" y="406"/>
                    </a:cubicBezTo>
                    <a:cubicBezTo>
                      <a:pt x="177" y="285"/>
                      <a:pt x="155" y="153"/>
                      <a:pt x="111" y="32"/>
                    </a:cubicBezTo>
                    <a:cubicBezTo>
                      <a:pt x="101" y="11"/>
                      <a:pt x="78" y="0"/>
                      <a:pt x="5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33"/>
              <p:cNvSpPr/>
              <p:nvPr/>
            </p:nvSpPr>
            <p:spPr>
              <a:xfrm>
                <a:off x="9984050" y="1022450"/>
                <a:ext cx="9100" cy="9250"/>
              </a:xfrm>
              <a:custGeom>
                <a:avLst/>
                <a:gdLst/>
                <a:ahLst/>
                <a:cxnLst/>
                <a:rect l="l" t="t" r="r" b="b"/>
                <a:pathLst>
                  <a:path w="364" h="370" extrusionOk="0">
                    <a:moveTo>
                      <a:pt x="158" y="0"/>
                    </a:moveTo>
                    <a:cubicBezTo>
                      <a:pt x="114" y="0"/>
                      <a:pt x="65" y="28"/>
                      <a:pt x="34" y="59"/>
                    </a:cubicBezTo>
                    <a:cubicBezTo>
                      <a:pt x="8" y="85"/>
                      <a:pt x="29" y="124"/>
                      <a:pt x="56" y="124"/>
                    </a:cubicBezTo>
                    <a:cubicBezTo>
                      <a:pt x="63" y="124"/>
                      <a:pt x="71" y="121"/>
                      <a:pt x="78" y="114"/>
                    </a:cubicBezTo>
                    <a:cubicBezTo>
                      <a:pt x="87" y="114"/>
                      <a:pt x="129" y="90"/>
                      <a:pt x="148" y="90"/>
                    </a:cubicBezTo>
                    <a:cubicBezTo>
                      <a:pt x="151" y="90"/>
                      <a:pt x="153" y="91"/>
                      <a:pt x="155" y="92"/>
                    </a:cubicBezTo>
                    <a:cubicBezTo>
                      <a:pt x="155" y="103"/>
                      <a:pt x="111" y="147"/>
                      <a:pt x="111" y="147"/>
                    </a:cubicBezTo>
                    <a:cubicBezTo>
                      <a:pt x="78" y="191"/>
                      <a:pt x="56" y="235"/>
                      <a:pt x="23" y="268"/>
                    </a:cubicBezTo>
                    <a:cubicBezTo>
                      <a:pt x="1" y="301"/>
                      <a:pt x="34" y="356"/>
                      <a:pt x="67" y="356"/>
                    </a:cubicBezTo>
                    <a:cubicBezTo>
                      <a:pt x="111" y="362"/>
                      <a:pt x="160" y="370"/>
                      <a:pt x="208" y="370"/>
                    </a:cubicBezTo>
                    <a:cubicBezTo>
                      <a:pt x="257" y="370"/>
                      <a:pt x="303" y="362"/>
                      <a:pt x="342" y="334"/>
                    </a:cubicBezTo>
                    <a:cubicBezTo>
                      <a:pt x="364" y="312"/>
                      <a:pt x="353" y="268"/>
                      <a:pt x="320" y="268"/>
                    </a:cubicBezTo>
                    <a:cubicBezTo>
                      <a:pt x="276" y="257"/>
                      <a:pt x="221" y="257"/>
                      <a:pt x="177" y="257"/>
                    </a:cubicBezTo>
                    <a:cubicBezTo>
                      <a:pt x="188" y="224"/>
                      <a:pt x="210" y="202"/>
                      <a:pt x="221" y="180"/>
                    </a:cubicBezTo>
                    <a:cubicBezTo>
                      <a:pt x="243" y="147"/>
                      <a:pt x="265" y="103"/>
                      <a:pt x="243" y="59"/>
                    </a:cubicBezTo>
                    <a:cubicBezTo>
                      <a:pt x="224" y="16"/>
                      <a:pt x="192" y="0"/>
                      <a:pt x="15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33"/>
              <p:cNvSpPr/>
              <p:nvPr/>
            </p:nvSpPr>
            <p:spPr>
              <a:xfrm>
                <a:off x="9998625" y="1035475"/>
                <a:ext cx="15700" cy="3600"/>
              </a:xfrm>
              <a:custGeom>
                <a:avLst/>
                <a:gdLst/>
                <a:ahLst/>
                <a:cxnLst/>
                <a:rect l="l" t="t" r="r" b="b"/>
                <a:pathLst>
                  <a:path w="628" h="144" extrusionOk="0">
                    <a:moveTo>
                      <a:pt x="468" y="0"/>
                    </a:moveTo>
                    <a:cubicBezTo>
                      <a:pt x="430" y="0"/>
                      <a:pt x="391" y="6"/>
                      <a:pt x="353" y="11"/>
                    </a:cubicBezTo>
                    <a:cubicBezTo>
                      <a:pt x="254" y="22"/>
                      <a:pt x="166" y="33"/>
                      <a:pt x="67" y="44"/>
                    </a:cubicBezTo>
                    <a:cubicBezTo>
                      <a:pt x="1" y="44"/>
                      <a:pt x="34" y="143"/>
                      <a:pt x="89" y="143"/>
                    </a:cubicBezTo>
                    <a:lnTo>
                      <a:pt x="353" y="132"/>
                    </a:lnTo>
                    <a:cubicBezTo>
                      <a:pt x="382" y="132"/>
                      <a:pt x="411" y="133"/>
                      <a:pt x="440" y="133"/>
                    </a:cubicBezTo>
                    <a:cubicBezTo>
                      <a:pt x="497" y="133"/>
                      <a:pt x="551" y="128"/>
                      <a:pt x="595" y="99"/>
                    </a:cubicBezTo>
                    <a:cubicBezTo>
                      <a:pt x="628" y="77"/>
                      <a:pt x="606" y="33"/>
                      <a:pt x="584" y="22"/>
                    </a:cubicBezTo>
                    <a:cubicBezTo>
                      <a:pt x="545" y="6"/>
                      <a:pt x="507" y="0"/>
                      <a:pt x="468"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33"/>
              <p:cNvSpPr/>
              <p:nvPr/>
            </p:nvSpPr>
            <p:spPr>
              <a:xfrm>
                <a:off x="10000550" y="1039425"/>
                <a:ext cx="16250" cy="3250"/>
              </a:xfrm>
              <a:custGeom>
                <a:avLst/>
                <a:gdLst/>
                <a:ahLst/>
                <a:cxnLst/>
                <a:rect l="l" t="t" r="r" b="b"/>
                <a:pathLst>
                  <a:path w="650" h="130" extrusionOk="0">
                    <a:moveTo>
                      <a:pt x="511" y="1"/>
                    </a:moveTo>
                    <a:cubicBezTo>
                      <a:pt x="461" y="1"/>
                      <a:pt x="410" y="11"/>
                      <a:pt x="364" y="18"/>
                    </a:cubicBezTo>
                    <a:lnTo>
                      <a:pt x="56" y="18"/>
                    </a:lnTo>
                    <a:cubicBezTo>
                      <a:pt x="1" y="18"/>
                      <a:pt x="12" y="117"/>
                      <a:pt x="67" y="117"/>
                    </a:cubicBezTo>
                    <a:cubicBezTo>
                      <a:pt x="166" y="128"/>
                      <a:pt x="265" y="128"/>
                      <a:pt x="364" y="128"/>
                    </a:cubicBezTo>
                    <a:cubicBezTo>
                      <a:pt x="393" y="128"/>
                      <a:pt x="423" y="129"/>
                      <a:pt x="454" y="129"/>
                    </a:cubicBezTo>
                    <a:cubicBezTo>
                      <a:pt x="515" y="129"/>
                      <a:pt x="576" y="124"/>
                      <a:pt x="628" y="95"/>
                    </a:cubicBezTo>
                    <a:cubicBezTo>
                      <a:pt x="650" y="73"/>
                      <a:pt x="639" y="29"/>
                      <a:pt x="606" y="18"/>
                    </a:cubicBezTo>
                    <a:cubicBezTo>
                      <a:pt x="575" y="5"/>
                      <a:pt x="543" y="1"/>
                      <a:pt x="51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33"/>
              <p:cNvSpPr/>
              <p:nvPr/>
            </p:nvSpPr>
            <p:spPr>
              <a:xfrm>
                <a:off x="10021075" y="1034600"/>
                <a:ext cx="13600" cy="12250"/>
              </a:xfrm>
              <a:custGeom>
                <a:avLst/>
                <a:gdLst/>
                <a:ahLst/>
                <a:cxnLst/>
                <a:rect l="l" t="t" r="r" b="b"/>
                <a:pathLst>
                  <a:path w="544" h="490" extrusionOk="0">
                    <a:moveTo>
                      <a:pt x="337" y="1"/>
                    </a:moveTo>
                    <a:cubicBezTo>
                      <a:pt x="176" y="1"/>
                      <a:pt x="0" y="124"/>
                      <a:pt x="37" y="310"/>
                    </a:cubicBezTo>
                    <a:cubicBezTo>
                      <a:pt x="59" y="398"/>
                      <a:pt x="147" y="464"/>
                      <a:pt x="235" y="486"/>
                    </a:cubicBezTo>
                    <a:cubicBezTo>
                      <a:pt x="254" y="488"/>
                      <a:pt x="275" y="490"/>
                      <a:pt x="297" y="490"/>
                    </a:cubicBezTo>
                    <a:cubicBezTo>
                      <a:pt x="383" y="490"/>
                      <a:pt x="489" y="470"/>
                      <a:pt x="532" y="409"/>
                    </a:cubicBezTo>
                    <a:cubicBezTo>
                      <a:pt x="543" y="387"/>
                      <a:pt x="543" y="365"/>
                      <a:pt x="532" y="343"/>
                    </a:cubicBezTo>
                    <a:cubicBezTo>
                      <a:pt x="516" y="321"/>
                      <a:pt x="499" y="313"/>
                      <a:pt x="480" y="313"/>
                    </a:cubicBezTo>
                    <a:cubicBezTo>
                      <a:pt x="461" y="313"/>
                      <a:pt x="439" y="321"/>
                      <a:pt x="411" y="332"/>
                    </a:cubicBezTo>
                    <a:cubicBezTo>
                      <a:pt x="373" y="340"/>
                      <a:pt x="325" y="352"/>
                      <a:pt x="277" y="352"/>
                    </a:cubicBezTo>
                    <a:cubicBezTo>
                      <a:pt x="255" y="352"/>
                      <a:pt x="234" y="350"/>
                      <a:pt x="213" y="343"/>
                    </a:cubicBezTo>
                    <a:cubicBezTo>
                      <a:pt x="114" y="310"/>
                      <a:pt x="169" y="200"/>
                      <a:pt x="224" y="156"/>
                    </a:cubicBezTo>
                    <a:cubicBezTo>
                      <a:pt x="270" y="110"/>
                      <a:pt x="324" y="87"/>
                      <a:pt x="385" y="87"/>
                    </a:cubicBezTo>
                    <a:cubicBezTo>
                      <a:pt x="397" y="87"/>
                      <a:pt x="410" y="88"/>
                      <a:pt x="422" y="90"/>
                    </a:cubicBezTo>
                    <a:cubicBezTo>
                      <a:pt x="426" y="91"/>
                      <a:pt x="429" y="91"/>
                      <a:pt x="432" y="91"/>
                    </a:cubicBezTo>
                    <a:cubicBezTo>
                      <a:pt x="476" y="91"/>
                      <a:pt x="463" y="23"/>
                      <a:pt x="422" y="13"/>
                    </a:cubicBezTo>
                    <a:cubicBezTo>
                      <a:pt x="395" y="5"/>
                      <a:pt x="367" y="1"/>
                      <a:pt x="33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sp>
            <p:nvSpPr>
              <p:cNvPr id="794" name="Google Shape;794;p33"/>
              <p:cNvSpPr/>
              <p:nvPr/>
            </p:nvSpPr>
            <p:spPr>
              <a:xfrm>
                <a:off x="10034925" y="1023800"/>
                <a:ext cx="15700" cy="11025"/>
              </a:xfrm>
              <a:custGeom>
                <a:avLst/>
                <a:gdLst/>
                <a:ahLst/>
                <a:cxnLst/>
                <a:rect l="l" t="t" r="r" b="b"/>
                <a:pathLst>
                  <a:path w="628" h="441" extrusionOk="0">
                    <a:moveTo>
                      <a:pt x="103" y="0"/>
                    </a:moveTo>
                    <a:cubicBezTo>
                      <a:pt x="87" y="0"/>
                      <a:pt x="71" y="2"/>
                      <a:pt x="55" y="5"/>
                    </a:cubicBezTo>
                    <a:cubicBezTo>
                      <a:pt x="0" y="16"/>
                      <a:pt x="33" y="93"/>
                      <a:pt x="77" y="93"/>
                    </a:cubicBezTo>
                    <a:cubicBezTo>
                      <a:pt x="84" y="92"/>
                      <a:pt x="92" y="91"/>
                      <a:pt x="101" y="91"/>
                    </a:cubicBezTo>
                    <a:cubicBezTo>
                      <a:pt x="159" y="91"/>
                      <a:pt x="244" y="125"/>
                      <a:pt x="176" y="192"/>
                    </a:cubicBezTo>
                    <a:cubicBezTo>
                      <a:pt x="165" y="214"/>
                      <a:pt x="132" y="225"/>
                      <a:pt x="121" y="247"/>
                    </a:cubicBezTo>
                    <a:cubicBezTo>
                      <a:pt x="88" y="291"/>
                      <a:pt x="99" y="346"/>
                      <a:pt x="143" y="379"/>
                    </a:cubicBezTo>
                    <a:cubicBezTo>
                      <a:pt x="186" y="422"/>
                      <a:pt x="267" y="441"/>
                      <a:pt x="349" y="441"/>
                    </a:cubicBezTo>
                    <a:cubicBezTo>
                      <a:pt x="437" y="441"/>
                      <a:pt x="527" y="419"/>
                      <a:pt x="572" y="379"/>
                    </a:cubicBezTo>
                    <a:cubicBezTo>
                      <a:pt x="627" y="335"/>
                      <a:pt x="572" y="269"/>
                      <a:pt x="517" y="269"/>
                    </a:cubicBezTo>
                    <a:cubicBezTo>
                      <a:pt x="484" y="269"/>
                      <a:pt x="440" y="280"/>
                      <a:pt x="407" y="291"/>
                    </a:cubicBezTo>
                    <a:lnTo>
                      <a:pt x="242" y="291"/>
                    </a:lnTo>
                    <a:cubicBezTo>
                      <a:pt x="253" y="280"/>
                      <a:pt x="275" y="258"/>
                      <a:pt x="275" y="258"/>
                    </a:cubicBezTo>
                    <a:cubicBezTo>
                      <a:pt x="297" y="236"/>
                      <a:pt x="308" y="203"/>
                      <a:pt x="308" y="181"/>
                    </a:cubicBezTo>
                    <a:cubicBezTo>
                      <a:pt x="308" y="58"/>
                      <a:pt x="203" y="0"/>
                      <a:pt x="103"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828800" rtl="0" eaLnBrk="1" fontAlgn="auto" latinLnBrk="0" hangingPunct="1">
                  <a:lnSpc>
                    <a:spcPct val="100000"/>
                  </a:lnSpc>
                  <a:spcBef>
                    <a:spcPts val="0"/>
                  </a:spcBef>
                  <a:spcAft>
                    <a:spcPts val="0"/>
                  </a:spcAft>
                  <a:buClr>
                    <a:srgbClr val="000000"/>
                  </a:buClr>
                  <a:buSzTx/>
                  <a:buFont typeface="Arial"/>
                  <a:buNone/>
                  <a:tabLst/>
                  <a:defRPr/>
                </a:pPr>
                <a:endParaRPr kumimoji="0" sz="2800"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62561235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2286000" y="1683546"/>
            <a:ext cx="13716000" cy="3581400"/>
          </a:xfrm>
        </p:spPr>
        <p:txBody>
          <a:bodyPr anchor="b"/>
          <a:lstStyle>
            <a:lvl1pPr algn="ctr">
              <a:defRPr sz="9000"/>
            </a:lvl1pPr>
          </a:lstStyle>
          <a:p>
            <a:r>
              <a:rPr lang="zh-CN" altLang="en-US"/>
              <a:t>单击此处编辑母版标题样式</a:t>
            </a:r>
          </a:p>
        </p:txBody>
      </p:sp>
      <p:sp>
        <p:nvSpPr>
          <p:cNvPr id="3" name="副标题 2"/>
          <p:cNvSpPr>
            <a:spLocks noGrp="1"/>
          </p:cNvSpPr>
          <p:nvPr>
            <p:ph type="subTitle" idx="1" hasCustomPrompt="1"/>
          </p:nvPr>
        </p:nvSpPr>
        <p:spPr>
          <a:xfrm>
            <a:off x="2286000" y="5403062"/>
            <a:ext cx="13716000" cy="2483644"/>
          </a:xfrm>
        </p:spPr>
        <p:txBody>
          <a:bodyPr/>
          <a:lstStyle>
            <a:lvl1pPr marL="0" indent="0" algn="ctr">
              <a:buNone/>
              <a:defRPr sz="3600"/>
            </a:lvl1pPr>
            <a:lvl2pPr marL="685816" indent="0" algn="ctr">
              <a:buNone/>
              <a:defRPr sz="3000"/>
            </a:lvl2pPr>
            <a:lvl3pPr marL="1371636" indent="0" algn="ctr">
              <a:buNone/>
              <a:defRPr sz="2700"/>
            </a:lvl3pPr>
            <a:lvl4pPr marL="2057452" indent="0" algn="ctr">
              <a:buNone/>
              <a:defRPr sz="2400"/>
            </a:lvl4pPr>
            <a:lvl5pPr marL="2743268" indent="0" algn="ctr">
              <a:buNone/>
              <a:defRPr sz="2400"/>
            </a:lvl5pPr>
            <a:lvl6pPr marL="3429088" indent="0" algn="ctr">
              <a:buNone/>
              <a:defRPr sz="2400"/>
            </a:lvl6pPr>
            <a:lvl7pPr marL="4114904" indent="0" algn="ctr">
              <a:buNone/>
              <a:defRPr sz="2400"/>
            </a:lvl7pPr>
            <a:lvl8pPr marL="4800720" indent="0" algn="ctr">
              <a:buNone/>
              <a:defRPr sz="2400"/>
            </a:lvl8pPr>
            <a:lvl9pPr marL="5486536" indent="0" algn="ctr">
              <a:buNone/>
              <a:defRPr sz="2400"/>
            </a:lvl9pPr>
          </a:lstStyle>
          <a:p>
            <a:r>
              <a:rPr lang="zh-CN" altLang="en-US"/>
              <a:t>单击以编辑母版副标题样式</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2023/12/19</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0920273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2023/12/19</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410553395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6" y="2564615"/>
            <a:ext cx="15773400" cy="4279106"/>
          </a:xfrm>
        </p:spPr>
        <p:txBody>
          <a:bodyPr anchor="b"/>
          <a:lstStyle>
            <a:lvl1pPr>
              <a:defRPr sz="9000"/>
            </a:lvl1pPr>
          </a:lstStyle>
          <a:p>
            <a:r>
              <a:rPr lang="zh-CN" altLang="en-US"/>
              <a:t>单击此处编辑母版标题样式</a:t>
            </a:r>
          </a:p>
        </p:txBody>
      </p:sp>
      <p:sp>
        <p:nvSpPr>
          <p:cNvPr id="3" name="文本占位符 2"/>
          <p:cNvSpPr>
            <a:spLocks noGrp="1"/>
          </p:cNvSpPr>
          <p:nvPr>
            <p:ph type="body" idx="1" hasCustomPrompt="1"/>
          </p:nvPr>
        </p:nvSpPr>
        <p:spPr>
          <a:xfrm>
            <a:off x="1247776" y="6884201"/>
            <a:ext cx="15773400" cy="2250282"/>
          </a:xfrm>
        </p:spPr>
        <p:txBody>
          <a:bodyPr/>
          <a:lstStyle>
            <a:lvl1pPr marL="0" indent="0">
              <a:buNone/>
              <a:defRPr sz="3600">
                <a:solidFill>
                  <a:schemeClr val="tx1">
                    <a:tint val="75000"/>
                  </a:schemeClr>
                </a:solidFill>
              </a:defRPr>
            </a:lvl1pPr>
            <a:lvl2pPr marL="685816" indent="0">
              <a:buNone/>
              <a:defRPr sz="3000">
                <a:solidFill>
                  <a:schemeClr val="tx1">
                    <a:tint val="75000"/>
                  </a:schemeClr>
                </a:solidFill>
              </a:defRPr>
            </a:lvl2pPr>
            <a:lvl3pPr marL="1371636" indent="0">
              <a:buNone/>
              <a:defRPr sz="2700">
                <a:solidFill>
                  <a:schemeClr val="tx1">
                    <a:tint val="75000"/>
                  </a:schemeClr>
                </a:solidFill>
              </a:defRPr>
            </a:lvl3pPr>
            <a:lvl4pPr marL="2057452" indent="0">
              <a:buNone/>
              <a:defRPr sz="2400">
                <a:solidFill>
                  <a:schemeClr val="tx1">
                    <a:tint val="75000"/>
                  </a:schemeClr>
                </a:solidFill>
              </a:defRPr>
            </a:lvl4pPr>
            <a:lvl5pPr marL="2743268" indent="0">
              <a:buNone/>
              <a:defRPr sz="2400">
                <a:solidFill>
                  <a:schemeClr val="tx1">
                    <a:tint val="75000"/>
                  </a:schemeClr>
                </a:solidFill>
              </a:defRPr>
            </a:lvl5pPr>
            <a:lvl6pPr marL="3429088" indent="0">
              <a:buNone/>
              <a:defRPr sz="2400">
                <a:solidFill>
                  <a:schemeClr val="tx1">
                    <a:tint val="75000"/>
                  </a:schemeClr>
                </a:solidFill>
              </a:defRPr>
            </a:lvl6pPr>
            <a:lvl7pPr marL="4114904" indent="0">
              <a:buNone/>
              <a:defRPr sz="2400">
                <a:solidFill>
                  <a:schemeClr val="tx1">
                    <a:tint val="75000"/>
                  </a:schemeClr>
                </a:solidFill>
              </a:defRPr>
            </a:lvl7pPr>
            <a:lvl8pPr marL="4800720" indent="0">
              <a:buNone/>
              <a:defRPr sz="2400">
                <a:solidFill>
                  <a:schemeClr val="tx1">
                    <a:tint val="75000"/>
                  </a:schemeClr>
                </a:solidFill>
              </a:defRPr>
            </a:lvl8pPr>
            <a:lvl9pPr marL="5486536"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2023/12/19</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32618207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1257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9258300" y="2738438"/>
            <a:ext cx="7772400" cy="652700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2023/12/19</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3083941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93"/>
            <a:ext cx="15773400" cy="1988346"/>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1259689" y="2521746"/>
            <a:ext cx="77366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4" name="内容占位符 3"/>
          <p:cNvSpPr>
            <a:spLocks noGrp="1"/>
          </p:cNvSpPr>
          <p:nvPr>
            <p:ph sz="half" idx="2" hasCustomPrompt="1"/>
          </p:nvPr>
        </p:nvSpPr>
        <p:spPr>
          <a:xfrm>
            <a:off x="1259689" y="3757619"/>
            <a:ext cx="77366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9258307" y="2521746"/>
            <a:ext cx="7774782" cy="1235868"/>
          </a:xfrm>
        </p:spPr>
        <p:txBody>
          <a:bodyPr anchor="b"/>
          <a:lstStyle>
            <a:lvl1pPr marL="0" indent="0">
              <a:buNone/>
              <a:defRPr sz="3600" b="1"/>
            </a:lvl1pPr>
            <a:lvl2pPr marL="685816" indent="0">
              <a:buNone/>
              <a:defRPr sz="3000" b="1"/>
            </a:lvl2pPr>
            <a:lvl3pPr marL="1371636" indent="0">
              <a:buNone/>
              <a:defRPr sz="2700" b="1"/>
            </a:lvl3pPr>
            <a:lvl4pPr marL="2057452" indent="0">
              <a:buNone/>
              <a:defRPr sz="2400" b="1"/>
            </a:lvl4pPr>
            <a:lvl5pPr marL="2743268" indent="0">
              <a:buNone/>
              <a:defRPr sz="2400" b="1"/>
            </a:lvl5pPr>
            <a:lvl6pPr marL="3429088" indent="0">
              <a:buNone/>
              <a:defRPr sz="2400" b="1"/>
            </a:lvl6pPr>
            <a:lvl7pPr marL="4114904" indent="0">
              <a:buNone/>
              <a:defRPr sz="2400" b="1"/>
            </a:lvl7pPr>
            <a:lvl8pPr marL="4800720" indent="0">
              <a:buNone/>
              <a:defRPr sz="2400" b="1"/>
            </a:lvl8pPr>
            <a:lvl9pPr marL="5486536" indent="0">
              <a:buNone/>
              <a:defRPr sz="2400" b="1"/>
            </a:lvl9pPr>
          </a:lstStyle>
          <a:p>
            <a:pPr lvl="0"/>
            <a:r>
              <a:rPr lang="zh-CN" altLang="en-US"/>
              <a:t>编辑母版文本样式</a:t>
            </a:r>
          </a:p>
        </p:txBody>
      </p:sp>
      <p:sp>
        <p:nvSpPr>
          <p:cNvPr id="6" name="内容占位符 5"/>
          <p:cNvSpPr>
            <a:spLocks noGrp="1"/>
          </p:cNvSpPr>
          <p:nvPr>
            <p:ph sz="quarter" idx="4" hasCustomPrompt="1"/>
          </p:nvPr>
        </p:nvSpPr>
        <p:spPr>
          <a:xfrm>
            <a:off x="9258307" y="3757619"/>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2023/12/19</a:t>
            </a:fld>
            <a:endParaRPr lang="zh-CN" altLang="en-US" kern="0">
              <a:solidFill>
                <a:prstClr val="black">
                  <a:tint val="75000"/>
                </a:prstClr>
              </a:solidFill>
              <a:cs typeface="Arial"/>
              <a:sym typeface="Arial"/>
            </a:endParaRPr>
          </a:p>
        </p:txBody>
      </p:sp>
      <p:sp>
        <p:nvSpPr>
          <p:cNvPr id="8" name="页脚占位符 7"/>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9" name="灯片编号占位符 8"/>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8370357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2023/12/19</a:t>
            </a:fld>
            <a:endParaRPr lang="zh-CN" altLang="en-US" kern="0">
              <a:solidFill>
                <a:prstClr val="black">
                  <a:tint val="75000"/>
                </a:prstClr>
              </a:solidFill>
              <a:cs typeface="Arial"/>
              <a:sym typeface="Arial"/>
            </a:endParaRPr>
          </a:p>
        </p:txBody>
      </p:sp>
      <p:sp>
        <p:nvSpPr>
          <p:cNvPr id="4" name="页脚占位符 3"/>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5" name="灯片编号占位符 4"/>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958320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2023/12/19</a:t>
            </a:fld>
            <a:endParaRPr lang="zh-CN" altLang="en-US" kern="0">
              <a:solidFill>
                <a:prstClr val="black">
                  <a:tint val="75000"/>
                </a:prstClr>
              </a:solidFill>
              <a:cs typeface="Arial"/>
              <a:sym typeface="Arial"/>
            </a:endParaRPr>
          </a:p>
        </p:txBody>
      </p:sp>
      <p:sp>
        <p:nvSpPr>
          <p:cNvPr id="3" name="页脚占位符 2"/>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4" name="灯片编号占位符 3"/>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17392981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内容占位符 2"/>
          <p:cNvSpPr>
            <a:spLocks noGrp="1"/>
          </p:cNvSpPr>
          <p:nvPr>
            <p:ph idx="1" hasCustomPrompt="1"/>
          </p:nvPr>
        </p:nvSpPr>
        <p:spPr>
          <a:xfrm>
            <a:off x="7774782" y="1481145"/>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1259688" y="3086107"/>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2023/12/19</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4085092443"/>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12/19/2023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8" y="685800"/>
            <a:ext cx="5898356" cy="2400300"/>
          </a:xfr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5"/>
            <a:ext cx="9258300" cy="7310438"/>
          </a:xfrm>
        </p:spPr>
        <p:txBody>
          <a:bodyPr/>
          <a:lstStyle>
            <a:lvl1pPr marL="0" indent="0">
              <a:buNone/>
              <a:defRPr sz="4800"/>
            </a:lvl1pPr>
            <a:lvl2pPr marL="685816" indent="0">
              <a:buNone/>
              <a:defRPr sz="4200"/>
            </a:lvl2pPr>
            <a:lvl3pPr marL="1371636" indent="0">
              <a:buNone/>
              <a:defRPr sz="3600"/>
            </a:lvl3pPr>
            <a:lvl4pPr marL="2057452" indent="0">
              <a:buNone/>
              <a:defRPr sz="3000"/>
            </a:lvl4pPr>
            <a:lvl5pPr marL="2743268" indent="0">
              <a:buNone/>
              <a:defRPr sz="3000"/>
            </a:lvl5pPr>
            <a:lvl6pPr marL="3429088" indent="0">
              <a:buNone/>
              <a:defRPr sz="3000"/>
            </a:lvl6pPr>
            <a:lvl7pPr marL="4114904" indent="0">
              <a:buNone/>
              <a:defRPr sz="3000"/>
            </a:lvl7pPr>
            <a:lvl8pPr marL="4800720" indent="0">
              <a:buNone/>
              <a:defRPr sz="3000"/>
            </a:lvl8pPr>
            <a:lvl9pPr marL="5486536" indent="0">
              <a:buNone/>
              <a:defRPr sz="3000"/>
            </a:lvl9pPr>
          </a:lstStyle>
          <a:p>
            <a:endParaRPr lang="zh-CN" altLang="en-US"/>
          </a:p>
        </p:txBody>
      </p:sp>
      <p:sp>
        <p:nvSpPr>
          <p:cNvPr id="4" name="文本占位符 3"/>
          <p:cNvSpPr>
            <a:spLocks noGrp="1"/>
          </p:cNvSpPr>
          <p:nvPr>
            <p:ph type="body" sz="half" idx="2" hasCustomPrompt="1"/>
          </p:nvPr>
        </p:nvSpPr>
        <p:spPr>
          <a:xfrm>
            <a:off x="1259688" y="3086107"/>
            <a:ext cx="5898356" cy="5717382"/>
          </a:xfrm>
        </p:spPr>
        <p:txBody>
          <a:bodyPr/>
          <a:lstStyle>
            <a:lvl1pPr marL="0" indent="0">
              <a:buNone/>
              <a:defRPr sz="2400"/>
            </a:lvl1pPr>
            <a:lvl2pPr marL="685816" indent="0">
              <a:buNone/>
              <a:defRPr sz="2100"/>
            </a:lvl2pPr>
            <a:lvl3pPr marL="1371636" indent="0">
              <a:buNone/>
              <a:defRPr sz="1800"/>
            </a:lvl3pPr>
            <a:lvl4pPr marL="2057452" indent="0">
              <a:buNone/>
              <a:defRPr sz="1500"/>
            </a:lvl4pPr>
            <a:lvl5pPr marL="2743268" indent="0">
              <a:buNone/>
              <a:defRPr sz="1500"/>
            </a:lvl5pPr>
            <a:lvl6pPr marL="3429088" indent="0">
              <a:buNone/>
              <a:defRPr sz="1500"/>
            </a:lvl6pPr>
            <a:lvl7pPr marL="4114904" indent="0">
              <a:buNone/>
              <a:defRPr sz="1500"/>
            </a:lvl7pPr>
            <a:lvl8pPr marL="4800720" indent="0">
              <a:buNone/>
              <a:defRPr sz="1500"/>
            </a:lvl8pPr>
            <a:lvl9pPr marL="5486536" indent="0">
              <a:buNone/>
              <a:defRPr sz="1500"/>
            </a:lvl9pPr>
          </a:lstStyle>
          <a:p>
            <a:pPr lvl="0"/>
            <a:r>
              <a:rPr lang="zh-CN" altLang="en-US"/>
              <a:t>编辑母版文本样式</a:t>
            </a:r>
          </a:p>
        </p:txBody>
      </p:sp>
      <p:sp>
        <p:nvSpPr>
          <p:cNvPr id="5" name="日期占位符 4"/>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2023/12/19</a:t>
            </a:fld>
            <a:endParaRPr lang="zh-CN" altLang="en-US" kern="0">
              <a:solidFill>
                <a:prstClr val="black">
                  <a:tint val="75000"/>
                </a:prstClr>
              </a:solidFill>
              <a:cs typeface="Arial"/>
              <a:sym typeface="Arial"/>
            </a:endParaRPr>
          </a:p>
        </p:txBody>
      </p:sp>
      <p:sp>
        <p:nvSpPr>
          <p:cNvPr id="6" name="页脚占位符 5"/>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7" name="灯片编号占位符 6"/>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254445632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2023/12/19</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31679333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3" y="547695"/>
            <a:ext cx="3943350" cy="871775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1257307" y="547695"/>
            <a:ext cx="11601450" cy="871775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pPr defTabSz="1828800">
              <a:buClr>
                <a:srgbClr val="000000"/>
              </a:buClr>
              <a:defRPr/>
            </a:pPr>
            <a:fld id="{723A3EFB-E5A4-4F85-84D0-3F54949E58B5}" type="datetimeFigureOut">
              <a:rPr lang="zh-CN" altLang="en-US" kern="0" smtClean="0">
                <a:solidFill>
                  <a:prstClr val="black">
                    <a:tint val="75000"/>
                  </a:prstClr>
                </a:solidFill>
                <a:cs typeface="Arial"/>
                <a:sym typeface="Arial"/>
              </a:rPr>
              <a:pPr defTabSz="1828800">
                <a:buClr>
                  <a:srgbClr val="000000"/>
                </a:buClr>
                <a:defRPr/>
              </a:pPr>
              <a:t>2023/12/19</a:t>
            </a:fld>
            <a:endParaRPr lang="zh-CN" altLang="en-US" kern="0">
              <a:solidFill>
                <a:prstClr val="black">
                  <a:tint val="75000"/>
                </a:prstClr>
              </a:solidFill>
              <a:cs typeface="Arial"/>
              <a:sym typeface="Arial"/>
            </a:endParaRPr>
          </a:p>
        </p:txBody>
      </p:sp>
      <p:sp>
        <p:nvSpPr>
          <p:cNvPr id="5" name="页脚占位符 4"/>
          <p:cNvSpPr>
            <a:spLocks noGrp="1"/>
          </p:cNvSpPr>
          <p:nvPr>
            <p:ph type="ftr" sz="quarter" idx="11"/>
          </p:nvPr>
        </p:nvSpPr>
        <p:spPr/>
        <p:txBody>
          <a:bodyPr/>
          <a:lstStyle/>
          <a:p>
            <a:pPr defTabSz="1828800">
              <a:buClr>
                <a:srgbClr val="000000"/>
              </a:buClr>
              <a:defRPr/>
            </a:pPr>
            <a:endParaRPr lang="zh-CN" altLang="en-US" kern="0">
              <a:solidFill>
                <a:prstClr val="black">
                  <a:tint val="75000"/>
                </a:prstClr>
              </a:solidFill>
              <a:cs typeface="Arial"/>
              <a:sym typeface="Arial"/>
            </a:endParaRPr>
          </a:p>
        </p:txBody>
      </p:sp>
      <p:sp>
        <p:nvSpPr>
          <p:cNvPr id="6" name="灯片编号占位符 5"/>
          <p:cNvSpPr>
            <a:spLocks noGrp="1"/>
          </p:cNvSpPr>
          <p:nvPr>
            <p:ph type="sldNum" sz="quarter" idx="12"/>
          </p:nvPr>
        </p:nvSpPr>
        <p:spPr/>
        <p:txBody>
          <a:bodyPr/>
          <a:lstStyle/>
          <a:p>
            <a:pPr defTabSz="1828800">
              <a:buClr>
                <a:srgbClr val="000000"/>
              </a:buClr>
              <a:defRPr/>
            </a:pPr>
            <a:fld id="{7D41E1E3-0430-46C2-B0D3-2490A70B1299}" type="slidenum">
              <a:rPr lang="zh-CN" altLang="en-US" kern="0" smtClean="0">
                <a:solidFill>
                  <a:prstClr val="black">
                    <a:tint val="75000"/>
                  </a:prstClr>
                </a:solidFill>
                <a:cs typeface="Arial"/>
                <a:sym typeface="Arial"/>
              </a:rPr>
              <a:pPr defTabSz="1828800">
                <a:buClr>
                  <a:srgbClr val="000000"/>
                </a:buClr>
                <a:defRPr/>
              </a:pPr>
              <a:t>‹#›</a:t>
            </a:fld>
            <a:endParaRPr lang="zh-CN" altLang="en-US" kern="0">
              <a:solidFill>
                <a:prstClr val="black">
                  <a:tint val="75000"/>
                </a:prstClr>
              </a:solidFill>
              <a:cs typeface="Arial"/>
              <a:sym typeface="Arial"/>
            </a:endParaRPr>
          </a:p>
        </p:txBody>
      </p:sp>
    </p:spTree>
    <p:extLst>
      <p:ext uri="{BB962C8B-B14F-4D97-AF65-F5344CB8AC3E}">
        <p14:creationId xmlns:p14="http://schemas.microsoft.com/office/powerpoint/2010/main" val="64411656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40"/>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00" indent="0" algn="ctr">
              <a:buNone/>
              <a:defRPr>
                <a:solidFill>
                  <a:schemeClr val="tx1">
                    <a:tint val="75000"/>
                  </a:schemeClr>
                </a:solidFill>
              </a:defRPr>
            </a:lvl2pPr>
            <a:lvl3pPr marL="1371600" indent="0" algn="ctr">
              <a:buNone/>
              <a:defRPr>
                <a:solidFill>
                  <a:schemeClr val="tx1">
                    <a:tint val="75000"/>
                  </a:schemeClr>
                </a:solidFill>
              </a:defRPr>
            </a:lvl3pPr>
            <a:lvl4pPr marL="2057400" indent="0" algn="ctr">
              <a:buNone/>
              <a:defRPr>
                <a:solidFill>
                  <a:schemeClr val="tx1">
                    <a:tint val="75000"/>
                  </a:schemeClr>
                </a:solidFill>
              </a:defRPr>
            </a:lvl4pPr>
            <a:lvl5pPr marL="2743200" indent="0" algn="ctr">
              <a:buNone/>
              <a:defRPr>
                <a:solidFill>
                  <a:schemeClr val="tx1">
                    <a:tint val="75000"/>
                  </a:schemeClr>
                </a:solidFill>
              </a:defRPr>
            </a:lvl5pPr>
            <a:lvl6pPr marL="3429000" indent="0" algn="ctr">
              <a:buNone/>
              <a:defRPr>
                <a:solidFill>
                  <a:schemeClr val="tx1">
                    <a:tint val="75000"/>
                  </a:schemeClr>
                </a:solidFill>
              </a:defRPr>
            </a:lvl6pPr>
            <a:lvl7pPr marL="4114800" indent="0" algn="ctr">
              <a:buNone/>
              <a:defRPr>
                <a:solidFill>
                  <a:schemeClr val="tx1">
                    <a:tint val="75000"/>
                  </a:schemeClr>
                </a:solidFill>
              </a:defRPr>
            </a:lvl7pPr>
            <a:lvl8pPr marL="4800600" indent="0" algn="ctr">
              <a:buNone/>
              <a:defRPr>
                <a:solidFill>
                  <a:schemeClr val="tx1">
                    <a:tint val="75000"/>
                  </a:schemeClr>
                </a:solidFill>
              </a:defRPr>
            </a:lvl8pPr>
            <a:lvl9pPr marL="54864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12/19/2023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468508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12/19/2023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459262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2"/>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0"/>
            <a:ext cx="15544800" cy="2250281"/>
          </a:xfrm>
        </p:spPr>
        <p:txBody>
          <a:bodyPr anchor="b"/>
          <a:lstStyle>
            <a:lvl1pPr marL="0" indent="0">
              <a:buNone/>
              <a:defRPr sz="3000">
                <a:solidFill>
                  <a:schemeClr val="tx1">
                    <a:tint val="75000"/>
                  </a:schemeClr>
                </a:solidFill>
              </a:defRPr>
            </a:lvl1pPr>
            <a:lvl2pPr marL="685800" indent="0">
              <a:buNone/>
              <a:defRPr sz="2700">
                <a:solidFill>
                  <a:schemeClr val="tx1">
                    <a:tint val="75000"/>
                  </a:schemeClr>
                </a:solidFill>
              </a:defRPr>
            </a:lvl2pPr>
            <a:lvl3pPr marL="1371600" indent="0">
              <a:buNone/>
              <a:defRPr sz="2400">
                <a:solidFill>
                  <a:schemeClr val="tx1">
                    <a:tint val="75000"/>
                  </a:schemeClr>
                </a:solidFill>
              </a:defRPr>
            </a:lvl3pPr>
            <a:lvl4pPr marL="2057400" indent="0">
              <a:buNone/>
              <a:defRPr sz="2100">
                <a:solidFill>
                  <a:schemeClr val="tx1">
                    <a:tint val="75000"/>
                  </a:schemeClr>
                </a:solidFill>
              </a:defRPr>
            </a:lvl4pPr>
            <a:lvl5pPr marL="2743200" indent="0">
              <a:buNone/>
              <a:defRPr sz="2100">
                <a:solidFill>
                  <a:schemeClr val="tx1">
                    <a:tint val="75000"/>
                  </a:schemeClr>
                </a:solidFill>
              </a:defRPr>
            </a:lvl5pPr>
            <a:lvl6pPr marL="3429000" indent="0">
              <a:buNone/>
              <a:defRPr sz="2100">
                <a:solidFill>
                  <a:schemeClr val="tx1">
                    <a:tint val="75000"/>
                  </a:schemeClr>
                </a:solidFill>
              </a:defRPr>
            </a:lvl6pPr>
            <a:lvl7pPr marL="4114800" indent="0">
              <a:buNone/>
              <a:defRPr sz="2100">
                <a:solidFill>
                  <a:schemeClr val="tx1">
                    <a:tint val="75000"/>
                  </a:schemeClr>
                </a:solidFill>
              </a:defRPr>
            </a:lvl7pPr>
            <a:lvl8pPr marL="4800600" indent="0">
              <a:buNone/>
              <a:defRPr sz="2100">
                <a:solidFill>
                  <a:schemeClr val="tx1">
                    <a:tint val="75000"/>
                  </a:schemeClr>
                </a:solidFill>
              </a:defRPr>
            </a:lvl8pPr>
            <a:lvl9pPr marL="5486400"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12/19/2023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8908341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2"/>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12/19/2023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304162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1" y="2302670"/>
            <a:ext cx="8080376"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1"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53" y="2302670"/>
            <a:ext cx="8083550" cy="959643"/>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53"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12/19/2023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722908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12/19/2023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523493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12/19/2023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07182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12/19/2023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2" y="409575"/>
            <a:ext cx="6016626" cy="1743075"/>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0" y="409577"/>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02" y="2152652"/>
            <a:ext cx="6016626" cy="7036595"/>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12/19/2023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024477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0"/>
            <a:ext cx="10972800" cy="850107"/>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3584576" y="8051007"/>
            <a:ext cx="10972800" cy="1207293"/>
          </a:xfrm>
        </p:spPr>
        <p:txBody>
          <a:bodyPr/>
          <a:lstStyle>
            <a:lvl1pPr marL="0" indent="0">
              <a:buNone/>
              <a:defRPr sz="2100"/>
            </a:lvl1pPr>
            <a:lvl2pPr marL="685800" indent="0">
              <a:buNone/>
              <a:defRPr sz="1800"/>
            </a:lvl2pPr>
            <a:lvl3pPr marL="1371600" indent="0">
              <a:buNone/>
              <a:defRPr sz="1500"/>
            </a:lvl3pPr>
            <a:lvl4pPr marL="2057400" indent="0">
              <a:buNone/>
              <a:defRPr sz="1350"/>
            </a:lvl4pPr>
            <a:lvl5pPr marL="2743200" indent="0">
              <a:buNone/>
              <a:defRPr sz="1350"/>
            </a:lvl5pPr>
            <a:lvl6pPr marL="3429000" indent="0">
              <a:buNone/>
              <a:defRPr sz="1350"/>
            </a:lvl6pPr>
            <a:lvl7pPr marL="4114800" indent="0">
              <a:buNone/>
              <a:defRPr sz="1350"/>
            </a:lvl7pPr>
            <a:lvl8pPr marL="4800600" indent="0">
              <a:buNone/>
              <a:defRPr sz="1350"/>
            </a:lvl8pPr>
            <a:lvl9pPr marL="5486400"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12/19/2023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24524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12/19/2023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817729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9"/>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59"/>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12/19/2023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2651191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030177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0783630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6209846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424397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5868846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471985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7789282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2050185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064405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2663920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88867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12/19/2023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theme" Target="../theme/theme3.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image" Target="../media/image1.png"/><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theme" Target="../theme/theme5.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1.xml"/><Relationship Id="rId3" Type="http://schemas.openxmlformats.org/officeDocument/2006/relationships/slideLayout" Target="../slideLayouts/slideLayout76.xml"/><Relationship Id="rId7" Type="http://schemas.openxmlformats.org/officeDocument/2006/relationships/slideLayout" Target="../slideLayouts/slideLayout80.xml"/><Relationship Id="rId12" Type="http://schemas.openxmlformats.org/officeDocument/2006/relationships/theme" Target="../theme/theme6.xml"/><Relationship Id="rId2" Type="http://schemas.openxmlformats.org/officeDocument/2006/relationships/slideLayout" Target="../slideLayouts/slideLayout75.xml"/><Relationship Id="rId1" Type="http://schemas.openxmlformats.org/officeDocument/2006/relationships/slideLayout" Target="../slideLayouts/slideLayout74.xml"/><Relationship Id="rId6" Type="http://schemas.openxmlformats.org/officeDocument/2006/relationships/slideLayout" Target="../slideLayouts/slideLayout79.xml"/><Relationship Id="rId11" Type="http://schemas.openxmlformats.org/officeDocument/2006/relationships/slideLayout" Target="../slideLayouts/slideLayout84.xml"/><Relationship Id="rId5" Type="http://schemas.openxmlformats.org/officeDocument/2006/relationships/slideLayout" Target="../slideLayouts/slideLayout78.xml"/><Relationship Id="rId10" Type="http://schemas.openxmlformats.org/officeDocument/2006/relationships/slideLayout" Target="../slideLayouts/slideLayout83.xml"/><Relationship Id="rId4" Type="http://schemas.openxmlformats.org/officeDocument/2006/relationships/slideLayout" Target="../slideLayouts/slideLayout77.xml"/><Relationship Id="rId9" Type="http://schemas.openxmlformats.org/officeDocument/2006/relationships/slideLayout" Target="../slideLayouts/slideLayout8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12/19/2023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1069550"/>
            <a:ext cx="15435000" cy="1046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1pPr>
            <a:lvl2pPr lvl="1"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2pPr>
            <a:lvl3pPr lvl="2"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3pPr>
            <a:lvl4pPr lvl="3"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4pPr>
            <a:lvl5pPr lvl="4"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5pPr>
            <a:lvl6pPr lvl="5"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6pPr>
            <a:lvl7pPr lvl="6"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7pPr>
            <a:lvl8pPr lvl="7"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8pPr>
            <a:lvl9pPr lvl="8"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9pPr>
          </a:lstStyle>
          <a:p>
            <a:endParaRPr/>
          </a:p>
        </p:txBody>
      </p:sp>
      <p:sp>
        <p:nvSpPr>
          <p:cNvPr id="7" name="Google Shape;7;p1"/>
          <p:cNvSpPr txBox="1">
            <a:spLocks noGrp="1"/>
          </p:cNvSpPr>
          <p:nvPr>
            <p:ph type="body" idx="1"/>
          </p:nvPr>
        </p:nvSpPr>
        <p:spPr>
          <a:xfrm>
            <a:off x="1426450" y="2594800"/>
            <a:ext cx="15435000" cy="6543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103921844"/>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426450" y="1069550"/>
            <a:ext cx="15435000" cy="10464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1pPr>
            <a:lvl2pPr lvl="1"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2pPr>
            <a:lvl3pPr lvl="2"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3pPr>
            <a:lvl4pPr lvl="3"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4pPr>
            <a:lvl5pPr lvl="4"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5pPr>
            <a:lvl6pPr lvl="5"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6pPr>
            <a:lvl7pPr lvl="6"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7pPr>
            <a:lvl8pPr lvl="7"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8pPr>
            <a:lvl9pPr lvl="8" algn="ctr">
              <a:spcBef>
                <a:spcPts val="0"/>
              </a:spcBef>
              <a:spcAft>
                <a:spcPts val="0"/>
              </a:spcAft>
              <a:buClr>
                <a:schemeClr val="dk1"/>
              </a:buClr>
              <a:buSzPts val="3100"/>
              <a:buFont typeface="DM Sans SemiBold"/>
              <a:buNone/>
              <a:defRPr sz="3100">
                <a:solidFill>
                  <a:schemeClr val="dk1"/>
                </a:solidFill>
                <a:latin typeface="DM Sans SemiBold"/>
                <a:ea typeface="DM Sans SemiBold"/>
                <a:cs typeface="DM Sans SemiBold"/>
                <a:sym typeface="DM Sans SemiBold"/>
              </a:defRPr>
            </a:lvl9pPr>
          </a:lstStyle>
          <a:p>
            <a:endParaRPr/>
          </a:p>
        </p:txBody>
      </p:sp>
      <p:sp>
        <p:nvSpPr>
          <p:cNvPr id="7" name="Google Shape;7;p1"/>
          <p:cNvSpPr txBox="1">
            <a:spLocks noGrp="1"/>
          </p:cNvSpPr>
          <p:nvPr>
            <p:ph type="body" idx="1"/>
          </p:nvPr>
        </p:nvSpPr>
        <p:spPr>
          <a:xfrm>
            <a:off x="1426450" y="2594800"/>
            <a:ext cx="15435000" cy="65430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Lato"/>
              <a:buChar char="●"/>
              <a:defRPr>
                <a:solidFill>
                  <a:schemeClr val="dk1"/>
                </a:solidFill>
                <a:latin typeface="Lato"/>
                <a:ea typeface="Lato"/>
                <a:cs typeface="Lato"/>
                <a:sym typeface="Lato"/>
              </a:defRPr>
            </a:lvl1pPr>
            <a:lvl2pPr marL="914400" lvl="1"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2pPr>
            <a:lvl3pPr marL="1371600" lvl="2"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3pPr>
            <a:lvl4pPr marL="1828800" lvl="3"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4pPr>
            <a:lvl5pPr marL="2286000" lvl="4"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5pPr>
            <a:lvl6pPr marL="2743200" lvl="5"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6pPr>
            <a:lvl7pPr marL="3200400" lvl="6"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7pPr>
            <a:lvl8pPr marL="3657600" lvl="7" indent="-317500">
              <a:lnSpc>
                <a:spcPct val="115000"/>
              </a:lnSpc>
              <a:spcBef>
                <a:spcPts val="1600"/>
              </a:spcBef>
              <a:spcAft>
                <a:spcPts val="0"/>
              </a:spcAft>
              <a:buClr>
                <a:schemeClr val="dk1"/>
              </a:buClr>
              <a:buSzPts val="1400"/>
              <a:buFont typeface="Lato"/>
              <a:buChar char="○"/>
              <a:defRPr>
                <a:solidFill>
                  <a:schemeClr val="dk1"/>
                </a:solidFill>
                <a:latin typeface="Lato"/>
                <a:ea typeface="Lato"/>
                <a:cs typeface="Lato"/>
                <a:sym typeface="Lato"/>
              </a:defRPr>
            </a:lvl8pPr>
            <a:lvl9pPr marL="4114800" lvl="8" indent="-317500">
              <a:lnSpc>
                <a:spcPct val="115000"/>
              </a:lnSpc>
              <a:spcBef>
                <a:spcPts val="1600"/>
              </a:spcBef>
              <a:spcAft>
                <a:spcPts val="1600"/>
              </a:spcAft>
              <a:buClr>
                <a:schemeClr val="dk1"/>
              </a:buClr>
              <a:buSzPts val="1400"/>
              <a:buFont typeface="Lato"/>
              <a:buChar char="■"/>
              <a:defRPr>
                <a:solidFill>
                  <a:schemeClr val="dk1"/>
                </a:solidFill>
                <a:latin typeface="Lato"/>
                <a:ea typeface="Lato"/>
                <a:cs typeface="Lato"/>
                <a:sym typeface="Lato"/>
              </a:defRPr>
            </a:lvl9pPr>
          </a:lstStyle>
          <a:p>
            <a:endParaRPr/>
          </a:p>
        </p:txBody>
      </p:sp>
    </p:spTree>
    <p:extLst>
      <p:ext uri="{BB962C8B-B14F-4D97-AF65-F5344CB8AC3E}">
        <p14:creationId xmlns:p14="http://schemas.microsoft.com/office/powerpoint/2010/main" val="2863127145"/>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1257300" y="547693"/>
            <a:ext cx="15773400" cy="198834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800">
                <a:solidFill>
                  <a:schemeClr val="tx1">
                    <a:tint val="75000"/>
                  </a:schemeClr>
                </a:solidFill>
                <a:latin typeface="Elsie" panose="02000000000000000000" charset="0"/>
                <a:ea typeface="Elsie" panose="02000000000000000000" charset="0"/>
              </a:defRPr>
            </a:lvl1pPr>
          </a:lstStyle>
          <a:p>
            <a:pPr defTabSz="1828800">
              <a:defRPr/>
            </a:pPr>
            <a:fld id="{723A3EFB-E5A4-4F85-84D0-3F54949E58B5}" type="datetimeFigureOut">
              <a:rPr lang="zh-CN" altLang="en-US" smtClean="0">
                <a:solidFill>
                  <a:prstClr val="black">
                    <a:tint val="75000"/>
                  </a:prstClr>
                </a:solidFill>
                <a:cs typeface="Arial"/>
                <a:sym typeface="Arial"/>
              </a:rPr>
              <a:pPr defTabSz="1828800">
                <a:defRPr/>
              </a:pPr>
              <a:t>2023/12/19</a:t>
            </a:fld>
            <a:endParaRPr lang="zh-CN" altLang="en-US">
              <a:solidFill>
                <a:prstClr val="black">
                  <a:tint val="75000"/>
                </a:prstClr>
              </a:solidFill>
              <a:cs typeface="Arial"/>
              <a:sym typeface="Arial"/>
            </a:endParaRPr>
          </a:p>
        </p:txBody>
      </p:sp>
      <p:sp>
        <p:nvSpPr>
          <p:cNvPr id="5" name="页脚占位符 4"/>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800">
                <a:solidFill>
                  <a:schemeClr val="tx1">
                    <a:tint val="75000"/>
                  </a:schemeClr>
                </a:solidFill>
                <a:latin typeface="Elsie" panose="02000000000000000000" charset="0"/>
                <a:ea typeface="Elsie" panose="02000000000000000000" charset="0"/>
              </a:defRPr>
            </a:lvl1pPr>
          </a:lstStyle>
          <a:p>
            <a:pPr defTabSz="1828800">
              <a:defRPr/>
            </a:pPr>
            <a:endParaRPr lang="zh-CN" altLang="en-US">
              <a:solidFill>
                <a:prstClr val="black">
                  <a:tint val="75000"/>
                </a:prstClr>
              </a:solidFill>
              <a:cs typeface="Arial"/>
              <a:sym typeface="Arial"/>
            </a:endParaRPr>
          </a:p>
        </p:txBody>
      </p:sp>
      <p:sp>
        <p:nvSpPr>
          <p:cNvPr id="6" name="灯片编号占位符 5"/>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800">
                <a:solidFill>
                  <a:schemeClr val="tx1">
                    <a:tint val="75000"/>
                  </a:schemeClr>
                </a:solidFill>
                <a:latin typeface="Elsie" panose="02000000000000000000" charset="0"/>
                <a:ea typeface="Elsie" panose="02000000000000000000" charset="0"/>
              </a:defRPr>
            </a:lvl1pPr>
          </a:lstStyle>
          <a:p>
            <a:pPr defTabSz="1828800">
              <a:defRPr/>
            </a:pPr>
            <a:fld id="{7D41E1E3-0430-46C2-B0D3-2490A70B1299}" type="slidenum">
              <a:rPr lang="zh-CN" altLang="en-US" smtClean="0">
                <a:solidFill>
                  <a:prstClr val="black">
                    <a:tint val="75000"/>
                  </a:prstClr>
                </a:solidFill>
                <a:cs typeface="Arial"/>
                <a:sym typeface="Arial"/>
              </a:rPr>
              <a:pPr defTabSz="1828800">
                <a:defRPr/>
              </a:pPr>
              <a:t>‹#›</a:t>
            </a:fld>
            <a:endParaRPr lang="zh-CN" altLang="en-US">
              <a:solidFill>
                <a:prstClr val="black">
                  <a:tint val="75000"/>
                </a:prstClr>
              </a:solidFill>
              <a:cs typeface="Arial"/>
              <a:sym typeface="Arial"/>
            </a:endParaRPr>
          </a:p>
        </p:txBody>
      </p:sp>
    </p:spTree>
    <p:extLst>
      <p:ext uri="{BB962C8B-B14F-4D97-AF65-F5344CB8AC3E}">
        <p14:creationId xmlns:p14="http://schemas.microsoft.com/office/powerpoint/2010/main" val="1052752916"/>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137163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8" indent="-342908" algn="l" defTabSz="1371636" rtl="0" eaLnBrk="1" latinLnBrk="0" hangingPunct="1">
        <a:lnSpc>
          <a:spcPct val="90000"/>
        </a:lnSpc>
        <a:spcBef>
          <a:spcPts val="1500"/>
        </a:spcBef>
        <a:buFont typeface="Arial" panose="020B0604020202020204" pitchFamily="34" charset="0"/>
        <a:buChar char="•"/>
        <a:defRPr sz="4200" kern="1200">
          <a:solidFill>
            <a:schemeClr val="tx1"/>
          </a:solidFill>
          <a:latin typeface="Elsie" panose="02000000000000000000" charset="0"/>
          <a:ea typeface="Elsie" panose="02000000000000000000" charset="0"/>
          <a:cs typeface="+mn-cs"/>
        </a:defRPr>
      </a:lvl1pPr>
      <a:lvl2pPr marL="1028728" indent="-342908" algn="l" defTabSz="1371636" rtl="0" eaLnBrk="1" latinLnBrk="0" hangingPunct="1">
        <a:lnSpc>
          <a:spcPct val="90000"/>
        </a:lnSpc>
        <a:spcBef>
          <a:spcPts val="750"/>
        </a:spcBef>
        <a:buFont typeface="Arial" panose="020B0604020202020204" pitchFamily="34" charset="0"/>
        <a:buChar char="•"/>
        <a:defRPr sz="3600" kern="1200">
          <a:solidFill>
            <a:schemeClr val="tx1"/>
          </a:solidFill>
          <a:latin typeface="Elsie" panose="02000000000000000000" charset="0"/>
          <a:ea typeface="Elsie" panose="02000000000000000000" charset="0"/>
          <a:cs typeface="+mn-cs"/>
        </a:defRPr>
      </a:lvl2pPr>
      <a:lvl3pPr marL="1714544" indent="-342908" algn="l" defTabSz="1371636" rtl="0" eaLnBrk="1" latinLnBrk="0" hangingPunct="1">
        <a:lnSpc>
          <a:spcPct val="90000"/>
        </a:lnSpc>
        <a:spcBef>
          <a:spcPts val="750"/>
        </a:spcBef>
        <a:buFont typeface="Arial" panose="020B0604020202020204" pitchFamily="34" charset="0"/>
        <a:buChar char="•"/>
        <a:defRPr sz="3000" kern="1200">
          <a:solidFill>
            <a:schemeClr val="tx1"/>
          </a:solidFill>
          <a:latin typeface="Elsie" panose="02000000000000000000" charset="0"/>
          <a:ea typeface="Elsie" panose="02000000000000000000" charset="0"/>
          <a:cs typeface="+mn-cs"/>
        </a:defRPr>
      </a:lvl3pPr>
      <a:lvl4pPr marL="2400360"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4pPr>
      <a:lvl5pPr marL="308617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Elsie" panose="02000000000000000000" charset="0"/>
          <a:ea typeface="Elsie" panose="02000000000000000000" charset="0"/>
          <a:cs typeface="+mn-cs"/>
        </a:defRPr>
      </a:lvl5pPr>
      <a:lvl6pPr marL="3771996"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812"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62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448" indent="-342908" algn="l" defTabSz="137163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636" rtl="0" eaLnBrk="1" latinLnBrk="0" hangingPunct="1">
        <a:defRPr sz="2700" kern="1200">
          <a:solidFill>
            <a:schemeClr val="tx1"/>
          </a:solidFill>
          <a:latin typeface="+mn-lt"/>
          <a:ea typeface="+mn-ea"/>
          <a:cs typeface="+mn-cs"/>
        </a:defRPr>
      </a:lvl1pPr>
      <a:lvl2pPr marL="685816" algn="l" defTabSz="1371636" rtl="0" eaLnBrk="1" latinLnBrk="0" hangingPunct="1">
        <a:defRPr sz="2700" kern="1200">
          <a:solidFill>
            <a:schemeClr val="tx1"/>
          </a:solidFill>
          <a:latin typeface="+mn-lt"/>
          <a:ea typeface="+mn-ea"/>
          <a:cs typeface="+mn-cs"/>
        </a:defRPr>
      </a:lvl2pPr>
      <a:lvl3pPr marL="1371636" algn="l" defTabSz="1371636" rtl="0" eaLnBrk="1" latinLnBrk="0" hangingPunct="1">
        <a:defRPr sz="2700" kern="1200">
          <a:solidFill>
            <a:schemeClr val="tx1"/>
          </a:solidFill>
          <a:latin typeface="+mn-lt"/>
          <a:ea typeface="+mn-ea"/>
          <a:cs typeface="+mn-cs"/>
        </a:defRPr>
      </a:lvl3pPr>
      <a:lvl4pPr marL="2057452" algn="l" defTabSz="1371636" rtl="0" eaLnBrk="1" latinLnBrk="0" hangingPunct="1">
        <a:defRPr sz="2700" kern="1200">
          <a:solidFill>
            <a:schemeClr val="tx1"/>
          </a:solidFill>
          <a:latin typeface="+mn-lt"/>
          <a:ea typeface="+mn-ea"/>
          <a:cs typeface="+mn-cs"/>
        </a:defRPr>
      </a:lvl4pPr>
      <a:lvl5pPr marL="2743268" algn="l" defTabSz="1371636" rtl="0" eaLnBrk="1" latinLnBrk="0" hangingPunct="1">
        <a:defRPr sz="2700" kern="1200">
          <a:solidFill>
            <a:schemeClr val="tx1"/>
          </a:solidFill>
          <a:latin typeface="+mn-lt"/>
          <a:ea typeface="+mn-ea"/>
          <a:cs typeface="+mn-cs"/>
        </a:defRPr>
      </a:lvl5pPr>
      <a:lvl6pPr marL="3429088" algn="l" defTabSz="1371636" rtl="0" eaLnBrk="1" latinLnBrk="0" hangingPunct="1">
        <a:defRPr sz="2700" kern="1200">
          <a:solidFill>
            <a:schemeClr val="tx1"/>
          </a:solidFill>
          <a:latin typeface="+mn-lt"/>
          <a:ea typeface="+mn-ea"/>
          <a:cs typeface="+mn-cs"/>
        </a:defRPr>
      </a:lvl6pPr>
      <a:lvl7pPr marL="4114904" algn="l" defTabSz="1371636" rtl="0" eaLnBrk="1" latinLnBrk="0" hangingPunct="1">
        <a:defRPr sz="2700" kern="1200">
          <a:solidFill>
            <a:schemeClr val="tx1"/>
          </a:solidFill>
          <a:latin typeface="+mn-lt"/>
          <a:ea typeface="+mn-ea"/>
          <a:cs typeface="+mn-cs"/>
        </a:defRPr>
      </a:lvl7pPr>
      <a:lvl8pPr marL="4800720" algn="l" defTabSz="1371636" rtl="0" eaLnBrk="1" latinLnBrk="0" hangingPunct="1">
        <a:defRPr sz="2700" kern="1200">
          <a:solidFill>
            <a:schemeClr val="tx1"/>
          </a:solidFill>
          <a:latin typeface="+mn-lt"/>
          <a:ea typeface="+mn-ea"/>
          <a:cs typeface="+mn-cs"/>
        </a:defRPr>
      </a:lvl8pPr>
      <a:lvl9pPr marL="5486536" algn="l" defTabSz="1371636"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7"/>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2"/>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27"/>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5F43DF45-0A26-47B7-9C01-048FA78222B1}"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12/19/2023</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6248400" y="9534527"/>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13106400" y="9534527"/>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D41B9903-8AE2-43AC-B205-B7C51EFB73C0}"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11107659"/>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p:txStyles>
    <p:titleStyle>
      <a:lvl1pPr algn="ctr" defTabSz="1371600" rtl="0" eaLnBrk="1" latinLnBrk="0" hangingPunct="1">
        <a:spcBef>
          <a:spcPct val="0"/>
        </a:spcBef>
        <a:buNone/>
        <a:defRPr sz="6600" kern="1200">
          <a:solidFill>
            <a:schemeClr val="tx1"/>
          </a:solidFill>
          <a:latin typeface="+mj-lt"/>
          <a:ea typeface="+mj-ea"/>
          <a:cs typeface="+mj-cs"/>
        </a:defRPr>
      </a:lvl1pPr>
    </p:titleStyle>
    <p:bodyStyle>
      <a:lvl1pPr marL="514350" indent="-514350" algn="l" defTabSz="1371600"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25" indent="-428625" algn="l" defTabSz="1371600"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00" indent="-342900" algn="l" defTabSz="1371600"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1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19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7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5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300" indent="-342900" algn="l" defTabSz="1371600"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4E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12/19/2023</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6119518"/>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 id="2147483748" r:id="rId10"/>
    <p:sldLayoutId id="214748374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8.png"/><Relationship Id="rId7"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39.png"/><Relationship Id="rId3" Type="http://schemas.openxmlformats.org/officeDocument/2006/relationships/image" Target="../media/image2.png"/><Relationship Id="rId7" Type="http://schemas.openxmlformats.org/officeDocument/2006/relationships/image" Target="../media/image48.svg"/><Relationship Id="rId12"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7.xml"/><Relationship Id="rId11" Type="http://schemas.openxmlformats.org/officeDocument/2006/relationships/image" Target="../media/image38.png"/><Relationship Id="rId10" Type="http://schemas.openxmlformats.org/officeDocument/2006/relationships/image" Target="../media/image37.png"/><Relationship Id="rId4" Type="http://schemas.openxmlformats.org/officeDocument/2006/relationships/image" Target="../media/image34.png"/><Relationship Id="rId9" Type="http://schemas.openxmlformats.org/officeDocument/2006/relationships/image" Target="../media/image36.png"/></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48.svg"/><Relationship Id="rId2" Type="http://schemas.openxmlformats.org/officeDocument/2006/relationships/notesSlide" Target="../notesSlides/notesSlide7.xml"/><Relationship Id="rId1" Type="http://schemas.openxmlformats.org/officeDocument/2006/relationships/slideLayout" Target="../slideLayouts/slideLayout7.xml"/><Relationship Id="rId11" Type="http://schemas.openxmlformats.org/officeDocument/2006/relationships/image" Target="../media/image40.png"/><Relationship Id="rId10" Type="http://schemas.microsoft.com/office/2007/relationships/hdphoto" Target="../media/hdphoto3.wdp"/><Relationship Id="rId4" Type="http://schemas.openxmlformats.org/officeDocument/2006/relationships/image" Target="../media/image34.png"/><Relationship Id="rId9" Type="http://schemas.openxmlformats.org/officeDocument/2006/relationships/image" Target="../media/image38.png"/></Relationships>
</file>

<file path=ppt/slides/_rels/slide13.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3.png"/><Relationship Id="rId7" Type="http://schemas.openxmlformats.org/officeDocument/2006/relationships/image" Target="../media/image42.svg"/><Relationship Id="rId2" Type="http://schemas.openxmlformats.org/officeDocument/2006/relationships/image" Target="../media/image2.png"/><Relationship Id="rId1" Type="http://schemas.openxmlformats.org/officeDocument/2006/relationships/slideLayout" Target="../slideLayouts/slideLayout7.xml"/><Relationship Id="rId9"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8.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36.pn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8.png"/><Relationship Id="rId7" Type="http://schemas.openxmlformats.org/officeDocument/2006/relationships/image" Target="../media/image49.png"/><Relationship Id="rId2" Type="http://schemas.openxmlformats.org/officeDocument/2006/relationships/notesSlide" Target="../notesSlides/notesSlide9.xml"/><Relationship Id="rId1" Type="http://schemas.openxmlformats.org/officeDocument/2006/relationships/slideLayout" Target="../slideLayouts/slideLayout17.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0.png"/></Relationships>
</file>

<file path=ppt/slides/_rels/slide1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8.png"/><Relationship Id="rId7" Type="http://schemas.microsoft.com/office/2007/relationships/hdphoto" Target="../media/hdphoto5.wdp"/><Relationship Id="rId2" Type="http://schemas.openxmlformats.org/officeDocument/2006/relationships/notesSlide" Target="../notesSlides/notesSlide10.xml"/><Relationship Id="rId1" Type="http://schemas.openxmlformats.org/officeDocument/2006/relationships/slideLayout" Target="../slideLayouts/slideLayout17.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 Id="rId9" Type="http://schemas.openxmlformats.org/officeDocument/2006/relationships/image" Target="../media/image46.png"/></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30.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png"/><Relationship Id="rId1" Type="http://schemas.openxmlformats.org/officeDocument/2006/relationships/slideLayout" Target="../slideLayouts/slideLayout80.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8.png"/><Relationship Id="rId7" Type="http://schemas.openxmlformats.org/officeDocument/2006/relationships/image" Target="../media/image59.png"/><Relationship Id="rId2" Type="http://schemas.openxmlformats.org/officeDocument/2006/relationships/notesSlide" Target="../notesSlides/notesSlide11.xml"/><Relationship Id="rId1" Type="http://schemas.openxmlformats.org/officeDocument/2006/relationships/slideLayout" Target="../slideLayouts/slideLayout1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46.png"/></Relationships>
</file>

<file path=ppt/slides/_rels/slide22.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8.png"/><Relationship Id="rId7" Type="http://schemas.openxmlformats.org/officeDocument/2006/relationships/image" Target="../media/image59.png"/><Relationship Id="rId2" Type="http://schemas.openxmlformats.org/officeDocument/2006/relationships/notesSlide" Target="../notesSlides/notesSlide12.xml"/><Relationship Id="rId1" Type="http://schemas.openxmlformats.org/officeDocument/2006/relationships/slideLayout" Target="../slideLayouts/slideLayout17.xml"/><Relationship Id="rId6" Type="http://schemas.openxmlformats.org/officeDocument/2006/relationships/image" Target="../media/image60.png"/><Relationship Id="rId5" Type="http://schemas.openxmlformats.org/officeDocument/2006/relationships/image" Target="../media/image57.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13" Type="http://schemas.openxmlformats.org/officeDocument/2006/relationships/image" Target="../media/image64.png"/><Relationship Id="rId3" Type="http://schemas.openxmlformats.org/officeDocument/2006/relationships/image" Target="../media/image61.png"/><Relationship Id="rId12" Type="http://schemas.openxmlformats.org/officeDocument/2006/relationships/image" Target="../media/image63.png"/><Relationship Id="rId2" Type="http://schemas.openxmlformats.org/officeDocument/2006/relationships/image" Target="../media/image2.png"/><Relationship Id="rId1" Type="http://schemas.openxmlformats.org/officeDocument/2006/relationships/slideLayout" Target="../slideLayouts/slideLayout7.xml"/><Relationship Id="rId11" Type="http://schemas.openxmlformats.org/officeDocument/2006/relationships/image" Target="../media/image62.png"/><Relationship Id="rId15" Type="http://schemas.openxmlformats.org/officeDocument/2006/relationships/image" Target="../media/image65.png"/><Relationship Id="rId10" Type="http://schemas.openxmlformats.org/officeDocument/2006/relationships/image" Target="../media/image50.svg"/><Relationship Id="rId14" Type="http://schemas.microsoft.com/office/2007/relationships/hdphoto" Target="../media/hdphoto7.wdp"/></Relationships>
</file>

<file path=ppt/slides/_rels/slide24.xml.rels><?xml version="1.0" encoding="UTF-8" standalone="yes"?>
<Relationships xmlns="http://schemas.openxmlformats.org/package/2006/relationships"><Relationship Id="rId13" Type="http://schemas.openxmlformats.org/officeDocument/2006/relationships/image" Target="../media/image64.png"/><Relationship Id="rId3" Type="http://schemas.openxmlformats.org/officeDocument/2006/relationships/image" Target="../media/image61.png"/><Relationship Id="rId12" Type="http://schemas.openxmlformats.org/officeDocument/2006/relationships/image" Target="../media/image63.png"/><Relationship Id="rId2" Type="http://schemas.openxmlformats.org/officeDocument/2006/relationships/image" Target="../media/image2.png"/><Relationship Id="rId16" Type="http://schemas.openxmlformats.org/officeDocument/2006/relationships/image" Target="../media/image67.png"/><Relationship Id="rId1" Type="http://schemas.openxmlformats.org/officeDocument/2006/relationships/slideLayout" Target="../slideLayouts/slideLayout7.xml"/><Relationship Id="rId11" Type="http://schemas.openxmlformats.org/officeDocument/2006/relationships/image" Target="../media/image62.png"/><Relationship Id="rId15" Type="http://schemas.openxmlformats.org/officeDocument/2006/relationships/image" Target="../media/image66.png"/><Relationship Id="rId10" Type="http://schemas.openxmlformats.org/officeDocument/2006/relationships/image" Target="../media/image50.svg"/><Relationship Id="rId14"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4.xml"/><Relationship Id="rId6" Type="http://schemas.microsoft.com/office/2007/relationships/hdphoto" Target="../media/hdphoto8.wdp"/><Relationship Id="rId5" Type="http://schemas.openxmlformats.org/officeDocument/2006/relationships/image" Target="../media/image69.png"/><Relationship Id="rId4"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1.png"/><Relationship Id="rId2" Type="http://schemas.openxmlformats.org/officeDocument/2006/relationships/notesSlide" Target="../notesSlides/notesSlide14.xml"/><Relationship Id="rId1" Type="http://schemas.openxmlformats.org/officeDocument/2006/relationships/slideLayout" Target="../slideLayouts/slideLayout24.xml"/><Relationship Id="rId6" Type="http://schemas.microsoft.com/office/2007/relationships/hdphoto" Target="../media/hdphoto9.wdp"/><Relationship Id="rId5" Type="http://schemas.openxmlformats.org/officeDocument/2006/relationships/image" Target="../media/image70.png"/><Relationship Id="rId4" Type="http://schemas.openxmlformats.org/officeDocument/2006/relationships/image" Target="../media/image68.png"/></Relationships>
</file>

<file path=ppt/slides/_rels/slide2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3.png"/><Relationship Id="rId7" Type="http://schemas.openxmlformats.org/officeDocument/2006/relationships/image" Target="../media/image42.svg"/><Relationship Id="rId2" Type="http://schemas.openxmlformats.org/officeDocument/2006/relationships/image" Target="../media/image2.png"/><Relationship Id="rId1" Type="http://schemas.openxmlformats.org/officeDocument/2006/relationships/slideLayout" Target="../slideLayouts/slideLayout7.xml"/><Relationship Id="rId9" Type="http://schemas.openxmlformats.org/officeDocument/2006/relationships/image" Target="../media/image14.png"/></Relationships>
</file>

<file path=ppt/slides/_rels/slide28.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8.png"/><Relationship Id="rId7" Type="http://schemas.microsoft.com/office/2007/relationships/hdphoto" Target="../media/hdphoto10.wdp"/><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5.png"/><Relationship Id="rId2" Type="http://schemas.openxmlformats.org/officeDocument/2006/relationships/notesSlide" Target="../notesSlides/notesSlide16.xml"/><Relationship Id="rId1" Type="http://schemas.openxmlformats.org/officeDocument/2006/relationships/slideLayout" Target="../slideLayouts/slideLayout17.xml"/><Relationship Id="rId6" Type="http://schemas.microsoft.com/office/2007/relationships/hdphoto" Target="../media/hdphoto10.wdp"/><Relationship Id="rId5" Type="http://schemas.openxmlformats.org/officeDocument/2006/relationships/image" Target="../media/image73.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77.png"/><Relationship Id="rId5" Type="http://schemas.openxmlformats.org/officeDocument/2006/relationships/image" Target="../media/image22.png"/><Relationship Id="rId4" Type="http://schemas.openxmlformats.org/officeDocument/2006/relationships/image" Target="../media/image21.png"/></Relationships>
</file>

<file path=ppt/slides/_rels/slide3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png"/><Relationship Id="rId1" Type="http://schemas.openxmlformats.org/officeDocument/2006/relationships/slideLayout" Target="../slideLayouts/slideLayout80.xml"/><Relationship Id="rId5" Type="http://schemas.openxmlformats.org/officeDocument/2006/relationships/image" Target="../media/image26.png"/><Relationship Id="rId4" Type="http://schemas.openxmlformats.org/officeDocument/2006/relationships/image" Target="../media/image79.png"/></Relationships>
</file>

<file path=ppt/slides/_rels/slide32.xml.rels><?xml version="1.0" encoding="UTF-8" standalone="yes"?>
<Relationships xmlns="http://schemas.openxmlformats.org/package/2006/relationships"><Relationship Id="rId8" Type="http://schemas.microsoft.com/office/2007/relationships/hdphoto" Target="../media/hdphoto11.wdp"/><Relationship Id="rId3" Type="http://schemas.openxmlformats.org/officeDocument/2006/relationships/image" Target="../media/image8.png"/><Relationship Id="rId7" Type="http://schemas.openxmlformats.org/officeDocument/2006/relationships/image" Target="../media/image83.png"/><Relationship Id="rId2" Type="http://schemas.openxmlformats.org/officeDocument/2006/relationships/notesSlide" Target="../notesSlides/notesSlide17.xml"/><Relationship Id="rId1" Type="http://schemas.openxmlformats.org/officeDocument/2006/relationships/slideLayout" Target="../slideLayouts/slideLayout24.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3.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86.png"/><Relationship Id="rId2" Type="http://schemas.openxmlformats.org/officeDocument/2006/relationships/notesSlide" Target="../notesSlides/notesSlide18.xml"/><Relationship Id="rId1" Type="http://schemas.openxmlformats.org/officeDocument/2006/relationships/slideLayout" Target="../slideLayouts/slideLayout24.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36.png"/></Relationships>
</file>

<file path=ppt/slides/_rels/slide34.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48.svg"/><Relationship Id="rId12" Type="http://schemas.openxmlformats.org/officeDocument/2006/relationships/image" Target="../media/image90.png"/><Relationship Id="rId2" Type="http://schemas.openxmlformats.org/officeDocument/2006/relationships/notesSlide" Target="../notesSlides/notesSlide19.xml"/><Relationship Id="rId1" Type="http://schemas.openxmlformats.org/officeDocument/2006/relationships/slideLayout" Target="../slideLayouts/slideLayout7.xml"/><Relationship Id="rId11" Type="http://schemas.microsoft.com/office/2007/relationships/hdphoto" Target="../media/hdphoto12.wdp"/><Relationship Id="rId10" Type="http://schemas.openxmlformats.org/officeDocument/2006/relationships/image" Target="../media/image89.png"/><Relationship Id="rId4" Type="http://schemas.openxmlformats.org/officeDocument/2006/relationships/image" Target="../media/image34.png"/><Relationship Id="rId9" Type="http://schemas.openxmlformats.org/officeDocument/2006/relationships/image" Target="../media/image88.png"/></Relationships>
</file>

<file path=ppt/slides/_rels/slide35.xml.rels><?xml version="1.0" encoding="UTF-8" standalone="yes"?>
<Relationships xmlns="http://schemas.openxmlformats.org/package/2006/relationships"><Relationship Id="rId8" Type="http://schemas.openxmlformats.org/officeDocument/2006/relationships/image" Target="../media/image87.png"/><Relationship Id="rId13" Type="http://schemas.openxmlformats.org/officeDocument/2006/relationships/image" Target="../media/image36.png"/><Relationship Id="rId3" Type="http://schemas.openxmlformats.org/officeDocument/2006/relationships/image" Target="../media/image2.png"/><Relationship Id="rId7" Type="http://schemas.openxmlformats.org/officeDocument/2006/relationships/image" Target="../media/image48.svg"/><Relationship Id="rId12" Type="http://schemas.openxmlformats.org/officeDocument/2006/relationships/image" Target="../media/image91.png"/><Relationship Id="rId2" Type="http://schemas.openxmlformats.org/officeDocument/2006/relationships/notesSlide" Target="../notesSlides/notesSlide20.xml"/><Relationship Id="rId1" Type="http://schemas.openxmlformats.org/officeDocument/2006/relationships/slideLayout" Target="../slideLayouts/slideLayout7.xml"/><Relationship Id="rId11" Type="http://schemas.microsoft.com/office/2007/relationships/hdphoto" Target="../media/hdphoto12.wdp"/><Relationship Id="rId10" Type="http://schemas.openxmlformats.org/officeDocument/2006/relationships/image" Target="../media/image89.png"/><Relationship Id="rId4" Type="http://schemas.openxmlformats.org/officeDocument/2006/relationships/image" Target="../media/image34.png"/><Relationship Id="rId9" Type="http://schemas.openxmlformats.org/officeDocument/2006/relationships/image" Target="../media/image88.png"/></Relationships>
</file>

<file path=ppt/slides/_rels/slide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xml"/><Relationship Id="rId1" Type="http://schemas.openxmlformats.org/officeDocument/2006/relationships/slideLayout" Target="../slideLayouts/slideLayout24.xml"/><Relationship Id="rId5" Type="http://schemas.openxmlformats.org/officeDocument/2006/relationships/image" Target="../media/image92.png"/><Relationship Id="rId4" Type="http://schemas.openxmlformats.org/officeDocument/2006/relationships/image" Target="../media/image68.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4.xml"/><Relationship Id="rId5" Type="http://schemas.openxmlformats.org/officeDocument/2006/relationships/image" Target="../media/image93.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4.png"/><Relationship Id="rId7" Type="http://schemas.openxmlformats.org/officeDocument/2006/relationships/image" Target="../media/image42.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23.xml"/><Relationship Id="rId1" Type="http://schemas.openxmlformats.org/officeDocument/2006/relationships/slideLayout" Target="../slideLayouts/slideLayout64.xml"/><Relationship Id="rId4" Type="http://schemas.openxmlformats.org/officeDocument/2006/relationships/image" Target="../media/image9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6.svg"/><Relationship Id="rId11" Type="http://schemas.openxmlformats.org/officeDocument/2006/relationships/image" Target="../media/image21.sv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slideLayout" Target="../slideLayouts/slideLayout63.xml"/><Relationship Id="rId7" Type="http://schemas.openxmlformats.org/officeDocument/2006/relationships/image" Target="../media/image96.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4.png"/><Relationship Id="rId5" Type="http://schemas.openxmlformats.org/officeDocument/2006/relationships/image" Target="../media/image95.png"/><Relationship Id="rId4" Type="http://schemas.openxmlformats.org/officeDocument/2006/relationships/notesSlide" Target="../notesSlides/notesSlide24.xml"/></Relationships>
</file>

<file path=ppt/slides/_rels/slide41.xml.rels><?xml version="1.0" encoding="UTF-8" standalone="yes"?>
<Relationships xmlns="http://schemas.openxmlformats.org/package/2006/relationships"><Relationship Id="rId8" Type="http://schemas.openxmlformats.org/officeDocument/2006/relationships/image" Target="../media/image99.png"/><Relationship Id="rId3" Type="http://schemas.openxmlformats.org/officeDocument/2006/relationships/slideLayout" Target="../slideLayouts/slideLayout63.xml"/><Relationship Id="rId7" Type="http://schemas.openxmlformats.org/officeDocument/2006/relationships/image" Target="../media/image98.png"/><Relationship Id="rId12" Type="http://schemas.openxmlformats.org/officeDocument/2006/relationships/image" Target="../media/image10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4.png"/><Relationship Id="rId11"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101.png"/><Relationship Id="rId4" Type="http://schemas.openxmlformats.org/officeDocument/2006/relationships/notesSlide" Target="../notesSlides/notesSlide25.xml"/><Relationship Id="rId9" Type="http://schemas.openxmlformats.org/officeDocument/2006/relationships/image" Target="../media/image100.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63.xml"/><Relationship Id="rId7" Type="http://schemas.openxmlformats.org/officeDocument/2006/relationships/image" Target="../media/image96.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4.png"/><Relationship Id="rId5" Type="http://schemas.openxmlformats.org/officeDocument/2006/relationships/image" Target="../media/image95.png"/><Relationship Id="rId4" Type="http://schemas.openxmlformats.org/officeDocument/2006/relationships/notesSlide" Target="../notesSlides/notesSlide26.xml"/></Relationships>
</file>

<file path=ppt/slides/_rels/slide43.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slideLayout" Target="../slideLayouts/slideLayout63.xml"/><Relationship Id="rId7" Type="http://schemas.openxmlformats.org/officeDocument/2006/relationships/image" Target="../media/image103.png"/><Relationship Id="rId12" Type="http://schemas.openxmlformats.org/officeDocument/2006/relationships/image" Target="../media/image96.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4.png"/><Relationship Id="rId11" Type="http://schemas.openxmlformats.org/officeDocument/2006/relationships/image" Target="../media/image107.png"/><Relationship Id="rId5" Type="http://schemas.openxmlformats.org/officeDocument/2006/relationships/image" Target="../media/image95.png"/><Relationship Id="rId10" Type="http://schemas.openxmlformats.org/officeDocument/2006/relationships/image" Target="../media/image106.png"/><Relationship Id="rId4" Type="http://schemas.openxmlformats.org/officeDocument/2006/relationships/notesSlide" Target="../notesSlides/notesSlide27.xml"/><Relationship Id="rId9" Type="http://schemas.openxmlformats.org/officeDocument/2006/relationships/image" Target="../media/image105.png"/></Relationships>
</file>

<file path=ppt/slides/_rels/slide44.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slideLayout" Target="../slideLayouts/slideLayout63.xml"/><Relationship Id="rId7" Type="http://schemas.openxmlformats.org/officeDocument/2006/relationships/image" Target="../media/image108.png"/><Relationship Id="rId12" Type="http://schemas.openxmlformats.org/officeDocument/2006/relationships/image" Target="../media/image112.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94.png"/><Relationship Id="rId11" Type="http://schemas.openxmlformats.org/officeDocument/2006/relationships/image" Target="../media/image96.png"/><Relationship Id="rId5" Type="http://schemas.openxmlformats.org/officeDocument/2006/relationships/image" Target="../media/image95.png"/><Relationship Id="rId10" Type="http://schemas.openxmlformats.org/officeDocument/2006/relationships/image" Target="../media/image111.png"/><Relationship Id="rId4" Type="http://schemas.openxmlformats.org/officeDocument/2006/relationships/notesSlide" Target="../notesSlides/notesSlide28.xml"/><Relationship Id="rId9" Type="http://schemas.openxmlformats.org/officeDocument/2006/relationships/image" Target="../media/image110.png"/></Relationships>
</file>

<file path=ppt/slides/_rels/slide45.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image" Target="../media/image8.png"/><Relationship Id="rId7" Type="http://schemas.microsoft.com/office/2007/relationships/hdphoto" Target="../media/hdphoto13.wdp"/><Relationship Id="rId2" Type="http://schemas.openxmlformats.org/officeDocument/2006/relationships/notesSlide" Target="../notesSlides/notesSlide29.xml"/><Relationship Id="rId1" Type="http://schemas.openxmlformats.org/officeDocument/2006/relationships/slideLayout" Target="../slideLayouts/slideLayout1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 Id="rId9" Type="http://schemas.openxmlformats.org/officeDocument/2006/relationships/image" Target="../media/image117.png"/></Relationships>
</file>

<file path=ppt/slides/_rels/slide46.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8.png"/><Relationship Id="rId7" Type="http://schemas.openxmlformats.org/officeDocument/2006/relationships/image" Target="../media/image117.png"/><Relationship Id="rId2" Type="http://schemas.openxmlformats.org/officeDocument/2006/relationships/notesSlide" Target="../notesSlides/notesSlide30.xml"/><Relationship Id="rId1" Type="http://schemas.openxmlformats.org/officeDocument/2006/relationships/slideLayout" Target="../slideLayouts/slideLayout13.xml"/><Relationship Id="rId6" Type="http://schemas.openxmlformats.org/officeDocument/2006/relationships/image" Target="../media/image118.png"/><Relationship Id="rId5" Type="http://schemas.microsoft.com/office/2007/relationships/hdphoto" Target="../media/hdphoto13.wdp"/><Relationship Id="rId4" Type="http://schemas.openxmlformats.org/officeDocument/2006/relationships/image" Target="../media/image115.png"/></Relationships>
</file>

<file path=ppt/slides/_rels/slide47.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image" Target="../media/image120.png"/><Relationship Id="rId7" Type="http://schemas.microsoft.com/office/2007/relationships/hdphoto" Target="../media/hdphoto14.wdp"/><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48.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image" Target="../media/image120.png"/><Relationship Id="rId7" Type="http://schemas.microsoft.com/office/2007/relationships/hdphoto" Target="../media/hdphoto14.wdp"/><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123.png"/><Relationship Id="rId5" Type="http://schemas.openxmlformats.org/officeDocument/2006/relationships/image" Target="../media/image122.png"/><Relationship Id="rId4" Type="http://schemas.openxmlformats.org/officeDocument/2006/relationships/image" Target="../media/image121.png"/></Relationships>
</file>

<file path=ppt/slides/_rels/slide49.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27.png"/><Relationship Id="rId5" Type="http://schemas.openxmlformats.org/officeDocument/2006/relationships/image" Target="../media/image126.png"/><Relationship Id="rId4" Type="http://schemas.microsoft.com/office/2007/relationships/hdphoto" Target="../media/hdphoto14.wdp"/></Relationships>
</file>

<file path=ppt/slides/_rels/slide5.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13.png"/><Relationship Id="rId7" Type="http://schemas.openxmlformats.org/officeDocument/2006/relationships/image" Target="../media/image42.svg"/><Relationship Id="rId2" Type="http://schemas.openxmlformats.org/officeDocument/2006/relationships/image" Target="../media/image2.png"/><Relationship Id="rId1" Type="http://schemas.openxmlformats.org/officeDocument/2006/relationships/slideLayout" Target="../slideLayouts/slideLayout7.xml"/><Relationship Id="rId9"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28.png"/><Relationship Id="rId1" Type="http://schemas.openxmlformats.org/officeDocument/2006/relationships/slideLayout" Target="../slideLayouts/slideLayout7.xml"/><Relationship Id="rId6" Type="http://schemas.openxmlformats.org/officeDocument/2006/relationships/image" Target="../media/image61.png"/><Relationship Id="rId5" Type="http://schemas.microsoft.com/office/2007/relationships/hdphoto" Target="../media/hdphoto15.wdp"/><Relationship Id="rId10" Type="http://schemas.openxmlformats.org/officeDocument/2006/relationships/image" Target="../media/image50.svg"/><Relationship Id="rId4" Type="http://schemas.openxmlformats.org/officeDocument/2006/relationships/image" Target="../media/image130.png"/></Relationships>
</file>

<file path=ppt/slides/_rels/slide51.xml.rels><?xml version="1.0" encoding="UTF-8" standalone="yes"?>
<Relationships xmlns="http://schemas.openxmlformats.org/package/2006/relationships"><Relationship Id="rId13" Type="http://schemas.openxmlformats.org/officeDocument/2006/relationships/image" Target="../media/image133.png"/><Relationship Id="rId3" Type="http://schemas.openxmlformats.org/officeDocument/2006/relationships/image" Target="../media/image61.png"/><Relationship Id="rId12" Type="http://schemas.microsoft.com/office/2007/relationships/hdphoto" Target="../media/hdphoto16.wdp"/><Relationship Id="rId2" Type="http://schemas.openxmlformats.org/officeDocument/2006/relationships/image" Target="../media/image131.png"/><Relationship Id="rId1" Type="http://schemas.openxmlformats.org/officeDocument/2006/relationships/slideLayout" Target="../slideLayouts/slideLayout7.xml"/><Relationship Id="rId11" Type="http://schemas.openxmlformats.org/officeDocument/2006/relationships/image" Target="../media/image132.png"/><Relationship Id="rId10" Type="http://schemas.openxmlformats.org/officeDocument/2006/relationships/image" Target="../media/image50.svg"/><Relationship Id="rId14" Type="http://schemas.openxmlformats.org/officeDocument/2006/relationships/image" Target="../media/image134.png"/></Relationships>
</file>

<file path=ppt/slides/_rels/slide52.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media/image8.png"/><Relationship Id="rId7" Type="http://schemas.openxmlformats.org/officeDocument/2006/relationships/image" Target="../media/image46.png"/><Relationship Id="rId2" Type="http://schemas.openxmlformats.org/officeDocument/2006/relationships/notesSlide" Target="../notesSlides/notesSlide34.xml"/><Relationship Id="rId1" Type="http://schemas.openxmlformats.org/officeDocument/2006/relationships/slideLayout" Target="../slideLayouts/slideLayout17.xml"/><Relationship Id="rId6" Type="http://schemas.openxmlformats.org/officeDocument/2006/relationships/image" Target="../media/image16.svg"/><Relationship Id="rId4" Type="http://schemas.openxmlformats.org/officeDocument/2006/relationships/image" Target="../media/image11.png"/></Relationships>
</file>

<file path=ppt/slides/_rels/slide53.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8.png"/><Relationship Id="rId7" Type="http://schemas.openxmlformats.org/officeDocument/2006/relationships/image" Target="../media/image136.png"/><Relationship Id="rId2" Type="http://schemas.openxmlformats.org/officeDocument/2006/relationships/notesSlide" Target="../notesSlides/notesSlide35.xml"/><Relationship Id="rId1" Type="http://schemas.openxmlformats.org/officeDocument/2006/relationships/slideLayout" Target="../slideLayouts/slideLayout17.xml"/><Relationship Id="rId6" Type="http://schemas.openxmlformats.org/officeDocument/2006/relationships/image" Target="../media/image16.svg"/><Relationship Id="rId4" Type="http://schemas.openxmlformats.org/officeDocument/2006/relationships/image" Target="../media/image11.png"/></Relationships>
</file>

<file path=ppt/slides/_rels/slide54.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8.png"/><Relationship Id="rId7" Type="http://schemas.openxmlformats.org/officeDocument/2006/relationships/image" Target="../media/image138.png"/><Relationship Id="rId2" Type="http://schemas.openxmlformats.org/officeDocument/2006/relationships/notesSlide" Target="../notesSlides/notesSlide36.xml"/><Relationship Id="rId1" Type="http://schemas.openxmlformats.org/officeDocument/2006/relationships/slideLayout" Target="../slideLayouts/slideLayout17.xml"/><Relationship Id="rId6" Type="http://schemas.openxmlformats.org/officeDocument/2006/relationships/image" Target="../media/image16.svg"/><Relationship Id="rId4" Type="http://schemas.openxmlformats.org/officeDocument/2006/relationships/image" Target="../media/image11.png"/></Relationships>
</file>

<file path=ppt/slides/_rels/slide55.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8.png"/><Relationship Id="rId7" Type="http://schemas.openxmlformats.org/officeDocument/2006/relationships/image" Target="../media/image139.png"/><Relationship Id="rId2" Type="http://schemas.openxmlformats.org/officeDocument/2006/relationships/notesSlide" Target="../notesSlides/notesSlide37.xml"/><Relationship Id="rId1" Type="http://schemas.openxmlformats.org/officeDocument/2006/relationships/slideLayout" Target="../slideLayouts/slideLayout17.xml"/><Relationship Id="rId6" Type="http://schemas.openxmlformats.org/officeDocument/2006/relationships/image" Target="../media/image16.svg"/><Relationship Id="rId4" Type="http://schemas.openxmlformats.org/officeDocument/2006/relationships/image" Target="../media/image11.png"/><Relationship Id="rId9" Type="http://schemas.openxmlformats.org/officeDocument/2006/relationships/image" Target="../media/image140.png"/></Relationships>
</file>

<file path=ppt/slides/_rels/slide56.xml.rels><?xml version="1.0" encoding="UTF-8" standalone="yes"?>
<Relationships xmlns="http://schemas.openxmlformats.org/package/2006/relationships"><Relationship Id="rId8" Type="http://schemas.microsoft.com/office/2007/relationships/hdphoto" Target="../media/hdphoto17.wdp"/><Relationship Id="rId3" Type="http://schemas.openxmlformats.org/officeDocument/2006/relationships/image" Target="../media/image8.png"/><Relationship Id="rId7" Type="http://schemas.openxmlformats.org/officeDocument/2006/relationships/image" Target="../media/image139.png"/><Relationship Id="rId2" Type="http://schemas.openxmlformats.org/officeDocument/2006/relationships/notesSlide" Target="../notesSlides/notesSlide38.xml"/><Relationship Id="rId1" Type="http://schemas.openxmlformats.org/officeDocument/2006/relationships/slideLayout" Target="../slideLayouts/slideLayout17.xml"/><Relationship Id="rId6" Type="http://schemas.openxmlformats.org/officeDocument/2006/relationships/image" Target="../media/image16.svg"/><Relationship Id="rId4" Type="http://schemas.openxmlformats.org/officeDocument/2006/relationships/image" Target="../media/image11.png"/><Relationship Id="rId9" Type="http://schemas.openxmlformats.org/officeDocument/2006/relationships/image" Target="../media/image141.png"/></Relationships>
</file>

<file path=ppt/slides/_rels/slide5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14.png"/><Relationship Id="rId7" Type="http://schemas.openxmlformats.org/officeDocument/2006/relationships/image" Target="../media/image42.svg"/><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43.png"/><Relationship Id="rId2" Type="http://schemas.openxmlformats.org/officeDocument/2006/relationships/notesSlide" Target="../notesSlides/notesSlide39.xml"/><Relationship Id="rId1" Type="http://schemas.openxmlformats.org/officeDocument/2006/relationships/slideLayout" Target="../slideLayouts/slideLayout17.xml"/><Relationship Id="rId6" Type="http://schemas.microsoft.com/office/2007/relationships/hdphoto" Target="../media/hdphoto18.wdp"/><Relationship Id="rId5" Type="http://schemas.openxmlformats.org/officeDocument/2006/relationships/image" Target="../media/image142.png"/><Relationship Id="rId4" Type="http://schemas.openxmlformats.org/officeDocument/2006/relationships/image" Target="../media/image46.png"/></Relationships>
</file>

<file path=ppt/slides/_rels/slide5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117.png"/></Relationships>
</file>

<file path=ppt/slides/_rels/slide6.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png"/><Relationship Id="rId7" Type="http://schemas.openxmlformats.org/officeDocument/2006/relationships/image" Target="../media/image1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2.png"/><Relationship Id="rId1" Type="http://schemas.openxmlformats.org/officeDocument/2006/relationships/slideLayout" Target="../slideLayouts/slideLayout7.xml"/><Relationship Id="rId10" Type="http://schemas.openxmlformats.org/officeDocument/2006/relationships/image" Target="../media/image4.png"/><Relationship Id="rId9" Type="http://schemas.openxmlformats.org/officeDocument/2006/relationships/image" Target="../media/image28.svg"/></Relationships>
</file>

<file path=ppt/slides/_rels/slide61.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8.png"/><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png"/><Relationship Id="rId1" Type="http://schemas.openxmlformats.org/officeDocument/2006/relationships/slideLayout" Target="../slideLayouts/slideLayout80.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4" name="Group 4"/>
          <p:cNvGrpSpPr/>
          <p:nvPr/>
        </p:nvGrpSpPr>
        <p:grpSpPr>
          <a:xfrm>
            <a:off x="868702" y="874653"/>
            <a:ext cx="16550595" cy="5255613"/>
            <a:chOff x="0" y="0"/>
            <a:chExt cx="21173320" cy="3132056"/>
          </a:xfrm>
        </p:grpSpPr>
        <p:grpSp>
          <p:nvGrpSpPr>
            <p:cNvPr id="5" name="Group 5"/>
            <p:cNvGrpSpPr/>
            <p:nvPr/>
          </p:nvGrpSpPr>
          <p:grpSpPr>
            <a:xfrm>
              <a:off x="0" y="0"/>
              <a:ext cx="21173320" cy="3132056"/>
              <a:chOff x="0" y="0"/>
              <a:chExt cx="4559036" cy="674394"/>
            </a:xfrm>
          </p:grpSpPr>
          <p:sp>
            <p:nvSpPr>
              <p:cNvPr id="6" name="Freeform 6"/>
              <p:cNvSpPr/>
              <p:nvPr/>
            </p:nvSpPr>
            <p:spPr>
              <a:xfrm>
                <a:off x="48260" y="48260"/>
                <a:ext cx="4510776" cy="626134"/>
              </a:xfrm>
              <a:custGeom>
                <a:avLst/>
                <a:gdLst/>
                <a:ahLst/>
                <a:cxnLst/>
                <a:rect l="l" t="t" r="r" b="b"/>
                <a:pathLst>
                  <a:path w="4510776" h="626134">
                    <a:moveTo>
                      <a:pt x="0" y="0"/>
                    </a:moveTo>
                    <a:lnTo>
                      <a:pt x="4510776" y="0"/>
                    </a:lnTo>
                    <a:lnTo>
                      <a:pt x="4510776" y="626134"/>
                    </a:lnTo>
                    <a:lnTo>
                      <a:pt x="0" y="626134"/>
                    </a:lnTo>
                    <a:close/>
                  </a:path>
                </a:pathLst>
              </a:custGeom>
              <a:solidFill>
                <a:srgbClr val="000000"/>
              </a:solidFill>
            </p:spPr>
          </p:sp>
          <p:sp>
            <p:nvSpPr>
              <p:cNvPr id="7" name="Freeform 7"/>
              <p:cNvSpPr/>
              <p:nvPr/>
            </p:nvSpPr>
            <p:spPr>
              <a:xfrm>
                <a:off x="6350" y="6350"/>
                <a:ext cx="4510776" cy="626134"/>
              </a:xfrm>
              <a:custGeom>
                <a:avLst/>
                <a:gdLst/>
                <a:ahLst/>
                <a:cxnLst/>
                <a:rect l="l" t="t" r="r" b="b"/>
                <a:pathLst>
                  <a:path w="4510776" h="626134">
                    <a:moveTo>
                      <a:pt x="0" y="0"/>
                    </a:moveTo>
                    <a:lnTo>
                      <a:pt x="4510776" y="0"/>
                    </a:lnTo>
                    <a:lnTo>
                      <a:pt x="4510776" y="626134"/>
                    </a:lnTo>
                    <a:lnTo>
                      <a:pt x="0" y="626134"/>
                    </a:lnTo>
                    <a:close/>
                  </a:path>
                </a:pathLst>
              </a:custGeom>
              <a:solidFill>
                <a:srgbClr val="2A6350"/>
              </a:solidFill>
            </p:spPr>
          </p:sp>
          <p:sp>
            <p:nvSpPr>
              <p:cNvPr id="8" name="Freeform 8"/>
              <p:cNvSpPr/>
              <p:nvPr/>
            </p:nvSpPr>
            <p:spPr>
              <a:xfrm>
                <a:off x="0" y="0"/>
                <a:ext cx="4523476" cy="638834"/>
              </a:xfrm>
              <a:custGeom>
                <a:avLst/>
                <a:gdLst/>
                <a:ahLst/>
                <a:cxnLst/>
                <a:rect l="l" t="t" r="r" b="b"/>
                <a:pathLst>
                  <a:path w="4523476" h="638834">
                    <a:moveTo>
                      <a:pt x="4523476" y="638834"/>
                    </a:moveTo>
                    <a:lnTo>
                      <a:pt x="0" y="638834"/>
                    </a:lnTo>
                    <a:lnTo>
                      <a:pt x="0" y="0"/>
                    </a:lnTo>
                    <a:lnTo>
                      <a:pt x="4523476" y="0"/>
                    </a:lnTo>
                    <a:lnTo>
                      <a:pt x="4523476" y="638834"/>
                    </a:lnTo>
                    <a:close/>
                    <a:moveTo>
                      <a:pt x="12700" y="626134"/>
                    </a:moveTo>
                    <a:lnTo>
                      <a:pt x="4510776" y="626134"/>
                    </a:lnTo>
                    <a:lnTo>
                      <a:pt x="4510776" y="12700"/>
                    </a:lnTo>
                    <a:lnTo>
                      <a:pt x="12700" y="12700"/>
                    </a:lnTo>
                    <a:lnTo>
                      <a:pt x="12700" y="626134"/>
                    </a:lnTo>
                    <a:close/>
                  </a:path>
                </a:pathLst>
              </a:custGeom>
              <a:solidFill>
                <a:srgbClr val="000000"/>
              </a:solidFill>
            </p:spPr>
          </p:sp>
        </p:grpSp>
        <p:sp>
          <p:nvSpPr>
            <p:cNvPr id="9" name="TextBox 9"/>
            <p:cNvSpPr txBox="1"/>
            <p:nvPr/>
          </p:nvSpPr>
          <p:spPr>
            <a:xfrm>
              <a:off x="1593662" y="431805"/>
              <a:ext cx="17985997" cy="2065056"/>
            </a:xfrm>
            <a:prstGeom prst="rect">
              <a:avLst/>
            </a:prstGeom>
          </p:spPr>
          <p:txBody>
            <a:bodyPr lIns="0" tIns="0" rIns="0" bIns="0" rtlCol="0" anchor="t">
              <a:spAutoFit/>
            </a:bodyPr>
            <a:lstStyle/>
            <a:p>
              <a:pPr algn="ctr">
                <a:lnSpc>
                  <a:spcPct val="150000"/>
                </a:lnSpc>
              </a:pPr>
              <a:r>
                <a:rPr lang="en-US" sz="8000" b="1">
                  <a:solidFill>
                    <a:srgbClr val="F1EEE1"/>
                  </a:solidFill>
                  <a:latin typeface="Arial" panose="020B0604020202020204" pitchFamily="34" charset="0"/>
                  <a:cs typeface="Arial" panose="020B0604020202020204" pitchFamily="34" charset="0"/>
                </a:rPr>
                <a:t>CHÀO MỪNG CÁC EM </a:t>
              </a:r>
              <a:br>
                <a:rPr lang="en-US" sz="8000" b="1">
                  <a:solidFill>
                    <a:srgbClr val="F1EEE1"/>
                  </a:solidFill>
                  <a:latin typeface="Arial" panose="020B0604020202020204" pitchFamily="34" charset="0"/>
                  <a:cs typeface="Arial" panose="020B0604020202020204" pitchFamily="34" charset="0"/>
                </a:rPr>
              </a:br>
              <a:r>
                <a:rPr lang="en-US" sz="8000" b="1">
                  <a:solidFill>
                    <a:srgbClr val="F1EEE1"/>
                  </a:solidFill>
                  <a:latin typeface="Arial" panose="020B0604020202020204" pitchFamily="34" charset="0"/>
                  <a:cs typeface="Arial" panose="020B0604020202020204" pitchFamily="34" charset="0"/>
                </a:rPr>
                <a:t>ĐẾN VỚI TIẾT HỌC!</a:t>
              </a:r>
            </a:p>
          </p:txBody>
        </p:sp>
      </p:grpSp>
      <p:pic>
        <p:nvPicPr>
          <p:cNvPr id="20" name="Picture 19"/>
          <p:cNvPicPr>
            <a:picLocks noChangeAspect="1"/>
          </p:cNvPicPr>
          <p:nvPr/>
        </p:nvPicPr>
        <p:blipFill>
          <a:blip r:embed="rId4"/>
          <a:stretch>
            <a:fillRect/>
          </a:stretch>
        </p:blipFill>
        <p:spPr>
          <a:xfrm>
            <a:off x="6366497" y="7004918"/>
            <a:ext cx="5425910" cy="298729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circle/>
      </p:transition>
    </mc:Choice>
    <mc:Fallback xmlns="">
      <p:transition spd="med">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sp>
        <p:nvSpPr>
          <p:cNvPr id="8" name="Rectangle 7"/>
          <p:cNvSpPr/>
          <p:nvPr/>
        </p:nvSpPr>
        <p:spPr>
          <a:xfrm>
            <a:off x="180474" y="142374"/>
            <a:ext cx="17907000" cy="9998242"/>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algn="ctr" defTabSz="1828800">
              <a:buClr>
                <a:srgbClr val="000000"/>
              </a:buClr>
            </a:pPr>
            <a:endParaRPr lang="en-US" sz="3700" kern="0">
              <a:solidFill>
                <a:srgbClr val="014040"/>
              </a:solidFill>
              <a:sym typeface="Arial"/>
            </a:endParaRPr>
          </a:p>
        </p:txBody>
      </p:sp>
      <mc:AlternateContent xmlns:mc="http://schemas.openxmlformats.org/markup-compatibility/2006">
        <mc:Choice xmlns:a14="http://schemas.microsoft.com/office/drawing/2010/main" Requires="a14">
          <p:sp>
            <p:nvSpPr>
              <p:cNvPr id="17" name="TextBox 16"/>
              <p:cNvSpPr txBox="1"/>
              <p:nvPr/>
            </p:nvSpPr>
            <p:spPr>
              <a:xfrm>
                <a:off x="675774" y="240900"/>
                <a:ext cx="16916400" cy="1881028"/>
              </a:xfrm>
              <a:prstGeom prst="rect">
                <a:avLst/>
              </a:prstGeom>
              <a:noFill/>
            </p:spPr>
            <p:txBody>
              <a:bodyPr wrap="square" rtlCol="0">
                <a:spAutoFit/>
              </a:bodyPr>
              <a:lstStyle/>
              <a:p>
                <a:pPr algn="just" defTabSz="1828800">
                  <a:lnSpc>
                    <a:spcPct val="150000"/>
                  </a:lnSpc>
                  <a:buClr>
                    <a:srgbClr val="2D1549"/>
                  </a:buClr>
                  <a:buSzPts val="1100"/>
                  <a:defRPr/>
                </a:pPr>
                <a:r>
                  <a:rPr lang="en-US" sz="3700" b="1" kern="0" smtClean="0">
                    <a:solidFill>
                      <a:srgbClr val="FFFFFF"/>
                    </a:solidFill>
                    <a:highlight>
                      <a:srgbClr val="CE4D8E"/>
                    </a:highlight>
                    <a:cs typeface="Arial"/>
                    <a:sym typeface="Arial"/>
                  </a:rPr>
                  <a:t>Ví dụ 1:</a:t>
                </a:r>
                <a:r>
                  <a:rPr lang="en-US" sz="3700">
                    <a:solidFill>
                      <a:sysClr val="windowText" lastClr="000000"/>
                    </a:solidFill>
                    <a:cs typeface="Arial" panose="020B0604020202020204" pitchFamily="34" charset="0"/>
                    <a:sym typeface="Arial"/>
                  </a:rPr>
                  <a:t> </a:t>
                </a:r>
                <a:r>
                  <a:rPr lang="vi-VN" sz="3700" smtClean="0">
                    <a:solidFill>
                      <a:sysClr val="windowText" lastClr="000000"/>
                    </a:solidFill>
                    <a:cs typeface="Arial" panose="020B0604020202020204" pitchFamily="34" charset="0"/>
                    <a:sym typeface="Arial"/>
                  </a:rPr>
                  <a:t>Cho </a:t>
                </a:r>
                <a:r>
                  <a:rPr lang="vi-VN" sz="3700">
                    <a:solidFill>
                      <a:sysClr val="windowText" lastClr="000000"/>
                    </a:solidFill>
                    <a:cs typeface="Arial" panose="020B0604020202020204" pitchFamily="34" charset="0"/>
                    <a:sym typeface="Arial"/>
                  </a:rPr>
                  <a:t>hình chóp đều </a:t>
                </a:r>
                <a14:m>
                  <m:oMath xmlns:m="http://schemas.openxmlformats.org/officeDocument/2006/math">
                    <m:r>
                      <a:rPr lang="vi-VN" sz="3700" i="1" smtClean="0">
                        <a:solidFill>
                          <a:sysClr val="windowText" lastClr="000000"/>
                        </a:solidFill>
                        <a:latin typeface="Cambria Math" panose="02040503050406030204" pitchFamily="18" charset="0"/>
                        <a:cs typeface="Arial" panose="020B0604020202020204" pitchFamily="34" charset="0"/>
                        <a:sym typeface="Arial"/>
                      </a:rPr>
                      <m:t>𝑆</m:t>
                    </m:r>
                    <m:r>
                      <a:rPr lang="vi-VN" sz="3700" i="1" smtClean="0">
                        <a:solidFill>
                          <a:sysClr val="windowText" lastClr="000000"/>
                        </a:solidFill>
                        <a:latin typeface="Cambria Math" panose="02040503050406030204" pitchFamily="18" charset="0"/>
                        <a:cs typeface="Arial" panose="020B0604020202020204" pitchFamily="34" charset="0"/>
                        <a:sym typeface="Arial"/>
                      </a:rPr>
                      <m:t>.</m:t>
                    </m:r>
                    <m:r>
                      <a:rPr lang="vi-VN" sz="3700" i="1" smtClean="0">
                        <a:solidFill>
                          <a:sysClr val="windowText" lastClr="000000"/>
                        </a:solidFill>
                        <a:latin typeface="Cambria Math" panose="02040503050406030204" pitchFamily="18" charset="0"/>
                        <a:cs typeface="Arial" panose="020B0604020202020204" pitchFamily="34" charset="0"/>
                        <a:sym typeface="Arial"/>
                      </a:rPr>
                      <m:t>𝐴𝐵𝐶</m:t>
                    </m:r>
                  </m:oMath>
                </a14:m>
                <a:r>
                  <a:rPr lang="vi-VN" sz="3700">
                    <a:solidFill>
                      <a:sysClr val="windowText" lastClr="000000"/>
                    </a:solidFill>
                    <a:cs typeface="Arial" panose="020B0604020202020204" pitchFamily="34" charset="0"/>
                    <a:sym typeface="Arial"/>
                  </a:rPr>
                  <a:t>. Biết độ dài cạnh đáy, cạnh bên tương ứng bằng </a:t>
                </a:r>
                <a14:m>
                  <m:oMath xmlns:m="http://schemas.openxmlformats.org/officeDocument/2006/math">
                    <m:r>
                      <a:rPr lang="vi-VN" sz="3700" i="1" smtClean="0">
                        <a:solidFill>
                          <a:sysClr val="windowText" lastClr="000000"/>
                        </a:solidFill>
                        <a:latin typeface="Cambria Math" panose="02040503050406030204" pitchFamily="18" charset="0"/>
                        <a:cs typeface="Arial" panose="020B0604020202020204" pitchFamily="34" charset="0"/>
                        <a:sym typeface="Arial"/>
                      </a:rPr>
                      <m:t>𝑎</m:t>
                    </m:r>
                    <m:r>
                      <a:rPr lang="vi-VN" sz="3700" i="1" smtClean="0">
                        <a:solidFill>
                          <a:sysClr val="windowText" lastClr="000000"/>
                        </a:solidFill>
                        <a:latin typeface="Cambria Math" panose="02040503050406030204" pitchFamily="18" charset="0"/>
                        <a:cs typeface="Arial" panose="020B0604020202020204" pitchFamily="34" charset="0"/>
                        <a:sym typeface="Arial"/>
                      </a:rPr>
                      <m:t>, </m:t>
                    </m:r>
                    <m:r>
                      <a:rPr lang="vi-VN" sz="3700" i="1" smtClean="0">
                        <a:solidFill>
                          <a:sysClr val="windowText" lastClr="000000"/>
                        </a:solidFill>
                        <a:latin typeface="Cambria Math" panose="02040503050406030204" pitchFamily="18" charset="0"/>
                        <a:cs typeface="Arial" panose="020B0604020202020204" pitchFamily="34" charset="0"/>
                        <a:sym typeface="Arial"/>
                      </a:rPr>
                      <m:t>𝑏</m:t>
                    </m:r>
                    <m:r>
                      <a:rPr lang="vi-VN" sz="3700" i="1" smtClean="0">
                        <a:solidFill>
                          <a:sysClr val="windowText" lastClr="000000"/>
                        </a:solidFill>
                        <a:latin typeface="Cambria Math" panose="02040503050406030204" pitchFamily="18" charset="0"/>
                        <a:cs typeface="Arial" panose="020B0604020202020204" pitchFamily="34" charset="0"/>
                        <a:sym typeface="Arial"/>
                      </a:rPr>
                      <m:t> (</m:t>
                    </m:r>
                    <m:r>
                      <a:rPr lang="vi-VN" sz="3700" i="1" smtClean="0">
                        <a:solidFill>
                          <a:sysClr val="windowText" lastClr="000000"/>
                        </a:solidFill>
                        <a:latin typeface="Cambria Math" panose="02040503050406030204" pitchFamily="18" charset="0"/>
                        <a:cs typeface="Arial" panose="020B0604020202020204" pitchFamily="34" charset="0"/>
                        <a:sym typeface="Arial"/>
                      </a:rPr>
                      <m:t>𝑎</m:t>
                    </m:r>
                    <m:r>
                      <a:rPr lang="vi-VN" sz="3700" i="1" smtClean="0">
                        <a:solidFill>
                          <a:sysClr val="windowText" lastClr="000000"/>
                        </a:solidFill>
                        <a:latin typeface="Cambria Math" panose="02040503050406030204" pitchFamily="18" charset="0"/>
                        <a:cs typeface="Arial" panose="020B0604020202020204" pitchFamily="34" charset="0"/>
                        <a:sym typeface="Arial"/>
                      </a:rPr>
                      <m:t>&lt;</m:t>
                    </m:r>
                    <m:r>
                      <a:rPr lang="vi-VN" sz="3700" i="1" smtClean="0">
                        <a:solidFill>
                          <a:sysClr val="windowText" lastClr="000000"/>
                        </a:solidFill>
                        <a:latin typeface="Cambria Math" panose="02040503050406030204" pitchFamily="18" charset="0"/>
                        <a:cs typeface="Arial" panose="020B0604020202020204" pitchFamily="34" charset="0"/>
                        <a:sym typeface="Arial"/>
                      </a:rPr>
                      <m:t>𝑏</m:t>
                    </m:r>
                    <m:rad>
                      <m:radPr>
                        <m:degHide m:val="on"/>
                        <m:ctrlPr>
                          <a:rPr lang="vi-VN" sz="3700" i="1" smtClean="0">
                            <a:solidFill>
                              <a:sysClr val="windowText" lastClr="000000"/>
                            </a:solidFill>
                            <a:latin typeface="Cambria Math" panose="02040503050406030204" pitchFamily="18" charset="0"/>
                            <a:cs typeface="Arial" panose="020B0604020202020204" pitchFamily="34" charset="0"/>
                            <a:sym typeface="Arial"/>
                          </a:rPr>
                        </m:ctrlPr>
                      </m:radPr>
                      <m:deg/>
                      <m:e>
                        <m:r>
                          <a:rPr lang="en-US" sz="3700" b="0" i="1" smtClean="0">
                            <a:solidFill>
                              <a:sysClr val="windowText" lastClr="000000"/>
                            </a:solidFill>
                            <a:latin typeface="Cambria Math" panose="02040503050406030204" pitchFamily="18" charset="0"/>
                            <a:cs typeface="Arial" panose="020B0604020202020204" pitchFamily="34" charset="0"/>
                            <a:sym typeface="Arial"/>
                          </a:rPr>
                          <m:t>3</m:t>
                        </m:r>
                      </m:e>
                    </m:rad>
                    <m:r>
                      <a:rPr lang="vi-VN" sz="3700" i="1" smtClean="0">
                        <a:solidFill>
                          <a:sysClr val="windowText" lastClr="000000"/>
                        </a:solidFill>
                        <a:latin typeface="Cambria Math" panose="02040503050406030204" pitchFamily="18" charset="0"/>
                        <a:cs typeface="Arial" panose="020B0604020202020204" pitchFamily="34" charset="0"/>
                        <a:sym typeface="Arial"/>
                      </a:rPr>
                      <m:t>). </m:t>
                    </m:r>
                  </m:oMath>
                </a14:m>
                <a:r>
                  <a:rPr lang="vi-VN" sz="3700">
                    <a:solidFill>
                      <a:sysClr val="windowText" lastClr="000000"/>
                    </a:solidFill>
                    <a:cs typeface="Arial" panose="020B0604020202020204" pitchFamily="34" charset="0"/>
                    <a:sym typeface="Arial"/>
                  </a:rPr>
                  <a:t>Tính chiều cao của hình chóp.</a:t>
                </a:r>
              </a:p>
            </p:txBody>
          </p:sp>
        </mc:Choice>
        <mc:Fallback>
          <p:sp>
            <p:nvSpPr>
              <p:cNvPr id="17" name="TextBox 16"/>
              <p:cNvSpPr txBox="1">
                <a:spLocks noRot="1" noChangeAspect="1" noMove="1" noResize="1" noEditPoints="1" noAdjustHandles="1" noChangeArrowheads="1" noChangeShapeType="1" noTextEdit="1"/>
              </p:cNvSpPr>
              <p:nvPr/>
            </p:nvSpPr>
            <p:spPr>
              <a:xfrm>
                <a:off x="675774" y="240900"/>
                <a:ext cx="16916400" cy="1881028"/>
              </a:xfrm>
              <a:prstGeom prst="rect">
                <a:avLst/>
              </a:prstGeom>
              <a:blipFill>
                <a:blip r:embed="rId4"/>
                <a:stretch>
                  <a:fillRect l="-1153" r="-1117" b="-5195"/>
                </a:stretch>
              </a:blipFill>
            </p:spPr>
            <p:txBody>
              <a:bodyPr/>
              <a:lstStyle/>
              <a:p>
                <a:r>
                  <a:rPr lang="en-US">
                    <a:noFill/>
                  </a:rPr>
                  <a:t> </a:t>
                </a:r>
              </a:p>
            </p:txBody>
          </p:sp>
        </mc:Fallback>
      </mc:AlternateContent>
      <p:sp>
        <p:nvSpPr>
          <p:cNvPr id="20" name="Rectangle 19"/>
          <p:cNvSpPr/>
          <p:nvPr/>
        </p:nvSpPr>
        <p:spPr>
          <a:xfrm>
            <a:off x="1289730" y="2279414"/>
            <a:ext cx="1080745" cy="661720"/>
          </a:xfrm>
          <a:prstGeom prst="rect">
            <a:avLst/>
          </a:prstGeom>
        </p:spPr>
        <p:txBody>
          <a:bodyPr wrap="none">
            <a:spAutoFit/>
          </a:bodyPr>
          <a:lstStyle/>
          <a:p>
            <a:pPr algn="ctr" defTabSz="1828800">
              <a:defRPr/>
            </a:pPr>
            <a:r>
              <a:rPr lang="en-US" sz="3700" b="1" i="1" u="sng" dirty="0">
                <a:solidFill>
                  <a:srgbClr val="011C26">
                    <a:lumMod val="90000"/>
                    <a:lumOff val="10000"/>
                  </a:srgbClr>
                </a:solidFill>
                <a:cs typeface="Arial"/>
                <a:sym typeface="Arial"/>
              </a:rPr>
              <a:t>Giải</a:t>
            </a:r>
          </a:p>
        </p:txBody>
      </p:sp>
      <p:pic>
        <p:nvPicPr>
          <p:cNvPr id="12" name="Picture 11"/>
          <p:cNvPicPr>
            <a:picLocks noChangeAspect="1"/>
          </p:cNvPicPr>
          <p:nvPr/>
        </p:nvPicPr>
        <p:blipFill>
          <a:blip r:embed="rId5"/>
          <a:stretch>
            <a:fillRect/>
          </a:stretch>
        </p:blipFill>
        <p:spPr>
          <a:xfrm>
            <a:off x="76200" y="8663698"/>
            <a:ext cx="1144238" cy="1353265"/>
          </a:xfrm>
          <a:prstGeom prst="rect">
            <a:avLst/>
          </a:prstGeom>
        </p:spPr>
      </p:pic>
      <p:pic>
        <p:nvPicPr>
          <p:cNvPr id="13" name="Picture 12"/>
          <p:cNvPicPr>
            <a:picLocks noChangeAspect="1"/>
          </p:cNvPicPr>
          <p:nvPr/>
        </p:nvPicPr>
        <p:blipFill>
          <a:blip r:embed="rId6"/>
          <a:stretch>
            <a:fillRect/>
          </a:stretch>
        </p:blipFill>
        <p:spPr>
          <a:xfrm rot="17498838">
            <a:off x="17421390" y="1689982"/>
            <a:ext cx="1054699" cy="1201016"/>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7211744" y="2935118"/>
                <a:ext cx="10403874" cy="5584990"/>
              </a:xfrm>
              <a:prstGeom prst="rect">
                <a:avLst/>
              </a:prstGeom>
            </p:spPr>
            <p:txBody>
              <a:bodyPr wrap="none">
                <a:spAutoFit/>
              </a:bodyPr>
              <a:lstStyle/>
              <a:p>
                <a:pPr>
                  <a:lnSpc>
                    <a:spcPct val="150000"/>
                  </a:lnSpc>
                </a:pPr>
                <a:r>
                  <a:rPr lang="en-US" sz="3700" smtClean="0">
                    <a:solidFill>
                      <a:sysClr val="windowText" lastClr="000000"/>
                    </a:solidFill>
                    <a:cs typeface="Arial" panose="020B0604020202020204" pitchFamily="34" charset="0"/>
                    <a:sym typeface="Arial"/>
                  </a:rPr>
                  <a:t>Hình chiếu của </a:t>
                </a:r>
                <a14:m>
                  <m:oMath xmlns:m="http://schemas.openxmlformats.org/officeDocument/2006/math">
                    <m:r>
                      <a:rPr lang="en-US" sz="3700" i="1" smtClean="0">
                        <a:solidFill>
                          <a:sysClr val="windowText" lastClr="000000"/>
                        </a:solidFill>
                        <a:latin typeface="Cambria Math" panose="02040503050406030204" pitchFamily="18" charset="0"/>
                        <a:cs typeface="Arial" panose="020B0604020202020204" pitchFamily="34" charset="0"/>
                        <a:sym typeface="Arial"/>
                      </a:rPr>
                      <m:t>𝑆</m:t>
                    </m:r>
                  </m:oMath>
                </a14:m>
                <a:r>
                  <a:rPr lang="en-US" sz="3700">
                    <a:solidFill>
                      <a:sysClr val="windowText" lastClr="000000"/>
                    </a:solidFill>
                    <a:cs typeface="Arial" panose="020B0604020202020204" pitchFamily="34" charset="0"/>
                    <a:sym typeface="Arial"/>
                  </a:rPr>
                  <a:t> trên mặt phẳng </a:t>
                </a:r>
                <a14:m>
                  <m:oMath xmlns:m="http://schemas.openxmlformats.org/officeDocument/2006/math">
                    <m:r>
                      <a:rPr lang="en-US" sz="3700" i="1" smtClean="0">
                        <a:solidFill>
                          <a:sysClr val="windowText" lastClr="000000"/>
                        </a:solidFill>
                        <a:latin typeface="Cambria Math" panose="02040503050406030204" pitchFamily="18" charset="0"/>
                        <a:cs typeface="Arial" panose="020B0604020202020204" pitchFamily="34" charset="0"/>
                        <a:sym typeface="Arial"/>
                      </a:rPr>
                      <m:t>(</m:t>
                    </m:r>
                    <m:r>
                      <a:rPr lang="en-US" sz="3700" i="1" smtClean="0">
                        <a:solidFill>
                          <a:sysClr val="windowText" lastClr="000000"/>
                        </a:solidFill>
                        <a:latin typeface="Cambria Math" panose="02040503050406030204" pitchFamily="18" charset="0"/>
                        <a:cs typeface="Arial" panose="020B0604020202020204" pitchFamily="34" charset="0"/>
                        <a:sym typeface="Arial"/>
                      </a:rPr>
                      <m:t>𝐴𝐵𝐶</m:t>
                    </m:r>
                    <m:r>
                      <a:rPr lang="en-US" sz="3700" i="1" smtClean="0">
                        <a:solidFill>
                          <a:sysClr val="windowText" lastClr="000000"/>
                        </a:solidFill>
                        <a:latin typeface="Cambria Math" panose="02040503050406030204" pitchFamily="18" charset="0"/>
                        <a:cs typeface="Arial" panose="020B0604020202020204" pitchFamily="34" charset="0"/>
                        <a:sym typeface="Arial"/>
                      </a:rPr>
                      <m:t>)</m:t>
                    </m:r>
                  </m:oMath>
                </a14:m>
                <a:r>
                  <a:rPr lang="en-US" sz="3700">
                    <a:solidFill>
                      <a:sysClr val="windowText" lastClr="000000"/>
                    </a:solidFill>
                    <a:cs typeface="Arial" panose="020B0604020202020204" pitchFamily="34" charset="0"/>
                    <a:sym typeface="Arial"/>
                  </a:rPr>
                  <a:t> là tâm </a:t>
                </a:r>
                <a14:m>
                  <m:oMath xmlns:m="http://schemas.openxmlformats.org/officeDocument/2006/math">
                    <m:r>
                      <a:rPr lang="en-US" sz="3700" i="1" smtClean="0">
                        <a:solidFill>
                          <a:sysClr val="windowText" lastClr="000000"/>
                        </a:solidFill>
                        <a:latin typeface="Cambria Math" panose="02040503050406030204" pitchFamily="18" charset="0"/>
                        <a:cs typeface="Arial" panose="020B0604020202020204" pitchFamily="34" charset="0"/>
                        <a:sym typeface="Arial"/>
                      </a:rPr>
                      <m:t>𝑂</m:t>
                    </m:r>
                  </m:oMath>
                </a14:m>
                <a:endParaRPr lang="en-US" sz="3700">
                  <a:solidFill>
                    <a:sysClr val="windowText" lastClr="000000"/>
                  </a:solidFill>
                  <a:cs typeface="Arial" panose="020B0604020202020204" pitchFamily="34" charset="0"/>
                  <a:sym typeface="Arial"/>
                </a:endParaRPr>
              </a:p>
              <a:p>
                <a:pPr>
                  <a:lnSpc>
                    <a:spcPct val="150000"/>
                  </a:lnSpc>
                </a:pPr>
                <a:r>
                  <a:rPr lang="en-US" sz="3700">
                    <a:solidFill>
                      <a:sysClr val="windowText" lastClr="000000"/>
                    </a:solidFill>
                    <a:cs typeface="Arial" panose="020B0604020202020204" pitchFamily="34" charset="0"/>
                    <a:sym typeface="Arial"/>
                  </a:rPr>
                  <a:t>của tam giác đều </a:t>
                </a:r>
                <a14:m>
                  <m:oMath xmlns:m="http://schemas.openxmlformats.org/officeDocument/2006/math">
                    <m:r>
                      <a:rPr lang="en-US" sz="3700" i="1" smtClean="0">
                        <a:solidFill>
                          <a:sysClr val="windowText" lastClr="000000"/>
                        </a:solidFill>
                        <a:latin typeface="Cambria Math" panose="02040503050406030204" pitchFamily="18" charset="0"/>
                        <a:cs typeface="Arial" panose="020B0604020202020204" pitchFamily="34" charset="0"/>
                        <a:sym typeface="Arial"/>
                      </a:rPr>
                      <m:t>𝐴𝐵𝐶</m:t>
                    </m:r>
                  </m:oMath>
                </a14:m>
                <a:r>
                  <a:rPr lang="en-US" sz="3700">
                    <a:solidFill>
                      <a:sysClr val="windowText" lastClr="000000"/>
                    </a:solidFill>
                    <a:cs typeface="Arial" panose="020B0604020202020204" pitchFamily="34" charset="0"/>
                    <a:sym typeface="Arial"/>
                  </a:rPr>
                  <a:t>. </a:t>
                </a:r>
                <a:endParaRPr lang="en-US" sz="3700" smtClean="0">
                  <a:solidFill>
                    <a:sysClr val="windowText" lastClr="000000"/>
                  </a:solidFill>
                  <a:cs typeface="Arial" panose="020B0604020202020204" pitchFamily="34" charset="0"/>
                  <a:sym typeface="Arial"/>
                </a:endParaRPr>
              </a:p>
              <a:p>
                <a:pPr>
                  <a:lnSpc>
                    <a:spcPct val="150000"/>
                  </a:lnSpc>
                </a:pPr>
                <a:r>
                  <a:rPr lang="en-US" sz="3700" smtClean="0">
                    <a:solidFill>
                      <a:sysClr val="windowText" lastClr="000000"/>
                    </a:solidFill>
                    <a:cs typeface="Arial" panose="020B0604020202020204" pitchFamily="34" charset="0"/>
                    <a:sym typeface="Arial"/>
                  </a:rPr>
                  <a:t>Trong </a:t>
                </a:r>
                <a:r>
                  <a:rPr lang="en-US" sz="3700">
                    <a:solidFill>
                      <a:sysClr val="windowText" lastClr="000000"/>
                    </a:solidFill>
                    <a:cs typeface="Arial" panose="020B0604020202020204" pitchFamily="34" charset="0"/>
                    <a:sym typeface="Arial"/>
                  </a:rPr>
                  <a:t>tam giác đều </a:t>
                </a:r>
                <a14:m>
                  <m:oMath xmlns:m="http://schemas.openxmlformats.org/officeDocument/2006/math">
                    <m:r>
                      <a:rPr lang="en-US" sz="3700" i="1" smtClean="0">
                        <a:solidFill>
                          <a:sysClr val="windowText" lastClr="000000"/>
                        </a:solidFill>
                        <a:latin typeface="Cambria Math" panose="02040503050406030204" pitchFamily="18" charset="0"/>
                        <a:cs typeface="Arial" panose="020B0604020202020204" pitchFamily="34" charset="0"/>
                        <a:sym typeface="Arial"/>
                      </a:rPr>
                      <m:t>𝐴𝐵𝐶</m:t>
                    </m:r>
                  </m:oMath>
                </a14:m>
                <a:r>
                  <a:rPr lang="en-US" sz="3700" smtClean="0">
                    <a:solidFill>
                      <a:sysClr val="windowText" lastClr="000000"/>
                    </a:solidFill>
                    <a:cs typeface="Arial" panose="020B0604020202020204" pitchFamily="34" charset="0"/>
                    <a:sym typeface="Arial"/>
                  </a:rPr>
                  <a:t>, </a:t>
                </a:r>
                <a:r>
                  <a:rPr lang="en-US" sz="3700" smtClean="0">
                    <a:solidFill>
                      <a:sysClr val="windowText" lastClr="000000"/>
                    </a:solidFill>
                    <a:cs typeface="Arial" panose="020B0604020202020204" pitchFamily="34" charset="0"/>
                    <a:sym typeface="Arial"/>
                  </a:rPr>
                  <a:t>ta </a:t>
                </a:r>
                <a:r>
                  <a:rPr lang="en-US" sz="3700">
                    <a:solidFill>
                      <a:sysClr val="windowText" lastClr="000000"/>
                    </a:solidFill>
                    <a:cs typeface="Arial" panose="020B0604020202020204" pitchFamily="34" charset="0"/>
                    <a:sym typeface="Arial"/>
                  </a:rPr>
                  <a:t>có </a:t>
                </a:r>
                <a14:m>
                  <m:oMath xmlns:m="http://schemas.openxmlformats.org/officeDocument/2006/math">
                    <m:r>
                      <a:rPr lang="en-US" sz="3700" i="1" smtClean="0">
                        <a:solidFill>
                          <a:sysClr val="windowText" lastClr="000000"/>
                        </a:solidFill>
                        <a:latin typeface="Cambria Math" panose="02040503050406030204" pitchFamily="18" charset="0"/>
                        <a:cs typeface="Arial" panose="020B0604020202020204" pitchFamily="34" charset="0"/>
                        <a:sym typeface="Arial"/>
                      </a:rPr>
                      <m:t>𝑂𝐴</m:t>
                    </m:r>
                    <m:r>
                      <a:rPr lang="en-US" sz="3700" i="1">
                        <a:solidFill>
                          <a:sysClr val="windowText" lastClr="000000"/>
                        </a:solidFill>
                        <a:latin typeface="Cambria Math" panose="02040503050406030204" pitchFamily="18" charset="0"/>
                        <a:cs typeface="Arial" panose="020B0604020202020204" pitchFamily="34" charset="0"/>
                        <a:sym typeface="Arial"/>
                      </a:rPr>
                      <m:t>=</m:t>
                    </m:r>
                    <m:f>
                      <m:fPr>
                        <m:ctrlPr>
                          <a:rPr lang="en-US" sz="3700" i="1" smtClean="0">
                            <a:solidFill>
                              <a:sysClr val="windowText" lastClr="000000"/>
                            </a:solidFill>
                            <a:latin typeface="Cambria Math" panose="02040503050406030204" pitchFamily="18" charset="0"/>
                            <a:cs typeface="Arial" panose="020B0604020202020204" pitchFamily="34" charset="0"/>
                            <a:sym typeface="Arial"/>
                          </a:rPr>
                        </m:ctrlPr>
                      </m:fPr>
                      <m:num>
                        <m:r>
                          <a:rPr lang="en-US" sz="3700" b="0" i="1" smtClean="0">
                            <a:solidFill>
                              <a:sysClr val="windowText" lastClr="000000"/>
                            </a:solidFill>
                            <a:latin typeface="Cambria Math" panose="02040503050406030204" pitchFamily="18" charset="0"/>
                            <a:cs typeface="Arial" panose="020B0604020202020204" pitchFamily="34" charset="0"/>
                            <a:sym typeface="Arial"/>
                          </a:rPr>
                          <m:t>𝑎</m:t>
                        </m:r>
                      </m:num>
                      <m:den>
                        <m:rad>
                          <m:radPr>
                            <m:degHide m:val="on"/>
                            <m:ctrlPr>
                              <a:rPr lang="en-US" sz="3700" i="1" smtClean="0">
                                <a:solidFill>
                                  <a:sysClr val="windowText" lastClr="000000"/>
                                </a:solidFill>
                                <a:latin typeface="Cambria Math" panose="02040503050406030204" pitchFamily="18" charset="0"/>
                                <a:cs typeface="Arial" panose="020B0604020202020204" pitchFamily="34" charset="0"/>
                                <a:sym typeface="Arial"/>
                              </a:rPr>
                            </m:ctrlPr>
                          </m:radPr>
                          <m:deg/>
                          <m:e>
                            <m:r>
                              <a:rPr lang="en-US" sz="3700" b="0" i="1" smtClean="0">
                                <a:solidFill>
                                  <a:sysClr val="windowText" lastClr="000000"/>
                                </a:solidFill>
                                <a:latin typeface="Cambria Math" panose="02040503050406030204" pitchFamily="18" charset="0"/>
                                <a:cs typeface="Arial" panose="020B0604020202020204" pitchFamily="34" charset="0"/>
                                <a:sym typeface="Arial"/>
                              </a:rPr>
                              <m:t>3</m:t>
                            </m:r>
                          </m:e>
                        </m:rad>
                      </m:den>
                    </m:f>
                  </m:oMath>
                </a14:m>
                <a:r>
                  <a:rPr lang="en-US" sz="3700">
                    <a:solidFill>
                      <a:sysClr val="windowText" lastClr="000000"/>
                    </a:solidFill>
                    <a:cs typeface="Arial" panose="020B0604020202020204" pitchFamily="34" charset="0"/>
                    <a:sym typeface="Arial"/>
                  </a:rPr>
                  <a:t> </a:t>
                </a:r>
                <a:endParaRPr lang="en-US" sz="3700" smtClean="0">
                  <a:solidFill>
                    <a:sysClr val="windowText" lastClr="000000"/>
                  </a:solidFill>
                  <a:cs typeface="Arial" panose="020B0604020202020204" pitchFamily="34" charset="0"/>
                  <a:sym typeface="Arial"/>
                </a:endParaRPr>
              </a:p>
              <a:p>
                <a:pPr>
                  <a:lnSpc>
                    <a:spcPct val="150000"/>
                  </a:lnSpc>
                </a:pPr>
                <a:r>
                  <a:rPr lang="en-US" sz="3700" smtClean="0">
                    <a:solidFill>
                      <a:sysClr val="windowText" lastClr="000000"/>
                    </a:solidFill>
                    <a:cs typeface="Arial" panose="020B0604020202020204" pitchFamily="34" charset="0"/>
                    <a:sym typeface="Arial"/>
                  </a:rPr>
                  <a:t>Trong </a:t>
                </a:r>
                <a:r>
                  <a:rPr lang="en-US" sz="3700">
                    <a:solidFill>
                      <a:sysClr val="windowText" lastClr="000000"/>
                    </a:solidFill>
                    <a:cs typeface="Arial" panose="020B0604020202020204" pitchFamily="34" charset="0"/>
                    <a:sym typeface="Arial"/>
                  </a:rPr>
                  <a:t>tam giác vuông </a:t>
                </a:r>
                <a14:m>
                  <m:oMath xmlns:m="http://schemas.openxmlformats.org/officeDocument/2006/math">
                    <m:r>
                      <a:rPr lang="en-US" sz="3700" i="1" smtClean="0">
                        <a:solidFill>
                          <a:sysClr val="windowText" lastClr="000000"/>
                        </a:solidFill>
                        <a:latin typeface="Cambria Math" panose="02040503050406030204" pitchFamily="18" charset="0"/>
                        <a:cs typeface="Arial" panose="020B0604020202020204" pitchFamily="34" charset="0"/>
                        <a:sym typeface="Arial"/>
                      </a:rPr>
                      <m:t>𝑆𝑂𝐴</m:t>
                    </m:r>
                  </m:oMath>
                </a14:m>
                <a:r>
                  <a:rPr lang="en-US" sz="3700">
                    <a:solidFill>
                      <a:sysClr val="windowText" lastClr="000000"/>
                    </a:solidFill>
                    <a:cs typeface="Arial" panose="020B0604020202020204" pitchFamily="34" charset="0"/>
                    <a:sym typeface="Arial"/>
                  </a:rPr>
                  <a:t>, </a:t>
                </a:r>
                <a:r>
                  <a:rPr lang="en-US" sz="3700">
                    <a:solidFill>
                      <a:sysClr val="windowText" lastClr="000000"/>
                    </a:solidFill>
                    <a:cs typeface="Arial" panose="020B0604020202020204" pitchFamily="34" charset="0"/>
                    <a:sym typeface="Arial"/>
                  </a:rPr>
                  <a:t>ta </a:t>
                </a:r>
                <a:r>
                  <a:rPr lang="en-US" sz="3700" smtClean="0">
                    <a:solidFill>
                      <a:sysClr val="windowText" lastClr="000000"/>
                    </a:solidFill>
                    <a:cs typeface="Arial" panose="020B0604020202020204" pitchFamily="34" charset="0"/>
                    <a:sym typeface="Arial"/>
                  </a:rPr>
                  <a:t>có </a:t>
                </a:r>
              </a:p>
              <a:p>
                <a:pPr algn="ctr">
                  <a:lnSpc>
                    <a:spcPct val="150000"/>
                  </a:lnSpc>
                </a:pPr>
                <a14:m>
                  <m:oMath xmlns:m="http://schemas.openxmlformats.org/officeDocument/2006/math">
                    <m:r>
                      <a:rPr lang="en-US" sz="3700" i="1" smtClean="0">
                        <a:solidFill>
                          <a:sysClr val="windowText" lastClr="000000"/>
                        </a:solidFill>
                        <a:latin typeface="Cambria Math" panose="02040503050406030204" pitchFamily="18" charset="0"/>
                        <a:cs typeface="Arial" panose="020B0604020202020204" pitchFamily="34" charset="0"/>
                        <a:sym typeface="Arial"/>
                      </a:rPr>
                      <m:t>𝑆𝑂</m:t>
                    </m:r>
                    <m:r>
                      <a:rPr lang="en-US" sz="3700" i="1">
                        <a:solidFill>
                          <a:sysClr val="windowText" lastClr="000000"/>
                        </a:solidFill>
                        <a:latin typeface="Cambria Math" panose="02040503050406030204" pitchFamily="18" charset="0"/>
                        <a:cs typeface="Arial" panose="020B0604020202020204" pitchFamily="34" charset="0"/>
                        <a:sym typeface="Arial"/>
                      </a:rPr>
                      <m:t>=</m:t>
                    </m:r>
                    <m:rad>
                      <m:radPr>
                        <m:degHide m:val="on"/>
                        <m:ctrlPr>
                          <a:rPr lang="en-US" sz="3700" i="1" smtClean="0">
                            <a:solidFill>
                              <a:sysClr val="windowText" lastClr="000000"/>
                            </a:solidFill>
                            <a:latin typeface="Cambria Math" panose="02040503050406030204" pitchFamily="18" charset="0"/>
                            <a:cs typeface="Arial" panose="020B0604020202020204" pitchFamily="34" charset="0"/>
                            <a:sym typeface="Arial"/>
                          </a:rPr>
                        </m:ctrlPr>
                      </m:radPr>
                      <m:deg/>
                      <m:e>
                        <m:sSup>
                          <m:sSupPr>
                            <m:ctrlPr>
                              <a:rPr lang="en-US" sz="3700" i="1" smtClean="0">
                                <a:solidFill>
                                  <a:sysClr val="windowText" lastClr="000000"/>
                                </a:solidFill>
                                <a:latin typeface="Cambria Math" panose="02040503050406030204" pitchFamily="18" charset="0"/>
                                <a:cs typeface="Arial" panose="020B0604020202020204" pitchFamily="34" charset="0"/>
                                <a:sym typeface="Arial"/>
                              </a:rPr>
                            </m:ctrlPr>
                          </m:sSupPr>
                          <m:e>
                            <m:r>
                              <a:rPr lang="en-US" sz="3700" b="0" i="1" smtClean="0">
                                <a:solidFill>
                                  <a:sysClr val="windowText" lastClr="000000"/>
                                </a:solidFill>
                                <a:latin typeface="Cambria Math" panose="02040503050406030204" pitchFamily="18" charset="0"/>
                                <a:cs typeface="Arial" panose="020B0604020202020204" pitchFamily="34" charset="0"/>
                                <a:sym typeface="Arial"/>
                              </a:rPr>
                              <m:t>𝑆𝐴</m:t>
                            </m:r>
                          </m:e>
                          <m:sup>
                            <m:r>
                              <a:rPr lang="en-US" sz="3700" b="0" i="1" smtClean="0">
                                <a:solidFill>
                                  <a:sysClr val="windowText" lastClr="000000"/>
                                </a:solidFill>
                                <a:latin typeface="Cambria Math" panose="02040503050406030204" pitchFamily="18" charset="0"/>
                                <a:cs typeface="Arial" panose="020B0604020202020204" pitchFamily="34" charset="0"/>
                                <a:sym typeface="Arial"/>
                              </a:rPr>
                              <m:t>2</m:t>
                            </m:r>
                          </m:sup>
                        </m:sSup>
                        <m:r>
                          <a:rPr lang="en-US" sz="3700" b="0" i="1" smtClean="0">
                            <a:solidFill>
                              <a:sysClr val="windowText" lastClr="000000"/>
                            </a:solidFill>
                            <a:latin typeface="Cambria Math" panose="02040503050406030204" pitchFamily="18" charset="0"/>
                            <a:cs typeface="Arial" panose="020B0604020202020204" pitchFamily="34" charset="0"/>
                            <a:sym typeface="Arial"/>
                          </a:rPr>
                          <m:t>−</m:t>
                        </m:r>
                        <m:sSup>
                          <m:sSupPr>
                            <m:ctrlPr>
                              <a:rPr lang="en-US" sz="3700" b="0" i="1" smtClean="0">
                                <a:solidFill>
                                  <a:sysClr val="windowText" lastClr="000000"/>
                                </a:solidFill>
                                <a:latin typeface="Cambria Math" panose="02040503050406030204" pitchFamily="18" charset="0"/>
                                <a:cs typeface="Arial" panose="020B0604020202020204" pitchFamily="34" charset="0"/>
                                <a:sym typeface="Arial"/>
                              </a:rPr>
                            </m:ctrlPr>
                          </m:sSupPr>
                          <m:e>
                            <m:r>
                              <a:rPr lang="en-US" sz="3700" b="0" i="1" smtClean="0">
                                <a:solidFill>
                                  <a:sysClr val="windowText" lastClr="000000"/>
                                </a:solidFill>
                                <a:latin typeface="Cambria Math" panose="02040503050406030204" pitchFamily="18" charset="0"/>
                                <a:cs typeface="Arial" panose="020B0604020202020204" pitchFamily="34" charset="0"/>
                                <a:sym typeface="Arial"/>
                              </a:rPr>
                              <m:t>𝑂𝐴</m:t>
                            </m:r>
                          </m:e>
                          <m:sup>
                            <m:r>
                              <a:rPr lang="en-US" sz="3700" b="0" i="1" smtClean="0">
                                <a:solidFill>
                                  <a:sysClr val="windowText" lastClr="000000"/>
                                </a:solidFill>
                                <a:latin typeface="Cambria Math" panose="02040503050406030204" pitchFamily="18" charset="0"/>
                                <a:cs typeface="Arial" panose="020B0604020202020204" pitchFamily="34" charset="0"/>
                                <a:sym typeface="Arial"/>
                              </a:rPr>
                              <m:t>2</m:t>
                            </m:r>
                          </m:sup>
                        </m:sSup>
                      </m:e>
                    </m:rad>
                    <m:r>
                      <a:rPr lang="en-US" sz="3700" b="0" i="1" smtClean="0">
                        <a:solidFill>
                          <a:sysClr val="windowText" lastClr="000000"/>
                        </a:solidFill>
                        <a:latin typeface="Cambria Math" panose="02040503050406030204" pitchFamily="18" charset="0"/>
                        <a:cs typeface="Arial" panose="020B0604020202020204" pitchFamily="34" charset="0"/>
                        <a:sym typeface="Arial"/>
                      </a:rPr>
                      <m:t>=</m:t>
                    </m:r>
                    <m:rad>
                      <m:radPr>
                        <m:degHide m:val="on"/>
                        <m:ctrlPr>
                          <a:rPr lang="en-US" sz="3700" b="0" i="1" smtClean="0">
                            <a:solidFill>
                              <a:sysClr val="windowText" lastClr="000000"/>
                            </a:solidFill>
                            <a:latin typeface="Cambria Math" panose="02040503050406030204" pitchFamily="18" charset="0"/>
                            <a:cs typeface="Arial" panose="020B0604020202020204" pitchFamily="34" charset="0"/>
                            <a:sym typeface="Arial"/>
                          </a:rPr>
                        </m:ctrlPr>
                      </m:radPr>
                      <m:deg/>
                      <m:e>
                        <m:sSup>
                          <m:sSupPr>
                            <m:ctrlPr>
                              <a:rPr lang="en-US" sz="3700" i="1">
                                <a:solidFill>
                                  <a:sysClr val="windowText" lastClr="000000"/>
                                </a:solidFill>
                                <a:latin typeface="Cambria Math" panose="02040503050406030204" pitchFamily="18" charset="0"/>
                                <a:cs typeface="Arial" panose="020B0604020202020204" pitchFamily="34" charset="0"/>
                                <a:sym typeface="Arial"/>
                              </a:rPr>
                            </m:ctrlPr>
                          </m:sSupPr>
                          <m:e>
                            <m:r>
                              <a:rPr lang="en-US" sz="3700" b="0" i="1" smtClean="0">
                                <a:solidFill>
                                  <a:sysClr val="windowText" lastClr="000000"/>
                                </a:solidFill>
                                <a:latin typeface="Cambria Math" panose="02040503050406030204" pitchFamily="18" charset="0"/>
                                <a:cs typeface="Arial" panose="020B0604020202020204" pitchFamily="34" charset="0"/>
                                <a:sym typeface="Arial"/>
                              </a:rPr>
                              <m:t>𝑏</m:t>
                            </m:r>
                          </m:e>
                          <m:sup>
                            <m:r>
                              <a:rPr lang="en-US" sz="3700" i="1">
                                <a:solidFill>
                                  <a:sysClr val="windowText" lastClr="000000"/>
                                </a:solidFill>
                                <a:latin typeface="Cambria Math" panose="02040503050406030204" pitchFamily="18" charset="0"/>
                                <a:cs typeface="Arial" panose="020B0604020202020204" pitchFamily="34" charset="0"/>
                                <a:sym typeface="Arial"/>
                              </a:rPr>
                              <m:t>2</m:t>
                            </m:r>
                          </m:sup>
                        </m:sSup>
                        <m:r>
                          <a:rPr lang="en-US" sz="3700" i="1">
                            <a:solidFill>
                              <a:sysClr val="windowText" lastClr="000000"/>
                            </a:solidFill>
                            <a:latin typeface="Cambria Math" panose="02040503050406030204" pitchFamily="18" charset="0"/>
                            <a:cs typeface="Arial" panose="020B0604020202020204" pitchFamily="34" charset="0"/>
                            <a:sym typeface="Arial"/>
                          </a:rPr>
                          <m:t>−</m:t>
                        </m:r>
                        <m:f>
                          <m:fPr>
                            <m:ctrlPr>
                              <a:rPr lang="en-US" sz="3700" i="1" smtClean="0">
                                <a:solidFill>
                                  <a:sysClr val="windowText" lastClr="000000"/>
                                </a:solidFill>
                                <a:latin typeface="Cambria Math" panose="02040503050406030204" pitchFamily="18" charset="0"/>
                                <a:cs typeface="Arial" panose="020B0604020202020204" pitchFamily="34" charset="0"/>
                                <a:sym typeface="Arial"/>
                              </a:rPr>
                            </m:ctrlPr>
                          </m:fPr>
                          <m:num>
                            <m:sSup>
                              <m:sSupPr>
                                <m:ctrlPr>
                                  <a:rPr lang="en-US" sz="3700" i="1" smtClean="0">
                                    <a:solidFill>
                                      <a:sysClr val="windowText" lastClr="000000"/>
                                    </a:solidFill>
                                    <a:latin typeface="Cambria Math" panose="02040503050406030204" pitchFamily="18" charset="0"/>
                                    <a:cs typeface="Arial" panose="020B0604020202020204" pitchFamily="34" charset="0"/>
                                    <a:sym typeface="Arial"/>
                                  </a:rPr>
                                </m:ctrlPr>
                              </m:sSupPr>
                              <m:e>
                                <m:r>
                                  <a:rPr lang="en-US" sz="3700" b="0" i="1" smtClean="0">
                                    <a:solidFill>
                                      <a:sysClr val="windowText" lastClr="000000"/>
                                    </a:solidFill>
                                    <a:latin typeface="Cambria Math" panose="02040503050406030204" pitchFamily="18" charset="0"/>
                                    <a:cs typeface="Arial" panose="020B0604020202020204" pitchFamily="34" charset="0"/>
                                    <a:sym typeface="Arial"/>
                                  </a:rPr>
                                  <m:t>𝑎</m:t>
                                </m:r>
                              </m:e>
                              <m:sup>
                                <m:r>
                                  <a:rPr lang="en-US" sz="3700" b="0" i="1" smtClean="0">
                                    <a:solidFill>
                                      <a:sysClr val="windowText" lastClr="000000"/>
                                    </a:solidFill>
                                    <a:latin typeface="Cambria Math" panose="02040503050406030204" pitchFamily="18" charset="0"/>
                                    <a:cs typeface="Arial" panose="020B0604020202020204" pitchFamily="34" charset="0"/>
                                    <a:sym typeface="Arial"/>
                                  </a:rPr>
                                  <m:t>2</m:t>
                                </m:r>
                              </m:sup>
                            </m:sSup>
                          </m:num>
                          <m:den>
                            <m:r>
                              <a:rPr lang="en-US" sz="3700" b="0" i="1" smtClean="0">
                                <a:solidFill>
                                  <a:sysClr val="windowText" lastClr="000000"/>
                                </a:solidFill>
                                <a:latin typeface="Cambria Math" panose="02040503050406030204" pitchFamily="18" charset="0"/>
                                <a:cs typeface="Arial" panose="020B0604020202020204" pitchFamily="34" charset="0"/>
                                <a:sym typeface="Arial"/>
                              </a:rPr>
                              <m:t>3</m:t>
                            </m:r>
                          </m:den>
                        </m:f>
                      </m:e>
                    </m:rad>
                  </m:oMath>
                </a14:m>
                <a:r>
                  <a:rPr lang="en-US" sz="3700" smtClean="0">
                    <a:solidFill>
                      <a:sysClr val="windowText" lastClr="000000"/>
                    </a:solidFill>
                    <a:cs typeface="Arial" panose="020B0604020202020204" pitchFamily="34" charset="0"/>
                    <a:sym typeface="Arial"/>
                  </a:rPr>
                  <a:t> </a:t>
                </a:r>
                <a:endParaRPr lang="en-US" sz="3700">
                  <a:solidFill>
                    <a:sysClr val="windowText" lastClr="000000"/>
                  </a:solidFill>
                  <a:cs typeface="Arial" panose="020B0604020202020204" pitchFamily="34" charset="0"/>
                  <a:sym typeface="Arial"/>
                </a:endParaRPr>
              </a:p>
            </p:txBody>
          </p:sp>
        </mc:Choice>
        <mc:Fallback>
          <p:sp>
            <p:nvSpPr>
              <p:cNvPr id="3" name="Rectangle 2"/>
              <p:cNvSpPr>
                <a:spLocks noRot="1" noChangeAspect="1" noMove="1" noResize="1" noEditPoints="1" noAdjustHandles="1" noChangeArrowheads="1" noChangeShapeType="1" noTextEdit="1"/>
              </p:cNvSpPr>
              <p:nvPr/>
            </p:nvSpPr>
            <p:spPr>
              <a:xfrm>
                <a:off x="7211744" y="2935118"/>
                <a:ext cx="10403874" cy="5584990"/>
              </a:xfrm>
              <a:prstGeom prst="rect">
                <a:avLst/>
              </a:prstGeom>
              <a:blipFill>
                <a:blip r:embed="rId7"/>
                <a:stretch>
                  <a:fillRect l="-1816"/>
                </a:stretch>
              </a:blipFill>
            </p:spPr>
            <p:txBody>
              <a:bodyPr/>
              <a:lstStyle/>
              <a:p>
                <a:r>
                  <a:rPr lang="en-US">
                    <a:noFill/>
                  </a:rPr>
                  <a:t> </a:t>
                </a:r>
              </a:p>
            </p:txBody>
          </p:sp>
        </mc:Fallback>
      </mc:AlternateContent>
      <p:pic>
        <p:nvPicPr>
          <p:cNvPr id="9" name="Picture 8"/>
          <p:cNvPicPr>
            <a:picLocks noChangeAspect="1"/>
          </p:cNvPicPr>
          <p:nvPr/>
        </p:nvPicPr>
        <p:blipFill>
          <a:blip r:embed="rId8"/>
          <a:stretch>
            <a:fillRect/>
          </a:stretch>
        </p:blipFill>
        <p:spPr>
          <a:xfrm>
            <a:off x="814156" y="3435867"/>
            <a:ext cx="5476015" cy="4840491"/>
          </a:xfrm>
          <a:prstGeom prst="rect">
            <a:avLst/>
          </a:prstGeom>
        </p:spPr>
      </p:pic>
      <mc:AlternateContent xmlns:mc="http://schemas.openxmlformats.org/markup-compatibility/2006">
        <mc:Choice xmlns:a14="http://schemas.microsoft.com/office/drawing/2010/main" Requires="a14">
          <p:sp>
            <p:nvSpPr>
              <p:cNvPr id="10" name="Rectangle 9"/>
              <p:cNvSpPr/>
              <p:nvPr/>
            </p:nvSpPr>
            <p:spPr>
              <a:xfrm>
                <a:off x="7211744" y="8052122"/>
                <a:ext cx="10238056" cy="1830309"/>
              </a:xfrm>
              <a:prstGeom prst="rect">
                <a:avLst/>
              </a:prstGeom>
            </p:spPr>
            <p:txBody>
              <a:bodyPr wrap="square">
                <a:spAutoFit/>
              </a:bodyPr>
              <a:lstStyle/>
              <a:p>
                <a:pPr lvl="0">
                  <a:lnSpc>
                    <a:spcPct val="150000"/>
                  </a:lnSpc>
                </a:pPr>
                <a:r>
                  <a:rPr lang="en-US" sz="3700">
                    <a:solidFill>
                      <a:sysClr val="windowText" lastClr="000000"/>
                    </a:solidFill>
                    <a:cs typeface="Arial" panose="020B0604020202020204" pitchFamily="34" charset="0"/>
                    <a:sym typeface="Arial"/>
                  </a:rPr>
                  <a:t>Vậy chiều cao của hình chóp là </a:t>
                </a:r>
                <a14:m>
                  <m:oMath xmlns:m="http://schemas.openxmlformats.org/officeDocument/2006/math">
                    <m:r>
                      <a:rPr lang="en-US" sz="3700" i="1">
                        <a:solidFill>
                          <a:sysClr val="windowText" lastClr="000000"/>
                        </a:solidFill>
                        <a:latin typeface="Cambria Math" panose="02040503050406030204" pitchFamily="18" charset="0"/>
                        <a:cs typeface="Arial" panose="020B0604020202020204" pitchFamily="34" charset="0"/>
                        <a:sym typeface="Arial"/>
                      </a:rPr>
                      <m:t>𝑆𝑂</m:t>
                    </m:r>
                    <m:r>
                      <a:rPr lang="en-US" sz="3700" i="1">
                        <a:solidFill>
                          <a:sysClr val="windowText" lastClr="000000"/>
                        </a:solidFill>
                        <a:latin typeface="Cambria Math" panose="02040503050406030204" pitchFamily="18" charset="0"/>
                        <a:cs typeface="Arial" panose="020B0604020202020204" pitchFamily="34" charset="0"/>
                        <a:sym typeface="Arial"/>
                      </a:rPr>
                      <m:t>=</m:t>
                    </m:r>
                    <m:rad>
                      <m:radPr>
                        <m:degHide m:val="on"/>
                        <m:ctrlPr>
                          <a:rPr lang="en-US" sz="3700" i="1">
                            <a:solidFill>
                              <a:sysClr val="windowText" lastClr="000000"/>
                            </a:solidFill>
                            <a:latin typeface="Cambria Math" panose="02040503050406030204" pitchFamily="18" charset="0"/>
                            <a:cs typeface="Arial" panose="020B0604020202020204" pitchFamily="34" charset="0"/>
                            <a:sym typeface="Arial"/>
                          </a:rPr>
                        </m:ctrlPr>
                      </m:radPr>
                      <m:deg/>
                      <m:e>
                        <m:sSup>
                          <m:sSupPr>
                            <m:ctrlPr>
                              <a:rPr lang="en-US" sz="3700" i="1">
                                <a:solidFill>
                                  <a:sysClr val="windowText" lastClr="000000"/>
                                </a:solidFill>
                                <a:latin typeface="Cambria Math" panose="02040503050406030204" pitchFamily="18" charset="0"/>
                                <a:cs typeface="Arial" panose="020B0604020202020204" pitchFamily="34" charset="0"/>
                                <a:sym typeface="Arial"/>
                              </a:rPr>
                            </m:ctrlPr>
                          </m:sSupPr>
                          <m:e>
                            <m:r>
                              <a:rPr lang="en-US" sz="3700" i="1">
                                <a:solidFill>
                                  <a:sysClr val="windowText" lastClr="000000"/>
                                </a:solidFill>
                                <a:latin typeface="Cambria Math" panose="02040503050406030204" pitchFamily="18" charset="0"/>
                                <a:cs typeface="Arial" panose="020B0604020202020204" pitchFamily="34" charset="0"/>
                                <a:sym typeface="Arial"/>
                              </a:rPr>
                              <m:t>𝑏</m:t>
                            </m:r>
                          </m:e>
                          <m:sup>
                            <m:r>
                              <a:rPr lang="en-US" sz="3700" i="1">
                                <a:solidFill>
                                  <a:sysClr val="windowText" lastClr="000000"/>
                                </a:solidFill>
                                <a:latin typeface="Cambria Math" panose="02040503050406030204" pitchFamily="18" charset="0"/>
                                <a:cs typeface="Arial" panose="020B0604020202020204" pitchFamily="34" charset="0"/>
                                <a:sym typeface="Arial"/>
                              </a:rPr>
                              <m:t>2</m:t>
                            </m:r>
                          </m:sup>
                        </m:sSup>
                        <m:r>
                          <a:rPr lang="en-US" sz="3700" i="1">
                            <a:solidFill>
                              <a:sysClr val="windowText" lastClr="000000"/>
                            </a:solidFill>
                            <a:latin typeface="Cambria Math" panose="02040503050406030204" pitchFamily="18" charset="0"/>
                            <a:cs typeface="Arial" panose="020B0604020202020204" pitchFamily="34" charset="0"/>
                            <a:sym typeface="Arial"/>
                          </a:rPr>
                          <m:t>−</m:t>
                        </m:r>
                        <m:f>
                          <m:fPr>
                            <m:ctrlPr>
                              <a:rPr lang="en-US" sz="3700" i="1">
                                <a:solidFill>
                                  <a:sysClr val="windowText" lastClr="000000"/>
                                </a:solidFill>
                                <a:latin typeface="Cambria Math" panose="02040503050406030204" pitchFamily="18" charset="0"/>
                                <a:cs typeface="Arial" panose="020B0604020202020204" pitchFamily="34" charset="0"/>
                                <a:sym typeface="Arial"/>
                              </a:rPr>
                            </m:ctrlPr>
                          </m:fPr>
                          <m:num>
                            <m:sSup>
                              <m:sSupPr>
                                <m:ctrlPr>
                                  <a:rPr lang="en-US" sz="3700" i="1">
                                    <a:solidFill>
                                      <a:sysClr val="windowText" lastClr="000000"/>
                                    </a:solidFill>
                                    <a:latin typeface="Cambria Math" panose="02040503050406030204" pitchFamily="18" charset="0"/>
                                    <a:cs typeface="Arial" panose="020B0604020202020204" pitchFamily="34" charset="0"/>
                                    <a:sym typeface="Arial"/>
                                  </a:rPr>
                                </m:ctrlPr>
                              </m:sSupPr>
                              <m:e>
                                <m:r>
                                  <a:rPr lang="en-US" sz="3700" i="1">
                                    <a:solidFill>
                                      <a:sysClr val="windowText" lastClr="000000"/>
                                    </a:solidFill>
                                    <a:latin typeface="Cambria Math" panose="02040503050406030204" pitchFamily="18" charset="0"/>
                                    <a:cs typeface="Arial" panose="020B0604020202020204" pitchFamily="34" charset="0"/>
                                    <a:sym typeface="Arial"/>
                                  </a:rPr>
                                  <m:t>𝑎</m:t>
                                </m:r>
                              </m:e>
                              <m:sup>
                                <m:r>
                                  <a:rPr lang="en-US" sz="3700" i="1">
                                    <a:solidFill>
                                      <a:sysClr val="windowText" lastClr="000000"/>
                                    </a:solidFill>
                                    <a:latin typeface="Cambria Math" panose="02040503050406030204" pitchFamily="18" charset="0"/>
                                    <a:cs typeface="Arial" panose="020B0604020202020204" pitchFamily="34" charset="0"/>
                                    <a:sym typeface="Arial"/>
                                  </a:rPr>
                                  <m:t>2</m:t>
                                </m:r>
                              </m:sup>
                            </m:sSup>
                          </m:num>
                          <m:den>
                            <m:r>
                              <a:rPr lang="en-US" sz="3700" i="1">
                                <a:solidFill>
                                  <a:sysClr val="windowText" lastClr="000000"/>
                                </a:solidFill>
                                <a:latin typeface="Cambria Math" panose="02040503050406030204" pitchFamily="18" charset="0"/>
                                <a:cs typeface="Arial" panose="020B0604020202020204" pitchFamily="34" charset="0"/>
                                <a:sym typeface="Arial"/>
                              </a:rPr>
                              <m:t>3</m:t>
                            </m:r>
                          </m:den>
                        </m:f>
                      </m:e>
                    </m:rad>
                  </m:oMath>
                </a14:m>
                <a:endParaRPr lang="en-US" sz="3700">
                  <a:solidFill>
                    <a:sysClr val="windowText" lastClr="000000"/>
                  </a:solidFill>
                  <a:cs typeface="Arial" panose="020B0604020202020204" pitchFamily="34" charset="0"/>
                  <a:sym typeface="Arial"/>
                </a:endParaRPr>
              </a:p>
            </p:txBody>
          </p:sp>
        </mc:Choice>
        <mc:Fallback>
          <p:sp>
            <p:nvSpPr>
              <p:cNvPr id="10" name="Rectangle 9"/>
              <p:cNvSpPr>
                <a:spLocks noRot="1" noChangeAspect="1" noMove="1" noResize="1" noEditPoints="1" noAdjustHandles="1" noChangeArrowheads="1" noChangeShapeType="1" noTextEdit="1"/>
              </p:cNvSpPr>
              <p:nvPr/>
            </p:nvSpPr>
            <p:spPr>
              <a:xfrm>
                <a:off x="7211744" y="8052122"/>
                <a:ext cx="10238056" cy="1830309"/>
              </a:xfrm>
              <a:prstGeom prst="rect">
                <a:avLst/>
              </a:prstGeom>
              <a:blipFill>
                <a:blip r:embed="rId9"/>
                <a:stretch>
                  <a:fillRect l="-1845"/>
                </a:stretch>
              </a:blipFill>
            </p:spPr>
            <p:txBody>
              <a:bodyPr/>
              <a:lstStyle/>
              <a:p>
                <a:r>
                  <a:rPr lang="en-US">
                    <a:noFill/>
                  </a:rPr>
                  <a:t> </a:t>
                </a:r>
              </a:p>
            </p:txBody>
          </p:sp>
        </mc:Fallback>
      </mc:AlternateContent>
    </p:spTree>
    <p:extLst>
      <p:ext uri="{BB962C8B-B14F-4D97-AF65-F5344CB8AC3E}">
        <p14:creationId xmlns:p14="http://schemas.microsoft.com/office/powerpoint/2010/main" val="39417100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randombar(horizont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up)">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down)">
                                      <p:cBhvr>
                                        <p:cTn id="30" dur="500"/>
                                        <p:tgtEl>
                                          <p:spTgt spid="3">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wipe(up)">
                                      <p:cBhvr>
                                        <p:cTn id="35" dur="500"/>
                                        <p:tgtEl>
                                          <p:spTgt spid="3">
                                            <p:txEl>
                                              <p:pRg st="3" end="3"/>
                                            </p:txEl>
                                          </p:spTgt>
                                        </p:tgtEl>
                                      </p:cBhvr>
                                    </p:animEffect>
                                  </p:childTnLst>
                                </p:cTn>
                              </p:par>
                              <p:par>
                                <p:cTn id="36" presetID="22" presetClass="entr" presetSubtype="1" fill="hold" nodeType="with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wipe(up)">
                                      <p:cBhvr>
                                        <p:cTn id="38" dur="5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4" presetClass="entr" presetSubtype="10" fill="hold" nodeType="clickEffect">
                                  <p:stCondLst>
                                    <p:cond delay="0"/>
                                  </p:stCondLst>
                                  <p:childTnLst>
                                    <p:set>
                                      <p:cBhvr>
                                        <p:cTn id="42"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43"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4" name="Group 4"/>
          <p:cNvGrpSpPr/>
          <p:nvPr/>
        </p:nvGrpSpPr>
        <p:grpSpPr>
          <a:xfrm>
            <a:off x="508002" y="419100"/>
            <a:ext cx="17322798" cy="9525000"/>
            <a:chOff x="0" y="0"/>
            <a:chExt cx="2661417" cy="2154171"/>
          </a:xfrm>
        </p:grpSpPr>
        <p:sp>
          <p:nvSpPr>
            <p:cNvPr id="15"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6"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7"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8" name="Freeform 13"/>
          <p:cNvSpPr/>
          <p:nvPr/>
        </p:nvSpPr>
        <p:spPr>
          <a:xfrm>
            <a:off x="16432124" y="8520148"/>
            <a:ext cx="1627276" cy="1656355"/>
          </a:xfrm>
          <a:custGeom>
            <a:avLst/>
            <a:gdLst/>
            <a:ahLst/>
            <a:cxnLst/>
            <a:rect l="l" t="t" r="r" b="b"/>
            <a:pathLst>
              <a:path w="3372558" h="3372558">
                <a:moveTo>
                  <a:pt x="0" y="0"/>
                </a:moveTo>
                <a:lnTo>
                  <a:pt x="3372558" y="0"/>
                </a:lnTo>
                <a:lnTo>
                  <a:pt x="3372558" y="3372558"/>
                </a:lnTo>
                <a:lnTo>
                  <a:pt x="0" y="3372558"/>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19" name="TextBox 18"/>
          <p:cNvSpPr txBox="1"/>
          <p:nvPr/>
        </p:nvSpPr>
        <p:spPr>
          <a:xfrm>
            <a:off x="998013" y="875521"/>
            <a:ext cx="3493152" cy="1084912"/>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a:lnSpc>
                <a:spcPct val="150000"/>
              </a:lnSpc>
              <a:defRPr/>
            </a:pPr>
            <a:r>
              <a:rPr lang="en-US" sz="4300" b="1">
                <a:solidFill>
                  <a:srgbClr val="070185"/>
                </a:solidFill>
                <a:latin typeface="Arial"/>
                <a:cs typeface="Arial" panose="020B0604020202020204" pitchFamily="34" charset="0"/>
                <a:sym typeface="Arial"/>
              </a:rPr>
              <a:t>Luyện </a:t>
            </a:r>
            <a:r>
              <a:rPr lang="en-US" sz="4300" b="1" smtClean="0">
                <a:solidFill>
                  <a:srgbClr val="070185"/>
                </a:solidFill>
                <a:latin typeface="Arial"/>
                <a:cs typeface="Arial" panose="020B0604020202020204" pitchFamily="34" charset="0"/>
                <a:sym typeface="Arial"/>
              </a:rPr>
              <a:t>tập 1</a:t>
            </a:r>
            <a:endParaRPr lang="en-US" sz="4300" b="1" dirty="0">
              <a:solidFill>
                <a:srgbClr val="070185"/>
              </a:solidFill>
              <a:latin typeface="Arial"/>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20" name="Rectangle 1"/>
              <p:cNvSpPr>
                <a:spLocks noChangeArrowheads="1"/>
              </p:cNvSpPr>
              <p:nvPr/>
            </p:nvSpPr>
            <p:spPr bwMode="auto">
              <a:xfrm>
                <a:off x="4663729" y="524335"/>
                <a:ext cx="12633671" cy="1787284"/>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en-US" sz="3700">
                    <a:solidFill>
                      <a:srgbClr val="000000"/>
                    </a:solidFill>
                    <a:cs typeface="Arial" panose="020B0604020202020204" pitchFamily="34" charset="0"/>
                  </a:rPr>
                  <a:t>Cho hình lăng trụ đứng </a:t>
                </a:r>
                <a14:m>
                  <m:oMath xmlns:m="http://schemas.openxmlformats.org/officeDocument/2006/math">
                    <m:r>
                      <a:rPr lang="en-US" sz="3700" i="1" smtClean="0">
                        <a:solidFill>
                          <a:srgbClr val="000000"/>
                        </a:solidFill>
                        <a:latin typeface="Cambria Math" panose="02040503050406030204" pitchFamily="18" charset="0"/>
                        <a:cs typeface="Arial" panose="020B0604020202020204" pitchFamily="34" charset="0"/>
                      </a:rPr>
                      <m:t>𝐴𝐵𝐶</m:t>
                    </m:r>
                    <m:r>
                      <a:rPr lang="en-US"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𝐴</m:t>
                    </m:r>
                    <m:r>
                      <a:rPr lang="en-US"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𝐵</m:t>
                    </m:r>
                    <m:r>
                      <a:rPr lang="en-US"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𝐶</m:t>
                    </m:r>
                    <m:r>
                      <a:rPr lang="en-US" sz="3700" i="1" smtClean="0">
                        <a:solidFill>
                          <a:srgbClr val="000000"/>
                        </a:solidFill>
                        <a:latin typeface="Cambria Math" panose="02040503050406030204" pitchFamily="18" charset="0"/>
                        <a:cs typeface="Arial" panose="020B0604020202020204" pitchFamily="34" charset="0"/>
                      </a:rPr>
                      <m:t>′</m:t>
                    </m:r>
                  </m:oMath>
                </a14:m>
                <a:r>
                  <a:rPr lang="en-US" sz="3700">
                    <a:solidFill>
                      <a:srgbClr val="000000"/>
                    </a:solidFill>
                    <a:cs typeface="Arial" panose="020B0604020202020204" pitchFamily="34" charset="0"/>
                  </a:rPr>
                  <a:t> có </a:t>
                </a:r>
                <a14:m>
                  <m:oMath xmlns:m="http://schemas.openxmlformats.org/officeDocument/2006/math">
                    <m:r>
                      <a:rPr lang="en-US" sz="3700" i="1" smtClean="0">
                        <a:solidFill>
                          <a:srgbClr val="000000"/>
                        </a:solidFill>
                        <a:latin typeface="Cambria Math" panose="02040503050406030204" pitchFamily="18" charset="0"/>
                        <a:cs typeface="Arial" panose="020B0604020202020204" pitchFamily="34" charset="0"/>
                      </a:rPr>
                      <m:t>𝐴𝐵𝐶</m:t>
                    </m:r>
                  </m:oMath>
                </a14:m>
                <a:r>
                  <a:rPr lang="en-US" sz="3700">
                    <a:solidFill>
                      <a:srgbClr val="000000"/>
                    </a:solidFill>
                    <a:cs typeface="Arial" panose="020B0604020202020204" pitchFamily="34" charset="0"/>
                  </a:rPr>
                  <a:t> là tam giác vuông cân tại </a:t>
                </a:r>
                <a14:m>
                  <m:oMath xmlns:m="http://schemas.openxmlformats.org/officeDocument/2006/math">
                    <m:r>
                      <a:rPr lang="en-US" sz="3700" i="1" smtClean="0">
                        <a:solidFill>
                          <a:srgbClr val="000000"/>
                        </a:solidFill>
                        <a:latin typeface="Cambria Math" panose="02040503050406030204" pitchFamily="18" charset="0"/>
                        <a:cs typeface="Arial" panose="020B0604020202020204" pitchFamily="34" charset="0"/>
                      </a:rPr>
                      <m:t>𝐴</m:t>
                    </m:r>
                    <m:r>
                      <a:rPr lang="en-US" sz="3700" i="1" smtClean="0">
                        <a:solidFill>
                          <a:srgbClr val="000000"/>
                        </a:solidFill>
                        <a:latin typeface="Cambria Math" panose="02040503050406030204" pitchFamily="18" charset="0"/>
                        <a:cs typeface="Arial" panose="020B0604020202020204" pitchFamily="34" charset="0"/>
                      </a:rPr>
                      <m:t>, </m:t>
                    </m:r>
                    <m:r>
                      <a:rPr lang="en-US" sz="3700" i="1" smtClean="0">
                        <a:solidFill>
                          <a:srgbClr val="000000"/>
                        </a:solidFill>
                        <a:latin typeface="Cambria Math" panose="02040503050406030204" pitchFamily="18" charset="0"/>
                        <a:cs typeface="Arial" panose="020B0604020202020204" pitchFamily="34" charset="0"/>
                      </a:rPr>
                      <m:t>𝐴𝐵</m:t>
                    </m:r>
                    <m:r>
                      <a:rPr lang="en-US"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𝑎</m:t>
                    </m:r>
                    <m:r>
                      <a:rPr lang="en-US" sz="3700" i="1" smtClean="0">
                        <a:solidFill>
                          <a:srgbClr val="000000"/>
                        </a:solidFill>
                        <a:latin typeface="Cambria Math" panose="02040503050406030204" pitchFamily="18" charset="0"/>
                        <a:cs typeface="Arial" panose="020B0604020202020204" pitchFamily="34" charset="0"/>
                      </a:rPr>
                      <m:t>, </m:t>
                    </m:r>
                    <m:r>
                      <a:rPr lang="en-US" sz="3700" i="1" smtClean="0">
                        <a:solidFill>
                          <a:srgbClr val="000000"/>
                        </a:solidFill>
                        <a:latin typeface="Cambria Math" panose="02040503050406030204" pitchFamily="18" charset="0"/>
                        <a:cs typeface="Arial" panose="020B0604020202020204" pitchFamily="34" charset="0"/>
                      </a:rPr>
                      <m:t>𝐴𝐴</m:t>
                    </m:r>
                    <m:r>
                      <a:rPr lang="en-US"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h</m:t>
                    </m:r>
                  </m:oMath>
                </a14:m>
                <a:r>
                  <a:rPr lang="en-US" sz="3700">
                    <a:solidFill>
                      <a:srgbClr val="000000"/>
                    </a:solidFill>
                    <a:cs typeface="Arial" panose="020B0604020202020204" pitchFamily="34" charset="0"/>
                  </a:rPr>
                  <a:t> (</a:t>
                </a:r>
                <a:r>
                  <a:rPr lang="en-US" sz="3700">
                    <a:solidFill>
                      <a:srgbClr val="000000"/>
                    </a:solidFill>
                    <a:cs typeface="Arial" panose="020B0604020202020204" pitchFamily="34" charset="0"/>
                  </a:rPr>
                  <a:t>H.7.77</a:t>
                </a:r>
                <a:r>
                  <a:rPr lang="en-US" sz="3700" smtClean="0">
                    <a:solidFill>
                      <a:srgbClr val="000000"/>
                    </a:solidFill>
                    <a:cs typeface="Arial" panose="020B0604020202020204" pitchFamily="34" charset="0"/>
                  </a:rPr>
                  <a:t>).</a:t>
                </a:r>
                <a:endParaRPr lang="en-US" sz="3700">
                  <a:solidFill>
                    <a:srgbClr val="000000"/>
                  </a:solidFill>
                  <a:cs typeface="Arial" panose="020B0604020202020204" pitchFamily="34" charset="0"/>
                </a:endParaRPr>
              </a:p>
            </p:txBody>
          </p:sp>
        </mc:Choice>
        <mc:Fallback>
          <p:sp>
            <p:nvSpPr>
              <p:cNvPr id="20" name="Rectangle 1"/>
              <p:cNvSpPr>
                <a:spLocks noRot="1" noChangeAspect="1" noMove="1" noResize="1" noEditPoints="1" noAdjustHandles="1" noChangeArrowheads="1" noChangeShapeType="1" noTextEdit="1"/>
              </p:cNvSpPr>
              <p:nvPr/>
            </p:nvSpPr>
            <p:spPr bwMode="auto">
              <a:xfrm>
                <a:off x="4663729" y="524335"/>
                <a:ext cx="12633671" cy="1787284"/>
              </a:xfrm>
              <a:prstGeom prst="rect">
                <a:avLst/>
              </a:prstGeom>
              <a:blipFill>
                <a:blip r:embed="rId8"/>
                <a:stretch>
                  <a:fillRect l="-772" r="-772" b="-716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5" name="Rectangle 24"/>
          <p:cNvSpPr/>
          <p:nvPr/>
        </p:nvSpPr>
        <p:spPr>
          <a:xfrm>
            <a:off x="8521919" y="4101699"/>
            <a:ext cx="1103186" cy="677108"/>
          </a:xfrm>
          <a:prstGeom prst="rect">
            <a:avLst/>
          </a:prstGeom>
        </p:spPr>
        <p:txBody>
          <a:bodyPr wrap="none">
            <a:spAutoFit/>
          </a:bodyPr>
          <a:lstStyle/>
          <a:p>
            <a:pPr algn="ctr" defTabSz="1828800">
              <a:defRPr/>
            </a:pPr>
            <a:r>
              <a:rPr lang="en-US" sz="3700" b="1" i="1" u="sng" dirty="0">
                <a:solidFill>
                  <a:srgbClr val="C00000"/>
                </a:solidFill>
                <a:latin typeface="Arial" panose="020B0604020202020204" pitchFamily="34" charset="0"/>
                <a:cs typeface="Arial"/>
                <a:sym typeface="Arial"/>
              </a:rPr>
              <a:t>Giải</a:t>
            </a:r>
            <a:endParaRPr lang="en-US" sz="3700" b="1" i="1" u="sng" dirty="0">
              <a:solidFill>
                <a:srgbClr val="C00000"/>
              </a:solidFill>
              <a:latin typeface="Calibri"/>
              <a:cs typeface="Arial"/>
              <a:sym typeface="Arial"/>
            </a:endParaRPr>
          </a:p>
        </p:txBody>
      </p:sp>
      <p:pic>
        <p:nvPicPr>
          <p:cNvPr id="21" name="Picture 20"/>
          <p:cNvPicPr>
            <a:picLocks noChangeAspect="1"/>
          </p:cNvPicPr>
          <p:nvPr/>
        </p:nvPicPr>
        <p:blipFill>
          <a:blip r:embed="rId9"/>
          <a:stretch>
            <a:fillRect/>
          </a:stretch>
        </p:blipFill>
        <p:spPr>
          <a:xfrm rot="1530827">
            <a:off x="16100291" y="2791108"/>
            <a:ext cx="1863590" cy="372717"/>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1002024" y="2153149"/>
                <a:ext cx="16142976" cy="1694951"/>
              </a:xfrm>
              <a:prstGeom prst="rect">
                <a:avLst/>
              </a:prstGeom>
            </p:spPr>
            <p:txBody>
              <a:bodyPr wrap="square">
                <a:spAutoFit/>
              </a:bodyPr>
              <a:lstStyle/>
              <a:p>
                <a:pPr lvl="0" algn="just">
                  <a:lnSpc>
                    <a:spcPct val="150000"/>
                  </a:lnSpc>
                </a:pPr>
                <a:r>
                  <a:rPr lang="en-US" sz="3700">
                    <a:solidFill>
                      <a:srgbClr val="000000"/>
                    </a:solidFill>
                    <a:latin typeface="Arial" panose="020B0604020202020204" pitchFamily="34" charset="0"/>
                    <a:cs typeface="Arial" panose="020B0604020202020204" pitchFamily="34" charset="0"/>
                  </a:rPr>
                  <a:t>a) Tính khoảng cách từ </a:t>
                </a:r>
                <a14:m>
                  <m:oMath xmlns:m="http://schemas.openxmlformats.org/officeDocument/2006/math">
                    <m:r>
                      <a:rPr lang="en-US" sz="3700" i="1" smtClean="0">
                        <a:solidFill>
                          <a:srgbClr val="000000"/>
                        </a:solidFill>
                        <a:latin typeface="Cambria Math" panose="02040503050406030204" pitchFamily="18" charset="0"/>
                        <a:cs typeface="Arial" panose="020B0604020202020204" pitchFamily="34" charset="0"/>
                      </a:rPr>
                      <m:t>𝐴</m:t>
                    </m:r>
                  </m:oMath>
                </a14:m>
                <a:r>
                  <a:rPr lang="en-US" sz="3700">
                    <a:solidFill>
                      <a:srgbClr val="000000"/>
                    </a:solidFill>
                    <a:latin typeface="Arial" panose="020B0604020202020204" pitchFamily="34" charset="0"/>
                    <a:cs typeface="Arial" panose="020B0604020202020204" pitchFamily="34" charset="0"/>
                  </a:rPr>
                  <a:t> đến mặt phẳng </a:t>
                </a:r>
                <a14:m>
                  <m:oMath xmlns:m="http://schemas.openxmlformats.org/officeDocument/2006/math">
                    <m:r>
                      <a:rPr lang="en-US"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𝐵𝐶𝐶</m:t>
                    </m:r>
                    <m:r>
                      <a:rPr lang="en-US" sz="3700" i="1" smtClean="0">
                        <a:solidFill>
                          <a:srgbClr val="000000"/>
                        </a:solidFill>
                        <a:latin typeface="Cambria Math" panose="02040503050406030204" pitchFamily="18" charset="0"/>
                        <a:cs typeface="Arial" panose="020B0604020202020204" pitchFamily="34" charset="0"/>
                      </a:rPr>
                      <m:t>′</m:t>
                    </m:r>
                    <m:r>
                      <a:rPr lang="en-US" sz="3700" i="1" smtClean="0">
                        <a:solidFill>
                          <a:srgbClr val="000000"/>
                        </a:solidFill>
                        <a:latin typeface="Cambria Math" panose="02040503050406030204" pitchFamily="18" charset="0"/>
                        <a:cs typeface="Arial" panose="020B0604020202020204" pitchFamily="34" charset="0"/>
                      </a:rPr>
                      <m:t>𝐵</m:t>
                    </m:r>
                    <m:r>
                      <a:rPr lang="en-US" sz="3700" i="1" smtClean="0">
                        <a:solidFill>
                          <a:srgbClr val="000000"/>
                        </a:solidFill>
                        <a:latin typeface="Cambria Math" panose="02040503050406030204" pitchFamily="18" charset="0"/>
                        <a:cs typeface="Arial" panose="020B0604020202020204" pitchFamily="34" charset="0"/>
                      </a:rPr>
                      <m:t>′).</m:t>
                    </m:r>
                  </m:oMath>
                </a14:m>
                <a:endParaRPr lang="en-US" sz="3700">
                  <a:solidFill>
                    <a:srgbClr val="000000"/>
                  </a:solidFill>
                  <a:latin typeface="Arial" panose="020B0604020202020204" pitchFamily="34" charset="0"/>
                  <a:cs typeface="Arial" panose="020B0604020202020204" pitchFamily="34" charset="0"/>
                </a:endParaRPr>
              </a:p>
              <a:p>
                <a:pPr lvl="0" algn="just">
                  <a:lnSpc>
                    <a:spcPct val="150000"/>
                  </a:lnSpc>
                </a:pPr>
                <a:r>
                  <a:rPr lang="en-US" sz="3700">
                    <a:solidFill>
                      <a:srgbClr val="000000"/>
                    </a:solidFill>
                    <a:latin typeface="Arial" panose="020B0604020202020204" pitchFamily="34" charset="0"/>
                    <a:cs typeface="Arial" panose="020B0604020202020204" pitchFamily="34" charset="0"/>
                  </a:rPr>
                  <a:t>b) Tam giác </a:t>
                </a:r>
                <a14:m>
                  <m:oMath xmlns:m="http://schemas.openxmlformats.org/officeDocument/2006/math">
                    <m:r>
                      <a:rPr lang="en-US" sz="3700" i="1" smtClean="0">
                        <a:solidFill>
                          <a:srgbClr val="000000"/>
                        </a:solidFill>
                        <a:latin typeface="Cambria Math" panose="02040503050406030204" pitchFamily="18" charset="0"/>
                        <a:cs typeface="Arial" panose="020B0604020202020204" pitchFamily="34" charset="0"/>
                      </a:rPr>
                      <m:t>𝐴𝐵𝐶</m:t>
                    </m:r>
                    <m:r>
                      <a:rPr lang="en-US" sz="3700" i="1" smtClean="0">
                        <a:solidFill>
                          <a:srgbClr val="000000"/>
                        </a:solidFill>
                        <a:latin typeface="Cambria Math" panose="02040503050406030204" pitchFamily="18" charset="0"/>
                        <a:cs typeface="Arial" panose="020B0604020202020204" pitchFamily="34" charset="0"/>
                      </a:rPr>
                      <m:t>′</m:t>
                    </m:r>
                  </m:oMath>
                </a14:m>
                <a:r>
                  <a:rPr lang="en-US" sz="3700">
                    <a:solidFill>
                      <a:srgbClr val="000000"/>
                    </a:solidFill>
                    <a:latin typeface="Arial" panose="020B0604020202020204" pitchFamily="34" charset="0"/>
                    <a:cs typeface="Arial" panose="020B0604020202020204" pitchFamily="34" charset="0"/>
                  </a:rPr>
                  <a:t> là tam giác gì? Tính khoảng cách từ </a:t>
                </a:r>
                <a14:m>
                  <m:oMath xmlns:m="http://schemas.openxmlformats.org/officeDocument/2006/math">
                    <m:r>
                      <a:rPr lang="en-US" sz="3700" i="1" smtClean="0">
                        <a:solidFill>
                          <a:srgbClr val="000000"/>
                        </a:solidFill>
                        <a:latin typeface="Cambria Math" panose="02040503050406030204" pitchFamily="18" charset="0"/>
                        <a:cs typeface="Arial" panose="020B0604020202020204" pitchFamily="34" charset="0"/>
                      </a:rPr>
                      <m:t>𝐴</m:t>
                    </m:r>
                  </m:oMath>
                </a14:m>
                <a:r>
                  <a:rPr lang="en-US" sz="3700">
                    <a:solidFill>
                      <a:srgbClr val="000000"/>
                    </a:solidFill>
                    <a:latin typeface="Arial" panose="020B0604020202020204" pitchFamily="34" charset="0"/>
                    <a:cs typeface="Arial" panose="020B0604020202020204" pitchFamily="34" charset="0"/>
                  </a:rPr>
                  <a:t> đến </a:t>
                </a:r>
                <a14:m>
                  <m:oMath xmlns:m="http://schemas.openxmlformats.org/officeDocument/2006/math">
                    <m:r>
                      <a:rPr lang="en-US" sz="3700" i="1" smtClean="0">
                        <a:solidFill>
                          <a:srgbClr val="000000"/>
                        </a:solidFill>
                        <a:latin typeface="Cambria Math" panose="02040503050406030204" pitchFamily="18" charset="0"/>
                        <a:cs typeface="Arial" panose="020B0604020202020204" pitchFamily="34" charset="0"/>
                      </a:rPr>
                      <m:t>𝐵𝐶</m:t>
                    </m:r>
                    <m:r>
                      <a:rPr lang="en-US" sz="3700" i="1" smtClean="0">
                        <a:solidFill>
                          <a:srgbClr val="000000"/>
                        </a:solidFill>
                        <a:latin typeface="Cambria Math" panose="02040503050406030204" pitchFamily="18" charset="0"/>
                        <a:cs typeface="Arial" panose="020B0604020202020204" pitchFamily="34" charset="0"/>
                      </a:rPr>
                      <m:t>′.</m:t>
                    </m:r>
                  </m:oMath>
                </a14:m>
                <a:endParaRPr lang="en-US" sz="3700">
                  <a:solidFill>
                    <a:srgbClr val="000000"/>
                  </a:solidFill>
                  <a:latin typeface="Arial" panose="020B060402020202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002024" y="2153149"/>
                <a:ext cx="16142976" cy="1694951"/>
              </a:xfrm>
              <a:prstGeom prst="rect">
                <a:avLst/>
              </a:prstGeom>
              <a:blipFill>
                <a:blip r:embed="rId10"/>
                <a:stretch>
                  <a:fillRect l="-1170" b="-12950"/>
                </a:stretch>
              </a:blipFill>
            </p:spPr>
            <p:txBody>
              <a:bodyPr/>
              <a:lstStyle/>
              <a:p>
                <a:r>
                  <a:rPr lang="en-US">
                    <a:noFill/>
                  </a:rPr>
                  <a:t> </a:t>
                </a:r>
              </a:p>
            </p:txBody>
          </p:sp>
        </mc:Fallback>
      </mc:AlternateContent>
      <p:pic>
        <p:nvPicPr>
          <p:cNvPr id="5" name="Picture 4"/>
          <p:cNvPicPr>
            <a:picLocks noChangeAspect="1"/>
          </p:cNvPicPr>
          <p:nvPr/>
        </p:nvPicPr>
        <p:blipFill>
          <a:blip r:embed="rId11">
            <a:extLst>
              <a:ext uri="{BEBA8EAE-BF5A-486C-A8C5-ECC9F3942E4B}">
                <a14:imgProps xmlns:a14="http://schemas.microsoft.com/office/drawing/2010/main">
                  <a14:imgLayer r:embed="rId12">
                    <a14:imgEffect>
                      <a14:sharpenSoften amount="50000"/>
                    </a14:imgEffect>
                    <a14:imgEffect>
                      <a14:brightnessContrast contrast="-40000"/>
                    </a14:imgEffect>
                  </a14:imgLayer>
                </a14:imgProps>
              </a:ext>
            </a:extLst>
          </a:blip>
          <a:stretch>
            <a:fillRect/>
          </a:stretch>
        </p:blipFill>
        <p:spPr>
          <a:xfrm>
            <a:off x="998012" y="4610100"/>
            <a:ext cx="4069155" cy="4987585"/>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6054163" y="5272491"/>
                <a:ext cx="11279332" cy="3830985"/>
              </a:xfrm>
              <a:prstGeom prst="rect">
                <a:avLst/>
              </a:prstGeom>
            </p:spPr>
            <p:txBody>
              <a:bodyPr wrap="square">
                <a:spAutoFit/>
              </a:bodyPr>
              <a:lstStyle/>
              <a:p>
                <a:pPr>
                  <a:lnSpc>
                    <a:spcPct val="150000"/>
                  </a:lnSpc>
                  <a:spcBef>
                    <a:spcPts val="600"/>
                  </a:spcBef>
                  <a:spcAft>
                    <a:spcPts val="600"/>
                  </a:spcAft>
                </a:pPr>
                <a:r>
                  <a:rPr lang="en-US" sz="3700" kern="100" smtClean="0">
                    <a:latin typeface="Arial" panose="020B0604020202020204" pitchFamily="34" charset="0"/>
                    <a:ea typeface="Calibri" panose="020F0502020204030204" pitchFamily="34" charset="0"/>
                    <a:cs typeface="Arial" panose="020B0604020202020204" pitchFamily="34" charset="0"/>
                  </a:rPr>
                  <a:t>a) Kẻ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𝐴𝐻</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en-US" sz="3700" kern="100">
                    <a:effectLst/>
                    <a:latin typeface="Arial" panose="020B0604020202020204" pitchFamily="34" charset="0"/>
                    <a:ea typeface="Calibri" panose="020F0502020204030204" pitchFamily="34" charset="0"/>
                    <a:cs typeface="Arial" panose="020B0604020202020204" pitchFamily="34" charset="0"/>
                  </a:rPr>
                  <a:t> tại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𝐻</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7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Bef>
                    <a:spcPts val="600"/>
                  </a:spcBef>
                  <a:spcAft>
                    <a:spcPts val="600"/>
                  </a:spcAft>
                </a:pPr>
                <a14:m>
                  <m:oMathPara xmlns:m="http://schemas.openxmlformats.org/officeDocument/2006/math">
                    <m:oMathParaPr>
                      <m:jc m:val="centerGroup"/>
                    </m:oMathParaPr>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𝐴𝐻</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𝐵𝐶</m:t>
                          </m:r>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sup>
                          </m:sSup>
                        </m:e>
                      </m:d>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𝑑</m:t>
                      </m:r>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𝐴</m:t>
                      </m:r>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𝐵𝐶</m:t>
                          </m:r>
                          <m:sSup>
                            <m:sSupPr>
                              <m:ctrlP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𝐶</m:t>
                              </m:r>
                            </m:e>
                            <m:sup>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m:t>
                              </m:r>
                            </m:sup>
                          </m:sSup>
                          <m:sSup>
                            <m:sSupPr>
                              <m:ctrlP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𝐵</m:t>
                              </m:r>
                            </m:e>
                            <m:sup>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m:t>
                              </m:r>
                            </m:sup>
                          </m:sSup>
                        </m:e>
                      </m:d>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𝐴𝐻</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p>
                <a:pPr lvl="0">
                  <a:lnSpc>
                    <a:spcPct val="150000"/>
                  </a:lnSpc>
                  <a:spcBef>
                    <a:spcPts val="600"/>
                  </a:spcBef>
                  <a:spcAft>
                    <a:spcPts val="600"/>
                  </a:spcAft>
                </a:pPr>
                <a14:m>
                  <m:oMathPara xmlns:m="http://schemas.openxmlformats.org/officeDocument/2006/math">
                    <m:oMathParaPr>
                      <m:jc m:val="left"/>
                    </m:oMathParaPr>
                    <m:oMath xmlns:m="http://schemas.openxmlformats.org/officeDocument/2006/math">
                      <m:r>
                        <m:rPr>
                          <m:nor/>
                        </m:rPr>
                        <a:rPr lang="en-US" sz="3700" kern="100">
                          <a:solidFill>
                            <a:prstClr val="black"/>
                          </a:solidFill>
                          <a:latin typeface="Arial" panose="020B0604020202020204" pitchFamily="34" charset="0"/>
                          <a:ea typeface="Malgun Gothic" panose="020B0503020000020004" pitchFamily="34" charset="-127"/>
                          <a:cs typeface="Arial" panose="020B0604020202020204" pitchFamily="34" charset="0"/>
                        </a:rPr>
                        <m:t>Ta</m:t>
                      </m:r>
                      <m:r>
                        <m:rPr>
                          <m:nor/>
                        </m:rPr>
                        <a:rPr lang="en-US" sz="3700" kern="100">
                          <a:solidFill>
                            <a:prstClr val="black"/>
                          </a:solidFill>
                          <a:latin typeface="Arial" panose="020B0604020202020204" pitchFamily="34" charset="0"/>
                          <a:ea typeface="Malgun Gothic" panose="020B0503020000020004" pitchFamily="34" charset="-127"/>
                          <a:cs typeface="Arial" panose="020B0604020202020204" pitchFamily="34" charset="0"/>
                        </a:rPr>
                        <m:t> </m:t>
                      </m:r>
                      <m:r>
                        <m:rPr>
                          <m:nor/>
                        </m:rPr>
                        <a:rPr lang="en-US" sz="3700" kern="100">
                          <a:solidFill>
                            <a:prstClr val="black"/>
                          </a:solidFill>
                          <a:latin typeface="Arial" panose="020B0604020202020204" pitchFamily="34" charset="0"/>
                          <a:ea typeface="Malgun Gothic" panose="020B0503020000020004" pitchFamily="34" charset="-127"/>
                          <a:cs typeface="Arial" panose="020B0604020202020204" pitchFamily="34" charset="0"/>
                        </a:rPr>
                        <m:t>c</m:t>
                      </m:r>
                      <m:r>
                        <m:rPr>
                          <m:nor/>
                        </m:rPr>
                        <a:rPr lang="en-US" sz="3700" kern="100">
                          <a:solidFill>
                            <a:prstClr val="black"/>
                          </a:solidFill>
                          <a:latin typeface="Arial" panose="020B0604020202020204" pitchFamily="34" charset="0"/>
                          <a:ea typeface="Malgun Gothic" panose="020B0503020000020004" pitchFamily="34" charset="-127"/>
                          <a:cs typeface="Arial" panose="020B0604020202020204" pitchFamily="34" charset="0"/>
                        </a:rPr>
                        <m:t>ó: </m:t>
                      </m:r>
                      <m:f>
                        <m:fPr>
                          <m:ctrlPr>
                            <a:rPr lang="en-US" sz="3700" i="1" kern="100">
                              <a:latin typeface="Cambria Math" panose="02040503050406030204" pitchFamily="18" charset="0"/>
                              <a:ea typeface="Malgun Gothic" panose="020B0503020000020004" pitchFamily="34" charset="-127"/>
                              <a:cs typeface="Times New Roman" panose="02020603050405020304" pitchFamily="18" charset="0"/>
                            </a:rPr>
                          </m:ctrlPr>
                        </m:fPr>
                        <m:num>
                          <m:r>
                            <a:rPr lang="en-US" sz="3700" i="1" kern="100">
                              <a:latin typeface="Cambria Math" panose="02040503050406030204" pitchFamily="18" charset="0"/>
                              <a:ea typeface="Malgun Gothic" panose="020B0503020000020004" pitchFamily="34" charset="-127"/>
                              <a:cs typeface="Times New Roman" panose="02020603050405020304" pitchFamily="18" charset="0"/>
                            </a:rPr>
                            <m:t>1</m:t>
                          </m:r>
                        </m:num>
                        <m:den>
                          <m:r>
                            <a:rPr lang="en-US" sz="3700" i="1" kern="100">
                              <a:latin typeface="Cambria Math" panose="02040503050406030204" pitchFamily="18" charset="0"/>
                              <a:ea typeface="Malgun Gothic" panose="020B0503020000020004" pitchFamily="34" charset="-127"/>
                              <a:cs typeface="Times New Roman" panose="02020603050405020304" pitchFamily="18" charset="0"/>
                            </a:rPr>
                            <m:t>𝐴</m:t>
                          </m:r>
                          <m:sSup>
                            <m:sSupPr>
                              <m:ctrlPr>
                                <a:rPr lang="en-US" sz="3700" i="1" kern="100">
                                  <a:latin typeface="Cambria Math" panose="02040503050406030204" pitchFamily="18" charset="0"/>
                                  <a:ea typeface="Malgun Gothic" panose="020B0503020000020004" pitchFamily="34" charset="-127"/>
                                  <a:cs typeface="Times New Roman" panose="02020603050405020304" pitchFamily="18" charset="0"/>
                                </a:rPr>
                              </m:ctrlPr>
                            </m:sSupPr>
                            <m:e>
                              <m:r>
                                <a:rPr lang="en-US" sz="3700" i="1" kern="100">
                                  <a:latin typeface="Cambria Math" panose="02040503050406030204" pitchFamily="18" charset="0"/>
                                  <a:ea typeface="Malgun Gothic" panose="020B0503020000020004" pitchFamily="34" charset="-127"/>
                                  <a:cs typeface="Times New Roman" panose="02020603050405020304" pitchFamily="18" charset="0"/>
                                </a:rPr>
                                <m:t>𝐻</m:t>
                              </m:r>
                            </m:e>
                            <m:sup>
                              <m:r>
                                <a:rPr lang="en-US" sz="3700" i="1" kern="100">
                                  <a:latin typeface="Cambria Math" panose="02040503050406030204" pitchFamily="18" charset="0"/>
                                  <a:ea typeface="Malgun Gothic" panose="020B0503020000020004" pitchFamily="34" charset="-127"/>
                                  <a:cs typeface="Times New Roman" panose="02020603050405020304" pitchFamily="18" charset="0"/>
                                </a:rPr>
                                <m:t>2</m:t>
                              </m:r>
                            </m:sup>
                          </m:sSup>
                        </m:den>
                      </m:f>
                      <m:r>
                        <a:rPr lang="en-US" sz="3700" i="1" kern="100">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700" i="1" kern="100">
                              <a:latin typeface="Cambria Math" panose="02040503050406030204" pitchFamily="18" charset="0"/>
                              <a:ea typeface="Malgun Gothic" panose="020B0503020000020004" pitchFamily="34" charset="-127"/>
                              <a:cs typeface="Times New Roman" panose="02020603050405020304" pitchFamily="18" charset="0"/>
                            </a:rPr>
                          </m:ctrlPr>
                        </m:fPr>
                        <m:num>
                          <m:r>
                            <a:rPr lang="en-US" sz="3700" i="1" kern="100">
                              <a:latin typeface="Cambria Math" panose="02040503050406030204" pitchFamily="18" charset="0"/>
                              <a:ea typeface="Malgun Gothic" panose="020B0503020000020004" pitchFamily="34" charset="-127"/>
                              <a:cs typeface="Times New Roman" panose="02020603050405020304" pitchFamily="18" charset="0"/>
                            </a:rPr>
                            <m:t>1</m:t>
                          </m:r>
                        </m:num>
                        <m:den>
                          <m:r>
                            <a:rPr lang="en-US" sz="3700" i="1" kern="100">
                              <a:latin typeface="Cambria Math" panose="02040503050406030204" pitchFamily="18" charset="0"/>
                              <a:ea typeface="Malgun Gothic" panose="020B0503020000020004" pitchFamily="34" charset="-127"/>
                              <a:cs typeface="Times New Roman" panose="02020603050405020304" pitchFamily="18" charset="0"/>
                            </a:rPr>
                            <m:t>𝐴</m:t>
                          </m:r>
                          <m:sSup>
                            <m:sSupPr>
                              <m:ctrlPr>
                                <a:rPr lang="en-US" sz="3700" i="1" kern="100">
                                  <a:latin typeface="Cambria Math" panose="02040503050406030204" pitchFamily="18" charset="0"/>
                                  <a:ea typeface="Malgun Gothic" panose="020B0503020000020004" pitchFamily="34" charset="-127"/>
                                  <a:cs typeface="Times New Roman" panose="02020603050405020304" pitchFamily="18" charset="0"/>
                                </a:rPr>
                              </m:ctrlPr>
                            </m:sSupPr>
                            <m:e>
                              <m:r>
                                <a:rPr lang="en-US" sz="3700" i="1" kern="100">
                                  <a:latin typeface="Cambria Math" panose="02040503050406030204" pitchFamily="18" charset="0"/>
                                  <a:ea typeface="Malgun Gothic" panose="020B0503020000020004" pitchFamily="34" charset="-127"/>
                                  <a:cs typeface="Times New Roman" panose="02020603050405020304" pitchFamily="18" charset="0"/>
                                </a:rPr>
                                <m:t>𝐵</m:t>
                              </m:r>
                            </m:e>
                            <m:sup>
                              <m:r>
                                <a:rPr lang="en-US" sz="3700" i="1" kern="100">
                                  <a:latin typeface="Cambria Math" panose="02040503050406030204" pitchFamily="18" charset="0"/>
                                  <a:ea typeface="Malgun Gothic" panose="020B0503020000020004" pitchFamily="34" charset="-127"/>
                                  <a:cs typeface="Times New Roman" panose="02020603050405020304" pitchFamily="18" charset="0"/>
                                </a:rPr>
                                <m:t>2</m:t>
                              </m:r>
                            </m:sup>
                          </m:sSup>
                        </m:den>
                      </m:f>
                      <m:r>
                        <a:rPr lang="en-US" sz="3700" i="1" kern="100">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700" i="1" kern="100">
                              <a:latin typeface="Cambria Math" panose="02040503050406030204" pitchFamily="18" charset="0"/>
                              <a:ea typeface="Malgun Gothic" panose="020B0503020000020004" pitchFamily="34" charset="-127"/>
                              <a:cs typeface="Times New Roman" panose="02020603050405020304" pitchFamily="18" charset="0"/>
                            </a:rPr>
                          </m:ctrlPr>
                        </m:fPr>
                        <m:num>
                          <m:r>
                            <a:rPr lang="en-US" sz="3700" i="1" kern="100">
                              <a:latin typeface="Cambria Math" panose="02040503050406030204" pitchFamily="18" charset="0"/>
                              <a:ea typeface="Malgun Gothic" panose="020B0503020000020004" pitchFamily="34" charset="-127"/>
                              <a:cs typeface="Times New Roman" panose="02020603050405020304" pitchFamily="18" charset="0"/>
                            </a:rPr>
                            <m:t>1</m:t>
                          </m:r>
                        </m:num>
                        <m:den>
                          <m:r>
                            <a:rPr lang="en-US" sz="3700" i="1" kern="100">
                              <a:latin typeface="Cambria Math" panose="02040503050406030204" pitchFamily="18" charset="0"/>
                              <a:ea typeface="Malgun Gothic" panose="020B0503020000020004" pitchFamily="34" charset="-127"/>
                              <a:cs typeface="Times New Roman" panose="02020603050405020304" pitchFamily="18" charset="0"/>
                            </a:rPr>
                            <m:t>𝐴</m:t>
                          </m:r>
                          <m:sSup>
                            <m:sSupPr>
                              <m:ctrlPr>
                                <a:rPr lang="en-US" sz="3700" i="1" kern="100">
                                  <a:latin typeface="Cambria Math" panose="02040503050406030204" pitchFamily="18" charset="0"/>
                                  <a:ea typeface="Malgun Gothic" panose="020B0503020000020004" pitchFamily="34" charset="-127"/>
                                  <a:cs typeface="Times New Roman" panose="02020603050405020304" pitchFamily="18" charset="0"/>
                                </a:rPr>
                              </m:ctrlPr>
                            </m:sSupPr>
                            <m:e>
                              <m:r>
                                <a:rPr lang="en-US" sz="3700" i="1" kern="100">
                                  <a:latin typeface="Cambria Math" panose="02040503050406030204" pitchFamily="18" charset="0"/>
                                  <a:ea typeface="Malgun Gothic" panose="020B0503020000020004" pitchFamily="34" charset="-127"/>
                                  <a:cs typeface="Times New Roman" panose="02020603050405020304" pitchFamily="18" charset="0"/>
                                </a:rPr>
                                <m:t>𝐶</m:t>
                              </m:r>
                            </m:e>
                            <m:sup>
                              <m:r>
                                <a:rPr lang="en-US" sz="3700" i="1" kern="100">
                                  <a:latin typeface="Cambria Math" panose="02040503050406030204" pitchFamily="18" charset="0"/>
                                  <a:ea typeface="Malgun Gothic" panose="020B0503020000020004" pitchFamily="34" charset="-127"/>
                                  <a:cs typeface="Times New Roman" panose="02020603050405020304" pitchFamily="18" charset="0"/>
                                </a:rPr>
                                <m:t>2</m:t>
                              </m:r>
                            </m:sup>
                          </m:sSup>
                        </m:den>
                      </m:f>
                      <m:r>
                        <a:rPr lang="en-US" sz="3700" b="0" i="1" kern="100" smtClean="0">
                          <a:latin typeface="Cambria Math" panose="02040503050406030204" pitchFamily="18" charset="0"/>
                          <a:ea typeface="Malgun Gothic" panose="020B0503020000020004" pitchFamily="34" charset="-127"/>
                          <a:cs typeface="Times New Roman" panose="02020603050405020304" pitchFamily="18" charset="0"/>
                        </a:rPr>
                        <m:t> </m:t>
                      </m:r>
                      <m:r>
                        <m:rPr>
                          <m:nor/>
                        </m:rPr>
                        <a:rPr lang="en-US" sz="3700" kern="100">
                          <a:latin typeface="Arial" panose="020B0604020202020204" pitchFamily="34" charset="0"/>
                          <a:ea typeface="Malgun Gothic" panose="020B0503020000020004" pitchFamily="34" charset="-127"/>
                          <a:cs typeface="Arial" panose="020B0604020202020204" pitchFamily="34" charset="0"/>
                        </a:rPr>
                        <m:t>n</m:t>
                      </m:r>
                      <m:r>
                        <m:rPr>
                          <m:nor/>
                        </m:rPr>
                        <a:rPr lang="en-US" sz="3700" kern="100">
                          <a:latin typeface="Arial" panose="020B0604020202020204" pitchFamily="34" charset="0"/>
                          <a:ea typeface="Malgun Gothic" panose="020B0503020000020004" pitchFamily="34" charset="-127"/>
                          <a:cs typeface="Arial" panose="020B0604020202020204" pitchFamily="34" charset="0"/>
                        </a:rPr>
                        <m:t>ê</m:t>
                      </m:r>
                      <m:r>
                        <m:rPr>
                          <m:nor/>
                        </m:rPr>
                        <a:rPr lang="en-US" sz="3700" kern="100">
                          <a:latin typeface="Arial" panose="020B0604020202020204" pitchFamily="34" charset="0"/>
                          <a:ea typeface="Malgun Gothic" panose="020B0503020000020004" pitchFamily="34" charset="-127"/>
                          <a:cs typeface="Arial" panose="020B0604020202020204" pitchFamily="34" charset="0"/>
                        </a:rPr>
                        <m:t>n</m:t>
                      </m:r>
                      <m:r>
                        <a:rPr lang="en-US" sz="3700" b="0" i="1" kern="100" smtClean="0">
                          <a:latin typeface="Cambria Math" panose="02040503050406030204" pitchFamily="18" charset="0"/>
                          <a:ea typeface="Malgun Gothic" panose="020B0503020000020004" pitchFamily="34" charset="-127"/>
                          <a:cs typeface="Arial" panose="020B0604020202020204" pitchFamily="34" charset="0"/>
                        </a:rPr>
                        <m:t> </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𝐴𝐻</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e>
                          </m:rad>
                        </m:num>
                        <m:den>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6054163" y="5272491"/>
                <a:ext cx="11279332" cy="3830985"/>
              </a:xfrm>
              <a:prstGeom prst="rect">
                <a:avLst/>
              </a:prstGeom>
              <a:blipFill>
                <a:blip r:embed="rId13"/>
                <a:stretch>
                  <a:fillRect l="-1676"/>
                </a:stretch>
              </a:blipFill>
            </p:spPr>
            <p:txBody>
              <a:bodyPr/>
              <a:lstStyle/>
              <a:p>
                <a:r>
                  <a:rPr lang="en-US">
                    <a:noFill/>
                  </a:rPr>
                  <a:t> </a:t>
                </a:r>
              </a:p>
            </p:txBody>
          </p:sp>
        </mc:Fallback>
      </mc:AlternateContent>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anim calcmode="lin" valueType="num">
                                      <p:cBhvr>
                                        <p:cTn id="23" dur="500" fill="hold"/>
                                        <p:tgtEl>
                                          <p:spTgt spid="5"/>
                                        </p:tgtEl>
                                        <p:attrNameLst>
                                          <p:attrName>ppt_x</p:attrName>
                                        </p:attrNameLst>
                                      </p:cBhvr>
                                      <p:tavLst>
                                        <p:tav tm="0">
                                          <p:val>
                                            <p:strVal val="#ppt_x"/>
                                          </p:val>
                                        </p:tav>
                                        <p:tav tm="100000">
                                          <p:val>
                                            <p:strVal val="#ppt_x"/>
                                          </p:val>
                                        </p:tav>
                                      </p:tavLst>
                                    </p:anim>
                                    <p:anim calcmode="lin" valueType="num">
                                      <p:cBhvr>
                                        <p:cTn id="24"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barn(inVertical)">
                                      <p:cBhvr>
                                        <p:cTn id="29" dur="500"/>
                                        <p:tgtEl>
                                          <p:spTgt spid="2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6">
                                            <p:txEl>
                                              <p:pRg st="0" end="0"/>
                                            </p:txEl>
                                          </p:spTgt>
                                        </p:tgtEl>
                                        <p:attrNameLst>
                                          <p:attrName>style.visibility</p:attrName>
                                        </p:attrNameLst>
                                      </p:cBhvr>
                                      <p:to>
                                        <p:strVal val="visible"/>
                                      </p:to>
                                    </p:set>
                                    <p:animEffect transition="in" filter="wipe(down)">
                                      <p:cBhvr>
                                        <p:cTn id="34" dur="500"/>
                                        <p:tgtEl>
                                          <p:spTgt spid="6">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6">
                                            <p:txEl>
                                              <p:pRg st="1" end="1"/>
                                            </p:txEl>
                                          </p:spTgt>
                                        </p:tgtEl>
                                        <p:attrNameLst>
                                          <p:attrName>style.visibility</p:attrName>
                                        </p:attrNameLst>
                                      </p:cBhvr>
                                      <p:to>
                                        <p:strVal val="visible"/>
                                      </p:to>
                                    </p:set>
                                    <p:animEffect transition="in" filter="wipe(left)">
                                      <p:cBhvr>
                                        <p:cTn id="39" dur="500"/>
                                        <p:tgtEl>
                                          <p:spTgt spid="6">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nodeType="clickEffect">
                                  <p:stCondLst>
                                    <p:cond delay="0"/>
                                  </p:stCondLst>
                                  <p:childTnLst>
                                    <p:set>
                                      <p:cBhvr>
                                        <p:cTn id="43" dur="1" fill="hold">
                                          <p:stCondLst>
                                            <p:cond delay="0"/>
                                          </p:stCondLst>
                                        </p:cTn>
                                        <p:tgtEl>
                                          <p:spTgt spid="6">
                                            <p:txEl>
                                              <p:pRg st="2" end="2"/>
                                            </p:txEl>
                                          </p:spTgt>
                                        </p:tgtEl>
                                        <p:attrNameLst>
                                          <p:attrName>style.visibility</p:attrName>
                                        </p:attrNameLst>
                                      </p:cBhvr>
                                      <p:to>
                                        <p:strVal val="visible"/>
                                      </p:to>
                                    </p:set>
                                    <p:animEffect transition="in" filter="randombar(horizontal)">
                                      <p:cBhvr>
                                        <p:cTn id="44"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5" grpId="0"/>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4" name="Group 4"/>
          <p:cNvGrpSpPr/>
          <p:nvPr/>
        </p:nvGrpSpPr>
        <p:grpSpPr>
          <a:xfrm>
            <a:off x="508002" y="419100"/>
            <a:ext cx="17322798" cy="9525000"/>
            <a:chOff x="0" y="0"/>
            <a:chExt cx="2661417" cy="2154171"/>
          </a:xfrm>
        </p:grpSpPr>
        <p:sp>
          <p:nvSpPr>
            <p:cNvPr id="15"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6"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7"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8" name="Freeform 13"/>
          <p:cNvSpPr/>
          <p:nvPr/>
        </p:nvSpPr>
        <p:spPr>
          <a:xfrm>
            <a:off x="16432124" y="8520148"/>
            <a:ext cx="1627276" cy="1656355"/>
          </a:xfrm>
          <a:custGeom>
            <a:avLst/>
            <a:gdLst/>
            <a:ahLst/>
            <a:cxnLst/>
            <a:rect l="l" t="t" r="r" b="b"/>
            <a:pathLst>
              <a:path w="3372558" h="3372558">
                <a:moveTo>
                  <a:pt x="0" y="0"/>
                </a:moveTo>
                <a:lnTo>
                  <a:pt x="3372558" y="0"/>
                </a:lnTo>
                <a:lnTo>
                  <a:pt x="3372558" y="3372558"/>
                </a:lnTo>
                <a:lnTo>
                  <a:pt x="0" y="3372558"/>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25" name="Rectangle 24"/>
          <p:cNvSpPr/>
          <p:nvPr/>
        </p:nvSpPr>
        <p:spPr>
          <a:xfrm>
            <a:off x="8534022" y="1028700"/>
            <a:ext cx="1103186"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21" name="Picture 20"/>
          <p:cNvPicPr>
            <a:picLocks noChangeAspect="1"/>
          </p:cNvPicPr>
          <p:nvPr/>
        </p:nvPicPr>
        <p:blipFill>
          <a:blip r:embed="rId8"/>
          <a:stretch>
            <a:fillRect/>
          </a:stretch>
        </p:blipFill>
        <p:spPr>
          <a:xfrm rot="1530827">
            <a:off x="16150396" y="1185551"/>
            <a:ext cx="1863590" cy="372717"/>
          </a:xfrm>
          <a:prstGeom prst="rect">
            <a:avLst/>
          </a:prstGeom>
        </p:spPr>
      </p:pic>
      <p:pic>
        <p:nvPicPr>
          <p:cNvPr id="5" name="Picture 4"/>
          <p:cNvPicPr>
            <a:picLocks noChangeAspect="1"/>
          </p:cNvPicPr>
          <p:nvPr/>
        </p:nvPicPr>
        <p:blipFill>
          <a:blip r:embed="rId9">
            <a:extLst>
              <a:ext uri="{BEBA8EAE-BF5A-486C-A8C5-ECC9F3942E4B}">
                <a14:imgProps xmlns:a14="http://schemas.microsoft.com/office/drawing/2010/main">
                  <a14:imgLayer r:embed="rId10">
                    <a14:imgEffect>
                      <a14:sharpenSoften amount="50000"/>
                    </a14:imgEffect>
                    <a14:imgEffect>
                      <a14:brightnessContrast contrast="-40000"/>
                    </a14:imgEffect>
                  </a14:imgLayer>
                </a14:imgProps>
              </a:ext>
            </a:extLst>
          </a:blip>
          <a:stretch>
            <a:fillRect/>
          </a:stretch>
        </p:blipFill>
        <p:spPr>
          <a:xfrm>
            <a:off x="880560" y="2649241"/>
            <a:ext cx="4628670" cy="5673385"/>
          </a:xfrm>
          <a:prstGeom prst="rect">
            <a:avLst/>
          </a:prstGeom>
        </p:spPr>
      </p:pic>
      <mc:AlternateContent xmlns:mc="http://schemas.openxmlformats.org/markup-compatibility/2006">
        <mc:Choice xmlns:a14="http://schemas.microsoft.com/office/drawing/2010/main" Requires="a14">
          <p:sp>
            <p:nvSpPr>
              <p:cNvPr id="6" name="Rectangle 5"/>
              <p:cNvSpPr/>
              <p:nvPr/>
            </p:nvSpPr>
            <p:spPr>
              <a:xfrm>
                <a:off x="5966430" y="2254601"/>
                <a:ext cx="11279332" cy="6462667"/>
              </a:xfrm>
              <a:prstGeom prst="rect">
                <a:avLst/>
              </a:prstGeom>
            </p:spPr>
            <p:txBody>
              <a:bodyPr wrap="square">
                <a:spAutoFit/>
              </a:bodyPr>
              <a:lstStyle/>
              <a:p>
                <a:pPr lvl="0">
                  <a:lnSpc>
                    <a:spcPct val="150000"/>
                  </a:lnSpc>
                  <a:spcAft>
                    <a:spcPts val="1200"/>
                  </a:spcAft>
                  <a:defRPr/>
                </a:pPr>
                <a:r>
                  <a:rPr lang="en-US" sz="3700" kern="100">
                    <a:solidFill>
                      <a:prstClr val="black"/>
                    </a:solidFill>
                    <a:latin typeface="Arial" panose="020B0604020202020204" pitchFamily="34" charset="0"/>
                    <a:ea typeface="Calibri" panose="020F0502020204030204" pitchFamily="34" charset="0"/>
                    <a:cs typeface="Arial" panose="020B0604020202020204" pitchFamily="34" charset="0"/>
                  </a:rPr>
                  <a:t>b) </a:t>
                </a:r>
                <a14:m>
                  <m:oMath xmlns:m="http://schemas.openxmlformats.org/officeDocument/2006/math">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𝐴𝐵</m:t>
                    </m:r>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𝐴𝐶</m:t>
                        </m:r>
                        <m:sSup>
                          <m:sSup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𝐶</m:t>
                            </m:r>
                          </m:e>
                          <m:sup>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e>
                          <m:sup>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e>
                    </m:d>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𝐴𝐵</m:t>
                    </m:r>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𝐶</m:t>
                        </m:r>
                      </m:e>
                      <m:sup>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𝐴𝐵</m:t>
                    </m:r>
                    <m:sSup>
                      <m:sSup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𝐶</m:t>
                        </m:r>
                      </m:e>
                      <m:sup>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700" kern="100">
                    <a:solidFill>
                      <a:prstClr val="black"/>
                    </a:solidFill>
                    <a:latin typeface="Arial" panose="020B0604020202020204" pitchFamily="34" charset="0"/>
                    <a:ea typeface="Calibri" panose="020F0502020204030204" pitchFamily="34" charset="0"/>
                    <a:cs typeface="Arial" panose="020B0604020202020204" pitchFamily="34" charset="0"/>
                  </a:rPr>
                  <a:t> vuông tại </a:t>
                </a:r>
                <a14:m>
                  <m:oMath xmlns:m="http://schemas.openxmlformats.org/officeDocument/2006/math">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oMath>
                </a14:m>
                <a:r>
                  <a:rPr lang="en-US" sz="3700" kern="100">
                    <a:solidFill>
                      <a:prstClr val="black"/>
                    </a:solidFill>
                    <a:latin typeface="Arial" panose="020B0604020202020204" pitchFamily="34" charset="0"/>
                    <a:ea typeface="Calibri" panose="020F0502020204030204" pitchFamily="34" charset="0"/>
                    <a:cs typeface="Arial" panose="020B0604020202020204" pitchFamily="34" charset="0"/>
                  </a:rPr>
                  <a:t>.</a:t>
                </a:r>
              </a:p>
              <a:p>
                <a:pPr lvl="0">
                  <a:lnSpc>
                    <a:spcPct val="150000"/>
                  </a:lnSpc>
                  <a:spcAft>
                    <a:spcPts val="1200"/>
                  </a:spcAft>
                  <a:defRPr/>
                </a:pPr>
                <a14:m>
                  <m:oMathPara xmlns:m="http://schemas.openxmlformats.org/officeDocument/2006/math">
                    <m:oMathParaPr>
                      <m:jc m:val="centerGroup"/>
                    </m:oMathParaPr>
                    <m:oMath xmlns:m="http://schemas.openxmlformats.org/officeDocument/2006/math">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m:t>
                      </m:r>
                      <m:sSup>
                        <m:sSup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𝐶</m:t>
                          </m:r>
                        </m:e>
                        <m:sup>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h</m:t>
                              </m:r>
                            </m:e>
                            <m:sup>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rad>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𝐶</m:t>
                          </m:r>
                        </m:e>
                        <m:sup>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ad>
                        <m:radPr>
                          <m:degHide m:val="on"/>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h</m:t>
                              </m:r>
                            </m:e>
                            <m:sup>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rad>
                      <m:r>
                        <a:rPr lang="en-US" sz="37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700"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800"/>
                  </a:spcAft>
                  <a:defRPr/>
                </a:pPr>
                <a:r>
                  <a:rPr lang="en-US" sz="3700" kern="100">
                    <a:solidFill>
                      <a:prstClr val="black"/>
                    </a:solidFill>
                    <a:latin typeface="Arial" panose="020B0604020202020204" pitchFamily="34" charset="0"/>
                    <a:ea typeface="Calibri" panose="020F0502020204030204" pitchFamily="34" charset="0"/>
                    <a:cs typeface="Arial" panose="020B0604020202020204" pitchFamily="34" charset="0"/>
                  </a:rPr>
                  <a:t>Kẻ </a:t>
                </a:r>
                <a14:m>
                  <m:oMath xmlns:m="http://schemas.openxmlformats.org/officeDocument/2006/math">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𝐴𝐾</m:t>
                    </m:r>
                  </m:oMath>
                </a14:m>
                <a:r>
                  <a:rPr lang="en-US" sz="3700" kern="100">
                    <a:solidFill>
                      <a:prstClr val="black"/>
                    </a:solidFill>
                    <a:latin typeface="Arial" panose="020B0604020202020204" pitchFamily="34" charset="0"/>
                    <a:ea typeface="Calibri" panose="020F0502020204030204" pitchFamily="34" charset="0"/>
                    <a:cs typeface="Arial" panose="020B0604020202020204" pitchFamily="34" charset="0"/>
                  </a:rPr>
                  <a:t> vuông góc với </a:t>
                </a:r>
                <a14:m>
                  <m:oMath xmlns:m="http://schemas.openxmlformats.org/officeDocument/2006/math">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𝐶</m:t>
                        </m:r>
                      </m:e>
                      <m:sup>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700" kern="100">
                    <a:solidFill>
                      <a:prstClr val="black"/>
                    </a:solidFill>
                    <a:latin typeface="Arial" panose="020B0604020202020204" pitchFamily="34" charset="0"/>
                    <a:ea typeface="Calibri" panose="020F0502020204030204" pitchFamily="34" charset="0"/>
                    <a:cs typeface="Arial" panose="020B0604020202020204" pitchFamily="34" charset="0"/>
                  </a:rPr>
                  <a:t> tại </a:t>
                </a:r>
                <a14:m>
                  <m:oMath xmlns:m="http://schemas.openxmlformats.org/officeDocument/2006/math">
                    <m:r>
                      <a:rPr lang="en-US" sz="37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𝐾</m:t>
                    </m:r>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𝑑</m:t>
                    </m:r>
                    <m:d>
                      <m:dPr>
                        <m:ctrlP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dPr>
                      <m:e>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𝐵𝐶</m:t>
                        </m:r>
                      </m:e>
                    </m:d>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𝐴𝐾</m:t>
                    </m:r>
                  </m:oMath>
                </a14:m>
                <a:endParaRPr lang="en-US" sz="3700"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800"/>
                  </a:spcAft>
                  <a:defRPr/>
                </a:pPr>
                <a:r>
                  <a:rPr lang="en-US" sz="3700" kern="100">
                    <a:solidFill>
                      <a:prstClr val="black"/>
                    </a:solidFill>
                    <a:latin typeface="Arial" panose="020B0604020202020204" pitchFamily="34" charset="0"/>
                    <a:ea typeface="Malgun Gothic" panose="020B0503020000020004" pitchFamily="34" charset="-127"/>
                    <a:cs typeface="Arial" panose="020B0604020202020204" pitchFamily="34" charset="0"/>
                  </a:rPr>
                  <a:t>Ta có: </a:t>
                </a:r>
                <a14:m>
                  <m:oMath xmlns:m="http://schemas.openxmlformats.org/officeDocument/2006/math">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sSup>
                      <m:sSupPr>
                        <m:ctrlP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𝐶</m:t>
                        </m:r>
                      </m:e>
                      <m:sup>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sup>
                    </m:sSup>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sSup>
                      <m:sSupPr>
                        <m:ctrlP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𝐶</m:t>
                        </m:r>
                      </m:e>
                      <m:sup>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sup>
                    </m:sSup>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𝐶</m:t>
                    </m:r>
                    <m:sSup>
                      <m:sSupPr>
                        <m:ctrlP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𝐶</m:t>
                        </m:r>
                      </m:e>
                      <m:sup>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sup>
                    </m:sSup>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𝑎</m:t>
                        </m:r>
                      </m:e>
                      <m:sup>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sup>
                    </m:sSup>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h</m:t>
                        </m:r>
                      </m:e>
                      <m:sup>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sup>
                    </m:sSup>
                  </m:oMath>
                </a14:m>
                <a:endParaRPr lang="en-US" sz="3700" kern="100">
                  <a:solidFill>
                    <a:prstClr val="black"/>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600"/>
                  </a:spcBef>
                  <a:spcAft>
                    <a:spcPts val="800"/>
                  </a:spcAft>
                  <a:defRPr/>
                </a:pPr>
                <a14:m>
                  <m:oMathPara xmlns:m="http://schemas.openxmlformats.org/officeDocument/2006/math">
                    <m:oMathParaPr>
                      <m:jc m:val="left"/>
                    </m:oMathParaPr>
                    <m:oMath xmlns:m="http://schemas.openxmlformats.org/officeDocument/2006/math">
                      <m:f>
                        <m:fPr>
                          <m:ctrlP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sSup>
                            <m:sSupPr>
                              <m:ctrlP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𝐾</m:t>
                              </m:r>
                            </m:e>
                            <m:sup>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sup>
                          </m:sSup>
                        </m:den>
                      </m:f>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sSup>
                            <m:sSupPr>
                              <m:ctrlP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𝐵</m:t>
                              </m:r>
                            </m:e>
                            <m:sup>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sup>
                          </m:sSup>
                        </m:den>
                      </m:f>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fPr>
                        <m:num>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1</m:t>
                          </m:r>
                        </m:num>
                        <m:den>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𝐴</m:t>
                          </m:r>
                          <m:sSup>
                            <m:sSupPr>
                              <m:ctrlP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ctrlPr>
                            </m:sSupPr>
                            <m:e>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𝐶</m:t>
                              </m:r>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m:t>
                              </m:r>
                            </m:e>
                            <m:sup>
                              <m:r>
                                <a:rPr lang="en-US" sz="3700" i="1" kern="100">
                                  <a:solidFill>
                                    <a:prstClr val="black"/>
                                  </a:solidFill>
                                  <a:latin typeface="Cambria Math" panose="02040503050406030204" pitchFamily="18" charset="0"/>
                                  <a:ea typeface="Malgun Gothic" panose="020B0503020000020004" pitchFamily="34" charset="-127"/>
                                  <a:cs typeface="Times New Roman" panose="02020603050405020304" pitchFamily="18" charset="0"/>
                                </a:rPr>
                                <m:t>2</m:t>
                              </m:r>
                            </m:sup>
                          </m:sSup>
                        </m:den>
                      </m:f>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𝐴𝐾</m:t>
                      </m:r>
                      <m: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a:solidFill>
                                <a:prstClr val="black"/>
                              </a:solidFill>
                              <a:latin typeface="Cambria Math" panose="02040503050406030204" pitchFamily="18" charset="0"/>
                              <a:cs typeface="Times New Roman" panose="02020603050405020304" pitchFamily="18" charset="0"/>
                            </a:rPr>
                          </m:ctrlPr>
                        </m:fPr>
                        <m:num>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3700" i="1">
                                  <a:solidFill>
                                    <a:prstClr val="black"/>
                                  </a:solidFill>
                                  <a:latin typeface="Cambria Math" panose="02040503050406030204" pitchFamily="18" charset="0"/>
                                  <a:cs typeface="Times New Roman" panose="02020603050405020304" pitchFamily="18" charset="0"/>
                                </a:rPr>
                              </m:ctrlPr>
                            </m:radPr>
                            <m:deg/>
                            <m:e>
                              <m:sSup>
                                <m:sSupPr>
                                  <m:ctrlPr>
                                    <a:rPr lang="en-US" sz="3700" i="1">
                                      <a:solidFill>
                                        <a:prstClr val="black"/>
                                      </a:solidFill>
                                      <a:latin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prstClr val="black"/>
                                      </a:solidFill>
                                      <a:latin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h</m:t>
                                  </m:r>
                                </m:e>
                                <m:sup>
                                  <m: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rad>
                        </m:num>
                        <m:den>
                          <m:rad>
                            <m:radPr>
                              <m:degHide m:val="on"/>
                              <m:ctrlPr>
                                <a:rPr lang="en-US" sz="3700" i="1">
                                  <a:solidFill>
                                    <a:prstClr val="black"/>
                                  </a:solidFill>
                                  <a:latin typeface="Cambria Math" panose="02040503050406030204" pitchFamily="18" charset="0"/>
                                  <a:cs typeface="Times New Roman" panose="02020603050405020304" pitchFamily="18" charset="0"/>
                                </a:rPr>
                              </m:ctrlPr>
                            </m:radPr>
                            <m:deg/>
                            <m:e>
                              <m: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Sup>
                                <m:sSupPr>
                                  <m:ctrlPr>
                                    <a:rPr lang="en-US" sz="3700" i="1">
                                      <a:solidFill>
                                        <a:prstClr val="black"/>
                                      </a:solidFill>
                                      <a:latin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𝑎</m:t>
                                  </m:r>
                                </m:e>
                                <m:sup>
                                  <m: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a:solidFill>
                                        <a:prstClr val="black"/>
                                      </a:solidFill>
                                      <a:latin typeface="Cambria Math" panose="02040503050406030204" pitchFamily="18" charset="0"/>
                                      <a:cs typeface="Times New Roman" panose="02020603050405020304" pitchFamily="18" charset="0"/>
                                    </a:rPr>
                                  </m:ctrlPr>
                                </m:sSupPr>
                                <m:e>
                                  <m:r>
                                    <a:rPr lang="en-US" sz="3700" i="1">
                                      <a:solidFill>
                                        <a:prstClr val="black"/>
                                      </a:solidFill>
                                      <a:latin typeface="Cambria Math" panose="02040503050406030204" pitchFamily="18" charset="0"/>
                                      <a:ea typeface="Calibri" panose="020F0502020204030204" pitchFamily="34" charset="0"/>
                                      <a:cs typeface="Times New Roman" panose="02020603050405020304" pitchFamily="18" charset="0"/>
                                    </a:rPr>
                                    <m:t>h</m:t>
                                  </m:r>
                                </m:e>
                                <m:sup>
                                  <m:r>
                                    <a:rPr lang="en-US" sz="37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rad>
                        </m:den>
                      </m:f>
                    </m:oMath>
                  </m:oMathPara>
                </a14:m>
                <a:endParaRPr lang="en-US" sz="3700">
                  <a:solidFill>
                    <a:prstClr val="black"/>
                  </a:solidFill>
                  <a:latin typeface="Arial" panose="020B0604020202020204" pitchFamily="34" charset="0"/>
                  <a:cs typeface="Arial" panose="020B0604020202020204" pitchFamily="34" charset="0"/>
                </a:endParaRPr>
              </a:p>
            </p:txBody>
          </p:sp>
        </mc:Choice>
        <mc:Fallback>
          <p:sp>
            <p:nvSpPr>
              <p:cNvPr id="6" name="Rectangle 5"/>
              <p:cNvSpPr>
                <a:spLocks noRot="1" noChangeAspect="1" noMove="1" noResize="1" noEditPoints="1" noAdjustHandles="1" noChangeArrowheads="1" noChangeShapeType="1" noTextEdit="1"/>
              </p:cNvSpPr>
              <p:nvPr/>
            </p:nvSpPr>
            <p:spPr>
              <a:xfrm>
                <a:off x="5966430" y="2254601"/>
                <a:ext cx="11279332" cy="6462667"/>
              </a:xfrm>
              <a:prstGeom prst="rect">
                <a:avLst/>
              </a:prstGeom>
              <a:blipFill>
                <a:blip r:embed="rId11"/>
                <a:stretch>
                  <a:fillRect l="-1730" r="-108"/>
                </a:stretch>
              </a:blipFill>
            </p:spPr>
            <p:txBody>
              <a:bodyPr/>
              <a:lstStyle/>
              <a:p>
                <a:r>
                  <a:rPr lang="en-US">
                    <a:noFill/>
                  </a:rPr>
                  <a:t> </a:t>
                </a:r>
              </a:p>
            </p:txBody>
          </p:sp>
        </mc:Fallback>
      </mc:AlternateContent>
    </p:spTree>
    <p:extLst>
      <p:ext uri="{BB962C8B-B14F-4D97-AF65-F5344CB8AC3E}">
        <p14:creationId xmlns:p14="http://schemas.microsoft.com/office/powerpoint/2010/main" val="62642159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down)">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xEl>
                                              <p:pRg st="2" end="2"/>
                                            </p:txEl>
                                          </p:spTgt>
                                        </p:tgtEl>
                                        <p:attrNameLst>
                                          <p:attrName>style.visibility</p:attrName>
                                        </p:attrNameLst>
                                      </p:cBhvr>
                                      <p:to>
                                        <p:strVal val="visible"/>
                                      </p:to>
                                    </p:set>
                                    <p:animEffect transition="in" filter="fade">
                                      <p:cBhvr>
                                        <p:cTn id="17" dur="500"/>
                                        <p:tgtEl>
                                          <p:spTgt spid="6">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6">
                                            <p:txEl>
                                              <p:pRg st="3" end="3"/>
                                            </p:txEl>
                                          </p:spTgt>
                                        </p:tgtEl>
                                        <p:attrNameLst>
                                          <p:attrName>style.visibility</p:attrName>
                                        </p:attrNameLst>
                                      </p:cBhvr>
                                      <p:to>
                                        <p:strVal val="visible"/>
                                      </p:to>
                                    </p:set>
                                    <p:animEffect transition="in" filter="wipe(down)">
                                      <p:cBhvr>
                                        <p:cTn id="22" dur="500"/>
                                        <p:tgtEl>
                                          <p:spTgt spid="6">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animEffect transition="in" filter="wipe(up)">
                                      <p:cBhvr>
                                        <p:cTn id="27"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2" name="Group 21"/>
          <p:cNvGrpSpPr/>
          <p:nvPr/>
        </p:nvGrpSpPr>
        <p:grpSpPr>
          <a:xfrm>
            <a:off x="576845" y="647700"/>
            <a:ext cx="17171980" cy="6026044"/>
            <a:chOff x="2000567" y="951497"/>
            <a:chExt cx="14046546" cy="6126411"/>
          </a:xfrm>
        </p:grpSpPr>
        <p:grpSp>
          <p:nvGrpSpPr>
            <p:cNvPr id="11" name="Group 11"/>
            <p:cNvGrpSpPr/>
            <p:nvPr/>
          </p:nvGrpSpPr>
          <p:grpSpPr>
            <a:xfrm>
              <a:off x="2093981" y="951497"/>
              <a:ext cx="13953132" cy="6126411"/>
              <a:chOff x="0" y="0"/>
              <a:chExt cx="3433038" cy="737449"/>
            </a:xfrm>
          </p:grpSpPr>
          <p:sp>
            <p:nvSpPr>
              <p:cNvPr id="12" name="Freeform 12"/>
              <p:cNvSpPr/>
              <p:nvPr/>
            </p:nvSpPr>
            <p:spPr>
              <a:xfrm>
                <a:off x="31611" y="37301"/>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3" name="Freeform 13"/>
              <p:cNvSpPr/>
              <p:nvPr/>
            </p:nvSpPr>
            <p:spPr>
              <a:xfrm>
                <a:off x="6350" y="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E05142"/>
              </a:solidFill>
            </p:spPr>
          </p:sp>
          <p:sp>
            <p:nvSpPr>
              <p:cNvPr id="14"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000567" y="1534282"/>
              <a:ext cx="14015732" cy="4787412"/>
            </a:xfrm>
            <a:prstGeom prst="rect">
              <a:avLst/>
            </a:prstGeom>
          </p:spPr>
          <p:txBody>
            <a:bodyPr wrap="square" lIns="0" tIns="0" rIns="0" bIns="0" rtlCol="0" anchor="t">
              <a:spAutoFit/>
            </a:bodyPr>
            <a:lstStyle/>
            <a:p>
              <a:pPr lvl="0" algn="ctr">
                <a:lnSpc>
                  <a:spcPct val="150000"/>
                </a:lnSpc>
              </a:pPr>
              <a:r>
                <a:rPr lang="vi-VN" sz="6800" b="1">
                  <a:solidFill>
                    <a:srgbClr val="F1EEE1"/>
                  </a:solidFill>
                  <a:cs typeface="Arial" panose="020B0604020202020204" pitchFamily="34" charset="0"/>
                </a:rPr>
                <a:t>2. Khoảng cách giữa </a:t>
              </a:r>
              <a:r>
                <a:rPr lang="vi-VN" sz="6800" b="1">
                  <a:solidFill>
                    <a:srgbClr val="F1EEE1"/>
                  </a:solidFill>
                  <a:cs typeface="Arial" panose="020B0604020202020204" pitchFamily="34" charset="0"/>
                </a:rPr>
                <a:t>các </a:t>
              </a:r>
              <a:r>
                <a:rPr lang="vi-VN" sz="6800" b="1" smtClean="0">
                  <a:solidFill>
                    <a:srgbClr val="F1EEE1"/>
                  </a:solidFill>
                  <a:cs typeface="Arial" panose="020B0604020202020204" pitchFamily="34" charset="0"/>
                </a:rPr>
                <a:t>đường </a:t>
              </a:r>
              <a:r>
                <a:rPr lang="vi-VN" sz="6800" b="1">
                  <a:solidFill>
                    <a:srgbClr val="F1EEE1"/>
                  </a:solidFill>
                  <a:cs typeface="Arial" panose="020B0604020202020204" pitchFamily="34" charset="0"/>
                </a:rPr>
                <a:t>thẳng </a:t>
              </a:r>
              <a:endParaRPr lang="en-US" sz="6800" b="1" smtClean="0">
                <a:solidFill>
                  <a:srgbClr val="F1EEE1"/>
                </a:solidFill>
                <a:cs typeface="Arial" panose="020B0604020202020204" pitchFamily="34" charset="0"/>
              </a:endParaRPr>
            </a:p>
            <a:p>
              <a:pPr lvl="0" algn="ctr">
                <a:lnSpc>
                  <a:spcPct val="150000"/>
                </a:lnSpc>
              </a:pPr>
              <a:r>
                <a:rPr lang="vi-VN" sz="6800" b="1" smtClean="0">
                  <a:solidFill>
                    <a:srgbClr val="F1EEE1"/>
                  </a:solidFill>
                  <a:cs typeface="Arial" panose="020B0604020202020204" pitchFamily="34" charset="0"/>
                </a:rPr>
                <a:t>và </a:t>
              </a:r>
              <a:r>
                <a:rPr lang="vi-VN" sz="6800" b="1">
                  <a:solidFill>
                    <a:srgbClr val="F1EEE1"/>
                  </a:solidFill>
                  <a:cs typeface="Arial" panose="020B0604020202020204" pitchFamily="34" charset="0"/>
                </a:rPr>
                <a:t>mặt phẳng song song</a:t>
              </a:r>
              <a:r>
                <a:rPr lang="vi-VN" sz="6800" b="1">
                  <a:solidFill>
                    <a:srgbClr val="F1EEE1"/>
                  </a:solidFill>
                  <a:cs typeface="Arial" panose="020B0604020202020204" pitchFamily="34" charset="0"/>
                </a:rPr>
                <a:t>, </a:t>
              </a:r>
              <a:endParaRPr lang="en-US" sz="6800" b="1" smtClean="0">
                <a:solidFill>
                  <a:srgbClr val="F1EEE1"/>
                </a:solidFill>
                <a:cs typeface="Arial" panose="020B0604020202020204" pitchFamily="34" charset="0"/>
              </a:endParaRPr>
            </a:p>
            <a:p>
              <a:pPr lvl="0" algn="ctr">
                <a:lnSpc>
                  <a:spcPct val="150000"/>
                </a:lnSpc>
              </a:pPr>
              <a:r>
                <a:rPr lang="vi-VN" sz="6800" b="1" smtClean="0">
                  <a:solidFill>
                    <a:srgbClr val="F1EEE1"/>
                  </a:solidFill>
                  <a:cs typeface="Arial" panose="020B0604020202020204" pitchFamily="34" charset="0"/>
                </a:rPr>
                <a:t>giữa </a:t>
              </a:r>
              <a:r>
                <a:rPr lang="vi-VN" sz="6800" b="1">
                  <a:solidFill>
                    <a:srgbClr val="F1EEE1"/>
                  </a:solidFill>
                  <a:cs typeface="Arial" panose="020B0604020202020204" pitchFamily="34" charset="0"/>
                </a:rPr>
                <a:t>hai </a:t>
              </a:r>
              <a:r>
                <a:rPr lang="vi-VN" sz="6800" b="1" smtClean="0">
                  <a:solidFill>
                    <a:srgbClr val="F1EEE1"/>
                  </a:solidFill>
                  <a:cs typeface="Arial" panose="020B0604020202020204" pitchFamily="34" charset="0"/>
                </a:rPr>
                <a:t>mặt </a:t>
              </a:r>
              <a:r>
                <a:rPr lang="vi-VN" sz="6800" b="1">
                  <a:solidFill>
                    <a:srgbClr val="F1EEE1"/>
                  </a:solidFill>
                  <a:cs typeface="Arial" panose="020B0604020202020204" pitchFamily="34" charset="0"/>
                </a:rPr>
                <a:t>phẳng song song</a:t>
              </a:r>
              <a:endParaRPr kumimoji="0" lang="vi-VN" sz="6800" b="1" i="0" u="none" strike="noStrike" kern="1200" cap="none" spc="0" normalizeH="0" baseline="0" noProof="0">
                <a:ln>
                  <a:noFill/>
                </a:ln>
                <a:solidFill>
                  <a:srgbClr val="F1EEE1"/>
                </a:solidFill>
                <a:effectLst/>
                <a:uLnTx/>
                <a:uFillTx/>
                <a:latin typeface="Arial" panose="020B0604020202020204" pitchFamily="34" charset="0"/>
                <a:cs typeface="Arial" panose="020B0604020202020204" pitchFamily="34" charset="0"/>
              </a:endParaRPr>
            </a:p>
          </p:txBody>
        </p:sp>
      </p:grpSp>
      <p:sp>
        <p:nvSpPr>
          <p:cNvPr id="16" name="Freeform 16"/>
          <p:cNvSpPr/>
          <p:nvPr/>
        </p:nvSpPr>
        <p:spPr>
          <a:xfrm>
            <a:off x="609600" y="8115300"/>
            <a:ext cx="2928656" cy="3260650"/>
          </a:xfrm>
          <a:custGeom>
            <a:avLst/>
            <a:gdLst/>
            <a:ahLst/>
            <a:cxnLst/>
            <a:rect l="l" t="t" r="r" b="b"/>
            <a:pathLst>
              <a:path w="2928656" h="3260650">
                <a:moveTo>
                  <a:pt x="0" y="0"/>
                </a:moveTo>
                <a:lnTo>
                  <a:pt x="2928657" y="0"/>
                </a:lnTo>
                <a:lnTo>
                  <a:pt x="2928657" y="3260650"/>
                </a:lnTo>
                <a:lnTo>
                  <a:pt x="0" y="3260650"/>
                </a:lnTo>
                <a:lnTo>
                  <a:pt x="0" y="0"/>
                </a:lnTo>
                <a:close/>
              </a:path>
            </a:pathLst>
          </a:custGeom>
          <a:blipFill>
            <a:blip r:embed="rId3">
              <a:extLst>
                <a:ext uri="{96DAC541-7B7A-43D3-8B79-37D633B846F1}">
                  <asvg:svgBlip xmlns="" xmlns:asvg="http://schemas.microsoft.com/office/drawing/2016/SVG/main" r:embed="rId8"/>
                </a:ext>
              </a:extLst>
            </a:blip>
            <a:stretch>
              <a:fillRect/>
            </a:stretch>
          </a:blipFill>
        </p:spPr>
      </p:sp>
      <p:sp>
        <p:nvSpPr>
          <p:cNvPr id="23" name="Freeform 14"/>
          <p:cNvSpPr/>
          <p:nvPr/>
        </p:nvSpPr>
        <p:spPr>
          <a:xfrm>
            <a:off x="13581665" y="8258906"/>
            <a:ext cx="2527905" cy="1614602"/>
          </a:xfrm>
          <a:custGeom>
            <a:avLst/>
            <a:gdLst/>
            <a:ahLst/>
            <a:cxnLst/>
            <a:rect l="l" t="t" r="r" b="b"/>
            <a:pathLst>
              <a:path w="2952307" h="1862638">
                <a:moveTo>
                  <a:pt x="0" y="0"/>
                </a:moveTo>
                <a:lnTo>
                  <a:pt x="2952307" y="0"/>
                </a:lnTo>
                <a:lnTo>
                  <a:pt x="2952307" y="1862638"/>
                </a:lnTo>
                <a:lnTo>
                  <a:pt x="0" y="1862638"/>
                </a:lnTo>
                <a:lnTo>
                  <a:pt x="0" y="0"/>
                </a:lnTo>
                <a:close/>
              </a:path>
            </a:pathLst>
          </a:custGeom>
          <a:blipFill>
            <a:blip r:embed="rId9">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36912109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sp>
        <p:nvSpPr>
          <p:cNvPr id="8" name="Rectangle 7"/>
          <p:cNvSpPr/>
          <p:nvPr/>
        </p:nvSpPr>
        <p:spPr>
          <a:xfrm>
            <a:off x="180474" y="142374"/>
            <a:ext cx="17907000" cy="9998242"/>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10" name="Picture 9"/>
          <p:cNvPicPr>
            <a:picLocks noChangeAspect="1"/>
          </p:cNvPicPr>
          <p:nvPr/>
        </p:nvPicPr>
        <p:blipFill>
          <a:blip r:embed="rId4"/>
          <a:stretch>
            <a:fillRect/>
          </a:stretch>
        </p:blipFill>
        <p:spPr>
          <a:xfrm rot="17198218">
            <a:off x="16520706" y="8645964"/>
            <a:ext cx="2255894" cy="451178"/>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325861" y="233788"/>
                <a:ext cx="17533015" cy="2585323"/>
              </a:xfrm>
              <a:prstGeom prst="rect">
                <a:avLst/>
              </a:prstGeom>
            </p:spPr>
            <p:txBody>
              <a:bodyPr wrap="square">
                <a:spAutoFit/>
              </a:bodyPr>
              <a:lstStyle/>
              <a:p>
                <a:pPr marL="685800" indent="-685800" algn="just" defTabSz="1828800">
                  <a:lnSpc>
                    <a:spcPct val="150000"/>
                  </a:lnSpc>
                  <a:buClr>
                    <a:srgbClr val="C00000"/>
                  </a:buClr>
                  <a:buFont typeface="Wingdings" panose="05000000000000000000" pitchFamily="2" charset="2"/>
                  <a:buChar char="q"/>
                  <a:defRPr/>
                </a:pPr>
                <a:r>
                  <a:rPr lang="en-US" sz="3600" b="1" kern="0" smtClean="0">
                    <a:solidFill>
                      <a:srgbClr val="C00000"/>
                    </a:solidFill>
                    <a:latin typeface="Arial"/>
                    <a:ea typeface="Dotum" panose="020B0600000101010101" pitchFamily="34" charset="-127"/>
                    <a:cs typeface="Times New Roman" panose="02020603050405020304" pitchFamily="18" charset="0"/>
                    <a:sym typeface="Arial"/>
                  </a:rPr>
                  <a:t>HĐ2</a:t>
                </a:r>
                <a:r>
                  <a:rPr lang="en-US" sz="3600" kern="0" smtClean="0">
                    <a:solidFill>
                      <a:srgbClr val="C00000"/>
                    </a:solidFill>
                    <a:latin typeface="Arial"/>
                    <a:ea typeface="Dotum" panose="020B0600000101010101" pitchFamily="34" charset="-127"/>
                    <a:cs typeface="Times New Roman" panose="02020603050405020304" pitchFamily="18" charset="0"/>
                    <a:sym typeface="Arial"/>
                  </a:rPr>
                  <a:t>:</a:t>
                </a:r>
                <a:r>
                  <a:rPr lang="en-US" sz="3600" kern="0" smtClean="0">
                    <a:solidFill>
                      <a:srgbClr val="F7F7F7">
                        <a:lumMod val="10000"/>
                      </a:srgbClr>
                    </a:solidFill>
                    <a:latin typeface="Arial"/>
                    <a:ea typeface="Dotum" panose="020B0600000101010101" pitchFamily="34" charset="-127"/>
                    <a:cs typeface="Times New Roman" panose="02020603050405020304" pitchFamily="18" charset="0"/>
                    <a:sym typeface="Arial"/>
                  </a:rPr>
                  <a:t> </a:t>
                </a:r>
                <a:r>
                  <a:rPr lang="vi-VN" sz="3600" kern="0">
                    <a:solidFill>
                      <a:srgbClr val="000000"/>
                    </a:solidFill>
                    <a:cs typeface="Arial"/>
                    <a:sym typeface="Arial"/>
                  </a:rPr>
                  <a:t>Cho đường thẳng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𝑎</m:t>
                    </m:r>
                  </m:oMath>
                </a14:m>
                <a:r>
                  <a:rPr lang="vi-VN" sz="3600" kern="0">
                    <a:solidFill>
                      <a:srgbClr val="000000"/>
                    </a:solidFill>
                    <a:cs typeface="Arial"/>
                    <a:sym typeface="Arial"/>
                  </a:rPr>
                  <a:t> song song với mặt phẳng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m:t>
                    </m:r>
                    <m:r>
                      <a:rPr lang="vi-VN" sz="3600" i="1" kern="0" smtClean="0">
                        <a:solidFill>
                          <a:srgbClr val="000000"/>
                        </a:solidFill>
                        <a:latin typeface="Cambria Math" panose="02040503050406030204" pitchFamily="18" charset="0"/>
                        <a:cs typeface="Arial"/>
                        <a:sym typeface="Arial"/>
                      </a:rPr>
                      <m:t>𝑃</m:t>
                    </m:r>
                    <m:r>
                      <a:rPr lang="vi-VN" sz="3600" i="1" kern="0" smtClean="0">
                        <a:solidFill>
                          <a:srgbClr val="000000"/>
                        </a:solidFill>
                        <a:latin typeface="Cambria Math" panose="02040503050406030204" pitchFamily="18" charset="0"/>
                        <a:cs typeface="Arial"/>
                        <a:sym typeface="Arial"/>
                      </a:rPr>
                      <m:t>)</m:t>
                    </m:r>
                  </m:oMath>
                </a14:m>
                <a:r>
                  <a:rPr lang="vi-VN" sz="3600" kern="0">
                    <a:solidFill>
                      <a:srgbClr val="000000"/>
                    </a:solidFill>
                    <a:cs typeface="Arial"/>
                    <a:sym typeface="Arial"/>
                  </a:rPr>
                  <a:t>. Lấy hai điểm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𝑀</m:t>
                    </m:r>
                    <m:r>
                      <a:rPr lang="vi-VN" sz="3600" i="1" kern="0" smtClean="0">
                        <a:solidFill>
                          <a:srgbClr val="000000"/>
                        </a:solidFill>
                        <a:latin typeface="Cambria Math" panose="02040503050406030204" pitchFamily="18" charset="0"/>
                        <a:cs typeface="Arial"/>
                        <a:sym typeface="Arial"/>
                      </a:rPr>
                      <m:t>; </m:t>
                    </m:r>
                    <m:r>
                      <a:rPr lang="vi-VN" sz="3600" i="1" kern="0" smtClean="0">
                        <a:solidFill>
                          <a:srgbClr val="000000"/>
                        </a:solidFill>
                        <a:latin typeface="Cambria Math" panose="02040503050406030204" pitchFamily="18" charset="0"/>
                        <a:cs typeface="Arial"/>
                        <a:sym typeface="Arial"/>
                      </a:rPr>
                      <m:t>𝑁</m:t>
                    </m:r>
                    <m:r>
                      <a:rPr lang="vi-VN" sz="3600" i="1" kern="0" smtClean="0">
                        <a:solidFill>
                          <a:srgbClr val="000000"/>
                        </a:solidFill>
                        <a:latin typeface="Cambria Math" panose="02040503050406030204" pitchFamily="18" charset="0"/>
                        <a:cs typeface="Arial"/>
                        <a:sym typeface="Arial"/>
                      </a:rPr>
                      <m:t> </m:t>
                    </m:r>
                  </m:oMath>
                </a14:m>
                <a:r>
                  <a:rPr lang="vi-VN" sz="3600" kern="0">
                    <a:solidFill>
                      <a:srgbClr val="000000"/>
                    </a:solidFill>
                    <a:cs typeface="Arial"/>
                    <a:sym typeface="Arial"/>
                  </a:rPr>
                  <a:t>bất kỳ </a:t>
                </a:r>
                <a:r>
                  <a:rPr lang="vi-VN" sz="3600" kern="0">
                    <a:solidFill>
                      <a:srgbClr val="000000"/>
                    </a:solidFill>
                    <a:cs typeface="Arial"/>
                    <a:sym typeface="Arial"/>
                  </a:rPr>
                  <a:t>thuộc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𝑎</m:t>
                    </m:r>
                  </m:oMath>
                </a14:m>
                <a:r>
                  <a:rPr lang="vi-VN" sz="3600" kern="0" smtClean="0">
                    <a:solidFill>
                      <a:srgbClr val="000000"/>
                    </a:solidFill>
                    <a:cs typeface="Arial"/>
                    <a:sym typeface="Arial"/>
                  </a:rPr>
                  <a:t> </a:t>
                </a:r>
                <a:r>
                  <a:rPr lang="vi-VN" sz="3600" kern="0">
                    <a:solidFill>
                      <a:srgbClr val="000000"/>
                    </a:solidFill>
                    <a:cs typeface="Arial"/>
                    <a:sym typeface="Arial"/>
                  </a:rPr>
                  <a:t>và gọi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𝐴</m:t>
                    </m:r>
                    <m:r>
                      <a:rPr lang="vi-VN" sz="3600" i="1" kern="0" smtClean="0">
                        <a:solidFill>
                          <a:srgbClr val="000000"/>
                        </a:solidFill>
                        <a:latin typeface="Cambria Math" panose="02040503050406030204" pitchFamily="18" charset="0"/>
                        <a:cs typeface="Arial"/>
                        <a:sym typeface="Arial"/>
                      </a:rPr>
                      <m:t>; </m:t>
                    </m:r>
                    <m:r>
                      <a:rPr lang="vi-VN" sz="3600" i="1" kern="0" smtClean="0">
                        <a:solidFill>
                          <a:srgbClr val="000000"/>
                        </a:solidFill>
                        <a:latin typeface="Cambria Math" panose="02040503050406030204" pitchFamily="18" charset="0"/>
                        <a:cs typeface="Arial"/>
                        <a:sym typeface="Arial"/>
                      </a:rPr>
                      <m:t>𝐵</m:t>
                    </m:r>
                    <m:r>
                      <a:rPr lang="vi-VN" sz="3600" i="1" kern="0" smtClean="0">
                        <a:solidFill>
                          <a:srgbClr val="000000"/>
                        </a:solidFill>
                        <a:latin typeface="Cambria Math" panose="02040503050406030204" pitchFamily="18" charset="0"/>
                        <a:cs typeface="Arial"/>
                        <a:sym typeface="Arial"/>
                      </a:rPr>
                      <m:t> </m:t>
                    </m:r>
                  </m:oMath>
                </a14:m>
                <a:r>
                  <a:rPr lang="vi-VN" sz="3600" kern="0">
                    <a:solidFill>
                      <a:srgbClr val="000000"/>
                    </a:solidFill>
                    <a:cs typeface="Arial"/>
                    <a:sym typeface="Arial"/>
                  </a:rPr>
                  <a:t>tương ứng là các hình chiếu của chúng trên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m:t>
                    </m:r>
                    <m:r>
                      <a:rPr lang="vi-VN" sz="3600" i="1" kern="0" smtClean="0">
                        <a:solidFill>
                          <a:srgbClr val="000000"/>
                        </a:solidFill>
                        <a:latin typeface="Cambria Math" panose="02040503050406030204" pitchFamily="18" charset="0"/>
                        <a:cs typeface="Arial"/>
                        <a:sym typeface="Arial"/>
                      </a:rPr>
                      <m:t>𝑃</m:t>
                    </m:r>
                    <m:r>
                      <a:rPr lang="vi-VN" sz="3600" i="1" kern="0" smtClean="0">
                        <a:solidFill>
                          <a:srgbClr val="000000"/>
                        </a:solidFill>
                        <a:latin typeface="Cambria Math" panose="02040503050406030204" pitchFamily="18" charset="0"/>
                        <a:cs typeface="Arial"/>
                        <a:sym typeface="Arial"/>
                      </a:rPr>
                      <m:t>) </m:t>
                    </m:r>
                  </m:oMath>
                </a14:m>
                <a:r>
                  <a:rPr lang="vi-VN" sz="3600" kern="0">
                    <a:solidFill>
                      <a:srgbClr val="000000"/>
                    </a:solidFill>
                    <a:cs typeface="Arial"/>
                    <a:sym typeface="Arial"/>
                  </a:rPr>
                  <a:t>(</a:t>
                </a:r>
                <a:r>
                  <a:rPr lang="vi-VN" sz="3600" kern="0">
                    <a:solidFill>
                      <a:srgbClr val="000000"/>
                    </a:solidFill>
                    <a:cs typeface="Arial"/>
                    <a:sym typeface="Arial"/>
                  </a:rPr>
                  <a:t>H.7.78</a:t>
                </a:r>
                <a:r>
                  <a:rPr lang="vi-VN" sz="3600" kern="0" smtClean="0">
                    <a:solidFill>
                      <a:srgbClr val="000000"/>
                    </a:solidFill>
                    <a:cs typeface="Arial"/>
                    <a:sym typeface="Arial"/>
                  </a:rPr>
                  <a:t>).</a:t>
                </a:r>
                <a:r>
                  <a:rPr lang="en-US" sz="3600" kern="0" smtClean="0">
                    <a:solidFill>
                      <a:srgbClr val="000000"/>
                    </a:solidFill>
                    <a:cs typeface="Arial"/>
                    <a:sym typeface="Arial"/>
                  </a:rPr>
                  <a:t> </a:t>
                </a:r>
                <a:r>
                  <a:rPr lang="vi-VN" sz="3600" kern="0" smtClean="0">
                    <a:solidFill>
                      <a:srgbClr val="000000"/>
                    </a:solidFill>
                    <a:cs typeface="Arial"/>
                    <a:sym typeface="Arial"/>
                  </a:rPr>
                  <a:t>Giải </a:t>
                </a:r>
                <a:r>
                  <a:rPr lang="vi-VN" sz="3600" kern="0">
                    <a:solidFill>
                      <a:srgbClr val="000000"/>
                    </a:solidFill>
                    <a:cs typeface="Arial"/>
                    <a:sym typeface="Arial"/>
                  </a:rPr>
                  <a:t>thích vì sao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𝐴𝐵𝑁𝑀</m:t>
                    </m:r>
                  </m:oMath>
                </a14:m>
                <a:r>
                  <a:rPr lang="vi-VN" sz="3600" kern="0">
                    <a:solidFill>
                      <a:srgbClr val="000000"/>
                    </a:solidFill>
                    <a:cs typeface="Arial"/>
                    <a:sym typeface="Arial"/>
                  </a:rPr>
                  <a:t> là một hình chữ nhật và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𝑀</m:t>
                    </m:r>
                    <m:r>
                      <a:rPr lang="vi-VN" sz="3600" i="1" kern="0" smtClean="0">
                        <a:solidFill>
                          <a:srgbClr val="000000"/>
                        </a:solidFill>
                        <a:latin typeface="Cambria Math" panose="02040503050406030204" pitchFamily="18" charset="0"/>
                        <a:cs typeface="Arial"/>
                        <a:sym typeface="Arial"/>
                      </a:rPr>
                      <m:t>, </m:t>
                    </m:r>
                    <m:r>
                      <a:rPr lang="vi-VN" sz="3600" i="1" kern="0" smtClean="0">
                        <a:solidFill>
                          <a:srgbClr val="000000"/>
                        </a:solidFill>
                        <a:latin typeface="Cambria Math" panose="02040503050406030204" pitchFamily="18" charset="0"/>
                        <a:cs typeface="Arial"/>
                        <a:sym typeface="Arial"/>
                      </a:rPr>
                      <m:t>𝑁</m:t>
                    </m:r>
                    <m:r>
                      <a:rPr lang="vi-VN" sz="3600" i="1" kern="0" smtClean="0">
                        <a:solidFill>
                          <a:srgbClr val="000000"/>
                        </a:solidFill>
                        <a:latin typeface="Cambria Math" panose="02040503050406030204" pitchFamily="18" charset="0"/>
                        <a:cs typeface="Arial"/>
                        <a:sym typeface="Arial"/>
                      </a:rPr>
                      <m:t> </m:t>
                    </m:r>
                  </m:oMath>
                </a14:m>
                <a:r>
                  <a:rPr lang="vi-VN" sz="3600" kern="0">
                    <a:solidFill>
                      <a:srgbClr val="000000"/>
                    </a:solidFill>
                    <a:cs typeface="Arial"/>
                    <a:sym typeface="Arial"/>
                  </a:rPr>
                  <a:t>có cùng khoảng cách đến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m:t>
                    </m:r>
                    <m:r>
                      <a:rPr lang="vi-VN" sz="3600" i="1" kern="0" smtClean="0">
                        <a:solidFill>
                          <a:srgbClr val="000000"/>
                        </a:solidFill>
                        <a:latin typeface="Cambria Math" panose="02040503050406030204" pitchFamily="18" charset="0"/>
                        <a:cs typeface="Arial"/>
                        <a:sym typeface="Arial"/>
                      </a:rPr>
                      <m:t>𝑃</m:t>
                    </m:r>
                    <m:r>
                      <a:rPr lang="vi-VN" sz="3600" i="1" kern="0" smtClean="0">
                        <a:solidFill>
                          <a:srgbClr val="000000"/>
                        </a:solidFill>
                        <a:latin typeface="Cambria Math" panose="02040503050406030204" pitchFamily="18" charset="0"/>
                        <a:cs typeface="Arial"/>
                        <a:sym typeface="Arial"/>
                      </a:rPr>
                      <m:t>).</m:t>
                    </m:r>
                  </m:oMath>
                </a14:m>
                <a:endParaRPr lang="en-US" sz="3600" kern="0">
                  <a:solidFill>
                    <a:srgbClr val="000000"/>
                  </a:solidFill>
                  <a:cs typeface="Arial"/>
                  <a:sym typeface="Arial"/>
                </a:endParaRPr>
              </a:p>
            </p:txBody>
          </p:sp>
        </mc:Choice>
        <mc:Fallback>
          <p:sp>
            <p:nvSpPr>
              <p:cNvPr id="13" name="Rectangle 12"/>
              <p:cNvSpPr>
                <a:spLocks noRot="1" noChangeAspect="1" noMove="1" noResize="1" noEditPoints="1" noAdjustHandles="1" noChangeArrowheads="1" noChangeShapeType="1" noTextEdit="1"/>
              </p:cNvSpPr>
              <p:nvPr/>
            </p:nvSpPr>
            <p:spPr>
              <a:xfrm>
                <a:off x="325861" y="233788"/>
                <a:ext cx="17533015" cy="2585323"/>
              </a:xfrm>
              <a:prstGeom prst="rect">
                <a:avLst/>
              </a:prstGeom>
              <a:blipFill>
                <a:blip r:embed="rId5"/>
                <a:stretch>
                  <a:fillRect l="-938" r="-1043" b="-4009"/>
                </a:stretch>
              </a:blipFill>
            </p:spPr>
            <p:txBody>
              <a:bodyPr/>
              <a:lstStyle/>
              <a:p>
                <a:r>
                  <a:rPr lang="en-US">
                    <a:noFill/>
                  </a:rPr>
                  <a:t> </a:t>
                </a:r>
              </a:p>
            </p:txBody>
          </p:sp>
        </mc:Fallback>
      </mc:AlternateContent>
      <p:sp>
        <p:nvSpPr>
          <p:cNvPr id="17" name="Rectangle 16"/>
          <p:cNvSpPr/>
          <p:nvPr/>
        </p:nvSpPr>
        <p:spPr>
          <a:xfrm>
            <a:off x="990600" y="2961485"/>
            <a:ext cx="1056700" cy="646331"/>
          </a:xfrm>
          <a:prstGeom prst="rect">
            <a:avLst/>
          </a:prstGeom>
        </p:spPr>
        <p:txBody>
          <a:bodyPr wrap="none">
            <a:spAutoFit/>
          </a:bodyPr>
          <a:lstStyle/>
          <a:p>
            <a:pPr algn="ctr" defTabSz="1828800">
              <a:defRPr/>
            </a:pPr>
            <a:r>
              <a:rPr lang="en-US" sz="3600" b="1" i="1" u="sng" dirty="0">
                <a:solidFill>
                  <a:srgbClr val="046D92"/>
                </a:solidFill>
                <a:latin typeface="Arial" panose="020B0604020202020204" pitchFamily="34" charset="0"/>
                <a:cs typeface="Arial"/>
                <a:sym typeface="Arial"/>
              </a:rPr>
              <a:t>Giải</a:t>
            </a:r>
            <a:endParaRPr lang="en-US" sz="3600" b="1" i="1" u="sng" dirty="0">
              <a:solidFill>
                <a:srgbClr val="046D92"/>
              </a:solidFill>
              <a:latin typeface="Calibri"/>
              <a:cs typeface="Arial"/>
              <a:sym typeface="Arial"/>
            </a:endParaRPr>
          </a:p>
        </p:txBody>
      </p:sp>
      <mc:AlternateContent xmlns:mc="http://schemas.openxmlformats.org/markup-compatibility/2006">
        <mc:Choice xmlns:a14="http://schemas.microsoft.com/office/drawing/2010/main" Requires="a14">
          <p:sp>
            <p:nvSpPr>
              <p:cNvPr id="14" name="Rectangle 13"/>
              <p:cNvSpPr/>
              <p:nvPr/>
            </p:nvSpPr>
            <p:spPr>
              <a:xfrm>
                <a:off x="954505" y="3823128"/>
                <a:ext cx="9380621" cy="5078313"/>
              </a:xfrm>
              <a:prstGeom prst="rect">
                <a:avLst/>
              </a:prstGeom>
            </p:spPr>
            <p:txBody>
              <a:bodyPr wrap="square">
                <a:spAutoFit/>
              </a:bodyPr>
              <a:lstStyle/>
              <a:p>
                <a:pPr algn="just">
                  <a:lnSpc>
                    <a:spcPct val="150000"/>
                  </a:lnSpc>
                </a:pPr>
                <a:r>
                  <a:rPr lang="nl-NL" sz="3600" kern="100" smtClean="0">
                    <a:solidFill>
                      <a:srgbClr val="000000"/>
                    </a:solidFill>
                    <a:ea typeface="Malgun Gothic" panose="020B0503020000020004" pitchFamily="34" charset="-127"/>
                    <a:cs typeface="Times New Roman" panose="02020603050405020304" pitchFamily="18" charset="0"/>
                  </a:rPr>
                  <a:t>Ta </a:t>
                </a:r>
                <a:r>
                  <a:rPr lang="nl-NL" sz="3600" kern="100">
                    <a:solidFill>
                      <a:srgbClr val="000000"/>
                    </a:solidFill>
                    <a:ea typeface="Malgun Gothic" panose="020B0503020000020004" pitchFamily="34" charset="-127"/>
                    <a:cs typeface="Times New Roman" panose="02020603050405020304" pitchFamily="18" charset="0"/>
                  </a:rPr>
                  <a:t>có: </a:t>
                </a:r>
                <a:endParaRPr lang="en-US" sz="3600" kern="100">
                  <a:solidFill>
                    <a:srgbClr val="000000"/>
                  </a:solidFill>
                  <a:effectLst/>
                  <a:ea typeface="Calibri" panose="020F0502020204030204" pitchFamily="34" charset="0"/>
                  <a:cs typeface="Times New Roman" panose="02020603050405020304" pitchFamily="18" charset="0"/>
                </a:endParaRPr>
              </a:p>
              <a:p>
                <a:pPr algn="ctr">
                  <a:lnSpc>
                    <a:spcPct val="150000"/>
                  </a:lnSpc>
                </a:pPr>
                <a14:m>
                  <m:oMath xmlns:m="http://schemas.openxmlformats.org/officeDocument/2006/math">
                    <m:r>
                      <a:rPr lang="nl-NL" sz="3600" i="1" kern="100">
                        <a:solidFill>
                          <a:srgbClr val="000000"/>
                        </a:solidFill>
                        <a:effectLst/>
                        <a:ea typeface="Calibri" panose="020F0502020204030204" pitchFamily="34" charset="0"/>
                        <a:cs typeface="Times New Roman" panose="02020603050405020304" pitchFamily="18" charset="0"/>
                      </a:rPr>
                      <m:t>𝐴𝑀</m:t>
                    </m:r>
                    <m:r>
                      <a:rPr lang="nl-NL" sz="3600" i="1" kern="100">
                        <a:solidFill>
                          <a:srgbClr val="000000"/>
                        </a:solidFill>
                        <a:effectLst/>
                        <a:ea typeface="Calibri" panose="020F0502020204030204" pitchFamily="34" charset="0"/>
                        <a:cs typeface="Times New Roman" panose="02020603050405020304" pitchFamily="18" charset="0"/>
                      </a:rPr>
                      <m:t>⊥</m:t>
                    </m:r>
                    <m:d>
                      <m:dPr>
                        <m:ctrlPr>
                          <a:rPr lang="en-US" sz="3600" i="1" kern="100">
                            <a:solidFill>
                              <a:srgbClr val="000000"/>
                            </a:solidFill>
                            <a:effectLst/>
                            <a:ea typeface="Calibri" panose="020F0502020204030204" pitchFamily="34" charset="0"/>
                            <a:cs typeface="Times New Roman" panose="02020603050405020304" pitchFamily="18" charset="0"/>
                          </a:rPr>
                        </m:ctrlPr>
                      </m:dPr>
                      <m:e>
                        <m:r>
                          <a:rPr lang="nl-NL" sz="3600" i="1" kern="100">
                            <a:solidFill>
                              <a:srgbClr val="000000"/>
                            </a:solidFill>
                            <a:effectLst/>
                            <a:ea typeface="Calibri" panose="020F0502020204030204" pitchFamily="34" charset="0"/>
                            <a:cs typeface="Times New Roman" panose="02020603050405020304" pitchFamily="18" charset="0"/>
                          </a:rPr>
                          <m:t>𝑃</m:t>
                        </m:r>
                      </m:e>
                    </m:d>
                    <m:r>
                      <a:rPr lang="nl-NL" sz="3600" i="1" kern="100">
                        <a:solidFill>
                          <a:srgbClr val="000000"/>
                        </a:solidFill>
                        <a:effectLst/>
                        <a:ea typeface="Calibri" panose="020F0502020204030204" pitchFamily="34" charset="0"/>
                        <a:cs typeface="Times New Roman" panose="02020603050405020304" pitchFamily="18" charset="0"/>
                      </a:rPr>
                      <m:t>,</m:t>
                    </m:r>
                    <m:r>
                      <a:rPr lang="nl-NL" sz="3600" i="1" kern="100">
                        <a:solidFill>
                          <a:srgbClr val="000000"/>
                        </a:solidFill>
                        <a:effectLst/>
                        <a:ea typeface="Calibri" panose="020F0502020204030204" pitchFamily="34" charset="0"/>
                        <a:cs typeface="Times New Roman" panose="02020603050405020304" pitchFamily="18" charset="0"/>
                      </a:rPr>
                      <m:t>𝐵𝑁</m:t>
                    </m:r>
                    <m:r>
                      <a:rPr lang="nl-NL" sz="3600" i="1" kern="100">
                        <a:solidFill>
                          <a:srgbClr val="000000"/>
                        </a:solidFill>
                        <a:effectLst/>
                        <a:ea typeface="Calibri" panose="020F0502020204030204" pitchFamily="34" charset="0"/>
                        <a:cs typeface="Times New Roman" panose="02020603050405020304" pitchFamily="18" charset="0"/>
                      </a:rPr>
                      <m:t>⊥</m:t>
                    </m:r>
                    <m:d>
                      <m:dPr>
                        <m:ctrlPr>
                          <a:rPr lang="en-US" sz="3600" i="1" kern="100">
                            <a:solidFill>
                              <a:srgbClr val="000000"/>
                            </a:solidFill>
                            <a:effectLst/>
                            <a:ea typeface="Calibri" panose="020F0502020204030204" pitchFamily="34" charset="0"/>
                            <a:cs typeface="Times New Roman" panose="02020603050405020304" pitchFamily="18" charset="0"/>
                          </a:rPr>
                        </m:ctrlPr>
                      </m:dPr>
                      <m:e>
                        <m:r>
                          <a:rPr lang="nl-NL" sz="3600" i="1" kern="100">
                            <a:solidFill>
                              <a:srgbClr val="000000"/>
                            </a:solidFill>
                            <a:effectLst/>
                            <a:ea typeface="Calibri" panose="020F0502020204030204" pitchFamily="34" charset="0"/>
                            <a:cs typeface="Times New Roman" panose="02020603050405020304" pitchFamily="18" charset="0"/>
                          </a:rPr>
                          <m:t>𝑃</m:t>
                        </m:r>
                      </m:e>
                    </m:d>
                    <m:r>
                      <a:rPr lang="nl-NL" sz="3600" i="1" kern="100">
                        <a:solidFill>
                          <a:srgbClr val="000000"/>
                        </a:solidFill>
                        <a:effectLst/>
                        <a:ea typeface="Calibri" panose="020F0502020204030204" pitchFamily="34" charset="0"/>
                        <a:cs typeface="Times New Roman" panose="02020603050405020304" pitchFamily="18" charset="0"/>
                      </a:rPr>
                      <m:t>⇒</m:t>
                    </m:r>
                    <m:r>
                      <a:rPr lang="nl-NL" sz="3600" i="1" kern="100">
                        <a:solidFill>
                          <a:srgbClr val="000000"/>
                        </a:solidFill>
                        <a:effectLst/>
                        <a:ea typeface="Calibri" panose="020F0502020204030204" pitchFamily="34" charset="0"/>
                        <a:cs typeface="Times New Roman" panose="02020603050405020304" pitchFamily="18" charset="0"/>
                      </a:rPr>
                      <m:t>𝐴𝑀</m:t>
                    </m:r>
                    <m:r>
                      <a:rPr lang="nl-NL" sz="3600" i="1" kern="100">
                        <a:solidFill>
                          <a:srgbClr val="000000"/>
                        </a:solidFill>
                        <a:effectLst/>
                        <a:ea typeface="Calibri" panose="020F0502020204030204" pitchFamily="34" charset="0"/>
                        <a:cs typeface="Times New Roman" panose="02020603050405020304" pitchFamily="18" charset="0"/>
                      </a:rPr>
                      <m:t> </m:t>
                    </m:r>
                  </m:oMath>
                </a14:m>
                <a:r>
                  <a:rPr lang="nl-NL" sz="3600" kern="100">
                    <a:solidFill>
                      <a:srgbClr val="000000"/>
                    </a:solidFill>
                    <a:effectLst/>
                    <a:ea typeface="Malgun Gothic" panose="020B0503020000020004" pitchFamily="34" charset="-127"/>
                    <a:cs typeface="Times New Roman" panose="02020603050405020304" pitchFamily="18" charset="0"/>
                  </a:rPr>
                  <a:t>// </a:t>
                </a:r>
                <a14:m>
                  <m:oMath xmlns:m="http://schemas.openxmlformats.org/officeDocument/2006/math">
                    <m:r>
                      <a:rPr lang="nl-NL" sz="3600" i="1" kern="100">
                        <a:solidFill>
                          <a:srgbClr val="000000"/>
                        </a:solidFill>
                        <a:effectLst/>
                        <a:ea typeface="Malgun Gothic" panose="020B0503020000020004" pitchFamily="34" charset="-127"/>
                        <a:cs typeface="Times New Roman" panose="02020603050405020304" pitchFamily="18" charset="0"/>
                      </a:rPr>
                      <m:t>𝐵𝑁</m:t>
                    </m:r>
                  </m:oMath>
                </a14:m>
                <a:r>
                  <a:rPr lang="nl-NL" sz="3600" kern="100">
                    <a:solidFill>
                      <a:srgbClr val="000000"/>
                    </a:solidFill>
                    <a:effectLst/>
                    <a:ea typeface="Malgun Gothic" panose="020B0503020000020004" pitchFamily="34" charset="-127"/>
                    <a:cs typeface="Times New Roman" panose="02020603050405020304" pitchFamily="18" charset="0"/>
                  </a:rPr>
                  <a:t>.</a:t>
                </a:r>
                <a:endParaRPr lang="en-US" sz="3600" kern="100">
                  <a:solidFill>
                    <a:srgbClr val="000000"/>
                  </a:solidFill>
                  <a:effectLst/>
                  <a:ea typeface="Calibri" panose="020F0502020204030204" pitchFamily="34" charset="0"/>
                  <a:cs typeface="Times New Roman" panose="02020603050405020304" pitchFamily="18" charset="0"/>
                </a:endParaRPr>
              </a:p>
              <a:p>
                <a:pPr algn="just">
                  <a:lnSpc>
                    <a:spcPct val="150000"/>
                  </a:lnSpc>
                </a:pPr>
                <a14:m>
                  <m:oMath xmlns:m="http://schemas.openxmlformats.org/officeDocument/2006/math">
                    <m:r>
                      <a:rPr lang="nl-NL" sz="3600" i="1" kern="100">
                        <a:solidFill>
                          <a:srgbClr val="000000"/>
                        </a:solidFill>
                        <a:effectLst/>
                        <a:ea typeface="Calibri" panose="020F0502020204030204" pitchFamily="34" charset="0"/>
                        <a:cs typeface="Times New Roman" panose="02020603050405020304" pitchFamily="18" charset="0"/>
                      </a:rPr>
                      <m:t>𝑀𝑁</m:t>
                    </m:r>
                  </m:oMath>
                </a14:m>
                <a:r>
                  <a:rPr lang="nl-NL" sz="3600" kern="100">
                    <a:solidFill>
                      <a:srgbClr val="000000"/>
                    </a:solidFill>
                    <a:effectLst/>
                    <a:ea typeface="Malgun Gothic" panose="020B0503020000020004" pitchFamily="34" charset="-127"/>
                    <a:cs typeface="Times New Roman" panose="02020603050405020304" pitchFamily="18" charset="0"/>
                  </a:rPr>
                  <a:t>//</a:t>
                </a:r>
                <a14:m>
                  <m:oMath xmlns:m="http://schemas.openxmlformats.org/officeDocument/2006/math">
                    <m:r>
                      <a:rPr lang="nl-NL" sz="3600" i="1" kern="100">
                        <a:solidFill>
                          <a:srgbClr val="000000"/>
                        </a:solidFill>
                        <a:effectLst/>
                        <a:ea typeface="Malgun Gothic" panose="020B0503020000020004" pitchFamily="34" charset="-127"/>
                        <a:cs typeface="Times New Roman" panose="02020603050405020304" pitchFamily="18" charset="0"/>
                      </a:rPr>
                      <m:t>(</m:t>
                    </m:r>
                    <m:r>
                      <a:rPr lang="nl-NL" sz="3600" i="1" kern="100">
                        <a:solidFill>
                          <a:srgbClr val="000000"/>
                        </a:solidFill>
                        <a:effectLst/>
                        <a:ea typeface="Malgun Gothic" panose="020B0503020000020004" pitchFamily="34" charset="-127"/>
                        <a:cs typeface="Times New Roman" panose="02020603050405020304" pitchFamily="18" charset="0"/>
                      </a:rPr>
                      <m:t>𝑃</m:t>
                    </m:r>
                    <m:r>
                      <a:rPr lang="nl-NL" sz="3600" i="1" kern="100">
                        <a:solidFill>
                          <a:srgbClr val="000000"/>
                        </a:solidFill>
                        <a:effectLst/>
                        <a:ea typeface="Malgun Gothic" panose="020B0503020000020004" pitchFamily="34" charset="-127"/>
                        <a:cs typeface="Times New Roman" panose="02020603050405020304" pitchFamily="18" charset="0"/>
                      </a:rPr>
                      <m:t>)</m:t>
                    </m:r>
                  </m:oMath>
                </a14:m>
                <a:r>
                  <a:rPr lang="en-US" sz="3600" kern="100" smtClean="0">
                    <a:solidFill>
                      <a:srgbClr val="000000"/>
                    </a:solidFill>
                    <a:effectLst/>
                    <a:ea typeface="Calibri" panose="020F0502020204030204" pitchFamily="34" charset="0"/>
                    <a:cs typeface="Times New Roman" panose="02020603050405020304" pitchFamily="18" charset="0"/>
                  </a:rPr>
                  <a:t> </a:t>
                </a:r>
                <a:r>
                  <a:rPr lang="en-US" sz="3600" kern="100">
                    <a:solidFill>
                      <a:srgbClr val="000000"/>
                    </a:solidFill>
                    <a:effectLst/>
                    <a:ea typeface="Calibri" panose="020F0502020204030204" pitchFamily="34" charset="0"/>
                    <a:cs typeface="Times New Roman" panose="02020603050405020304" pitchFamily="18" charset="0"/>
                  </a:rPr>
                  <a:t>nên mặt phẳng </a:t>
                </a:r>
                <a14:m>
                  <m:oMath xmlns:m="http://schemas.openxmlformats.org/officeDocument/2006/math">
                    <m:r>
                      <a:rPr lang="en-US" sz="3600" kern="100">
                        <a:solidFill>
                          <a:srgbClr val="000000"/>
                        </a:solidFill>
                        <a:effectLst/>
                        <a:ea typeface="Calibri" panose="020F0502020204030204" pitchFamily="34" charset="0"/>
                        <a:cs typeface="Times New Roman" panose="02020603050405020304" pitchFamily="18" charset="0"/>
                      </a:rPr>
                      <m:t>(</m:t>
                    </m:r>
                    <m:r>
                      <a:rPr lang="en-US" sz="3600" i="1" kern="100">
                        <a:solidFill>
                          <a:srgbClr val="000000"/>
                        </a:solidFill>
                        <a:effectLst/>
                        <a:ea typeface="Calibri" panose="020F0502020204030204" pitchFamily="34" charset="0"/>
                        <a:cs typeface="Times New Roman" panose="02020603050405020304" pitchFamily="18" charset="0"/>
                      </a:rPr>
                      <m:t>𝐴𝑀𝑁𝐵</m:t>
                    </m:r>
                    <m:r>
                      <a:rPr lang="en-US" sz="3600" kern="100">
                        <a:solidFill>
                          <a:srgbClr val="000000"/>
                        </a:solidFill>
                        <a:effectLst/>
                        <a:ea typeface="Calibri" panose="020F0502020204030204" pitchFamily="34" charset="0"/>
                        <a:cs typeface="Times New Roman" panose="02020603050405020304" pitchFamily="18" charset="0"/>
                      </a:rPr>
                      <m:t>)</m:t>
                    </m:r>
                  </m:oMath>
                </a14:m>
                <a:r>
                  <a:rPr lang="en-US" sz="3600" kern="100">
                    <a:solidFill>
                      <a:srgbClr val="000000"/>
                    </a:solidFill>
                    <a:effectLst/>
                    <a:ea typeface="Calibri" panose="020F0502020204030204" pitchFamily="34" charset="0"/>
                    <a:cs typeface="Times New Roman" panose="02020603050405020304" pitchFamily="18" charset="0"/>
                  </a:rPr>
                  <a:t> cắt </a:t>
                </a:r>
                <a14:m>
                  <m:oMath xmlns:m="http://schemas.openxmlformats.org/officeDocument/2006/math">
                    <m:r>
                      <a:rPr lang="en-US" sz="3600" kern="100">
                        <a:solidFill>
                          <a:srgbClr val="000000"/>
                        </a:solidFill>
                        <a:effectLst/>
                        <a:ea typeface="Calibri" panose="020F0502020204030204" pitchFamily="34" charset="0"/>
                        <a:cs typeface="Times New Roman" panose="02020603050405020304" pitchFamily="18" charset="0"/>
                      </a:rPr>
                      <m:t>(</m:t>
                    </m:r>
                    <m:r>
                      <a:rPr lang="en-US" sz="3600" i="1" kern="100">
                        <a:solidFill>
                          <a:srgbClr val="000000"/>
                        </a:solidFill>
                        <a:effectLst/>
                        <a:ea typeface="Calibri" panose="020F0502020204030204" pitchFamily="34" charset="0"/>
                        <a:cs typeface="Times New Roman" panose="02020603050405020304" pitchFamily="18" charset="0"/>
                      </a:rPr>
                      <m:t>𝑃</m:t>
                    </m:r>
                    <m:r>
                      <a:rPr lang="en-US" sz="3600" kern="100">
                        <a:solidFill>
                          <a:srgbClr val="000000"/>
                        </a:solidFill>
                        <a:effectLst/>
                        <a:ea typeface="Calibri" panose="020F0502020204030204" pitchFamily="34" charset="0"/>
                        <a:cs typeface="Times New Roman" panose="02020603050405020304" pitchFamily="18" charset="0"/>
                      </a:rPr>
                      <m:t>)</m:t>
                    </m:r>
                  </m:oMath>
                </a14:m>
                <a:r>
                  <a:rPr lang="en-US" sz="3600" kern="100">
                    <a:solidFill>
                      <a:srgbClr val="000000"/>
                    </a:solidFill>
                    <a:effectLst/>
                    <a:ea typeface="Calibri" panose="020F0502020204030204" pitchFamily="34" charset="0"/>
                    <a:cs typeface="Times New Roman" panose="02020603050405020304" pitchFamily="18" charset="0"/>
                  </a:rPr>
                  <a:t> theo giao tuyến </a:t>
                </a:r>
                <a14:m>
                  <m:oMath xmlns:m="http://schemas.openxmlformats.org/officeDocument/2006/math">
                    <m:r>
                      <a:rPr lang="en-US" sz="3600" i="1" kern="100">
                        <a:solidFill>
                          <a:srgbClr val="000000"/>
                        </a:solidFill>
                        <a:effectLst/>
                        <a:ea typeface="Calibri" panose="020F0502020204030204" pitchFamily="34" charset="0"/>
                        <a:cs typeface="Times New Roman" panose="02020603050405020304" pitchFamily="18" charset="0"/>
                      </a:rPr>
                      <m:t>𝐴𝐵</m:t>
                    </m:r>
                  </m:oMath>
                </a14:m>
                <a:r>
                  <a:rPr lang="en-US" sz="3600" kern="100">
                    <a:solidFill>
                      <a:srgbClr val="000000"/>
                    </a:solidFill>
                    <a:effectLst/>
                    <a:ea typeface="Calibri" panose="020F0502020204030204" pitchFamily="34" charset="0"/>
                    <a:cs typeface="Times New Roman" panose="02020603050405020304" pitchFamily="18" charset="0"/>
                  </a:rPr>
                  <a:t> </a:t>
                </a:r>
                <a:r>
                  <a:rPr lang="en-US" sz="3600" kern="100">
                    <a:solidFill>
                      <a:srgbClr val="000000"/>
                    </a:solidFill>
                    <a:effectLst/>
                    <a:ea typeface="Malgun Gothic" panose="020B0503020000020004" pitchFamily="34" charset="-127"/>
                    <a:cs typeface="Times New Roman" panose="02020603050405020304" pitchFamily="18" charset="0"/>
                  </a:rPr>
                  <a:t>//</a:t>
                </a:r>
                <a14:m>
                  <m:oMath xmlns:m="http://schemas.openxmlformats.org/officeDocument/2006/math">
                    <m:r>
                      <a:rPr lang="en-US" sz="3600" i="1" kern="100">
                        <a:solidFill>
                          <a:srgbClr val="000000"/>
                        </a:solidFill>
                        <a:effectLst/>
                        <a:ea typeface="Calibri" panose="020F0502020204030204" pitchFamily="34" charset="0"/>
                        <a:cs typeface="Times New Roman" panose="02020603050405020304" pitchFamily="18" charset="0"/>
                      </a:rPr>
                      <m:t>𝑀𝑁</m:t>
                    </m:r>
                  </m:oMath>
                </a14:m>
                <a:r>
                  <a:rPr lang="en-US" sz="3600" kern="100">
                    <a:solidFill>
                      <a:srgbClr val="000000"/>
                    </a:solidFill>
                    <a:effectLst/>
                    <a:ea typeface="Calibri" panose="020F0502020204030204" pitchFamily="34" charset="0"/>
                    <a:cs typeface="Times New Roman" panose="02020603050405020304" pitchFamily="18" charset="0"/>
                  </a:rPr>
                  <a:t>. </a:t>
                </a:r>
              </a:p>
              <a:p>
                <a:pPr algn="just">
                  <a:lnSpc>
                    <a:spcPct val="150000"/>
                  </a:lnSpc>
                </a:pPr>
                <a:r>
                  <a:rPr lang="en-US" sz="3600" kern="100">
                    <a:solidFill>
                      <a:srgbClr val="000000"/>
                    </a:solidFill>
                    <a:effectLst/>
                    <a:ea typeface="Calibri" panose="020F0502020204030204" pitchFamily="34" charset="0"/>
                    <a:cs typeface="Times New Roman" panose="02020603050405020304" pitchFamily="18" charset="0"/>
                  </a:rPr>
                  <a:t>Mặt khác </a:t>
                </a:r>
                <a14:m>
                  <m:oMath xmlns:m="http://schemas.openxmlformats.org/officeDocument/2006/math">
                    <m:r>
                      <a:rPr lang="en-US" sz="3600" i="1" kern="100">
                        <a:solidFill>
                          <a:srgbClr val="000000"/>
                        </a:solidFill>
                        <a:effectLst/>
                        <a:ea typeface="Calibri" panose="020F0502020204030204" pitchFamily="34" charset="0"/>
                        <a:cs typeface="Times New Roman" panose="02020603050405020304" pitchFamily="18" charset="0"/>
                      </a:rPr>
                      <m:t>𝐴𝑀</m:t>
                    </m:r>
                    <m:r>
                      <a:rPr lang="en-US" sz="3600" i="1" kern="100">
                        <a:solidFill>
                          <a:srgbClr val="000000"/>
                        </a:solidFill>
                        <a:effectLst/>
                        <a:ea typeface="Calibri" panose="020F0502020204030204" pitchFamily="34" charset="0"/>
                        <a:cs typeface="Times New Roman" panose="02020603050405020304" pitchFamily="18" charset="0"/>
                      </a:rPr>
                      <m:t>⊥</m:t>
                    </m:r>
                  </m:oMath>
                </a14:m>
                <a:r>
                  <a:rPr lang="en-US" sz="3600" kern="100">
                    <a:solidFill>
                      <a:srgbClr val="000000"/>
                    </a:solidFill>
                    <a:effectLst/>
                    <a:ea typeface="Calibri" panose="020F0502020204030204" pitchFamily="34" charset="0"/>
                    <a:cs typeface="Times New Roman" panose="02020603050405020304" pitchFamily="18" charset="0"/>
                  </a:rPr>
                  <a:t> </a:t>
                </a:r>
                <a14:m>
                  <m:oMath xmlns:m="http://schemas.openxmlformats.org/officeDocument/2006/math">
                    <m:r>
                      <a:rPr lang="en-US" sz="3600" i="1" kern="100">
                        <a:solidFill>
                          <a:srgbClr val="000000"/>
                        </a:solidFill>
                        <a:effectLst/>
                        <a:ea typeface="Calibri" panose="020F0502020204030204" pitchFamily="34" charset="0"/>
                        <a:cs typeface="Times New Roman" panose="02020603050405020304" pitchFamily="18" charset="0"/>
                      </a:rPr>
                      <m:t>𝐴𝐵</m:t>
                    </m:r>
                  </m:oMath>
                </a14:m>
                <a:r>
                  <a:rPr lang="en-US" sz="3600" kern="100">
                    <a:solidFill>
                      <a:srgbClr val="000000"/>
                    </a:solidFill>
                    <a:effectLst/>
                    <a:ea typeface="Calibri" panose="020F0502020204030204" pitchFamily="34" charset="0"/>
                    <a:cs typeface="Times New Roman" panose="02020603050405020304" pitchFamily="18" charset="0"/>
                  </a:rPr>
                  <a:t>. </a:t>
                </a:r>
              </a:p>
              <a:p>
                <a:pPr algn="just">
                  <a:lnSpc>
                    <a:spcPct val="150000"/>
                  </a:lnSpc>
                </a:pPr>
                <a:r>
                  <a:rPr lang="en-US" sz="3600" kern="100">
                    <a:solidFill>
                      <a:srgbClr val="000000"/>
                    </a:solidFill>
                    <a:effectLst/>
                    <a:ea typeface="Calibri" panose="020F0502020204030204" pitchFamily="34" charset="0"/>
                    <a:cs typeface="Times New Roman" panose="02020603050405020304" pitchFamily="18" charset="0"/>
                  </a:rPr>
                  <a:t>Do đó </a:t>
                </a:r>
                <a14:m>
                  <m:oMath xmlns:m="http://schemas.openxmlformats.org/officeDocument/2006/math">
                    <m:r>
                      <a:rPr lang="en-US" sz="3600" i="1" kern="100">
                        <a:solidFill>
                          <a:srgbClr val="000000"/>
                        </a:solidFill>
                        <a:effectLst/>
                        <a:ea typeface="Calibri" panose="020F0502020204030204" pitchFamily="34" charset="0"/>
                        <a:cs typeface="Times New Roman" panose="02020603050405020304" pitchFamily="18" charset="0"/>
                      </a:rPr>
                      <m:t>𝐴𝑀𝑁𝐵</m:t>
                    </m:r>
                  </m:oMath>
                </a14:m>
                <a:r>
                  <a:rPr lang="en-US" sz="3600" kern="100">
                    <a:solidFill>
                      <a:srgbClr val="000000"/>
                    </a:solidFill>
                    <a:effectLst/>
                    <a:ea typeface="Calibri" panose="020F0502020204030204" pitchFamily="34" charset="0"/>
                    <a:cs typeface="Times New Roman" panose="02020603050405020304" pitchFamily="18" charset="0"/>
                  </a:rPr>
                  <a:t> là một hình chữ nhật</a:t>
                </a:r>
                <a:r>
                  <a:rPr lang="en-US" sz="3600" kern="100">
                    <a:solidFill>
                      <a:srgbClr val="000000"/>
                    </a:solidFill>
                    <a:effectLst/>
                    <a:ea typeface="Calibri" panose="020F0502020204030204" pitchFamily="34" charset="0"/>
                    <a:cs typeface="Times New Roman" panose="02020603050405020304" pitchFamily="18" charset="0"/>
                  </a:rPr>
                  <a:t>. </a:t>
                </a:r>
                <a:endParaRPr lang="en-US" sz="3600" kern="100">
                  <a:solidFill>
                    <a:srgbClr val="000000"/>
                  </a:solidFill>
                  <a:effectLst/>
                  <a:ea typeface="Calibri" panose="020F0502020204030204" pitchFamily="34" charset="0"/>
                  <a:cs typeface="Times New Roman" panose="02020603050405020304" pitchFamily="18" charset="0"/>
                </a:endParaRPr>
              </a:p>
            </p:txBody>
          </p:sp>
        </mc:Choice>
        <mc:Fallback>
          <p:sp>
            <p:nvSpPr>
              <p:cNvPr id="14" name="Rectangle 13"/>
              <p:cNvSpPr>
                <a:spLocks noRot="1" noChangeAspect="1" noMove="1" noResize="1" noEditPoints="1" noAdjustHandles="1" noChangeArrowheads="1" noChangeShapeType="1" noTextEdit="1"/>
              </p:cNvSpPr>
              <p:nvPr/>
            </p:nvSpPr>
            <p:spPr>
              <a:xfrm>
                <a:off x="954505" y="3823128"/>
                <a:ext cx="9380621" cy="5078313"/>
              </a:xfrm>
              <a:prstGeom prst="rect">
                <a:avLst/>
              </a:prstGeom>
              <a:blipFill>
                <a:blip r:embed="rId6"/>
                <a:stretch>
                  <a:fillRect l="-2016" b="-1561"/>
                </a:stretch>
              </a:blipFill>
            </p:spPr>
            <p:txBody>
              <a:bodyPr/>
              <a:lstStyle/>
              <a:p>
                <a:r>
                  <a:rPr lang="en-US">
                    <a:noFill/>
                  </a:rPr>
                  <a:t> </a:t>
                </a:r>
              </a:p>
            </p:txBody>
          </p:sp>
        </mc:Fallback>
      </mc:AlternateContent>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439026" y="3115847"/>
            <a:ext cx="6419850" cy="4313653"/>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950494" y="8953500"/>
                <a:ext cx="12268200" cy="923330"/>
              </a:xfrm>
              <a:prstGeom prst="rect">
                <a:avLst/>
              </a:prstGeom>
            </p:spPr>
            <p:txBody>
              <a:bodyPr wrap="square">
                <a:spAutoFit/>
              </a:bodyPr>
              <a:lstStyle/>
              <a:p>
                <a:pPr lvl="0" algn="just">
                  <a:lnSpc>
                    <a:spcPct val="150000"/>
                  </a:lnSpc>
                </a:pPr>
                <a:r>
                  <a:rPr lang="en-US" sz="3600" kern="100">
                    <a:solidFill>
                      <a:srgbClr val="000000"/>
                    </a:solidFill>
                    <a:ea typeface="Calibri" panose="020F0502020204030204" pitchFamily="34" charset="0"/>
                    <a:cs typeface="Times New Roman" panose="02020603050405020304" pitchFamily="18" charset="0"/>
                  </a:rPr>
                  <a:t>Vì </a:t>
                </a:r>
                <a14:m>
                  <m:oMath xmlns:m="http://schemas.openxmlformats.org/officeDocument/2006/math">
                    <m:r>
                      <a:rPr lang="en-US"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𝐴𝑀</m:t>
                    </m:r>
                    <m:r>
                      <a:rPr lang="en-US" sz="3600"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𝐵𝑁</m:t>
                    </m:r>
                  </m:oMath>
                </a14:m>
                <a:r>
                  <a:rPr lang="en-US" sz="3600" kern="100">
                    <a:solidFill>
                      <a:srgbClr val="000000"/>
                    </a:solidFill>
                    <a:ea typeface="Calibri" panose="020F0502020204030204" pitchFamily="34" charset="0"/>
                    <a:cs typeface="Times New Roman" panose="02020603050405020304" pitchFamily="18" charset="0"/>
                  </a:rPr>
                  <a:t> nên </a:t>
                </a:r>
                <a14:m>
                  <m:oMath xmlns:m="http://schemas.openxmlformats.org/officeDocument/2006/math">
                    <m:r>
                      <a:rPr lang="en-US"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𝑀</m:t>
                    </m:r>
                  </m:oMath>
                </a14:m>
                <a:r>
                  <a:rPr lang="en-US" sz="3600" kern="100">
                    <a:solidFill>
                      <a:srgbClr val="000000"/>
                    </a:solidFill>
                    <a:ea typeface="Calibri" panose="020F0502020204030204" pitchFamily="34" charset="0"/>
                    <a:cs typeface="Times New Roman" panose="02020603050405020304" pitchFamily="18" charset="0"/>
                  </a:rPr>
                  <a:t> và </a:t>
                </a:r>
                <a14:m>
                  <m:oMath xmlns:m="http://schemas.openxmlformats.org/officeDocument/2006/math">
                    <m:r>
                      <a:rPr lang="en-US"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𝑁</m:t>
                    </m:r>
                  </m:oMath>
                </a14:m>
                <a:r>
                  <a:rPr lang="en-US" sz="3600" kern="100">
                    <a:solidFill>
                      <a:srgbClr val="000000"/>
                    </a:solidFill>
                    <a:ea typeface="Calibri" panose="020F0502020204030204" pitchFamily="34" charset="0"/>
                    <a:cs typeface="Times New Roman" panose="02020603050405020304" pitchFamily="18" charset="0"/>
                  </a:rPr>
                  <a:t> có cùng khoảng cách đến </a:t>
                </a:r>
                <a14:m>
                  <m:oMath xmlns:m="http://schemas.openxmlformats.org/officeDocument/2006/math">
                    <m:r>
                      <a:rPr lang="en-US" sz="3600"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𝑃</m:t>
                    </m:r>
                    <m:r>
                      <a:rPr lang="en-US" sz="3600"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oMath>
                </a14:m>
                <a:r>
                  <a:rPr lang="en-US" sz="3600" kern="100">
                    <a:solidFill>
                      <a:srgbClr val="000000"/>
                    </a:solidFill>
                    <a:ea typeface="Calibri" panose="020F0502020204030204" pitchFamily="34" charset="0"/>
                    <a:cs typeface="Times New Roman" panose="02020603050405020304" pitchFamily="18" charset="0"/>
                  </a:rPr>
                  <a:t>.</a:t>
                </a:r>
              </a:p>
            </p:txBody>
          </p:sp>
        </mc:Choice>
        <mc:Fallback>
          <p:sp>
            <p:nvSpPr>
              <p:cNvPr id="3" name="Rectangle 2"/>
              <p:cNvSpPr>
                <a:spLocks noRot="1" noChangeAspect="1" noMove="1" noResize="1" noEditPoints="1" noAdjustHandles="1" noChangeArrowheads="1" noChangeShapeType="1" noTextEdit="1"/>
              </p:cNvSpPr>
              <p:nvPr/>
            </p:nvSpPr>
            <p:spPr>
              <a:xfrm>
                <a:off x="950494" y="8953500"/>
                <a:ext cx="12268200" cy="923330"/>
              </a:xfrm>
              <a:prstGeom prst="rect">
                <a:avLst/>
              </a:prstGeom>
              <a:blipFill>
                <a:blip r:embed="rId9"/>
                <a:stretch>
                  <a:fillRect l="-1541" b="-13245"/>
                </a:stretch>
              </a:blipFill>
            </p:spPr>
            <p:txBody>
              <a:bodyPr/>
              <a:lstStyle/>
              <a:p>
                <a:r>
                  <a:rPr lang="en-US">
                    <a:noFill/>
                  </a:rPr>
                  <a:t> </a:t>
                </a:r>
              </a:p>
            </p:txBody>
          </p:sp>
        </mc:Fallback>
      </mc:AlternateContent>
    </p:spTree>
    <p:extLst>
      <p:ext uri="{BB962C8B-B14F-4D97-AF65-F5344CB8AC3E}">
        <p14:creationId xmlns:p14="http://schemas.microsoft.com/office/powerpoint/2010/main" val="3143624990"/>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4">
                                            <p:txEl>
                                              <p:pRg st="0" end="0"/>
                                            </p:txEl>
                                          </p:spTgt>
                                        </p:tgtEl>
                                        <p:attrNameLst>
                                          <p:attrName>style.visibility</p:attrName>
                                        </p:attrNameLst>
                                      </p:cBhvr>
                                      <p:to>
                                        <p:strVal val="visible"/>
                                      </p:to>
                                    </p:set>
                                    <p:animEffect transition="in" filter="wipe(left)">
                                      <p:cBhvr>
                                        <p:cTn id="24" dur="500"/>
                                        <p:tgtEl>
                                          <p:spTgt spid="14">
                                            <p:txEl>
                                              <p:pRg st="0" end="0"/>
                                            </p:txEl>
                                          </p:spTgt>
                                        </p:tgtEl>
                                      </p:cBhvr>
                                    </p:animEffect>
                                  </p:childTnLst>
                                </p:cTn>
                              </p:par>
                              <p:par>
                                <p:cTn id="25" presetID="22" presetClass="entr" presetSubtype="8" fill="hold" nodeType="withEffect">
                                  <p:stCondLst>
                                    <p:cond delay="0"/>
                                  </p:stCondLst>
                                  <p:childTnLst>
                                    <p:set>
                                      <p:cBhvr>
                                        <p:cTn id="26" dur="1" fill="hold">
                                          <p:stCondLst>
                                            <p:cond delay="0"/>
                                          </p:stCondLst>
                                        </p:cTn>
                                        <p:tgtEl>
                                          <p:spTgt spid="14">
                                            <p:txEl>
                                              <p:pRg st="1" end="1"/>
                                            </p:txEl>
                                          </p:spTgt>
                                        </p:tgtEl>
                                        <p:attrNameLst>
                                          <p:attrName>style.visibility</p:attrName>
                                        </p:attrNameLst>
                                      </p:cBhvr>
                                      <p:to>
                                        <p:strVal val="visible"/>
                                      </p:to>
                                    </p:set>
                                    <p:animEffect transition="in" filter="wipe(left)">
                                      <p:cBhvr>
                                        <p:cTn id="27" dur="500"/>
                                        <p:tgtEl>
                                          <p:spTgt spid="1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14">
                                            <p:txEl>
                                              <p:pRg st="2" end="2"/>
                                            </p:txEl>
                                          </p:spTgt>
                                        </p:tgtEl>
                                        <p:attrNameLst>
                                          <p:attrName>style.visibility</p:attrName>
                                        </p:attrNameLst>
                                      </p:cBhvr>
                                      <p:to>
                                        <p:strVal val="visible"/>
                                      </p:to>
                                    </p:set>
                                    <p:animEffect transition="in" filter="randombar(horizontal)">
                                      <p:cBhvr>
                                        <p:cTn id="32" dur="500"/>
                                        <p:tgtEl>
                                          <p:spTgt spid="1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4">
                                            <p:txEl>
                                              <p:pRg st="3" end="3"/>
                                            </p:txEl>
                                          </p:spTgt>
                                        </p:tgtEl>
                                        <p:attrNameLst>
                                          <p:attrName>style.visibility</p:attrName>
                                        </p:attrNameLst>
                                      </p:cBhvr>
                                      <p:to>
                                        <p:strVal val="visible"/>
                                      </p:to>
                                    </p:set>
                                    <p:animEffect transition="in" filter="fade">
                                      <p:cBhvr>
                                        <p:cTn id="37" dur="500"/>
                                        <p:tgtEl>
                                          <p:spTgt spid="14">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4">
                                            <p:txEl>
                                              <p:pRg st="4" end="4"/>
                                            </p:txEl>
                                          </p:spTgt>
                                        </p:tgtEl>
                                        <p:attrNameLst>
                                          <p:attrName>style.visibility</p:attrName>
                                        </p:attrNameLst>
                                      </p:cBhvr>
                                      <p:to>
                                        <p:strVal val="visible"/>
                                      </p:to>
                                    </p:set>
                                    <p:animEffect transition="in" filter="wipe(down)">
                                      <p:cBhvr>
                                        <p:cTn id="42" dur="500"/>
                                        <p:tgtEl>
                                          <p:spTgt spid="14">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wipe(left)">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sp>
        <p:nvSpPr>
          <p:cNvPr id="29" name="Google Shape;2540;p49"/>
          <p:cNvSpPr txBox="1">
            <a:spLocks/>
          </p:cNvSpPr>
          <p:nvPr/>
        </p:nvSpPr>
        <p:spPr>
          <a:xfrm>
            <a:off x="6018203" y="746112"/>
            <a:ext cx="6251594" cy="13236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lvl="0" algn="ctr" defTabSz="1828800">
              <a:buClr>
                <a:srgbClr val="070185"/>
              </a:buClr>
              <a:defRPr/>
            </a:pPr>
            <a:r>
              <a:rPr lang="en-US" sz="7500" b="1" kern="0">
                <a:solidFill>
                  <a:srgbClr val="FFFF00"/>
                </a:solidFill>
                <a:latin typeface="Arial" panose="020B0604020202020204" pitchFamily="34" charset="0"/>
              </a:rPr>
              <a:t>Kết </a:t>
            </a:r>
            <a:r>
              <a:rPr lang="en-US" sz="7500" b="1" kern="0" smtClean="0">
                <a:solidFill>
                  <a:srgbClr val="FFFF00"/>
                </a:solidFill>
                <a:latin typeface="Arial" panose="020B0604020202020204" pitchFamily="34" charset="0"/>
              </a:rPr>
              <a:t>luận</a:t>
            </a:r>
            <a:endParaRPr kumimoji="0" lang="vi-VN" sz="7500" b="1" i="0" u="none" strike="noStrike" kern="0" cap="none" spc="0" normalizeH="0" baseline="0" noProof="0" dirty="0">
              <a:ln>
                <a:noFill/>
              </a:ln>
              <a:solidFill>
                <a:srgbClr val="FFFF00"/>
              </a:solidFill>
              <a:effectLst/>
              <a:uLnTx/>
              <a:uFillTx/>
              <a:latin typeface="Arial" panose="020B0604020202020204" pitchFamily="34" charset="0"/>
              <a:sym typeface="Maven Pro ExtraBold"/>
            </a:endParaRPr>
          </a:p>
        </p:txBody>
      </p:sp>
      <mc:AlternateContent xmlns:mc="http://schemas.openxmlformats.org/markup-compatibility/2006">
        <mc:Choice xmlns:a14="http://schemas.microsoft.com/office/drawing/2010/main" Requires="a14">
          <p:sp>
            <p:nvSpPr>
              <p:cNvPr id="31" name="Rectangle 30"/>
              <p:cNvSpPr/>
              <p:nvPr/>
            </p:nvSpPr>
            <p:spPr>
              <a:xfrm>
                <a:off x="1317938" y="2903883"/>
                <a:ext cx="15652124" cy="4119141"/>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200000"/>
                  </a:lnSpc>
                  <a:spcAft>
                    <a:spcPts val="800"/>
                  </a:spcAft>
                </a:pPr>
                <a:r>
                  <a:rPr lang="nl-NL" sz="4400" kern="100">
                    <a:latin typeface="Arial" panose="020B0604020202020204" pitchFamily="34" charset="0"/>
                    <a:ea typeface="Calibri" panose="020F0502020204030204" pitchFamily="34" charset="0"/>
                    <a:cs typeface="Arial" panose="020B0604020202020204" pitchFamily="34" charset="0"/>
                  </a:rPr>
                  <a:t>Khoảng cách giữa đường thẳng </a:t>
                </a:r>
                <a14:m>
                  <m:oMath xmlns:m="http://schemas.openxmlformats.org/officeDocument/2006/math">
                    <m:r>
                      <a:rPr lang="nl-NL" sz="4400" i="1" kern="100">
                        <a:effectLst/>
                        <a:latin typeface="Cambria Math" panose="02040503050406030204" pitchFamily="18" charset="0"/>
                        <a:ea typeface="Calibri" panose="020F0502020204030204" pitchFamily="34" charset="0"/>
                        <a:cs typeface="Times New Roman" panose="02020603050405020304" pitchFamily="18" charset="0"/>
                      </a:rPr>
                      <m:t>𝑎</m:t>
                    </m:r>
                    <m:r>
                      <a:rPr lang="nl-NL" sz="4400" i="1" kern="100">
                        <a:effectLst/>
                        <a:latin typeface="Cambria Math" panose="02040503050406030204" pitchFamily="18" charset="0"/>
                        <a:ea typeface="Calibri" panose="020F0502020204030204" pitchFamily="34" charset="0"/>
                        <a:cs typeface="Times New Roman" panose="02020603050405020304" pitchFamily="18" charset="0"/>
                      </a:rPr>
                      <m:t> </m:t>
                    </m:r>
                  </m:oMath>
                </a14:m>
                <a:r>
                  <a:rPr lang="nl-NL" sz="4400" kern="100">
                    <a:effectLst/>
                    <a:latin typeface="Arial" panose="020B0604020202020204" pitchFamily="34" charset="0"/>
                    <a:ea typeface="Malgun Gothic" panose="020B0503020000020004" pitchFamily="34" charset="-127"/>
                    <a:cs typeface="Arial" panose="020B0604020202020204" pitchFamily="34" charset="0"/>
                  </a:rPr>
                  <a:t>và mặt phẳng </a:t>
                </a:r>
                <a14:m>
                  <m:oMath xmlns:m="http://schemas.openxmlformats.org/officeDocument/2006/math">
                    <m:d>
                      <m:dPr>
                        <m:ctrlPr>
                          <a:rPr lang="en-US" sz="44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44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r>
                      <a:rPr lang="nl-NL" sz="44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4400" kern="100">
                    <a:effectLst/>
                    <a:latin typeface="Arial" panose="020B0604020202020204" pitchFamily="34" charset="0"/>
                    <a:ea typeface="Malgun Gothic" panose="020B0503020000020004" pitchFamily="34" charset="-127"/>
                    <a:cs typeface="Arial" panose="020B0604020202020204" pitchFamily="34" charset="0"/>
                  </a:rPr>
                  <a:t>song song với </a:t>
                </a:r>
                <a14:m>
                  <m:oMath xmlns:m="http://schemas.openxmlformats.org/officeDocument/2006/math">
                    <m:r>
                      <a:rPr lang="nl-NL" sz="44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nl-NL" sz="44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nl-NL" sz="4400" kern="100">
                    <a:effectLst/>
                    <a:latin typeface="Arial" panose="020B0604020202020204" pitchFamily="34" charset="0"/>
                    <a:ea typeface="Malgun Gothic" panose="020B0503020000020004" pitchFamily="34" charset="-127"/>
                    <a:cs typeface="Arial" panose="020B0604020202020204" pitchFamily="34" charset="0"/>
                  </a:rPr>
                  <a:t> kí hiệu </a:t>
                </a:r>
                <a14:m>
                  <m:oMath xmlns:m="http://schemas.openxmlformats.org/officeDocument/2006/math">
                    <m:r>
                      <a:rPr lang="nl-NL" sz="4400" i="1" kern="100">
                        <a:effectLst/>
                        <a:latin typeface="Cambria Math" panose="02040503050406030204" pitchFamily="18" charset="0"/>
                        <a:ea typeface="Malgun Gothic" panose="020B0503020000020004" pitchFamily="34" charset="-127"/>
                        <a:cs typeface="Times New Roman" panose="02020603050405020304" pitchFamily="18" charset="0"/>
                      </a:rPr>
                      <m:t>𝑑</m:t>
                    </m:r>
                    <m:d>
                      <m:dPr>
                        <m:ctrlPr>
                          <a:rPr lang="en-US" sz="44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44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nl-NL" sz="4400" i="1" kern="100">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4400" i="1" kern="100">
                                <a:effectLst/>
                                <a:latin typeface="Cambria Math" panose="02040503050406030204" pitchFamily="18" charset="0"/>
                                <a:ea typeface="Malgun Gothic" panose="020B0503020000020004" pitchFamily="34" charset="-127"/>
                                <a:cs typeface="Times New Roman" panose="02020603050405020304" pitchFamily="18" charset="0"/>
                              </a:rPr>
                            </m:ctrlPr>
                          </m:dPr>
                          <m:e>
                            <m:r>
                              <a:rPr lang="nl-NL" sz="4400" i="1" kern="100">
                                <a:effectLst/>
                                <a:latin typeface="Cambria Math" panose="02040503050406030204" pitchFamily="18" charset="0"/>
                                <a:ea typeface="Malgun Gothic" panose="020B0503020000020004" pitchFamily="34" charset="-127"/>
                                <a:cs typeface="Times New Roman" panose="02020603050405020304" pitchFamily="18" charset="0"/>
                              </a:rPr>
                              <m:t>𝑃</m:t>
                            </m:r>
                          </m:e>
                        </m:d>
                      </m:e>
                    </m:d>
                    <m:r>
                      <a:rPr lang="nl-NL" sz="4400" i="1" kern="100">
                        <a:effectLst/>
                        <a:latin typeface="Cambria Math" panose="02040503050406030204" pitchFamily="18" charset="0"/>
                        <a:ea typeface="Malgun Gothic" panose="020B0503020000020004" pitchFamily="34" charset="-127"/>
                        <a:cs typeface="Times New Roman" panose="02020603050405020304" pitchFamily="18" charset="0"/>
                      </a:rPr>
                      <m:t>, </m:t>
                    </m:r>
                  </m:oMath>
                </a14:m>
                <a:r>
                  <a:rPr lang="nl-NL" sz="4400" kern="100">
                    <a:effectLst/>
                    <a:latin typeface="Arial" panose="020B0604020202020204" pitchFamily="34" charset="0"/>
                    <a:ea typeface="Malgun Gothic" panose="020B0503020000020004" pitchFamily="34" charset="-127"/>
                    <a:cs typeface="Arial" panose="020B0604020202020204" pitchFamily="34" charset="0"/>
                  </a:rPr>
                  <a:t>là khoảng cách từ một điểm bất kì trên </a:t>
                </a:r>
                <a14:m>
                  <m:oMath xmlns:m="http://schemas.openxmlformats.org/officeDocument/2006/math">
                    <m:r>
                      <a:rPr lang="nl-NL" sz="4400" i="1" kern="100">
                        <a:effectLst/>
                        <a:latin typeface="Cambria Math" panose="02040503050406030204" pitchFamily="18" charset="0"/>
                        <a:ea typeface="Malgun Gothic" panose="020B0503020000020004" pitchFamily="34" charset="-127"/>
                        <a:cs typeface="Times New Roman" panose="02020603050405020304" pitchFamily="18" charset="0"/>
                      </a:rPr>
                      <m:t>𝑎</m:t>
                    </m:r>
                  </m:oMath>
                </a14:m>
                <a:r>
                  <a:rPr lang="nl-NL" sz="4400" kern="100">
                    <a:effectLst/>
                    <a:latin typeface="Arial" panose="020B0604020202020204" pitchFamily="34" charset="0"/>
                    <a:ea typeface="Malgun Gothic" panose="020B0503020000020004" pitchFamily="34" charset="-127"/>
                    <a:cs typeface="Arial" panose="020B0604020202020204" pitchFamily="34" charset="0"/>
                  </a:rPr>
                  <a:t> đến </a:t>
                </a:r>
                <a14:m>
                  <m:oMath xmlns:m="http://schemas.openxmlformats.org/officeDocument/2006/math">
                    <m:r>
                      <a:rPr lang="nl-NL" sz="44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nl-NL" sz="4400" i="1" kern="100">
                        <a:effectLst/>
                        <a:latin typeface="Cambria Math" panose="02040503050406030204" pitchFamily="18" charset="0"/>
                        <a:ea typeface="Malgun Gothic" panose="020B0503020000020004" pitchFamily="34" charset="-127"/>
                        <a:cs typeface="Times New Roman" panose="02020603050405020304" pitchFamily="18" charset="0"/>
                      </a:rPr>
                      <m:t>𝑃</m:t>
                    </m:r>
                    <m:r>
                      <a:rPr lang="nl-NL" sz="44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36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1" name="Rectangle 30"/>
              <p:cNvSpPr>
                <a:spLocks noRot="1" noChangeAspect="1" noMove="1" noResize="1" noEditPoints="1" noAdjustHandles="1" noChangeArrowheads="1" noChangeShapeType="1" noTextEdit="1"/>
              </p:cNvSpPr>
              <p:nvPr/>
            </p:nvSpPr>
            <p:spPr>
              <a:xfrm>
                <a:off x="1317938" y="2903883"/>
                <a:ext cx="15652124" cy="4119141"/>
              </a:xfrm>
              <a:prstGeom prst="rect">
                <a:avLst/>
              </a:prstGeom>
              <a:blipFill>
                <a:blip r:embed="rId3"/>
                <a:stretch>
                  <a:fillRect l="-1477" r="-1516" b="-5588"/>
                </a:stretch>
              </a:blipFill>
              <a:ln w="25400" cap="flat" cmpd="sng" algn="ctr">
                <a:solidFill>
                  <a:srgbClr val="FFFFFF"/>
                </a:solidFill>
                <a:prstDash val="solid"/>
              </a:ln>
              <a:effectLst/>
            </p:spPr>
            <p:txBody>
              <a:bodyPr/>
              <a:lstStyle/>
              <a:p>
                <a:r>
                  <a:rPr lang="en-US">
                    <a:noFill/>
                  </a:rPr>
                  <a:t> </a:t>
                </a:r>
              </a:p>
            </p:txBody>
          </p:sp>
        </mc:Fallback>
      </mc:AlternateContent>
      <p:pic>
        <p:nvPicPr>
          <p:cNvPr id="35" name="Picture 34"/>
          <p:cNvPicPr>
            <a:picLocks noChangeAspect="1"/>
          </p:cNvPicPr>
          <p:nvPr/>
        </p:nvPicPr>
        <p:blipFill>
          <a:blip r:embed="rId4"/>
          <a:stretch>
            <a:fillRect/>
          </a:stretch>
        </p:blipFill>
        <p:spPr>
          <a:xfrm rot="329459" flipH="1">
            <a:off x="1667707" y="8313940"/>
            <a:ext cx="2333327" cy="1522871"/>
          </a:xfrm>
          <a:prstGeom prst="rect">
            <a:avLst/>
          </a:prstGeom>
        </p:spPr>
      </p:pic>
      <p:pic>
        <p:nvPicPr>
          <p:cNvPr id="36" name="Picture 35"/>
          <p:cNvPicPr>
            <a:picLocks noChangeAspect="1"/>
          </p:cNvPicPr>
          <p:nvPr/>
        </p:nvPicPr>
        <p:blipFill>
          <a:blip r:embed="rId5"/>
          <a:stretch>
            <a:fillRect/>
          </a:stretch>
        </p:blipFill>
        <p:spPr>
          <a:xfrm rot="16200000">
            <a:off x="15772464" y="210314"/>
            <a:ext cx="573741" cy="1821455"/>
          </a:xfrm>
          <a:prstGeom prst="rect">
            <a:avLst/>
          </a:prstGeom>
        </p:spPr>
      </p:pic>
    </p:spTree>
    <p:extLst>
      <p:ext uri="{BB962C8B-B14F-4D97-AF65-F5344CB8AC3E}">
        <p14:creationId xmlns:p14="http://schemas.microsoft.com/office/powerpoint/2010/main" val="1788658398"/>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Shape 910"/>
        <p:cNvGrpSpPr/>
        <p:nvPr/>
      </p:nvGrpSpPr>
      <p:grpSpPr>
        <a:xfrm>
          <a:off x="0" y="0"/>
          <a:ext cx="0" cy="0"/>
          <a:chOff x="0" y="0"/>
          <a:chExt cx="0" cy="0"/>
        </a:xfrm>
      </p:grpSpPr>
      <p:sp>
        <p:nvSpPr>
          <p:cNvPr id="9" name="Freeform 2"/>
          <p:cNvSpPr/>
          <p:nvPr/>
        </p:nvSpPr>
        <p:spPr>
          <a:xfrm>
            <a:off x="-20187" y="206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0" name="Group 4"/>
          <p:cNvGrpSpPr/>
          <p:nvPr/>
        </p:nvGrpSpPr>
        <p:grpSpPr>
          <a:xfrm>
            <a:off x="184484" y="222584"/>
            <a:ext cx="17841204" cy="9897251"/>
            <a:chOff x="0" y="0"/>
            <a:chExt cx="2661417" cy="2154171"/>
          </a:xfrm>
        </p:grpSpPr>
        <p:sp>
          <p:nvSpPr>
            <p:cNvPr id="11"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2"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14"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17" name="Picture 16"/>
          <p:cNvPicPr>
            <a:picLocks noChangeAspect="1"/>
          </p:cNvPicPr>
          <p:nvPr/>
        </p:nvPicPr>
        <p:blipFill>
          <a:blip r:embed="rId4"/>
          <a:stretch>
            <a:fillRect/>
          </a:stretch>
        </p:blipFill>
        <p:spPr>
          <a:xfrm rot="2994082">
            <a:off x="827480" y="8673479"/>
            <a:ext cx="1211677" cy="1399050"/>
          </a:xfrm>
          <a:prstGeom prst="rect">
            <a:avLst/>
          </a:prstGeom>
        </p:spPr>
      </p:pic>
      <p:pic>
        <p:nvPicPr>
          <p:cNvPr id="18" name="Picture 17"/>
          <p:cNvPicPr>
            <a:picLocks noChangeAspect="1"/>
          </p:cNvPicPr>
          <p:nvPr/>
        </p:nvPicPr>
        <p:blipFill>
          <a:blip r:embed="rId5"/>
          <a:stretch>
            <a:fillRect/>
          </a:stretch>
        </p:blipFill>
        <p:spPr>
          <a:xfrm>
            <a:off x="16787081" y="9022659"/>
            <a:ext cx="1155526" cy="1155526"/>
          </a:xfrm>
          <a:prstGeom prst="rect">
            <a:avLst/>
          </a:prstGeom>
        </p:spPr>
      </p:pic>
      <mc:AlternateContent xmlns:mc="http://schemas.openxmlformats.org/markup-compatibility/2006">
        <mc:Choice xmlns:a14="http://schemas.microsoft.com/office/drawing/2010/main" Requires="a14">
          <p:sp>
            <p:nvSpPr>
              <p:cNvPr id="16" name="Rectangle 15"/>
              <p:cNvSpPr/>
              <p:nvPr/>
            </p:nvSpPr>
            <p:spPr>
              <a:xfrm>
                <a:off x="406072" y="265872"/>
                <a:ext cx="11996470" cy="5078313"/>
              </a:xfrm>
              <a:prstGeom prst="rect">
                <a:avLst/>
              </a:prstGeom>
            </p:spPr>
            <p:txBody>
              <a:bodyPr wrap="square">
                <a:spAutoFit/>
              </a:bodyPr>
              <a:lstStyle/>
              <a:p>
                <a:pPr marL="685800" indent="-685800" algn="just" defTabSz="1828800">
                  <a:lnSpc>
                    <a:spcPct val="150000"/>
                  </a:lnSpc>
                  <a:buClr>
                    <a:srgbClr val="C00000"/>
                  </a:buClr>
                  <a:buFont typeface="Wingdings" panose="05000000000000000000" pitchFamily="2" charset="2"/>
                  <a:buChar char="q"/>
                  <a:defRPr/>
                </a:pPr>
                <a:r>
                  <a:rPr lang="en-US" sz="3600" b="1" kern="0" smtClean="0">
                    <a:solidFill>
                      <a:srgbClr val="C00000"/>
                    </a:solidFill>
                    <a:latin typeface="Arial"/>
                    <a:ea typeface="Dotum" panose="020B0600000101010101" pitchFamily="34" charset="-127"/>
                    <a:cs typeface="Times New Roman" panose="02020603050405020304" pitchFamily="18" charset="0"/>
                    <a:sym typeface="Arial"/>
                  </a:rPr>
                  <a:t>HĐ3</a:t>
                </a:r>
                <a:r>
                  <a:rPr lang="en-US" sz="3600" kern="0" smtClean="0">
                    <a:solidFill>
                      <a:srgbClr val="C00000"/>
                    </a:solidFill>
                    <a:latin typeface="Arial"/>
                    <a:ea typeface="Dotum" panose="020B0600000101010101" pitchFamily="34" charset="-127"/>
                    <a:cs typeface="Times New Roman" panose="02020603050405020304" pitchFamily="18" charset="0"/>
                    <a:sym typeface="Arial"/>
                  </a:rPr>
                  <a:t>:</a:t>
                </a:r>
                <a:r>
                  <a:rPr lang="en-US" sz="3600" kern="0" smtClean="0">
                    <a:solidFill>
                      <a:srgbClr val="F7F7F7">
                        <a:lumMod val="10000"/>
                      </a:srgbClr>
                    </a:solidFill>
                    <a:latin typeface="Arial"/>
                    <a:ea typeface="Dotum" panose="020B0600000101010101" pitchFamily="34" charset="-127"/>
                    <a:cs typeface="Times New Roman" panose="02020603050405020304" pitchFamily="18" charset="0"/>
                    <a:sym typeface="Arial"/>
                  </a:rPr>
                  <a:t> </a:t>
                </a:r>
                <a:r>
                  <a:rPr lang="vi-VN" sz="3600" kern="0">
                    <a:solidFill>
                      <a:srgbClr val="000000"/>
                    </a:solidFill>
                    <a:cs typeface="Arial"/>
                    <a:sym typeface="Arial"/>
                  </a:rPr>
                  <a:t>a) Cho hai đường thẳng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𝑚</m:t>
                    </m:r>
                  </m:oMath>
                </a14:m>
                <a:r>
                  <a:rPr lang="vi-VN" sz="3600" kern="0">
                    <a:solidFill>
                      <a:srgbClr val="000000"/>
                    </a:solidFill>
                    <a:cs typeface="Arial"/>
                    <a:sym typeface="Arial"/>
                  </a:rPr>
                  <a:t> và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𝑛</m:t>
                    </m:r>
                  </m:oMath>
                </a14:m>
                <a:r>
                  <a:rPr lang="vi-VN" sz="3600" kern="0">
                    <a:solidFill>
                      <a:srgbClr val="000000"/>
                    </a:solidFill>
                    <a:cs typeface="Arial"/>
                    <a:sym typeface="Arial"/>
                  </a:rPr>
                  <a:t> song song với nhau. Khi một điểm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𝑀</m:t>
                    </m:r>
                  </m:oMath>
                </a14:m>
                <a:r>
                  <a:rPr lang="vi-VN" sz="3600" kern="0">
                    <a:solidFill>
                      <a:srgbClr val="000000"/>
                    </a:solidFill>
                    <a:cs typeface="Arial"/>
                    <a:sym typeface="Arial"/>
                  </a:rPr>
                  <a:t> thay đổi trên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𝑚</m:t>
                    </m:r>
                  </m:oMath>
                </a14:m>
                <a:r>
                  <a:rPr lang="vi-VN" sz="3600" kern="0">
                    <a:solidFill>
                      <a:srgbClr val="000000"/>
                    </a:solidFill>
                    <a:cs typeface="Arial"/>
                    <a:sym typeface="Arial"/>
                  </a:rPr>
                  <a:t> thì khoảng cách từ nó đến đường thẳng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𝑛</m:t>
                    </m:r>
                  </m:oMath>
                </a14:m>
                <a:r>
                  <a:rPr lang="vi-VN" sz="3600" kern="0">
                    <a:solidFill>
                      <a:srgbClr val="000000"/>
                    </a:solidFill>
                    <a:cs typeface="Arial"/>
                    <a:sym typeface="Arial"/>
                  </a:rPr>
                  <a:t> có thay đổi hay </a:t>
                </a:r>
                <a:r>
                  <a:rPr lang="vi-VN" sz="3600" kern="0">
                    <a:solidFill>
                      <a:srgbClr val="000000"/>
                    </a:solidFill>
                    <a:cs typeface="Arial"/>
                    <a:sym typeface="Arial"/>
                  </a:rPr>
                  <a:t>không</a:t>
                </a:r>
                <a:r>
                  <a:rPr lang="vi-VN" sz="3600" kern="0" smtClean="0">
                    <a:solidFill>
                      <a:srgbClr val="000000"/>
                    </a:solidFill>
                    <a:cs typeface="Arial"/>
                    <a:sym typeface="Arial"/>
                  </a:rPr>
                  <a:t>?</a:t>
                </a:r>
                <a:endParaRPr lang="vi-VN" sz="3600" kern="0">
                  <a:solidFill>
                    <a:srgbClr val="000000"/>
                  </a:solidFill>
                  <a:cs typeface="Arial"/>
                  <a:sym typeface="Arial"/>
                </a:endParaRPr>
              </a:p>
              <a:p>
                <a:pPr algn="just" defTabSz="1828800">
                  <a:lnSpc>
                    <a:spcPct val="150000"/>
                  </a:lnSpc>
                  <a:buClr>
                    <a:srgbClr val="C00000"/>
                  </a:buClr>
                  <a:defRPr/>
                </a:pPr>
                <a:r>
                  <a:rPr lang="vi-VN" sz="3600" kern="0">
                    <a:solidFill>
                      <a:srgbClr val="000000"/>
                    </a:solidFill>
                    <a:cs typeface="Arial"/>
                    <a:sym typeface="Arial"/>
                  </a:rPr>
                  <a:t>b) Cho hai mặt phẳng song song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m:t>
                    </m:r>
                    <m:r>
                      <a:rPr lang="vi-VN" sz="3600" i="1" kern="0" smtClean="0">
                        <a:solidFill>
                          <a:srgbClr val="000000"/>
                        </a:solidFill>
                        <a:latin typeface="Cambria Math" panose="02040503050406030204" pitchFamily="18" charset="0"/>
                        <a:cs typeface="Arial"/>
                        <a:sym typeface="Arial"/>
                      </a:rPr>
                      <m:t>𝑃</m:t>
                    </m:r>
                    <m:r>
                      <a:rPr lang="vi-VN" sz="3600" i="1" kern="0" smtClean="0">
                        <a:solidFill>
                          <a:srgbClr val="000000"/>
                        </a:solidFill>
                        <a:latin typeface="Cambria Math" panose="02040503050406030204" pitchFamily="18" charset="0"/>
                        <a:cs typeface="Arial"/>
                        <a:sym typeface="Arial"/>
                      </a:rPr>
                      <m:t>)</m:t>
                    </m:r>
                  </m:oMath>
                </a14:m>
                <a:r>
                  <a:rPr lang="vi-VN" sz="3600" kern="0">
                    <a:solidFill>
                      <a:srgbClr val="000000"/>
                    </a:solidFill>
                    <a:cs typeface="Arial"/>
                    <a:sym typeface="Arial"/>
                  </a:rPr>
                  <a:t> và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m:t>
                    </m:r>
                    <m:r>
                      <a:rPr lang="vi-VN" sz="3600" i="1" kern="0" smtClean="0">
                        <a:solidFill>
                          <a:srgbClr val="000000"/>
                        </a:solidFill>
                        <a:latin typeface="Cambria Math" panose="02040503050406030204" pitchFamily="18" charset="0"/>
                        <a:cs typeface="Arial"/>
                        <a:sym typeface="Arial"/>
                      </a:rPr>
                      <m:t>𝑄</m:t>
                    </m:r>
                    <m:r>
                      <a:rPr lang="vi-VN" sz="3600" i="1" kern="0" smtClean="0">
                        <a:solidFill>
                          <a:srgbClr val="000000"/>
                        </a:solidFill>
                        <a:latin typeface="Cambria Math" panose="02040503050406030204" pitchFamily="18" charset="0"/>
                        <a:cs typeface="Arial"/>
                        <a:sym typeface="Arial"/>
                      </a:rPr>
                      <m:t>)</m:t>
                    </m:r>
                  </m:oMath>
                </a14:m>
                <a:r>
                  <a:rPr lang="vi-VN" sz="3600" kern="0">
                    <a:solidFill>
                      <a:srgbClr val="000000"/>
                    </a:solidFill>
                    <a:cs typeface="Arial"/>
                    <a:sym typeface="Arial"/>
                  </a:rPr>
                  <a:t> và một điểm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𝑀</m:t>
                    </m:r>
                  </m:oMath>
                </a14:m>
                <a:r>
                  <a:rPr lang="vi-VN" sz="3600" kern="0">
                    <a:solidFill>
                      <a:srgbClr val="000000"/>
                    </a:solidFill>
                    <a:cs typeface="Arial"/>
                    <a:sym typeface="Arial"/>
                  </a:rPr>
                  <a:t> thay đổi trên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m:t>
                    </m:r>
                    <m:r>
                      <a:rPr lang="vi-VN" sz="3600" i="1" kern="0" smtClean="0">
                        <a:solidFill>
                          <a:srgbClr val="000000"/>
                        </a:solidFill>
                        <a:latin typeface="Cambria Math" panose="02040503050406030204" pitchFamily="18" charset="0"/>
                        <a:cs typeface="Arial"/>
                        <a:sym typeface="Arial"/>
                      </a:rPr>
                      <m:t>𝑃</m:t>
                    </m:r>
                    <m:r>
                      <a:rPr lang="vi-VN" sz="3600" i="1" kern="0" smtClean="0">
                        <a:solidFill>
                          <a:srgbClr val="000000"/>
                        </a:solidFill>
                        <a:latin typeface="Cambria Math" panose="02040503050406030204" pitchFamily="18" charset="0"/>
                        <a:cs typeface="Arial"/>
                        <a:sym typeface="Arial"/>
                      </a:rPr>
                      <m:t>)</m:t>
                    </m:r>
                  </m:oMath>
                </a14:m>
                <a:r>
                  <a:rPr lang="en-US" sz="3600" kern="0" smtClean="0">
                    <a:solidFill>
                      <a:srgbClr val="000000"/>
                    </a:solidFill>
                    <a:cs typeface="Arial"/>
                    <a:sym typeface="Arial"/>
                  </a:rPr>
                  <a:t> </a:t>
                </a:r>
                <a:r>
                  <a:rPr lang="vi-VN" sz="3600" kern="0">
                    <a:solidFill>
                      <a:srgbClr val="000000"/>
                    </a:solidFill>
                    <a:cs typeface="Arial"/>
                    <a:sym typeface="Arial"/>
                  </a:rPr>
                  <a:t>(H.7.79). Hỏi khoảng cách từ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𝑀</m:t>
                    </m:r>
                  </m:oMath>
                </a14:m>
                <a:r>
                  <a:rPr lang="vi-VN" sz="3600" kern="0">
                    <a:solidFill>
                      <a:srgbClr val="000000"/>
                    </a:solidFill>
                    <a:cs typeface="Arial"/>
                    <a:sym typeface="Arial"/>
                  </a:rPr>
                  <a:t> đến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m:t>
                    </m:r>
                    <m:r>
                      <a:rPr lang="vi-VN" sz="3600" i="1" kern="0" smtClean="0">
                        <a:solidFill>
                          <a:srgbClr val="000000"/>
                        </a:solidFill>
                        <a:latin typeface="Cambria Math" panose="02040503050406030204" pitchFamily="18" charset="0"/>
                        <a:cs typeface="Arial"/>
                        <a:sym typeface="Arial"/>
                      </a:rPr>
                      <m:t>𝑄</m:t>
                    </m:r>
                    <m:r>
                      <a:rPr lang="vi-VN" sz="3600" i="1" kern="0" smtClean="0">
                        <a:solidFill>
                          <a:srgbClr val="000000"/>
                        </a:solidFill>
                        <a:latin typeface="Cambria Math" panose="02040503050406030204" pitchFamily="18" charset="0"/>
                        <a:cs typeface="Arial"/>
                        <a:sym typeface="Arial"/>
                      </a:rPr>
                      <m:t>)</m:t>
                    </m:r>
                  </m:oMath>
                </a14:m>
                <a:r>
                  <a:rPr lang="vi-VN" sz="3600" kern="0">
                    <a:solidFill>
                      <a:srgbClr val="000000"/>
                    </a:solidFill>
                    <a:cs typeface="Arial"/>
                    <a:sym typeface="Arial"/>
                  </a:rPr>
                  <a:t> thay đổi thế nào khi </a:t>
                </a:r>
                <a14:m>
                  <m:oMath xmlns:m="http://schemas.openxmlformats.org/officeDocument/2006/math">
                    <m:r>
                      <a:rPr lang="vi-VN" sz="3600" i="1" kern="0" smtClean="0">
                        <a:solidFill>
                          <a:srgbClr val="000000"/>
                        </a:solidFill>
                        <a:latin typeface="Cambria Math" panose="02040503050406030204" pitchFamily="18" charset="0"/>
                        <a:cs typeface="Arial"/>
                        <a:sym typeface="Arial"/>
                      </a:rPr>
                      <m:t>𝑀</m:t>
                    </m:r>
                  </m:oMath>
                </a14:m>
                <a:r>
                  <a:rPr lang="vi-VN" sz="3600" kern="0">
                    <a:solidFill>
                      <a:srgbClr val="000000"/>
                    </a:solidFill>
                    <a:cs typeface="Arial"/>
                    <a:sym typeface="Arial"/>
                  </a:rPr>
                  <a:t> </a:t>
                </a:r>
                <a:r>
                  <a:rPr lang="vi-VN" sz="3600" kern="0">
                    <a:solidFill>
                      <a:srgbClr val="000000"/>
                    </a:solidFill>
                    <a:cs typeface="Arial"/>
                    <a:sym typeface="Arial"/>
                  </a:rPr>
                  <a:t>thay </a:t>
                </a:r>
                <a:r>
                  <a:rPr lang="vi-VN" sz="3600" kern="0" smtClean="0">
                    <a:solidFill>
                      <a:srgbClr val="000000"/>
                    </a:solidFill>
                    <a:cs typeface="Arial"/>
                    <a:sym typeface="Arial"/>
                  </a:rPr>
                  <a:t>đổi</a:t>
                </a:r>
                <a:r>
                  <a:rPr lang="en-US" sz="3600" kern="0" smtClean="0">
                    <a:solidFill>
                      <a:srgbClr val="000000"/>
                    </a:solidFill>
                    <a:cs typeface="Arial"/>
                    <a:sym typeface="Arial"/>
                  </a:rPr>
                  <a:t>?</a:t>
                </a:r>
                <a:endParaRPr lang="en-US" sz="3600" kern="0">
                  <a:solidFill>
                    <a:srgbClr val="000000"/>
                  </a:solidFill>
                  <a:cs typeface="Arial"/>
                  <a:sym typeface="Arial"/>
                </a:endParaRPr>
              </a:p>
            </p:txBody>
          </p:sp>
        </mc:Choice>
        <mc:Fallback>
          <p:sp>
            <p:nvSpPr>
              <p:cNvPr id="16" name="Rectangle 15"/>
              <p:cNvSpPr>
                <a:spLocks noRot="1" noChangeAspect="1" noMove="1" noResize="1" noEditPoints="1" noAdjustHandles="1" noChangeArrowheads="1" noChangeShapeType="1" noTextEdit="1"/>
              </p:cNvSpPr>
              <p:nvPr/>
            </p:nvSpPr>
            <p:spPr>
              <a:xfrm>
                <a:off x="406072" y="265872"/>
                <a:ext cx="11996470" cy="5078313"/>
              </a:xfrm>
              <a:prstGeom prst="rect">
                <a:avLst/>
              </a:prstGeom>
              <a:blipFill>
                <a:blip r:embed="rId6"/>
                <a:stretch>
                  <a:fillRect l="-1575" r="-1524" b="-1561"/>
                </a:stretch>
              </a:blipFill>
            </p:spPr>
            <p:txBody>
              <a:bodyPr/>
              <a:lstStyle/>
              <a:p>
                <a:r>
                  <a:rPr lang="en-US">
                    <a:noFill/>
                  </a:rPr>
                  <a:t> </a:t>
                </a:r>
              </a:p>
            </p:txBody>
          </p:sp>
        </mc:Fallback>
      </mc:AlternateContent>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591250" y="321953"/>
            <a:ext cx="5037744" cy="5032258"/>
          </a:xfrm>
          <a:prstGeom prst="rect">
            <a:avLst/>
          </a:prstGeom>
        </p:spPr>
      </p:pic>
      <p:sp>
        <p:nvSpPr>
          <p:cNvPr id="19" name="Rectangle 18"/>
          <p:cNvSpPr/>
          <p:nvPr/>
        </p:nvSpPr>
        <p:spPr>
          <a:xfrm>
            <a:off x="1600200" y="5466545"/>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046D92"/>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046D92"/>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406072" y="6397679"/>
                <a:ext cx="16967528" cy="1754326"/>
              </a:xfrm>
              <a:prstGeom prst="rect">
                <a:avLst/>
              </a:prstGeom>
            </p:spPr>
            <p:txBody>
              <a:bodyPr wrap="square">
                <a:spAutoFit/>
              </a:bodyPr>
              <a:lstStyle/>
              <a:p>
                <a:pPr algn="just">
                  <a:lnSpc>
                    <a:spcPct val="150000"/>
                  </a:lnSpc>
                  <a:spcAft>
                    <a:spcPts val="900"/>
                  </a:spcAft>
                </a:pPr>
                <a:r>
                  <a:rPr lang="nl-NL" sz="3600" kern="100">
                    <a:solidFill>
                      <a:srgbClr val="000000"/>
                    </a:solidFill>
                    <a:ea typeface="Times New Roman" panose="02020603050405020304" pitchFamily="18" charset="0"/>
                    <a:cs typeface="Times New Roman" panose="02020603050405020304" pitchFamily="18" charset="0"/>
                  </a:rPr>
                  <a:t>a) Khi một điểm </a:t>
                </a:r>
                <a14:m>
                  <m:oMath xmlns:m="http://schemas.openxmlformats.org/officeDocument/2006/math">
                    <m:r>
                      <a:rPr lang="nl-NL" sz="3600" i="1" kern="10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𝑀</m:t>
                    </m:r>
                  </m:oMath>
                </a14:m>
                <a:r>
                  <a:rPr lang="nl-NL" sz="3600" kern="100">
                    <a:solidFill>
                      <a:srgbClr val="000000"/>
                    </a:solidFill>
                    <a:ea typeface="Times New Roman" panose="02020603050405020304" pitchFamily="18" charset="0"/>
                    <a:cs typeface="Times New Roman" panose="02020603050405020304" pitchFamily="18" charset="0"/>
                  </a:rPr>
                  <a:t> thay đổi trên đường thẳng </a:t>
                </a:r>
                <a14:m>
                  <m:oMath xmlns:m="http://schemas.openxmlformats.org/officeDocument/2006/math">
                    <m:r>
                      <a:rPr lang="nl-NL" sz="3600" i="1" kern="10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𝑚</m:t>
                    </m:r>
                  </m:oMath>
                </a14:m>
                <a:r>
                  <a:rPr lang="nl-NL" sz="3600" kern="100">
                    <a:solidFill>
                      <a:srgbClr val="000000"/>
                    </a:solidFill>
                    <a:ea typeface="Times New Roman" panose="02020603050405020304" pitchFamily="18" charset="0"/>
                    <a:cs typeface="Times New Roman" panose="02020603050405020304" pitchFamily="18" charset="0"/>
                  </a:rPr>
                  <a:t>, khoảng cách từ </a:t>
                </a:r>
                <a14:m>
                  <m:oMath xmlns:m="http://schemas.openxmlformats.org/officeDocument/2006/math">
                    <m:r>
                      <a:rPr lang="nl-NL" sz="3600" i="1" kern="10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𝑀</m:t>
                    </m:r>
                  </m:oMath>
                </a14:m>
                <a:r>
                  <a:rPr lang="nl-NL" sz="3600" kern="100">
                    <a:solidFill>
                      <a:srgbClr val="000000"/>
                    </a:solidFill>
                    <a:ea typeface="Times New Roman" panose="02020603050405020304" pitchFamily="18" charset="0"/>
                    <a:cs typeface="Times New Roman" panose="02020603050405020304" pitchFamily="18" charset="0"/>
                  </a:rPr>
                  <a:t> đến đường thẳng </a:t>
                </a:r>
                <a14:m>
                  <m:oMath xmlns:m="http://schemas.openxmlformats.org/officeDocument/2006/math">
                    <m:r>
                      <a:rPr lang="nl-NL" sz="3600" i="1" kern="10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𝑛</m:t>
                    </m:r>
                  </m:oMath>
                </a14:m>
                <a:r>
                  <a:rPr lang="nl-NL" sz="3600" kern="100">
                    <a:solidFill>
                      <a:srgbClr val="000000"/>
                    </a:solidFill>
                    <a:ea typeface="Times New Roman" panose="02020603050405020304" pitchFamily="18" charset="0"/>
                    <a:cs typeface="Times New Roman" panose="02020603050405020304" pitchFamily="18" charset="0"/>
                  </a:rPr>
                  <a:t> không thay đổi vì </a:t>
                </a:r>
                <a14:m>
                  <m:oMath xmlns:m="http://schemas.openxmlformats.org/officeDocument/2006/math">
                    <m:r>
                      <a:rPr lang="nl-NL" sz="3600" i="1" kern="10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𝑚</m:t>
                    </m:r>
                    <m:r>
                      <a:rPr lang="nl-NL" sz="3600" i="1" kern="100" smtClean="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 // </m:t>
                    </m:r>
                    <m:r>
                      <a:rPr lang="nl-NL" sz="3600" i="1" kern="100">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𝑛</m:t>
                    </m:r>
                  </m:oMath>
                </a14:m>
                <a:r>
                  <a:rPr lang="nl-NL" sz="3600" kern="100" smtClean="0">
                    <a:solidFill>
                      <a:srgbClr val="000000"/>
                    </a:solidFill>
                    <a:ea typeface="Times New Roman" panose="02020603050405020304" pitchFamily="18" charset="0"/>
                    <a:cs typeface="Times New Roman" panose="02020603050405020304" pitchFamily="18" charset="0"/>
                  </a:rPr>
                  <a:t>.</a:t>
                </a:r>
                <a:endParaRPr lang="en-US" sz="3600" kern="100">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406072" y="6397679"/>
                <a:ext cx="16967528" cy="1754326"/>
              </a:xfrm>
              <a:prstGeom prst="rect">
                <a:avLst/>
              </a:prstGeom>
              <a:blipFill>
                <a:blip r:embed="rId9"/>
                <a:stretch>
                  <a:fillRect l="-1114" r="-1078" b="-6250"/>
                </a:stretch>
              </a:blipFill>
            </p:spPr>
            <p:txBody>
              <a:bodyPr/>
              <a:lstStyle/>
              <a:p>
                <a:r>
                  <a:rPr lang="en-US">
                    <a:noFill/>
                  </a:rPr>
                  <a:t> </a:t>
                </a:r>
              </a:p>
            </p:txBody>
          </p:sp>
        </mc:Fallback>
      </mc:AlternateContent>
    </p:spTree>
    <p:extLst>
      <p:ext uri="{BB962C8B-B14F-4D97-AF65-F5344CB8AC3E}">
        <p14:creationId xmlns:p14="http://schemas.microsoft.com/office/powerpoint/2010/main" val="289595606"/>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randombar(horizont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wipe(up)">
                                      <p:cBhvr>
                                        <p:cTn id="2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Shape 910"/>
        <p:cNvGrpSpPr/>
        <p:nvPr/>
      </p:nvGrpSpPr>
      <p:grpSpPr>
        <a:xfrm>
          <a:off x="0" y="0"/>
          <a:ext cx="0" cy="0"/>
          <a:chOff x="0" y="0"/>
          <a:chExt cx="0" cy="0"/>
        </a:xfrm>
      </p:grpSpPr>
      <p:sp>
        <p:nvSpPr>
          <p:cNvPr id="9" name="Freeform 2"/>
          <p:cNvSpPr/>
          <p:nvPr/>
        </p:nvSpPr>
        <p:spPr>
          <a:xfrm>
            <a:off x="-20187" y="206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0" name="Group 4"/>
          <p:cNvGrpSpPr/>
          <p:nvPr/>
        </p:nvGrpSpPr>
        <p:grpSpPr>
          <a:xfrm>
            <a:off x="184484" y="222584"/>
            <a:ext cx="17841204" cy="9897251"/>
            <a:chOff x="0" y="0"/>
            <a:chExt cx="2661417" cy="2154171"/>
          </a:xfrm>
        </p:grpSpPr>
        <p:sp>
          <p:nvSpPr>
            <p:cNvPr id="11"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2"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14"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18" name="Picture 17"/>
          <p:cNvPicPr>
            <a:picLocks noChangeAspect="1"/>
          </p:cNvPicPr>
          <p:nvPr/>
        </p:nvPicPr>
        <p:blipFill>
          <a:blip r:embed="rId4"/>
          <a:stretch>
            <a:fillRect/>
          </a:stretch>
        </p:blipFill>
        <p:spPr>
          <a:xfrm>
            <a:off x="16787081" y="9022659"/>
            <a:ext cx="1155526" cy="1155526"/>
          </a:xfrm>
          <a:prstGeom prst="rect">
            <a:avLst/>
          </a:prstGeom>
        </p:spPr>
      </p:pic>
      <mc:AlternateContent xmlns:mc="http://schemas.openxmlformats.org/markup-compatibility/2006">
        <mc:Choice xmlns:a14="http://schemas.microsoft.com/office/drawing/2010/main" Requires="a14">
          <p:sp>
            <p:nvSpPr>
              <p:cNvPr id="16" name="Rectangle 15"/>
              <p:cNvSpPr/>
              <p:nvPr/>
            </p:nvSpPr>
            <p:spPr>
              <a:xfrm>
                <a:off x="406072" y="265872"/>
                <a:ext cx="11996470" cy="5078313"/>
              </a:xfrm>
              <a:prstGeom prst="rect">
                <a:avLst/>
              </a:prstGeom>
            </p:spPr>
            <p:txBody>
              <a:bodyPr wrap="square">
                <a:spAutoFit/>
              </a:bodyPr>
              <a:lstStyle/>
              <a:p>
                <a:pPr marL="685800" marR="0" lvl="0" indent="-685800" algn="just" defTabSz="1828800" rtl="0" eaLnBrk="1" fontAlgn="auto" latinLnBrk="0" hangingPunct="1">
                  <a:lnSpc>
                    <a:spcPct val="150000"/>
                  </a:lnSpc>
                  <a:spcBef>
                    <a:spcPts val="0"/>
                  </a:spcBef>
                  <a:spcAft>
                    <a:spcPts val="0"/>
                  </a:spcAft>
                  <a:buClr>
                    <a:srgbClr val="C00000"/>
                  </a:buClr>
                  <a:buSzTx/>
                  <a:buFont typeface="Wingdings" panose="05000000000000000000" pitchFamily="2" charset="2"/>
                  <a:buChar char="q"/>
                  <a:tabLst/>
                  <a:defRPr/>
                </a:pPr>
                <a:r>
                  <a:rPr kumimoji="0" lang="en-US" sz="3600" b="1" i="0" u="none" strike="noStrike" kern="0" cap="none" spc="0" normalizeH="0" baseline="0" noProof="0" smtClean="0">
                    <a:ln>
                      <a:noFill/>
                    </a:ln>
                    <a:solidFill>
                      <a:srgbClr val="C00000"/>
                    </a:solidFill>
                    <a:effectLst/>
                    <a:uLnTx/>
                    <a:uFillTx/>
                    <a:latin typeface="Arial"/>
                    <a:ea typeface="Dotum" panose="020B0600000101010101" pitchFamily="34" charset="-127"/>
                    <a:cs typeface="Times New Roman" panose="02020603050405020304" pitchFamily="18" charset="0"/>
                    <a:sym typeface="Arial"/>
                  </a:rPr>
                  <a:t>HĐ3</a:t>
                </a:r>
                <a:r>
                  <a:rPr kumimoji="0" lang="en-US" sz="3600" b="0" i="0" u="none" strike="noStrike" kern="0" cap="none" spc="0" normalizeH="0" baseline="0" noProof="0" smtClean="0">
                    <a:ln>
                      <a:noFill/>
                    </a:ln>
                    <a:solidFill>
                      <a:srgbClr val="C00000"/>
                    </a:solidFill>
                    <a:effectLst/>
                    <a:uLnTx/>
                    <a:uFillTx/>
                    <a:latin typeface="Arial"/>
                    <a:ea typeface="Dotum" panose="020B0600000101010101" pitchFamily="34" charset="-127"/>
                    <a:cs typeface="Times New Roman" panose="02020603050405020304" pitchFamily="18" charset="0"/>
                    <a:sym typeface="Arial"/>
                  </a:rPr>
                  <a:t>:</a:t>
                </a:r>
                <a:r>
                  <a:rPr kumimoji="0" lang="en-US" sz="3600" b="0" i="0" u="none" strike="noStrike" kern="0" cap="none" spc="0" normalizeH="0" baseline="0" noProof="0" smtClean="0">
                    <a:ln>
                      <a:noFill/>
                    </a:ln>
                    <a:solidFill>
                      <a:srgbClr val="F7F7F7">
                        <a:lumMod val="10000"/>
                      </a:srgbClr>
                    </a:solidFill>
                    <a:effectLst/>
                    <a:uLnTx/>
                    <a:uFillTx/>
                    <a:latin typeface="Arial"/>
                    <a:ea typeface="Dotum" panose="020B0600000101010101" pitchFamily="34" charset="-127"/>
                    <a:cs typeface="Times New Roman" panose="02020603050405020304" pitchFamily="18" charset="0"/>
                    <a:sym typeface="Arial"/>
                  </a:rPr>
                  <a:t> </a:t>
                </a:r>
                <a:r>
                  <a:rPr kumimoji="0" lang="vi-VN" sz="3600" b="0"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rPr>
                  <a:t>a) Cho hai đường thẳng </a:t>
                </a:r>
                <a14:m>
                  <m:oMath xmlns:m="http://schemas.openxmlformats.org/officeDocument/2006/math">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𝑚</m:t>
                    </m:r>
                  </m:oMath>
                </a14:m>
                <a:r>
                  <a:rPr kumimoji="0" lang="vi-VN" sz="3600" b="0"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rPr>
                  <a:t> và </a:t>
                </a:r>
                <a14:m>
                  <m:oMath xmlns:m="http://schemas.openxmlformats.org/officeDocument/2006/math">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𝑛</m:t>
                    </m:r>
                  </m:oMath>
                </a14:m>
                <a:r>
                  <a:rPr kumimoji="0" lang="vi-VN" sz="3600" b="0"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rPr>
                  <a:t> song song với nhau. Khi một điểm </a:t>
                </a:r>
                <a14:m>
                  <m:oMath xmlns:m="http://schemas.openxmlformats.org/officeDocument/2006/math">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𝑀</m:t>
                    </m:r>
                  </m:oMath>
                </a14:m>
                <a:r>
                  <a:rPr kumimoji="0" lang="vi-VN" sz="3600" b="0"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rPr>
                  <a:t> thay đổi trên </a:t>
                </a:r>
                <a14:m>
                  <m:oMath xmlns:m="http://schemas.openxmlformats.org/officeDocument/2006/math">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𝑚</m:t>
                    </m:r>
                  </m:oMath>
                </a14:m>
                <a:r>
                  <a:rPr kumimoji="0" lang="vi-VN" sz="3600" b="0"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rPr>
                  <a:t> thì khoảng cách từ nó đến đường thẳng </a:t>
                </a:r>
                <a14:m>
                  <m:oMath xmlns:m="http://schemas.openxmlformats.org/officeDocument/2006/math">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𝑛</m:t>
                    </m:r>
                  </m:oMath>
                </a14:m>
                <a:r>
                  <a:rPr kumimoji="0" lang="vi-VN" sz="3600" b="0"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rPr>
                  <a:t> có thay đổi hay không</a:t>
                </a:r>
                <a:r>
                  <a:rPr kumimoji="0" lang="vi-VN" sz="3600" b="0" i="0" u="none" strike="noStrike" kern="0" cap="none" spc="0" normalizeH="0" baseline="0" noProof="0" smtClean="0">
                    <a:ln>
                      <a:noFill/>
                    </a:ln>
                    <a:solidFill>
                      <a:srgbClr val="000000"/>
                    </a:solidFill>
                    <a:effectLst/>
                    <a:uLnTx/>
                    <a:uFillTx/>
                    <a:latin typeface="Arial" panose="020B0604020202020204" pitchFamily="34" charset="0"/>
                    <a:ea typeface="+mn-ea"/>
                    <a:cs typeface="Arial"/>
                    <a:sym typeface="Arial"/>
                  </a:rPr>
                  <a:t>?</a:t>
                </a:r>
                <a:endParaRPr kumimoji="0" lang="vi-VN" sz="3600" b="0"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endParaRPr>
              </a:p>
              <a:p>
                <a:pPr marL="0" marR="0" lvl="0" indent="0" algn="just" defTabSz="1828800" rtl="0" eaLnBrk="1" fontAlgn="auto" latinLnBrk="0" hangingPunct="1">
                  <a:lnSpc>
                    <a:spcPct val="150000"/>
                  </a:lnSpc>
                  <a:spcBef>
                    <a:spcPts val="0"/>
                  </a:spcBef>
                  <a:spcAft>
                    <a:spcPts val="0"/>
                  </a:spcAft>
                  <a:buClr>
                    <a:srgbClr val="C00000"/>
                  </a:buClr>
                  <a:buSzTx/>
                  <a:buFontTx/>
                  <a:buNone/>
                  <a:tabLst/>
                  <a:defRPr/>
                </a:pPr>
                <a:r>
                  <a:rPr kumimoji="0" lang="vi-VN" sz="3600" b="0"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rPr>
                  <a:t>b) Cho hai mặt phẳng song song </a:t>
                </a:r>
                <a14:m>
                  <m:oMath xmlns:m="http://schemas.openxmlformats.org/officeDocument/2006/math">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𝑃</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m:t>
                    </m:r>
                  </m:oMath>
                </a14:m>
                <a:r>
                  <a:rPr kumimoji="0" lang="vi-VN" sz="3600" b="0"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rPr>
                  <a:t> và </a:t>
                </a:r>
                <a14:m>
                  <m:oMath xmlns:m="http://schemas.openxmlformats.org/officeDocument/2006/math">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𝑄</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m:t>
                    </m:r>
                  </m:oMath>
                </a14:m>
                <a:r>
                  <a:rPr kumimoji="0" lang="vi-VN" sz="3600" b="0"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rPr>
                  <a:t> và một điểm </a:t>
                </a:r>
                <a14:m>
                  <m:oMath xmlns:m="http://schemas.openxmlformats.org/officeDocument/2006/math">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𝑀</m:t>
                    </m:r>
                  </m:oMath>
                </a14:m>
                <a:r>
                  <a:rPr kumimoji="0" lang="vi-VN" sz="3600" b="0"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rPr>
                  <a:t> thay đổi trên </a:t>
                </a:r>
                <a14:m>
                  <m:oMath xmlns:m="http://schemas.openxmlformats.org/officeDocument/2006/math">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𝑃</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m:t>
                    </m:r>
                  </m:oMath>
                </a14:m>
                <a:r>
                  <a:rPr kumimoji="0" lang="en-US" sz="3600" b="0" i="0" u="none" strike="noStrike" kern="0" cap="none" spc="0" normalizeH="0" baseline="0" noProof="0" smtClean="0">
                    <a:ln>
                      <a:noFill/>
                    </a:ln>
                    <a:solidFill>
                      <a:srgbClr val="000000"/>
                    </a:solidFill>
                    <a:effectLst/>
                    <a:uLnTx/>
                    <a:uFillTx/>
                    <a:latin typeface="Arial"/>
                    <a:ea typeface="+mn-ea"/>
                    <a:cs typeface="Arial"/>
                    <a:sym typeface="Arial"/>
                  </a:rPr>
                  <a:t> </a:t>
                </a:r>
                <a:r>
                  <a:rPr kumimoji="0" lang="vi-VN" sz="3600" b="0"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rPr>
                  <a:t>(H.7.79). Hỏi khoảng cách từ </a:t>
                </a:r>
                <a14:m>
                  <m:oMath xmlns:m="http://schemas.openxmlformats.org/officeDocument/2006/math">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𝑀</m:t>
                    </m:r>
                  </m:oMath>
                </a14:m>
                <a:r>
                  <a:rPr kumimoji="0" lang="vi-VN" sz="3600" b="0"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rPr>
                  <a:t> đến </a:t>
                </a:r>
                <a14:m>
                  <m:oMath xmlns:m="http://schemas.openxmlformats.org/officeDocument/2006/math">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𝑄</m:t>
                    </m:r>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m:t>
                    </m:r>
                  </m:oMath>
                </a14:m>
                <a:r>
                  <a:rPr kumimoji="0" lang="vi-VN" sz="3600" b="0"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rPr>
                  <a:t> thay đổi thế nào khi </a:t>
                </a:r>
                <a14:m>
                  <m:oMath xmlns:m="http://schemas.openxmlformats.org/officeDocument/2006/math">
                    <m:r>
                      <a:rPr kumimoji="0" lang="vi-VN" sz="36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𝑀</m:t>
                    </m:r>
                  </m:oMath>
                </a14:m>
                <a:r>
                  <a:rPr kumimoji="0" lang="vi-VN" sz="3600" b="0" i="0" u="none" strike="noStrike" kern="0" cap="none" spc="0" normalizeH="0" baseline="0" noProof="0">
                    <a:ln>
                      <a:noFill/>
                    </a:ln>
                    <a:solidFill>
                      <a:srgbClr val="000000"/>
                    </a:solidFill>
                    <a:effectLst/>
                    <a:uLnTx/>
                    <a:uFillTx/>
                    <a:latin typeface="Arial" panose="020B0604020202020204" pitchFamily="34" charset="0"/>
                    <a:ea typeface="+mn-ea"/>
                    <a:cs typeface="Arial"/>
                    <a:sym typeface="Arial"/>
                  </a:rPr>
                  <a:t> thay </a:t>
                </a:r>
                <a:r>
                  <a:rPr kumimoji="0" lang="vi-VN" sz="3600" b="0" i="0" u="none" strike="noStrike" kern="0" cap="none" spc="0" normalizeH="0" baseline="0" noProof="0" smtClean="0">
                    <a:ln>
                      <a:noFill/>
                    </a:ln>
                    <a:solidFill>
                      <a:srgbClr val="000000"/>
                    </a:solidFill>
                    <a:effectLst/>
                    <a:uLnTx/>
                    <a:uFillTx/>
                    <a:latin typeface="Arial" panose="020B0604020202020204" pitchFamily="34" charset="0"/>
                    <a:ea typeface="+mn-ea"/>
                    <a:cs typeface="Arial"/>
                    <a:sym typeface="Arial"/>
                  </a:rPr>
                  <a:t>đổi</a:t>
                </a:r>
                <a:r>
                  <a:rPr kumimoji="0" lang="en-US" sz="3600" b="0" i="0" u="none" strike="noStrike" kern="0" cap="none" spc="0" normalizeH="0" baseline="0" noProof="0" smtClean="0">
                    <a:ln>
                      <a:noFill/>
                    </a:ln>
                    <a:solidFill>
                      <a:srgbClr val="000000"/>
                    </a:solidFill>
                    <a:effectLst/>
                    <a:uLnTx/>
                    <a:uFillTx/>
                    <a:latin typeface="Arial"/>
                    <a:ea typeface="+mn-ea"/>
                    <a:cs typeface="Arial"/>
                    <a:sym typeface="Arial"/>
                  </a:rPr>
                  <a:t>?</a:t>
                </a:r>
                <a:endParaRPr kumimoji="0" lang="en-US" sz="3600" b="0" i="0" u="none" strike="noStrike" kern="0" cap="none" spc="0" normalizeH="0" baseline="0" noProof="0">
                  <a:ln>
                    <a:noFill/>
                  </a:ln>
                  <a:solidFill>
                    <a:srgbClr val="000000"/>
                  </a:solidFill>
                  <a:effectLst/>
                  <a:uLnTx/>
                  <a:uFillTx/>
                  <a:latin typeface="Arial"/>
                  <a:ea typeface="+mn-ea"/>
                  <a:cs typeface="Arial"/>
                  <a:sym typeface="Arial"/>
                </a:endParaRPr>
              </a:p>
            </p:txBody>
          </p:sp>
        </mc:Choice>
        <mc:Fallback>
          <p:sp>
            <p:nvSpPr>
              <p:cNvPr id="16" name="Rectangle 15"/>
              <p:cNvSpPr>
                <a:spLocks noRot="1" noChangeAspect="1" noMove="1" noResize="1" noEditPoints="1" noAdjustHandles="1" noChangeArrowheads="1" noChangeShapeType="1" noTextEdit="1"/>
              </p:cNvSpPr>
              <p:nvPr/>
            </p:nvSpPr>
            <p:spPr>
              <a:xfrm>
                <a:off x="406072" y="265872"/>
                <a:ext cx="11996470" cy="5078313"/>
              </a:xfrm>
              <a:prstGeom prst="rect">
                <a:avLst/>
              </a:prstGeom>
              <a:blipFill>
                <a:blip r:embed="rId5"/>
                <a:stretch>
                  <a:fillRect l="-1575" r="-1524" b="-1561"/>
                </a:stretch>
              </a:blipFill>
            </p:spPr>
            <p:txBody>
              <a:bodyPr/>
              <a:lstStyle/>
              <a:p>
                <a:r>
                  <a:rPr lang="en-US">
                    <a:noFill/>
                  </a:rPr>
                  <a:t> </a:t>
                </a:r>
              </a:p>
            </p:txBody>
          </p:sp>
        </mc:Fallback>
      </mc:AlternateContent>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2591250" y="321953"/>
            <a:ext cx="5037744" cy="5032258"/>
          </a:xfrm>
          <a:prstGeom prst="rect">
            <a:avLst/>
          </a:prstGeom>
        </p:spPr>
      </p:pic>
      <p:sp>
        <p:nvSpPr>
          <p:cNvPr id="19" name="Rectangle 18"/>
          <p:cNvSpPr/>
          <p:nvPr/>
        </p:nvSpPr>
        <p:spPr>
          <a:xfrm>
            <a:off x="1600200" y="5466545"/>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046D92"/>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046D92"/>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430135" y="6250625"/>
                <a:ext cx="17222922" cy="270073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900"/>
                  </a:spcAft>
                  <a:buClrTx/>
                  <a:buSzTx/>
                  <a:buFontTx/>
                  <a:buNone/>
                  <a:tabLst/>
                  <a:defRPr/>
                </a:pPr>
                <a:r>
                  <a:rPr kumimoji="0" lang="nl-NL" sz="3600" b="0" i="0" u="none" strike="noStrike" kern="1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a:t>b</a:t>
                </a:r>
                <a:r>
                  <a:rPr kumimoji="0" lang="nl-NL" sz="3600" b="0" i="0" u="none" strike="noStrike" kern="1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 Vì </a:t>
                </a:r>
                <a14:m>
                  <m:oMath xmlns:m="http://schemas.openxmlformats.org/officeDocument/2006/math">
                    <m:r>
                      <a:rPr kumimoji="0" lang="nl-NL"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nl-NL"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𝑃</m:t>
                    </m:r>
                    <m:r>
                      <a:rPr kumimoji="0" lang="nl-NL"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 // (</m:t>
                    </m:r>
                    <m:r>
                      <a:rPr kumimoji="0" lang="nl-NL"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𝑄</m:t>
                    </m:r>
                    <m:r>
                      <a:rPr kumimoji="0" lang="nl-NL"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oMath>
                </a14:m>
                <a:r>
                  <a:rPr kumimoji="0" lang="nl-NL" sz="3600" b="0" i="0" u="none" strike="noStrike" kern="1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 nên các đường thẳng trên mặt </a:t>
                </a:r>
                <a14:m>
                  <m:oMath xmlns:m="http://schemas.openxmlformats.org/officeDocument/2006/math">
                    <m:r>
                      <a:rPr kumimoji="0" lang="nl-NL"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nl-NL"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𝑃</m:t>
                    </m:r>
                    <m:r>
                      <a:rPr kumimoji="0" lang="nl-NL"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oMath>
                </a14:m>
                <a:r>
                  <a:rPr kumimoji="0" lang="nl-NL" sz="3600" b="0" i="0" u="none" strike="noStrike" kern="100" cap="none" spc="0" normalizeH="0" baseline="0" noProof="0" smtClean="0">
                    <a:ln>
                      <a:noFill/>
                    </a:ln>
                    <a:solidFill>
                      <a:srgbClr val="000000"/>
                    </a:solidFill>
                    <a:effectLst/>
                    <a:uLnTx/>
                    <a:uFillTx/>
                    <a:latin typeface="Arial"/>
                    <a:ea typeface="Times New Roman" panose="02020603050405020304" pitchFamily="18" charset="0"/>
                    <a:cs typeface="Times New Roman" panose="02020603050405020304" pitchFamily="18" charset="0"/>
                  </a:rPr>
                  <a:t> đều </a:t>
                </a:r>
                <a:r>
                  <a:rPr kumimoji="0" lang="nl-NL" sz="3600" b="0" i="0" u="none" strike="noStrike" kern="1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song song với </a:t>
                </a:r>
                <a14:m>
                  <m:oMath xmlns:m="http://schemas.openxmlformats.org/officeDocument/2006/math">
                    <m:r>
                      <a:rPr kumimoji="0" lang="nl-NL"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nl-NL"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𝑄</m:t>
                    </m:r>
                    <m:r>
                      <a:rPr kumimoji="0" lang="nl-NL"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oMath>
                </a14:m>
                <a:endParaRPr kumimoji="0" lang="en-US" sz="3600" b="0" i="0" u="none" strike="noStrike" kern="100" cap="none" spc="0" normalizeH="0" baseline="0" noProof="0">
                  <a:ln>
                    <a:noFill/>
                  </a:ln>
                  <a:solidFill>
                    <a:srgbClr val="014040"/>
                  </a:solidFill>
                  <a:effectLst/>
                  <a:uLnTx/>
                  <a:uFillTx/>
                  <a:latin typeface="Arial"/>
                  <a:ea typeface="Calibri" panose="020F0502020204030204" pitchFamily="34" charset="0"/>
                  <a:cs typeface="Times New Roman" panose="02020603050405020304" pitchFamily="18" charset="0"/>
                </a:endParaRPr>
              </a:p>
              <a:p>
                <a:pPr marL="0" marR="0" lvl="0" indent="0" algn="just" defTabSz="914400" rtl="0" eaLnBrk="1" fontAlgn="auto" latinLnBrk="0" hangingPunct="1">
                  <a:lnSpc>
                    <a:spcPct val="150000"/>
                  </a:lnSpc>
                  <a:spcBef>
                    <a:spcPts val="0"/>
                  </a:spcBef>
                  <a:spcAft>
                    <a:spcPts val="900"/>
                  </a:spcAft>
                  <a:buClrTx/>
                  <a:buSzTx/>
                  <a:buFontTx/>
                  <a:buNone/>
                  <a:tabLst/>
                  <a:defRPr/>
                </a:pPr>
                <a:r>
                  <a:rPr kumimoji="0" lang="nl-NL" sz="3600" b="0" i="0" u="none" strike="noStrike" kern="1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Dựa vào kết quả của hoạt động 2 ta có khi một điểm </a:t>
                </a:r>
                <a14:m>
                  <m:oMath xmlns:m="http://schemas.openxmlformats.org/officeDocument/2006/math">
                    <m:r>
                      <a:rPr kumimoji="0" lang="nl-NL"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𝑀</m:t>
                    </m:r>
                  </m:oMath>
                </a14:m>
                <a:r>
                  <a:rPr kumimoji="0" lang="nl-NL" sz="3600" b="0" i="0" u="none" strike="noStrike" kern="1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 thay đổi trên mặt phẳng </a:t>
                </a:r>
                <a14:m>
                  <m:oMath xmlns:m="http://schemas.openxmlformats.org/officeDocument/2006/math">
                    <m:r>
                      <a:rPr kumimoji="0" lang="nl-NL"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nl-NL"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𝑃</m:t>
                    </m:r>
                    <m:r>
                      <a:rPr kumimoji="0" lang="nl-NL"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oMath>
                </a14:m>
                <a:r>
                  <a:rPr kumimoji="0" lang="nl-NL" sz="3600" b="0" i="0" u="none" strike="noStrike" kern="1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 khoảng cách từ </a:t>
                </a:r>
                <a14:m>
                  <m:oMath xmlns:m="http://schemas.openxmlformats.org/officeDocument/2006/math">
                    <m:r>
                      <a:rPr kumimoji="0" lang="nl-NL"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𝑀</m:t>
                    </m:r>
                  </m:oMath>
                </a14:m>
                <a:r>
                  <a:rPr kumimoji="0" lang="nl-NL" sz="3600" b="0" i="0" u="none" strike="noStrike" kern="1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 đến mặt phẳng </a:t>
                </a:r>
                <a14:m>
                  <m:oMath xmlns:m="http://schemas.openxmlformats.org/officeDocument/2006/math">
                    <m:r>
                      <a:rPr kumimoji="0" lang="nl-NL"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r>
                      <a:rPr kumimoji="0" lang="nl-NL"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𝑄</m:t>
                    </m:r>
                    <m:r>
                      <a:rPr kumimoji="0" lang="nl-NL"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Times New Roman" panose="02020603050405020304" pitchFamily="18" charset="0"/>
                      </a:rPr>
                      <m:t>)</m:t>
                    </m:r>
                  </m:oMath>
                </a14:m>
                <a:r>
                  <a:rPr kumimoji="0" lang="nl-NL" sz="3600" b="0" i="0" u="none" strike="noStrike" kern="100" cap="none" spc="0" normalizeH="0" baseline="0" noProof="0">
                    <a:ln>
                      <a:noFill/>
                    </a:ln>
                    <a:solidFill>
                      <a:srgbClr val="000000"/>
                    </a:solidFill>
                    <a:effectLst/>
                    <a:uLnTx/>
                    <a:uFillTx/>
                    <a:latin typeface="Arial"/>
                    <a:ea typeface="Times New Roman" panose="02020603050405020304" pitchFamily="18" charset="0"/>
                    <a:cs typeface="Times New Roman" panose="02020603050405020304" pitchFamily="18" charset="0"/>
                  </a:rPr>
                  <a:t> không thay đổi. </a:t>
                </a:r>
                <a:endParaRPr kumimoji="0" lang="en-US" sz="3600" b="0" i="0" u="none" strike="noStrike" kern="100" cap="none" spc="0" normalizeH="0" baseline="0" noProof="0">
                  <a:ln>
                    <a:noFill/>
                  </a:ln>
                  <a:solidFill>
                    <a:srgbClr val="014040"/>
                  </a:solidFill>
                  <a:effectLst/>
                  <a:uLnTx/>
                  <a:uFillTx/>
                  <a:latin typeface="Arial"/>
                  <a:ea typeface="Calibri" panose="020F0502020204030204" pitchFamily="34" charset="0"/>
                  <a:cs typeface="Times New Roman" panose="02020603050405020304" pitchFamily="18" charset="0"/>
                </a:endParaRPr>
              </a:p>
            </p:txBody>
          </p:sp>
        </mc:Choice>
        <mc:Fallback>
          <p:sp>
            <p:nvSpPr>
              <p:cNvPr id="5" name="Rectangle 4"/>
              <p:cNvSpPr>
                <a:spLocks noRot="1" noChangeAspect="1" noMove="1" noResize="1" noEditPoints="1" noAdjustHandles="1" noChangeArrowheads="1" noChangeShapeType="1" noTextEdit="1"/>
              </p:cNvSpPr>
              <p:nvPr/>
            </p:nvSpPr>
            <p:spPr>
              <a:xfrm>
                <a:off x="430135" y="6250625"/>
                <a:ext cx="17222922" cy="2700739"/>
              </a:xfrm>
              <a:prstGeom prst="rect">
                <a:avLst/>
              </a:prstGeom>
              <a:blipFill>
                <a:blip r:embed="rId8"/>
                <a:stretch>
                  <a:fillRect l="-1097" r="-1062" b="-3837"/>
                </a:stretch>
              </a:blipFill>
            </p:spPr>
            <p:txBody>
              <a:bodyPr/>
              <a:lstStyle/>
              <a:p>
                <a:r>
                  <a:rPr lang="en-US">
                    <a:noFill/>
                  </a:rPr>
                  <a:t> </a:t>
                </a:r>
              </a:p>
            </p:txBody>
          </p:sp>
        </mc:Fallback>
      </mc:AlternateContent>
      <p:pic>
        <p:nvPicPr>
          <p:cNvPr id="13" name="Picture 12"/>
          <p:cNvPicPr>
            <a:picLocks noChangeAspect="1"/>
          </p:cNvPicPr>
          <p:nvPr/>
        </p:nvPicPr>
        <p:blipFill>
          <a:blip r:embed="rId9"/>
          <a:stretch>
            <a:fillRect/>
          </a:stretch>
        </p:blipFill>
        <p:spPr>
          <a:xfrm rot="2994082">
            <a:off x="827480" y="8673479"/>
            <a:ext cx="1211677" cy="1399050"/>
          </a:xfrm>
          <a:prstGeom prst="rect">
            <a:avLst/>
          </a:prstGeom>
        </p:spPr>
      </p:pic>
    </p:spTree>
    <p:extLst>
      <p:ext uri="{BB962C8B-B14F-4D97-AF65-F5344CB8AC3E}">
        <p14:creationId xmlns:p14="http://schemas.microsoft.com/office/powerpoint/2010/main" val="296428069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randombar(horizontal)">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sp>
        <p:nvSpPr>
          <p:cNvPr id="29" name="Google Shape;2540;p49"/>
          <p:cNvSpPr txBox="1">
            <a:spLocks/>
          </p:cNvSpPr>
          <p:nvPr/>
        </p:nvSpPr>
        <p:spPr>
          <a:xfrm>
            <a:off x="6018203" y="515226"/>
            <a:ext cx="6251594" cy="13236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18288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US" sz="7000" b="1" i="0" u="none" strike="noStrike" kern="0" cap="none" spc="0" normalizeH="0" baseline="0" noProof="0">
                <a:ln>
                  <a:noFill/>
                </a:ln>
                <a:solidFill>
                  <a:srgbClr val="FFFF00"/>
                </a:solidFill>
                <a:effectLst/>
                <a:uLnTx/>
                <a:uFillTx/>
                <a:latin typeface="Arial" panose="020B0604020202020204" pitchFamily="34" charset="0"/>
                <a:cs typeface="Maven Pro ExtraBold"/>
                <a:sym typeface="Maven Pro ExtraBold"/>
              </a:rPr>
              <a:t>Kết </a:t>
            </a:r>
            <a:r>
              <a:rPr kumimoji="0" lang="en-US" sz="7000" b="1" i="0" u="none" strike="noStrike" kern="0" cap="none" spc="0" normalizeH="0" baseline="0" noProof="0" smtClean="0">
                <a:ln>
                  <a:noFill/>
                </a:ln>
                <a:solidFill>
                  <a:srgbClr val="FFFF00"/>
                </a:solidFill>
                <a:effectLst/>
                <a:uLnTx/>
                <a:uFillTx/>
                <a:latin typeface="Arial" panose="020B0604020202020204" pitchFamily="34" charset="0"/>
                <a:cs typeface="Maven Pro ExtraBold"/>
                <a:sym typeface="Maven Pro ExtraBold"/>
              </a:rPr>
              <a:t>luận</a:t>
            </a:r>
            <a:endParaRPr kumimoji="0" lang="vi-VN" sz="7000" b="1" i="0" u="none" strike="noStrike" kern="0" cap="none" spc="0" normalizeH="0" baseline="0" noProof="0" dirty="0">
              <a:ln>
                <a:noFill/>
              </a:ln>
              <a:solidFill>
                <a:srgbClr val="FFFF00"/>
              </a:solidFill>
              <a:effectLst/>
              <a:uLnTx/>
              <a:uFillTx/>
              <a:latin typeface="Arial" panose="020B0604020202020204" pitchFamily="34" charset="0"/>
              <a:cs typeface="Maven Pro ExtraBold"/>
              <a:sym typeface="Maven Pro ExtraBold"/>
            </a:endParaRPr>
          </a:p>
        </p:txBody>
      </p:sp>
      <mc:AlternateContent xmlns:mc="http://schemas.openxmlformats.org/markup-compatibility/2006">
        <mc:Choice xmlns:a14="http://schemas.microsoft.com/office/drawing/2010/main" Requires="a14">
          <p:sp>
            <p:nvSpPr>
              <p:cNvPr id="31" name="Rectangle 30"/>
              <p:cNvSpPr/>
              <p:nvPr/>
            </p:nvSpPr>
            <p:spPr>
              <a:xfrm>
                <a:off x="1325960" y="2448426"/>
                <a:ext cx="15652124" cy="5786199"/>
              </a:xfrm>
              <a:prstGeom prst="rect">
                <a:avLst/>
              </a:prstGeom>
              <a:solidFill>
                <a:srgbClr val="BFDBF7"/>
              </a:solidFill>
              <a:ln w="25400" cap="flat" cmpd="sng" algn="ctr">
                <a:solidFill>
                  <a:srgbClr val="FFFFFF"/>
                </a:solidFill>
                <a:prstDash val="solid"/>
              </a:ln>
              <a:effectLst/>
            </p:spPr>
            <p:txBody>
              <a:bodyPr wrap="square">
                <a:spAutoFit/>
              </a:bodyPr>
              <a:lstStyle/>
              <a:p>
                <a:pPr marL="571500" indent="-571500" algn="just">
                  <a:lnSpc>
                    <a:spcPct val="150000"/>
                  </a:lnSpc>
                  <a:spcBef>
                    <a:spcPts val="600"/>
                  </a:spcBef>
                  <a:spcAft>
                    <a:spcPts val="600"/>
                  </a:spcAft>
                  <a:buFont typeface="Arial" panose="020B0604020202020204" pitchFamily="34" charset="0"/>
                  <a:buChar char="•"/>
                </a:pPr>
                <a:r>
                  <a:rPr lang="nl-NL" sz="4000" kern="100" smtClean="0">
                    <a:latin typeface="Arial" panose="020B0604020202020204" pitchFamily="34" charset="0"/>
                    <a:ea typeface="Calibri" panose="020F0502020204030204" pitchFamily="34" charset="0"/>
                    <a:cs typeface="Arial" panose="020B0604020202020204" pitchFamily="34" charset="0"/>
                  </a:rPr>
                  <a:t>Khoảng </a:t>
                </a:r>
                <a:r>
                  <a:rPr lang="nl-NL" sz="4000" kern="100">
                    <a:latin typeface="Arial" panose="020B0604020202020204" pitchFamily="34" charset="0"/>
                    <a:ea typeface="Calibri" panose="020F0502020204030204" pitchFamily="34" charset="0"/>
                    <a:cs typeface="Arial" panose="020B0604020202020204" pitchFamily="34" charset="0"/>
                  </a:rPr>
                  <a:t>cách giữa hai mặt phẳng song song </a:t>
                </a:r>
                <a14:m>
                  <m:oMath xmlns:m="http://schemas.openxmlformats.org/officeDocument/2006/math">
                    <m:r>
                      <a:rPr lang="nl-NL" sz="4000" i="1" kern="100" smtClean="0">
                        <a:latin typeface="Cambria Math" panose="02040503050406030204" pitchFamily="18" charset="0"/>
                        <a:ea typeface="Calibri" panose="020F0502020204030204" pitchFamily="34" charset="0"/>
                        <a:cs typeface="Arial" panose="020B0604020202020204" pitchFamily="34" charset="0"/>
                      </a:rPr>
                      <m:t>(</m:t>
                    </m:r>
                    <m:r>
                      <a:rPr lang="nl-NL" sz="4000" i="1" kern="100" smtClean="0">
                        <a:latin typeface="Cambria Math" panose="02040503050406030204" pitchFamily="18" charset="0"/>
                        <a:ea typeface="Calibri" panose="020F0502020204030204" pitchFamily="34" charset="0"/>
                        <a:cs typeface="Arial" panose="020B0604020202020204" pitchFamily="34" charset="0"/>
                      </a:rPr>
                      <m:t>𝑃</m:t>
                    </m:r>
                    <m:r>
                      <a:rPr lang="nl-NL" sz="4000" i="1" kern="100" smtClean="0">
                        <a:latin typeface="Cambria Math" panose="02040503050406030204" pitchFamily="18" charset="0"/>
                        <a:ea typeface="Calibri" panose="020F0502020204030204" pitchFamily="34" charset="0"/>
                        <a:cs typeface="Arial" panose="020B0604020202020204" pitchFamily="34" charset="0"/>
                      </a:rPr>
                      <m:t>)</m:t>
                    </m:r>
                  </m:oMath>
                </a14:m>
                <a:r>
                  <a:rPr lang="nl-NL" sz="4000" kern="100">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nl-NL" sz="4000" i="1" kern="100" smtClean="0">
                        <a:latin typeface="Cambria Math" panose="02040503050406030204" pitchFamily="18" charset="0"/>
                        <a:ea typeface="Calibri" panose="020F0502020204030204" pitchFamily="34" charset="0"/>
                        <a:cs typeface="Arial" panose="020B0604020202020204" pitchFamily="34" charset="0"/>
                      </a:rPr>
                      <m:t>(</m:t>
                    </m:r>
                    <m:r>
                      <a:rPr lang="nl-NL" sz="4000" i="1" kern="100" smtClean="0">
                        <a:latin typeface="Cambria Math" panose="02040503050406030204" pitchFamily="18" charset="0"/>
                        <a:ea typeface="Calibri" panose="020F0502020204030204" pitchFamily="34" charset="0"/>
                        <a:cs typeface="Arial" panose="020B0604020202020204" pitchFamily="34" charset="0"/>
                      </a:rPr>
                      <m:t>𝑄</m:t>
                    </m:r>
                    <m:r>
                      <a:rPr lang="nl-NL" sz="4000" i="1" kern="100" smtClean="0">
                        <a:latin typeface="Cambria Math" panose="02040503050406030204" pitchFamily="18" charset="0"/>
                        <a:ea typeface="Calibri" panose="020F0502020204030204" pitchFamily="34" charset="0"/>
                        <a:cs typeface="Arial" panose="020B0604020202020204" pitchFamily="34" charset="0"/>
                      </a:rPr>
                      <m:t>)</m:t>
                    </m:r>
                  </m:oMath>
                </a14:m>
                <a:r>
                  <a:rPr lang="nl-NL" sz="4000" kern="100">
                    <a:latin typeface="Arial" panose="020B0604020202020204" pitchFamily="34" charset="0"/>
                    <a:ea typeface="Calibri" panose="020F0502020204030204" pitchFamily="34" charset="0"/>
                    <a:cs typeface="Arial" panose="020B0604020202020204" pitchFamily="34" charset="0"/>
                  </a:rPr>
                  <a:t>, kí hiệu </a:t>
                </a:r>
                <a14:m>
                  <m:oMath xmlns:m="http://schemas.openxmlformats.org/officeDocument/2006/math">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𝑑</m:t>
                    </m:r>
                    <m:r>
                      <a:rPr lang="nl-NL" sz="4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nl-NL" sz="40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𝑄</m:t>
                    </m:r>
                    <m:r>
                      <a:rPr lang="nl-NL" sz="4000" i="1"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4000" kern="100">
                    <a:effectLst/>
                    <a:latin typeface="Arial" panose="020B0604020202020204" pitchFamily="34" charset="0"/>
                    <a:ea typeface="Malgun Gothic" panose="020B0503020000020004" pitchFamily="34" charset="-127"/>
                    <a:cs typeface="Arial" panose="020B0604020202020204" pitchFamily="34" charset="0"/>
                  </a:rPr>
                  <a:t>, là khoảng cách từ một điểm bất kì thuộc mặt phẳng này đến mặt phẳng kia</a:t>
                </a:r>
                <a:r>
                  <a:rPr lang="nl-NL" sz="4000" kern="100">
                    <a:effectLst/>
                    <a:latin typeface="Arial" panose="020B0604020202020204" pitchFamily="34" charset="0"/>
                    <a:ea typeface="Malgun Gothic" panose="020B0503020000020004" pitchFamily="34" charset="-127"/>
                    <a:cs typeface="Arial" panose="020B0604020202020204" pitchFamily="34" charset="0"/>
                  </a:rPr>
                  <a:t>. </a:t>
                </a:r>
                <a:endParaRPr lang="en-US" sz="4000" kern="100" smtClean="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50000"/>
                  </a:lnSpc>
                  <a:spcBef>
                    <a:spcPts val="600"/>
                  </a:spcBef>
                  <a:spcAft>
                    <a:spcPts val="600"/>
                  </a:spcAft>
                  <a:buFont typeface="Arial" panose="020B0604020202020204" pitchFamily="34" charset="0"/>
                  <a:buChar char="•"/>
                </a:pPr>
                <a:r>
                  <a:rPr lang="nl-NL" sz="4000" kern="100" smtClean="0">
                    <a:effectLst/>
                    <a:latin typeface="Arial" panose="020B0604020202020204" pitchFamily="34" charset="0"/>
                    <a:ea typeface="Calibri" panose="020F0502020204030204" pitchFamily="34" charset="0"/>
                    <a:cs typeface="Arial" panose="020B0604020202020204" pitchFamily="34" charset="0"/>
                  </a:rPr>
                  <a:t>Khoảng </a:t>
                </a:r>
                <a:r>
                  <a:rPr lang="nl-NL" sz="4000" kern="100">
                    <a:effectLst/>
                    <a:latin typeface="Arial" panose="020B0604020202020204" pitchFamily="34" charset="0"/>
                    <a:ea typeface="Calibri" panose="020F0502020204030204" pitchFamily="34" charset="0"/>
                    <a:cs typeface="Arial" panose="020B0604020202020204" pitchFamily="34" charset="0"/>
                  </a:rPr>
                  <a:t>cách giữa hai đường đường thẳng song song </a:t>
                </a:r>
                <a14:m>
                  <m:oMath xmlns:m="http://schemas.openxmlformats.org/officeDocument/2006/math">
                    <m:r>
                      <a:rPr lang="nl-NL" sz="4000" i="1" kern="100" smtClean="0">
                        <a:effectLst/>
                        <a:latin typeface="Cambria Math" panose="02040503050406030204" pitchFamily="18" charset="0"/>
                        <a:ea typeface="Calibri" panose="020F0502020204030204" pitchFamily="34" charset="0"/>
                        <a:cs typeface="Arial" panose="020B0604020202020204" pitchFamily="34" charset="0"/>
                      </a:rPr>
                      <m:t>𝑚</m:t>
                    </m:r>
                  </m:oMath>
                </a14:m>
                <a:r>
                  <a:rPr lang="nl-NL" sz="4000" kern="100">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nl-NL" sz="4000" i="1" kern="100" smtClean="0">
                        <a:effectLst/>
                        <a:latin typeface="Cambria Math" panose="02040503050406030204" pitchFamily="18" charset="0"/>
                        <a:ea typeface="Calibri" panose="020F0502020204030204" pitchFamily="34" charset="0"/>
                        <a:cs typeface="Arial" panose="020B0604020202020204" pitchFamily="34" charset="0"/>
                      </a:rPr>
                      <m:t>𝑛</m:t>
                    </m:r>
                  </m:oMath>
                </a14:m>
                <a:r>
                  <a:rPr lang="nl-NL" sz="4000" kern="100">
                    <a:effectLst/>
                    <a:latin typeface="Arial" panose="020B0604020202020204" pitchFamily="34" charset="0"/>
                    <a:ea typeface="Calibri" panose="020F0502020204030204" pitchFamily="34" charset="0"/>
                    <a:cs typeface="Arial" panose="020B0604020202020204" pitchFamily="34" charset="0"/>
                  </a:rPr>
                  <a:t> </a:t>
                </a:r>
                <a:r>
                  <a:rPr lang="nl-NL" sz="4000" kern="100" smtClean="0">
                    <a:effectLst/>
                    <a:latin typeface="Arial" panose="020B0604020202020204" pitchFamily="34" charset="0"/>
                    <a:ea typeface="Calibri" panose="020F0502020204030204" pitchFamily="34" charset="0"/>
                    <a:cs typeface="Arial" panose="020B0604020202020204" pitchFamily="34" charset="0"/>
                  </a:rPr>
                  <a:t>     kí </a:t>
                </a:r>
                <a:r>
                  <a:rPr lang="nl-NL" sz="4000" kern="100">
                    <a:effectLst/>
                    <a:latin typeface="Arial" panose="020B0604020202020204" pitchFamily="34" charset="0"/>
                    <a:ea typeface="Calibri" panose="020F0502020204030204" pitchFamily="34" charset="0"/>
                    <a:cs typeface="Arial" panose="020B0604020202020204" pitchFamily="34" charset="0"/>
                  </a:rPr>
                  <a:t>hiệu </a:t>
                </a:r>
                <a14:m>
                  <m:oMath xmlns:m="http://schemas.openxmlformats.org/officeDocument/2006/math">
                    <m:r>
                      <a:rPr lang="nl-NL" sz="4000" i="1" kern="100" smtClean="0">
                        <a:effectLst/>
                        <a:latin typeface="Cambria Math" panose="02040503050406030204" pitchFamily="18" charset="0"/>
                        <a:ea typeface="Calibri" panose="020F0502020204030204" pitchFamily="34" charset="0"/>
                        <a:cs typeface="Arial" panose="020B0604020202020204" pitchFamily="34" charset="0"/>
                      </a:rPr>
                      <m:t>𝑑</m:t>
                    </m:r>
                    <m:r>
                      <a:rPr lang="nl-NL" sz="4000" i="1" kern="100" smtClean="0">
                        <a:effectLst/>
                        <a:latin typeface="Cambria Math" panose="02040503050406030204" pitchFamily="18" charset="0"/>
                        <a:ea typeface="Calibri" panose="020F0502020204030204" pitchFamily="34" charset="0"/>
                        <a:cs typeface="Arial" panose="020B0604020202020204" pitchFamily="34" charset="0"/>
                      </a:rPr>
                      <m:t>(</m:t>
                    </m:r>
                    <m:r>
                      <a:rPr lang="nl-NL" sz="4000" i="1" kern="100" smtClean="0">
                        <a:effectLst/>
                        <a:latin typeface="Cambria Math" panose="02040503050406030204" pitchFamily="18" charset="0"/>
                        <a:ea typeface="Calibri" panose="020F0502020204030204" pitchFamily="34" charset="0"/>
                        <a:cs typeface="Arial" panose="020B0604020202020204" pitchFamily="34" charset="0"/>
                      </a:rPr>
                      <m:t>𝑚</m:t>
                    </m:r>
                    <m:r>
                      <a:rPr lang="nl-NL" sz="4000" i="1" kern="100" smtClean="0">
                        <a:effectLst/>
                        <a:latin typeface="Cambria Math" panose="02040503050406030204" pitchFamily="18" charset="0"/>
                        <a:ea typeface="Calibri" panose="020F0502020204030204" pitchFamily="34" charset="0"/>
                        <a:cs typeface="Arial" panose="020B0604020202020204" pitchFamily="34" charset="0"/>
                      </a:rPr>
                      <m:t>;</m:t>
                    </m:r>
                    <m:r>
                      <a:rPr lang="nl-NL" sz="4000" i="1" kern="100" smtClean="0">
                        <a:effectLst/>
                        <a:latin typeface="Cambria Math" panose="02040503050406030204" pitchFamily="18" charset="0"/>
                        <a:ea typeface="Calibri" panose="020F0502020204030204" pitchFamily="34" charset="0"/>
                        <a:cs typeface="Arial" panose="020B0604020202020204" pitchFamily="34" charset="0"/>
                      </a:rPr>
                      <m:t>𝑛</m:t>
                    </m:r>
                    <m:r>
                      <a:rPr lang="nl-NL" sz="4000" i="1" kern="100" smtClean="0">
                        <a:effectLst/>
                        <a:latin typeface="Cambria Math" panose="02040503050406030204" pitchFamily="18" charset="0"/>
                        <a:ea typeface="Calibri" panose="020F0502020204030204" pitchFamily="34" charset="0"/>
                        <a:cs typeface="Arial" panose="020B0604020202020204" pitchFamily="34" charset="0"/>
                      </a:rPr>
                      <m:t>)</m:t>
                    </m:r>
                  </m:oMath>
                </a14:m>
                <a:r>
                  <a:rPr lang="nl-NL" sz="4000" kern="100">
                    <a:effectLst/>
                    <a:latin typeface="Arial" panose="020B0604020202020204" pitchFamily="34" charset="0"/>
                    <a:ea typeface="Calibri" panose="020F0502020204030204" pitchFamily="34" charset="0"/>
                    <a:cs typeface="Arial" panose="020B0604020202020204" pitchFamily="34" charset="0"/>
                  </a:rPr>
                  <a:t> là khoảng cách từ một điểm thuộc đường thẳng này đến đường thẳng kia.</a:t>
                </a:r>
                <a:endParaRPr lang="en-US" sz="40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1" name="Rectangle 30"/>
              <p:cNvSpPr>
                <a:spLocks noRot="1" noChangeAspect="1" noMove="1" noResize="1" noEditPoints="1" noAdjustHandles="1" noChangeArrowheads="1" noChangeShapeType="1" noTextEdit="1"/>
              </p:cNvSpPr>
              <p:nvPr/>
            </p:nvSpPr>
            <p:spPr>
              <a:xfrm>
                <a:off x="1325960" y="2448426"/>
                <a:ext cx="15652124" cy="5786199"/>
              </a:xfrm>
              <a:prstGeom prst="rect">
                <a:avLst/>
              </a:prstGeom>
              <a:blipFill>
                <a:blip r:embed="rId3"/>
                <a:stretch>
                  <a:fillRect l="-1167" r="-1322" b="-1469"/>
                </a:stretch>
              </a:blipFill>
              <a:ln w="25400" cap="flat" cmpd="sng" algn="ctr">
                <a:solidFill>
                  <a:srgbClr val="FFFFFF"/>
                </a:solidFill>
                <a:prstDash val="solid"/>
              </a:ln>
              <a:effectLst/>
            </p:spPr>
            <p:txBody>
              <a:bodyPr/>
              <a:lstStyle/>
              <a:p>
                <a:r>
                  <a:rPr lang="en-US">
                    <a:noFill/>
                  </a:rPr>
                  <a:t> </a:t>
                </a:r>
              </a:p>
            </p:txBody>
          </p:sp>
        </mc:Fallback>
      </mc:AlternateContent>
      <p:pic>
        <p:nvPicPr>
          <p:cNvPr id="35" name="Picture 34"/>
          <p:cNvPicPr>
            <a:picLocks noChangeAspect="1"/>
          </p:cNvPicPr>
          <p:nvPr/>
        </p:nvPicPr>
        <p:blipFill>
          <a:blip r:embed="rId4"/>
          <a:stretch>
            <a:fillRect/>
          </a:stretch>
        </p:blipFill>
        <p:spPr>
          <a:xfrm rot="329459" flipH="1">
            <a:off x="1374306" y="8852239"/>
            <a:ext cx="1671026" cy="1090613"/>
          </a:xfrm>
          <a:prstGeom prst="rect">
            <a:avLst/>
          </a:prstGeom>
        </p:spPr>
      </p:pic>
      <p:pic>
        <p:nvPicPr>
          <p:cNvPr id="36" name="Picture 35"/>
          <p:cNvPicPr>
            <a:picLocks noChangeAspect="1"/>
          </p:cNvPicPr>
          <p:nvPr/>
        </p:nvPicPr>
        <p:blipFill>
          <a:blip r:embed="rId5"/>
          <a:stretch>
            <a:fillRect/>
          </a:stretch>
        </p:blipFill>
        <p:spPr>
          <a:xfrm rot="16200000">
            <a:off x="15772464" y="210314"/>
            <a:ext cx="573741" cy="1821455"/>
          </a:xfrm>
          <a:prstGeom prst="rect">
            <a:avLst/>
          </a:prstGeom>
        </p:spPr>
      </p:pic>
    </p:spTree>
    <p:extLst>
      <p:ext uri="{BB962C8B-B14F-4D97-AF65-F5344CB8AC3E}">
        <p14:creationId xmlns:p14="http://schemas.microsoft.com/office/powerpoint/2010/main" val="3754504830"/>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4" name="Group 4"/>
          <p:cNvGrpSpPr/>
          <p:nvPr/>
        </p:nvGrpSpPr>
        <p:grpSpPr>
          <a:xfrm>
            <a:off x="457200" y="419100"/>
            <a:ext cx="17373600" cy="9448800"/>
            <a:chOff x="0" y="0"/>
            <a:chExt cx="2635672" cy="2118611"/>
          </a:xfrm>
        </p:grpSpPr>
        <p:sp>
          <p:nvSpPr>
            <p:cNvPr id="25"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26"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grpSp>
        <p:nvGrpSpPr>
          <p:cNvPr id="11" name="Group 10"/>
          <p:cNvGrpSpPr/>
          <p:nvPr/>
        </p:nvGrpSpPr>
        <p:grpSpPr>
          <a:xfrm>
            <a:off x="1605998" y="571609"/>
            <a:ext cx="15063967" cy="2681888"/>
            <a:chOff x="960636" y="750384"/>
            <a:chExt cx="15063967" cy="2681888"/>
          </a:xfrm>
        </p:grpSpPr>
        <p:pic>
          <p:nvPicPr>
            <p:cNvPr id="12" name="Picture 11"/>
            <p:cNvPicPr>
              <a:picLocks noChangeAspect="1"/>
            </p:cNvPicPr>
            <p:nvPr/>
          </p:nvPicPr>
          <p:blipFill>
            <a:blip r:embed="rId3"/>
            <a:stretch>
              <a:fillRect/>
            </a:stretch>
          </p:blipFill>
          <p:spPr>
            <a:xfrm>
              <a:off x="960636" y="1113662"/>
              <a:ext cx="1217660" cy="1153347"/>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2468018" y="750384"/>
                  <a:ext cx="13556585" cy="2681888"/>
                </a:xfrm>
                <a:prstGeom prst="rect">
                  <a:avLst/>
                </a:prstGeom>
              </p:spPr>
              <p:txBody>
                <a:bodyPr wrap="square">
                  <a:spAutoFit/>
                </a:bodyPr>
                <a:lstStyle/>
                <a:p>
                  <a:pPr lvl="0" algn="just">
                    <a:lnSpc>
                      <a:spcPct val="150000"/>
                    </a:lnSpc>
                  </a:pPr>
                  <a:r>
                    <a:rPr lang="vi-VN" sz="3900">
                      <a:cs typeface="Arial" panose="020B0604020202020204" pitchFamily="34" charset="0"/>
                    </a:rPr>
                    <a:t>Nếu đường thẳng </a:t>
                  </a:r>
                  <a14:m>
                    <m:oMath xmlns:m="http://schemas.openxmlformats.org/officeDocument/2006/math">
                      <m:r>
                        <a:rPr lang="vi-VN" sz="3900" i="1" smtClean="0">
                          <a:latin typeface="Cambria Math" panose="02040503050406030204" pitchFamily="18" charset="0"/>
                          <a:cs typeface="Arial" panose="020B0604020202020204" pitchFamily="34" charset="0"/>
                        </a:rPr>
                        <m:t>𝑎</m:t>
                      </m:r>
                    </m:oMath>
                  </a14:m>
                  <a:r>
                    <a:rPr lang="vi-VN" sz="3900">
                      <a:cs typeface="Arial" panose="020B0604020202020204" pitchFamily="34" charset="0"/>
                    </a:rPr>
                    <a:t> thuộc mặt phẳng </a:t>
                  </a:r>
                  <a14:m>
                    <m:oMath xmlns:m="http://schemas.openxmlformats.org/officeDocument/2006/math">
                      <m:r>
                        <a:rPr lang="vi-VN" sz="3900" i="1" smtClean="0">
                          <a:latin typeface="Cambria Math" panose="02040503050406030204" pitchFamily="18" charset="0"/>
                          <a:cs typeface="Arial" panose="020B0604020202020204" pitchFamily="34" charset="0"/>
                        </a:rPr>
                        <m:t>(</m:t>
                      </m:r>
                      <m:r>
                        <a:rPr lang="vi-VN" sz="3900" i="1" smtClean="0">
                          <a:latin typeface="Cambria Math" panose="02040503050406030204" pitchFamily="18" charset="0"/>
                          <a:cs typeface="Arial" panose="020B0604020202020204" pitchFamily="34" charset="0"/>
                        </a:rPr>
                        <m:t>𝑃</m:t>
                      </m:r>
                      <m:r>
                        <a:rPr lang="vi-VN" sz="3900" i="1" smtClean="0">
                          <a:latin typeface="Cambria Math" panose="02040503050406030204" pitchFamily="18" charset="0"/>
                          <a:cs typeface="Arial" panose="020B0604020202020204" pitchFamily="34" charset="0"/>
                        </a:rPr>
                        <m:t>)</m:t>
                      </m:r>
                    </m:oMath>
                  </a14:m>
                  <a:r>
                    <a:rPr lang="vi-VN" sz="3900">
                      <a:cs typeface="Arial" panose="020B0604020202020204" pitchFamily="34" charset="0"/>
                    </a:rPr>
                    <a:t> và mặt phẳng </a:t>
                  </a:r>
                  <a14:m>
                    <m:oMath xmlns:m="http://schemas.openxmlformats.org/officeDocument/2006/math">
                      <m:r>
                        <a:rPr lang="vi-VN" sz="3900" i="1" smtClean="0">
                          <a:latin typeface="Cambria Math" panose="02040503050406030204" pitchFamily="18" charset="0"/>
                          <a:cs typeface="Arial" panose="020B0604020202020204" pitchFamily="34" charset="0"/>
                        </a:rPr>
                        <m:t>(</m:t>
                      </m:r>
                      <m:r>
                        <a:rPr lang="vi-VN" sz="3900" i="1" smtClean="0">
                          <a:latin typeface="Cambria Math" panose="02040503050406030204" pitchFamily="18" charset="0"/>
                          <a:cs typeface="Arial" panose="020B0604020202020204" pitchFamily="34" charset="0"/>
                        </a:rPr>
                        <m:t>𝑄</m:t>
                      </m:r>
                      <m:r>
                        <a:rPr lang="vi-VN" sz="3900" i="1" smtClean="0">
                          <a:latin typeface="Cambria Math" panose="02040503050406030204" pitchFamily="18" charset="0"/>
                          <a:cs typeface="Arial" panose="020B0604020202020204" pitchFamily="34" charset="0"/>
                        </a:rPr>
                        <m:t>)</m:t>
                      </m:r>
                    </m:oMath>
                  </a14:m>
                  <a:r>
                    <a:rPr lang="vi-VN" sz="3900">
                      <a:cs typeface="Arial" panose="020B0604020202020204" pitchFamily="34" charset="0"/>
                    </a:rPr>
                    <a:t> song song với </a:t>
                  </a:r>
                  <a14:m>
                    <m:oMath xmlns:m="http://schemas.openxmlformats.org/officeDocument/2006/math">
                      <m:r>
                        <a:rPr lang="vi-VN" sz="3900" i="1" smtClean="0">
                          <a:latin typeface="Cambria Math" panose="02040503050406030204" pitchFamily="18" charset="0"/>
                          <a:cs typeface="Arial" panose="020B0604020202020204" pitchFamily="34" charset="0"/>
                        </a:rPr>
                        <m:t>(</m:t>
                      </m:r>
                      <m:r>
                        <a:rPr lang="vi-VN" sz="3900" i="1" smtClean="0">
                          <a:latin typeface="Cambria Math" panose="02040503050406030204" pitchFamily="18" charset="0"/>
                          <a:cs typeface="Arial" panose="020B0604020202020204" pitchFamily="34" charset="0"/>
                        </a:rPr>
                        <m:t>𝑃</m:t>
                      </m:r>
                      <m:r>
                        <a:rPr lang="vi-VN" sz="3900" i="1" smtClean="0">
                          <a:latin typeface="Cambria Math" panose="02040503050406030204" pitchFamily="18" charset="0"/>
                          <a:cs typeface="Arial" panose="020B0604020202020204" pitchFamily="34" charset="0"/>
                        </a:rPr>
                        <m:t>) </m:t>
                      </m:r>
                    </m:oMath>
                  </a14:m>
                  <a:r>
                    <a:rPr lang="vi-VN" sz="3900">
                      <a:cs typeface="Arial" panose="020B0604020202020204" pitchFamily="34" charset="0"/>
                    </a:rPr>
                    <a:t>thì giữa </a:t>
                  </a:r>
                  <a14:m>
                    <m:oMath xmlns:m="http://schemas.openxmlformats.org/officeDocument/2006/math">
                      <m:r>
                        <a:rPr lang="vi-VN" sz="3900" i="1" smtClean="0">
                          <a:latin typeface="Cambria Math" panose="02040503050406030204" pitchFamily="18" charset="0"/>
                          <a:cs typeface="Arial" panose="020B0604020202020204" pitchFamily="34" charset="0"/>
                        </a:rPr>
                        <m:t>𝑑</m:t>
                      </m:r>
                      <m:r>
                        <a:rPr lang="vi-VN" sz="3900" i="1" smtClean="0">
                          <a:latin typeface="Cambria Math" panose="02040503050406030204" pitchFamily="18" charset="0"/>
                          <a:cs typeface="Arial" panose="020B0604020202020204" pitchFamily="34" charset="0"/>
                        </a:rPr>
                        <m:t>(</m:t>
                      </m:r>
                      <m:r>
                        <a:rPr lang="vi-VN" sz="3900" i="1" smtClean="0">
                          <a:latin typeface="Cambria Math" panose="02040503050406030204" pitchFamily="18" charset="0"/>
                          <a:cs typeface="Arial" panose="020B0604020202020204" pitchFamily="34" charset="0"/>
                        </a:rPr>
                        <m:t>𝑎</m:t>
                      </m:r>
                      <m:r>
                        <a:rPr lang="vi-VN" sz="3900" i="1" smtClean="0">
                          <a:latin typeface="Cambria Math" panose="02040503050406030204" pitchFamily="18" charset="0"/>
                          <a:cs typeface="Arial" panose="020B0604020202020204" pitchFamily="34" charset="0"/>
                        </a:rPr>
                        <m:t>, (</m:t>
                      </m:r>
                      <m:r>
                        <a:rPr lang="vi-VN" sz="3900" i="1" smtClean="0">
                          <a:latin typeface="Cambria Math" panose="02040503050406030204" pitchFamily="18" charset="0"/>
                          <a:cs typeface="Arial" panose="020B0604020202020204" pitchFamily="34" charset="0"/>
                        </a:rPr>
                        <m:t>𝑄</m:t>
                      </m:r>
                      <m:r>
                        <a:rPr lang="vi-VN" sz="3900" i="1" smtClean="0">
                          <a:latin typeface="Cambria Math" panose="02040503050406030204" pitchFamily="18" charset="0"/>
                          <a:cs typeface="Arial" panose="020B0604020202020204" pitchFamily="34" charset="0"/>
                        </a:rPr>
                        <m:t>))</m:t>
                      </m:r>
                    </m:oMath>
                  </a14:m>
                  <a:r>
                    <a:rPr lang="vi-VN" sz="3900">
                      <a:cs typeface="Arial" panose="020B0604020202020204" pitchFamily="34" charset="0"/>
                    </a:rPr>
                    <a:t> và </a:t>
                  </a:r>
                  <a14:m>
                    <m:oMath xmlns:m="http://schemas.openxmlformats.org/officeDocument/2006/math">
                      <m:r>
                        <a:rPr lang="vi-VN" sz="3900" i="1" smtClean="0">
                          <a:latin typeface="Cambria Math" panose="02040503050406030204" pitchFamily="18" charset="0"/>
                          <a:cs typeface="Arial" panose="020B0604020202020204" pitchFamily="34" charset="0"/>
                        </a:rPr>
                        <m:t>𝑑</m:t>
                      </m:r>
                      <m:r>
                        <a:rPr lang="vi-VN" sz="3900" i="1" smtClean="0">
                          <a:latin typeface="Cambria Math" panose="02040503050406030204" pitchFamily="18" charset="0"/>
                          <a:cs typeface="Arial" panose="020B0604020202020204" pitchFamily="34" charset="0"/>
                        </a:rPr>
                        <m:t>((</m:t>
                      </m:r>
                      <m:r>
                        <a:rPr lang="vi-VN" sz="3900" i="1" smtClean="0">
                          <a:latin typeface="Cambria Math" panose="02040503050406030204" pitchFamily="18" charset="0"/>
                          <a:cs typeface="Arial" panose="020B0604020202020204" pitchFamily="34" charset="0"/>
                        </a:rPr>
                        <m:t>𝑃</m:t>
                      </m:r>
                      <m:r>
                        <a:rPr lang="vi-VN" sz="3900" i="1" smtClean="0">
                          <a:latin typeface="Cambria Math" panose="02040503050406030204" pitchFamily="18" charset="0"/>
                          <a:cs typeface="Arial" panose="020B0604020202020204" pitchFamily="34" charset="0"/>
                        </a:rPr>
                        <m:t>), (</m:t>
                      </m:r>
                      <m:r>
                        <a:rPr lang="vi-VN" sz="3900" i="1" smtClean="0">
                          <a:latin typeface="Cambria Math" panose="02040503050406030204" pitchFamily="18" charset="0"/>
                          <a:cs typeface="Arial" panose="020B0604020202020204" pitchFamily="34" charset="0"/>
                        </a:rPr>
                        <m:t>𝑄</m:t>
                      </m:r>
                      <m:r>
                        <a:rPr lang="vi-VN" sz="3900" i="1" smtClean="0">
                          <a:latin typeface="Cambria Math" panose="02040503050406030204" pitchFamily="18" charset="0"/>
                          <a:cs typeface="Arial" panose="020B0604020202020204" pitchFamily="34" charset="0"/>
                        </a:rPr>
                        <m:t>)) </m:t>
                      </m:r>
                    </m:oMath>
                  </a14:m>
                  <a:r>
                    <a:rPr lang="vi-VN" sz="3900">
                      <a:cs typeface="Arial" panose="020B0604020202020204" pitchFamily="34" charset="0"/>
                    </a:rPr>
                    <a:t>có mối quan hệ </a:t>
                  </a:r>
                  <a:r>
                    <a:rPr lang="vi-VN" sz="3900">
                      <a:cs typeface="Arial" panose="020B0604020202020204" pitchFamily="34" charset="0"/>
                    </a:rPr>
                    <a:t>gì</a:t>
                  </a:r>
                  <a:r>
                    <a:rPr lang="vi-VN" sz="3900" smtClean="0">
                      <a:cs typeface="Arial" panose="020B0604020202020204" pitchFamily="34" charset="0"/>
                    </a:rPr>
                    <a:t>?</a:t>
                  </a:r>
                  <a:endParaRPr lang="vi-VN" sz="390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2468018" y="750384"/>
                  <a:ext cx="13556585" cy="2681888"/>
                </a:xfrm>
                <a:prstGeom prst="rect">
                  <a:avLst/>
                </a:prstGeom>
                <a:blipFill>
                  <a:blip r:embed="rId4"/>
                  <a:stretch>
                    <a:fillRect l="-1529" r="-1529" b="-8182"/>
                  </a:stretch>
                </a:blipFill>
              </p:spPr>
              <p:txBody>
                <a:bodyPr/>
                <a:lstStyle/>
                <a:p>
                  <a:r>
                    <a:rPr lang="en-US">
                      <a:noFill/>
                    </a:rPr>
                    <a:t> </a:t>
                  </a:r>
                </a:p>
              </p:txBody>
            </p:sp>
          </mc:Fallback>
        </mc:AlternateContent>
      </p:grpSp>
      <p:sp>
        <p:nvSpPr>
          <p:cNvPr id="14" name="Rectangle 13"/>
          <p:cNvSpPr/>
          <p:nvPr/>
        </p:nvSpPr>
        <p:spPr>
          <a:xfrm>
            <a:off x="8588714" y="3444979"/>
            <a:ext cx="1927131" cy="901593"/>
          </a:xfrm>
          <a:prstGeom prst="rect">
            <a:avLst/>
          </a:prstGeom>
        </p:spPr>
        <p:txBody>
          <a:bodyPr wrap="none">
            <a:spAutoFit/>
          </a:bodyPr>
          <a:lstStyle/>
          <a:p>
            <a:pPr marL="0" marR="0" lvl="0" indent="0" algn="just" defTabSz="1828800" rtl="0" eaLnBrk="1" fontAlgn="auto" latinLnBrk="0" hangingPunct="1">
              <a:lnSpc>
                <a:spcPct val="150000"/>
              </a:lnSpc>
              <a:spcBef>
                <a:spcPts val="600"/>
              </a:spcBef>
              <a:spcAft>
                <a:spcPts val="600"/>
              </a:spcAft>
              <a:buClr>
                <a:srgbClr val="000000"/>
              </a:buClr>
              <a:buSzTx/>
              <a:buFontTx/>
              <a:buNone/>
              <a:tabLst/>
              <a:defRPr/>
            </a:pPr>
            <a:r>
              <a:rPr kumimoji="0" lang="en-US" sz="3900" b="1" i="1" u="sng" strike="noStrike" kern="0" cap="none" spc="0" normalizeH="0" baseline="0" noProof="0" smtClean="0">
                <a:ln>
                  <a:noFill/>
                </a:ln>
                <a:solidFill>
                  <a:srgbClr val="1F497D"/>
                </a:solidFill>
                <a:effectLst/>
                <a:uLnTx/>
                <a:uFillTx/>
                <a:latin typeface="Arial"/>
                <a:ea typeface="Calibri" panose="020F0502020204030204" pitchFamily="34" charset="0"/>
                <a:cs typeface="Times New Roman" panose="02020603050405020304" pitchFamily="18" charset="0"/>
                <a:sym typeface="Arial"/>
              </a:rPr>
              <a:t>Trả lời:</a:t>
            </a:r>
            <a:endParaRPr kumimoji="0" lang="en-US" sz="3900" b="1" i="1" u="sng" strike="noStrike" kern="0" cap="none" spc="0" normalizeH="0" baseline="0" noProof="0">
              <a:ln>
                <a:noFill/>
              </a:ln>
              <a:solidFill>
                <a:srgbClr val="1F497D"/>
              </a:solidFill>
              <a:effectLst/>
              <a:uLnTx/>
              <a:uFillTx/>
              <a:latin typeface="Arial"/>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3" name="Rectangle 2"/>
              <p:cNvSpPr/>
              <p:nvPr/>
            </p:nvSpPr>
            <p:spPr>
              <a:xfrm>
                <a:off x="3113380" y="4898937"/>
                <a:ext cx="12877800" cy="4533549"/>
              </a:xfrm>
              <a:prstGeom prst="rect">
                <a:avLst/>
              </a:prstGeom>
            </p:spPr>
            <p:txBody>
              <a:bodyPr wrap="square">
                <a:spAutoFit/>
              </a:bodyPr>
              <a:lstStyle/>
              <a:p>
                <a:pPr>
                  <a:lnSpc>
                    <a:spcPct val="185000"/>
                  </a:lnSpc>
                </a:pPr>
                <a:r>
                  <a:rPr lang="en-US" sz="3900" kern="100" smtClean="0">
                    <a:solidFill>
                      <a:srgbClr val="000000"/>
                    </a:solidFill>
                    <a:latin typeface="Arial" panose="020B0604020202020204" pitchFamily="34" charset="0"/>
                    <a:ea typeface="Times New Roman" panose="02020603050405020304" pitchFamily="18" charset="0"/>
                    <a:cs typeface="Arial" panose="020B0604020202020204" pitchFamily="34" charset="0"/>
                  </a:rPr>
                  <a:t>Lấy </a:t>
                </a:r>
                <a14:m>
                  <m:oMath xmlns:m="http://schemas.openxmlformats.org/officeDocument/2006/math">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m:t>
                    </m:r>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m:t>
                    </m:r>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d>
                      <m:dPr>
                        <m:ctrlP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dPr>
                      <m:e>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𝑃</m:t>
                        </m:r>
                      </m:e>
                    </m:d>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900" kern="10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85000"/>
                  </a:lnSpc>
                  <a:buFont typeface="Arial" panose="020B0604020202020204" pitchFamily="34" charset="0"/>
                  <a:buChar char="•"/>
                </a:pPr>
                <a14:m>
                  <m:oMath xmlns:m="http://schemas.openxmlformats.org/officeDocument/2006/math">
                    <m:r>
                      <a:rPr lang="en-US" sz="3900" i="1" kern="100" smtClea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oMath>
                </a14:m>
                <a:r>
                  <a:rPr lang="en-US" sz="39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 // </a:t>
                </a:r>
                <a14:m>
                  <m:oMath xmlns:m="http://schemas.openxmlformats.org/officeDocument/2006/math">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𝑄</m:t>
                    </m:r>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9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nên </a:t>
                </a:r>
                <a14:m>
                  <m:oMath xmlns:m="http://schemas.openxmlformats.org/officeDocument/2006/math">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𝑎</m:t>
                    </m:r>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𝑄</m:t>
                    </m:r>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m:t>
                    </m:r>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𝑄</m:t>
                    </m:r>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900" kern="100">
                  <a:effectLst/>
                  <a:latin typeface="Arial" panose="020B0604020202020204" pitchFamily="34" charset="0"/>
                  <a:ea typeface="Calibri" panose="020F0502020204030204" pitchFamily="34" charset="0"/>
                  <a:cs typeface="Arial" panose="020B0604020202020204" pitchFamily="34" charset="0"/>
                </a:endParaRPr>
              </a:p>
              <a:p>
                <a:pPr marL="571500" indent="-571500">
                  <a:lnSpc>
                    <a:spcPct val="185000"/>
                  </a:lnSpc>
                  <a:buFont typeface="Arial" panose="020B0604020202020204" pitchFamily="34" charset="0"/>
                  <a:buChar char="•"/>
                </a:pPr>
                <a14:m>
                  <m:oMath xmlns:m="http://schemas.openxmlformats.org/officeDocument/2006/math">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𝑄</m:t>
                    </m:r>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3900" kern="1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nên </a:t>
                </a:r>
                <a14:m>
                  <m:oMath xmlns:m="http://schemas.openxmlformats.org/officeDocument/2006/math">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𝑃</m:t>
                    </m:r>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𝑄</m:t>
                    </m:r>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 = </m:t>
                    </m:r>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𝑑</m:t>
                    </m:r>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𝑀</m:t>
                    </m:r>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𝑄</m:t>
                    </m:r>
                    <m:r>
                      <a:rPr lang="en-US" sz="3900" i="1" kern="10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oMath>
                </a14:m>
                <a:endParaRPr lang="en-US" sz="3900" kern="100">
                  <a:effectLst/>
                  <a:latin typeface="Arial" panose="020B0604020202020204" pitchFamily="34" charset="0"/>
                  <a:ea typeface="Calibri" panose="020F0502020204030204" pitchFamily="34" charset="0"/>
                  <a:cs typeface="Arial" panose="020B0604020202020204" pitchFamily="34" charset="0"/>
                </a:endParaRPr>
              </a:p>
              <a:p>
                <a:pPr>
                  <a:lnSpc>
                    <a:spcPct val="185000"/>
                  </a:lnSpc>
                </a:pPr>
                <a14:m>
                  <m:oMathPara xmlns:m="http://schemas.openxmlformats.org/officeDocument/2006/math">
                    <m:oMathParaPr>
                      <m:jc m:val="centerGroup"/>
                    </m:oMathParaPr>
                    <m:oMath xmlns:m="http://schemas.openxmlformats.org/officeDocument/2006/math">
                      <m:r>
                        <a:rPr lang="en-US" sz="39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9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m:t>
                      </m:r>
                      <m:r>
                        <a:rPr lang="en-US" sz="39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9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en-US" sz="39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39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𝑄</m:t>
                      </m:r>
                      <m:r>
                        <a:rPr lang="en-US" sz="39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m:t>
                      </m:r>
                      <m:r>
                        <a:rPr lang="en-US" sz="39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m:t>
                      </m:r>
                      <m:r>
                        <a:rPr lang="en-US" sz="39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9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m:t>
                      </m:r>
                      <m:r>
                        <a:rPr lang="en-US" sz="39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9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𝑄</m:t>
                      </m:r>
                      <m:r>
                        <a:rPr lang="en-US" sz="39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m:oMathPara>
                </a14:m>
                <a:endParaRPr lang="en-US" sz="39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3113380" y="4898937"/>
                <a:ext cx="12877800" cy="4533549"/>
              </a:xfrm>
              <a:prstGeom prst="rect">
                <a:avLst/>
              </a:prstGeom>
              <a:blipFill>
                <a:blip r:embed="rId5"/>
                <a:stretch>
                  <a:fillRect l="-1610"/>
                </a:stretch>
              </a:blipFill>
            </p:spPr>
            <p:txBody>
              <a:bodyPr/>
              <a:lstStyle/>
              <a:p>
                <a:r>
                  <a:rPr lang="en-US">
                    <a:noFill/>
                  </a:rPr>
                  <a:t> </a:t>
                </a:r>
              </a:p>
            </p:txBody>
          </p:sp>
        </mc:Fallback>
      </mc:AlternateContent>
      <p:pic>
        <p:nvPicPr>
          <p:cNvPr id="6" name="Picture 5"/>
          <p:cNvPicPr>
            <a:picLocks noChangeAspect="1"/>
          </p:cNvPicPr>
          <p:nvPr/>
        </p:nvPicPr>
        <p:blipFill>
          <a:blip r:embed="rId6"/>
          <a:stretch>
            <a:fillRect/>
          </a:stretch>
        </p:blipFill>
        <p:spPr>
          <a:xfrm>
            <a:off x="15129344" y="6685975"/>
            <a:ext cx="3200513" cy="2808920"/>
          </a:xfrm>
          <a:prstGeom prst="rect">
            <a:avLst/>
          </a:prstGeom>
        </p:spPr>
      </p:pic>
      <p:pic>
        <p:nvPicPr>
          <p:cNvPr id="7" name="Picture 6"/>
          <p:cNvPicPr>
            <a:picLocks noChangeAspect="1"/>
          </p:cNvPicPr>
          <p:nvPr/>
        </p:nvPicPr>
        <p:blipFill>
          <a:blip r:embed="rId7"/>
          <a:stretch>
            <a:fillRect/>
          </a:stretch>
        </p:blipFill>
        <p:spPr>
          <a:xfrm rot="2972534">
            <a:off x="924243" y="8698441"/>
            <a:ext cx="1054699" cy="1201016"/>
          </a:xfrm>
          <a:prstGeom prst="rect">
            <a:avLst/>
          </a:prstGeom>
        </p:spPr>
      </p:pic>
    </p:spTree>
    <p:extLst>
      <p:ext uri="{BB962C8B-B14F-4D97-AF65-F5344CB8AC3E}">
        <p14:creationId xmlns:p14="http://schemas.microsoft.com/office/powerpoint/2010/main" val="353033904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wipe(down)">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wipe(lef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wipe(up)">
                                      <p:cBhvr>
                                        <p:cTn id="3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txBody>
          <a:bodyPr/>
          <a:lstStyle/>
          <a:p>
            <a:endParaRPr lang="en-US"/>
          </a:p>
        </p:txBody>
      </p:sp>
      <p:sp>
        <p:nvSpPr>
          <p:cNvPr id="16" name="Google Shape;911;p39"/>
          <p:cNvSpPr txBox="1">
            <a:spLocks/>
          </p:cNvSpPr>
          <p:nvPr/>
        </p:nvSpPr>
        <p:spPr>
          <a:xfrm>
            <a:off x="1426500" y="287100"/>
            <a:ext cx="15435000" cy="10464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6600" b="1" smtClean="0">
                <a:solidFill>
                  <a:srgbClr val="C00000"/>
                </a:solidFill>
                <a:latin typeface="Arial" panose="020B0604020202020204" pitchFamily="34" charset="0"/>
                <a:cs typeface="Arial" panose="020B0604020202020204" pitchFamily="34" charset="0"/>
              </a:rPr>
              <a:t>KHỞI ĐỘNG</a:t>
            </a:r>
            <a:endParaRPr lang="en-US" sz="6600" b="1" dirty="0">
              <a:solidFill>
                <a:srgbClr val="C00000"/>
              </a:solidFill>
              <a:latin typeface="Arial" panose="020B0604020202020204" pitchFamily="34" charset="0"/>
              <a:cs typeface="Arial" panose="020B0604020202020204" pitchFamily="34" charset="0"/>
            </a:endParaRPr>
          </a:p>
        </p:txBody>
      </p:sp>
      <p:sp>
        <p:nvSpPr>
          <p:cNvPr id="17" name="Rectangle 16"/>
          <p:cNvSpPr/>
          <p:nvPr/>
        </p:nvSpPr>
        <p:spPr>
          <a:xfrm>
            <a:off x="1286274" y="1773159"/>
            <a:ext cx="9665738" cy="3600986"/>
          </a:xfrm>
          <a:prstGeom prst="rect">
            <a:avLst/>
          </a:prstGeom>
        </p:spPr>
        <p:txBody>
          <a:bodyPr wrap="square">
            <a:spAutoFit/>
          </a:bodyPr>
          <a:lstStyle/>
          <a:p>
            <a:pPr algn="just" defTabSz="1828800">
              <a:lnSpc>
                <a:spcPct val="150000"/>
              </a:lnSpc>
              <a:buClr>
                <a:srgbClr val="000000"/>
              </a:buClr>
            </a:pPr>
            <a:r>
              <a:rPr lang="vi-VN" sz="3800" kern="100">
                <a:solidFill>
                  <a:srgbClr val="000000"/>
                </a:solidFill>
                <a:ea typeface="Calibri" panose="020F0502020204030204" pitchFamily="34" charset="0"/>
                <a:cs typeface="Times New Roman" panose="02020603050405020304" pitchFamily="18" charset="0"/>
                <a:sym typeface="Arial"/>
              </a:rPr>
              <a:t>Các đầu phun nước chữa cháy sprinkler cần được lắp đặt theo tiêu chuẩn kĩ thuật, trong đó có tiêu chuẩn về khoảng cách tới từng loại trần, tường, nhà.</a:t>
            </a:r>
            <a:endParaRPr lang="en-US" sz="3800" kern="100" smtClean="0">
              <a:solidFill>
                <a:srgbClr val="000000"/>
              </a:solidFill>
              <a:ea typeface="Calibri" panose="020F0502020204030204" pitchFamily="34" charset="0"/>
              <a:cs typeface="Times New Roman" panose="02020603050405020304" pitchFamily="18" charset="0"/>
              <a:sym typeface="Arial"/>
            </a:endParaRPr>
          </a:p>
        </p:txBody>
      </p:sp>
      <p:pic>
        <p:nvPicPr>
          <p:cNvPr id="21" name="Picture 20"/>
          <p:cNvPicPr>
            <a:picLocks noChangeAspect="1"/>
          </p:cNvPicPr>
          <p:nvPr/>
        </p:nvPicPr>
        <p:blipFill>
          <a:blip r:embed="rId3"/>
          <a:stretch>
            <a:fillRect/>
          </a:stretch>
        </p:blipFill>
        <p:spPr>
          <a:xfrm>
            <a:off x="812392" y="763468"/>
            <a:ext cx="880949" cy="646232"/>
          </a:xfrm>
          <a:prstGeom prst="rect">
            <a:avLst/>
          </a:prstGeom>
        </p:spPr>
      </p:pic>
      <p:pic>
        <p:nvPicPr>
          <p:cNvPr id="4" name="Picture 3"/>
          <p:cNvPicPr>
            <a:picLocks noChangeAspect="1"/>
          </p:cNvPicPr>
          <p:nvPr/>
        </p:nvPicPr>
        <p:blipFill>
          <a:blip r:embed="rId4"/>
          <a:stretch>
            <a:fillRect/>
          </a:stretch>
        </p:blipFill>
        <p:spPr>
          <a:xfrm rot="16200000">
            <a:off x="16495427" y="8460074"/>
            <a:ext cx="689548" cy="2133601"/>
          </a:xfrm>
          <a:prstGeom prst="rect">
            <a:avLst/>
          </a:prstGeom>
        </p:spPr>
      </p:pic>
      <p:grpSp>
        <p:nvGrpSpPr>
          <p:cNvPr id="7" name="Group 6"/>
          <p:cNvGrpSpPr/>
          <p:nvPr/>
        </p:nvGrpSpPr>
        <p:grpSpPr>
          <a:xfrm>
            <a:off x="1133412" y="5405781"/>
            <a:ext cx="9698648" cy="2723823"/>
            <a:chOff x="1170248" y="8097441"/>
            <a:chExt cx="9698648" cy="2723823"/>
          </a:xfrm>
        </p:grpSpPr>
        <p:sp>
          <p:nvSpPr>
            <p:cNvPr id="5" name="Rectangle 4"/>
            <p:cNvSpPr/>
            <p:nvPr/>
          </p:nvSpPr>
          <p:spPr>
            <a:xfrm>
              <a:off x="2454442" y="8097441"/>
              <a:ext cx="8414454" cy="2723823"/>
            </a:xfrm>
            <a:prstGeom prst="rect">
              <a:avLst/>
            </a:prstGeom>
          </p:spPr>
          <p:txBody>
            <a:bodyPr wrap="square">
              <a:spAutoFit/>
            </a:bodyPr>
            <a:lstStyle/>
            <a:p>
              <a:pPr lvl="0" algn="just" defTabSz="1828800">
                <a:lnSpc>
                  <a:spcPct val="150000"/>
                </a:lnSpc>
                <a:buClr>
                  <a:srgbClr val="000000"/>
                </a:buClr>
              </a:pPr>
              <a:r>
                <a:rPr lang="vi-VN" sz="3800" kern="100">
                  <a:solidFill>
                    <a:srgbClr val="000000"/>
                  </a:solidFill>
                  <a:latin typeface="Arial"/>
                  <a:ea typeface="Calibri" panose="020F0502020204030204" pitchFamily="34" charset="0"/>
                  <a:cs typeface="Times New Roman" panose="02020603050405020304" pitchFamily="18" charset="0"/>
                  <a:sym typeface="Arial"/>
                </a:rPr>
                <a:t>Khoảng cách từ đầu phun nước chữa cháy đến mặt đất có thể </a:t>
              </a:r>
              <a:r>
                <a:rPr lang="vi-VN" sz="3800" kern="100">
                  <a:solidFill>
                    <a:srgbClr val="000000"/>
                  </a:solidFill>
                  <a:latin typeface="Arial"/>
                  <a:ea typeface="Calibri" panose="020F0502020204030204" pitchFamily="34" charset="0"/>
                  <a:cs typeface="Times New Roman" panose="02020603050405020304" pitchFamily="18" charset="0"/>
                  <a:sym typeface="Arial"/>
                </a:rPr>
                <a:t>tính </a:t>
              </a:r>
              <a:r>
                <a:rPr lang="vi-VN" sz="3800" kern="100" smtClean="0">
                  <a:solidFill>
                    <a:srgbClr val="000000"/>
                  </a:solidFill>
                  <a:latin typeface="Arial"/>
                  <a:ea typeface="Calibri" panose="020F0502020204030204" pitchFamily="34" charset="0"/>
                  <a:cs typeface="Times New Roman" panose="02020603050405020304" pitchFamily="18" charset="0"/>
                  <a:sym typeface="Arial"/>
                </a:rPr>
                <a:t>như</a:t>
              </a:r>
              <a:r>
                <a:rPr lang="en-US" sz="3800" kern="100" smtClean="0">
                  <a:solidFill>
                    <a:srgbClr val="000000"/>
                  </a:solidFill>
                  <a:latin typeface="Arial"/>
                  <a:ea typeface="Calibri" panose="020F0502020204030204" pitchFamily="34" charset="0"/>
                  <a:cs typeface="Times New Roman" panose="02020603050405020304" pitchFamily="18" charset="0"/>
                  <a:sym typeface="Arial"/>
                </a:rPr>
                <a:t>     </a:t>
              </a:r>
              <a:r>
                <a:rPr lang="vi-VN" sz="3800" kern="100" smtClean="0">
                  <a:solidFill>
                    <a:srgbClr val="000000"/>
                  </a:solidFill>
                  <a:latin typeface="Arial"/>
                  <a:ea typeface="Calibri" panose="020F0502020204030204" pitchFamily="34" charset="0"/>
                  <a:cs typeface="Times New Roman" panose="02020603050405020304" pitchFamily="18" charset="0"/>
                  <a:sym typeface="Arial"/>
                </a:rPr>
                <a:t> </a:t>
              </a:r>
              <a:r>
                <a:rPr lang="vi-VN" sz="3800" kern="100">
                  <a:solidFill>
                    <a:srgbClr val="000000"/>
                  </a:solidFill>
                  <a:latin typeface="Arial"/>
                  <a:ea typeface="Calibri" panose="020F0502020204030204" pitchFamily="34" charset="0"/>
                  <a:cs typeface="Times New Roman" panose="02020603050405020304" pitchFamily="18" charset="0"/>
                  <a:sym typeface="Arial"/>
                </a:rPr>
                <a:t>thế nào? </a:t>
              </a:r>
              <a:endParaRPr lang="en-US" sz="3800" kern="100" dirty="0">
                <a:solidFill>
                  <a:srgbClr val="000000"/>
                </a:solidFill>
                <a:latin typeface="Arial"/>
                <a:ea typeface="Calibri" panose="020F0502020204030204" pitchFamily="34" charset="0"/>
                <a:cs typeface="Times New Roman" panose="02020603050405020304" pitchFamily="18" charset="0"/>
                <a:sym typeface="Arial"/>
              </a:endParaRPr>
            </a:p>
          </p:txBody>
        </p:sp>
        <p:pic>
          <p:nvPicPr>
            <p:cNvPr id="6" name="Picture 5"/>
            <p:cNvPicPr>
              <a:picLocks noChangeAspect="1"/>
            </p:cNvPicPr>
            <p:nvPr/>
          </p:nvPicPr>
          <p:blipFill>
            <a:blip r:embed="rId5"/>
            <a:stretch>
              <a:fillRect/>
            </a:stretch>
          </p:blipFill>
          <p:spPr>
            <a:xfrm>
              <a:off x="1170248" y="8449180"/>
              <a:ext cx="1143179" cy="1143179"/>
            </a:xfrm>
            <a:prstGeom prst="rect">
              <a:avLst/>
            </a:prstGeom>
          </p:spPr>
        </p:pic>
      </p:grpSp>
      <p:pic>
        <p:nvPicPr>
          <p:cNvPr id="8" name="Picture 7"/>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val="0"/>
              </a:ext>
            </a:extLst>
          </a:blip>
          <a:stretch>
            <a:fillRect/>
          </a:stretch>
        </p:blipFill>
        <p:spPr>
          <a:xfrm>
            <a:off x="11582400" y="2201389"/>
            <a:ext cx="5550938" cy="4847111"/>
          </a:xfrm>
          <a:prstGeom prst="rect">
            <a:avLst/>
          </a:prstGeom>
        </p:spPr>
      </p:pic>
      <p:grpSp>
        <p:nvGrpSpPr>
          <p:cNvPr id="12" name="Group 11"/>
          <p:cNvGrpSpPr/>
          <p:nvPr/>
        </p:nvGrpSpPr>
        <p:grpSpPr>
          <a:xfrm>
            <a:off x="1121752" y="8129604"/>
            <a:ext cx="9698648" cy="1738296"/>
            <a:chOff x="1170248" y="8097441"/>
            <a:chExt cx="9698648" cy="1738296"/>
          </a:xfrm>
        </p:grpSpPr>
        <p:sp>
          <p:nvSpPr>
            <p:cNvPr id="13" name="Rectangle 12"/>
            <p:cNvSpPr/>
            <p:nvPr/>
          </p:nvSpPr>
          <p:spPr>
            <a:xfrm>
              <a:off x="2454442" y="8097441"/>
              <a:ext cx="8414454" cy="1738296"/>
            </a:xfrm>
            <a:prstGeom prst="rect">
              <a:avLst/>
            </a:prstGeom>
          </p:spPr>
          <p:txBody>
            <a:bodyPr wrap="square">
              <a:spAutoFit/>
            </a:bodyPr>
            <a:lstStyle/>
            <a:p>
              <a:pPr lvl="0" algn="just" defTabSz="1828800">
                <a:lnSpc>
                  <a:spcPct val="150000"/>
                </a:lnSpc>
                <a:buClr>
                  <a:srgbClr val="000000"/>
                </a:buClr>
              </a:pPr>
              <a:r>
                <a:rPr lang="vi-VN" sz="3800" kern="100">
                  <a:solidFill>
                    <a:srgbClr val="000000"/>
                  </a:solidFill>
                  <a:latin typeface="Arial"/>
                  <a:ea typeface="Calibri" panose="020F0502020204030204" pitchFamily="34" charset="0"/>
                  <a:cs typeface="Times New Roman" panose="02020603050405020304" pitchFamily="18" charset="0"/>
                  <a:sym typeface="Arial"/>
                </a:rPr>
                <a:t>Khoảng cách từ trần nhà đến mặt đất được tính như thế nào?</a:t>
              </a:r>
              <a:endParaRPr lang="en-US" sz="3800" kern="100" dirty="0">
                <a:solidFill>
                  <a:srgbClr val="000000"/>
                </a:solidFill>
                <a:latin typeface="Arial"/>
                <a:ea typeface="Calibri" panose="020F0502020204030204" pitchFamily="34" charset="0"/>
                <a:cs typeface="Times New Roman" panose="02020603050405020304" pitchFamily="18" charset="0"/>
                <a:sym typeface="Arial"/>
              </a:endParaRPr>
            </a:p>
          </p:txBody>
        </p:sp>
        <p:pic>
          <p:nvPicPr>
            <p:cNvPr id="14" name="Picture 13"/>
            <p:cNvPicPr>
              <a:picLocks noChangeAspect="1"/>
            </p:cNvPicPr>
            <p:nvPr/>
          </p:nvPicPr>
          <p:blipFill>
            <a:blip r:embed="rId5"/>
            <a:stretch>
              <a:fillRect/>
            </a:stretch>
          </p:blipFill>
          <p:spPr>
            <a:xfrm>
              <a:off x="1170248" y="8449180"/>
              <a:ext cx="1143179" cy="1143179"/>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anim calcmode="lin" valueType="num">
                                      <p:cBhvr>
                                        <p:cTn id="23" dur="500" fill="hold"/>
                                        <p:tgtEl>
                                          <p:spTgt spid="12"/>
                                        </p:tgtEl>
                                        <p:attrNameLst>
                                          <p:attrName>ppt_x</p:attrName>
                                        </p:attrNameLst>
                                      </p:cBhvr>
                                      <p:tavLst>
                                        <p:tav tm="0">
                                          <p:val>
                                            <p:strVal val="#ppt_x"/>
                                          </p:val>
                                        </p:tav>
                                        <p:tav tm="100000">
                                          <p:val>
                                            <p:strVal val="#ppt_x"/>
                                          </p:val>
                                        </p:tav>
                                      </p:tavLst>
                                    </p:anim>
                                    <p:anim calcmode="lin" valueType="num">
                                      <p:cBhvr>
                                        <p:cTn id="24" dur="500" fill="hold"/>
                                        <p:tgtEl>
                                          <p:spTgt spid="1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anim calcmode="lin" valueType="num">
                                      <p:cBhvr>
                                        <p:cTn id="28" dur="500" fill="hold"/>
                                        <p:tgtEl>
                                          <p:spTgt spid="8"/>
                                        </p:tgtEl>
                                        <p:attrNameLst>
                                          <p:attrName>ppt_x</p:attrName>
                                        </p:attrNameLst>
                                      </p:cBhvr>
                                      <p:tavLst>
                                        <p:tav tm="0">
                                          <p:val>
                                            <p:strVal val="#ppt_x"/>
                                          </p:val>
                                        </p:tav>
                                        <p:tav tm="100000">
                                          <p:val>
                                            <p:strVal val="#ppt_x"/>
                                          </p:val>
                                        </p:tav>
                                      </p:tavLst>
                                    </p:anim>
                                    <p:anim calcmode="lin" valueType="num">
                                      <p:cBhvr>
                                        <p:cTn id="29" dur="5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16" name="Group 17"/>
          <p:cNvGrpSpPr/>
          <p:nvPr/>
        </p:nvGrpSpPr>
        <p:grpSpPr>
          <a:xfrm>
            <a:off x="914399" y="876300"/>
            <a:ext cx="16459201" cy="8534400"/>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p:cNvGrpSpPr/>
          <p:nvPr/>
        </p:nvGrpSpPr>
        <p:grpSpPr>
          <a:xfrm>
            <a:off x="6959570" y="1492512"/>
            <a:ext cx="4165630" cy="1364988"/>
            <a:chOff x="304800" y="266690"/>
            <a:chExt cx="7687821" cy="1260311"/>
          </a:xfrm>
        </p:grpSpPr>
        <p:sp>
          <p:nvSpPr>
            <p:cNvPr id="14" name="Round Single Corner Rectangle 13"/>
            <p:cNvSpPr/>
            <p:nvPr/>
          </p:nvSpPr>
          <p:spPr>
            <a:xfrm flipV="1">
              <a:off x="304800" y="266690"/>
              <a:ext cx="7687821" cy="126031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1959447" y="401298"/>
              <a:ext cx="4378525" cy="1049910"/>
            </a:xfrm>
            <a:prstGeom prst="rect">
              <a:avLst/>
            </a:prstGeom>
          </p:spPr>
          <p:txBody>
            <a:bodyPr wrap="none">
              <a:spAutoFit/>
            </a:bodyPr>
            <a:lstStyle/>
            <a:p>
              <a:pPr lvl="0">
                <a:defRPr/>
              </a:pPr>
              <a:r>
                <a:rPr lang="en-US" sz="6000" b="1">
                  <a:solidFill>
                    <a:prstClr val="black"/>
                  </a:solidFill>
                  <a:latin typeface="Arial" panose="020B0604020202020204" pitchFamily="34" charset="0"/>
                  <a:cs typeface="Arial" panose="020B0604020202020204" pitchFamily="34" charset="0"/>
                </a:rPr>
                <a:t>Chú </a:t>
              </a:r>
              <a:r>
                <a:rPr lang="en-US" sz="6000" b="1" smtClean="0">
                  <a:solidFill>
                    <a:prstClr val="black"/>
                  </a:solidFill>
                  <a:latin typeface="Arial" panose="020B0604020202020204" pitchFamily="34" charset="0"/>
                  <a:cs typeface="Arial" panose="020B0604020202020204" pitchFamily="34" charset="0"/>
                </a:rPr>
                <a:t>ý</a:t>
              </a:r>
              <a:endParaRPr lang="en-US" sz="6000" b="1">
                <a:solidFill>
                  <a:prstClr val="black"/>
                </a:solidFill>
                <a:latin typeface="Arial" panose="020B0604020202020204" pitchFamily="34" charset="0"/>
                <a:cs typeface="Arial" panose="020B0604020202020204" pitchFamily="34" charset="0"/>
              </a:endParaRPr>
            </a:p>
          </p:txBody>
        </p:sp>
      </p:grpSp>
      <p:sp>
        <p:nvSpPr>
          <p:cNvPr id="3" name="Rectangle 2"/>
          <p:cNvSpPr/>
          <p:nvPr/>
        </p:nvSpPr>
        <p:spPr>
          <a:xfrm>
            <a:off x="2495549" y="3354675"/>
            <a:ext cx="13296900" cy="2169825"/>
          </a:xfrm>
          <a:prstGeom prst="rect">
            <a:avLst/>
          </a:prstGeom>
        </p:spPr>
        <p:txBody>
          <a:bodyPr wrap="square">
            <a:spAutoFit/>
          </a:bodyPr>
          <a:lstStyle/>
          <a:p>
            <a:pPr lvl="0" algn="just">
              <a:lnSpc>
                <a:spcPct val="150000"/>
              </a:lnSpc>
              <a:spcAft>
                <a:spcPts val="1200"/>
              </a:spcAft>
            </a:pPr>
            <a:r>
              <a:rPr lang="vi-VN" sz="4800" kern="100">
                <a:solidFill>
                  <a:prstClr val="black"/>
                </a:solidFill>
                <a:ea typeface="Calibri" panose="020F0502020204030204" pitchFamily="34" charset="0"/>
                <a:cs typeface="Arial" panose="020B0604020202020204" pitchFamily="34" charset="0"/>
              </a:rPr>
              <a:t>Khoảng cách giữa hai đáy của một hình lăng trụ được gọi là chiều cao của hình lăng trụ đó.</a:t>
            </a:r>
            <a:endParaRPr kumimoji="0" lang="en-US" sz="4800" b="0" i="0" u="none" strike="noStrike" kern="100" cap="none" spc="0" normalizeH="0" baseline="0" noProof="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p:txBody>
      </p:sp>
      <p:pic>
        <p:nvPicPr>
          <p:cNvPr id="4" name="Picture 3"/>
          <p:cNvPicPr>
            <a:picLocks noChangeAspect="1"/>
          </p:cNvPicPr>
          <p:nvPr/>
        </p:nvPicPr>
        <p:blipFill>
          <a:blip r:embed="rId3"/>
          <a:stretch>
            <a:fillRect/>
          </a:stretch>
        </p:blipFill>
        <p:spPr>
          <a:xfrm>
            <a:off x="2531644" y="7734300"/>
            <a:ext cx="1733522" cy="1676400"/>
          </a:xfrm>
          <a:prstGeom prst="rect">
            <a:avLst/>
          </a:prstGeom>
        </p:spPr>
      </p:pic>
      <p:pic>
        <p:nvPicPr>
          <p:cNvPr id="5" name="Picture 4"/>
          <p:cNvPicPr>
            <a:picLocks noChangeAspect="1"/>
          </p:cNvPicPr>
          <p:nvPr/>
        </p:nvPicPr>
        <p:blipFill>
          <a:blip r:embed="rId4"/>
          <a:stretch>
            <a:fillRect/>
          </a:stretch>
        </p:blipFill>
        <p:spPr>
          <a:xfrm>
            <a:off x="14782800" y="7049150"/>
            <a:ext cx="1747093" cy="1521345"/>
          </a:xfrm>
          <a:prstGeom prst="rect">
            <a:avLst/>
          </a:prstGeom>
        </p:spPr>
      </p:pic>
    </p:spTree>
    <p:extLst>
      <p:ext uri="{BB962C8B-B14F-4D97-AF65-F5344CB8AC3E}">
        <p14:creationId xmlns:p14="http://schemas.microsoft.com/office/powerpoint/2010/main" val="3321968369"/>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anim calcmode="lin" valueType="num">
                                      <p:cBhvr>
                                        <p:cTn id="18" dur="500" fill="hold"/>
                                        <p:tgtEl>
                                          <p:spTgt spid="5"/>
                                        </p:tgtEl>
                                        <p:attrNameLst>
                                          <p:attrName>ppt_x</p:attrName>
                                        </p:attrNameLst>
                                      </p:cBhvr>
                                      <p:tavLst>
                                        <p:tav tm="0">
                                          <p:val>
                                            <p:strVal val="#ppt_x"/>
                                          </p:val>
                                        </p:tav>
                                        <p:tav tm="100000">
                                          <p:val>
                                            <p:strVal val="#ppt_x"/>
                                          </p:val>
                                        </p:tav>
                                      </p:tavLst>
                                    </p:anim>
                                    <p:anim calcmode="lin" valueType="num">
                                      <p:cBhvr>
                                        <p:cTn id="19"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Shape 910"/>
        <p:cNvGrpSpPr/>
        <p:nvPr/>
      </p:nvGrpSpPr>
      <p:grpSpPr>
        <a:xfrm>
          <a:off x="0" y="0"/>
          <a:ext cx="0" cy="0"/>
          <a:chOff x="0" y="0"/>
          <a:chExt cx="0" cy="0"/>
        </a:xfrm>
      </p:grpSpPr>
      <p:sp>
        <p:nvSpPr>
          <p:cNvPr id="9" name="Freeform 2"/>
          <p:cNvSpPr/>
          <p:nvPr/>
        </p:nvSpPr>
        <p:spPr>
          <a:xfrm>
            <a:off x="-20187" y="-4356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0" name="Group 4"/>
          <p:cNvGrpSpPr/>
          <p:nvPr/>
        </p:nvGrpSpPr>
        <p:grpSpPr>
          <a:xfrm>
            <a:off x="184484" y="190499"/>
            <a:ext cx="17841204" cy="9897251"/>
            <a:chOff x="0" y="0"/>
            <a:chExt cx="2661417" cy="2154171"/>
          </a:xfrm>
        </p:grpSpPr>
        <p:sp>
          <p:nvSpPr>
            <p:cNvPr id="11"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2"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14"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30" name="Picture 29"/>
          <p:cNvPicPr>
            <a:picLocks noChangeAspect="1"/>
          </p:cNvPicPr>
          <p:nvPr/>
        </p:nvPicPr>
        <p:blipFill>
          <a:blip r:embed="rId4"/>
          <a:stretch>
            <a:fillRect/>
          </a:stretch>
        </p:blipFill>
        <p:spPr>
          <a:xfrm rot="2990305">
            <a:off x="1063189" y="8017438"/>
            <a:ext cx="2190953" cy="2529758"/>
          </a:xfrm>
          <a:prstGeom prst="rect">
            <a:avLst/>
          </a:prstGeom>
        </p:spPr>
      </p:pic>
      <mc:AlternateContent xmlns:mc="http://schemas.openxmlformats.org/markup-compatibility/2006">
        <mc:Choice xmlns:a14="http://schemas.microsoft.com/office/drawing/2010/main" Requires="a14">
          <p:sp>
            <p:nvSpPr>
              <p:cNvPr id="16" name="TextBox 15"/>
              <p:cNvSpPr txBox="1"/>
              <p:nvPr/>
            </p:nvSpPr>
            <p:spPr>
              <a:xfrm>
                <a:off x="531310" y="409910"/>
                <a:ext cx="16974966" cy="1628203"/>
              </a:xfrm>
              <a:prstGeom prst="rect">
                <a:avLst/>
              </a:prstGeom>
              <a:noFill/>
            </p:spPr>
            <p:txBody>
              <a:bodyPr wrap="square" rtlCol="0">
                <a:spAutoFit/>
              </a:bodyPr>
              <a:lstStyle/>
              <a:p>
                <a:pPr marL="0" marR="0" lvl="0" indent="0" algn="just" defTabSz="1828800" rtl="0" eaLnBrk="1" fontAlgn="auto" latinLnBrk="0" hangingPunct="1">
                  <a:lnSpc>
                    <a:spcPct val="150000"/>
                  </a:lnSpc>
                  <a:spcBef>
                    <a:spcPts val="0"/>
                  </a:spcBef>
                  <a:spcAft>
                    <a:spcPts val="0"/>
                  </a:spcAft>
                  <a:buClr>
                    <a:srgbClr val="2D1549"/>
                  </a:buClr>
                  <a:buSzPts val="1100"/>
                  <a:buFontTx/>
                  <a:buNone/>
                  <a:tabLst/>
                  <a:defRPr/>
                </a:pPr>
                <a:r>
                  <a:rPr kumimoji="0" lang="en-US" sz="3500" b="1" i="0" u="none" strike="noStrike" kern="0" cap="none" spc="0" normalizeH="0" baseline="0" noProof="0" smtClean="0">
                    <a:ln>
                      <a:noFill/>
                    </a:ln>
                    <a:solidFill>
                      <a:srgbClr val="FFFFFF"/>
                    </a:solidFill>
                    <a:effectLst/>
                    <a:highlight>
                      <a:srgbClr val="CE4D8E"/>
                    </a:highlight>
                    <a:uLnTx/>
                    <a:uFillTx/>
                    <a:latin typeface="Arial"/>
                    <a:ea typeface="+mn-ea"/>
                    <a:cs typeface="Arial"/>
                    <a:sym typeface="Arial"/>
                  </a:rPr>
                  <a:t>Ví dụ 2:</a:t>
                </a:r>
                <a:r>
                  <a:rPr kumimoji="0" lang="en-US" sz="35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Cho hình hộp đứng </a:t>
                </a:r>
                <a14:m>
                  <m:oMath xmlns:m="http://schemas.openxmlformats.org/officeDocument/2006/math">
                    <m:r>
                      <a:rPr kumimoji="0" lang="en-US" sz="3500" b="0" i="1" u="none" strike="noStrike" kern="1200" cap="none" spc="0" normalizeH="0" baseline="0" noProof="0" smtClean="0">
                        <a:ln>
                          <a:noFill/>
                        </a:ln>
                        <a:solidFill>
                          <a:sysClr val="windowText" lastClr="000000"/>
                        </a:solidFill>
                        <a:effectLst/>
                        <a:uLnTx/>
                        <a:uFillTx/>
                        <a:ea typeface="+mn-ea"/>
                        <a:cs typeface="Arial" panose="020B0604020202020204" pitchFamily="34" charset="0"/>
                        <a:sym typeface="Arial"/>
                      </a:rPr>
                      <m:t>𝐴𝐵𝐶𝐷</m:t>
                    </m:r>
                    <m:r>
                      <a:rPr kumimoji="0" lang="en-US" sz="3500" b="0" i="1" u="none" strike="noStrike" kern="1200" cap="none" spc="0" normalizeH="0" baseline="0" noProof="0" smtClean="0">
                        <a:ln>
                          <a:noFill/>
                        </a:ln>
                        <a:solidFill>
                          <a:sysClr val="windowText" lastClr="000000"/>
                        </a:solidFill>
                        <a:effectLst/>
                        <a:uLnTx/>
                        <a:uFillTx/>
                        <a:ea typeface="+mn-ea"/>
                        <a:cs typeface="Arial" panose="020B0604020202020204" pitchFamily="34" charset="0"/>
                        <a:sym typeface="Arial"/>
                      </a:rPr>
                      <m:t>.</m:t>
                    </m:r>
                    <m:r>
                      <a:rPr kumimoji="0" lang="en-US" sz="3500" b="0" i="1" u="none" strike="noStrike" kern="1200" cap="none" spc="0" normalizeH="0" baseline="0" noProof="0" smtClean="0">
                        <a:ln>
                          <a:noFill/>
                        </a:ln>
                        <a:solidFill>
                          <a:sysClr val="windowText" lastClr="000000"/>
                        </a:solidFill>
                        <a:effectLst/>
                        <a:uLnTx/>
                        <a:uFillTx/>
                        <a:ea typeface="+mn-ea"/>
                        <a:cs typeface="Arial" panose="020B0604020202020204" pitchFamily="34" charset="0"/>
                        <a:sym typeface="Arial"/>
                      </a:rPr>
                      <m:t>𝐴</m:t>
                    </m:r>
                    <m:r>
                      <a:rPr kumimoji="0" lang="en-US" sz="3500" b="0" i="1" u="none" strike="noStrike" kern="1200" cap="none" spc="0" normalizeH="0" baseline="0" noProof="0" smtClean="0">
                        <a:ln>
                          <a:noFill/>
                        </a:ln>
                        <a:solidFill>
                          <a:sysClr val="windowText" lastClr="000000"/>
                        </a:solidFill>
                        <a:effectLst/>
                        <a:uLnTx/>
                        <a:uFillTx/>
                        <a:ea typeface="+mn-ea"/>
                        <a:cs typeface="Arial" panose="020B0604020202020204" pitchFamily="34" charset="0"/>
                        <a:sym typeface="Arial"/>
                      </a:rPr>
                      <m:t>′</m:t>
                    </m:r>
                    <m:r>
                      <a:rPr kumimoji="0" lang="en-US" sz="3500" b="0" i="1" u="none" strike="noStrike" kern="1200" cap="none" spc="0" normalizeH="0" baseline="0" noProof="0" smtClean="0">
                        <a:ln>
                          <a:noFill/>
                        </a:ln>
                        <a:solidFill>
                          <a:sysClr val="windowText" lastClr="000000"/>
                        </a:solidFill>
                        <a:effectLst/>
                        <a:uLnTx/>
                        <a:uFillTx/>
                        <a:ea typeface="+mn-ea"/>
                        <a:cs typeface="Arial" panose="020B0604020202020204" pitchFamily="34" charset="0"/>
                        <a:sym typeface="Arial"/>
                      </a:rPr>
                      <m:t>𝐵</m:t>
                    </m:r>
                    <m:r>
                      <a:rPr kumimoji="0" lang="en-US" sz="3500" b="0" i="1" u="none" strike="noStrike" kern="1200" cap="none" spc="0" normalizeH="0" baseline="0" noProof="0" smtClean="0">
                        <a:ln>
                          <a:noFill/>
                        </a:ln>
                        <a:solidFill>
                          <a:sysClr val="windowText" lastClr="000000"/>
                        </a:solidFill>
                        <a:effectLst/>
                        <a:uLnTx/>
                        <a:uFillTx/>
                        <a:ea typeface="+mn-ea"/>
                        <a:cs typeface="Arial" panose="020B0604020202020204" pitchFamily="34" charset="0"/>
                        <a:sym typeface="Arial"/>
                      </a:rPr>
                      <m:t>′</m:t>
                    </m:r>
                    <m:r>
                      <a:rPr kumimoji="0" lang="en-US" sz="3500" b="0" i="1" u="none" strike="noStrike" kern="1200" cap="none" spc="0" normalizeH="0" baseline="0" noProof="0" smtClean="0">
                        <a:ln>
                          <a:noFill/>
                        </a:ln>
                        <a:solidFill>
                          <a:sysClr val="windowText" lastClr="000000"/>
                        </a:solidFill>
                        <a:effectLst/>
                        <a:uLnTx/>
                        <a:uFillTx/>
                        <a:ea typeface="+mn-ea"/>
                        <a:cs typeface="Arial" panose="020B0604020202020204" pitchFamily="34" charset="0"/>
                        <a:sym typeface="Arial"/>
                      </a:rPr>
                      <m:t>𝐶</m:t>
                    </m:r>
                    <m:r>
                      <a:rPr kumimoji="0" lang="en-US" sz="3500" b="0" i="1" u="none" strike="noStrike" kern="1200" cap="none" spc="0" normalizeH="0" baseline="0" noProof="0" smtClean="0">
                        <a:ln>
                          <a:noFill/>
                        </a:ln>
                        <a:solidFill>
                          <a:sysClr val="windowText" lastClr="000000"/>
                        </a:solidFill>
                        <a:effectLst/>
                        <a:uLnTx/>
                        <a:uFillTx/>
                        <a:ea typeface="+mn-ea"/>
                        <a:cs typeface="Arial" panose="020B0604020202020204" pitchFamily="34" charset="0"/>
                        <a:sym typeface="Arial"/>
                      </a:rPr>
                      <m:t>′</m:t>
                    </m:r>
                    <m:r>
                      <a:rPr kumimoji="0" lang="en-US" sz="3500" b="0" i="1" u="none" strike="noStrike" kern="1200" cap="none" spc="0" normalizeH="0" baseline="0" noProof="0" smtClean="0">
                        <a:ln>
                          <a:noFill/>
                        </a:ln>
                        <a:solidFill>
                          <a:sysClr val="windowText" lastClr="000000"/>
                        </a:solidFill>
                        <a:effectLst/>
                        <a:uLnTx/>
                        <a:uFillTx/>
                        <a:ea typeface="+mn-ea"/>
                        <a:cs typeface="Arial" panose="020B0604020202020204" pitchFamily="34" charset="0"/>
                        <a:sym typeface="Arial"/>
                      </a:rPr>
                      <m:t>𝐷</m:t>
                    </m:r>
                    <m:r>
                      <a:rPr kumimoji="0" lang="en-US" sz="3500" b="0" i="1" u="none" strike="noStrike" kern="1200" cap="none" spc="0" normalizeH="0" baseline="0" noProof="0" smtClean="0">
                        <a:ln>
                          <a:noFill/>
                        </a:ln>
                        <a:solidFill>
                          <a:sysClr val="windowText" lastClr="000000"/>
                        </a:solidFill>
                        <a:effectLst/>
                        <a:uLnTx/>
                        <a:uFillTx/>
                        <a:ea typeface="+mn-ea"/>
                        <a:cs typeface="Arial" panose="020B0604020202020204" pitchFamily="34" charset="0"/>
                        <a:sym typeface="Arial"/>
                      </a:rPr>
                      <m:t>′</m:t>
                    </m:r>
                  </m:oMath>
                </a14:m>
                <a:r>
                  <a:rPr kumimoji="0" lang="en-US" sz="35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đáy là các hình thoi có cạnh bằng </a:t>
                </a:r>
                <a14:m>
                  <m:oMath xmlns:m="http://schemas.openxmlformats.org/officeDocument/2006/math">
                    <m:r>
                      <a:rPr kumimoji="0" lang="en-US" sz="35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𝑎</m:t>
                    </m:r>
                  </m:oMath>
                </a14:m>
                <a:r>
                  <a:rPr kumimoji="0" lang="en-US" sz="35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a:t>
                </a:r>
                <a14:m>
                  <m:oMath xmlns:m="http://schemas.openxmlformats.org/officeDocument/2006/math">
                    <m:acc>
                      <m:accPr>
                        <m:chr m:val="̂"/>
                        <m:ctrlPr>
                          <a:rPr kumimoji="0" lang="en-US" sz="35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ctrlPr>
                      </m:accPr>
                      <m:e>
                        <m:r>
                          <a:rPr kumimoji="0" lang="en-US" sz="3500" b="0" i="1" u="none" strike="noStrike" kern="1200" cap="none" spc="0" normalizeH="0" baseline="0" noProof="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𝐵𝐴𝐷</m:t>
                        </m:r>
                      </m:e>
                    </m:acc>
                    <m:r>
                      <a:rPr kumimoji="0" lang="en-US" sz="35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=120°, </m:t>
                    </m:r>
                    <m:r>
                      <a:rPr kumimoji="0" lang="en-US" sz="35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𝐴𝐴</m:t>
                    </m:r>
                    <m:r>
                      <a:rPr kumimoji="0" lang="en-US" sz="35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5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h</m:t>
                    </m:r>
                  </m:oMath>
                </a14:m>
                <a:r>
                  <a:rPr kumimoji="0" lang="en-US" sz="35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Tính các khoảng cách giữa </a:t>
                </a:r>
                <a14:m>
                  <m:oMath xmlns:m="http://schemas.openxmlformats.org/officeDocument/2006/math">
                    <m:r>
                      <a:rPr kumimoji="0" lang="en-US" sz="35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m:t>
                    </m:r>
                    <m:r>
                      <a:rPr kumimoji="0" lang="en-US" sz="35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5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𝐶</m:t>
                    </m:r>
                    <m:r>
                      <a:rPr kumimoji="0" lang="en-US" sz="35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oMath>
                </a14:m>
                <a:r>
                  <a:rPr kumimoji="0" lang="en-US" sz="35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và </a:t>
                </a:r>
                <a14:m>
                  <m:oMath xmlns:m="http://schemas.openxmlformats.org/officeDocument/2006/math">
                    <m:r>
                      <a:rPr kumimoji="0" lang="en-US" sz="35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5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𝐴𝐵𝐶𝐷</m:t>
                    </m:r>
                    <m:r>
                      <a:rPr kumimoji="0" lang="en-US" sz="35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 </m:t>
                    </m:r>
                    <m:r>
                      <a:rPr kumimoji="0" lang="en-US" sz="35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𝐴𝐴</m:t>
                    </m:r>
                    <m:r>
                      <a:rPr kumimoji="0" lang="en-US" sz="35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oMath>
                </a14:m>
                <a:r>
                  <a:rPr kumimoji="0" lang="en-US" sz="35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rPr>
                  <a:t> và </a:t>
                </a:r>
                <a14:m>
                  <m:oMath xmlns:m="http://schemas.openxmlformats.org/officeDocument/2006/math">
                    <m:r>
                      <a:rPr kumimoji="0" lang="en-US" sz="35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5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𝐵𝐷𝐷</m:t>
                    </m:r>
                    <m:r>
                      <a:rPr kumimoji="0" lang="en-US" sz="35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r>
                      <a:rPr kumimoji="0" lang="en-US" sz="35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𝐵</m:t>
                    </m:r>
                    <m:r>
                      <a:rPr kumimoji="0" lang="en-US" sz="3500" b="0" i="1" u="none" strike="noStrike" kern="1200" cap="none" spc="0" normalizeH="0" baseline="0" noProof="0" smtClean="0">
                        <a:ln>
                          <a:noFill/>
                        </a:ln>
                        <a:solidFill>
                          <a:sysClr val="windowText" lastClr="000000"/>
                        </a:solidFill>
                        <a:effectLst/>
                        <a:uLnTx/>
                        <a:uFillTx/>
                        <a:latin typeface="Cambria Math" panose="02040503050406030204" pitchFamily="18" charset="0"/>
                        <a:ea typeface="+mn-ea"/>
                        <a:cs typeface="Arial" panose="020B0604020202020204" pitchFamily="34" charset="0"/>
                        <a:sym typeface="Arial"/>
                      </a:rPr>
                      <m:t>′).</m:t>
                    </m:r>
                  </m:oMath>
                </a14:m>
                <a:endParaRPr kumimoji="0" lang="en-US" sz="3500" b="0" i="0" u="none" strike="noStrike" kern="1200" cap="none" spc="0" normalizeH="0" baseline="0" noProof="0">
                  <a:ln>
                    <a:noFill/>
                  </a:ln>
                  <a:solidFill>
                    <a:sysClr val="windowText" lastClr="000000"/>
                  </a:solidFill>
                  <a:effectLst/>
                  <a:uLnTx/>
                  <a:uFillTx/>
                  <a:latin typeface="Arial"/>
                  <a:ea typeface="+mn-ea"/>
                  <a:cs typeface="Arial" panose="020B0604020202020204" pitchFamily="34" charset="0"/>
                  <a:sym typeface="Arial"/>
                </a:endParaRPr>
              </a:p>
            </p:txBody>
          </p:sp>
        </mc:Choice>
        <mc:Fallback>
          <p:sp>
            <p:nvSpPr>
              <p:cNvPr id="16" name="TextBox 15"/>
              <p:cNvSpPr txBox="1">
                <a:spLocks noRot="1" noChangeAspect="1" noMove="1" noResize="1" noEditPoints="1" noAdjustHandles="1" noChangeArrowheads="1" noChangeShapeType="1" noTextEdit="1"/>
              </p:cNvSpPr>
              <p:nvPr/>
            </p:nvSpPr>
            <p:spPr>
              <a:xfrm>
                <a:off x="531310" y="409910"/>
                <a:ext cx="16974966" cy="1628203"/>
              </a:xfrm>
              <a:prstGeom prst="rect">
                <a:avLst/>
              </a:prstGeom>
              <a:blipFill>
                <a:blip r:embed="rId5"/>
                <a:stretch>
                  <a:fillRect l="-1041" r="-1041" b="-12734"/>
                </a:stretch>
              </a:blipFill>
            </p:spPr>
            <p:txBody>
              <a:bodyPr/>
              <a:lstStyle/>
              <a:p>
                <a:r>
                  <a:rPr lang="en-US">
                    <a:noFill/>
                  </a:rPr>
                  <a:t> </a:t>
                </a:r>
              </a:p>
            </p:txBody>
          </p:sp>
        </mc:Fallback>
      </mc:AlternateContent>
      <p:sp>
        <p:nvSpPr>
          <p:cNvPr id="17" name="Rectangle 16"/>
          <p:cNvSpPr/>
          <p:nvPr/>
        </p:nvSpPr>
        <p:spPr>
          <a:xfrm>
            <a:off x="914400" y="2271980"/>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011C26">
                    <a:lumMod val="90000"/>
                    <a:lumOff val="10000"/>
                  </a:srgbClr>
                </a:solidFill>
                <a:effectLst/>
                <a:uLnTx/>
                <a:uFillTx/>
                <a:latin typeface="Arial"/>
                <a:ea typeface="+mn-ea"/>
                <a:cs typeface="Arial"/>
                <a:sym typeface="Arial"/>
              </a:rPr>
              <a:t>Giải</a:t>
            </a:r>
          </a:p>
        </p:txBody>
      </p:sp>
      <mc:AlternateContent xmlns:mc="http://schemas.openxmlformats.org/markup-compatibility/2006">
        <mc:Choice xmlns:a14="http://schemas.microsoft.com/office/drawing/2010/main" Requires="a14">
          <p:sp>
            <p:nvSpPr>
              <p:cNvPr id="3" name="Rectangle 2"/>
              <p:cNvSpPr/>
              <p:nvPr/>
            </p:nvSpPr>
            <p:spPr>
              <a:xfrm>
                <a:off x="6242011" y="3162300"/>
                <a:ext cx="11130806" cy="6286336"/>
              </a:xfrm>
              <a:prstGeom prst="rect">
                <a:avLst/>
              </a:prstGeom>
            </p:spPr>
            <p:txBody>
              <a:bodyPr wrap="square">
                <a:spAutoFit/>
              </a:bodyPr>
              <a:lstStyle/>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35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Đường thẳng </a:t>
                </a:r>
                <a14:m>
                  <m:oMath xmlns:m="http://schemas.openxmlformats.org/officeDocument/2006/math">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𝐶</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vi-VN" sz="3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thuộc mặt phẳng </a:t>
                </a:r>
                <a14:m>
                  <m:oMath xmlns:m="http://schemas.openxmlformats.org/officeDocument/2006/math">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𝐵</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𝐶</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𝐷</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oMath>
                </a14:m>
                <a:r>
                  <a:rPr kumimoji="0" lang="vi-VN" sz="3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nên nó </a:t>
                </a:r>
                <a:r>
                  <a:rPr kumimoji="0" lang="vi-VN" sz="35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song </a:t>
                </a:r>
                <a:r>
                  <a:rPr kumimoji="0" lang="vi-VN" sz="3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song với mặt phẳng </a:t>
                </a:r>
                <a14:m>
                  <m:oMath xmlns:m="http://schemas.openxmlformats.org/officeDocument/2006/math">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𝐴𝐵𝐶𝐷</m:t>
                    </m:r>
                    <m:r>
                      <a:rPr kumimoji="0" lang="en-US" sz="3500" b="0" i="0"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vi-VN" sz="3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endParaRPr kumimoji="0" lang="en-US" sz="3500" b="0" i="0" u="none" strike="noStrike" kern="1200" cap="none" spc="0" normalizeH="0" baseline="0" noProof="0" smtClean="0">
                  <a:ln>
                    <a:noFill/>
                  </a:ln>
                  <a:solidFill>
                    <a:prstClr val="black"/>
                  </a:solidFill>
                  <a:effectLst/>
                  <a:uLnTx/>
                  <a:uFillTx/>
                  <a:latin typeface="Arial"/>
                  <a:ea typeface="+mn-ea"/>
                  <a:cs typeface="Arial" panose="020B0604020202020204" pitchFamily="34" charset="0"/>
                </a:endParaRP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35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Do </a:t>
                </a:r>
                <a14:m>
                  <m:oMath xmlns:m="http://schemas.openxmlformats.org/officeDocument/2006/math">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𝐴𝐵𝐶𝐷</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𝐵</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𝐶</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𝐷</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vi-VN" sz="3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là hình hộp đứng </a:t>
                </a:r>
                <a:r>
                  <a:rPr kumimoji="0" lang="vi-VN" sz="35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nên</a:t>
                </a:r>
                <a:r>
                  <a:rPr kumimoji="0" lang="en-US" sz="3500" b="0" i="0" u="none" strike="noStrike" kern="1200" cap="none" spc="0" normalizeH="0" baseline="0" noProof="0" smtClean="0">
                    <a:ln>
                      <a:noFill/>
                    </a:ln>
                    <a:solidFill>
                      <a:prstClr val="black"/>
                    </a:solidFill>
                    <a:effectLst/>
                    <a:uLnTx/>
                    <a:uFillTx/>
                    <a:latin typeface="Arial"/>
                    <a:ea typeface="+mn-ea"/>
                    <a:cs typeface="Arial" panose="020B0604020202020204" pitchFamily="34" charset="0"/>
                  </a:rPr>
                  <a:t> </a:t>
                </a:r>
                <a14:m>
                  <m:oMath xmlns:m="http://schemas.openxmlformats.org/officeDocument/2006/math">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r>
                      <a:rPr kumimoji="0" lang="en-US" sz="3500" b="0" i="0"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𝐴𝐵𝐶𝐷</m:t>
                    </m:r>
                  </m:oMath>
                </a14:m>
                <a:r>
                  <a:rPr kumimoji="0" lang="vi-VN" sz="3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3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Vậy </a:t>
                </a:r>
                <a14:m>
                  <m:oMath xmlns:m="http://schemas.openxmlformats.org/officeDocument/2006/math">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𝑑</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𝐶</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𝐴𝐵𝐶𝐷</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𝑑</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𝐴𝐵𝐶𝐷</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 </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r>
                      <a:rPr kumimoji="0" lang="en-US"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h</m:t>
                    </m:r>
                  </m:oMath>
                </a14:m>
                <a:r>
                  <a:rPr kumimoji="0" lang="vi-VN" sz="3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a:t>
                </a:r>
              </a:p>
              <a:p>
                <a:pPr marL="0" marR="0" lvl="0" indent="0" algn="just" defTabSz="914400" rtl="0" eaLnBrk="1" fontAlgn="auto" latinLnBrk="0" hangingPunct="1">
                  <a:lnSpc>
                    <a:spcPct val="150000"/>
                  </a:lnSpc>
                  <a:spcBef>
                    <a:spcPts val="600"/>
                  </a:spcBef>
                  <a:spcAft>
                    <a:spcPts val="600"/>
                  </a:spcAft>
                  <a:buClrTx/>
                  <a:buSzTx/>
                  <a:buFontTx/>
                  <a:buNone/>
                  <a:tabLst/>
                  <a:defRPr/>
                </a:pPr>
                <a:r>
                  <a:rPr kumimoji="0" lang="vi-VN" sz="35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Do </a:t>
                </a:r>
                <a14:m>
                  <m:oMath xmlns:m="http://schemas.openxmlformats.org/officeDocument/2006/math">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𝐴𝐴</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vi-VN" sz="3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song song với </a:t>
                </a:r>
                <a14:m>
                  <m:oMath xmlns:m="http://schemas.openxmlformats.org/officeDocument/2006/math">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𝐵𝐵</m:t>
                    </m:r>
                    <m:r>
                      <a:rPr kumimoji="0" lang="en-US"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vi-VN" sz="35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 </a:t>
                </a:r>
                <a:r>
                  <a:rPr kumimoji="0" lang="vi-VN" sz="3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nên </a:t>
                </a:r>
                <a14:m>
                  <m:oMath xmlns:m="http://schemas.openxmlformats.org/officeDocument/2006/math">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𝐴𝐴</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oMath>
                </a14:m>
                <a:r>
                  <a:rPr kumimoji="0" lang="vi-VN" sz="35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song song với </a:t>
                </a:r>
                <a14:m>
                  <m:oMath xmlns:m="http://schemas.openxmlformats.org/officeDocument/2006/math">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𝐵𝐷𝐷</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m:t>
                    </m:r>
                    <m:r>
                      <a:rPr kumimoji="0" lang="vi-VN" sz="3500" b="0" i="1" u="none" strike="noStrike" kern="1200" cap="none" spc="0" normalizeH="0" baseline="0" noProof="0" smtClean="0">
                        <a:ln>
                          <a:noFill/>
                        </a:ln>
                        <a:solidFill>
                          <a:prstClr val="black"/>
                        </a:solidFill>
                        <a:effectLst/>
                        <a:uLnTx/>
                        <a:uFillTx/>
                        <a:latin typeface="Cambria Math" panose="02040503050406030204" pitchFamily="18" charset="0"/>
                        <a:ea typeface="+mn-ea"/>
                        <a:cs typeface="Arial" panose="020B0604020202020204" pitchFamily="34" charset="0"/>
                      </a:rPr>
                      <m:t>𝐵</m:t>
                    </m:r>
                    <m:r>
                      <a:rPr kumimoji="0" lang="vi-VN" sz="3500" b="0" i="1" u="none" strike="noStrike" kern="1200" cap="none" spc="0" normalizeH="0" baseline="0" noProof="0">
                        <a:ln>
                          <a:noFill/>
                        </a:ln>
                        <a:solidFill>
                          <a:prstClr val="black"/>
                        </a:solidFill>
                        <a:effectLst/>
                        <a:uLnTx/>
                        <a:uFillTx/>
                        <a:latin typeface="Cambria Math" panose="02040503050406030204" pitchFamily="18" charset="0"/>
                        <a:ea typeface="+mn-ea"/>
                        <a:cs typeface="Arial" panose="020B0604020202020204" pitchFamily="34" charset="0"/>
                      </a:rPr>
                      <m:t>′). </m:t>
                    </m:r>
                  </m:oMath>
                </a14:m>
                <a:endParaRPr kumimoji="0" lang="en-US" sz="3500" b="0" i="0" u="none" strike="noStrike" kern="1200" cap="none" spc="0" normalizeH="0" baseline="0" noProof="0" smtClean="0">
                  <a:ln>
                    <a:noFill/>
                  </a:ln>
                  <a:solidFill>
                    <a:prstClr val="black"/>
                  </a:solidFill>
                  <a:effectLst/>
                  <a:uLnTx/>
                  <a:uFillTx/>
                  <a:latin typeface="Arial"/>
                  <a:ea typeface="+mn-ea"/>
                  <a:cs typeface="Arial" panose="020B0604020202020204" pitchFamily="34" charset="0"/>
                </a:endParaRPr>
              </a:p>
              <a:p>
                <a:pPr lvl="0" algn="just">
                  <a:lnSpc>
                    <a:spcPct val="150000"/>
                  </a:lnSpc>
                  <a:defRPr/>
                </a:pPr>
                <a:r>
                  <a:rPr lang="vi-VN" sz="3500">
                    <a:solidFill>
                      <a:prstClr val="black"/>
                    </a:solidFill>
                    <a:cs typeface="Arial" panose="020B0604020202020204" pitchFamily="34" charset="0"/>
                  </a:rPr>
                  <a:t>Gọi </a:t>
                </a:r>
                <a14:m>
                  <m:oMath xmlns:m="http://schemas.openxmlformats.org/officeDocument/2006/math">
                    <m:r>
                      <a:rPr lang="vi-VN" sz="3500" i="1">
                        <a:solidFill>
                          <a:prstClr val="black"/>
                        </a:solidFill>
                        <a:latin typeface="Cambria Math" panose="02040503050406030204" pitchFamily="18" charset="0"/>
                        <a:cs typeface="Arial" panose="020B0604020202020204" pitchFamily="34" charset="0"/>
                      </a:rPr>
                      <m:t>𝑂</m:t>
                    </m:r>
                  </m:oMath>
                </a14:m>
                <a:r>
                  <a:rPr lang="vi-VN" sz="3500">
                    <a:solidFill>
                      <a:prstClr val="black"/>
                    </a:solidFill>
                    <a:cs typeface="Arial" panose="020B0604020202020204" pitchFamily="34" charset="0"/>
                  </a:rPr>
                  <a:t> là tâm của hình thoi </a:t>
                </a:r>
                <a14:m>
                  <m:oMath xmlns:m="http://schemas.openxmlformats.org/officeDocument/2006/math">
                    <m:r>
                      <a:rPr lang="vi-VN" sz="3500" i="1">
                        <a:solidFill>
                          <a:prstClr val="black"/>
                        </a:solidFill>
                        <a:latin typeface="Cambria Math" panose="02040503050406030204" pitchFamily="18" charset="0"/>
                        <a:cs typeface="Arial" panose="020B0604020202020204" pitchFamily="34" charset="0"/>
                      </a:rPr>
                      <m:t>𝐴𝐵𝐶𝐷</m:t>
                    </m:r>
                  </m:oMath>
                </a14:m>
                <a:r>
                  <a:rPr lang="vi-VN" sz="3500">
                    <a:solidFill>
                      <a:prstClr val="black"/>
                    </a:solidFill>
                    <a:cs typeface="Arial" panose="020B0604020202020204" pitchFamily="34" charset="0"/>
                  </a:rPr>
                  <a:t>. </a:t>
                </a:r>
                <a:endParaRPr lang="en-US" sz="3500">
                  <a:solidFill>
                    <a:prstClr val="black"/>
                  </a:solidFill>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6242011" y="3162300"/>
                <a:ext cx="11130806" cy="6286336"/>
              </a:xfrm>
              <a:prstGeom prst="rect">
                <a:avLst/>
              </a:prstGeom>
              <a:blipFill>
                <a:blip r:embed="rId6"/>
                <a:stretch>
                  <a:fillRect l="-1643" r="-1588" b="-970"/>
                </a:stretch>
              </a:blipFill>
            </p:spPr>
            <p:txBody>
              <a:bodyPr/>
              <a:lstStyle/>
              <a:p>
                <a:r>
                  <a:rPr lang="en-US">
                    <a:noFill/>
                  </a:rPr>
                  <a:t> </a:t>
                </a:r>
              </a:p>
            </p:txBody>
          </p:sp>
        </mc:Fallback>
      </mc:AlternateContent>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Effect>
                      <a14:brightnessContrast bright="20000" contrast="-40000"/>
                    </a14:imgEffect>
                  </a14:imgLayer>
                </a14:imgProps>
              </a:ext>
            </a:extLst>
          </a:blip>
          <a:stretch>
            <a:fillRect/>
          </a:stretch>
        </p:blipFill>
        <p:spPr>
          <a:xfrm>
            <a:off x="508002" y="3389493"/>
            <a:ext cx="5529338" cy="4425514"/>
          </a:xfrm>
          <a:prstGeom prst="rect">
            <a:avLst/>
          </a:prstGeom>
        </p:spPr>
      </p:pic>
    </p:spTree>
    <p:extLst>
      <p:ext uri="{BB962C8B-B14F-4D97-AF65-F5344CB8AC3E}">
        <p14:creationId xmlns:p14="http://schemas.microsoft.com/office/powerpoint/2010/main" val="2848963457"/>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randombar(horizont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wipe(down)">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left)">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4" presetClass="entr" presetSubtype="10" fill="hold"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randombar(horizontal)">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fade">
                                      <p:cBhvr>
                                        <p:cTn id="4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Shape 910"/>
        <p:cNvGrpSpPr/>
        <p:nvPr/>
      </p:nvGrpSpPr>
      <p:grpSpPr>
        <a:xfrm>
          <a:off x="0" y="0"/>
          <a:ext cx="0" cy="0"/>
          <a:chOff x="0" y="0"/>
          <a:chExt cx="0" cy="0"/>
        </a:xfrm>
      </p:grpSpPr>
      <p:sp>
        <p:nvSpPr>
          <p:cNvPr id="9" name="Freeform 2"/>
          <p:cNvSpPr/>
          <p:nvPr/>
        </p:nvSpPr>
        <p:spPr>
          <a:xfrm>
            <a:off x="-20187" y="-4356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0" name="Group 4"/>
          <p:cNvGrpSpPr/>
          <p:nvPr/>
        </p:nvGrpSpPr>
        <p:grpSpPr>
          <a:xfrm>
            <a:off x="184484" y="190499"/>
            <a:ext cx="17841204" cy="9897251"/>
            <a:chOff x="0" y="0"/>
            <a:chExt cx="2661417" cy="2154171"/>
          </a:xfrm>
        </p:grpSpPr>
        <p:sp>
          <p:nvSpPr>
            <p:cNvPr id="11"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2"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14"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30" name="Picture 29"/>
          <p:cNvPicPr>
            <a:picLocks noChangeAspect="1"/>
          </p:cNvPicPr>
          <p:nvPr/>
        </p:nvPicPr>
        <p:blipFill>
          <a:blip r:embed="rId4"/>
          <a:stretch>
            <a:fillRect/>
          </a:stretch>
        </p:blipFill>
        <p:spPr>
          <a:xfrm rot="2990305">
            <a:off x="1063189" y="8017438"/>
            <a:ext cx="2190953" cy="2529758"/>
          </a:xfrm>
          <a:prstGeom prst="rect">
            <a:avLst/>
          </a:prstGeom>
        </p:spPr>
      </p:pic>
      <mc:AlternateContent xmlns:mc="http://schemas.openxmlformats.org/markup-compatibility/2006">
        <mc:Choice xmlns:a14="http://schemas.microsoft.com/office/drawing/2010/main" Requires="a14">
          <p:sp>
            <p:nvSpPr>
              <p:cNvPr id="16" name="TextBox 15"/>
              <p:cNvSpPr txBox="1"/>
              <p:nvPr/>
            </p:nvSpPr>
            <p:spPr>
              <a:xfrm>
                <a:off x="531310" y="409910"/>
                <a:ext cx="16974966" cy="1628203"/>
              </a:xfrm>
              <a:prstGeom prst="rect">
                <a:avLst/>
              </a:prstGeom>
              <a:noFill/>
            </p:spPr>
            <p:txBody>
              <a:bodyPr wrap="square" rtlCol="0">
                <a:spAutoFit/>
              </a:bodyPr>
              <a:lstStyle/>
              <a:p>
                <a:pPr algn="just" defTabSz="1828800">
                  <a:lnSpc>
                    <a:spcPct val="150000"/>
                  </a:lnSpc>
                  <a:buClr>
                    <a:srgbClr val="2D1549"/>
                  </a:buClr>
                  <a:buSzPts val="1100"/>
                  <a:defRPr/>
                </a:pPr>
                <a:r>
                  <a:rPr lang="en-US" sz="3500" b="1" kern="0" smtClean="0">
                    <a:solidFill>
                      <a:srgbClr val="FFFFFF"/>
                    </a:solidFill>
                    <a:highlight>
                      <a:srgbClr val="CE4D8E"/>
                    </a:highlight>
                    <a:cs typeface="Arial"/>
                    <a:sym typeface="Arial"/>
                  </a:rPr>
                  <a:t>Ví dụ 2:</a:t>
                </a:r>
                <a:r>
                  <a:rPr lang="en-US" sz="3500">
                    <a:solidFill>
                      <a:sysClr val="windowText" lastClr="000000"/>
                    </a:solidFill>
                    <a:cs typeface="Arial" panose="020B0604020202020204" pitchFamily="34" charset="0"/>
                    <a:sym typeface="Arial"/>
                  </a:rPr>
                  <a:t> Cho hình hộp đứng </a:t>
                </a:r>
                <a14:m>
                  <m:oMath xmlns:m="http://schemas.openxmlformats.org/officeDocument/2006/math">
                    <m:r>
                      <a:rPr lang="en-US" sz="3500" i="1" smtClean="0">
                        <a:solidFill>
                          <a:sysClr val="windowText" lastClr="000000"/>
                        </a:solidFill>
                        <a:cs typeface="Arial" panose="020B0604020202020204" pitchFamily="34" charset="0"/>
                        <a:sym typeface="Arial"/>
                      </a:rPr>
                      <m:t>𝐴𝐵𝐶𝐷</m:t>
                    </m:r>
                    <m:r>
                      <a:rPr lang="en-US" sz="3500" i="1" smtClean="0">
                        <a:solidFill>
                          <a:sysClr val="windowText" lastClr="000000"/>
                        </a:solidFill>
                        <a:cs typeface="Arial" panose="020B0604020202020204" pitchFamily="34" charset="0"/>
                        <a:sym typeface="Arial"/>
                      </a:rPr>
                      <m:t>.</m:t>
                    </m:r>
                    <m:r>
                      <a:rPr lang="en-US" sz="3500" i="1" smtClean="0">
                        <a:solidFill>
                          <a:sysClr val="windowText" lastClr="000000"/>
                        </a:solidFill>
                        <a:cs typeface="Arial" panose="020B0604020202020204" pitchFamily="34" charset="0"/>
                        <a:sym typeface="Arial"/>
                      </a:rPr>
                      <m:t>𝐴</m:t>
                    </m:r>
                    <m:r>
                      <a:rPr lang="en-US" sz="3500" i="1" smtClean="0">
                        <a:solidFill>
                          <a:sysClr val="windowText" lastClr="000000"/>
                        </a:solidFill>
                        <a:cs typeface="Arial" panose="020B0604020202020204" pitchFamily="34" charset="0"/>
                        <a:sym typeface="Arial"/>
                      </a:rPr>
                      <m:t>′</m:t>
                    </m:r>
                    <m:r>
                      <a:rPr lang="en-US" sz="3500" i="1" smtClean="0">
                        <a:solidFill>
                          <a:sysClr val="windowText" lastClr="000000"/>
                        </a:solidFill>
                        <a:cs typeface="Arial" panose="020B0604020202020204" pitchFamily="34" charset="0"/>
                        <a:sym typeface="Arial"/>
                      </a:rPr>
                      <m:t>𝐵</m:t>
                    </m:r>
                    <m:r>
                      <a:rPr lang="en-US" sz="3500" i="1" smtClean="0">
                        <a:solidFill>
                          <a:sysClr val="windowText" lastClr="000000"/>
                        </a:solidFill>
                        <a:cs typeface="Arial" panose="020B0604020202020204" pitchFamily="34" charset="0"/>
                        <a:sym typeface="Arial"/>
                      </a:rPr>
                      <m:t>′</m:t>
                    </m:r>
                    <m:r>
                      <a:rPr lang="en-US" sz="3500" i="1" smtClean="0">
                        <a:solidFill>
                          <a:sysClr val="windowText" lastClr="000000"/>
                        </a:solidFill>
                        <a:cs typeface="Arial" panose="020B0604020202020204" pitchFamily="34" charset="0"/>
                        <a:sym typeface="Arial"/>
                      </a:rPr>
                      <m:t>𝐶</m:t>
                    </m:r>
                    <m:r>
                      <a:rPr lang="en-US" sz="3500" i="1" smtClean="0">
                        <a:solidFill>
                          <a:sysClr val="windowText" lastClr="000000"/>
                        </a:solidFill>
                        <a:cs typeface="Arial" panose="020B0604020202020204" pitchFamily="34" charset="0"/>
                        <a:sym typeface="Arial"/>
                      </a:rPr>
                      <m:t>′</m:t>
                    </m:r>
                    <m:r>
                      <a:rPr lang="en-US" sz="3500" i="1" smtClean="0">
                        <a:solidFill>
                          <a:sysClr val="windowText" lastClr="000000"/>
                        </a:solidFill>
                        <a:cs typeface="Arial" panose="020B0604020202020204" pitchFamily="34" charset="0"/>
                        <a:sym typeface="Arial"/>
                      </a:rPr>
                      <m:t>𝐷</m:t>
                    </m:r>
                    <m:r>
                      <a:rPr lang="en-US" sz="3500" i="1" smtClean="0">
                        <a:solidFill>
                          <a:sysClr val="windowText" lastClr="000000"/>
                        </a:solidFill>
                        <a:cs typeface="Arial" panose="020B0604020202020204" pitchFamily="34" charset="0"/>
                        <a:sym typeface="Arial"/>
                      </a:rPr>
                      <m:t>′</m:t>
                    </m:r>
                  </m:oMath>
                </a14:m>
                <a:r>
                  <a:rPr lang="en-US" sz="3500">
                    <a:solidFill>
                      <a:sysClr val="windowText" lastClr="000000"/>
                    </a:solidFill>
                    <a:cs typeface="Arial" panose="020B0604020202020204" pitchFamily="34" charset="0"/>
                    <a:sym typeface="Arial"/>
                  </a:rPr>
                  <a:t>, đáy là các hình thoi có cạnh bằng </a:t>
                </a:r>
                <a14:m>
                  <m:oMath xmlns:m="http://schemas.openxmlformats.org/officeDocument/2006/math">
                    <m:r>
                      <a:rPr lang="en-US" sz="3500" i="1" smtClean="0">
                        <a:solidFill>
                          <a:sysClr val="windowText" lastClr="000000"/>
                        </a:solidFill>
                        <a:latin typeface="Cambria Math" panose="02040503050406030204" pitchFamily="18" charset="0"/>
                        <a:cs typeface="Arial" panose="020B0604020202020204" pitchFamily="34" charset="0"/>
                        <a:sym typeface="Arial"/>
                      </a:rPr>
                      <m:t>𝑎</m:t>
                    </m:r>
                  </m:oMath>
                </a14:m>
                <a:r>
                  <a:rPr lang="en-US" sz="3500">
                    <a:solidFill>
                      <a:sysClr val="windowText" lastClr="000000"/>
                    </a:solidFill>
                    <a:cs typeface="Arial" panose="020B0604020202020204" pitchFamily="34" charset="0"/>
                    <a:sym typeface="Arial"/>
                  </a:rPr>
                  <a:t>, </a:t>
                </a:r>
                <a14:m>
                  <m:oMath xmlns:m="http://schemas.openxmlformats.org/officeDocument/2006/math">
                    <m:acc>
                      <m:accPr>
                        <m:chr m:val="̂"/>
                        <m:ctrlPr>
                          <a:rPr lang="en-US" sz="3500" i="1" smtClean="0">
                            <a:solidFill>
                              <a:sysClr val="windowText" lastClr="000000"/>
                            </a:solidFill>
                            <a:latin typeface="Cambria Math" panose="02040503050406030204" pitchFamily="18" charset="0"/>
                            <a:cs typeface="Arial" panose="020B0604020202020204" pitchFamily="34" charset="0"/>
                            <a:sym typeface="Arial"/>
                          </a:rPr>
                        </m:ctrlPr>
                      </m:accPr>
                      <m:e>
                        <m:r>
                          <a:rPr lang="en-US" sz="3500" i="1">
                            <a:solidFill>
                              <a:sysClr val="windowText" lastClr="000000"/>
                            </a:solidFill>
                            <a:latin typeface="Cambria Math" panose="02040503050406030204" pitchFamily="18" charset="0"/>
                            <a:cs typeface="Arial" panose="020B0604020202020204" pitchFamily="34" charset="0"/>
                            <a:sym typeface="Arial"/>
                          </a:rPr>
                          <m:t>𝐵𝐴𝐷</m:t>
                        </m:r>
                      </m:e>
                    </m:acc>
                    <m:r>
                      <a:rPr lang="en-US" sz="3500" i="1" smtClean="0">
                        <a:solidFill>
                          <a:sysClr val="windowText" lastClr="000000"/>
                        </a:solidFill>
                        <a:latin typeface="Cambria Math" panose="02040503050406030204" pitchFamily="18" charset="0"/>
                        <a:cs typeface="Arial" panose="020B0604020202020204" pitchFamily="34" charset="0"/>
                        <a:sym typeface="Arial"/>
                      </a:rPr>
                      <m:t>=120°, </m:t>
                    </m:r>
                    <m:r>
                      <a:rPr lang="en-US" sz="3500" i="1" smtClean="0">
                        <a:solidFill>
                          <a:sysClr val="windowText" lastClr="000000"/>
                        </a:solidFill>
                        <a:latin typeface="Cambria Math" panose="02040503050406030204" pitchFamily="18" charset="0"/>
                        <a:cs typeface="Arial" panose="020B0604020202020204" pitchFamily="34" charset="0"/>
                        <a:sym typeface="Arial"/>
                      </a:rPr>
                      <m:t>𝐴𝐴</m:t>
                    </m:r>
                    <m:r>
                      <a:rPr lang="en-US" sz="3500" i="1" smtClean="0">
                        <a:solidFill>
                          <a:sysClr val="windowText" lastClr="000000"/>
                        </a:solidFill>
                        <a:latin typeface="Cambria Math" panose="02040503050406030204" pitchFamily="18" charset="0"/>
                        <a:cs typeface="Arial" panose="020B0604020202020204" pitchFamily="34" charset="0"/>
                        <a:sym typeface="Arial"/>
                      </a:rPr>
                      <m:t>′=</m:t>
                    </m:r>
                    <m:r>
                      <a:rPr lang="en-US" sz="3500" i="1" smtClean="0">
                        <a:solidFill>
                          <a:sysClr val="windowText" lastClr="000000"/>
                        </a:solidFill>
                        <a:latin typeface="Cambria Math" panose="02040503050406030204" pitchFamily="18" charset="0"/>
                        <a:cs typeface="Arial" panose="020B0604020202020204" pitchFamily="34" charset="0"/>
                        <a:sym typeface="Arial"/>
                      </a:rPr>
                      <m:t>h</m:t>
                    </m:r>
                  </m:oMath>
                </a14:m>
                <a:r>
                  <a:rPr lang="en-US" sz="3500">
                    <a:solidFill>
                      <a:sysClr val="windowText" lastClr="000000"/>
                    </a:solidFill>
                    <a:cs typeface="Arial" panose="020B0604020202020204" pitchFamily="34" charset="0"/>
                    <a:sym typeface="Arial"/>
                  </a:rPr>
                  <a:t>. Tính các khoảng cách giữa </a:t>
                </a:r>
                <a14:m>
                  <m:oMath xmlns:m="http://schemas.openxmlformats.org/officeDocument/2006/math">
                    <m:r>
                      <a:rPr lang="en-US" sz="3500" i="1" smtClean="0">
                        <a:solidFill>
                          <a:sysClr val="windowText" lastClr="000000"/>
                        </a:solidFill>
                        <a:latin typeface="Cambria Math" panose="02040503050406030204" pitchFamily="18" charset="0"/>
                        <a:cs typeface="Arial" panose="020B0604020202020204" pitchFamily="34" charset="0"/>
                        <a:sym typeface="Arial"/>
                      </a:rPr>
                      <m:t>𝐴</m:t>
                    </m:r>
                    <m:r>
                      <a:rPr lang="en-US" sz="3500" i="1" smtClean="0">
                        <a:solidFill>
                          <a:sysClr val="windowText" lastClr="000000"/>
                        </a:solidFill>
                        <a:latin typeface="Cambria Math" panose="02040503050406030204" pitchFamily="18" charset="0"/>
                        <a:cs typeface="Arial" panose="020B0604020202020204" pitchFamily="34" charset="0"/>
                        <a:sym typeface="Arial"/>
                      </a:rPr>
                      <m:t>′</m:t>
                    </m:r>
                    <m:r>
                      <a:rPr lang="en-US" sz="3500" i="1" smtClean="0">
                        <a:solidFill>
                          <a:sysClr val="windowText" lastClr="000000"/>
                        </a:solidFill>
                        <a:latin typeface="Cambria Math" panose="02040503050406030204" pitchFamily="18" charset="0"/>
                        <a:cs typeface="Arial" panose="020B0604020202020204" pitchFamily="34" charset="0"/>
                        <a:sym typeface="Arial"/>
                      </a:rPr>
                      <m:t>𝐶</m:t>
                    </m:r>
                    <m:r>
                      <a:rPr lang="en-US" sz="3500" i="1" smtClean="0">
                        <a:solidFill>
                          <a:sysClr val="windowText" lastClr="000000"/>
                        </a:solidFill>
                        <a:latin typeface="Cambria Math" panose="02040503050406030204" pitchFamily="18" charset="0"/>
                        <a:cs typeface="Arial" panose="020B0604020202020204" pitchFamily="34" charset="0"/>
                        <a:sym typeface="Arial"/>
                      </a:rPr>
                      <m:t>′</m:t>
                    </m:r>
                  </m:oMath>
                </a14:m>
                <a:r>
                  <a:rPr lang="en-US" sz="3500">
                    <a:solidFill>
                      <a:sysClr val="windowText" lastClr="000000"/>
                    </a:solidFill>
                    <a:cs typeface="Arial" panose="020B0604020202020204" pitchFamily="34" charset="0"/>
                    <a:sym typeface="Arial"/>
                  </a:rPr>
                  <a:t> và </a:t>
                </a:r>
                <a14:m>
                  <m:oMath xmlns:m="http://schemas.openxmlformats.org/officeDocument/2006/math">
                    <m:r>
                      <a:rPr lang="en-US" sz="3500" i="1" smtClean="0">
                        <a:solidFill>
                          <a:sysClr val="windowText" lastClr="000000"/>
                        </a:solidFill>
                        <a:latin typeface="Cambria Math" panose="02040503050406030204" pitchFamily="18" charset="0"/>
                        <a:cs typeface="Arial" panose="020B0604020202020204" pitchFamily="34" charset="0"/>
                        <a:sym typeface="Arial"/>
                      </a:rPr>
                      <m:t>(</m:t>
                    </m:r>
                    <m:r>
                      <a:rPr lang="en-US" sz="3500" i="1" smtClean="0">
                        <a:solidFill>
                          <a:sysClr val="windowText" lastClr="000000"/>
                        </a:solidFill>
                        <a:latin typeface="Cambria Math" panose="02040503050406030204" pitchFamily="18" charset="0"/>
                        <a:cs typeface="Arial" panose="020B0604020202020204" pitchFamily="34" charset="0"/>
                        <a:sym typeface="Arial"/>
                      </a:rPr>
                      <m:t>𝐴𝐵𝐶𝐷</m:t>
                    </m:r>
                    <m:r>
                      <a:rPr lang="en-US" sz="3500" i="1" smtClean="0">
                        <a:solidFill>
                          <a:sysClr val="windowText" lastClr="000000"/>
                        </a:solidFill>
                        <a:latin typeface="Cambria Math" panose="02040503050406030204" pitchFamily="18" charset="0"/>
                        <a:cs typeface="Arial" panose="020B0604020202020204" pitchFamily="34" charset="0"/>
                        <a:sym typeface="Arial"/>
                      </a:rPr>
                      <m:t>), </m:t>
                    </m:r>
                    <m:r>
                      <a:rPr lang="en-US" sz="3500" i="1" smtClean="0">
                        <a:solidFill>
                          <a:sysClr val="windowText" lastClr="000000"/>
                        </a:solidFill>
                        <a:latin typeface="Cambria Math" panose="02040503050406030204" pitchFamily="18" charset="0"/>
                        <a:cs typeface="Arial" panose="020B0604020202020204" pitchFamily="34" charset="0"/>
                        <a:sym typeface="Arial"/>
                      </a:rPr>
                      <m:t>𝐴𝐴</m:t>
                    </m:r>
                    <m:r>
                      <a:rPr lang="en-US" sz="3500" b="0" i="1" smtClean="0">
                        <a:solidFill>
                          <a:sysClr val="windowText" lastClr="000000"/>
                        </a:solidFill>
                        <a:latin typeface="Cambria Math" panose="02040503050406030204" pitchFamily="18" charset="0"/>
                        <a:cs typeface="Arial" panose="020B0604020202020204" pitchFamily="34" charset="0"/>
                        <a:sym typeface="Arial"/>
                      </a:rPr>
                      <m:t>′</m:t>
                    </m:r>
                  </m:oMath>
                </a14:m>
                <a:r>
                  <a:rPr lang="en-US" sz="3500">
                    <a:solidFill>
                      <a:sysClr val="windowText" lastClr="000000"/>
                    </a:solidFill>
                    <a:cs typeface="Arial" panose="020B0604020202020204" pitchFamily="34" charset="0"/>
                    <a:sym typeface="Arial"/>
                  </a:rPr>
                  <a:t> và </a:t>
                </a:r>
                <a14:m>
                  <m:oMath xmlns:m="http://schemas.openxmlformats.org/officeDocument/2006/math">
                    <m:r>
                      <a:rPr lang="en-US" sz="3500" i="1" smtClean="0">
                        <a:solidFill>
                          <a:sysClr val="windowText" lastClr="000000"/>
                        </a:solidFill>
                        <a:latin typeface="Cambria Math" panose="02040503050406030204" pitchFamily="18" charset="0"/>
                        <a:cs typeface="Arial" panose="020B0604020202020204" pitchFamily="34" charset="0"/>
                        <a:sym typeface="Arial"/>
                      </a:rPr>
                      <m:t>(</m:t>
                    </m:r>
                    <m:r>
                      <a:rPr lang="en-US" sz="3500" i="1" smtClean="0">
                        <a:solidFill>
                          <a:sysClr val="windowText" lastClr="000000"/>
                        </a:solidFill>
                        <a:latin typeface="Cambria Math" panose="02040503050406030204" pitchFamily="18" charset="0"/>
                        <a:cs typeface="Arial" panose="020B0604020202020204" pitchFamily="34" charset="0"/>
                        <a:sym typeface="Arial"/>
                      </a:rPr>
                      <m:t>𝐵𝐷𝐷</m:t>
                    </m:r>
                    <m:r>
                      <a:rPr lang="en-US" sz="3500" i="1" smtClean="0">
                        <a:solidFill>
                          <a:sysClr val="windowText" lastClr="000000"/>
                        </a:solidFill>
                        <a:latin typeface="Cambria Math" panose="02040503050406030204" pitchFamily="18" charset="0"/>
                        <a:cs typeface="Arial" panose="020B0604020202020204" pitchFamily="34" charset="0"/>
                        <a:sym typeface="Arial"/>
                      </a:rPr>
                      <m:t>′</m:t>
                    </m:r>
                    <m:r>
                      <a:rPr lang="en-US" sz="3500" i="1" smtClean="0">
                        <a:solidFill>
                          <a:sysClr val="windowText" lastClr="000000"/>
                        </a:solidFill>
                        <a:latin typeface="Cambria Math" panose="02040503050406030204" pitchFamily="18" charset="0"/>
                        <a:cs typeface="Arial" panose="020B0604020202020204" pitchFamily="34" charset="0"/>
                        <a:sym typeface="Arial"/>
                      </a:rPr>
                      <m:t>𝐵</m:t>
                    </m:r>
                    <m:r>
                      <a:rPr lang="en-US" sz="3500" i="1" smtClean="0">
                        <a:solidFill>
                          <a:sysClr val="windowText" lastClr="000000"/>
                        </a:solidFill>
                        <a:latin typeface="Cambria Math" panose="02040503050406030204" pitchFamily="18" charset="0"/>
                        <a:cs typeface="Arial" panose="020B0604020202020204" pitchFamily="34" charset="0"/>
                        <a:sym typeface="Arial"/>
                      </a:rPr>
                      <m:t>′).</m:t>
                    </m:r>
                  </m:oMath>
                </a14:m>
                <a:endParaRPr lang="en-US" sz="3500">
                  <a:solidFill>
                    <a:sysClr val="windowText" lastClr="000000"/>
                  </a:solidFill>
                  <a:cs typeface="Arial" panose="020B0604020202020204" pitchFamily="34" charset="0"/>
                  <a:sym typeface="Arial"/>
                </a:endParaRPr>
              </a:p>
            </p:txBody>
          </p:sp>
        </mc:Choice>
        <mc:Fallback>
          <p:sp>
            <p:nvSpPr>
              <p:cNvPr id="16" name="TextBox 15"/>
              <p:cNvSpPr txBox="1">
                <a:spLocks noRot="1" noChangeAspect="1" noMove="1" noResize="1" noEditPoints="1" noAdjustHandles="1" noChangeArrowheads="1" noChangeShapeType="1" noTextEdit="1"/>
              </p:cNvSpPr>
              <p:nvPr/>
            </p:nvSpPr>
            <p:spPr>
              <a:xfrm>
                <a:off x="531310" y="409910"/>
                <a:ext cx="16974966" cy="1628203"/>
              </a:xfrm>
              <a:prstGeom prst="rect">
                <a:avLst/>
              </a:prstGeom>
              <a:blipFill>
                <a:blip r:embed="rId5"/>
                <a:stretch>
                  <a:fillRect l="-1041" r="-1041" b="-12734"/>
                </a:stretch>
              </a:blipFill>
            </p:spPr>
            <p:txBody>
              <a:bodyPr/>
              <a:lstStyle/>
              <a:p>
                <a:r>
                  <a:rPr lang="en-US">
                    <a:noFill/>
                  </a:rPr>
                  <a:t> </a:t>
                </a:r>
              </a:p>
            </p:txBody>
          </p:sp>
        </mc:Fallback>
      </mc:AlternateContent>
      <p:sp>
        <p:nvSpPr>
          <p:cNvPr id="17" name="Rectangle 16"/>
          <p:cNvSpPr/>
          <p:nvPr/>
        </p:nvSpPr>
        <p:spPr>
          <a:xfrm>
            <a:off x="914400" y="2271980"/>
            <a:ext cx="1080745" cy="661720"/>
          </a:xfrm>
          <a:prstGeom prst="rect">
            <a:avLst/>
          </a:prstGeom>
        </p:spPr>
        <p:txBody>
          <a:bodyPr wrap="none">
            <a:spAutoFit/>
          </a:bodyPr>
          <a:lstStyle/>
          <a:p>
            <a:pPr algn="ctr" defTabSz="1828800">
              <a:defRPr/>
            </a:pPr>
            <a:r>
              <a:rPr lang="en-US" sz="3600" b="1" i="1" u="sng" dirty="0">
                <a:solidFill>
                  <a:srgbClr val="011C26">
                    <a:lumMod val="90000"/>
                    <a:lumOff val="10000"/>
                  </a:srgbClr>
                </a:solidFill>
                <a:cs typeface="Arial"/>
                <a:sym typeface="Arial"/>
              </a:rPr>
              <a:t>Giải</a:t>
            </a:r>
          </a:p>
        </p:txBody>
      </p:sp>
      <mc:AlternateContent xmlns:mc="http://schemas.openxmlformats.org/markup-compatibility/2006">
        <mc:Choice xmlns:a14="http://schemas.microsoft.com/office/drawing/2010/main" Requires="a14">
          <p:sp>
            <p:nvSpPr>
              <p:cNvPr id="3" name="Rectangle 2"/>
              <p:cNvSpPr/>
              <p:nvPr/>
            </p:nvSpPr>
            <p:spPr>
              <a:xfrm>
                <a:off x="6242011" y="2878576"/>
                <a:ext cx="11130806" cy="6403741"/>
              </a:xfrm>
              <a:prstGeom prst="rect">
                <a:avLst/>
              </a:prstGeom>
            </p:spPr>
            <p:txBody>
              <a:bodyPr wrap="square">
                <a:spAutoFit/>
              </a:bodyPr>
              <a:lstStyle/>
              <a:p>
                <a:pPr lvl="0" algn="just">
                  <a:lnSpc>
                    <a:spcPct val="150000"/>
                  </a:lnSpc>
                  <a:defRPr/>
                </a:pPr>
                <a:r>
                  <a:rPr lang="vi-VN" sz="3500">
                    <a:solidFill>
                      <a:prstClr val="black"/>
                    </a:solidFill>
                    <a:cs typeface="Arial" panose="020B0604020202020204" pitchFamily="34" charset="0"/>
                  </a:rPr>
                  <a:t>Do </a:t>
                </a:r>
                <a14:m>
                  <m:oMath xmlns:m="http://schemas.openxmlformats.org/officeDocument/2006/math">
                    <m:r>
                      <a:rPr lang="vi-VN" sz="3500" i="1">
                        <a:solidFill>
                          <a:prstClr val="black"/>
                        </a:solidFill>
                        <a:latin typeface="Cambria Math" panose="02040503050406030204" pitchFamily="18" charset="0"/>
                        <a:cs typeface="Arial" panose="020B0604020202020204" pitchFamily="34" charset="0"/>
                      </a:rPr>
                      <m:t>𝐴𝑂</m:t>
                    </m:r>
                    <m:r>
                      <a:rPr lang="en-US" sz="3500">
                        <a:solidFill>
                          <a:prstClr val="black"/>
                        </a:solidFill>
                        <a:latin typeface="Cambria Math" panose="02040503050406030204" pitchFamily="18" charset="0"/>
                      </a:rPr>
                      <m:t>⊥</m:t>
                    </m:r>
                    <m:r>
                      <a:rPr lang="vi-VN" sz="3500" i="1">
                        <a:solidFill>
                          <a:prstClr val="black"/>
                        </a:solidFill>
                        <a:latin typeface="Cambria Math" panose="02040503050406030204" pitchFamily="18" charset="0"/>
                        <a:cs typeface="Arial" panose="020B0604020202020204" pitchFamily="34" charset="0"/>
                      </a:rPr>
                      <m:t>𝐵𝐷</m:t>
                    </m:r>
                  </m:oMath>
                </a14:m>
                <a:r>
                  <a:rPr lang="vi-VN" sz="3500">
                    <a:solidFill>
                      <a:prstClr val="black"/>
                    </a:solidFill>
                    <a:cs typeface="Arial" panose="020B0604020202020204" pitchFamily="34" charset="0"/>
                  </a:rPr>
                  <a:t> và </a:t>
                </a:r>
                <a14:m>
                  <m:oMath xmlns:m="http://schemas.openxmlformats.org/officeDocument/2006/math">
                    <m:r>
                      <a:rPr lang="vi-VN" sz="3500" i="1">
                        <a:solidFill>
                          <a:prstClr val="black"/>
                        </a:solidFill>
                        <a:latin typeface="Cambria Math" panose="02040503050406030204" pitchFamily="18" charset="0"/>
                        <a:cs typeface="Arial" panose="020B0604020202020204" pitchFamily="34" charset="0"/>
                      </a:rPr>
                      <m:t>𝐴𝑂</m:t>
                    </m:r>
                    <m:r>
                      <a:rPr lang="en-US" sz="3500">
                        <a:solidFill>
                          <a:prstClr val="black"/>
                        </a:solidFill>
                        <a:latin typeface="Cambria Math" panose="02040503050406030204" pitchFamily="18" charset="0"/>
                      </a:rPr>
                      <m:t>⊥</m:t>
                    </m:r>
                    <m:r>
                      <a:rPr lang="vi-VN" sz="3500" i="1">
                        <a:solidFill>
                          <a:prstClr val="black"/>
                        </a:solidFill>
                        <a:latin typeface="Cambria Math" panose="02040503050406030204" pitchFamily="18" charset="0"/>
                        <a:cs typeface="Arial" panose="020B0604020202020204" pitchFamily="34" charset="0"/>
                      </a:rPr>
                      <m:t>𝐵𝐵</m:t>
                    </m:r>
                    <m:r>
                      <a:rPr lang="en-US" sz="3500" i="1">
                        <a:solidFill>
                          <a:prstClr val="black"/>
                        </a:solidFill>
                        <a:latin typeface="Cambria Math" panose="02040503050406030204" pitchFamily="18" charset="0"/>
                        <a:cs typeface="Arial" panose="020B0604020202020204" pitchFamily="34" charset="0"/>
                      </a:rPr>
                      <m:t>′ </m:t>
                    </m:r>
                  </m:oMath>
                </a14:m>
                <a:r>
                  <a:rPr lang="vi-VN" sz="3500">
                    <a:solidFill>
                      <a:prstClr val="black"/>
                    </a:solidFill>
                    <a:cs typeface="Arial" panose="020B0604020202020204" pitchFamily="34" charset="0"/>
                  </a:rPr>
                  <a:t>nên </a:t>
                </a:r>
                <a14:m>
                  <m:oMath xmlns:m="http://schemas.openxmlformats.org/officeDocument/2006/math">
                    <m:r>
                      <a:rPr lang="vi-VN" sz="3500" i="1">
                        <a:solidFill>
                          <a:prstClr val="black"/>
                        </a:solidFill>
                        <a:latin typeface="Cambria Math" panose="02040503050406030204" pitchFamily="18" charset="0"/>
                        <a:cs typeface="Arial" panose="020B0604020202020204" pitchFamily="34" charset="0"/>
                      </a:rPr>
                      <m:t>𝐴𝑂</m:t>
                    </m:r>
                    <m:r>
                      <a:rPr lang="en-US" sz="3500">
                        <a:solidFill>
                          <a:prstClr val="black"/>
                        </a:solidFill>
                        <a:latin typeface="Cambria Math" panose="02040503050406030204" pitchFamily="18" charset="0"/>
                      </a:rPr>
                      <m:t>⊥</m:t>
                    </m:r>
                    <m:r>
                      <a:rPr lang="vi-VN" sz="3500" i="1">
                        <a:solidFill>
                          <a:prstClr val="black"/>
                        </a:solidFill>
                        <a:latin typeface="Cambria Math" panose="02040503050406030204" pitchFamily="18" charset="0"/>
                        <a:cs typeface="Arial" panose="020B0604020202020204" pitchFamily="34" charset="0"/>
                      </a:rPr>
                      <m:t>(</m:t>
                    </m:r>
                    <m:r>
                      <a:rPr lang="vi-VN" sz="3500" i="1">
                        <a:solidFill>
                          <a:prstClr val="black"/>
                        </a:solidFill>
                        <a:latin typeface="Cambria Math" panose="02040503050406030204" pitchFamily="18" charset="0"/>
                        <a:cs typeface="Arial" panose="020B0604020202020204" pitchFamily="34" charset="0"/>
                      </a:rPr>
                      <m:t>𝐵𝐷𝐷</m:t>
                    </m:r>
                    <m:r>
                      <a:rPr lang="vi-VN" sz="3500" i="1">
                        <a:solidFill>
                          <a:prstClr val="black"/>
                        </a:solidFill>
                        <a:latin typeface="Cambria Math" panose="02040503050406030204" pitchFamily="18" charset="0"/>
                        <a:cs typeface="Arial" panose="020B0604020202020204" pitchFamily="34" charset="0"/>
                      </a:rPr>
                      <m:t>′</m:t>
                    </m:r>
                    <m:r>
                      <a:rPr lang="vi-VN" sz="3500" i="1">
                        <a:solidFill>
                          <a:prstClr val="black"/>
                        </a:solidFill>
                        <a:latin typeface="Cambria Math" panose="02040503050406030204" pitchFamily="18" charset="0"/>
                        <a:cs typeface="Arial" panose="020B0604020202020204" pitchFamily="34" charset="0"/>
                      </a:rPr>
                      <m:t>𝐵</m:t>
                    </m:r>
                    <m:r>
                      <a:rPr lang="vi-VN" sz="3500" i="1">
                        <a:solidFill>
                          <a:prstClr val="black"/>
                        </a:solidFill>
                        <a:latin typeface="Cambria Math" panose="02040503050406030204" pitchFamily="18" charset="0"/>
                        <a:cs typeface="Arial" panose="020B0604020202020204" pitchFamily="34" charset="0"/>
                      </a:rPr>
                      <m:t>′). </m:t>
                    </m:r>
                  </m:oMath>
                </a14:m>
                <a:endParaRPr lang="en-US" sz="3500" smtClean="0">
                  <a:solidFill>
                    <a:prstClr val="black"/>
                  </a:solidFill>
                  <a:cs typeface="Arial" panose="020B0604020202020204" pitchFamily="34" charset="0"/>
                </a:endParaRPr>
              </a:p>
              <a:p>
                <a:pPr lvl="0" algn="just">
                  <a:lnSpc>
                    <a:spcPct val="150000"/>
                  </a:lnSpc>
                  <a:defRPr/>
                </a:pPr>
                <a:r>
                  <a:rPr lang="vi-VN" sz="3500" smtClean="0">
                    <a:solidFill>
                      <a:prstClr val="black"/>
                    </a:solidFill>
                    <a:cs typeface="Arial" panose="020B0604020202020204" pitchFamily="34" charset="0"/>
                  </a:rPr>
                  <a:t>Vậy </a:t>
                </a:r>
                <a:r>
                  <a:rPr lang="vi-VN" sz="3500">
                    <a:solidFill>
                      <a:prstClr val="black"/>
                    </a:solidFill>
                    <a:cs typeface="Arial" panose="020B0604020202020204" pitchFamily="34" charset="0"/>
                  </a:rPr>
                  <a:t>khoảng cách giữa </a:t>
                </a:r>
                <a14:m>
                  <m:oMath xmlns:m="http://schemas.openxmlformats.org/officeDocument/2006/math">
                    <m:r>
                      <a:rPr lang="vi-VN" sz="3500" i="1" smtClean="0">
                        <a:solidFill>
                          <a:prstClr val="black"/>
                        </a:solidFill>
                        <a:latin typeface="Cambria Math" panose="02040503050406030204" pitchFamily="18" charset="0"/>
                        <a:cs typeface="Arial" panose="020B0604020202020204" pitchFamily="34" charset="0"/>
                      </a:rPr>
                      <m:t>𝐴𝐴</m:t>
                    </m:r>
                    <m:r>
                      <a:rPr lang="vi-VN" sz="3500" i="1" smtClean="0">
                        <a:solidFill>
                          <a:prstClr val="black"/>
                        </a:solidFill>
                        <a:latin typeface="Cambria Math" panose="02040503050406030204" pitchFamily="18" charset="0"/>
                        <a:cs typeface="Arial" panose="020B0604020202020204" pitchFamily="34" charset="0"/>
                      </a:rPr>
                      <m:t>′</m:t>
                    </m:r>
                  </m:oMath>
                </a14:m>
                <a:r>
                  <a:rPr lang="vi-VN" sz="3500">
                    <a:solidFill>
                      <a:prstClr val="black"/>
                    </a:solidFill>
                    <a:cs typeface="Arial" panose="020B0604020202020204" pitchFamily="34" charset="0"/>
                  </a:rPr>
                  <a:t> và </a:t>
                </a:r>
                <a14:m>
                  <m:oMath xmlns:m="http://schemas.openxmlformats.org/officeDocument/2006/math">
                    <m:r>
                      <a:rPr lang="vi-VN" sz="3500" i="1" smtClean="0">
                        <a:solidFill>
                          <a:prstClr val="black"/>
                        </a:solidFill>
                        <a:latin typeface="Cambria Math" panose="02040503050406030204" pitchFamily="18" charset="0"/>
                        <a:cs typeface="Arial" panose="020B0604020202020204" pitchFamily="34" charset="0"/>
                      </a:rPr>
                      <m:t>(</m:t>
                    </m:r>
                    <m:r>
                      <a:rPr lang="vi-VN" sz="3500" i="1" smtClean="0">
                        <a:solidFill>
                          <a:prstClr val="black"/>
                        </a:solidFill>
                        <a:latin typeface="Cambria Math" panose="02040503050406030204" pitchFamily="18" charset="0"/>
                        <a:cs typeface="Arial" panose="020B0604020202020204" pitchFamily="34" charset="0"/>
                      </a:rPr>
                      <m:t>𝐵𝐷</m:t>
                    </m:r>
                    <m:sSup>
                      <m:sSupPr>
                        <m:ctrlPr>
                          <a:rPr lang="vi-VN" sz="3500" i="1" smtClean="0">
                            <a:solidFill>
                              <a:prstClr val="black"/>
                            </a:solidFill>
                            <a:latin typeface="Cambria Math" panose="02040503050406030204" pitchFamily="18" charset="0"/>
                            <a:cs typeface="Arial" panose="020B0604020202020204" pitchFamily="34" charset="0"/>
                          </a:rPr>
                        </m:ctrlPr>
                      </m:sSupPr>
                      <m:e>
                        <m:r>
                          <a:rPr lang="vi-VN" sz="3500" i="1" smtClean="0">
                            <a:solidFill>
                              <a:prstClr val="black"/>
                            </a:solidFill>
                            <a:latin typeface="Cambria Math" panose="02040503050406030204" pitchFamily="18" charset="0"/>
                            <a:cs typeface="Arial" panose="020B0604020202020204" pitchFamily="34" charset="0"/>
                          </a:rPr>
                          <m:t>𝐷</m:t>
                        </m:r>
                      </m:e>
                      <m:sup>
                        <m:r>
                          <a:rPr lang="vi-VN" sz="3500" i="1" smtClean="0">
                            <a:solidFill>
                              <a:prstClr val="black"/>
                            </a:solidFill>
                            <a:latin typeface="Cambria Math" panose="02040503050406030204" pitchFamily="18" charset="0"/>
                            <a:cs typeface="Arial" panose="020B0604020202020204" pitchFamily="34" charset="0"/>
                          </a:rPr>
                          <m:t>′</m:t>
                        </m:r>
                      </m:sup>
                    </m:sSup>
                    <m:sSup>
                      <m:sSupPr>
                        <m:ctrlPr>
                          <a:rPr lang="vi-VN" sz="3500" i="1" smtClean="0">
                            <a:solidFill>
                              <a:prstClr val="black"/>
                            </a:solidFill>
                            <a:latin typeface="Cambria Math" panose="02040503050406030204" pitchFamily="18" charset="0"/>
                            <a:cs typeface="Arial" panose="020B0604020202020204" pitchFamily="34" charset="0"/>
                          </a:rPr>
                        </m:ctrlPr>
                      </m:sSupPr>
                      <m:e>
                        <m:r>
                          <a:rPr lang="vi-VN" sz="3500" i="1" smtClean="0">
                            <a:solidFill>
                              <a:prstClr val="black"/>
                            </a:solidFill>
                            <a:latin typeface="Cambria Math" panose="02040503050406030204" pitchFamily="18" charset="0"/>
                            <a:cs typeface="Arial" panose="020B0604020202020204" pitchFamily="34" charset="0"/>
                          </a:rPr>
                          <m:t>𝐵</m:t>
                        </m:r>
                      </m:e>
                      <m:sup>
                        <m:r>
                          <a:rPr lang="vi-VN" sz="3500" i="1" smtClean="0">
                            <a:solidFill>
                              <a:prstClr val="black"/>
                            </a:solidFill>
                            <a:latin typeface="Cambria Math" panose="02040503050406030204" pitchFamily="18" charset="0"/>
                            <a:cs typeface="Arial" panose="020B0604020202020204" pitchFamily="34" charset="0"/>
                          </a:rPr>
                          <m:t>′</m:t>
                        </m:r>
                      </m:sup>
                    </m:sSup>
                    <m:r>
                      <a:rPr lang="en-US" sz="3500" b="0" i="1" smtClean="0">
                        <a:solidFill>
                          <a:prstClr val="black"/>
                        </a:solidFill>
                        <a:latin typeface="Cambria Math" panose="02040503050406030204" pitchFamily="18" charset="0"/>
                        <a:cs typeface="Arial" panose="020B0604020202020204" pitchFamily="34" charset="0"/>
                      </a:rPr>
                      <m:t>)</m:t>
                    </m:r>
                  </m:oMath>
                </a14:m>
                <a:r>
                  <a:rPr lang="vi-VN" sz="3500">
                    <a:solidFill>
                      <a:prstClr val="black"/>
                    </a:solidFill>
                    <a:cs typeface="Arial" panose="020B0604020202020204" pitchFamily="34" charset="0"/>
                  </a:rPr>
                  <a:t> bằng độ dài đoạn thẳng </a:t>
                </a:r>
                <a14:m>
                  <m:oMath xmlns:m="http://schemas.openxmlformats.org/officeDocument/2006/math">
                    <m:r>
                      <a:rPr lang="vi-VN" sz="3500" i="1" smtClean="0">
                        <a:solidFill>
                          <a:prstClr val="black"/>
                        </a:solidFill>
                        <a:latin typeface="Cambria Math" panose="02040503050406030204" pitchFamily="18" charset="0"/>
                        <a:cs typeface="Arial" panose="020B0604020202020204" pitchFamily="34" charset="0"/>
                      </a:rPr>
                      <m:t>𝐴𝑂</m:t>
                    </m:r>
                    <m:r>
                      <a:rPr lang="vi-VN" sz="3500" i="1" smtClean="0">
                        <a:solidFill>
                          <a:prstClr val="black"/>
                        </a:solidFill>
                        <a:latin typeface="Cambria Math" panose="02040503050406030204" pitchFamily="18" charset="0"/>
                        <a:cs typeface="Arial" panose="020B0604020202020204" pitchFamily="34" charset="0"/>
                      </a:rPr>
                      <m:t>.</m:t>
                    </m:r>
                  </m:oMath>
                </a14:m>
                <a:endParaRPr lang="vi-VN" sz="3500">
                  <a:solidFill>
                    <a:prstClr val="black"/>
                  </a:solidFill>
                  <a:cs typeface="Arial" panose="020B0604020202020204" pitchFamily="34" charset="0"/>
                </a:endParaRPr>
              </a:p>
              <a:p>
                <a:pPr lvl="0" algn="just">
                  <a:lnSpc>
                    <a:spcPct val="150000"/>
                  </a:lnSpc>
                  <a:defRPr/>
                </a:pPr>
                <a:r>
                  <a:rPr lang="vi-VN" sz="3500">
                    <a:solidFill>
                      <a:prstClr val="black"/>
                    </a:solidFill>
                    <a:cs typeface="Arial" panose="020B0604020202020204" pitchFamily="34" charset="0"/>
                  </a:rPr>
                  <a:t>Tam giác </a:t>
                </a:r>
                <a14:m>
                  <m:oMath xmlns:m="http://schemas.openxmlformats.org/officeDocument/2006/math">
                    <m:r>
                      <a:rPr lang="vi-VN" sz="3500" i="1" smtClean="0">
                        <a:solidFill>
                          <a:prstClr val="black"/>
                        </a:solidFill>
                        <a:latin typeface="Cambria Math" panose="02040503050406030204" pitchFamily="18" charset="0"/>
                        <a:cs typeface="Arial" panose="020B0604020202020204" pitchFamily="34" charset="0"/>
                      </a:rPr>
                      <m:t>𝐵𝐴𝐷</m:t>
                    </m:r>
                  </m:oMath>
                </a14:m>
                <a:r>
                  <a:rPr lang="vi-VN" sz="3500">
                    <a:solidFill>
                      <a:prstClr val="black"/>
                    </a:solidFill>
                    <a:cs typeface="Arial" panose="020B0604020202020204" pitchFamily="34" charset="0"/>
                  </a:rPr>
                  <a:t> cân tại </a:t>
                </a:r>
                <a14:m>
                  <m:oMath xmlns:m="http://schemas.openxmlformats.org/officeDocument/2006/math">
                    <m:r>
                      <a:rPr lang="vi-VN" sz="3500" i="1" smtClean="0">
                        <a:solidFill>
                          <a:prstClr val="black"/>
                        </a:solidFill>
                        <a:latin typeface="Cambria Math" panose="02040503050406030204" pitchFamily="18" charset="0"/>
                        <a:cs typeface="Arial" panose="020B0604020202020204" pitchFamily="34" charset="0"/>
                      </a:rPr>
                      <m:t>𝐴</m:t>
                    </m:r>
                  </m:oMath>
                </a14:m>
                <a:r>
                  <a:rPr lang="vi-VN" sz="3500">
                    <a:solidFill>
                      <a:prstClr val="black"/>
                    </a:solidFill>
                    <a:cs typeface="Arial" panose="020B0604020202020204" pitchFamily="34" charset="0"/>
                  </a:rPr>
                  <a:t> và có </a:t>
                </a:r>
                <a14:m>
                  <m:oMath xmlns:m="http://schemas.openxmlformats.org/officeDocument/2006/math">
                    <m:acc>
                      <m:accPr>
                        <m:chr m:val="̂"/>
                        <m:ctrlPr>
                          <a:rPr lang="vi-VN" sz="3500" i="1" smtClean="0">
                            <a:solidFill>
                              <a:prstClr val="black"/>
                            </a:solidFill>
                            <a:latin typeface="Cambria Math" panose="02040503050406030204" pitchFamily="18" charset="0"/>
                            <a:cs typeface="Arial" panose="020B0604020202020204" pitchFamily="34" charset="0"/>
                          </a:rPr>
                        </m:ctrlPr>
                      </m:accPr>
                      <m:e>
                        <m:r>
                          <a:rPr lang="vi-VN" sz="3500" i="1">
                            <a:solidFill>
                              <a:prstClr val="black"/>
                            </a:solidFill>
                            <a:latin typeface="Cambria Math" panose="02040503050406030204" pitchFamily="18" charset="0"/>
                            <a:cs typeface="Arial" panose="020B0604020202020204" pitchFamily="34" charset="0"/>
                          </a:rPr>
                          <m:t>𝐵𝐴𝐷</m:t>
                        </m:r>
                      </m:e>
                    </m:acc>
                    <m:r>
                      <a:rPr lang="vi-VN" sz="3500" i="1" smtClean="0">
                        <a:solidFill>
                          <a:prstClr val="black"/>
                        </a:solidFill>
                        <a:latin typeface="Cambria Math" panose="02040503050406030204" pitchFamily="18" charset="0"/>
                        <a:cs typeface="Arial" panose="020B0604020202020204" pitchFamily="34" charset="0"/>
                      </a:rPr>
                      <m:t>=120° </m:t>
                    </m:r>
                  </m:oMath>
                </a14:m>
                <a:endParaRPr lang="en-US" sz="3500" smtClean="0">
                  <a:solidFill>
                    <a:prstClr val="black"/>
                  </a:solidFill>
                  <a:cs typeface="Arial" panose="020B0604020202020204" pitchFamily="34" charset="0"/>
                </a:endParaRPr>
              </a:p>
              <a:p>
                <a:pPr lvl="0" algn="just">
                  <a:lnSpc>
                    <a:spcPct val="150000"/>
                  </a:lnSpc>
                  <a:defRPr/>
                </a:pPr>
                <a:r>
                  <a:rPr lang="vi-VN" sz="3500" smtClean="0">
                    <a:solidFill>
                      <a:prstClr val="black"/>
                    </a:solidFill>
                    <a:cs typeface="Arial" panose="020B0604020202020204" pitchFamily="34" charset="0"/>
                  </a:rPr>
                  <a:t>nên </a:t>
                </a:r>
                <a14:m>
                  <m:oMath xmlns:m="http://schemas.openxmlformats.org/officeDocument/2006/math">
                    <m:acc>
                      <m:accPr>
                        <m:chr m:val="̂"/>
                        <m:ctrlPr>
                          <a:rPr lang="vi-VN" sz="3500" i="1">
                            <a:solidFill>
                              <a:prstClr val="black"/>
                            </a:solidFill>
                            <a:latin typeface="Cambria Math" panose="02040503050406030204" pitchFamily="18" charset="0"/>
                            <a:cs typeface="Arial" panose="020B0604020202020204" pitchFamily="34" charset="0"/>
                          </a:rPr>
                        </m:ctrlPr>
                      </m:accPr>
                      <m:e>
                        <m:r>
                          <a:rPr lang="vi-VN" sz="3500" i="1">
                            <a:solidFill>
                              <a:prstClr val="black"/>
                            </a:solidFill>
                            <a:latin typeface="Cambria Math" panose="02040503050406030204" pitchFamily="18" charset="0"/>
                            <a:cs typeface="Arial" panose="020B0604020202020204" pitchFamily="34" charset="0"/>
                          </a:rPr>
                          <m:t>𝐴</m:t>
                        </m:r>
                        <m:r>
                          <a:rPr lang="en-US" sz="3500" b="0" i="1" smtClean="0">
                            <a:solidFill>
                              <a:prstClr val="black"/>
                            </a:solidFill>
                            <a:latin typeface="Cambria Math" panose="02040503050406030204" pitchFamily="18" charset="0"/>
                            <a:cs typeface="Arial" panose="020B0604020202020204" pitchFamily="34" charset="0"/>
                          </a:rPr>
                          <m:t>𝐵𝑂</m:t>
                        </m:r>
                      </m:e>
                    </m:acc>
                    <m:r>
                      <a:rPr lang="vi-VN" sz="3500" i="1">
                        <a:solidFill>
                          <a:prstClr val="black"/>
                        </a:solidFill>
                        <a:latin typeface="Cambria Math" panose="02040503050406030204" pitchFamily="18" charset="0"/>
                        <a:cs typeface="Arial" panose="020B0604020202020204" pitchFamily="34" charset="0"/>
                      </a:rPr>
                      <m:t>=</m:t>
                    </m:r>
                    <m:r>
                      <a:rPr lang="en-US" sz="3500" b="0" i="1" smtClean="0">
                        <a:solidFill>
                          <a:prstClr val="black"/>
                        </a:solidFill>
                        <a:latin typeface="Cambria Math" panose="02040503050406030204" pitchFamily="18" charset="0"/>
                        <a:cs typeface="Arial" panose="020B0604020202020204" pitchFamily="34" charset="0"/>
                      </a:rPr>
                      <m:t>3</m:t>
                    </m:r>
                    <m:r>
                      <a:rPr lang="vi-VN" sz="3500" i="1">
                        <a:solidFill>
                          <a:prstClr val="black"/>
                        </a:solidFill>
                        <a:latin typeface="Cambria Math" panose="02040503050406030204" pitchFamily="18" charset="0"/>
                        <a:cs typeface="Arial" panose="020B0604020202020204" pitchFamily="34" charset="0"/>
                      </a:rPr>
                      <m:t>0°</m:t>
                    </m:r>
                  </m:oMath>
                </a14:m>
                <a:endParaRPr lang="en-US" sz="3500" smtClean="0">
                  <a:solidFill>
                    <a:prstClr val="black"/>
                  </a:solidFill>
                  <a:cs typeface="Arial" panose="020B0604020202020204" pitchFamily="34" charset="0"/>
                </a:endParaRPr>
              </a:p>
              <a:p>
                <a:pPr lvl="0" algn="just">
                  <a:lnSpc>
                    <a:spcPct val="150000"/>
                  </a:lnSpc>
                  <a:defRPr/>
                </a:pPr>
                <a:r>
                  <a:rPr lang="vi-VN" sz="3500">
                    <a:solidFill>
                      <a:prstClr val="black"/>
                    </a:solidFill>
                    <a:cs typeface="Arial" panose="020B0604020202020204" pitchFamily="34" charset="0"/>
                  </a:rPr>
                  <a:t>Do đó, trong tam giác vuông </a:t>
                </a:r>
                <a14:m>
                  <m:oMath xmlns:m="http://schemas.openxmlformats.org/officeDocument/2006/math">
                    <m:r>
                      <a:rPr lang="vi-VN" sz="3500" i="1" smtClean="0">
                        <a:solidFill>
                          <a:prstClr val="black"/>
                        </a:solidFill>
                        <a:latin typeface="Cambria Math" panose="02040503050406030204" pitchFamily="18" charset="0"/>
                        <a:cs typeface="Arial" panose="020B0604020202020204" pitchFamily="34" charset="0"/>
                      </a:rPr>
                      <m:t>𝐴𝑂𝐵</m:t>
                    </m:r>
                  </m:oMath>
                </a14:m>
                <a:r>
                  <a:rPr lang="vi-VN" sz="3500">
                    <a:solidFill>
                      <a:prstClr val="black"/>
                    </a:solidFill>
                    <a:cs typeface="Arial" panose="020B0604020202020204" pitchFamily="34" charset="0"/>
                  </a:rPr>
                  <a:t>, ta có </a:t>
                </a:r>
                <a14:m>
                  <m:oMath xmlns:m="http://schemas.openxmlformats.org/officeDocument/2006/math">
                    <m:r>
                      <a:rPr lang="vi-VN" sz="3500" i="1" smtClean="0">
                        <a:solidFill>
                          <a:prstClr val="black"/>
                        </a:solidFill>
                        <a:latin typeface="Cambria Math" panose="02040503050406030204" pitchFamily="18" charset="0"/>
                        <a:cs typeface="Arial" panose="020B0604020202020204" pitchFamily="34" charset="0"/>
                      </a:rPr>
                      <m:t>𝐴𝑂</m:t>
                    </m:r>
                    <m:r>
                      <a:rPr lang="en-US" sz="3500" b="0" i="1" smtClean="0">
                        <a:solidFill>
                          <a:prstClr val="black"/>
                        </a:solidFill>
                        <a:latin typeface="Cambria Math" panose="02040503050406030204" pitchFamily="18" charset="0"/>
                        <a:cs typeface="Arial" panose="020B0604020202020204" pitchFamily="34" charset="0"/>
                      </a:rPr>
                      <m:t>=</m:t>
                    </m:r>
                    <m:f>
                      <m:fPr>
                        <m:ctrlPr>
                          <a:rPr lang="en-US" sz="3500" b="0" i="1" smtClean="0">
                            <a:solidFill>
                              <a:prstClr val="black"/>
                            </a:solidFill>
                            <a:latin typeface="Cambria Math" panose="02040503050406030204" pitchFamily="18" charset="0"/>
                            <a:cs typeface="Arial" panose="020B0604020202020204" pitchFamily="34" charset="0"/>
                          </a:rPr>
                        </m:ctrlPr>
                      </m:fPr>
                      <m:num>
                        <m:r>
                          <a:rPr lang="en-US" sz="3500" b="0" i="1" smtClean="0">
                            <a:solidFill>
                              <a:prstClr val="black"/>
                            </a:solidFill>
                            <a:latin typeface="Cambria Math" panose="02040503050406030204" pitchFamily="18" charset="0"/>
                            <a:cs typeface="Arial" panose="020B0604020202020204" pitchFamily="34" charset="0"/>
                          </a:rPr>
                          <m:t>1</m:t>
                        </m:r>
                      </m:num>
                      <m:den>
                        <m:r>
                          <a:rPr lang="en-US" sz="3500" b="0" i="1" smtClean="0">
                            <a:solidFill>
                              <a:prstClr val="black"/>
                            </a:solidFill>
                            <a:latin typeface="Cambria Math" panose="02040503050406030204" pitchFamily="18" charset="0"/>
                            <a:cs typeface="Arial" panose="020B0604020202020204" pitchFamily="34" charset="0"/>
                          </a:rPr>
                          <m:t>2</m:t>
                        </m:r>
                      </m:den>
                    </m:f>
                    <m:r>
                      <a:rPr lang="en-US" sz="3500" b="0" i="1" smtClean="0">
                        <a:solidFill>
                          <a:prstClr val="black"/>
                        </a:solidFill>
                        <a:latin typeface="Cambria Math" panose="02040503050406030204" pitchFamily="18" charset="0"/>
                        <a:cs typeface="Arial" panose="020B0604020202020204" pitchFamily="34" charset="0"/>
                      </a:rPr>
                      <m:t>𝐴𝐵</m:t>
                    </m:r>
                    <m:r>
                      <a:rPr lang="en-US" sz="3500" b="0" i="1" smtClean="0">
                        <a:solidFill>
                          <a:prstClr val="black"/>
                        </a:solidFill>
                        <a:latin typeface="Cambria Math" panose="02040503050406030204" pitchFamily="18" charset="0"/>
                        <a:cs typeface="Arial" panose="020B0604020202020204" pitchFamily="34" charset="0"/>
                      </a:rPr>
                      <m:t>=</m:t>
                    </m:r>
                    <m:f>
                      <m:fPr>
                        <m:ctrlPr>
                          <a:rPr lang="en-US" sz="3500" b="0" i="1" smtClean="0">
                            <a:solidFill>
                              <a:prstClr val="black"/>
                            </a:solidFill>
                            <a:latin typeface="Cambria Math" panose="02040503050406030204" pitchFamily="18" charset="0"/>
                            <a:cs typeface="Arial" panose="020B0604020202020204" pitchFamily="34" charset="0"/>
                          </a:rPr>
                        </m:ctrlPr>
                      </m:fPr>
                      <m:num>
                        <m:r>
                          <a:rPr lang="en-US" sz="3500" b="0" i="1" smtClean="0">
                            <a:solidFill>
                              <a:prstClr val="black"/>
                            </a:solidFill>
                            <a:latin typeface="Cambria Math" panose="02040503050406030204" pitchFamily="18" charset="0"/>
                            <a:cs typeface="Arial" panose="020B0604020202020204" pitchFamily="34" charset="0"/>
                          </a:rPr>
                          <m:t>𝑎</m:t>
                        </m:r>
                      </m:num>
                      <m:den>
                        <m:r>
                          <a:rPr lang="en-US" sz="3500" b="0" i="1" smtClean="0">
                            <a:solidFill>
                              <a:prstClr val="black"/>
                            </a:solidFill>
                            <a:latin typeface="Cambria Math" panose="02040503050406030204" pitchFamily="18" charset="0"/>
                            <a:cs typeface="Arial" panose="020B0604020202020204" pitchFamily="34" charset="0"/>
                          </a:rPr>
                          <m:t>2</m:t>
                        </m:r>
                      </m:den>
                    </m:f>
                  </m:oMath>
                </a14:m>
                <a:endParaRPr lang="vi-VN" sz="3500">
                  <a:solidFill>
                    <a:prstClr val="black"/>
                  </a:solidFill>
                  <a:cs typeface="Arial" panose="020B0604020202020204" pitchFamily="34" charset="0"/>
                </a:endParaRPr>
              </a:p>
              <a:p>
                <a:pPr lvl="0" algn="just">
                  <a:lnSpc>
                    <a:spcPct val="150000"/>
                  </a:lnSpc>
                  <a:defRPr/>
                </a:pPr>
                <a:r>
                  <a:rPr lang="vi-VN" sz="3500">
                    <a:solidFill>
                      <a:prstClr val="black"/>
                    </a:solidFill>
                    <a:cs typeface="Arial" panose="020B0604020202020204" pitchFamily="34" charset="0"/>
                  </a:rPr>
                  <a:t>Vậy khoảng cách giữa </a:t>
                </a:r>
                <a14:m>
                  <m:oMath xmlns:m="http://schemas.openxmlformats.org/officeDocument/2006/math">
                    <m:r>
                      <a:rPr lang="vi-VN" sz="3500" i="1" smtClean="0">
                        <a:solidFill>
                          <a:prstClr val="black"/>
                        </a:solidFill>
                        <a:latin typeface="Cambria Math" panose="02040503050406030204" pitchFamily="18" charset="0"/>
                        <a:cs typeface="Arial" panose="020B0604020202020204" pitchFamily="34" charset="0"/>
                      </a:rPr>
                      <m:t>𝐴𝐴</m:t>
                    </m:r>
                    <m:r>
                      <a:rPr lang="en-US" sz="3500" b="0" i="0" smtClean="0">
                        <a:solidFill>
                          <a:prstClr val="black"/>
                        </a:solidFill>
                        <a:latin typeface="Cambria Math" panose="02040503050406030204" pitchFamily="18" charset="0"/>
                        <a:cs typeface="Arial" panose="020B0604020202020204" pitchFamily="34" charset="0"/>
                      </a:rPr>
                      <m:t>′</m:t>
                    </m:r>
                  </m:oMath>
                </a14:m>
                <a:r>
                  <a:rPr lang="vi-VN" sz="3500">
                    <a:solidFill>
                      <a:prstClr val="black"/>
                    </a:solidFill>
                    <a:cs typeface="Arial" panose="020B0604020202020204" pitchFamily="34" charset="0"/>
                  </a:rPr>
                  <a:t> và </a:t>
                </a:r>
                <a14:m>
                  <m:oMath xmlns:m="http://schemas.openxmlformats.org/officeDocument/2006/math">
                    <m:r>
                      <a:rPr lang="vi-VN" sz="3500" i="1" smtClean="0">
                        <a:solidFill>
                          <a:prstClr val="black"/>
                        </a:solidFill>
                        <a:latin typeface="Cambria Math" panose="02040503050406030204" pitchFamily="18" charset="0"/>
                        <a:cs typeface="Arial" panose="020B0604020202020204" pitchFamily="34" charset="0"/>
                      </a:rPr>
                      <m:t>(</m:t>
                    </m:r>
                    <m:r>
                      <a:rPr lang="vi-VN" sz="3500" i="1" smtClean="0">
                        <a:solidFill>
                          <a:prstClr val="black"/>
                        </a:solidFill>
                        <a:latin typeface="Cambria Math" panose="02040503050406030204" pitchFamily="18" charset="0"/>
                        <a:cs typeface="Arial" panose="020B0604020202020204" pitchFamily="34" charset="0"/>
                      </a:rPr>
                      <m:t>𝐵𝐷𝐷</m:t>
                    </m:r>
                    <m:r>
                      <a:rPr lang="vi-VN" sz="3500" i="1" smtClean="0">
                        <a:solidFill>
                          <a:prstClr val="black"/>
                        </a:solidFill>
                        <a:latin typeface="Cambria Math" panose="02040503050406030204" pitchFamily="18" charset="0"/>
                        <a:cs typeface="Arial" panose="020B0604020202020204" pitchFamily="34" charset="0"/>
                      </a:rPr>
                      <m:t>′</m:t>
                    </m:r>
                    <m:r>
                      <a:rPr lang="vi-VN" sz="3500" i="1" smtClean="0">
                        <a:solidFill>
                          <a:prstClr val="black"/>
                        </a:solidFill>
                        <a:latin typeface="Cambria Math" panose="02040503050406030204" pitchFamily="18" charset="0"/>
                        <a:cs typeface="Arial" panose="020B0604020202020204" pitchFamily="34" charset="0"/>
                      </a:rPr>
                      <m:t>𝐵</m:t>
                    </m:r>
                    <m:r>
                      <a:rPr lang="vi-VN" sz="3500" i="1" smtClean="0">
                        <a:solidFill>
                          <a:prstClr val="black"/>
                        </a:solidFill>
                        <a:latin typeface="Cambria Math" panose="02040503050406030204" pitchFamily="18" charset="0"/>
                        <a:cs typeface="Arial" panose="020B0604020202020204" pitchFamily="34" charset="0"/>
                      </a:rPr>
                      <m:t>′) </m:t>
                    </m:r>
                  </m:oMath>
                </a14:m>
                <a:r>
                  <a:rPr lang="vi-VN" sz="3500" smtClean="0">
                    <a:solidFill>
                      <a:prstClr val="black"/>
                    </a:solidFill>
                    <a:cs typeface="Arial" panose="020B0604020202020204" pitchFamily="34" charset="0"/>
                  </a:rPr>
                  <a:t>bằng</a:t>
                </a:r>
                <a:r>
                  <a:rPr lang="en-US" sz="3500" smtClean="0">
                    <a:solidFill>
                      <a:prstClr val="black"/>
                    </a:solidFill>
                    <a:cs typeface="Arial" panose="020B0604020202020204" pitchFamily="34" charset="0"/>
                  </a:rPr>
                  <a:t> </a:t>
                </a:r>
                <a14:m>
                  <m:oMath xmlns:m="http://schemas.openxmlformats.org/officeDocument/2006/math">
                    <m:f>
                      <m:fPr>
                        <m:ctrlPr>
                          <a:rPr lang="en-US" sz="3500" i="1">
                            <a:solidFill>
                              <a:prstClr val="black"/>
                            </a:solidFill>
                            <a:latin typeface="Cambria Math" panose="02040503050406030204" pitchFamily="18" charset="0"/>
                            <a:cs typeface="Arial" panose="020B0604020202020204" pitchFamily="34" charset="0"/>
                          </a:rPr>
                        </m:ctrlPr>
                      </m:fPr>
                      <m:num>
                        <m:r>
                          <a:rPr lang="en-US" sz="3500" i="1">
                            <a:solidFill>
                              <a:prstClr val="black"/>
                            </a:solidFill>
                            <a:latin typeface="Cambria Math" panose="02040503050406030204" pitchFamily="18" charset="0"/>
                            <a:cs typeface="Arial" panose="020B0604020202020204" pitchFamily="34" charset="0"/>
                          </a:rPr>
                          <m:t>𝑎</m:t>
                        </m:r>
                      </m:num>
                      <m:den>
                        <m:r>
                          <a:rPr lang="en-US" sz="3500" i="1">
                            <a:solidFill>
                              <a:prstClr val="black"/>
                            </a:solidFill>
                            <a:latin typeface="Cambria Math" panose="02040503050406030204" pitchFamily="18" charset="0"/>
                            <a:cs typeface="Arial" panose="020B0604020202020204" pitchFamily="34" charset="0"/>
                          </a:rPr>
                          <m:t>2</m:t>
                        </m:r>
                      </m:den>
                    </m:f>
                  </m:oMath>
                </a14:m>
                <a:r>
                  <a:rPr lang="en-US" sz="3500" smtClean="0">
                    <a:solidFill>
                      <a:prstClr val="black"/>
                    </a:solidFill>
                    <a:cs typeface="Arial" panose="020B0604020202020204" pitchFamily="34" charset="0"/>
                  </a:rPr>
                  <a:t>.</a:t>
                </a:r>
                <a:endParaRPr lang="vi-VN" sz="3500">
                  <a:solidFill>
                    <a:prstClr val="black"/>
                  </a:solidFill>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6242011" y="2878576"/>
                <a:ext cx="11130806" cy="6403741"/>
              </a:xfrm>
              <a:prstGeom prst="rect">
                <a:avLst/>
              </a:prstGeom>
              <a:blipFill>
                <a:blip r:embed="rId6"/>
                <a:stretch>
                  <a:fillRect l="-1643" r="-1588"/>
                </a:stretch>
              </a:blipFill>
            </p:spPr>
            <p:txBody>
              <a:bodyPr/>
              <a:lstStyle/>
              <a:p>
                <a:r>
                  <a:rPr lang="en-US">
                    <a:noFill/>
                  </a:rPr>
                  <a:t> </a:t>
                </a:r>
              </a:p>
            </p:txBody>
          </p:sp>
        </mc:Fallback>
      </mc:AlternateContent>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saturation sat="200000"/>
                    </a14:imgEffect>
                    <a14:imgEffect>
                      <a14:brightnessContrast bright="20000" contrast="-40000"/>
                    </a14:imgEffect>
                  </a14:imgLayer>
                </a14:imgProps>
              </a:ext>
            </a:extLst>
          </a:blip>
          <a:stretch>
            <a:fillRect/>
          </a:stretch>
        </p:blipFill>
        <p:spPr>
          <a:xfrm>
            <a:off x="508002" y="3389493"/>
            <a:ext cx="5529338" cy="4425514"/>
          </a:xfrm>
          <a:prstGeom prst="rect">
            <a:avLst/>
          </a:prstGeom>
        </p:spPr>
      </p:pic>
    </p:spTree>
    <p:extLst>
      <p:ext uri="{BB962C8B-B14F-4D97-AF65-F5344CB8AC3E}">
        <p14:creationId xmlns:p14="http://schemas.microsoft.com/office/powerpoint/2010/main" val="73511651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wipe(up)">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wipe(left)">
                                      <p:cBhvr>
                                        <p:cTn id="3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9" name="Group 4"/>
          <p:cNvGrpSpPr/>
          <p:nvPr/>
        </p:nvGrpSpPr>
        <p:grpSpPr>
          <a:xfrm>
            <a:off x="355602" y="266699"/>
            <a:ext cx="17475198" cy="9770233"/>
            <a:chOff x="0" y="0"/>
            <a:chExt cx="2661417" cy="2154171"/>
          </a:xfrm>
        </p:grpSpPr>
        <p:sp>
          <p:nvSpPr>
            <p:cNvPr id="30"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31"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32"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35" name="Freeform 16"/>
          <p:cNvSpPr/>
          <p:nvPr/>
        </p:nvSpPr>
        <p:spPr>
          <a:xfrm rot="1305788">
            <a:off x="17177178" y="7778356"/>
            <a:ext cx="488249" cy="2219017"/>
          </a:xfrm>
          <a:custGeom>
            <a:avLst/>
            <a:gdLst/>
            <a:ahLst/>
            <a:cxnLst/>
            <a:rect l="l" t="t" r="r" b="b"/>
            <a:pathLst>
              <a:path w="897771" h="2956731">
                <a:moveTo>
                  <a:pt x="0" y="0"/>
                </a:moveTo>
                <a:lnTo>
                  <a:pt x="897771" y="0"/>
                </a:lnTo>
                <a:lnTo>
                  <a:pt x="897771" y="2956731"/>
                </a:lnTo>
                <a:lnTo>
                  <a:pt x="0" y="2956731"/>
                </a:lnTo>
                <a:lnTo>
                  <a:pt x="0" y="0"/>
                </a:lnTo>
                <a:close/>
              </a:path>
            </a:pathLst>
          </a:custGeom>
          <a:blipFill>
            <a:blip r:embed="rId3">
              <a:extLst>
                <a:ext uri="{96DAC541-7B7A-43D3-8B79-37D633B846F1}">
                  <asvg:svgBlip xmlns="" xmlns:asvg="http://schemas.microsoft.com/office/drawing/2016/SVG/main" r:embed="rId10"/>
                </a:ext>
              </a:extLst>
            </a:blip>
            <a:stretch>
              <a:fillRect/>
            </a:stretch>
          </a:blipFill>
        </p:spPr>
      </p:sp>
      <p:sp>
        <p:nvSpPr>
          <p:cNvPr id="12" name="TextBox 11"/>
          <p:cNvSpPr txBox="1"/>
          <p:nvPr/>
        </p:nvSpPr>
        <p:spPr>
          <a:xfrm>
            <a:off x="1135127" y="883623"/>
            <a:ext cx="3493152" cy="1084912"/>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algn="ctr">
              <a:lnSpc>
                <a:spcPct val="150000"/>
              </a:lnSpc>
              <a:defRPr/>
            </a:pPr>
            <a:r>
              <a:rPr lang="en-US" sz="4300" b="1">
                <a:solidFill>
                  <a:srgbClr val="070185"/>
                </a:solidFill>
                <a:latin typeface="Arial"/>
                <a:cs typeface="Arial" panose="020B0604020202020204" pitchFamily="34" charset="0"/>
                <a:sym typeface="Arial"/>
              </a:rPr>
              <a:t>Luyện </a:t>
            </a:r>
            <a:r>
              <a:rPr lang="en-US" sz="4300" b="1" smtClean="0">
                <a:solidFill>
                  <a:srgbClr val="070185"/>
                </a:solidFill>
                <a:latin typeface="Arial"/>
                <a:cs typeface="Arial" panose="020B0604020202020204" pitchFamily="34" charset="0"/>
                <a:sym typeface="Arial"/>
              </a:rPr>
              <a:t>tập 2</a:t>
            </a:r>
            <a:endParaRPr lang="en-US" sz="4300" b="1" dirty="0">
              <a:solidFill>
                <a:srgbClr val="070185"/>
              </a:solidFill>
              <a:latin typeface="Arial"/>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13" name="Rectangle 1"/>
              <p:cNvSpPr>
                <a:spLocks noChangeArrowheads="1"/>
              </p:cNvSpPr>
              <p:nvPr/>
            </p:nvSpPr>
            <p:spPr bwMode="auto">
              <a:xfrm>
                <a:off x="1027297" y="2191923"/>
                <a:ext cx="15363724" cy="18928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defTabSz="1828800">
                  <a:lnSpc>
                    <a:spcPct val="150000"/>
                  </a:lnSpc>
                  <a:spcBef>
                    <a:spcPts val="0"/>
                  </a:spcBef>
                  <a:spcAft>
                    <a:spcPts val="0"/>
                  </a:spcAft>
                  <a:defRPr/>
                </a:pPr>
                <a:r>
                  <a:rPr lang="vi-VN" sz="3700" kern="0" smtClean="0">
                    <a:solidFill>
                      <a:srgbClr val="000000"/>
                    </a:solidFill>
                    <a:latin typeface="Arial"/>
                    <a:cs typeface="Arial"/>
                    <a:sym typeface="Arial"/>
                  </a:rPr>
                  <a:t>a</a:t>
                </a:r>
                <a:r>
                  <a:rPr lang="vi-VN" sz="3700" kern="0">
                    <a:solidFill>
                      <a:srgbClr val="000000"/>
                    </a:solidFill>
                    <a:latin typeface="Arial"/>
                    <a:cs typeface="Arial"/>
                    <a:sym typeface="Arial"/>
                  </a:rPr>
                  <a:t>) Tính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𝑑</m:t>
                    </m:r>
                    <m:r>
                      <a:rPr lang="vi-VN" sz="3700" i="1" kern="0" smtClean="0">
                        <a:solidFill>
                          <a:srgbClr val="000000"/>
                        </a:solidFill>
                        <a:latin typeface="Cambria Math" panose="02040503050406030204" pitchFamily="18" charset="0"/>
                        <a:cs typeface="Arial"/>
                        <a:sym typeface="Arial"/>
                      </a:rPr>
                      <m:t>((</m:t>
                    </m:r>
                    <m:r>
                      <a:rPr lang="vi-VN" sz="3700" i="1" kern="0" smtClean="0">
                        <a:solidFill>
                          <a:srgbClr val="000000"/>
                        </a:solidFill>
                        <a:latin typeface="Cambria Math" panose="02040503050406030204" pitchFamily="18" charset="0"/>
                        <a:cs typeface="Arial"/>
                        <a:sym typeface="Arial"/>
                      </a:rPr>
                      <m:t>𝑀𝑁𝑃</m:t>
                    </m:r>
                    <m:r>
                      <a:rPr lang="vi-VN" sz="3700" i="1" kern="0" smtClean="0">
                        <a:solidFill>
                          <a:srgbClr val="000000"/>
                        </a:solidFill>
                        <a:latin typeface="Cambria Math" panose="02040503050406030204" pitchFamily="18" charset="0"/>
                        <a:cs typeface="Arial"/>
                        <a:sym typeface="Arial"/>
                      </a:rPr>
                      <m:t>), (</m:t>
                    </m:r>
                    <m:r>
                      <a:rPr lang="vi-VN" sz="3700" i="1" kern="0" smtClean="0">
                        <a:solidFill>
                          <a:srgbClr val="000000"/>
                        </a:solidFill>
                        <a:latin typeface="Cambria Math" panose="02040503050406030204" pitchFamily="18" charset="0"/>
                        <a:cs typeface="Arial"/>
                        <a:sym typeface="Arial"/>
                      </a:rPr>
                      <m:t>𝐴𝐵𝐶</m:t>
                    </m:r>
                    <m:r>
                      <a:rPr lang="vi-VN" sz="3700" i="1" kern="0" smtClean="0">
                        <a:solidFill>
                          <a:srgbClr val="000000"/>
                        </a:solidFill>
                        <a:latin typeface="Cambria Math" panose="02040503050406030204" pitchFamily="18" charset="0"/>
                        <a:cs typeface="Arial"/>
                        <a:sym typeface="Arial"/>
                      </a:rPr>
                      <m:t>))</m:t>
                    </m:r>
                  </m:oMath>
                </a14:m>
                <a:r>
                  <a:rPr lang="vi-VN" sz="3700" kern="0">
                    <a:solidFill>
                      <a:srgbClr val="000000"/>
                    </a:solidFill>
                    <a:latin typeface="Arial"/>
                    <a:cs typeface="Arial"/>
                    <a:sym typeface="Arial"/>
                  </a:rPr>
                  <a:t> và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𝑑</m:t>
                    </m:r>
                    <m:r>
                      <a:rPr lang="vi-VN" sz="3700" i="1" kern="0" smtClean="0">
                        <a:solidFill>
                          <a:srgbClr val="000000"/>
                        </a:solidFill>
                        <a:latin typeface="Cambria Math" panose="02040503050406030204" pitchFamily="18" charset="0"/>
                        <a:cs typeface="Arial"/>
                        <a:sym typeface="Arial"/>
                      </a:rPr>
                      <m:t>(</m:t>
                    </m:r>
                    <m:r>
                      <a:rPr lang="vi-VN" sz="3700" i="1" kern="0" smtClean="0">
                        <a:solidFill>
                          <a:srgbClr val="000000"/>
                        </a:solidFill>
                        <a:latin typeface="Cambria Math" panose="02040503050406030204" pitchFamily="18" charset="0"/>
                        <a:cs typeface="Arial"/>
                        <a:sym typeface="Arial"/>
                      </a:rPr>
                      <m:t>𝑁𝑃</m:t>
                    </m:r>
                    <m:r>
                      <a:rPr lang="vi-VN" sz="3700" i="1" kern="0" smtClean="0">
                        <a:solidFill>
                          <a:srgbClr val="000000"/>
                        </a:solidFill>
                        <a:latin typeface="Cambria Math" panose="02040503050406030204" pitchFamily="18" charset="0"/>
                        <a:cs typeface="Arial"/>
                        <a:sym typeface="Arial"/>
                      </a:rPr>
                      <m:t>, (</m:t>
                    </m:r>
                    <m:r>
                      <a:rPr lang="vi-VN" sz="3700" i="1" kern="0">
                        <a:solidFill>
                          <a:srgbClr val="000000"/>
                        </a:solidFill>
                        <a:latin typeface="Cambria Math" panose="02040503050406030204" pitchFamily="18" charset="0"/>
                        <a:cs typeface="Arial"/>
                        <a:sym typeface="Arial"/>
                      </a:rPr>
                      <m:t>𝐴𝐵𝐶</m:t>
                    </m:r>
                    <m:r>
                      <a:rPr lang="vi-VN" sz="3700" i="1" kern="0" smtClean="0">
                        <a:solidFill>
                          <a:srgbClr val="000000"/>
                        </a:solidFill>
                        <a:latin typeface="Cambria Math" panose="02040503050406030204" pitchFamily="18" charset="0"/>
                        <a:cs typeface="Arial"/>
                        <a:sym typeface="Arial"/>
                      </a:rPr>
                      <m:t>)).</m:t>
                    </m:r>
                  </m:oMath>
                </a14:m>
                <a:endParaRPr lang="vi-VN" sz="3700" kern="0">
                  <a:solidFill>
                    <a:srgbClr val="000000"/>
                  </a:solidFill>
                  <a:latin typeface="Arial"/>
                  <a:cs typeface="Arial"/>
                  <a:sym typeface="Arial"/>
                </a:endParaRPr>
              </a:p>
              <a:p>
                <a:pPr algn="just" defTabSz="1828800">
                  <a:lnSpc>
                    <a:spcPct val="150000"/>
                  </a:lnSpc>
                  <a:spcBef>
                    <a:spcPts val="0"/>
                  </a:spcBef>
                  <a:spcAft>
                    <a:spcPts val="0"/>
                  </a:spcAft>
                  <a:defRPr/>
                </a:pPr>
                <a:r>
                  <a:rPr lang="vi-VN" sz="3700" kern="0">
                    <a:solidFill>
                      <a:srgbClr val="000000"/>
                    </a:solidFill>
                    <a:latin typeface="Arial"/>
                    <a:cs typeface="Arial"/>
                    <a:sym typeface="Arial"/>
                  </a:rPr>
                  <a:t>b) Giả sử tam giác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𝐴𝐵𝐶</m:t>
                    </m:r>
                  </m:oMath>
                </a14:m>
                <a:r>
                  <a:rPr lang="vi-VN" sz="3700" kern="0">
                    <a:solidFill>
                      <a:srgbClr val="000000"/>
                    </a:solidFill>
                    <a:latin typeface="Arial"/>
                    <a:cs typeface="Arial"/>
                    <a:sym typeface="Arial"/>
                  </a:rPr>
                  <a:t> vuông tại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𝐵</m:t>
                    </m:r>
                  </m:oMath>
                </a14:m>
                <a:r>
                  <a:rPr lang="vi-VN" sz="3700" kern="0">
                    <a:solidFill>
                      <a:srgbClr val="000000"/>
                    </a:solidFill>
                    <a:latin typeface="Arial"/>
                    <a:cs typeface="Arial"/>
                    <a:sym typeface="Arial"/>
                  </a:rPr>
                  <a:t> và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𝐴𝐵</m:t>
                    </m:r>
                    <m:r>
                      <a:rPr lang="vi-VN" sz="3700" i="1" kern="0" smtClean="0">
                        <a:solidFill>
                          <a:srgbClr val="000000"/>
                        </a:solidFill>
                        <a:latin typeface="Cambria Math" panose="02040503050406030204" pitchFamily="18" charset="0"/>
                        <a:cs typeface="Arial"/>
                        <a:sym typeface="Arial"/>
                      </a:rPr>
                      <m:t>=</m:t>
                    </m:r>
                    <m:r>
                      <a:rPr lang="vi-VN" sz="3700" i="1" kern="0" smtClean="0">
                        <a:solidFill>
                          <a:srgbClr val="000000"/>
                        </a:solidFill>
                        <a:latin typeface="Cambria Math" panose="02040503050406030204" pitchFamily="18" charset="0"/>
                        <a:cs typeface="Arial"/>
                        <a:sym typeface="Arial"/>
                      </a:rPr>
                      <m:t>𝑎</m:t>
                    </m:r>
                  </m:oMath>
                </a14:m>
                <a:r>
                  <a:rPr lang="vi-VN" sz="3700" kern="0">
                    <a:solidFill>
                      <a:srgbClr val="000000"/>
                    </a:solidFill>
                    <a:latin typeface="Arial"/>
                    <a:cs typeface="Arial"/>
                    <a:sym typeface="Arial"/>
                  </a:rPr>
                  <a:t>. Tính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𝑑</m:t>
                    </m:r>
                    <m:r>
                      <a:rPr lang="vi-VN" sz="3700" i="1" kern="0" smtClean="0">
                        <a:solidFill>
                          <a:srgbClr val="000000"/>
                        </a:solidFill>
                        <a:latin typeface="Cambria Math" panose="02040503050406030204" pitchFamily="18" charset="0"/>
                        <a:cs typeface="Arial"/>
                        <a:sym typeface="Arial"/>
                      </a:rPr>
                      <m:t>(</m:t>
                    </m:r>
                    <m:r>
                      <a:rPr lang="vi-VN" sz="3700" i="1" kern="0" smtClean="0">
                        <a:solidFill>
                          <a:srgbClr val="000000"/>
                        </a:solidFill>
                        <a:latin typeface="Cambria Math" panose="02040503050406030204" pitchFamily="18" charset="0"/>
                        <a:cs typeface="Arial"/>
                        <a:sym typeface="Arial"/>
                      </a:rPr>
                      <m:t>𝐴</m:t>
                    </m:r>
                    <m:r>
                      <a:rPr lang="vi-VN" sz="3700" i="1" kern="0" smtClean="0">
                        <a:solidFill>
                          <a:srgbClr val="000000"/>
                        </a:solidFill>
                        <a:latin typeface="Cambria Math" panose="02040503050406030204" pitchFamily="18" charset="0"/>
                        <a:cs typeface="Arial"/>
                        <a:sym typeface="Arial"/>
                      </a:rPr>
                      <m:t>, (</m:t>
                    </m:r>
                    <m:r>
                      <a:rPr lang="vi-VN" sz="3700" i="1" kern="0" smtClean="0">
                        <a:solidFill>
                          <a:srgbClr val="000000"/>
                        </a:solidFill>
                        <a:latin typeface="Cambria Math" panose="02040503050406030204" pitchFamily="18" charset="0"/>
                        <a:cs typeface="Arial"/>
                        <a:sym typeface="Arial"/>
                      </a:rPr>
                      <m:t>𝑆𝐵𝐶</m:t>
                    </m:r>
                    <m:r>
                      <a:rPr lang="vi-VN" sz="3700" i="1" kern="0" smtClean="0">
                        <a:solidFill>
                          <a:srgbClr val="000000"/>
                        </a:solidFill>
                        <a:latin typeface="Cambria Math" panose="02040503050406030204" pitchFamily="18" charset="0"/>
                        <a:cs typeface="Arial"/>
                        <a:sym typeface="Arial"/>
                      </a:rPr>
                      <m:t>)).</m:t>
                    </m:r>
                  </m:oMath>
                </a14:m>
                <a:endParaRPr lang="en-US" altLang="en-US" sz="3700" kern="0" dirty="0">
                  <a:solidFill>
                    <a:srgbClr val="000000"/>
                  </a:solidFill>
                  <a:latin typeface="Arial"/>
                  <a:cs typeface="Arial"/>
                  <a:sym typeface="Arial"/>
                </a:endParaRPr>
              </a:p>
            </p:txBody>
          </p:sp>
        </mc:Choice>
        <mc:Fallback>
          <p:sp>
            <p:nvSpPr>
              <p:cNvPr id="13" name="Rectangle 1"/>
              <p:cNvSpPr>
                <a:spLocks noRot="1" noChangeAspect="1" noMove="1" noResize="1" noEditPoints="1" noAdjustHandles="1" noChangeArrowheads="1" noChangeShapeType="1" noTextEdit="1"/>
              </p:cNvSpPr>
              <p:nvPr/>
            </p:nvSpPr>
            <p:spPr bwMode="auto">
              <a:xfrm>
                <a:off x="1027297" y="2191923"/>
                <a:ext cx="15363724" cy="1892826"/>
              </a:xfrm>
              <a:prstGeom prst="rect">
                <a:avLst/>
              </a:prstGeom>
              <a:blipFill>
                <a:blip r:embed="rId11"/>
                <a:stretch>
                  <a:fillRect l="-675" b="-419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4" name="Rectangle 13"/>
          <p:cNvSpPr/>
          <p:nvPr/>
        </p:nvSpPr>
        <p:spPr>
          <a:xfrm>
            <a:off x="8457085" y="4295222"/>
            <a:ext cx="1103186" cy="677108"/>
          </a:xfrm>
          <a:prstGeom prst="rect">
            <a:avLst/>
          </a:prstGeom>
        </p:spPr>
        <p:txBody>
          <a:bodyPr wrap="none">
            <a:spAutoFit/>
          </a:bodyPr>
          <a:lstStyle/>
          <a:p>
            <a:pPr algn="ctr" defTabSz="1828800">
              <a:defRPr/>
            </a:pPr>
            <a:r>
              <a:rPr lang="en-US" sz="3700" b="1" i="1" u="sng" dirty="0">
                <a:solidFill>
                  <a:srgbClr val="C00000"/>
                </a:solidFill>
                <a:latin typeface="Arial" panose="020B0604020202020204" pitchFamily="34" charset="0"/>
                <a:cs typeface="Arial"/>
                <a:sym typeface="Arial"/>
              </a:rPr>
              <a:t>Giải</a:t>
            </a:r>
            <a:endParaRPr lang="en-US" sz="3700" b="1" i="1" u="sng" dirty="0">
              <a:solidFill>
                <a:srgbClr val="C00000"/>
              </a:solidFill>
              <a:latin typeface="Calibri"/>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4953000" y="523681"/>
                <a:ext cx="12259877" cy="1800493"/>
              </a:xfrm>
              <a:prstGeom prst="rect">
                <a:avLst/>
              </a:prstGeom>
            </p:spPr>
            <p:txBody>
              <a:bodyPr wrap="square">
                <a:spAutoFit/>
              </a:bodyPr>
              <a:lstStyle/>
              <a:p>
                <a:pPr>
                  <a:lnSpc>
                    <a:spcPct val="150000"/>
                  </a:lnSpc>
                </a:pPr>
                <a:r>
                  <a:rPr lang="vi-VN" sz="3700" kern="0">
                    <a:solidFill>
                      <a:srgbClr val="000000"/>
                    </a:solidFill>
                    <a:latin typeface="Arial"/>
                    <a:cs typeface="Arial"/>
                    <a:sym typeface="Arial"/>
                  </a:rPr>
                  <a:t>Cho hình chóp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𝑆</m:t>
                    </m:r>
                    <m:r>
                      <a:rPr lang="vi-VN" sz="3700" i="1" kern="0" smtClean="0">
                        <a:solidFill>
                          <a:srgbClr val="000000"/>
                        </a:solidFill>
                        <a:latin typeface="Cambria Math" panose="02040503050406030204" pitchFamily="18" charset="0"/>
                        <a:cs typeface="Arial"/>
                        <a:sym typeface="Arial"/>
                      </a:rPr>
                      <m:t>.</m:t>
                    </m:r>
                    <m:r>
                      <a:rPr lang="vi-VN" sz="3700" i="1" kern="0" smtClean="0">
                        <a:solidFill>
                          <a:srgbClr val="000000"/>
                        </a:solidFill>
                        <a:latin typeface="Cambria Math" panose="02040503050406030204" pitchFamily="18" charset="0"/>
                        <a:cs typeface="Arial"/>
                        <a:sym typeface="Arial"/>
                      </a:rPr>
                      <m:t>𝐴𝐵𝐶</m:t>
                    </m:r>
                  </m:oMath>
                </a14:m>
                <a:r>
                  <a:rPr lang="vi-VN" sz="3700" kern="0">
                    <a:solidFill>
                      <a:srgbClr val="000000"/>
                    </a:solidFill>
                    <a:latin typeface="Arial"/>
                    <a:cs typeface="Arial"/>
                    <a:sym typeface="Arial"/>
                  </a:rPr>
                  <a:t> có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𝑆𝐴</m:t>
                    </m:r>
                    <m:r>
                      <a:rPr lang="vi-VN" sz="3700" i="1" kern="0" smtClean="0">
                        <a:solidFill>
                          <a:srgbClr val="000000"/>
                        </a:solidFill>
                        <a:latin typeface="Cambria Math" panose="02040503050406030204" pitchFamily="18" charset="0"/>
                        <a:cs typeface="Arial"/>
                        <a:sym typeface="Arial"/>
                      </a:rPr>
                      <m:t> ⊥ (</m:t>
                    </m:r>
                    <m:r>
                      <a:rPr lang="vi-VN" sz="3700" i="1" kern="0">
                        <a:solidFill>
                          <a:srgbClr val="000000"/>
                        </a:solidFill>
                        <a:latin typeface="Cambria Math" panose="02040503050406030204" pitchFamily="18" charset="0"/>
                        <a:cs typeface="Arial"/>
                        <a:sym typeface="Arial"/>
                      </a:rPr>
                      <m:t>𝐴𝐵𝐶</m:t>
                    </m:r>
                    <m:r>
                      <a:rPr lang="vi-VN" sz="3700" i="1" kern="0">
                        <a:solidFill>
                          <a:srgbClr val="000000"/>
                        </a:solidFill>
                        <a:latin typeface="Cambria Math" panose="02040503050406030204" pitchFamily="18" charset="0"/>
                        <a:cs typeface="Arial"/>
                        <a:sym typeface="Arial"/>
                      </a:rPr>
                      <m:t>), </m:t>
                    </m:r>
                    <m:r>
                      <a:rPr lang="vi-VN" sz="3700" i="1" kern="0">
                        <a:solidFill>
                          <a:srgbClr val="000000"/>
                        </a:solidFill>
                        <a:latin typeface="Cambria Math" panose="02040503050406030204" pitchFamily="18" charset="0"/>
                        <a:cs typeface="Arial"/>
                        <a:sym typeface="Arial"/>
                      </a:rPr>
                      <m:t>𝑆𝐴</m:t>
                    </m:r>
                    <m:r>
                      <a:rPr lang="vi-VN" sz="3700" i="1" kern="0">
                        <a:solidFill>
                          <a:srgbClr val="000000"/>
                        </a:solidFill>
                        <a:latin typeface="Cambria Math" panose="02040503050406030204" pitchFamily="18" charset="0"/>
                        <a:cs typeface="Arial"/>
                        <a:sym typeface="Arial"/>
                      </a:rPr>
                      <m:t>=</m:t>
                    </m:r>
                    <m:r>
                      <a:rPr lang="vi-VN" sz="3700" i="1" kern="0">
                        <a:solidFill>
                          <a:srgbClr val="000000"/>
                        </a:solidFill>
                        <a:latin typeface="Cambria Math" panose="02040503050406030204" pitchFamily="18" charset="0"/>
                        <a:cs typeface="Arial"/>
                        <a:sym typeface="Arial"/>
                      </a:rPr>
                      <m:t>h</m:t>
                    </m:r>
                  </m:oMath>
                </a14:m>
                <a:r>
                  <a:rPr lang="vi-VN" sz="3700" kern="0">
                    <a:solidFill>
                      <a:srgbClr val="000000"/>
                    </a:solidFill>
                    <a:latin typeface="Arial"/>
                    <a:cs typeface="Arial"/>
                    <a:sym typeface="Arial"/>
                  </a:rPr>
                  <a:t>. Gọi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𝑀</m:t>
                    </m:r>
                    <m:r>
                      <a:rPr lang="vi-VN" sz="3700" i="1" kern="0" smtClean="0">
                        <a:solidFill>
                          <a:srgbClr val="000000"/>
                        </a:solidFill>
                        <a:latin typeface="Cambria Math" panose="02040503050406030204" pitchFamily="18" charset="0"/>
                        <a:cs typeface="Arial"/>
                        <a:sym typeface="Arial"/>
                      </a:rPr>
                      <m:t>, </m:t>
                    </m:r>
                    <m:r>
                      <a:rPr lang="vi-VN" sz="3700" i="1" kern="0" smtClean="0">
                        <a:solidFill>
                          <a:srgbClr val="000000"/>
                        </a:solidFill>
                        <a:latin typeface="Cambria Math" panose="02040503050406030204" pitchFamily="18" charset="0"/>
                        <a:cs typeface="Arial"/>
                        <a:sym typeface="Arial"/>
                      </a:rPr>
                      <m:t>𝑁</m:t>
                    </m:r>
                    <m:r>
                      <a:rPr lang="vi-VN" sz="3700" i="1" kern="0" smtClean="0">
                        <a:solidFill>
                          <a:srgbClr val="000000"/>
                        </a:solidFill>
                        <a:latin typeface="Cambria Math" panose="02040503050406030204" pitchFamily="18" charset="0"/>
                        <a:cs typeface="Arial"/>
                        <a:sym typeface="Arial"/>
                      </a:rPr>
                      <m:t>, </m:t>
                    </m:r>
                    <m:r>
                      <a:rPr lang="vi-VN" sz="3700" i="1" kern="0" smtClean="0">
                        <a:solidFill>
                          <a:srgbClr val="000000"/>
                        </a:solidFill>
                        <a:latin typeface="Cambria Math" panose="02040503050406030204" pitchFamily="18" charset="0"/>
                        <a:cs typeface="Arial"/>
                        <a:sym typeface="Arial"/>
                      </a:rPr>
                      <m:t>𝑃</m:t>
                    </m:r>
                  </m:oMath>
                </a14:m>
                <a:r>
                  <a:rPr lang="en-US" sz="3700" kern="0" smtClean="0">
                    <a:solidFill>
                      <a:srgbClr val="000000"/>
                    </a:solidFill>
                    <a:latin typeface="Arial"/>
                    <a:cs typeface="Arial"/>
                    <a:sym typeface="Arial"/>
                  </a:rPr>
                  <a:t> t</a:t>
                </a:r>
                <a:r>
                  <a:rPr lang="vi-VN" sz="3700" kern="0" smtClean="0">
                    <a:solidFill>
                      <a:srgbClr val="000000"/>
                    </a:solidFill>
                    <a:latin typeface="Arial"/>
                    <a:cs typeface="Arial"/>
                    <a:sym typeface="Arial"/>
                  </a:rPr>
                  <a:t>ương </a:t>
                </a:r>
                <a:r>
                  <a:rPr lang="vi-VN" sz="3700" kern="0">
                    <a:solidFill>
                      <a:srgbClr val="000000"/>
                    </a:solidFill>
                    <a:latin typeface="Arial"/>
                    <a:cs typeface="Arial"/>
                    <a:sym typeface="Arial"/>
                  </a:rPr>
                  <a:t>ứng là trung điểm của </a:t>
                </a:r>
                <a14:m>
                  <m:oMath xmlns:m="http://schemas.openxmlformats.org/officeDocument/2006/math">
                    <m:r>
                      <a:rPr lang="vi-VN" sz="3700" i="1" kern="0" smtClean="0">
                        <a:solidFill>
                          <a:srgbClr val="000000"/>
                        </a:solidFill>
                        <a:latin typeface="Cambria Math" panose="02040503050406030204" pitchFamily="18" charset="0"/>
                        <a:cs typeface="Arial"/>
                        <a:sym typeface="Arial"/>
                      </a:rPr>
                      <m:t>𝑆𝐴</m:t>
                    </m:r>
                    <m:r>
                      <a:rPr lang="vi-VN" sz="3700" i="1" kern="0" smtClean="0">
                        <a:solidFill>
                          <a:srgbClr val="000000"/>
                        </a:solidFill>
                        <a:latin typeface="Cambria Math" panose="02040503050406030204" pitchFamily="18" charset="0"/>
                        <a:cs typeface="Arial"/>
                        <a:sym typeface="Arial"/>
                      </a:rPr>
                      <m:t>, </m:t>
                    </m:r>
                    <m:r>
                      <a:rPr lang="vi-VN" sz="3700" i="1" kern="0" smtClean="0">
                        <a:solidFill>
                          <a:srgbClr val="000000"/>
                        </a:solidFill>
                        <a:latin typeface="Cambria Math" panose="02040503050406030204" pitchFamily="18" charset="0"/>
                        <a:cs typeface="Arial"/>
                        <a:sym typeface="Arial"/>
                      </a:rPr>
                      <m:t>𝑆𝐵</m:t>
                    </m:r>
                    <m:r>
                      <a:rPr lang="vi-VN" sz="3700" i="1" kern="0" smtClean="0">
                        <a:solidFill>
                          <a:srgbClr val="000000"/>
                        </a:solidFill>
                        <a:latin typeface="Cambria Math" panose="02040503050406030204" pitchFamily="18" charset="0"/>
                        <a:cs typeface="Arial"/>
                        <a:sym typeface="Arial"/>
                      </a:rPr>
                      <m:t>, </m:t>
                    </m:r>
                    <m:r>
                      <a:rPr lang="vi-VN" sz="3700" i="1" kern="0" smtClean="0">
                        <a:solidFill>
                          <a:srgbClr val="000000"/>
                        </a:solidFill>
                        <a:latin typeface="Cambria Math" panose="02040503050406030204" pitchFamily="18" charset="0"/>
                        <a:cs typeface="Arial"/>
                        <a:sym typeface="Arial"/>
                      </a:rPr>
                      <m:t>𝑆𝐶</m:t>
                    </m:r>
                    <m:r>
                      <a:rPr lang="vi-VN" sz="3700" i="1" kern="0" smtClean="0">
                        <a:solidFill>
                          <a:srgbClr val="000000"/>
                        </a:solidFill>
                        <a:latin typeface="Cambria Math" panose="02040503050406030204" pitchFamily="18" charset="0"/>
                        <a:cs typeface="Arial"/>
                        <a:sym typeface="Arial"/>
                      </a:rPr>
                      <m:t>.</m:t>
                    </m:r>
                  </m:oMath>
                </a14:m>
                <a:endParaRPr lang="en-US"/>
              </a:p>
            </p:txBody>
          </p:sp>
        </mc:Choice>
        <mc:Fallback>
          <p:sp>
            <p:nvSpPr>
              <p:cNvPr id="4" name="Rectangle 3"/>
              <p:cNvSpPr>
                <a:spLocks noRot="1" noChangeAspect="1" noMove="1" noResize="1" noEditPoints="1" noAdjustHandles="1" noChangeArrowheads="1" noChangeShapeType="1" noTextEdit="1"/>
              </p:cNvSpPr>
              <p:nvPr/>
            </p:nvSpPr>
            <p:spPr>
              <a:xfrm>
                <a:off x="4953000" y="523681"/>
                <a:ext cx="12259877" cy="1800493"/>
              </a:xfrm>
              <a:prstGeom prst="rect">
                <a:avLst/>
              </a:prstGeom>
              <a:blipFill>
                <a:blip r:embed="rId12"/>
                <a:stretch>
                  <a:fillRect l="-1591" b="-6441"/>
                </a:stretch>
              </a:blipFill>
            </p:spPr>
            <p:txBody>
              <a:bodyPr/>
              <a:lstStyle/>
              <a:p>
                <a:r>
                  <a:rPr lang="en-US">
                    <a:noFill/>
                  </a:rPr>
                  <a:t> </a:t>
                </a:r>
              </a:p>
            </p:txBody>
          </p:sp>
        </mc:Fallback>
      </mc:AlternateContent>
      <p:pic>
        <p:nvPicPr>
          <p:cNvPr id="5" name="Picture 4"/>
          <p:cNvPicPr>
            <a:picLocks noChangeAspect="1"/>
          </p:cNvPicPr>
          <p:nvPr/>
        </p:nvPicPr>
        <p:blipFill>
          <a:blip r:embed="rId13">
            <a:extLst>
              <a:ext uri="{BEBA8EAE-BF5A-486C-A8C5-ECC9F3942E4B}">
                <a14:imgProps xmlns:a14="http://schemas.microsoft.com/office/drawing/2010/main">
                  <a14:imgLayer r:embed="rId14">
                    <a14:imgEffect>
                      <a14:sharpenSoften amount="50000"/>
                    </a14:imgEffect>
                    <a14:imgEffect>
                      <a14:brightnessContrast contrast="40000"/>
                    </a14:imgEffect>
                  </a14:imgLayer>
                </a14:imgProps>
              </a:ext>
            </a:extLst>
          </a:blip>
          <a:stretch>
            <a:fillRect/>
          </a:stretch>
        </p:blipFill>
        <p:spPr>
          <a:xfrm>
            <a:off x="641000" y="4889191"/>
            <a:ext cx="5341873" cy="4637905"/>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6323304" y="5134288"/>
                <a:ext cx="10812653" cy="4622356"/>
              </a:xfrm>
              <a:prstGeom prst="rect">
                <a:avLst/>
              </a:prstGeom>
            </p:spPr>
            <p:txBody>
              <a:bodyPr wrap="square">
                <a:spAutoFit/>
              </a:bodyPr>
              <a:lstStyle/>
              <a:p>
                <a:pPr>
                  <a:lnSpc>
                    <a:spcPct val="150000"/>
                  </a:lnSpc>
                </a:pPr>
                <a:r>
                  <a:rPr lang="en-US" sz="3700" kern="100" smtClean="0">
                    <a:latin typeface="Arial" panose="020B0604020202020204" pitchFamily="34" charset="0"/>
                    <a:ea typeface="Calibri" panose="020F0502020204030204" pitchFamily="34" charset="0"/>
                    <a:cs typeface="Arial" panose="020B0604020202020204" pitchFamily="34" charset="0"/>
                  </a:rPr>
                  <a:t>a</a:t>
                </a:r>
                <a:r>
                  <a:rPr lang="en-US" sz="3700" kern="100">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𝑀𝑁</m:t>
                    </m:r>
                    <m:r>
                      <a:rPr lang="en-US" sz="3700" i="1" kern="100" smtClean="0">
                        <a:effectLst/>
                        <a:latin typeface="Cambria Math" panose="02040503050406030204" pitchFamily="18" charset="0"/>
                        <a:ea typeface="Calibri" panose="020F0502020204030204" pitchFamily="34" charset="0"/>
                        <a:cs typeface="Arial" panose="020B0604020202020204" pitchFamily="34" charset="0"/>
                      </a:rPr>
                      <m:t> // (</m:t>
                    </m:r>
                    <m:r>
                      <a:rPr lang="en-US" sz="3700" i="1" kern="100">
                        <a:effectLst/>
                        <a:latin typeface="Cambria Math" panose="02040503050406030204" pitchFamily="18" charset="0"/>
                        <a:ea typeface="Calibri" panose="020F0502020204030204" pitchFamily="34" charset="0"/>
                        <a:cs typeface="Arial" panose="020B0604020202020204" pitchFamily="34" charset="0"/>
                      </a:rPr>
                      <m:t>𝐴𝐵𝐶</m:t>
                    </m:r>
                    <m:r>
                      <a:rPr lang="en-US" sz="3700" i="1" kern="100">
                        <a:effectLst/>
                        <a:latin typeface="Cambria Math" panose="02040503050406030204" pitchFamily="18" charset="0"/>
                        <a:ea typeface="Calibri" panose="020F0502020204030204" pitchFamily="34" charset="0"/>
                        <a:cs typeface="Arial" panose="020B0604020202020204" pitchFamily="34"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𝑀𝑁𝑃</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700" kern="100">
                    <a:effectLst/>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𝐴𝐵𝐶</m:t>
                    </m:r>
                    <m:r>
                      <a:rPr lang="en-US" sz="37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37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 </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𝑑</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𝑀𝑁𝑃</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𝐴𝐵𝐶</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𝑑</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𝑀</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𝐴𝐵𝐶</m:t>
                        </m:r>
                      </m:e>
                    </m:d>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𝐴𝑀</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𝑆𝐴</m:t>
                        </m:r>
                      </m:num>
                      <m:den>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2</m:t>
                        </m:r>
                      </m:den>
                    </m:f>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h</m:t>
                        </m:r>
                      </m:num>
                      <m:den>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den>
                    </m:f>
                  </m:oMath>
                </a14:m>
                <a:r>
                  <a:rPr lang="en-US" sz="3700" kern="100">
                    <a:effectLst/>
                    <a:latin typeface="Arial" panose="020B0604020202020204" pitchFamily="34" charset="0"/>
                    <a:ea typeface="Calibri" panose="020F0502020204030204" pitchFamily="34" charset="0"/>
                    <a:cs typeface="Arial" panose="020B0604020202020204" pitchFamily="34" charset="0"/>
                  </a:rPr>
                  <a:t>;</a:t>
                </a:r>
              </a:p>
              <a:p>
                <a:pPr>
                  <a:lnSpc>
                    <a:spcPct val="150000"/>
                  </a:lnSpc>
                </a:pPr>
                <a14:m>
                  <m:oMathPara xmlns:m="http://schemas.openxmlformats.org/officeDocument/2006/math">
                    <m:oMathParaPr>
                      <m:jc m:val="left"/>
                    </m:oMathParaPr>
                    <m:oMath xmlns:m="http://schemas.openxmlformats.org/officeDocument/2006/math">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𝑃𝑁</m:t>
                      </m:r>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m:t>
                      </m:r>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m:t>
                      </m:r>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m:t>
                      </m:r>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𝑁𝑃</m:t>
                      </m:r>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m:t>
                      </m:r>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m:t>
                      </m:r>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𝑁</m:t>
                      </m:r>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 </m:t>
                      </m:r>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m:t>
                      </m:r>
                      <m:d>
                        <m:dPr>
                          <m:ctrlP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m:t>
                          </m:r>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𝐴𝐵𝐶</m:t>
                              </m:r>
                            </m:e>
                          </m:d>
                        </m:e>
                      </m:d>
                      <m:r>
                        <a:rPr lang="en-US" sz="3700" b="0" i="0" kern="100" smtClean="0">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latin typeface="Cambria Math" panose="02040503050406030204" pitchFamily="18" charset="0"/>
                              <a:ea typeface="Calibri" panose="020F0502020204030204" pitchFamily="34" charset="0"/>
                              <a:cs typeface="Times New Roman" panose="02020603050405020304" pitchFamily="18" charset="0"/>
                            </a:rPr>
                          </m:ctrlPr>
                        </m:fPr>
                        <m:num>
                          <m:r>
                            <a:rPr lang="en-US" sz="3700" i="1" kern="100">
                              <a:latin typeface="Cambria Math" panose="02040503050406030204" pitchFamily="18" charset="0"/>
                              <a:ea typeface="Calibri" panose="020F0502020204030204" pitchFamily="34" charset="0"/>
                              <a:cs typeface="Times New Roman" panose="02020603050405020304" pitchFamily="18" charset="0"/>
                            </a:rPr>
                            <m:t>h</m:t>
                          </m:r>
                        </m:num>
                        <m:den>
                          <m:r>
                            <a:rPr lang="en-US" sz="3700" kern="100">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6323304" y="5134288"/>
                <a:ext cx="10812653" cy="4622356"/>
              </a:xfrm>
              <a:prstGeom prst="rect">
                <a:avLst/>
              </a:prstGeom>
              <a:blipFill>
                <a:blip r:embed="rId15"/>
                <a:stretch>
                  <a:fillRect l="-1747" r="-789"/>
                </a:stretch>
              </a:blipFill>
            </p:spPr>
            <p:txBody>
              <a:bodyPr/>
              <a:lstStyle/>
              <a:p>
                <a:r>
                  <a:rPr lang="en-US">
                    <a:noFill/>
                  </a:rPr>
                  <a:t> </a:t>
                </a:r>
              </a:p>
            </p:txBody>
          </p:sp>
        </mc:Fallback>
      </mc:AlternateContent>
    </p:spTree>
    <p:extLst>
      <p:ext uri="{BB962C8B-B14F-4D97-AF65-F5344CB8AC3E}">
        <p14:creationId xmlns:p14="http://schemas.microsoft.com/office/powerpoint/2010/main" val="3093551008"/>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anim calcmode="lin" valueType="num">
                                      <p:cBhvr>
                                        <p:cTn id="8" dur="500" fill="hold"/>
                                        <p:tgtEl>
                                          <p:spTgt spid="12"/>
                                        </p:tgtEl>
                                        <p:attrNameLst>
                                          <p:attrName>ppt_x</p:attrName>
                                        </p:attrNameLst>
                                      </p:cBhvr>
                                      <p:tavLst>
                                        <p:tav tm="0">
                                          <p:val>
                                            <p:strVal val="#ppt_x"/>
                                          </p:val>
                                        </p:tav>
                                        <p:tav tm="100000">
                                          <p:val>
                                            <p:strVal val="#ppt_x"/>
                                          </p:val>
                                        </p:tav>
                                      </p:tavLst>
                                    </p:anim>
                                    <p:anim calcmode="lin" valueType="num">
                                      <p:cBhvr>
                                        <p:cTn id="9" dur="5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anim calcmode="lin" valueType="num">
                                      <p:cBhvr>
                                        <p:cTn id="13" dur="500" fill="hold"/>
                                        <p:tgtEl>
                                          <p:spTgt spid="13"/>
                                        </p:tgtEl>
                                        <p:attrNameLst>
                                          <p:attrName>ppt_x</p:attrName>
                                        </p:attrNameLst>
                                      </p:cBhvr>
                                      <p:tavLst>
                                        <p:tav tm="0">
                                          <p:val>
                                            <p:strVal val="#ppt_x"/>
                                          </p:val>
                                        </p:tav>
                                        <p:tav tm="100000">
                                          <p:val>
                                            <p:strVal val="#ppt_x"/>
                                          </p:val>
                                        </p:tav>
                                      </p:tavLst>
                                    </p:anim>
                                    <p:anim calcmode="lin" valueType="num">
                                      <p:cBhvr>
                                        <p:cTn id="14" dur="5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randombar(horizont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xEl>
                                              <p:pRg st="0" end="0"/>
                                            </p:txEl>
                                          </p:spTgt>
                                        </p:tgtEl>
                                        <p:attrNameLst>
                                          <p:attrName>style.visibility</p:attrName>
                                        </p:attrNameLst>
                                      </p:cBhvr>
                                      <p:to>
                                        <p:strVal val="visible"/>
                                      </p:to>
                                    </p:set>
                                    <p:animEffect transition="in" filter="wipe(down)">
                                      <p:cBhvr>
                                        <p:cTn id="34" dur="500"/>
                                        <p:tgtEl>
                                          <p:spTgt spid="7">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Effect transition="in" filter="wipe(left)">
                                      <p:cBhvr>
                                        <p:cTn id="39" dur="500"/>
                                        <p:tgtEl>
                                          <p:spTgt spid="7">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1" fill="hold" nodeType="clickEffect">
                                  <p:stCondLst>
                                    <p:cond delay="0"/>
                                  </p:stCondLst>
                                  <p:childTnLst>
                                    <p:set>
                                      <p:cBhvr>
                                        <p:cTn id="43" dur="1" fill="hold">
                                          <p:stCondLst>
                                            <p:cond delay="0"/>
                                          </p:stCondLst>
                                        </p:cTn>
                                        <p:tgtEl>
                                          <p:spTgt spid="7">
                                            <p:txEl>
                                              <p:pRg st="2" end="2"/>
                                            </p:txEl>
                                          </p:spTgt>
                                        </p:tgtEl>
                                        <p:attrNameLst>
                                          <p:attrName>style.visibility</p:attrName>
                                        </p:attrNameLst>
                                      </p:cBhvr>
                                      <p:to>
                                        <p:strVal val="visible"/>
                                      </p:to>
                                    </p:set>
                                    <p:animEffect transition="in" filter="wipe(up)">
                                      <p:cBhvr>
                                        <p:cTn id="4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9" name="Group 4"/>
          <p:cNvGrpSpPr/>
          <p:nvPr/>
        </p:nvGrpSpPr>
        <p:grpSpPr>
          <a:xfrm>
            <a:off x="355602" y="266699"/>
            <a:ext cx="17475198" cy="9770233"/>
            <a:chOff x="0" y="0"/>
            <a:chExt cx="2661417" cy="2154171"/>
          </a:xfrm>
        </p:grpSpPr>
        <p:sp>
          <p:nvSpPr>
            <p:cNvPr id="30"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31"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32"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35" name="Freeform 16"/>
          <p:cNvSpPr/>
          <p:nvPr/>
        </p:nvSpPr>
        <p:spPr>
          <a:xfrm rot="1305788">
            <a:off x="17177178" y="7778356"/>
            <a:ext cx="488249" cy="2219017"/>
          </a:xfrm>
          <a:custGeom>
            <a:avLst/>
            <a:gdLst/>
            <a:ahLst/>
            <a:cxnLst/>
            <a:rect l="l" t="t" r="r" b="b"/>
            <a:pathLst>
              <a:path w="897771" h="2956731">
                <a:moveTo>
                  <a:pt x="0" y="0"/>
                </a:moveTo>
                <a:lnTo>
                  <a:pt x="897771" y="0"/>
                </a:lnTo>
                <a:lnTo>
                  <a:pt x="897771" y="2956731"/>
                </a:lnTo>
                <a:lnTo>
                  <a:pt x="0" y="2956731"/>
                </a:lnTo>
                <a:lnTo>
                  <a:pt x="0" y="0"/>
                </a:lnTo>
                <a:close/>
              </a:path>
            </a:pathLst>
          </a:custGeom>
          <a:blipFill>
            <a:blip r:embed="rId3">
              <a:extLst>
                <a:ext uri="{96DAC541-7B7A-43D3-8B79-37D633B846F1}">
                  <asvg:svgBlip xmlns="" xmlns:asvg="http://schemas.microsoft.com/office/drawing/2016/SVG/main" r:embed="rId10"/>
                </a:ext>
              </a:extLst>
            </a:blip>
            <a:stretch>
              <a:fillRect/>
            </a:stretch>
          </a:blipFill>
        </p:spPr>
      </p:sp>
      <p:sp>
        <p:nvSpPr>
          <p:cNvPr id="12" name="TextBox 11"/>
          <p:cNvSpPr txBox="1"/>
          <p:nvPr/>
        </p:nvSpPr>
        <p:spPr>
          <a:xfrm>
            <a:off x="1135127" y="883623"/>
            <a:ext cx="3493152" cy="1084912"/>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3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a:t>
            </a:r>
            <a:r>
              <a:rPr kumimoji="0" lang="en-US" sz="43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sym typeface="Arial"/>
              </a:rPr>
              <a:t>tập 2</a:t>
            </a:r>
            <a:endParaRPr kumimoji="0" lang="en-US" sz="43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13" name="Rectangle 1"/>
              <p:cNvSpPr>
                <a:spLocks noChangeArrowheads="1"/>
              </p:cNvSpPr>
              <p:nvPr/>
            </p:nvSpPr>
            <p:spPr bwMode="auto">
              <a:xfrm>
                <a:off x="1027297" y="2191923"/>
                <a:ext cx="15363724" cy="18928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1828800" rtl="0" eaLnBrk="0" fontAlgn="base" latinLnBrk="0" hangingPunct="0">
                  <a:lnSpc>
                    <a:spcPct val="150000"/>
                  </a:lnSpc>
                  <a:spcBef>
                    <a:spcPts val="0"/>
                  </a:spcBef>
                  <a:spcAft>
                    <a:spcPts val="0"/>
                  </a:spcAft>
                  <a:buClrTx/>
                  <a:buSzTx/>
                  <a:buFontTx/>
                  <a:buNone/>
                  <a:tabLst/>
                  <a:defRPr/>
                </a:pPr>
                <a:r>
                  <a:rPr kumimoji="0" lang="vi-VN" sz="3700" b="0" i="0" u="none" strike="noStrike" kern="0" cap="none" spc="0" normalizeH="0" baseline="0" noProof="0" smtClean="0">
                    <a:ln>
                      <a:noFill/>
                    </a:ln>
                    <a:solidFill>
                      <a:srgbClr val="000000"/>
                    </a:solidFill>
                    <a:effectLst/>
                    <a:uLnTx/>
                    <a:uFillTx/>
                    <a:latin typeface="Arial"/>
                    <a:ea typeface="+mn-ea"/>
                    <a:cs typeface="Arial"/>
                    <a:sym typeface="Arial"/>
                  </a:rPr>
                  <a:t>a</a:t>
                </a:r>
                <a:r>
                  <a:rPr kumimoji="0" lang="vi-VN" sz="3700" b="0" i="0" u="none" strike="noStrike" kern="0" cap="none" spc="0" normalizeH="0" baseline="0" noProof="0">
                    <a:ln>
                      <a:noFill/>
                    </a:ln>
                    <a:solidFill>
                      <a:srgbClr val="000000"/>
                    </a:solidFill>
                    <a:effectLst/>
                    <a:uLnTx/>
                    <a:uFillTx/>
                    <a:latin typeface="Arial"/>
                    <a:ea typeface="+mn-ea"/>
                    <a:cs typeface="Arial"/>
                    <a:sym typeface="Arial"/>
                  </a:rPr>
                  <a:t>) Tính </a:t>
                </a:r>
                <a14:m>
                  <m:oMath xmlns:m="http://schemas.openxmlformats.org/officeDocument/2006/math">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𝑑</m:t>
                    </m:r>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m:t>
                    </m:r>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𝑀𝑁𝑃</m:t>
                    </m:r>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 (</m:t>
                    </m:r>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𝐴𝐵𝐶</m:t>
                    </m:r>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m:t>
                    </m:r>
                  </m:oMath>
                </a14:m>
                <a:r>
                  <a:rPr kumimoji="0" lang="vi-VN" sz="3700" b="0" i="0" u="none" strike="noStrike" kern="0" cap="none" spc="0" normalizeH="0" baseline="0" noProof="0">
                    <a:ln>
                      <a:noFill/>
                    </a:ln>
                    <a:solidFill>
                      <a:srgbClr val="000000"/>
                    </a:solidFill>
                    <a:effectLst/>
                    <a:uLnTx/>
                    <a:uFillTx/>
                    <a:latin typeface="Arial"/>
                    <a:ea typeface="+mn-ea"/>
                    <a:cs typeface="Arial"/>
                    <a:sym typeface="Arial"/>
                  </a:rPr>
                  <a:t> và </a:t>
                </a:r>
                <a14:m>
                  <m:oMath xmlns:m="http://schemas.openxmlformats.org/officeDocument/2006/math">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𝑑</m:t>
                    </m:r>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m:t>
                    </m:r>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𝑁𝑃</m:t>
                    </m:r>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 (</m:t>
                    </m:r>
                    <m:r>
                      <a:rPr kumimoji="0" lang="vi-VN" sz="3700" b="0" i="1" u="none" strike="noStrike" kern="0" cap="none" spc="0" normalizeH="0" baseline="0" noProof="0">
                        <a:ln>
                          <a:noFill/>
                        </a:ln>
                        <a:solidFill>
                          <a:srgbClr val="000000"/>
                        </a:solidFill>
                        <a:effectLst/>
                        <a:uLnTx/>
                        <a:uFillTx/>
                        <a:latin typeface="Cambria Math" panose="02040503050406030204" pitchFamily="18" charset="0"/>
                        <a:ea typeface="+mn-ea"/>
                        <a:cs typeface="Arial"/>
                        <a:sym typeface="Arial"/>
                      </a:rPr>
                      <m:t>𝐴𝐵𝐶</m:t>
                    </m:r>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m:t>
                    </m:r>
                  </m:oMath>
                </a14:m>
                <a:endParaRPr kumimoji="0" lang="vi-VN" sz="3700" b="0" i="0" u="none" strike="noStrike" kern="0" cap="none" spc="0" normalizeH="0" baseline="0" noProof="0">
                  <a:ln>
                    <a:noFill/>
                  </a:ln>
                  <a:solidFill>
                    <a:srgbClr val="000000"/>
                  </a:solidFill>
                  <a:effectLst/>
                  <a:uLnTx/>
                  <a:uFillTx/>
                  <a:latin typeface="Arial"/>
                  <a:ea typeface="+mn-ea"/>
                  <a:cs typeface="Arial"/>
                  <a:sym typeface="Arial"/>
                </a:endParaRPr>
              </a:p>
              <a:p>
                <a:pPr marL="0" marR="0" lvl="0" indent="0" algn="just" defTabSz="1828800" rtl="0" eaLnBrk="0" fontAlgn="base" latinLnBrk="0" hangingPunct="0">
                  <a:lnSpc>
                    <a:spcPct val="150000"/>
                  </a:lnSpc>
                  <a:spcBef>
                    <a:spcPts val="0"/>
                  </a:spcBef>
                  <a:spcAft>
                    <a:spcPts val="0"/>
                  </a:spcAft>
                  <a:buClrTx/>
                  <a:buSzTx/>
                  <a:buFontTx/>
                  <a:buNone/>
                  <a:tabLst/>
                  <a:defRPr/>
                </a:pPr>
                <a:r>
                  <a:rPr kumimoji="0" lang="vi-VN" sz="3700" b="0" i="0" u="none" strike="noStrike" kern="0" cap="none" spc="0" normalizeH="0" baseline="0" noProof="0">
                    <a:ln>
                      <a:noFill/>
                    </a:ln>
                    <a:solidFill>
                      <a:srgbClr val="000000"/>
                    </a:solidFill>
                    <a:effectLst/>
                    <a:uLnTx/>
                    <a:uFillTx/>
                    <a:latin typeface="Arial"/>
                    <a:ea typeface="+mn-ea"/>
                    <a:cs typeface="Arial"/>
                    <a:sym typeface="Arial"/>
                  </a:rPr>
                  <a:t>b) Giả sử tam giác </a:t>
                </a:r>
                <a14:m>
                  <m:oMath xmlns:m="http://schemas.openxmlformats.org/officeDocument/2006/math">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𝐴𝐵𝐶</m:t>
                    </m:r>
                  </m:oMath>
                </a14:m>
                <a:r>
                  <a:rPr kumimoji="0" lang="vi-VN" sz="3700" b="0" i="0" u="none" strike="noStrike" kern="0" cap="none" spc="0" normalizeH="0" baseline="0" noProof="0">
                    <a:ln>
                      <a:noFill/>
                    </a:ln>
                    <a:solidFill>
                      <a:srgbClr val="000000"/>
                    </a:solidFill>
                    <a:effectLst/>
                    <a:uLnTx/>
                    <a:uFillTx/>
                    <a:latin typeface="Arial"/>
                    <a:ea typeface="+mn-ea"/>
                    <a:cs typeface="Arial"/>
                    <a:sym typeface="Arial"/>
                  </a:rPr>
                  <a:t> vuông tại </a:t>
                </a:r>
                <a14:m>
                  <m:oMath xmlns:m="http://schemas.openxmlformats.org/officeDocument/2006/math">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𝐵</m:t>
                    </m:r>
                  </m:oMath>
                </a14:m>
                <a:r>
                  <a:rPr kumimoji="0" lang="vi-VN" sz="3700" b="0" i="0" u="none" strike="noStrike" kern="0" cap="none" spc="0" normalizeH="0" baseline="0" noProof="0">
                    <a:ln>
                      <a:noFill/>
                    </a:ln>
                    <a:solidFill>
                      <a:srgbClr val="000000"/>
                    </a:solidFill>
                    <a:effectLst/>
                    <a:uLnTx/>
                    <a:uFillTx/>
                    <a:latin typeface="Arial"/>
                    <a:ea typeface="+mn-ea"/>
                    <a:cs typeface="Arial"/>
                    <a:sym typeface="Arial"/>
                  </a:rPr>
                  <a:t> và </a:t>
                </a:r>
                <a14:m>
                  <m:oMath xmlns:m="http://schemas.openxmlformats.org/officeDocument/2006/math">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𝐴𝐵</m:t>
                    </m:r>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m:t>
                    </m:r>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𝑎</m:t>
                    </m:r>
                  </m:oMath>
                </a14:m>
                <a:r>
                  <a:rPr kumimoji="0" lang="vi-VN" sz="3700" b="0" i="0" u="none" strike="noStrike" kern="0" cap="none" spc="0" normalizeH="0" baseline="0" noProof="0">
                    <a:ln>
                      <a:noFill/>
                    </a:ln>
                    <a:solidFill>
                      <a:srgbClr val="000000"/>
                    </a:solidFill>
                    <a:effectLst/>
                    <a:uLnTx/>
                    <a:uFillTx/>
                    <a:latin typeface="Arial"/>
                    <a:ea typeface="+mn-ea"/>
                    <a:cs typeface="Arial"/>
                    <a:sym typeface="Arial"/>
                  </a:rPr>
                  <a:t>. Tính </a:t>
                </a:r>
                <a14:m>
                  <m:oMath xmlns:m="http://schemas.openxmlformats.org/officeDocument/2006/math">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𝑑</m:t>
                    </m:r>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m:t>
                    </m:r>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𝐴</m:t>
                    </m:r>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 (</m:t>
                    </m:r>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𝑆𝐵𝐶</m:t>
                    </m:r>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m:t>
                    </m:r>
                  </m:oMath>
                </a14:m>
                <a:endParaRPr kumimoji="0" lang="en-US" altLang="en-US" sz="3700" b="0" i="0" u="none" strike="noStrike" kern="0" cap="none" spc="0" normalizeH="0" baseline="0" noProof="0" dirty="0">
                  <a:ln>
                    <a:noFill/>
                  </a:ln>
                  <a:solidFill>
                    <a:srgbClr val="000000"/>
                  </a:solidFill>
                  <a:effectLst/>
                  <a:uLnTx/>
                  <a:uFillTx/>
                  <a:latin typeface="Arial"/>
                  <a:ea typeface="+mn-ea"/>
                  <a:cs typeface="Arial"/>
                  <a:sym typeface="Arial"/>
                </a:endParaRPr>
              </a:p>
            </p:txBody>
          </p:sp>
        </mc:Choice>
        <mc:Fallback>
          <p:sp>
            <p:nvSpPr>
              <p:cNvPr id="13" name="Rectangle 1"/>
              <p:cNvSpPr>
                <a:spLocks noRot="1" noChangeAspect="1" noMove="1" noResize="1" noEditPoints="1" noAdjustHandles="1" noChangeArrowheads="1" noChangeShapeType="1" noTextEdit="1"/>
              </p:cNvSpPr>
              <p:nvPr/>
            </p:nvSpPr>
            <p:spPr bwMode="auto">
              <a:xfrm>
                <a:off x="1027297" y="2191923"/>
                <a:ext cx="15363724" cy="1892826"/>
              </a:xfrm>
              <a:prstGeom prst="rect">
                <a:avLst/>
              </a:prstGeom>
              <a:blipFill>
                <a:blip r:embed="rId11"/>
                <a:stretch>
                  <a:fillRect l="-675" b="-4194"/>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14" name="Rectangle 13"/>
          <p:cNvSpPr/>
          <p:nvPr/>
        </p:nvSpPr>
        <p:spPr>
          <a:xfrm>
            <a:off x="8457085" y="4295222"/>
            <a:ext cx="1103186"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4953000" y="523681"/>
                <a:ext cx="12259877" cy="1800493"/>
              </a:xfrm>
              <a:prstGeom prst="rect">
                <a:avLst/>
              </a:prstGeom>
            </p:spPr>
            <p:txBody>
              <a:bodyPr wrap="square">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vi-VN" sz="3700" b="0" i="0" u="none" strike="noStrike" kern="0" cap="none" spc="0" normalizeH="0" baseline="0" noProof="0">
                    <a:ln>
                      <a:noFill/>
                    </a:ln>
                    <a:solidFill>
                      <a:srgbClr val="000000"/>
                    </a:solidFill>
                    <a:effectLst/>
                    <a:uLnTx/>
                    <a:uFillTx/>
                    <a:latin typeface="Arial"/>
                    <a:ea typeface="+mn-ea"/>
                    <a:cs typeface="Arial"/>
                    <a:sym typeface="Arial"/>
                  </a:rPr>
                  <a:t>Cho hình chóp </a:t>
                </a:r>
                <a14:m>
                  <m:oMath xmlns:m="http://schemas.openxmlformats.org/officeDocument/2006/math">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𝑆</m:t>
                    </m:r>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m:t>
                    </m:r>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𝐴𝐵𝐶</m:t>
                    </m:r>
                  </m:oMath>
                </a14:m>
                <a:r>
                  <a:rPr kumimoji="0" lang="vi-VN" sz="3700" b="0" i="0" u="none" strike="noStrike" kern="0" cap="none" spc="0" normalizeH="0" baseline="0" noProof="0">
                    <a:ln>
                      <a:noFill/>
                    </a:ln>
                    <a:solidFill>
                      <a:srgbClr val="000000"/>
                    </a:solidFill>
                    <a:effectLst/>
                    <a:uLnTx/>
                    <a:uFillTx/>
                    <a:latin typeface="Arial"/>
                    <a:ea typeface="+mn-ea"/>
                    <a:cs typeface="Arial"/>
                    <a:sym typeface="Arial"/>
                  </a:rPr>
                  <a:t> có </a:t>
                </a:r>
                <a14:m>
                  <m:oMath xmlns:m="http://schemas.openxmlformats.org/officeDocument/2006/math">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𝑆𝐴</m:t>
                    </m:r>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 ⊥ (</m:t>
                    </m:r>
                    <m:r>
                      <a:rPr kumimoji="0" lang="vi-VN" sz="3700" b="0" i="1" u="none" strike="noStrike" kern="0" cap="none" spc="0" normalizeH="0" baseline="0" noProof="0">
                        <a:ln>
                          <a:noFill/>
                        </a:ln>
                        <a:solidFill>
                          <a:srgbClr val="000000"/>
                        </a:solidFill>
                        <a:effectLst/>
                        <a:uLnTx/>
                        <a:uFillTx/>
                        <a:latin typeface="Cambria Math" panose="02040503050406030204" pitchFamily="18" charset="0"/>
                        <a:ea typeface="+mn-ea"/>
                        <a:cs typeface="Arial"/>
                        <a:sym typeface="Arial"/>
                      </a:rPr>
                      <m:t>𝐴𝐵𝐶</m:t>
                    </m:r>
                    <m:r>
                      <a:rPr kumimoji="0" lang="vi-VN" sz="3700" b="0" i="1" u="none" strike="noStrike" kern="0" cap="none" spc="0" normalizeH="0" baseline="0" noProof="0">
                        <a:ln>
                          <a:noFill/>
                        </a:ln>
                        <a:solidFill>
                          <a:srgbClr val="000000"/>
                        </a:solidFill>
                        <a:effectLst/>
                        <a:uLnTx/>
                        <a:uFillTx/>
                        <a:latin typeface="Cambria Math" panose="02040503050406030204" pitchFamily="18" charset="0"/>
                        <a:ea typeface="+mn-ea"/>
                        <a:cs typeface="Arial"/>
                        <a:sym typeface="Arial"/>
                      </a:rPr>
                      <m:t>), </m:t>
                    </m:r>
                    <m:r>
                      <a:rPr kumimoji="0" lang="vi-VN" sz="3700" b="0" i="1" u="none" strike="noStrike" kern="0" cap="none" spc="0" normalizeH="0" baseline="0" noProof="0">
                        <a:ln>
                          <a:noFill/>
                        </a:ln>
                        <a:solidFill>
                          <a:srgbClr val="000000"/>
                        </a:solidFill>
                        <a:effectLst/>
                        <a:uLnTx/>
                        <a:uFillTx/>
                        <a:latin typeface="Cambria Math" panose="02040503050406030204" pitchFamily="18" charset="0"/>
                        <a:ea typeface="+mn-ea"/>
                        <a:cs typeface="Arial"/>
                        <a:sym typeface="Arial"/>
                      </a:rPr>
                      <m:t>𝑆𝐴</m:t>
                    </m:r>
                    <m:r>
                      <a:rPr kumimoji="0" lang="vi-VN" sz="3700" b="0" i="1" u="none" strike="noStrike" kern="0" cap="none" spc="0" normalizeH="0" baseline="0" noProof="0">
                        <a:ln>
                          <a:noFill/>
                        </a:ln>
                        <a:solidFill>
                          <a:srgbClr val="000000"/>
                        </a:solidFill>
                        <a:effectLst/>
                        <a:uLnTx/>
                        <a:uFillTx/>
                        <a:latin typeface="Cambria Math" panose="02040503050406030204" pitchFamily="18" charset="0"/>
                        <a:ea typeface="+mn-ea"/>
                        <a:cs typeface="Arial"/>
                        <a:sym typeface="Arial"/>
                      </a:rPr>
                      <m:t>=</m:t>
                    </m:r>
                    <m:r>
                      <a:rPr kumimoji="0" lang="vi-VN" sz="3700" b="0" i="1" u="none" strike="noStrike" kern="0" cap="none" spc="0" normalizeH="0" baseline="0" noProof="0">
                        <a:ln>
                          <a:noFill/>
                        </a:ln>
                        <a:solidFill>
                          <a:srgbClr val="000000"/>
                        </a:solidFill>
                        <a:effectLst/>
                        <a:uLnTx/>
                        <a:uFillTx/>
                        <a:latin typeface="Cambria Math" panose="02040503050406030204" pitchFamily="18" charset="0"/>
                        <a:ea typeface="+mn-ea"/>
                        <a:cs typeface="Arial"/>
                        <a:sym typeface="Arial"/>
                      </a:rPr>
                      <m:t>h</m:t>
                    </m:r>
                  </m:oMath>
                </a14:m>
                <a:r>
                  <a:rPr kumimoji="0" lang="vi-VN" sz="3700" b="0" i="0" u="none" strike="noStrike" kern="0" cap="none" spc="0" normalizeH="0" baseline="0" noProof="0">
                    <a:ln>
                      <a:noFill/>
                    </a:ln>
                    <a:solidFill>
                      <a:srgbClr val="000000"/>
                    </a:solidFill>
                    <a:effectLst/>
                    <a:uLnTx/>
                    <a:uFillTx/>
                    <a:latin typeface="Arial"/>
                    <a:ea typeface="+mn-ea"/>
                    <a:cs typeface="Arial"/>
                    <a:sym typeface="Arial"/>
                  </a:rPr>
                  <a:t>. Gọi </a:t>
                </a:r>
                <a14:m>
                  <m:oMath xmlns:m="http://schemas.openxmlformats.org/officeDocument/2006/math">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𝑀</m:t>
                    </m:r>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 </m:t>
                    </m:r>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𝑁</m:t>
                    </m:r>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 </m:t>
                    </m:r>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𝑃</m:t>
                    </m:r>
                  </m:oMath>
                </a14:m>
                <a:r>
                  <a:rPr kumimoji="0" lang="en-US" sz="3700" b="0" i="0" u="none" strike="noStrike" kern="0" cap="none" spc="0" normalizeH="0" baseline="0" noProof="0" smtClean="0">
                    <a:ln>
                      <a:noFill/>
                    </a:ln>
                    <a:solidFill>
                      <a:srgbClr val="000000"/>
                    </a:solidFill>
                    <a:effectLst/>
                    <a:uLnTx/>
                    <a:uFillTx/>
                    <a:latin typeface="Arial"/>
                    <a:ea typeface="+mn-ea"/>
                    <a:cs typeface="Arial"/>
                    <a:sym typeface="Arial"/>
                  </a:rPr>
                  <a:t> t</a:t>
                </a:r>
                <a:r>
                  <a:rPr kumimoji="0" lang="vi-VN" sz="3700" b="0" i="0" u="none" strike="noStrike" kern="0" cap="none" spc="0" normalizeH="0" baseline="0" noProof="0" smtClean="0">
                    <a:ln>
                      <a:noFill/>
                    </a:ln>
                    <a:solidFill>
                      <a:srgbClr val="000000"/>
                    </a:solidFill>
                    <a:effectLst/>
                    <a:uLnTx/>
                    <a:uFillTx/>
                    <a:latin typeface="Arial"/>
                    <a:ea typeface="+mn-ea"/>
                    <a:cs typeface="Arial"/>
                    <a:sym typeface="Arial"/>
                  </a:rPr>
                  <a:t>ương </a:t>
                </a:r>
                <a:r>
                  <a:rPr kumimoji="0" lang="vi-VN" sz="3700" b="0" i="0" u="none" strike="noStrike" kern="0" cap="none" spc="0" normalizeH="0" baseline="0" noProof="0">
                    <a:ln>
                      <a:noFill/>
                    </a:ln>
                    <a:solidFill>
                      <a:srgbClr val="000000"/>
                    </a:solidFill>
                    <a:effectLst/>
                    <a:uLnTx/>
                    <a:uFillTx/>
                    <a:latin typeface="Arial"/>
                    <a:ea typeface="+mn-ea"/>
                    <a:cs typeface="Arial"/>
                    <a:sym typeface="Arial"/>
                  </a:rPr>
                  <a:t>ứng là trung điểm của </a:t>
                </a:r>
                <a14:m>
                  <m:oMath xmlns:m="http://schemas.openxmlformats.org/officeDocument/2006/math">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𝑆𝐴</m:t>
                    </m:r>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 </m:t>
                    </m:r>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𝑆𝐵</m:t>
                    </m:r>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 </m:t>
                    </m:r>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𝑆𝐶</m:t>
                    </m:r>
                    <m:r>
                      <a:rPr kumimoji="0" lang="vi-VN" sz="3700" b="0" i="1" u="none" strike="noStrike" kern="0" cap="none" spc="0" normalizeH="0" baseline="0" noProof="0" smtClean="0">
                        <a:ln>
                          <a:noFill/>
                        </a:ln>
                        <a:solidFill>
                          <a:srgbClr val="000000"/>
                        </a:solidFill>
                        <a:effectLst/>
                        <a:uLnTx/>
                        <a:uFillTx/>
                        <a:latin typeface="Cambria Math" panose="02040503050406030204" pitchFamily="18" charset="0"/>
                        <a:ea typeface="+mn-ea"/>
                        <a:cs typeface="Arial"/>
                        <a:sym typeface="Arial"/>
                      </a:rPr>
                      <m:t>.</m:t>
                    </m:r>
                  </m:oMath>
                </a14:m>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mc:Choice>
        <mc:Fallback>
          <p:sp>
            <p:nvSpPr>
              <p:cNvPr id="4" name="Rectangle 3"/>
              <p:cNvSpPr>
                <a:spLocks noRot="1" noChangeAspect="1" noMove="1" noResize="1" noEditPoints="1" noAdjustHandles="1" noChangeArrowheads="1" noChangeShapeType="1" noTextEdit="1"/>
              </p:cNvSpPr>
              <p:nvPr/>
            </p:nvSpPr>
            <p:spPr>
              <a:xfrm>
                <a:off x="4953000" y="523681"/>
                <a:ext cx="12259877" cy="1800493"/>
              </a:xfrm>
              <a:prstGeom prst="rect">
                <a:avLst/>
              </a:prstGeom>
              <a:blipFill>
                <a:blip r:embed="rId12"/>
                <a:stretch>
                  <a:fillRect l="-1591" b="-6441"/>
                </a:stretch>
              </a:blipFill>
            </p:spPr>
            <p:txBody>
              <a:bodyPr/>
              <a:lstStyle/>
              <a:p>
                <a:r>
                  <a:rPr lang="en-US">
                    <a:noFill/>
                  </a:rPr>
                  <a:t> </a:t>
                </a:r>
              </a:p>
            </p:txBody>
          </p:sp>
        </mc:Fallback>
      </mc:AlternateContent>
      <p:pic>
        <p:nvPicPr>
          <p:cNvPr id="5" name="Picture 4"/>
          <p:cNvPicPr>
            <a:picLocks noChangeAspect="1"/>
          </p:cNvPicPr>
          <p:nvPr/>
        </p:nvPicPr>
        <p:blipFill>
          <a:blip r:embed="rId13">
            <a:extLst>
              <a:ext uri="{BEBA8EAE-BF5A-486C-A8C5-ECC9F3942E4B}">
                <a14:imgProps xmlns:a14="http://schemas.microsoft.com/office/drawing/2010/main">
                  <a14:imgLayer r:embed="rId14">
                    <a14:imgEffect>
                      <a14:sharpenSoften amount="50000"/>
                    </a14:imgEffect>
                    <a14:imgEffect>
                      <a14:brightnessContrast contrast="40000"/>
                    </a14:imgEffect>
                  </a14:imgLayer>
                </a14:imgProps>
              </a:ext>
            </a:extLst>
          </a:blip>
          <a:stretch>
            <a:fillRect/>
          </a:stretch>
        </p:blipFill>
        <p:spPr>
          <a:xfrm>
            <a:off x="641000" y="4889191"/>
            <a:ext cx="5341873" cy="4637905"/>
          </a:xfrm>
          <a:prstGeom prst="rect">
            <a:avLst/>
          </a:prstGeom>
        </p:spPr>
      </p:pic>
      <mc:AlternateContent xmlns:mc="http://schemas.openxmlformats.org/markup-compatibility/2006">
        <mc:Choice xmlns:a14="http://schemas.microsoft.com/office/drawing/2010/main" Requires="a14">
          <p:sp>
            <p:nvSpPr>
              <p:cNvPr id="7" name="Rectangle 6"/>
              <p:cNvSpPr/>
              <p:nvPr/>
            </p:nvSpPr>
            <p:spPr>
              <a:xfrm>
                <a:off x="7335028" y="5233013"/>
                <a:ext cx="10812653" cy="4339778"/>
              </a:xfrm>
              <a:prstGeom prst="rect">
                <a:avLst/>
              </a:prstGeom>
            </p:spPr>
            <p:txBody>
              <a:bodyPr wrap="square">
                <a:spAutoFit/>
              </a:bodyPr>
              <a:lstStyle/>
              <a:p>
                <a:pPr algn="just">
                  <a:lnSpc>
                    <a:spcPct val="150000"/>
                  </a:lnSpc>
                </a:pPr>
                <a:r>
                  <a:rPr lang="en-US" sz="3700" kern="100">
                    <a:latin typeface="Arial" panose="020B0604020202020204" pitchFamily="34" charset="0"/>
                    <a:ea typeface="Calibri" panose="020F0502020204030204" pitchFamily="34" charset="0"/>
                    <a:cs typeface="Arial" panose="020B0604020202020204" pitchFamily="34" charset="0"/>
                  </a:rPr>
                  <a:t>b) Kẻ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𝐴𝐻</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𝑆𝐵</m:t>
                    </m:r>
                  </m:oMath>
                </a14:m>
                <a:r>
                  <a:rPr lang="en-US" sz="3700" kern="100">
                    <a:effectLst/>
                    <a:latin typeface="Arial" panose="020B0604020202020204" pitchFamily="34" charset="0"/>
                    <a:ea typeface="Calibri" panose="020F0502020204030204" pitchFamily="34" charset="0"/>
                    <a:cs typeface="Arial" panose="020B0604020202020204" pitchFamily="34" charset="0"/>
                  </a:rPr>
                  <a:t> tại </a:t>
                </a:r>
                <a14:m>
                  <m:oMath xmlns:m="http://schemas.openxmlformats.org/officeDocument/2006/math">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𝐻</m:t>
                    </m:r>
                  </m:oMath>
                </a14:m>
                <a:r>
                  <a:rPr lang="en-US" sz="3700" kern="100">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𝐴𝐻</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𝑆𝐵𝐶</m:t>
                        </m:r>
                      </m:e>
                    </m:d>
                  </m:oMath>
                </a14:m>
                <a:endParaRPr lang="en-US" sz="37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m:t>
                      </m:r>
                      <m:d>
                        <m:dPr>
                          <m:ctrlP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𝑆𝐵𝐶</m:t>
                              </m:r>
                            </m:e>
                          </m:d>
                        </m:e>
                      </m:d>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𝐴𝐻</m:t>
                      </m:r>
                    </m:oMath>
                  </m:oMathPara>
                </a14:m>
                <a:endParaRPr lang="en-US" sz="37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pPr>
                <a:r>
                  <a:rPr lang="en-US" sz="3700" kern="100">
                    <a:solidFill>
                      <a:srgbClr val="000000"/>
                    </a:solidFill>
                    <a:effectLst/>
                    <a:latin typeface="Arial" panose="020B0604020202020204" pitchFamily="34" charset="0"/>
                    <a:ea typeface="Malgun Gothic" panose="020B0503020000020004" pitchFamily="34" charset="-127"/>
                    <a:cs typeface="Arial" panose="020B0604020202020204" pitchFamily="34" charset="0"/>
                  </a:rPr>
                  <a:t>Ta có: </a:t>
                </a:r>
                <a14:m>
                  <m:oMath xmlns:m="http://schemas.openxmlformats.org/officeDocument/2006/math">
                    <m:f>
                      <m:fPr>
                        <m:ctrlPr>
                          <a:rPr lang="en-US" sz="37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7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37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𝐴</m:t>
                        </m:r>
                        <m:sSup>
                          <m:sSupPr>
                            <m:ctrlPr>
                              <a:rPr lang="en-US" sz="37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7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𝐻</m:t>
                            </m:r>
                          </m:e>
                          <m:sup>
                            <m:r>
                              <a:rPr lang="en-US" sz="37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den>
                    </m:f>
                    <m:r>
                      <a:rPr lang="en-US" sz="37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7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7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37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𝑆</m:t>
                        </m:r>
                        <m:sSup>
                          <m:sSupPr>
                            <m:ctrlPr>
                              <a:rPr lang="en-US" sz="37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7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𝐴</m:t>
                            </m:r>
                          </m:e>
                          <m:sup>
                            <m:r>
                              <a:rPr lang="en-US" sz="37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den>
                    </m:f>
                    <m:r>
                      <a:rPr lang="en-US" sz="37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7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7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37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𝐴</m:t>
                        </m:r>
                        <m:sSup>
                          <m:sSupPr>
                            <m:ctrlPr>
                              <a:rPr lang="en-US" sz="37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7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𝐵</m:t>
                            </m:r>
                          </m:e>
                          <m:sup>
                            <m:r>
                              <a:rPr lang="en-US" sz="37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den>
                    </m:f>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𝐴𝐻</m:t>
                    </m:r>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𝑎h</m:t>
                        </m:r>
                      </m:num>
                      <m:den>
                        <m:rad>
                          <m:radPr>
                            <m:degHide m:val="on"/>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h</m:t>
                                </m:r>
                              </m:e>
                              <m: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sup>
                            </m:sSup>
                          </m:e>
                        </m:rad>
                      </m:den>
                    </m:f>
                  </m:oMath>
                </a14:m>
                <a:r>
                  <a:rPr lang="en-US" sz="3700" kern="10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3700" kern="100">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m:t>
                    </m:r>
                    <m:d>
                      <m:dPr>
                        <m:ctrlP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𝑆𝐵𝐶</m:t>
                            </m:r>
                          </m:e>
                        </m:d>
                      </m:e>
                    </m:d>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𝐴𝐻</m:t>
                    </m:r>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𝑎h</m:t>
                        </m:r>
                      </m:num>
                      <m:den>
                        <m:rad>
                          <m:radPr>
                            <m:degHide m:val="on"/>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sup>
                            </m:s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kern="100">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h</m:t>
                                </m:r>
                              </m:e>
                              <m:sup>
                                <m:r>
                                  <a:rPr lang="en-US" sz="3700" kern="100">
                                    <a:effectLst/>
                                    <a:latin typeface="Cambria Math" panose="02040503050406030204" pitchFamily="18" charset="0"/>
                                    <a:ea typeface="Calibri" panose="020F0502020204030204" pitchFamily="34" charset="0"/>
                                    <a:cs typeface="Times New Roman" panose="02020603050405020304" pitchFamily="18" charset="0"/>
                                  </a:rPr>
                                  <m:t>2</m:t>
                                </m:r>
                              </m:sup>
                            </m:sSup>
                          </m:e>
                        </m:rad>
                      </m:den>
                    </m:f>
                    <m:r>
                      <a:rPr lang="en-US" sz="3700" i="1" kern="100">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37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7335028" y="5233013"/>
                <a:ext cx="10812653" cy="4339778"/>
              </a:xfrm>
              <a:prstGeom prst="rect">
                <a:avLst/>
              </a:prstGeom>
              <a:blipFill>
                <a:blip r:embed="rId15"/>
                <a:stretch>
                  <a:fillRect l="-1747" b="-843"/>
                </a:stretch>
              </a:blipFill>
            </p:spPr>
            <p:txBody>
              <a:bodyPr/>
              <a:lstStyle/>
              <a:p>
                <a:r>
                  <a:rPr lang="en-US">
                    <a:noFill/>
                  </a:rPr>
                  <a:t> </a:t>
                </a:r>
              </a:p>
            </p:txBody>
          </p:sp>
        </mc:Fallback>
      </mc:AlternateContent>
      <p:grpSp>
        <p:nvGrpSpPr>
          <p:cNvPr id="11" name="Group 10"/>
          <p:cNvGrpSpPr/>
          <p:nvPr/>
        </p:nvGrpSpPr>
        <p:grpSpPr>
          <a:xfrm>
            <a:off x="1355558" y="7409537"/>
            <a:ext cx="972655" cy="760985"/>
            <a:chOff x="1371600" y="7446993"/>
            <a:chExt cx="972655" cy="760985"/>
          </a:xfrm>
        </p:grpSpPr>
        <p:cxnSp>
          <p:nvCxnSpPr>
            <p:cNvPr id="6" name="Straight Connector 5"/>
            <p:cNvCxnSpPr>
              <a:endCxn id="9" idx="0"/>
            </p:cNvCxnSpPr>
            <p:nvPr/>
          </p:nvCxnSpPr>
          <p:spPr>
            <a:xfrm flipV="1">
              <a:off x="1371600" y="7453512"/>
              <a:ext cx="655774" cy="280790"/>
            </a:xfrm>
            <a:prstGeom prst="line">
              <a:avLst/>
            </a:prstGeom>
            <a:ln w="28575">
              <a:solidFill>
                <a:srgbClr val="C00000"/>
              </a:solidFill>
            </a:ln>
          </p:spPr>
          <p:style>
            <a:lnRef idx="1">
              <a:schemeClr val="accent2"/>
            </a:lnRef>
            <a:fillRef idx="0">
              <a:schemeClr val="accent2"/>
            </a:fillRef>
            <a:effectRef idx="0">
              <a:schemeClr val="accent2"/>
            </a:effectRef>
            <a:fontRef idx="minor">
              <a:schemeClr val="tx1"/>
            </a:fontRef>
          </p:style>
        </p:cxnSp>
        <p:sp>
          <p:nvSpPr>
            <p:cNvPr id="9" name="Rectangle 8"/>
            <p:cNvSpPr/>
            <p:nvPr/>
          </p:nvSpPr>
          <p:spPr>
            <a:xfrm rot="20167634">
              <a:off x="1982013" y="7446993"/>
              <a:ext cx="152400" cy="152400"/>
            </a:xfrm>
            <a:prstGeom prst="rect">
              <a:avLst/>
            </a:prstGeom>
            <a:solidFill>
              <a:schemeClr val="bg1"/>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10" name="Rectangle 9"/>
                <p:cNvSpPr/>
                <p:nvPr/>
              </p:nvSpPr>
              <p:spPr>
                <a:xfrm>
                  <a:off x="1678688" y="7546258"/>
                  <a:ext cx="665567" cy="66172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3700" b="1" i="1" kern="100" smtClean="0">
                            <a:solidFill>
                              <a:srgbClr val="C00000"/>
                            </a:solidFill>
                            <a:latin typeface="Cambria Math" panose="02040503050406030204" pitchFamily="18" charset="0"/>
                            <a:ea typeface="Calibri" panose="020F0502020204030204" pitchFamily="34" charset="0"/>
                            <a:cs typeface="Times New Roman" panose="02020603050405020304" pitchFamily="18" charset="0"/>
                          </a:rPr>
                          <m:t>𝑯</m:t>
                        </m:r>
                      </m:oMath>
                    </m:oMathPara>
                  </a14:m>
                  <a:endParaRPr lang="en-US" b="1">
                    <a:solidFill>
                      <a:srgbClr val="C00000"/>
                    </a:solidFill>
                  </a:endParaRPr>
                </a:p>
              </p:txBody>
            </p:sp>
          </mc:Choice>
          <mc:Fallback>
            <p:sp>
              <p:nvSpPr>
                <p:cNvPr id="10" name="Rectangle 9"/>
                <p:cNvSpPr>
                  <a:spLocks noRot="1" noChangeAspect="1" noMove="1" noResize="1" noEditPoints="1" noAdjustHandles="1" noChangeArrowheads="1" noChangeShapeType="1" noTextEdit="1"/>
                </p:cNvSpPr>
                <p:nvPr/>
              </p:nvSpPr>
              <p:spPr>
                <a:xfrm>
                  <a:off x="1678688" y="7546258"/>
                  <a:ext cx="665567" cy="661720"/>
                </a:xfrm>
                <a:prstGeom prst="rect">
                  <a:avLst/>
                </a:prstGeom>
                <a:blipFill>
                  <a:blip r:embed="rId16"/>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8765896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wipe(down)">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wipe(left)">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randombar(horizontal)">
                                      <p:cBhvr>
                                        <p:cTn id="22"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sp>
        <p:nvSpPr>
          <p:cNvPr id="8" name="Rectangle 7"/>
          <p:cNvSpPr/>
          <p:nvPr/>
        </p:nvSpPr>
        <p:spPr>
          <a:xfrm>
            <a:off x="180474" y="142374"/>
            <a:ext cx="17907000" cy="9998242"/>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18" name="Picture 17"/>
          <p:cNvPicPr>
            <a:picLocks noChangeAspect="1"/>
          </p:cNvPicPr>
          <p:nvPr/>
        </p:nvPicPr>
        <p:blipFill>
          <a:blip r:embed="rId4"/>
          <a:stretch>
            <a:fillRect/>
          </a:stretch>
        </p:blipFill>
        <p:spPr>
          <a:xfrm>
            <a:off x="16678931" y="594469"/>
            <a:ext cx="1155597" cy="909124"/>
          </a:xfrm>
          <a:prstGeom prst="rect">
            <a:avLst/>
          </a:prstGeom>
        </p:spPr>
      </p:pic>
      <p:sp>
        <p:nvSpPr>
          <p:cNvPr id="11" name="TextBox 10"/>
          <p:cNvSpPr txBox="1"/>
          <p:nvPr/>
        </p:nvSpPr>
        <p:spPr>
          <a:xfrm>
            <a:off x="437147" y="432402"/>
            <a:ext cx="3276600" cy="1084912"/>
          </a:xfrm>
          <a:prstGeom prst="rect">
            <a:avLst/>
          </a:prstGeom>
          <a:ln/>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300" b="1" i="0" u="none" strike="noStrike" kern="1200" cap="none" spc="0" normalizeH="0" baseline="0" noProof="0" smtClean="0">
                <a:ln>
                  <a:noFill/>
                </a:ln>
                <a:solidFill>
                  <a:srgbClr val="FFFF00"/>
                </a:solidFill>
                <a:effectLst/>
                <a:uLnTx/>
                <a:uFillTx/>
                <a:latin typeface="Arial"/>
                <a:ea typeface="+mn-ea"/>
                <a:cs typeface="Arial" panose="020B0604020202020204" pitchFamily="34" charset="0"/>
                <a:sym typeface="Arial"/>
              </a:rPr>
              <a:t>Vận</a:t>
            </a:r>
            <a:r>
              <a:rPr kumimoji="0" lang="en-US" sz="4300" b="1" i="0" u="none" strike="noStrike" kern="1200" cap="none" spc="0" normalizeH="0" noProof="0" smtClean="0">
                <a:ln>
                  <a:noFill/>
                </a:ln>
                <a:solidFill>
                  <a:srgbClr val="FFFF00"/>
                </a:solidFill>
                <a:effectLst/>
                <a:uLnTx/>
                <a:uFillTx/>
                <a:latin typeface="Arial"/>
                <a:ea typeface="+mn-ea"/>
                <a:cs typeface="Arial" panose="020B0604020202020204" pitchFamily="34" charset="0"/>
                <a:sym typeface="Arial"/>
              </a:rPr>
              <a:t> dụng</a:t>
            </a:r>
            <a:endParaRPr kumimoji="0" lang="en-US" sz="4300" b="1" i="0" u="none" strike="noStrike" kern="1200" cap="none" spc="0" normalizeH="0" baseline="0" noProof="0" dirty="0">
              <a:ln>
                <a:noFill/>
              </a:ln>
              <a:solidFill>
                <a:srgbClr val="FFFF00"/>
              </a:solidFill>
              <a:effectLst/>
              <a:uLnTx/>
              <a:uFillTx/>
              <a:latin typeface="Arial"/>
              <a:ea typeface="+mn-ea"/>
              <a:cs typeface="Arial" panose="020B0604020202020204" pitchFamily="34" charset="0"/>
              <a:sym typeface="Arial"/>
            </a:endParaRPr>
          </a:p>
        </p:txBody>
      </p:sp>
      <p:sp>
        <p:nvSpPr>
          <p:cNvPr id="2" name="Rectangle 1"/>
          <p:cNvSpPr/>
          <p:nvPr/>
        </p:nvSpPr>
        <p:spPr>
          <a:xfrm>
            <a:off x="304800" y="1650980"/>
            <a:ext cx="17626386" cy="2585323"/>
          </a:xfrm>
          <a:prstGeom prst="rect">
            <a:avLst/>
          </a:prstGeom>
        </p:spPr>
        <p:txBody>
          <a:bodyPr wrap="square">
            <a:spAutoFit/>
          </a:bodyPr>
          <a:lstStyle/>
          <a:p>
            <a:pPr algn="just">
              <a:lnSpc>
                <a:spcPct val="150000"/>
              </a:lnSpc>
            </a:pPr>
            <a:r>
              <a:rPr lang="vi-VN" sz="3600">
                <a:solidFill>
                  <a:srgbClr val="000000"/>
                </a:solidFill>
              </a:rPr>
              <a:t>Ở một con dốc lên cầu, người ta đặt một khung khống chế chiều cao, hai cột của khung có phương thẳng đứng và có chiều dài bằng 2,28 m. Đường thẳng nối hai chân cột vuông góc với hai đường mép dốc. Thanh ngang được đặt trên đỉnh hai cột</a:t>
            </a:r>
            <a:r>
              <a:rPr lang="vi-VN" sz="3600">
                <a:solidFill>
                  <a:srgbClr val="000000"/>
                </a:solidFill>
              </a:rPr>
              <a:t>. </a:t>
            </a:r>
            <a:endParaRPr lang="en-US" sz="3600"/>
          </a:p>
        </p:txBody>
      </p:sp>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0058400" y="4295775"/>
            <a:ext cx="7620000" cy="5648325"/>
          </a:xfrm>
          <a:prstGeom prst="rect">
            <a:avLst/>
          </a:prstGeom>
        </p:spPr>
      </p:pic>
      <p:sp>
        <p:nvSpPr>
          <p:cNvPr id="7" name="Rectangle 6"/>
          <p:cNvSpPr/>
          <p:nvPr/>
        </p:nvSpPr>
        <p:spPr>
          <a:xfrm>
            <a:off x="304800" y="4179987"/>
            <a:ext cx="9553074" cy="5078313"/>
          </a:xfrm>
          <a:prstGeom prst="rect">
            <a:avLst/>
          </a:prstGeom>
        </p:spPr>
        <p:txBody>
          <a:bodyPr wrap="square">
            <a:spAutoFit/>
          </a:bodyPr>
          <a:lstStyle/>
          <a:p>
            <a:pPr lvl="0" algn="just">
              <a:lnSpc>
                <a:spcPct val="150000"/>
              </a:lnSpc>
            </a:pPr>
            <a:r>
              <a:rPr lang="vi-VN" sz="3600">
                <a:solidFill>
                  <a:srgbClr val="000000"/>
                </a:solidFill>
              </a:rPr>
              <a:t>Biết dốc nghiêng 15° so phương nằm ngang. Tính khoảng cách giữa thanh ngang của khung và mặt đường (theo đơn vị mét và làm tròn kết quả đến chữ số thập phân thứ hai). Hỏi cầu này có cho phép xe cao 2,21 m đi qua hay không?</a:t>
            </a:r>
            <a:endParaRPr lang="en-US" sz="3600">
              <a:solidFill>
                <a:srgbClr val="014040"/>
              </a:solidFill>
            </a:endParaRPr>
          </a:p>
        </p:txBody>
      </p:sp>
    </p:spTree>
    <p:extLst>
      <p:ext uri="{BB962C8B-B14F-4D97-AF65-F5344CB8AC3E}">
        <p14:creationId xmlns:p14="http://schemas.microsoft.com/office/powerpoint/2010/main" val="943622591"/>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anim calcmode="lin" valueType="num">
                                      <p:cBhvr>
                                        <p:cTn id="18" dur="500" fill="hold"/>
                                        <p:tgtEl>
                                          <p:spTgt spid="7"/>
                                        </p:tgtEl>
                                        <p:attrNameLst>
                                          <p:attrName>ppt_x</p:attrName>
                                        </p:attrNameLst>
                                      </p:cBhvr>
                                      <p:tavLst>
                                        <p:tav tm="0">
                                          <p:val>
                                            <p:strVal val="#ppt_x"/>
                                          </p:val>
                                        </p:tav>
                                        <p:tav tm="100000">
                                          <p:val>
                                            <p:strVal val="#ppt_x"/>
                                          </p:val>
                                        </p:tav>
                                      </p:tavLst>
                                    </p:anim>
                                    <p:anim calcmode="lin" valueType="num">
                                      <p:cBhvr>
                                        <p:cTn id="19" dur="5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anim calcmode="lin" valueType="num">
                                      <p:cBhvr>
                                        <p:cTn id="23" dur="500" fill="hold"/>
                                        <p:tgtEl>
                                          <p:spTgt spid="6"/>
                                        </p:tgtEl>
                                        <p:attrNameLst>
                                          <p:attrName>ppt_x</p:attrName>
                                        </p:attrNameLst>
                                      </p:cBhvr>
                                      <p:tavLst>
                                        <p:tav tm="0">
                                          <p:val>
                                            <p:strVal val="#ppt_x"/>
                                          </p:val>
                                        </p:tav>
                                        <p:tav tm="100000">
                                          <p:val>
                                            <p:strVal val="#ppt_x"/>
                                          </p:val>
                                        </p:tav>
                                      </p:tavLst>
                                    </p:anim>
                                    <p:anim calcmode="lin" valueType="num">
                                      <p:cBhvr>
                                        <p:cTn id="24"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sp>
        <p:nvSpPr>
          <p:cNvPr id="8" name="Rectangle 7"/>
          <p:cNvSpPr/>
          <p:nvPr/>
        </p:nvSpPr>
        <p:spPr>
          <a:xfrm>
            <a:off x="180474" y="142374"/>
            <a:ext cx="17907000" cy="9998242"/>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18" name="Picture 17"/>
          <p:cNvPicPr>
            <a:picLocks noChangeAspect="1"/>
          </p:cNvPicPr>
          <p:nvPr/>
        </p:nvPicPr>
        <p:blipFill>
          <a:blip r:embed="rId4"/>
          <a:stretch>
            <a:fillRect/>
          </a:stretch>
        </p:blipFill>
        <p:spPr>
          <a:xfrm>
            <a:off x="16650292" y="8930343"/>
            <a:ext cx="1155597" cy="909124"/>
          </a:xfrm>
          <a:prstGeom prst="rect">
            <a:avLst/>
          </a:prstGeom>
        </p:spPr>
      </p:pic>
      <p:sp>
        <p:nvSpPr>
          <p:cNvPr id="9" name="Rectangle 8"/>
          <p:cNvSpPr/>
          <p:nvPr/>
        </p:nvSpPr>
        <p:spPr>
          <a:xfrm>
            <a:off x="609600" y="590960"/>
            <a:ext cx="1103186"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brightnessContrast contrast="20000"/>
                    </a14:imgEffect>
                  </a14:imgLayer>
                </a14:imgProps>
              </a:ext>
            </a:extLst>
          </a:blip>
          <a:stretch>
            <a:fillRect/>
          </a:stretch>
        </p:blipFill>
        <p:spPr>
          <a:xfrm>
            <a:off x="5349168" y="929514"/>
            <a:ext cx="7589664" cy="3732061"/>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1352550" y="5175584"/>
                <a:ext cx="15582900" cy="4362733"/>
              </a:xfrm>
              <a:prstGeom prst="rect">
                <a:avLst/>
              </a:prstGeom>
            </p:spPr>
            <p:txBody>
              <a:bodyPr wrap="square">
                <a:spAutoFit/>
              </a:bodyPr>
              <a:lstStyle/>
              <a:p>
                <a:pPr>
                  <a:lnSpc>
                    <a:spcPct val="150000"/>
                  </a:lnSpc>
                </a:pPr>
                <a:r>
                  <a:rPr lang="nl-NL" sz="3700" kern="100" smtClean="0">
                    <a:solidFill>
                      <a:srgbClr val="000000"/>
                    </a:solidFill>
                    <a:latin typeface="Arial" panose="020B0604020202020204" pitchFamily="34" charset="0"/>
                    <a:ea typeface="Calibri" panose="020F0502020204030204" pitchFamily="34" charset="0"/>
                    <a:cs typeface="Arial" panose="020B0604020202020204" pitchFamily="34" charset="0"/>
                  </a:rPr>
                  <a:t>Gọi </a:t>
                </a:r>
                <a14:m>
                  <m:oMath xmlns:m="http://schemas.openxmlformats.org/officeDocument/2006/math">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oMath>
                </a14:m>
                <a:r>
                  <a:rPr lang="nl-NL" sz="37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là một điểm nằm trên thanh ngang và </a:t>
                </a:r>
                <a14:m>
                  <m:oMath xmlns:m="http://schemas.openxmlformats.org/officeDocument/2006/math">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𝐻</m:t>
                    </m:r>
                  </m:oMath>
                </a14:m>
                <a:r>
                  <a:rPr lang="nl-NL" sz="37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là hình chiếu vuông góc xuống mặt dốc.</a:t>
                </a:r>
                <a:endParaRPr lang="en-US" sz="37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nl-NL" sz="3700" kern="100">
                    <a:solidFill>
                      <a:srgbClr val="000000"/>
                    </a:solidFill>
                    <a:effectLst/>
                    <a:latin typeface="Arial" panose="020B0604020202020204" pitchFamily="34" charset="0"/>
                    <a:ea typeface="Calibri" panose="020F0502020204030204" pitchFamily="34" charset="0"/>
                    <a:cs typeface="Arial" panose="020B0604020202020204" pitchFamily="34" charset="0"/>
                  </a:rPr>
                  <a:t>Khoảng cách từ </a:t>
                </a:r>
                <a14:m>
                  <m:oMath xmlns:m="http://schemas.openxmlformats.org/officeDocument/2006/math">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oMath>
                </a14:m>
                <a:r>
                  <a:rPr lang="nl-NL" sz="37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đến mặt phẳng dốc là</a:t>
                </a:r>
                <a:endParaRPr lang="en-US" sz="37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ctr">
                  <a:lnSpc>
                    <a:spcPct val="150000"/>
                  </a:lnSpc>
                </a:pPr>
                <a:r>
                  <a:rPr lang="nl-NL" sz="37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𝐵𝐻</m:t>
                    </m:r>
                    <m:r>
                      <a:rPr lang="en-US" sz="37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=2,28⋅</m:t>
                    </m:r>
                    <m:r>
                      <m:rPr>
                        <m:sty m:val="p"/>
                      </m:rPr>
                      <a:rPr lang="en-US" sz="37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sin</m:t>
                    </m:r>
                    <m:r>
                      <a:rPr lang="en-US" sz="37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75</m:t>
                        </m:r>
                      </m:e>
                      <m:sup>
                        <m:r>
                          <a:rPr lang="en-US" sz="37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7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≈2,2( </m:t>
                    </m:r>
                    <m:r>
                      <m:rPr>
                        <m:sty m:val="p"/>
                      </m:rPr>
                      <a:rPr lang="en-US" sz="37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m:t>
                    </m:r>
                    <m:r>
                      <a:rPr lang="en-US" sz="37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7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algn="just">
                  <a:lnSpc>
                    <a:spcPct val="150000"/>
                  </a:lnSpc>
                </a:pPr>
                <a:r>
                  <a:rPr lang="en-US" sz="3700" kern="100">
                    <a:solidFill>
                      <a:srgbClr val="000000"/>
                    </a:solidFill>
                    <a:effectLst/>
                    <a:latin typeface="Arial" panose="020B0604020202020204" pitchFamily="34" charset="0"/>
                    <a:ea typeface="Calibri" panose="020F0502020204030204" pitchFamily="34" charset="0"/>
                    <a:cs typeface="Arial" panose="020B0604020202020204" pitchFamily="34" charset="0"/>
                  </a:rPr>
                  <a:t>Do đó không cho phép xe cao </a:t>
                </a:r>
                <a14:m>
                  <m:oMath xmlns:m="http://schemas.openxmlformats.org/officeDocument/2006/math">
                    <m:r>
                      <a:rPr lang="en-US" sz="37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2,21 </m:t>
                    </m:r>
                    <m:r>
                      <m:rPr>
                        <m:sty m:val="p"/>
                      </m:rPr>
                      <a:rPr lang="en-US" sz="37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m:t>
                    </m:r>
                  </m:oMath>
                </a14:m>
                <a:r>
                  <a:rPr lang="en-US" sz="37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đi </a:t>
                </a:r>
                <a:r>
                  <a:rPr lang="en-US" sz="3700" kern="100">
                    <a:solidFill>
                      <a:srgbClr val="000000"/>
                    </a:solidFill>
                    <a:effectLst/>
                    <a:latin typeface="Arial" panose="020B0604020202020204" pitchFamily="34" charset="0"/>
                    <a:ea typeface="Calibri" panose="020F0502020204030204" pitchFamily="34" charset="0"/>
                    <a:cs typeface="Arial" panose="020B0604020202020204" pitchFamily="34" charset="0"/>
                  </a:rPr>
                  <a:t>qua</a:t>
                </a:r>
                <a:r>
                  <a:rPr lang="en-US" sz="3700" kern="1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7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1352550" y="5175584"/>
                <a:ext cx="15582900" cy="4362733"/>
              </a:xfrm>
              <a:prstGeom prst="rect">
                <a:avLst/>
              </a:prstGeom>
              <a:blipFill>
                <a:blip r:embed="rId7"/>
                <a:stretch>
                  <a:fillRect l="-1252" b="-1955"/>
                </a:stretch>
              </a:blipFill>
            </p:spPr>
            <p:txBody>
              <a:bodyPr/>
              <a:lstStyle/>
              <a:p>
                <a:r>
                  <a:rPr lang="en-US">
                    <a:noFill/>
                  </a:rPr>
                  <a:t> </a:t>
                </a:r>
              </a:p>
            </p:txBody>
          </p:sp>
        </mc:Fallback>
      </mc:AlternateContent>
    </p:spTree>
    <p:extLst>
      <p:ext uri="{BB962C8B-B14F-4D97-AF65-F5344CB8AC3E}">
        <p14:creationId xmlns:p14="http://schemas.microsoft.com/office/powerpoint/2010/main" val="2503377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up)">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wipe(up)">
                                      <p:cBhvr>
                                        <p:cTn id="22" dur="500"/>
                                        <p:tgtEl>
                                          <p:spTgt spid="4">
                                            <p:txEl>
                                              <p:pRg st="1" end="1"/>
                                            </p:txEl>
                                          </p:spTgt>
                                        </p:tgtEl>
                                      </p:cBhvr>
                                    </p:animEffect>
                                  </p:childTnLst>
                                </p:cTn>
                              </p:par>
                              <p:par>
                                <p:cTn id="23" presetID="22" presetClass="entr" presetSubtype="1" fill="hold"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Effect transition="in" filter="wipe(up)">
                                      <p:cBhvr>
                                        <p:cTn id="25" dur="500"/>
                                        <p:tgtEl>
                                          <p:spTgt spid="4">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4">
                                            <p:txEl>
                                              <p:pRg st="3" end="3"/>
                                            </p:txEl>
                                          </p:spTgt>
                                        </p:tgtEl>
                                        <p:attrNameLst>
                                          <p:attrName>style.visibility</p:attrName>
                                        </p:attrNameLst>
                                      </p:cBhvr>
                                      <p:to>
                                        <p:strVal val="visible"/>
                                      </p:to>
                                    </p:set>
                                    <p:animEffect transition="in" filter="wipe(left)">
                                      <p:cBhvr>
                                        <p:cTn id="30"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2" name="Group 21"/>
          <p:cNvGrpSpPr/>
          <p:nvPr/>
        </p:nvGrpSpPr>
        <p:grpSpPr>
          <a:xfrm>
            <a:off x="1358802" y="800100"/>
            <a:ext cx="15570396" cy="5797444"/>
            <a:chOff x="1969752" y="951497"/>
            <a:chExt cx="14077361" cy="6126411"/>
          </a:xfrm>
        </p:grpSpPr>
        <p:grpSp>
          <p:nvGrpSpPr>
            <p:cNvPr id="11" name="Group 11"/>
            <p:cNvGrpSpPr/>
            <p:nvPr/>
          </p:nvGrpSpPr>
          <p:grpSpPr>
            <a:xfrm>
              <a:off x="2093981" y="951497"/>
              <a:ext cx="13953132" cy="6126411"/>
              <a:chOff x="0" y="0"/>
              <a:chExt cx="3433038" cy="737449"/>
            </a:xfrm>
          </p:grpSpPr>
          <p:sp>
            <p:nvSpPr>
              <p:cNvPr id="12" name="Freeform 12"/>
              <p:cNvSpPr/>
              <p:nvPr/>
            </p:nvSpPr>
            <p:spPr>
              <a:xfrm>
                <a:off x="31611" y="37301"/>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3" name="Freeform 13"/>
              <p:cNvSpPr/>
              <p:nvPr/>
            </p:nvSpPr>
            <p:spPr>
              <a:xfrm>
                <a:off x="6350" y="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E05142"/>
              </a:solidFill>
            </p:spPr>
          </p:sp>
          <p:sp>
            <p:nvSpPr>
              <p:cNvPr id="14"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1969752" y="1875170"/>
              <a:ext cx="14015732" cy="3302754"/>
            </a:xfrm>
            <a:prstGeom prst="rect">
              <a:avLst/>
            </a:prstGeom>
          </p:spPr>
          <p:txBody>
            <a:bodyPr wrap="square" lIns="0" tIns="0" rIns="0" bIns="0" rtlCol="0" anchor="t">
              <a:spAutoFit/>
            </a:bodyPr>
            <a:lstStyle/>
            <a:p>
              <a:pPr lvl="0" algn="ctr">
                <a:lnSpc>
                  <a:spcPct val="150000"/>
                </a:lnSpc>
              </a:pPr>
              <a:r>
                <a:rPr lang="vi-VN" sz="7500" b="1">
                  <a:solidFill>
                    <a:srgbClr val="F1EEE1"/>
                  </a:solidFill>
                  <a:cs typeface="Arial" panose="020B0604020202020204" pitchFamily="34" charset="0"/>
                </a:rPr>
                <a:t>3. Khoảng cách </a:t>
              </a:r>
              <a:r>
                <a:rPr lang="vi-VN" sz="7500" b="1">
                  <a:solidFill>
                    <a:srgbClr val="F1EEE1"/>
                  </a:solidFill>
                  <a:cs typeface="Arial" panose="020B0604020202020204" pitchFamily="34" charset="0"/>
                </a:rPr>
                <a:t>giữa </a:t>
              </a:r>
              <a:endParaRPr lang="en-US" sz="7500" b="1" smtClean="0">
                <a:solidFill>
                  <a:srgbClr val="F1EEE1"/>
                </a:solidFill>
                <a:cs typeface="Arial" panose="020B0604020202020204" pitchFamily="34" charset="0"/>
              </a:endParaRPr>
            </a:p>
            <a:p>
              <a:pPr lvl="0" algn="ctr">
                <a:lnSpc>
                  <a:spcPct val="150000"/>
                </a:lnSpc>
              </a:pPr>
              <a:r>
                <a:rPr lang="vi-VN" sz="7500" b="1" smtClean="0">
                  <a:solidFill>
                    <a:srgbClr val="F1EEE1"/>
                  </a:solidFill>
                  <a:cs typeface="Arial" panose="020B0604020202020204" pitchFamily="34" charset="0"/>
                </a:rPr>
                <a:t>hai </a:t>
              </a:r>
              <a:r>
                <a:rPr lang="vi-VN" sz="7500" b="1">
                  <a:solidFill>
                    <a:srgbClr val="F1EEE1"/>
                  </a:solidFill>
                  <a:cs typeface="Arial" panose="020B0604020202020204" pitchFamily="34" charset="0"/>
                </a:rPr>
                <a:t>đường thẳng chéo nhau</a:t>
              </a:r>
              <a:endParaRPr kumimoji="0" lang="vi-VN" sz="7500" b="1" i="0" u="none" strike="noStrike" kern="1200" cap="none" spc="0" normalizeH="0" baseline="0" noProof="0">
                <a:ln>
                  <a:noFill/>
                </a:ln>
                <a:solidFill>
                  <a:srgbClr val="F1EEE1"/>
                </a:solidFill>
                <a:effectLst/>
                <a:uLnTx/>
                <a:uFillTx/>
                <a:latin typeface="Arial" panose="020B0604020202020204" pitchFamily="34" charset="0"/>
                <a:cs typeface="Arial" panose="020B0604020202020204" pitchFamily="34" charset="0"/>
              </a:endParaRPr>
            </a:p>
          </p:txBody>
        </p:sp>
      </p:grpSp>
      <p:sp>
        <p:nvSpPr>
          <p:cNvPr id="16" name="Freeform 16"/>
          <p:cNvSpPr/>
          <p:nvPr/>
        </p:nvSpPr>
        <p:spPr>
          <a:xfrm>
            <a:off x="609600" y="8115300"/>
            <a:ext cx="2928656" cy="3260650"/>
          </a:xfrm>
          <a:custGeom>
            <a:avLst/>
            <a:gdLst/>
            <a:ahLst/>
            <a:cxnLst/>
            <a:rect l="l" t="t" r="r" b="b"/>
            <a:pathLst>
              <a:path w="2928656" h="3260650">
                <a:moveTo>
                  <a:pt x="0" y="0"/>
                </a:moveTo>
                <a:lnTo>
                  <a:pt x="2928657" y="0"/>
                </a:lnTo>
                <a:lnTo>
                  <a:pt x="2928657" y="3260650"/>
                </a:lnTo>
                <a:lnTo>
                  <a:pt x="0" y="3260650"/>
                </a:lnTo>
                <a:lnTo>
                  <a:pt x="0" y="0"/>
                </a:lnTo>
                <a:close/>
              </a:path>
            </a:pathLst>
          </a:custGeom>
          <a:blipFill>
            <a:blip r:embed="rId3">
              <a:extLst>
                <a:ext uri="{96DAC541-7B7A-43D3-8B79-37D633B846F1}">
                  <asvg:svgBlip xmlns="" xmlns:asvg="http://schemas.microsoft.com/office/drawing/2016/SVG/main" r:embed="rId8"/>
                </a:ext>
              </a:extLst>
            </a:blip>
            <a:stretch>
              <a:fillRect/>
            </a:stretch>
          </a:blipFill>
        </p:spPr>
      </p:sp>
      <p:sp>
        <p:nvSpPr>
          <p:cNvPr id="23" name="Freeform 14"/>
          <p:cNvSpPr/>
          <p:nvPr/>
        </p:nvSpPr>
        <p:spPr>
          <a:xfrm>
            <a:off x="13581665" y="8258906"/>
            <a:ext cx="2527905" cy="1614602"/>
          </a:xfrm>
          <a:custGeom>
            <a:avLst/>
            <a:gdLst/>
            <a:ahLst/>
            <a:cxnLst/>
            <a:rect l="l" t="t" r="r" b="b"/>
            <a:pathLst>
              <a:path w="2952307" h="1862638">
                <a:moveTo>
                  <a:pt x="0" y="0"/>
                </a:moveTo>
                <a:lnTo>
                  <a:pt x="2952307" y="0"/>
                </a:lnTo>
                <a:lnTo>
                  <a:pt x="2952307" y="1862638"/>
                </a:lnTo>
                <a:lnTo>
                  <a:pt x="0" y="1862638"/>
                </a:lnTo>
                <a:lnTo>
                  <a:pt x="0" y="0"/>
                </a:lnTo>
                <a:close/>
              </a:path>
            </a:pathLst>
          </a:custGeom>
          <a:blipFill>
            <a:blip r:embed="rId9">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13899232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 name="Freeform 2"/>
          <p:cNvSpPr/>
          <p:nvPr/>
        </p:nvSpPr>
        <p:spPr>
          <a:xfrm>
            <a:off x="-20187" y="206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0" name="Group 4"/>
          <p:cNvGrpSpPr/>
          <p:nvPr/>
        </p:nvGrpSpPr>
        <p:grpSpPr>
          <a:xfrm>
            <a:off x="304800" y="419101"/>
            <a:ext cx="17602200" cy="9550398"/>
            <a:chOff x="0" y="0"/>
            <a:chExt cx="2661417" cy="2154171"/>
          </a:xfrm>
        </p:grpSpPr>
        <p:sp>
          <p:nvSpPr>
            <p:cNvPr id="11"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2"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14"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19" name="Picture 18"/>
          <p:cNvPicPr>
            <a:picLocks noChangeAspect="1"/>
          </p:cNvPicPr>
          <p:nvPr/>
        </p:nvPicPr>
        <p:blipFill>
          <a:blip r:embed="rId4"/>
          <a:stretch>
            <a:fillRect/>
          </a:stretch>
        </p:blipFill>
        <p:spPr>
          <a:xfrm>
            <a:off x="318724" y="8673676"/>
            <a:ext cx="1396998" cy="1396998"/>
          </a:xfrm>
          <a:prstGeom prst="rect">
            <a:avLst/>
          </a:prstGeom>
        </p:spPr>
      </p:pic>
      <mc:AlternateContent xmlns:mc="http://schemas.openxmlformats.org/markup-compatibility/2006">
        <mc:Choice xmlns:a14="http://schemas.microsoft.com/office/drawing/2010/main" Requires="a14">
          <p:sp>
            <p:nvSpPr>
              <p:cNvPr id="15" name="Rectangle 14"/>
              <p:cNvSpPr/>
              <p:nvPr/>
            </p:nvSpPr>
            <p:spPr>
              <a:xfrm>
                <a:off x="828288" y="874395"/>
                <a:ext cx="16381009" cy="2615460"/>
              </a:xfrm>
              <a:prstGeom prst="rect">
                <a:avLst/>
              </a:prstGeom>
            </p:spPr>
            <p:txBody>
              <a:bodyPr wrap="square">
                <a:spAutoFit/>
              </a:bodyPr>
              <a:lstStyle/>
              <a:p>
                <a:pPr marL="685800" lvl="0" indent="-685800" algn="just" defTabSz="1828800">
                  <a:lnSpc>
                    <a:spcPct val="150000"/>
                  </a:lnSpc>
                  <a:buClr>
                    <a:srgbClr val="C00000"/>
                  </a:buClr>
                  <a:buFont typeface="Wingdings" panose="05000000000000000000" pitchFamily="2" charset="2"/>
                  <a:buChar char="q"/>
                  <a:defRPr/>
                </a:pPr>
                <a:r>
                  <a:rPr kumimoji="0" lang="en-US" sz="3800" b="1" i="0" u="none" strike="noStrike" kern="0" cap="none" spc="0" normalizeH="0" baseline="0" noProof="0" smtClean="0">
                    <a:ln>
                      <a:noFill/>
                    </a:ln>
                    <a:solidFill>
                      <a:srgbClr val="C00000"/>
                    </a:solidFill>
                    <a:effectLst/>
                    <a:uLnTx/>
                    <a:uFillTx/>
                    <a:latin typeface="Arial" panose="020B0604020202020204" pitchFamily="34" charset="0"/>
                    <a:ea typeface="Dotum" panose="020B0600000101010101" pitchFamily="34" charset="-127"/>
                    <a:cs typeface="Arial" panose="020B0604020202020204" pitchFamily="34" charset="0"/>
                    <a:sym typeface="Arial"/>
                  </a:rPr>
                  <a:t>HĐ4</a:t>
                </a:r>
                <a:r>
                  <a:rPr kumimoji="0" lang="en-US" sz="3800" b="0" i="0" u="none" strike="noStrike" kern="0" cap="none" spc="0" normalizeH="0" baseline="0" noProof="0" smtClean="0">
                    <a:ln>
                      <a:noFill/>
                    </a:ln>
                    <a:solidFill>
                      <a:srgbClr val="C00000"/>
                    </a:solidFill>
                    <a:effectLst/>
                    <a:uLnTx/>
                    <a:uFillTx/>
                    <a:latin typeface="Arial" panose="020B0604020202020204" pitchFamily="34" charset="0"/>
                    <a:ea typeface="Dotum" panose="020B0600000101010101" pitchFamily="34" charset="-127"/>
                    <a:cs typeface="Arial" panose="020B0604020202020204" pitchFamily="34" charset="0"/>
                    <a:sym typeface="Arial"/>
                  </a:rPr>
                  <a:t>:</a:t>
                </a:r>
                <a:r>
                  <a:rPr kumimoji="0" lang="en-US" sz="3800" b="0" i="0" u="none" strike="noStrike" kern="0" cap="none" spc="0" normalizeH="0" baseline="0" noProof="0" smtClean="0">
                    <a:ln>
                      <a:noFill/>
                    </a:ln>
                    <a:solidFill>
                      <a:srgbClr val="F7F7F7">
                        <a:lumMod val="10000"/>
                      </a:srgbClr>
                    </a:solidFill>
                    <a:effectLst/>
                    <a:uLnTx/>
                    <a:uFillTx/>
                    <a:latin typeface="Arial" panose="020B0604020202020204" pitchFamily="34" charset="0"/>
                    <a:ea typeface="Dotum" panose="020B0600000101010101" pitchFamily="34" charset="-127"/>
                    <a:cs typeface="Arial" panose="020B0604020202020204" pitchFamily="34" charset="0"/>
                    <a:sym typeface="Arial"/>
                  </a:rPr>
                  <a:t> </a:t>
                </a:r>
                <a:r>
                  <a:rPr lang="vi-VN" sz="3800" kern="0">
                    <a:solidFill>
                      <a:srgbClr val="000000"/>
                    </a:solidFill>
                    <a:latin typeface="Arial" panose="020B0604020202020204" pitchFamily="34" charset="0"/>
                    <a:cs typeface="Arial" panose="020B0604020202020204" pitchFamily="34" charset="0"/>
                    <a:sym typeface="Arial"/>
                  </a:rPr>
                  <a:t>Cho hai đường thẳng chéo nhau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𝑎</m:t>
                    </m:r>
                  </m:oMath>
                </a14:m>
                <a:r>
                  <a:rPr lang="vi-VN" sz="3800" kern="0">
                    <a:solidFill>
                      <a:srgbClr val="000000"/>
                    </a:solidFill>
                    <a:latin typeface="Arial" panose="020B0604020202020204" pitchFamily="34" charset="0"/>
                    <a:cs typeface="Arial" panose="020B0604020202020204" pitchFamily="34" charset="0"/>
                    <a:sym typeface="Arial"/>
                  </a:rPr>
                  <a:t> và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𝑏</m:t>
                    </m:r>
                  </m:oMath>
                </a14:m>
                <a:r>
                  <a:rPr lang="vi-VN" sz="3800" kern="0">
                    <a:solidFill>
                      <a:srgbClr val="000000"/>
                    </a:solidFill>
                    <a:latin typeface="Arial" panose="020B0604020202020204" pitchFamily="34" charset="0"/>
                    <a:cs typeface="Arial" panose="020B0604020202020204" pitchFamily="34" charset="0"/>
                    <a:sym typeface="Arial"/>
                  </a:rPr>
                  <a:t>. Gọi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𝑄</m:t>
                    </m:r>
                    <m:r>
                      <a:rPr lang="vi-VN" sz="3800" i="1" kern="0" smtClean="0">
                        <a:solidFill>
                          <a:srgbClr val="000000"/>
                        </a:solidFill>
                        <a:latin typeface="Cambria Math" panose="02040503050406030204" pitchFamily="18" charset="0"/>
                        <a:cs typeface="Arial"/>
                        <a:sym typeface="Arial"/>
                      </a:rPr>
                      <m:t>) </m:t>
                    </m:r>
                  </m:oMath>
                </a14:m>
                <a:r>
                  <a:rPr lang="vi-VN" sz="3800" kern="0">
                    <a:solidFill>
                      <a:srgbClr val="000000"/>
                    </a:solidFill>
                    <a:latin typeface="Arial" panose="020B0604020202020204" pitchFamily="34" charset="0"/>
                    <a:cs typeface="Arial" panose="020B0604020202020204" pitchFamily="34" charset="0"/>
                    <a:sym typeface="Arial"/>
                  </a:rPr>
                  <a:t>là mặt phẳng chứa đường thẳng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𝑏</m:t>
                    </m:r>
                  </m:oMath>
                </a14:m>
                <a:r>
                  <a:rPr lang="vi-VN" sz="3800" kern="0">
                    <a:solidFill>
                      <a:srgbClr val="000000"/>
                    </a:solidFill>
                    <a:latin typeface="Arial" panose="020B0604020202020204" pitchFamily="34" charset="0"/>
                    <a:cs typeface="Arial" panose="020B0604020202020204" pitchFamily="34" charset="0"/>
                    <a:sym typeface="Arial"/>
                  </a:rPr>
                  <a:t> và song song với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𝑎</m:t>
                    </m:r>
                  </m:oMath>
                </a14:m>
                <a:r>
                  <a:rPr lang="vi-VN" sz="3800" kern="0">
                    <a:solidFill>
                      <a:srgbClr val="000000"/>
                    </a:solidFill>
                    <a:latin typeface="Arial" panose="020B0604020202020204" pitchFamily="34" charset="0"/>
                    <a:cs typeface="Arial" panose="020B0604020202020204" pitchFamily="34" charset="0"/>
                    <a:sym typeface="Arial"/>
                  </a:rPr>
                  <a:t>. Hình chiếu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𝑎</m:t>
                    </m:r>
                    <m:r>
                      <a:rPr lang="vi-VN" sz="3800" i="1" kern="0" smtClean="0">
                        <a:solidFill>
                          <a:srgbClr val="000000"/>
                        </a:solidFill>
                        <a:latin typeface="Cambria Math" panose="02040503050406030204" pitchFamily="18" charset="0"/>
                        <a:cs typeface="Arial"/>
                        <a:sym typeface="Arial"/>
                      </a:rPr>
                      <m:t>′</m:t>
                    </m:r>
                  </m:oMath>
                </a14:m>
                <a:r>
                  <a:rPr lang="vi-VN" sz="3800" kern="0">
                    <a:solidFill>
                      <a:srgbClr val="000000"/>
                    </a:solidFill>
                    <a:latin typeface="Arial" panose="020B0604020202020204" pitchFamily="34" charset="0"/>
                    <a:cs typeface="Arial" panose="020B0604020202020204" pitchFamily="34" charset="0"/>
                    <a:sym typeface="Arial"/>
                  </a:rPr>
                  <a:t> của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𝑎</m:t>
                    </m:r>
                  </m:oMath>
                </a14:m>
                <a:r>
                  <a:rPr lang="vi-VN" sz="3800" kern="0">
                    <a:solidFill>
                      <a:srgbClr val="000000"/>
                    </a:solidFill>
                    <a:latin typeface="Arial" panose="020B0604020202020204" pitchFamily="34" charset="0"/>
                    <a:cs typeface="Arial" panose="020B0604020202020204" pitchFamily="34" charset="0"/>
                    <a:sym typeface="Arial"/>
                  </a:rPr>
                  <a:t> trên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m:t>
                    </m:r>
                    <m:r>
                      <a:rPr lang="vi-VN" sz="3800" i="1" kern="0" smtClean="0">
                        <a:solidFill>
                          <a:srgbClr val="000000"/>
                        </a:solidFill>
                        <a:latin typeface="Cambria Math" panose="02040503050406030204" pitchFamily="18" charset="0"/>
                        <a:cs typeface="Arial"/>
                        <a:sym typeface="Arial"/>
                      </a:rPr>
                      <m:t>𝑄</m:t>
                    </m:r>
                    <m:r>
                      <a:rPr lang="vi-VN" sz="3800" i="1" kern="0" smtClean="0">
                        <a:solidFill>
                          <a:srgbClr val="000000"/>
                        </a:solidFill>
                        <a:latin typeface="Cambria Math" panose="02040503050406030204" pitchFamily="18" charset="0"/>
                        <a:cs typeface="Arial"/>
                        <a:sym typeface="Arial"/>
                      </a:rPr>
                      <m:t>)</m:t>
                    </m:r>
                  </m:oMath>
                </a14:m>
                <a:r>
                  <a:rPr lang="vi-VN" sz="3800" kern="0">
                    <a:solidFill>
                      <a:srgbClr val="000000"/>
                    </a:solidFill>
                    <a:latin typeface="Arial" panose="020B0604020202020204" pitchFamily="34" charset="0"/>
                    <a:cs typeface="Arial" panose="020B0604020202020204" pitchFamily="34" charset="0"/>
                    <a:sym typeface="Arial"/>
                  </a:rPr>
                  <a:t> cắt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𝑏</m:t>
                    </m:r>
                  </m:oMath>
                </a14:m>
                <a:r>
                  <a:rPr lang="vi-VN" sz="3800" kern="0">
                    <a:solidFill>
                      <a:srgbClr val="000000"/>
                    </a:solidFill>
                    <a:latin typeface="Arial" panose="020B0604020202020204" pitchFamily="34" charset="0"/>
                    <a:cs typeface="Arial" panose="020B0604020202020204" pitchFamily="34" charset="0"/>
                    <a:sym typeface="Arial"/>
                  </a:rPr>
                  <a:t> tại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𝑁</m:t>
                    </m:r>
                  </m:oMath>
                </a14:m>
                <a:r>
                  <a:rPr lang="vi-VN" sz="3800" kern="0">
                    <a:solidFill>
                      <a:srgbClr val="000000"/>
                    </a:solidFill>
                    <a:latin typeface="Arial" panose="020B0604020202020204" pitchFamily="34" charset="0"/>
                    <a:cs typeface="Arial" panose="020B0604020202020204" pitchFamily="34" charset="0"/>
                    <a:sym typeface="Arial"/>
                  </a:rPr>
                  <a:t>. Gọi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𝑀</m:t>
                    </m:r>
                  </m:oMath>
                </a14:m>
                <a:r>
                  <a:rPr lang="vi-VN" sz="3800" kern="0">
                    <a:solidFill>
                      <a:srgbClr val="000000"/>
                    </a:solidFill>
                    <a:latin typeface="Arial" panose="020B0604020202020204" pitchFamily="34" charset="0"/>
                    <a:cs typeface="Arial" panose="020B0604020202020204" pitchFamily="34" charset="0"/>
                    <a:sym typeface="Arial"/>
                  </a:rPr>
                  <a:t> là hình chiếu của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𝑁</m:t>
                    </m:r>
                  </m:oMath>
                </a14:m>
                <a:r>
                  <a:rPr lang="vi-VN" sz="3800" kern="0">
                    <a:solidFill>
                      <a:srgbClr val="000000"/>
                    </a:solidFill>
                    <a:latin typeface="Arial" panose="020B0604020202020204" pitchFamily="34" charset="0"/>
                    <a:cs typeface="Arial" panose="020B0604020202020204" pitchFamily="34" charset="0"/>
                    <a:sym typeface="Arial"/>
                  </a:rPr>
                  <a:t> trên </a:t>
                </a:r>
                <a14:m>
                  <m:oMath xmlns:m="http://schemas.openxmlformats.org/officeDocument/2006/math">
                    <m:r>
                      <a:rPr lang="vi-VN" sz="3800" i="1" kern="0" smtClean="0">
                        <a:solidFill>
                          <a:srgbClr val="000000"/>
                        </a:solidFill>
                        <a:latin typeface="Cambria Math" panose="02040503050406030204" pitchFamily="18" charset="0"/>
                        <a:cs typeface="Arial"/>
                        <a:sym typeface="Arial"/>
                      </a:rPr>
                      <m:t>𝑎</m:t>
                    </m:r>
                  </m:oMath>
                </a14:m>
                <a:r>
                  <a:rPr lang="vi-VN" sz="3800" kern="0">
                    <a:solidFill>
                      <a:srgbClr val="000000"/>
                    </a:solidFill>
                    <a:latin typeface="Arial" panose="020B0604020202020204" pitchFamily="34" charset="0"/>
                    <a:cs typeface="Arial" panose="020B0604020202020204" pitchFamily="34" charset="0"/>
                    <a:sym typeface="Arial"/>
                  </a:rPr>
                  <a:t> (</a:t>
                </a:r>
                <a:r>
                  <a:rPr lang="vi-VN" sz="3800" kern="0">
                    <a:solidFill>
                      <a:srgbClr val="000000"/>
                    </a:solidFill>
                    <a:latin typeface="Arial" panose="020B0604020202020204" pitchFamily="34" charset="0"/>
                    <a:cs typeface="Arial" panose="020B0604020202020204" pitchFamily="34" charset="0"/>
                    <a:sym typeface="Arial"/>
                  </a:rPr>
                  <a:t>H.7.83</a:t>
                </a:r>
                <a:r>
                  <a:rPr lang="vi-VN" sz="3800" kern="0" smtClean="0">
                    <a:solidFill>
                      <a:srgbClr val="000000"/>
                    </a:solidFill>
                    <a:latin typeface="Arial" panose="020B0604020202020204" pitchFamily="34" charset="0"/>
                    <a:cs typeface="Arial" panose="020B0604020202020204" pitchFamily="34" charset="0"/>
                    <a:sym typeface="Arial"/>
                  </a:rPr>
                  <a:t>).</a:t>
                </a:r>
                <a:endParaRPr lang="en-US" sz="3800" kern="0" smtClean="0">
                  <a:solidFill>
                    <a:srgbClr val="000000"/>
                  </a:solidFill>
                  <a:latin typeface="Arial" panose="020B0604020202020204" pitchFamily="34" charset="0"/>
                  <a:cs typeface="Arial" panose="020B0604020202020204" pitchFamily="34" charset="0"/>
                  <a:sym typeface="Arial"/>
                </a:endParaRPr>
              </a:p>
            </p:txBody>
          </p:sp>
        </mc:Choice>
        <mc:Fallback>
          <p:sp>
            <p:nvSpPr>
              <p:cNvPr id="15" name="Rectangle 14"/>
              <p:cNvSpPr>
                <a:spLocks noRot="1" noChangeAspect="1" noMove="1" noResize="1" noEditPoints="1" noAdjustHandles="1" noChangeArrowheads="1" noChangeShapeType="1" noTextEdit="1"/>
              </p:cNvSpPr>
              <p:nvPr/>
            </p:nvSpPr>
            <p:spPr>
              <a:xfrm>
                <a:off x="828288" y="874395"/>
                <a:ext cx="16381009" cy="2615460"/>
              </a:xfrm>
              <a:prstGeom prst="rect">
                <a:avLst/>
              </a:prstGeom>
              <a:blipFill>
                <a:blip r:embed="rId5"/>
                <a:stretch>
                  <a:fillRect l="-1116" r="-1228" b="-8625"/>
                </a:stretch>
              </a:blipFill>
            </p:spPr>
            <p:txBody>
              <a:bodyPr/>
              <a:lstStyle/>
              <a:p>
                <a:r>
                  <a:rPr lang="en-US">
                    <a:noFill/>
                  </a:rPr>
                  <a:t> </a:t>
                </a:r>
              </a:p>
            </p:txBody>
          </p:sp>
        </mc:Fallback>
      </mc:AlternateContent>
      <p:pic>
        <p:nvPicPr>
          <p:cNvPr id="2" name="Picture 1"/>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1369093" y="3757926"/>
            <a:ext cx="5902513" cy="5113052"/>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1543272" y="3598188"/>
                <a:ext cx="9402699" cy="5355312"/>
              </a:xfrm>
              <a:prstGeom prst="rect">
                <a:avLst/>
              </a:prstGeom>
            </p:spPr>
            <p:txBody>
              <a:bodyPr wrap="square">
                <a:spAutoFit/>
              </a:bodyPr>
              <a:lstStyle/>
              <a:p>
                <a:pPr lvl="0" algn="just" defTabSz="1828800">
                  <a:lnSpc>
                    <a:spcPct val="150000"/>
                  </a:lnSpc>
                  <a:buClr>
                    <a:srgbClr val="C00000"/>
                  </a:buClr>
                  <a:defRPr/>
                </a:pPr>
                <a:r>
                  <a:rPr lang="vi-VN" sz="3800" kern="0">
                    <a:solidFill>
                      <a:srgbClr val="000000"/>
                    </a:solidFill>
                    <a:cs typeface="Arial" panose="020B0604020202020204" pitchFamily="34" charset="0"/>
                    <a:sym typeface="Arial"/>
                  </a:rPr>
                  <a:t>a) Mặt phẳng chứa </a:t>
                </a:r>
                <a14:m>
                  <m:oMath xmlns:m="http://schemas.openxmlformats.org/officeDocument/2006/math">
                    <m:r>
                      <a:rPr lang="vi-VN" sz="3800" i="1" kern="0">
                        <a:solidFill>
                          <a:srgbClr val="000000"/>
                        </a:solidFill>
                        <a:latin typeface="Cambria Math" panose="02040503050406030204" pitchFamily="18" charset="0"/>
                        <a:cs typeface="Arial"/>
                        <a:sym typeface="Arial"/>
                      </a:rPr>
                      <m:t>𝑎</m:t>
                    </m:r>
                  </m:oMath>
                </a14:m>
                <a:r>
                  <a:rPr lang="vi-VN" sz="3800" kern="0">
                    <a:solidFill>
                      <a:srgbClr val="000000"/>
                    </a:solidFill>
                    <a:cs typeface="Arial" panose="020B0604020202020204" pitchFamily="34" charset="0"/>
                    <a:sym typeface="Arial"/>
                  </a:rPr>
                  <a:t> và </a:t>
                </a:r>
                <a14:m>
                  <m:oMath xmlns:m="http://schemas.openxmlformats.org/officeDocument/2006/math">
                    <m:r>
                      <a:rPr lang="vi-VN" sz="3800" i="1" kern="0">
                        <a:solidFill>
                          <a:srgbClr val="000000"/>
                        </a:solidFill>
                        <a:latin typeface="Cambria Math" panose="02040503050406030204" pitchFamily="18" charset="0"/>
                        <a:cs typeface="Arial"/>
                        <a:sym typeface="Arial"/>
                      </a:rPr>
                      <m:t>𝑎</m:t>
                    </m:r>
                    <m:r>
                      <a:rPr lang="vi-VN" sz="3800" i="1" kern="0">
                        <a:solidFill>
                          <a:srgbClr val="000000"/>
                        </a:solidFill>
                        <a:latin typeface="Cambria Math" panose="02040503050406030204" pitchFamily="18" charset="0"/>
                        <a:cs typeface="Arial"/>
                        <a:sym typeface="Arial"/>
                      </a:rPr>
                      <m:t>′</m:t>
                    </m:r>
                  </m:oMath>
                </a14:m>
                <a:r>
                  <a:rPr lang="vi-VN" sz="3800" kern="0">
                    <a:solidFill>
                      <a:srgbClr val="000000"/>
                    </a:solidFill>
                    <a:cs typeface="Arial" panose="020B0604020202020204" pitchFamily="34" charset="0"/>
                    <a:sym typeface="Arial"/>
                  </a:rPr>
                  <a:t> có vuông góc với </a:t>
                </a:r>
                <a14:m>
                  <m:oMath xmlns:m="http://schemas.openxmlformats.org/officeDocument/2006/math">
                    <m:r>
                      <a:rPr lang="vi-VN" sz="3800" i="1" kern="0">
                        <a:solidFill>
                          <a:srgbClr val="000000"/>
                        </a:solidFill>
                        <a:latin typeface="Cambria Math" panose="02040503050406030204" pitchFamily="18" charset="0"/>
                        <a:cs typeface="Arial"/>
                        <a:sym typeface="Arial"/>
                      </a:rPr>
                      <m:t>(</m:t>
                    </m:r>
                    <m:r>
                      <a:rPr lang="vi-VN" sz="3800" i="1" kern="0">
                        <a:solidFill>
                          <a:srgbClr val="000000"/>
                        </a:solidFill>
                        <a:latin typeface="Cambria Math" panose="02040503050406030204" pitchFamily="18" charset="0"/>
                        <a:cs typeface="Arial"/>
                        <a:sym typeface="Arial"/>
                      </a:rPr>
                      <m:t>𝑄</m:t>
                    </m:r>
                    <m:r>
                      <a:rPr lang="vi-VN" sz="3800" i="1" kern="0">
                        <a:solidFill>
                          <a:srgbClr val="000000"/>
                        </a:solidFill>
                        <a:latin typeface="Cambria Math" panose="02040503050406030204" pitchFamily="18" charset="0"/>
                        <a:cs typeface="Arial"/>
                        <a:sym typeface="Arial"/>
                      </a:rPr>
                      <m:t>)</m:t>
                    </m:r>
                  </m:oMath>
                </a14:m>
                <a:r>
                  <a:rPr lang="vi-VN" sz="3800" kern="0">
                    <a:solidFill>
                      <a:srgbClr val="000000"/>
                    </a:solidFill>
                    <a:cs typeface="Arial" panose="020B0604020202020204" pitchFamily="34" charset="0"/>
                    <a:sym typeface="Arial"/>
                  </a:rPr>
                  <a:t> hay </a:t>
                </a:r>
                <a:r>
                  <a:rPr lang="vi-VN" sz="3800" kern="0">
                    <a:solidFill>
                      <a:srgbClr val="000000"/>
                    </a:solidFill>
                    <a:cs typeface="Arial" panose="020B0604020202020204" pitchFamily="34" charset="0"/>
                    <a:sym typeface="Arial"/>
                  </a:rPr>
                  <a:t>không</a:t>
                </a:r>
                <a:r>
                  <a:rPr lang="vi-VN" sz="3800" kern="0" smtClean="0">
                    <a:solidFill>
                      <a:srgbClr val="000000"/>
                    </a:solidFill>
                    <a:cs typeface="Arial" panose="020B0604020202020204" pitchFamily="34" charset="0"/>
                    <a:sym typeface="Arial"/>
                  </a:rPr>
                  <a:t>?</a:t>
                </a:r>
                <a:endParaRPr lang="en-US" sz="3800" kern="0" smtClean="0">
                  <a:solidFill>
                    <a:srgbClr val="000000"/>
                  </a:solidFill>
                  <a:latin typeface="Arial" panose="020B0604020202020204" pitchFamily="34" charset="0"/>
                  <a:cs typeface="Arial" panose="020B0604020202020204" pitchFamily="34" charset="0"/>
                  <a:sym typeface="Arial"/>
                </a:endParaRPr>
              </a:p>
              <a:p>
                <a:pPr lvl="0" algn="just" defTabSz="1828800">
                  <a:lnSpc>
                    <a:spcPct val="150000"/>
                  </a:lnSpc>
                  <a:buClr>
                    <a:srgbClr val="C00000"/>
                  </a:buClr>
                  <a:defRPr/>
                </a:pPr>
                <a:r>
                  <a:rPr lang="vi-VN" sz="3800" kern="0" smtClean="0">
                    <a:solidFill>
                      <a:srgbClr val="000000"/>
                    </a:solidFill>
                    <a:latin typeface="Arial" panose="020B0604020202020204" pitchFamily="34" charset="0"/>
                    <a:cs typeface="Arial" panose="020B0604020202020204" pitchFamily="34" charset="0"/>
                    <a:sym typeface="Arial"/>
                  </a:rPr>
                  <a:t>b</a:t>
                </a:r>
                <a:r>
                  <a:rPr lang="vi-VN" sz="3800" kern="0">
                    <a:solidFill>
                      <a:srgbClr val="000000"/>
                    </a:solidFill>
                    <a:latin typeface="Arial" panose="020B0604020202020204" pitchFamily="34" charset="0"/>
                    <a:cs typeface="Arial" panose="020B0604020202020204" pitchFamily="34" charset="0"/>
                    <a:sym typeface="Arial"/>
                  </a:rPr>
                  <a:t>) Đường thẳng </a:t>
                </a:r>
                <a14:m>
                  <m:oMath xmlns:m="http://schemas.openxmlformats.org/officeDocument/2006/math">
                    <m:r>
                      <a:rPr lang="vi-VN" sz="3800" i="1" kern="0">
                        <a:solidFill>
                          <a:srgbClr val="000000"/>
                        </a:solidFill>
                        <a:latin typeface="Cambria Math" panose="02040503050406030204" pitchFamily="18" charset="0"/>
                        <a:cs typeface="Arial"/>
                        <a:sym typeface="Arial"/>
                      </a:rPr>
                      <m:t>𝑀𝑁</m:t>
                    </m:r>
                  </m:oMath>
                </a14:m>
                <a:r>
                  <a:rPr lang="vi-VN" sz="3800" kern="0">
                    <a:solidFill>
                      <a:srgbClr val="000000"/>
                    </a:solidFill>
                    <a:latin typeface="Arial" panose="020B0604020202020204" pitchFamily="34" charset="0"/>
                    <a:cs typeface="Arial" panose="020B0604020202020204" pitchFamily="34" charset="0"/>
                    <a:sym typeface="Arial"/>
                  </a:rPr>
                  <a:t> </a:t>
                </a:r>
                <a:r>
                  <a:rPr lang="vi-VN" sz="3800" kern="0">
                    <a:solidFill>
                      <a:srgbClr val="000000"/>
                    </a:solidFill>
                    <a:latin typeface="Arial" panose="020B0604020202020204" pitchFamily="34" charset="0"/>
                    <a:cs typeface="Arial" panose="020B0604020202020204" pitchFamily="34" charset="0"/>
                    <a:sym typeface="Arial"/>
                  </a:rPr>
                  <a:t>có vuông góc với cả hai đường thẳng </a:t>
                </a:r>
                <a14:m>
                  <m:oMath xmlns:m="http://schemas.openxmlformats.org/officeDocument/2006/math">
                    <m:r>
                      <a:rPr lang="vi-VN" sz="3800" i="1" kern="0">
                        <a:solidFill>
                          <a:srgbClr val="000000"/>
                        </a:solidFill>
                        <a:latin typeface="Cambria Math" panose="02040503050406030204" pitchFamily="18" charset="0"/>
                        <a:cs typeface="Arial"/>
                        <a:sym typeface="Arial"/>
                      </a:rPr>
                      <m:t>𝑎</m:t>
                    </m:r>
                  </m:oMath>
                </a14:m>
                <a:r>
                  <a:rPr lang="vi-VN" sz="3800" kern="0">
                    <a:solidFill>
                      <a:srgbClr val="000000"/>
                    </a:solidFill>
                    <a:latin typeface="Arial" panose="020B0604020202020204" pitchFamily="34" charset="0"/>
                    <a:cs typeface="Arial" panose="020B0604020202020204" pitchFamily="34" charset="0"/>
                    <a:sym typeface="Arial"/>
                  </a:rPr>
                  <a:t> và </a:t>
                </a:r>
                <a14:m>
                  <m:oMath xmlns:m="http://schemas.openxmlformats.org/officeDocument/2006/math">
                    <m:r>
                      <a:rPr lang="vi-VN" sz="3800" i="1" kern="0">
                        <a:solidFill>
                          <a:srgbClr val="000000"/>
                        </a:solidFill>
                        <a:latin typeface="Cambria Math" panose="02040503050406030204" pitchFamily="18" charset="0"/>
                        <a:cs typeface="Arial"/>
                        <a:sym typeface="Arial"/>
                      </a:rPr>
                      <m:t>𝑏</m:t>
                    </m:r>
                  </m:oMath>
                </a14:m>
                <a:r>
                  <a:rPr lang="vi-VN" sz="3800" kern="0">
                    <a:solidFill>
                      <a:srgbClr val="000000"/>
                    </a:solidFill>
                    <a:latin typeface="Arial" panose="020B0604020202020204" pitchFamily="34" charset="0"/>
                    <a:cs typeface="Arial" panose="020B0604020202020204" pitchFamily="34" charset="0"/>
                    <a:sym typeface="Arial"/>
                  </a:rPr>
                  <a:t> hay không</a:t>
                </a:r>
                <a:r>
                  <a:rPr lang="vi-VN" sz="3800" kern="0">
                    <a:solidFill>
                      <a:srgbClr val="000000"/>
                    </a:solidFill>
                    <a:latin typeface="Arial" panose="020B0604020202020204" pitchFamily="34" charset="0"/>
                    <a:cs typeface="Arial" panose="020B0604020202020204" pitchFamily="34" charset="0"/>
                    <a:sym typeface="Arial"/>
                  </a:rPr>
                  <a:t>?</a:t>
                </a:r>
                <a:endParaRPr lang="vi-VN" sz="3800" kern="0">
                  <a:solidFill>
                    <a:srgbClr val="000000"/>
                  </a:solidFill>
                  <a:latin typeface="Arial" panose="020B0604020202020204" pitchFamily="34" charset="0"/>
                  <a:cs typeface="Arial" panose="020B0604020202020204" pitchFamily="34" charset="0"/>
                  <a:sym typeface="Arial"/>
                </a:endParaRPr>
              </a:p>
              <a:p>
                <a:pPr lvl="0" algn="just" defTabSz="1828800">
                  <a:lnSpc>
                    <a:spcPct val="150000"/>
                  </a:lnSpc>
                  <a:buClr>
                    <a:srgbClr val="C00000"/>
                  </a:buClr>
                  <a:defRPr/>
                </a:pPr>
                <a:r>
                  <a:rPr lang="vi-VN" sz="3800" kern="0">
                    <a:solidFill>
                      <a:srgbClr val="000000"/>
                    </a:solidFill>
                    <a:latin typeface="Arial" panose="020B0604020202020204" pitchFamily="34" charset="0"/>
                    <a:cs typeface="Arial" panose="020B0604020202020204" pitchFamily="34" charset="0"/>
                    <a:sym typeface="Arial"/>
                  </a:rPr>
                  <a:t>c) Nêu mối quan hệ của khoảng cách giữa </a:t>
                </a:r>
                <a14:m>
                  <m:oMath xmlns:m="http://schemas.openxmlformats.org/officeDocument/2006/math">
                    <m:r>
                      <a:rPr lang="vi-VN" sz="3800" i="1" kern="0">
                        <a:solidFill>
                          <a:srgbClr val="000000"/>
                        </a:solidFill>
                        <a:latin typeface="Cambria Math" panose="02040503050406030204" pitchFamily="18" charset="0"/>
                        <a:cs typeface="Arial"/>
                        <a:sym typeface="Arial"/>
                      </a:rPr>
                      <m:t>𝑎</m:t>
                    </m:r>
                    <m:r>
                      <a:rPr lang="vi-VN" sz="3800" i="1" kern="0">
                        <a:solidFill>
                          <a:srgbClr val="000000"/>
                        </a:solidFill>
                        <a:latin typeface="Cambria Math" panose="02040503050406030204" pitchFamily="18" charset="0"/>
                        <a:cs typeface="Arial"/>
                        <a:sym typeface="Arial"/>
                      </a:rPr>
                      <m:t>, (</m:t>
                    </m:r>
                    <m:r>
                      <a:rPr lang="vi-VN" sz="3800" i="1" kern="0">
                        <a:solidFill>
                          <a:srgbClr val="000000"/>
                        </a:solidFill>
                        <a:latin typeface="Cambria Math" panose="02040503050406030204" pitchFamily="18" charset="0"/>
                        <a:cs typeface="Arial"/>
                        <a:sym typeface="Arial"/>
                      </a:rPr>
                      <m:t>𝑄</m:t>
                    </m:r>
                    <m:r>
                      <a:rPr lang="vi-VN" sz="3800" i="1" kern="0">
                        <a:solidFill>
                          <a:srgbClr val="000000"/>
                        </a:solidFill>
                        <a:latin typeface="Cambria Math" panose="02040503050406030204" pitchFamily="18" charset="0"/>
                        <a:cs typeface="Arial"/>
                        <a:sym typeface="Arial"/>
                      </a:rPr>
                      <m:t>) </m:t>
                    </m:r>
                  </m:oMath>
                </a14:m>
                <a:r>
                  <a:rPr lang="vi-VN" sz="3800" kern="0">
                    <a:solidFill>
                      <a:srgbClr val="000000"/>
                    </a:solidFill>
                    <a:latin typeface="Arial" panose="020B0604020202020204" pitchFamily="34" charset="0"/>
                    <a:cs typeface="Arial" panose="020B0604020202020204" pitchFamily="34" charset="0"/>
                    <a:sym typeface="Arial"/>
                  </a:rPr>
                  <a:t>và độ dài đoạn thẳng </a:t>
                </a:r>
                <a14:m>
                  <m:oMath xmlns:m="http://schemas.openxmlformats.org/officeDocument/2006/math">
                    <m:r>
                      <a:rPr lang="vi-VN" sz="3800" i="1" kern="0">
                        <a:solidFill>
                          <a:srgbClr val="000000"/>
                        </a:solidFill>
                        <a:latin typeface="Cambria Math" panose="02040503050406030204" pitchFamily="18" charset="0"/>
                        <a:cs typeface="Arial"/>
                        <a:sym typeface="Arial"/>
                      </a:rPr>
                      <m:t>𝑀𝑁</m:t>
                    </m:r>
                  </m:oMath>
                </a14:m>
                <a:r>
                  <a:rPr lang="vi-VN" sz="3800" kern="0">
                    <a:solidFill>
                      <a:srgbClr val="000000"/>
                    </a:solidFill>
                    <a:latin typeface="Arial" panose="020B0604020202020204" pitchFamily="34" charset="0"/>
                    <a:cs typeface="Arial" panose="020B0604020202020204" pitchFamily="34" charset="0"/>
                    <a:sym typeface="Arial"/>
                  </a:rPr>
                  <a:t>.</a:t>
                </a:r>
                <a:endParaRPr lang="en-US" sz="3800" kern="0">
                  <a:solidFill>
                    <a:srgbClr val="000000"/>
                  </a:solidFill>
                  <a:latin typeface="Arial" panose="020B0604020202020204" pitchFamily="34" charset="0"/>
                  <a:cs typeface="Arial" panose="020B0604020202020204" pitchFamily="34" charset="0"/>
                  <a:sym typeface="Arial"/>
                </a:endParaRPr>
              </a:p>
            </p:txBody>
          </p:sp>
        </mc:Choice>
        <mc:Fallback>
          <p:sp>
            <p:nvSpPr>
              <p:cNvPr id="3" name="Rectangle 2"/>
              <p:cNvSpPr>
                <a:spLocks noRot="1" noChangeAspect="1" noMove="1" noResize="1" noEditPoints="1" noAdjustHandles="1" noChangeArrowheads="1" noChangeShapeType="1" noTextEdit="1"/>
              </p:cNvSpPr>
              <p:nvPr/>
            </p:nvSpPr>
            <p:spPr>
              <a:xfrm>
                <a:off x="1543272" y="3598188"/>
                <a:ext cx="9402699" cy="5355312"/>
              </a:xfrm>
              <a:prstGeom prst="rect">
                <a:avLst/>
              </a:prstGeom>
              <a:blipFill>
                <a:blip r:embed="rId8"/>
                <a:stretch>
                  <a:fillRect l="-2139" r="-2074" b="-1593"/>
                </a:stretch>
              </a:blipFill>
            </p:spPr>
            <p:txBody>
              <a:bodyPr/>
              <a:lstStyle/>
              <a:p>
                <a:r>
                  <a:rPr lang="en-US">
                    <a:noFill/>
                  </a:rPr>
                  <a:t> </a:t>
                </a:r>
              </a:p>
            </p:txBody>
          </p:sp>
        </mc:Fallback>
      </mc:AlternateContent>
    </p:spTree>
    <p:extLst>
      <p:ext uri="{BB962C8B-B14F-4D97-AF65-F5344CB8AC3E}">
        <p14:creationId xmlns:p14="http://schemas.microsoft.com/office/powerpoint/2010/main" val="1099273532"/>
      </p:ext>
    </p:extLst>
  </p:cSld>
  <p:clrMapOvr>
    <a:masterClrMapping/>
  </p:clrMapOvr>
  <mc:AlternateContent xmlns:mc="http://schemas.openxmlformats.org/markup-compatibility/2006">
    <mc:Choice xmlns:p14="http://schemas.microsoft.com/office/powerpoint/2010/main" Requires="p14">
      <p:transition spd="med" p14:dur="700">
        <p:push dir="u"/>
      </p:transition>
    </mc:Choice>
    <mc:Fallback>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anim calcmode="lin" valueType="num">
                                      <p:cBhvr>
                                        <p:cTn id="8" dur="500" fill="hold"/>
                                        <p:tgtEl>
                                          <p:spTgt spid="15"/>
                                        </p:tgtEl>
                                        <p:attrNameLst>
                                          <p:attrName>ppt_x</p:attrName>
                                        </p:attrNameLst>
                                      </p:cBhvr>
                                      <p:tavLst>
                                        <p:tav tm="0">
                                          <p:val>
                                            <p:strVal val="#ppt_x"/>
                                          </p:val>
                                        </p:tav>
                                        <p:tav tm="100000">
                                          <p:val>
                                            <p:strVal val="#ppt_x"/>
                                          </p:val>
                                        </p:tav>
                                      </p:tavLst>
                                    </p:anim>
                                    <p:anim calcmode="lin" valueType="num">
                                      <p:cBhvr>
                                        <p:cTn id="9" dur="500" fill="hold"/>
                                        <p:tgtEl>
                                          <p:spTgt spid="1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10"/>
        <p:cNvGrpSpPr/>
        <p:nvPr/>
      </p:nvGrpSpPr>
      <p:grpSpPr>
        <a:xfrm>
          <a:off x="0" y="0"/>
          <a:ext cx="0" cy="0"/>
          <a:chOff x="0" y="0"/>
          <a:chExt cx="0" cy="0"/>
        </a:xfrm>
      </p:grpSpPr>
      <p:sp>
        <p:nvSpPr>
          <p:cNvPr id="9" name="Freeform 2"/>
          <p:cNvSpPr/>
          <p:nvPr/>
        </p:nvSpPr>
        <p:spPr>
          <a:xfrm>
            <a:off x="-20187" y="206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0" name="Group 4"/>
          <p:cNvGrpSpPr/>
          <p:nvPr/>
        </p:nvGrpSpPr>
        <p:grpSpPr>
          <a:xfrm>
            <a:off x="304800" y="419101"/>
            <a:ext cx="17602200" cy="9550398"/>
            <a:chOff x="0" y="0"/>
            <a:chExt cx="2661417" cy="2154171"/>
          </a:xfrm>
        </p:grpSpPr>
        <p:sp>
          <p:nvSpPr>
            <p:cNvPr id="11"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2"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14"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19" name="Picture 18"/>
          <p:cNvPicPr>
            <a:picLocks noChangeAspect="1"/>
          </p:cNvPicPr>
          <p:nvPr/>
        </p:nvPicPr>
        <p:blipFill>
          <a:blip r:embed="rId4"/>
          <a:stretch>
            <a:fillRect/>
          </a:stretch>
        </p:blipFill>
        <p:spPr>
          <a:xfrm>
            <a:off x="876300" y="8224178"/>
            <a:ext cx="1396998" cy="1396998"/>
          </a:xfrm>
          <a:prstGeom prst="rect">
            <a:avLst/>
          </a:prstGeom>
        </p:spPr>
      </p:pic>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876300" y="1162601"/>
            <a:ext cx="5334000" cy="4620578"/>
          </a:xfrm>
          <a:prstGeom prst="rect">
            <a:avLst/>
          </a:prstGeom>
        </p:spPr>
      </p:pic>
      <p:sp>
        <p:nvSpPr>
          <p:cNvPr id="13" name="Rectangle 12"/>
          <p:cNvSpPr/>
          <p:nvPr/>
        </p:nvSpPr>
        <p:spPr>
          <a:xfrm>
            <a:off x="838200" y="731680"/>
            <a:ext cx="1103186" cy="677108"/>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
        <p:nvSpPr>
          <p:cNvPr id="4" name="Rectangle 3"/>
          <p:cNvSpPr/>
          <p:nvPr/>
        </p:nvSpPr>
        <p:spPr>
          <a:xfrm>
            <a:off x="2514600" y="5753100"/>
            <a:ext cx="2057400" cy="596211"/>
          </a:xfrm>
          <a:prstGeom prst="rect">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5" name="Rectangle 4"/>
              <p:cNvSpPr/>
              <p:nvPr/>
            </p:nvSpPr>
            <p:spPr>
              <a:xfrm>
                <a:off x="7239000" y="633059"/>
                <a:ext cx="9906000" cy="8956298"/>
              </a:xfrm>
              <a:prstGeom prst="rect">
                <a:avLst/>
              </a:prstGeom>
            </p:spPr>
            <p:txBody>
              <a:bodyPr wrap="square">
                <a:spAutoFit/>
              </a:bodyPr>
              <a:lstStyle/>
              <a:p>
                <a:pPr>
                  <a:lnSpc>
                    <a:spcPct val="150000"/>
                  </a:lnSpc>
                </a:pPr>
                <a:r>
                  <a:rPr lang="nl-NL" sz="3600" kern="100" smtClean="0">
                    <a:solidFill>
                      <a:srgbClr val="000000"/>
                    </a:solidFill>
                    <a:latin typeface="Arial" panose="020B0604020202020204" pitchFamily="34" charset="0"/>
                    <a:ea typeface="Calibri" panose="020F0502020204030204" pitchFamily="34" charset="0"/>
                    <a:cs typeface="Arial" panose="020B0604020202020204" pitchFamily="34" charset="0"/>
                  </a:rPr>
                  <a:t>a) Vì </a:t>
                </a:r>
                <a14:m>
                  <m:oMath xmlns:m="http://schemas.openxmlformats.org/officeDocument/2006/math">
                    <m:sSup>
                      <m:sSupPr>
                        <m:ctrlP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e>
                      <m:sup>
                        <m:r>
                          <a:rPr lang="nl-NL"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nl-NL" sz="36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là hình chiếu vuông góc của </a:t>
                </a:r>
                <a14:m>
                  <m:oMath xmlns:m="http://schemas.openxmlformats.org/officeDocument/2006/math">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oMath>
                </a14:m>
                <a:r>
                  <a:rPr lang="nl-NL" sz="36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trên </a:t>
                </a:r>
                <a14:m>
                  <m:oMath xmlns:m="http://schemas.openxmlformats.org/officeDocument/2006/math">
                    <m:r>
                      <a:rPr lang="nl-NL" sz="36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𝑄</m:t>
                    </m:r>
                    <m:r>
                      <a:rPr lang="nl-NL" sz="36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36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oMath>
                </a14:m>
                <a:r>
                  <a:rPr lang="nl-NL" sz="36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sSup>
                      <m:sSupPr>
                        <m:ctrlP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e>
                      <m:sup>
                        <m:r>
                          <a:rPr lang="nl-NL"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nl-NL" sz="36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thuộc cùng một mặt phẳng.</a:t>
                </a:r>
                <a:endParaRPr lang="en-US" sz="36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nl-NL" sz="3600" kern="100">
                    <a:solidFill>
                      <a:srgbClr val="000000"/>
                    </a:solidFill>
                    <a:effectLst/>
                    <a:latin typeface="Arial" panose="020B0604020202020204" pitchFamily="34" charset="0"/>
                    <a:ea typeface="Calibri" panose="020F0502020204030204" pitchFamily="34" charset="0"/>
                    <a:cs typeface="Arial" panose="020B0604020202020204" pitchFamily="34" charset="0"/>
                  </a:rPr>
                  <a:t>Gọi phương chiếu của đường thẳng </a:t>
                </a:r>
                <a14:m>
                  <m:oMath xmlns:m="http://schemas.openxmlformats.org/officeDocument/2006/math">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nl-NL" sz="3600" kern="100">
                    <a:solidFill>
                      <a:srgbClr val="000000"/>
                    </a:solidFill>
                    <a:effectLst/>
                    <a:latin typeface="Arial" panose="020B0604020202020204" pitchFamily="34" charset="0"/>
                    <a:ea typeface="Malgun Gothic" panose="020B0503020000020004" pitchFamily="34" charset="-127"/>
                    <a:cs typeface="Arial" panose="020B0604020202020204" pitchFamily="34" charset="0"/>
                  </a:rPr>
                  <a:t>xuống </a:t>
                </a:r>
                <a14:m>
                  <m:oMath xmlns:m="http://schemas.openxmlformats.org/officeDocument/2006/math">
                    <m:r>
                      <a:rPr lang="nl-NL"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𝑄</m:t>
                    </m:r>
                    <m:r>
                      <a:rPr lang="nl-NL"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nl-NL" sz="3600" kern="100">
                    <a:solidFill>
                      <a:srgbClr val="000000"/>
                    </a:solidFill>
                    <a:effectLst/>
                    <a:latin typeface="Arial" panose="020B0604020202020204" pitchFamily="34" charset="0"/>
                    <a:ea typeface="Malgun Gothic" panose="020B0503020000020004" pitchFamily="34" charset="-127"/>
                    <a:cs typeface="Arial" panose="020B0604020202020204" pitchFamily="34" charset="0"/>
                  </a:rPr>
                  <a:t> là đường thẳng </a:t>
                </a:r>
                <a14:m>
                  <m:oMath xmlns:m="http://schemas.openxmlformats.org/officeDocument/2006/math">
                    <m: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𝑙</m:t>
                    </m:r>
                    <m:r>
                      <a:rPr lang="nl-NL"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36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nl-NL" sz="3600" kern="100">
                    <a:solidFill>
                      <a:srgbClr val="000000"/>
                    </a:solidFill>
                    <a:effectLst/>
                    <a:latin typeface="Arial" panose="020B0604020202020204" pitchFamily="34" charset="0"/>
                    <a:ea typeface="Calibri" panose="020F0502020204030204" pitchFamily="34" charset="0"/>
                    <a:cs typeface="Arial" panose="020B0604020202020204" pitchFamily="34" charset="0"/>
                  </a:rPr>
                  <a:t>Mặt phẳng </a:t>
                </a:r>
                <a14:m>
                  <m:oMath xmlns:m="http://schemas.openxmlformats.org/officeDocument/2006/math">
                    <m:r>
                      <a:rPr lang="nl-NL"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nl-NL"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nl-NL"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36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chứa </a:t>
                </a:r>
                <a14:m>
                  <m:oMath xmlns:m="http://schemas.openxmlformats.org/officeDocument/2006/math">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𝑙</m:t>
                    </m:r>
                    <m:r>
                      <a:rPr lang="nl-NL"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36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𝑄</m:t>
                    </m:r>
                    <m:r>
                      <a:rPr lang="nl-NL" sz="36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36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nên mặt phẳng </a:t>
                </a:r>
                <a14:m>
                  <m:oMath xmlns:m="http://schemas.openxmlformats.org/officeDocument/2006/math">
                    <m:r>
                      <a:rPr lang="nl-NL"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nl-NL" sz="36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e>
                      <m:sup>
                        <m:r>
                          <a:rPr lang="nl-NL"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nl-NL"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36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nl-NL"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nl-NL" sz="36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𝑄</m:t>
                    </m:r>
                    <m:r>
                      <a:rPr lang="nl-NL" sz="36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3600" kern="1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600" kern="100">
                    <a:solidFill>
                      <a:srgbClr val="000000"/>
                    </a:solidFill>
                    <a:effectLst/>
                    <a:latin typeface="Arial" panose="020B0604020202020204" pitchFamily="34" charset="0"/>
                    <a:ea typeface="Calibri" panose="020F0502020204030204" pitchFamily="34" charset="0"/>
                    <a:cs typeface="Arial" panose="020B0604020202020204" pitchFamily="34" charset="0"/>
                  </a:rPr>
                  <a:t>b) Ta có: </a:t>
                </a:r>
                <a14:m>
                  <m:oMath xmlns:m="http://schemas.openxmlformats.org/officeDocument/2006/math">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36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d>
                      <m:dPr>
                        <m:ctrlP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𝑄</m:t>
                        </m:r>
                      </m:e>
                    </m:d>
                    <m:r>
                      <a:rPr lang="en-US" sz="36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d>
                      <m:dPr>
                        <m:ctrlP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𝑎</m:t>
                            </m:r>
                          </m:e>
                          <m:sup>
                            <m: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sup>
                        </m:sSup>
                      </m:e>
                    </m:d>
                    <m: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𝑄</m:t>
                        </m:r>
                      </m:e>
                    </m:d>
                    <m: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sSup>
                      <m:sSupPr>
                        <m:ctrlP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kern="100">
                    <a:solidFill>
                      <a:srgbClr val="000000"/>
                    </a:solidFill>
                    <a:effectLst/>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𝑎</m:t>
                    </m:r>
                    <m: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36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pPr>
                <a:r>
                  <a:rPr lang="en-US" sz="3600" kern="100">
                    <a:solidFill>
                      <a:srgbClr val="000000"/>
                    </a:solidFill>
                    <a:effectLst/>
                    <a:latin typeface="Arial" panose="020B0604020202020204" pitchFamily="34" charset="0"/>
                    <a:ea typeface="Calibri" panose="020F0502020204030204" pitchFamily="34" charset="0"/>
                    <a:cs typeface="Arial" panose="020B0604020202020204" pitchFamily="34" charset="0"/>
                  </a:rPr>
                  <a:t>Do </a:t>
                </a:r>
                <a14:m>
                  <m:oMath xmlns:m="http://schemas.openxmlformats.org/officeDocument/2006/math">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𝑀𝑁</m:t>
                    </m:r>
                  </m:oMath>
                </a14:m>
                <a:r>
                  <a:rPr lang="en-US" sz="36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36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𝑀𝑁</m:t>
                    </m:r>
                  </m:oMath>
                </a14:m>
                <a:r>
                  <a:rPr lang="en-US" sz="36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e>
                      <m:sup>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6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a:lnSpc>
                    <a:spcPct val="150000"/>
                  </a:lnSpc>
                </a:pPr>
                <a:r>
                  <a:rPr lang="en-US" sz="3600" kern="100">
                    <a:solidFill>
                      <a:srgbClr val="000000"/>
                    </a:solidFill>
                    <a:effectLst/>
                    <a:latin typeface="Arial" panose="020B0604020202020204" pitchFamily="34" charset="0"/>
                    <a:ea typeface="Calibri" panose="020F0502020204030204" pitchFamily="34" charset="0"/>
                    <a:cs typeface="Arial" panose="020B0604020202020204" pitchFamily="34" charset="0"/>
                  </a:rPr>
                  <a:t>Mà </a:t>
                </a:r>
                <a14:m>
                  <m:oMath xmlns:m="http://schemas.openxmlformats.org/officeDocument/2006/math">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𝑙</m:t>
                    </m:r>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𝑀𝑁</m:t>
                    </m:r>
                  </m:oMath>
                </a14:m>
                <a:r>
                  <a:rPr lang="en-US" sz="3600" kern="100">
                    <a:solidFill>
                      <a:srgbClr val="000000"/>
                    </a:solidFill>
                    <a:effectLst/>
                    <a:latin typeface="Arial" panose="020B0604020202020204" pitchFamily="34" charset="0"/>
                    <a:ea typeface="Malgun Gothic" panose="020B0503020000020004" pitchFamily="34" charset="-127"/>
                    <a:cs typeface="Arial" panose="020B0604020202020204" pitchFamily="34" charset="0"/>
                  </a:rPr>
                  <a:t> // </a:t>
                </a:r>
                <a14:m>
                  <m:oMath xmlns:m="http://schemas.openxmlformats.org/officeDocument/2006/math">
                    <m: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𝑙</m:t>
                    </m:r>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𝑀𝑁</m:t>
                    </m:r>
                  </m:oMath>
                </a14:m>
                <a:r>
                  <a:rPr lang="en-US" sz="36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𝑄</m:t>
                    </m:r>
                    <m:r>
                      <a:rPr lang="en-US" sz="36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a:lnSpc>
                    <a:spcPct val="150000"/>
                  </a:lnSpc>
                </a:pPr>
                <a:r>
                  <a:rPr lang="en-US" sz="3600" kern="100">
                    <a:solidFill>
                      <a:srgbClr val="000000"/>
                    </a:solidFill>
                    <a:effectLst/>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𝑀𝑁</m:t>
                    </m:r>
                  </m:oMath>
                </a14:m>
                <a:r>
                  <a:rPr lang="en-US" sz="36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kern="10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𝑏</m:t>
                    </m:r>
                  </m:oMath>
                </a14:m>
                <a:r>
                  <a:rPr lang="en-US" sz="3600" kern="100">
                    <a:solidFill>
                      <a:srgbClr val="000000"/>
                    </a:solidFill>
                    <a:effectLst/>
                    <a:latin typeface="Arial" panose="020B0604020202020204" pitchFamily="34" charset="0"/>
                    <a:ea typeface="Calibri" panose="020F0502020204030204" pitchFamily="34" charset="0"/>
                    <a:cs typeface="Arial" panose="020B0604020202020204" pitchFamily="34" charset="0"/>
                  </a:rPr>
                  <a:t>.</a:t>
                </a:r>
              </a:p>
              <a:p>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c) Do </a:t>
                </a:r>
                <a14:m>
                  <m:oMath xmlns:m="http://schemas.openxmlformats.org/officeDocument/2006/math">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 </a:t>
                </a:r>
                <a14:m>
                  <m:oMath xmlns:m="http://schemas.openxmlformats.org/officeDocument/2006/math">
                    <m:r>
                      <a:rPr lang="en-US" sz="36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𝑄</m:t>
                    </m:r>
                    <m:r>
                      <a:rPr lang="en-US" sz="36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𝑀𝑁</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𝑄</m:t>
                    </m:r>
                    <m:r>
                      <a:rPr lang="en-US" sz="36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600">
                    <a:solidFill>
                      <a:srgbClr val="000000"/>
                    </a:solidFill>
                    <a:effectLst/>
                    <a:latin typeface="Arial" panose="020B0604020202020204" pitchFamily="34" charset="0"/>
                    <a:ea typeface="Calibri" panose="020F0502020204030204" pitchFamily="34" charset="0"/>
                    <a:cs typeface="Arial" panose="020B0604020202020204" pitchFamily="34" charset="0"/>
                  </a:rPr>
                  <a:t> nên </a:t>
                </a:r>
                <a14:m>
                  <m:oMath xmlns:m="http://schemas.openxmlformats.org/officeDocument/2006/math">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a:solidFill>
                              <a:srgbClr val="000000"/>
                            </a:solidFill>
                            <a:effectLst/>
                            <a:latin typeface="Cambria Math" panose="02040503050406030204" pitchFamily="18" charset="0"/>
                            <a:cs typeface="Times New Roman" panose="02020603050405020304" pitchFamily="18" charset="0"/>
                          </a:rPr>
                        </m:ctrlPr>
                      </m:dPr>
                      <m:e>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𝑄</m:t>
                        </m:r>
                      </m:e>
                    </m:d>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𝑀𝑁</m:t>
                    </m:r>
                  </m:oMath>
                </a14:m>
                <a:r>
                  <a:rPr lang="en-US" sz="36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a:solidFill>
                    <a:srgbClr val="000000"/>
                  </a:solidFill>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7239000" y="633059"/>
                <a:ext cx="9906000" cy="8956298"/>
              </a:xfrm>
              <a:prstGeom prst="rect">
                <a:avLst/>
              </a:prstGeom>
              <a:blipFill>
                <a:blip r:embed="rId7"/>
                <a:stretch>
                  <a:fillRect l="-1908" b="-1634"/>
                </a:stretch>
              </a:blipFill>
            </p:spPr>
            <p:txBody>
              <a:bodyPr/>
              <a:lstStyle/>
              <a:p>
                <a:r>
                  <a:rPr lang="en-US">
                    <a:noFill/>
                  </a:rPr>
                  <a:t> </a:t>
                </a:r>
              </a:p>
            </p:txBody>
          </p:sp>
        </mc:Fallback>
      </mc:AlternateContent>
    </p:spTree>
    <p:extLst>
      <p:ext uri="{BB962C8B-B14F-4D97-AF65-F5344CB8AC3E}">
        <p14:creationId xmlns:p14="http://schemas.microsoft.com/office/powerpoint/2010/main" val="34130180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par>
                                <p:cTn id="8" presetID="14" presetClass="entr" presetSubtype="1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wipe(up)">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xEl>
                                              <p:pRg st="1" end="1"/>
                                            </p:txEl>
                                          </p:spTgt>
                                        </p:tgtEl>
                                        <p:attrNameLst>
                                          <p:attrName>style.visibility</p:attrName>
                                        </p:attrNameLst>
                                      </p:cBhvr>
                                      <p:to>
                                        <p:strVal val="visible"/>
                                      </p:to>
                                    </p:set>
                                    <p:animEffect transition="in" filter="fade">
                                      <p:cBhvr>
                                        <p:cTn id="20" dur="500"/>
                                        <p:tgtEl>
                                          <p:spTgt spid="5">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Effect transition="in" filter="wipe(left)">
                                      <p:cBhvr>
                                        <p:cTn id="25" dur="500"/>
                                        <p:tgtEl>
                                          <p:spTgt spid="5">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nodeType="click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wipe(down)">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500"/>
                                        <p:tgtEl>
                                          <p:spTgt spid="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randombar(horizontal)">
                                      <p:cBhvr>
                                        <p:cTn id="40" dur="500"/>
                                        <p:tgtEl>
                                          <p:spTgt spid="5">
                                            <p:txEl>
                                              <p:pRg st="5" end="5"/>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5">
                                            <p:txEl>
                                              <p:pRg st="6" end="6"/>
                                            </p:txEl>
                                          </p:spTgt>
                                        </p:tgtEl>
                                        <p:attrNameLst>
                                          <p:attrName>style.visibility</p:attrName>
                                        </p:attrNameLst>
                                      </p:cBhvr>
                                      <p:to>
                                        <p:strVal val="visible"/>
                                      </p:to>
                                    </p:set>
                                    <p:animEffect transition="in" filter="wipe(left)">
                                      <p:cBhvr>
                                        <p:cTn id="45" dur="500"/>
                                        <p:tgtEl>
                                          <p:spTgt spid="5">
                                            <p:txEl>
                                              <p:pRg st="6" end="6"/>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5">
                                            <p:txEl>
                                              <p:pRg st="7" end="7"/>
                                            </p:txEl>
                                          </p:spTgt>
                                        </p:tgtEl>
                                        <p:attrNameLst>
                                          <p:attrName>style.visibility</p:attrName>
                                        </p:attrNameLst>
                                      </p:cBhvr>
                                      <p:to>
                                        <p:strVal val="visible"/>
                                      </p:to>
                                    </p:set>
                                    <p:animEffect transition="in" filter="barn(inVertical)">
                                      <p:cBhvr>
                                        <p:cTn id="50"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4" name="Group 4"/>
          <p:cNvGrpSpPr/>
          <p:nvPr/>
        </p:nvGrpSpPr>
        <p:grpSpPr>
          <a:xfrm>
            <a:off x="284748" y="920416"/>
            <a:ext cx="17678400" cy="8001000"/>
            <a:chOff x="0" y="0"/>
            <a:chExt cx="3422869" cy="1325277"/>
          </a:xfrm>
        </p:grpSpPr>
        <p:sp>
          <p:nvSpPr>
            <p:cNvPr id="5" name="Freeform 5"/>
            <p:cNvSpPr/>
            <p:nvPr/>
          </p:nvSpPr>
          <p:spPr>
            <a:xfrm>
              <a:off x="48260" y="48260"/>
              <a:ext cx="3374609" cy="1277017"/>
            </a:xfrm>
            <a:custGeom>
              <a:avLst/>
              <a:gdLst/>
              <a:ahLst/>
              <a:cxnLst/>
              <a:rect l="l" t="t" r="r" b="b"/>
              <a:pathLst>
                <a:path w="3374609" h="1277017">
                  <a:moveTo>
                    <a:pt x="0" y="0"/>
                  </a:moveTo>
                  <a:lnTo>
                    <a:pt x="3374609" y="0"/>
                  </a:lnTo>
                  <a:lnTo>
                    <a:pt x="3374609" y="1277017"/>
                  </a:lnTo>
                  <a:lnTo>
                    <a:pt x="0" y="1277017"/>
                  </a:lnTo>
                  <a:close/>
                </a:path>
              </a:pathLst>
            </a:custGeom>
            <a:solidFill>
              <a:srgbClr val="000000"/>
            </a:solidFill>
          </p:spPr>
        </p:sp>
        <p:sp>
          <p:nvSpPr>
            <p:cNvPr id="6" name="Freeform 6"/>
            <p:cNvSpPr/>
            <p:nvPr/>
          </p:nvSpPr>
          <p:spPr>
            <a:xfrm>
              <a:off x="6350" y="6350"/>
              <a:ext cx="3374610" cy="1277017"/>
            </a:xfrm>
            <a:custGeom>
              <a:avLst/>
              <a:gdLst/>
              <a:ahLst/>
              <a:cxnLst/>
              <a:rect l="l" t="t" r="r" b="b"/>
              <a:pathLst>
                <a:path w="3374610" h="1277017">
                  <a:moveTo>
                    <a:pt x="0" y="0"/>
                  </a:moveTo>
                  <a:lnTo>
                    <a:pt x="3374610" y="0"/>
                  </a:lnTo>
                  <a:lnTo>
                    <a:pt x="3374610" y="1277017"/>
                  </a:lnTo>
                  <a:lnTo>
                    <a:pt x="0" y="1277017"/>
                  </a:lnTo>
                  <a:close/>
                </a:path>
              </a:pathLst>
            </a:custGeom>
            <a:solidFill>
              <a:srgbClr val="F2BE4B"/>
            </a:solidFill>
          </p:spPr>
        </p:sp>
        <p:sp>
          <p:nvSpPr>
            <p:cNvPr id="7" name="Freeform 7"/>
            <p:cNvSpPr/>
            <p:nvPr/>
          </p:nvSpPr>
          <p:spPr>
            <a:xfrm>
              <a:off x="0" y="0"/>
              <a:ext cx="3387310" cy="1289717"/>
            </a:xfrm>
            <a:custGeom>
              <a:avLst/>
              <a:gdLst/>
              <a:ahLst/>
              <a:cxnLst/>
              <a:rect l="l" t="t" r="r" b="b"/>
              <a:pathLst>
                <a:path w="3387310" h="1289717">
                  <a:moveTo>
                    <a:pt x="3387310" y="1289717"/>
                  </a:moveTo>
                  <a:lnTo>
                    <a:pt x="0" y="1289717"/>
                  </a:lnTo>
                  <a:lnTo>
                    <a:pt x="0" y="0"/>
                  </a:lnTo>
                  <a:lnTo>
                    <a:pt x="3387310" y="0"/>
                  </a:lnTo>
                  <a:lnTo>
                    <a:pt x="3387310" y="1289717"/>
                  </a:lnTo>
                  <a:close/>
                  <a:moveTo>
                    <a:pt x="12700" y="1277017"/>
                  </a:moveTo>
                  <a:lnTo>
                    <a:pt x="3374610" y="1277017"/>
                  </a:lnTo>
                  <a:lnTo>
                    <a:pt x="3374610" y="12700"/>
                  </a:lnTo>
                  <a:lnTo>
                    <a:pt x="12700" y="12700"/>
                  </a:lnTo>
                  <a:lnTo>
                    <a:pt x="12700" y="1277017"/>
                  </a:lnTo>
                  <a:close/>
                </a:path>
              </a:pathLst>
            </a:custGeom>
            <a:solidFill>
              <a:srgbClr val="000000"/>
            </a:solidFill>
          </p:spPr>
        </p:sp>
      </p:grpSp>
      <p:sp>
        <p:nvSpPr>
          <p:cNvPr id="20" name="Google Shape;934;p40"/>
          <p:cNvSpPr txBox="1">
            <a:spLocks/>
          </p:cNvSpPr>
          <p:nvPr/>
        </p:nvSpPr>
        <p:spPr>
          <a:xfrm>
            <a:off x="-224686" y="1104900"/>
            <a:ext cx="18496644" cy="1108200"/>
          </a:xfrm>
          <a:prstGeom prst="rect">
            <a:avLst/>
          </a:prstGeom>
        </p:spPr>
        <p:txBody>
          <a:bodyPr spcFirstLastPara="1" wrap="square" lIns="91425" tIns="91425" rIns="91425" bIns="91425"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nSpc>
                <a:spcPct val="150000"/>
              </a:lnSpc>
            </a:pPr>
            <a:r>
              <a:rPr lang="vi-VN" sz="7800" b="1" smtClean="0">
                <a:latin typeface="+mn-lt"/>
              </a:rPr>
              <a:t>CHƯƠNG VII: QUAN HỆ </a:t>
            </a:r>
            <a:endParaRPr lang="en-US" sz="7800" b="1" smtClean="0">
              <a:latin typeface="+mn-lt"/>
            </a:endParaRPr>
          </a:p>
          <a:p>
            <a:pPr>
              <a:lnSpc>
                <a:spcPct val="150000"/>
              </a:lnSpc>
            </a:pPr>
            <a:r>
              <a:rPr lang="vi-VN" sz="7800" b="1" smtClean="0">
                <a:latin typeface="+mn-lt"/>
              </a:rPr>
              <a:t>VUÔNG GÓC TRONG KHÔNG GIAN</a:t>
            </a:r>
            <a:endParaRPr lang="vi-VN" sz="7800" b="1">
              <a:latin typeface="+mn-lt"/>
            </a:endParaRPr>
          </a:p>
        </p:txBody>
      </p:sp>
      <p:sp>
        <p:nvSpPr>
          <p:cNvPr id="21" name="Rectangle 20"/>
          <p:cNvSpPr/>
          <p:nvPr/>
        </p:nvSpPr>
        <p:spPr>
          <a:xfrm>
            <a:off x="1438074" y="4934020"/>
            <a:ext cx="15621000" cy="1710853"/>
          </a:xfrm>
          <a:prstGeom prst="rect">
            <a:avLst/>
          </a:prstGeom>
        </p:spPr>
        <p:txBody>
          <a:bodyPr wrap="square">
            <a:spAutoFit/>
          </a:bodyPr>
          <a:lstStyle/>
          <a:p>
            <a:pPr algn="ctr">
              <a:lnSpc>
                <a:spcPct val="150000"/>
              </a:lnSpc>
              <a:buClrTx/>
            </a:pPr>
            <a:r>
              <a:rPr lang="vi-VN" sz="8000" b="1">
                <a:solidFill>
                  <a:schemeClr val="bg1"/>
                </a:solidFill>
                <a:ea typeface="Maven Pro"/>
                <a:cs typeface="Maven Pro"/>
                <a:sym typeface="Maven Pro"/>
              </a:rPr>
              <a:t>BÀI 26. KHOẢNG CÁCH </a:t>
            </a:r>
            <a:endParaRPr lang="vi-VN" sz="8000" dirty="0">
              <a:solidFill>
                <a:schemeClr val="bg1"/>
              </a:solidFill>
              <a:ea typeface="Maven Pro"/>
              <a:cs typeface="Maven Pro"/>
              <a:sym typeface="Maven Pro"/>
            </a:endParaRPr>
          </a:p>
        </p:txBody>
      </p:sp>
      <p:pic>
        <p:nvPicPr>
          <p:cNvPr id="23" name="Picture 22"/>
          <p:cNvPicPr>
            <a:picLocks noChangeAspect="1"/>
          </p:cNvPicPr>
          <p:nvPr/>
        </p:nvPicPr>
        <p:blipFill>
          <a:blip r:embed="rId3"/>
          <a:stretch>
            <a:fillRect/>
          </a:stretch>
        </p:blipFill>
        <p:spPr>
          <a:xfrm>
            <a:off x="15063144" y="7519467"/>
            <a:ext cx="2252841" cy="2107681"/>
          </a:xfrm>
          <a:prstGeom prst="rect">
            <a:avLst/>
          </a:prstGeom>
        </p:spPr>
      </p:pic>
      <p:pic>
        <p:nvPicPr>
          <p:cNvPr id="3" name="Picture 2"/>
          <p:cNvPicPr>
            <a:picLocks noChangeAspect="1"/>
          </p:cNvPicPr>
          <p:nvPr/>
        </p:nvPicPr>
        <p:blipFill>
          <a:blip r:embed="rId4"/>
          <a:stretch>
            <a:fillRect/>
          </a:stretch>
        </p:blipFill>
        <p:spPr>
          <a:xfrm rot="10800000">
            <a:off x="562075" y="7820286"/>
            <a:ext cx="3456732" cy="3462828"/>
          </a:xfrm>
          <a:prstGeom prst="rect">
            <a:avLst/>
          </a:prstGeom>
        </p:spPr>
      </p:pic>
    </p:spTree>
    <p:extLst>
      <p:ext uri="{BB962C8B-B14F-4D97-AF65-F5344CB8AC3E}">
        <p14:creationId xmlns:p14="http://schemas.microsoft.com/office/powerpoint/2010/main" val="1095138475"/>
      </p:ext>
    </p:extLst>
  </p:cSld>
  <p:clrMapOvr>
    <a:masterClrMapping/>
  </p:clrMapOvr>
  <mc:AlternateContent xmlns:mc="http://schemas.openxmlformats.org/markup-compatibility/2006" xmlns:p14="http://schemas.microsoft.com/office/powerpoint/2010/main">
    <mc:Choice Requires="p14">
      <p:transition spd="med" p14:dur="700">
        <p14:warp/>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sp>
        <p:nvSpPr>
          <p:cNvPr id="29" name="Google Shape;2540;p49"/>
          <p:cNvSpPr txBox="1">
            <a:spLocks/>
          </p:cNvSpPr>
          <p:nvPr/>
        </p:nvSpPr>
        <p:spPr>
          <a:xfrm>
            <a:off x="6018203" y="363186"/>
            <a:ext cx="6251594" cy="13236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marL="0" marR="0" lvl="0" indent="0" algn="ctr" defTabSz="1828800" rtl="0" eaLnBrk="1" fontAlgn="auto" latinLnBrk="0" hangingPunct="1">
              <a:lnSpc>
                <a:spcPct val="100000"/>
              </a:lnSpc>
              <a:spcBef>
                <a:spcPts val="0"/>
              </a:spcBef>
              <a:spcAft>
                <a:spcPts val="0"/>
              </a:spcAft>
              <a:buClr>
                <a:srgbClr val="070185"/>
              </a:buClr>
              <a:buSzPts val="3000"/>
              <a:buFont typeface="Maven Pro ExtraBold"/>
              <a:buNone/>
              <a:tabLst/>
              <a:defRPr/>
            </a:pPr>
            <a:r>
              <a:rPr kumimoji="0" lang="en-US" sz="7000" b="1" i="0" u="none" strike="noStrike" kern="0" cap="none" spc="0" normalizeH="0" baseline="0" noProof="0">
                <a:ln>
                  <a:noFill/>
                </a:ln>
                <a:solidFill>
                  <a:srgbClr val="FFFF00"/>
                </a:solidFill>
                <a:effectLst/>
                <a:uLnTx/>
                <a:uFillTx/>
                <a:latin typeface="Arial" panose="020B0604020202020204" pitchFamily="34" charset="0"/>
                <a:cs typeface="Maven Pro ExtraBold"/>
                <a:sym typeface="Maven Pro ExtraBold"/>
              </a:rPr>
              <a:t>Kết </a:t>
            </a:r>
            <a:r>
              <a:rPr kumimoji="0" lang="en-US" sz="7000" b="1" i="0" u="none" strike="noStrike" kern="0" cap="none" spc="0" normalizeH="0" baseline="0" noProof="0" smtClean="0">
                <a:ln>
                  <a:noFill/>
                </a:ln>
                <a:solidFill>
                  <a:srgbClr val="FFFF00"/>
                </a:solidFill>
                <a:effectLst/>
                <a:uLnTx/>
                <a:uFillTx/>
                <a:latin typeface="Arial" panose="020B0604020202020204" pitchFamily="34" charset="0"/>
                <a:cs typeface="Maven Pro ExtraBold"/>
                <a:sym typeface="Maven Pro ExtraBold"/>
              </a:rPr>
              <a:t>luận</a:t>
            </a:r>
            <a:endParaRPr kumimoji="0" lang="vi-VN" sz="7000" b="1" i="0" u="none" strike="noStrike" kern="0" cap="none" spc="0" normalizeH="0" baseline="0" noProof="0" dirty="0">
              <a:ln>
                <a:noFill/>
              </a:ln>
              <a:solidFill>
                <a:srgbClr val="FFFF00"/>
              </a:solidFill>
              <a:effectLst/>
              <a:uLnTx/>
              <a:uFillTx/>
              <a:latin typeface="Arial" panose="020B0604020202020204" pitchFamily="34" charset="0"/>
              <a:cs typeface="Maven Pro ExtraBold"/>
              <a:sym typeface="Maven Pro ExtraBold"/>
            </a:endParaRPr>
          </a:p>
        </p:txBody>
      </p:sp>
      <mc:AlternateContent xmlns:mc="http://schemas.openxmlformats.org/markup-compatibility/2006">
        <mc:Choice xmlns:a14="http://schemas.microsoft.com/office/drawing/2010/main" Requires="a14">
          <p:sp>
            <p:nvSpPr>
              <p:cNvPr id="31" name="Rectangle 30"/>
              <p:cNvSpPr/>
              <p:nvPr/>
            </p:nvSpPr>
            <p:spPr>
              <a:xfrm>
                <a:off x="604631" y="2175400"/>
                <a:ext cx="10332640" cy="6386364"/>
              </a:xfrm>
              <a:prstGeom prst="rect">
                <a:avLst/>
              </a:prstGeom>
              <a:solidFill>
                <a:srgbClr val="BFDBF7"/>
              </a:solidFill>
              <a:ln w="25400" cap="flat" cmpd="sng" algn="ctr">
                <a:solidFill>
                  <a:srgbClr val="FFFFFF"/>
                </a:solidFill>
                <a:prstDash val="solid"/>
              </a:ln>
              <a:effectLst/>
            </p:spPr>
            <p:txBody>
              <a:bodyPr wrap="square">
                <a:spAutoFit/>
              </a:bodyPr>
              <a:lstStyle/>
              <a:p>
                <a:pPr algn="just">
                  <a:lnSpc>
                    <a:spcPct val="150000"/>
                  </a:lnSpc>
                  <a:spcAft>
                    <a:spcPts val="1200"/>
                  </a:spcAft>
                </a:pPr>
                <a:r>
                  <a:rPr lang="en-US" sz="3800" kern="100" smtClean="0">
                    <a:latin typeface="Arial" panose="020B0604020202020204" pitchFamily="34" charset="0"/>
                    <a:ea typeface="Calibri" panose="020F0502020204030204" pitchFamily="34" charset="0"/>
                    <a:cs typeface="Arial" panose="020B0604020202020204" pitchFamily="34" charset="0"/>
                  </a:rPr>
                  <a:t>- Đường </a:t>
                </a:r>
                <a:r>
                  <a:rPr lang="en-US" sz="3800" kern="100">
                    <a:latin typeface="Arial" panose="020B0604020202020204" pitchFamily="34" charset="0"/>
                    <a:ea typeface="Calibri" panose="020F0502020204030204" pitchFamily="34" charset="0"/>
                    <a:cs typeface="Arial" panose="020B0604020202020204" pitchFamily="34" charset="0"/>
                  </a:rPr>
                  <a:t>thẳng </a:t>
                </a:r>
                <a14:m>
                  <m:oMath xmlns:m="http://schemas.openxmlformats.org/officeDocument/2006/math">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800" kern="100">
                    <a:effectLst/>
                    <a:latin typeface="Arial" panose="020B0604020202020204" pitchFamily="34" charset="0"/>
                    <a:ea typeface="Malgun Gothic" panose="020B0503020000020004" pitchFamily="34" charset="-127"/>
                    <a:cs typeface="Arial" panose="020B0604020202020204" pitchFamily="34" charset="0"/>
                  </a:rPr>
                  <a:t> cắt hai đường thẳng chéo nhau </a:t>
                </a:r>
                <a14:m>
                  <m:oMath xmlns:m="http://schemas.openxmlformats.org/officeDocument/2006/math">
                    <m:r>
                      <a:rPr lang="en-US" sz="3800" i="1" kern="100" smtClean="0">
                        <a:effectLst/>
                        <a:latin typeface="Cambria Math" panose="02040503050406030204" pitchFamily="18" charset="0"/>
                        <a:ea typeface="Malgun Gothic" panose="020B0503020000020004" pitchFamily="34" charset="-127"/>
                        <a:cs typeface="Arial" panose="020B0604020202020204" pitchFamily="34" charset="0"/>
                      </a:rPr>
                      <m:t>𝑎</m:t>
                    </m:r>
                    <m:r>
                      <a:rPr lang="en-US" sz="3800" i="1" kern="100" smtClean="0">
                        <a:effectLst/>
                        <a:latin typeface="Cambria Math" panose="02040503050406030204" pitchFamily="18" charset="0"/>
                        <a:ea typeface="Malgun Gothic" panose="020B0503020000020004" pitchFamily="34" charset="-127"/>
                        <a:cs typeface="Arial" panose="020B0604020202020204" pitchFamily="34" charset="0"/>
                      </a:rPr>
                      <m:t>, </m:t>
                    </m:r>
                    <m:r>
                      <a:rPr lang="en-US" sz="3800" i="1" kern="100" smtClean="0">
                        <a:effectLst/>
                        <a:latin typeface="Cambria Math" panose="02040503050406030204" pitchFamily="18" charset="0"/>
                        <a:ea typeface="Malgun Gothic" panose="020B0503020000020004" pitchFamily="34" charset="-127"/>
                        <a:cs typeface="Arial" panose="020B0604020202020204" pitchFamily="34" charset="0"/>
                      </a:rPr>
                      <m:t>𝑏</m:t>
                    </m:r>
                    <m:r>
                      <a:rPr lang="en-US" sz="3800" i="1" kern="100" smtClean="0">
                        <a:effectLst/>
                        <a:latin typeface="Cambria Math" panose="02040503050406030204" pitchFamily="18" charset="0"/>
                        <a:ea typeface="Malgun Gothic" panose="020B0503020000020004" pitchFamily="34" charset="-127"/>
                        <a:cs typeface="Arial" panose="020B0604020202020204" pitchFamily="34" charset="0"/>
                      </a:rPr>
                      <m:t> </m:t>
                    </m:r>
                  </m:oMath>
                </a14:m>
                <a:r>
                  <a:rPr lang="en-US" sz="3800" kern="100">
                    <a:effectLst/>
                    <a:latin typeface="Arial" panose="020B0604020202020204" pitchFamily="34" charset="0"/>
                    <a:ea typeface="Malgun Gothic" panose="020B0503020000020004" pitchFamily="34" charset="-127"/>
                    <a:cs typeface="Arial" panose="020B0604020202020204" pitchFamily="34" charset="0"/>
                  </a:rPr>
                  <a:t>và vuông góc với hai đường đó được gọi là đường vuông góc chung của </a:t>
                </a:r>
                <a14:m>
                  <m:oMath xmlns:m="http://schemas.openxmlformats.org/officeDocument/2006/math">
                    <m:r>
                      <a:rPr lang="en-US" sz="3800" i="1" kern="100" smtClean="0">
                        <a:effectLst/>
                        <a:latin typeface="Cambria Math" panose="02040503050406030204" pitchFamily="18" charset="0"/>
                        <a:ea typeface="Malgun Gothic" panose="020B0503020000020004" pitchFamily="34" charset="-127"/>
                        <a:cs typeface="Arial" panose="020B0604020202020204" pitchFamily="34" charset="0"/>
                      </a:rPr>
                      <m:t>𝑎</m:t>
                    </m:r>
                  </m:oMath>
                </a14:m>
                <a:r>
                  <a:rPr lang="en-US" sz="3800" kern="100">
                    <a:effectLst/>
                    <a:latin typeface="Arial" panose="020B0604020202020204" pitchFamily="34" charset="0"/>
                    <a:ea typeface="Malgun Gothic" panose="020B0503020000020004" pitchFamily="34" charset="-127"/>
                    <a:cs typeface="Arial" panose="020B0604020202020204" pitchFamily="34" charset="0"/>
                  </a:rPr>
                  <a:t> và </a:t>
                </a:r>
                <a14:m>
                  <m:oMath xmlns:m="http://schemas.openxmlformats.org/officeDocument/2006/math">
                    <m:r>
                      <a:rPr lang="en-US" sz="3800" i="1" kern="100" smtClean="0">
                        <a:effectLst/>
                        <a:latin typeface="Cambria Math" panose="02040503050406030204" pitchFamily="18" charset="0"/>
                        <a:ea typeface="Malgun Gothic" panose="020B0503020000020004" pitchFamily="34" charset="-127"/>
                        <a:cs typeface="Arial" panose="020B0604020202020204" pitchFamily="34" charset="0"/>
                      </a:rPr>
                      <m:t>𝑏</m:t>
                    </m:r>
                  </m:oMath>
                </a14:m>
                <a:r>
                  <a:rPr lang="en-US" sz="3800" kern="100">
                    <a:effectLst/>
                    <a:latin typeface="Arial" panose="020B0604020202020204" pitchFamily="34" charset="0"/>
                    <a:ea typeface="Malgun Gothic" panose="020B0503020000020004" pitchFamily="34" charset="-127"/>
                    <a:cs typeface="Arial" panose="020B0604020202020204" pitchFamily="34" charset="0"/>
                  </a:rPr>
                  <a:t>.</a:t>
                </a:r>
                <a:endParaRPr lang="en-US" sz="38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50000"/>
                  </a:lnSpc>
                  <a:spcAft>
                    <a:spcPts val="1200"/>
                  </a:spcAft>
                </a:pPr>
                <a:r>
                  <a:rPr lang="en-US" sz="3800" kern="100">
                    <a:effectLst/>
                    <a:latin typeface="Arial" panose="020B0604020202020204" pitchFamily="34" charset="0"/>
                    <a:ea typeface="Calibri" panose="020F0502020204030204" pitchFamily="34" charset="0"/>
                    <a:cs typeface="Arial" panose="020B0604020202020204" pitchFamily="34" charset="0"/>
                  </a:rPr>
                  <a:t>- Nếu đường vuông góc chung </a:t>
                </a:r>
                <a14:m>
                  <m:oMath xmlns:m="http://schemas.openxmlformats.org/officeDocument/2006/math">
                    <m:r>
                      <a:rPr lang="en-US" sz="3800" i="1"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800" kern="100">
                    <a:effectLst/>
                    <a:latin typeface="Arial" panose="020B0604020202020204" pitchFamily="34" charset="0"/>
                    <a:ea typeface="Calibri" panose="020F0502020204030204" pitchFamily="34" charset="0"/>
                    <a:cs typeface="Arial" panose="020B0604020202020204" pitchFamily="34" charset="0"/>
                  </a:rPr>
                  <a:t> cắt </a:t>
                </a:r>
                <a14:m>
                  <m:oMath xmlns:m="http://schemas.openxmlformats.org/officeDocument/2006/math">
                    <m:r>
                      <a:rPr lang="en-US" sz="3800" i="1" kern="100" smtClean="0">
                        <a:effectLst/>
                        <a:latin typeface="Cambria Math" panose="02040503050406030204" pitchFamily="18" charset="0"/>
                        <a:ea typeface="Calibri" panose="020F0502020204030204" pitchFamily="34" charset="0"/>
                        <a:cs typeface="Arial" panose="020B0604020202020204" pitchFamily="34" charset="0"/>
                      </a:rPr>
                      <m:t>𝑎</m:t>
                    </m:r>
                    <m:r>
                      <a:rPr lang="en-US" sz="3800" i="1" kern="100" smtClean="0">
                        <a:effectLst/>
                        <a:latin typeface="Cambria Math" panose="02040503050406030204" pitchFamily="18" charset="0"/>
                        <a:ea typeface="Calibri" panose="020F0502020204030204" pitchFamily="34" charset="0"/>
                        <a:cs typeface="Arial" panose="020B0604020202020204" pitchFamily="34" charset="0"/>
                      </a:rPr>
                      <m:t>, </m:t>
                    </m:r>
                    <m:r>
                      <a:rPr lang="en-US" sz="3800" i="1" kern="100" smtClean="0">
                        <a:effectLst/>
                        <a:latin typeface="Cambria Math" panose="02040503050406030204" pitchFamily="18" charset="0"/>
                        <a:ea typeface="Calibri" panose="020F0502020204030204" pitchFamily="34" charset="0"/>
                        <a:cs typeface="Arial" panose="020B0604020202020204" pitchFamily="34" charset="0"/>
                      </a:rPr>
                      <m:t>𝑏</m:t>
                    </m:r>
                    <m:r>
                      <a:rPr lang="en-US" sz="3800" i="1" kern="100" smtClean="0">
                        <a:effectLst/>
                        <a:latin typeface="Cambria Math" panose="02040503050406030204" pitchFamily="18" charset="0"/>
                        <a:ea typeface="Calibri" panose="020F0502020204030204" pitchFamily="34" charset="0"/>
                        <a:cs typeface="Arial" panose="020B0604020202020204" pitchFamily="34" charset="0"/>
                      </a:rPr>
                      <m:t> </m:t>
                    </m:r>
                  </m:oMath>
                </a14:m>
                <a:r>
                  <a:rPr lang="en-US" sz="3800" kern="100">
                    <a:effectLst/>
                    <a:latin typeface="Arial" panose="020B0604020202020204" pitchFamily="34" charset="0"/>
                    <a:ea typeface="Calibri" panose="020F0502020204030204" pitchFamily="34" charset="0"/>
                    <a:cs typeface="Arial" panose="020B0604020202020204" pitchFamily="34" charset="0"/>
                  </a:rPr>
                  <a:t>tương ứng tại </a:t>
                </a:r>
                <a14:m>
                  <m:oMath xmlns:m="http://schemas.openxmlformats.org/officeDocument/2006/math">
                    <m:r>
                      <a:rPr lang="en-US" sz="3800" i="1" kern="100" smtClean="0">
                        <a:effectLst/>
                        <a:latin typeface="Cambria Math" panose="02040503050406030204" pitchFamily="18" charset="0"/>
                        <a:ea typeface="Calibri" panose="020F0502020204030204" pitchFamily="34" charset="0"/>
                        <a:cs typeface="Arial" panose="020B0604020202020204" pitchFamily="34" charset="0"/>
                      </a:rPr>
                      <m:t>𝑀</m:t>
                    </m:r>
                    <m:r>
                      <a:rPr lang="en-US" sz="3800" i="1" kern="100" smtClean="0">
                        <a:effectLst/>
                        <a:latin typeface="Cambria Math" panose="02040503050406030204" pitchFamily="18" charset="0"/>
                        <a:ea typeface="Calibri" panose="020F0502020204030204" pitchFamily="34" charset="0"/>
                        <a:cs typeface="Arial" panose="020B0604020202020204" pitchFamily="34" charset="0"/>
                      </a:rPr>
                      <m:t>, </m:t>
                    </m:r>
                    <m:r>
                      <a:rPr lang="en-US" sz="3800" i="1" kern="100" smtClean="0">
                        <a:effectLst/>
                        <a:latin typeface="Cambria Math" panose="02040503050406030204" pitchFamily="18" charset="0"/>
                        <a:ea typeface="Calibri" panose="020F0502020204030204" pitchFamily="34" charset="0"/>
                        <a:cs typeface="Arial" panose="020B0604020202020204" pitchFamily="34" charset="0"/>
                      </a:rPr>
                      <m:t>𝑁</m:t>
                    </m:r>
                    <m:r>
                      <a:rPr lang="en-US" sz="3800" i="1" kern="100" smtClean="0">
                        <a:effectLst/>
                        <a:latin typeface="Cambria Math" panose="02040503050406030204" pitchFamily="18" charset="0"/>
                        <a:ea typeface="Calibri" panose="020F0502020204030204" pitchFamily="34" charset="0"/>
                        <a:cs typeface="Arial" panose="020B0604020202020204" pitchFamily="34" charset="0"/>
                      </a:rPr>
                      <m:t> </m:t>
                    </m:r>
                  </m:oMath>
                </a14:m>
                <a:r>
                  <a:rPr lang="en-US" sz="3800" kern="100">
                    <a:effectLst/>
                    <a:latin typeface="Arial" panose="020B0604020202020204" pitchFamily="34" charset="0"/>
                    <a:ea typeface="Calibri" panose="020F0502020204030204" pitchFamily="34" charset="0"/>
                    <a:cs typeface="Arial" panose="020B0604020202020204" pitchFamily="34" charset="0"/>
                  </a:rPr>
                  <a:t>thì độ dài đoạn thẳng </a:t>
                </a:r>
                <a14:m>
                  <m:oMath xmlns:m="http://schemas.openxmlformats.org/officeDocument/2006/math">
                    <m:r>
                      <a:rPr lang="en-US" sz="3800" i="1" kern="100" smtClean="0">
                        <a:effectLst/>
                        <a:latin typeface="Cambria Math" panose="02040503050406030204" pitchFamily="18" charset="0"/>
                        <a:ea typeface="Calibri" panose="020F0502020204030204" pitchFamily="34" charset="0"/>
                        <a:cs typeface="Arial" panose="020B0604020202020204" pitchFamily="34" charset="0"/>
                      </a:rPr>
                      <m:t>𝑀𝑁</m:t>
                    </m:r>
                  </m:oMath>
                </a14:m>
                <a:r>
                  <a:rPr lang="en-US" sz="3800" kern="100">
                    <a:effectLst/>
                    <a:latin typeface="Arial" panose="020B0604020202020204" pitchFamily="34" charset="0"/>
                    <a:ea typeface="Calibri" panose="020F0502020204030204" pitchFamily="34" charset="0"/>
                    <a:cs typeface="Arial" panose="020B0604020202020204" pitchFamily="34" charset="0"/>
                  </a:rPr>
                  <a:t> được gọi là khoảng cách giữa hai đường thẳng chéo nhau </a:t>
                </a:r>
                <a14:m>
                  <m:oMath xmlns:m="http://schemas.openxmlformats.org/officeDocument/2006/math">
                    <m:r>
                      <a:rPr lang="en-US" sz="3800" i="1" kern="100" smtClean="0">
                        <a:effectLst/>
                        <a:latin typeface="Cambria Math" panose="02040503050406030204" pitchFamily="18" charset="0"/>
                        <a:ea typeface="Calibri" panose="020F0502020204030204" pitchFamily="34" charset="0"/>
                        <a:cs typeface="Arial" panose="020B0604020202020204" pitchFamily="34" charset="0"/>
                      </a:rPr>
                      <m:t>𝑎</m:t>
                    </m:r>
                    <m:r>
                      <a:rPr lang="en-US" sz="3800" i="1" kern="100" smtClean="0">
                        <a:effectLst/>
                        <a:latin typeface="Cambria Math" panose="02040503050406030204" pitchFamily="18" charset="0"/>
                        <a:ea typeface="Calibri" panose="020F0502020204030204" pitchFamily="34" charset="0"/>
                        <a:cs typeface="Arial" panose="020B0604020202020204" pitchFamily="34" charset="0"/>
                      </a:rPr>
                      <m:t>, </m:t>
                    </m:r>
                    <m:r>
                      <a:rPr lang="en-US" sz="3800" i="1" kern="100" smtClean="0">
                        <a:effectLst/>
                        <a:latin typeface="Cambria Math" panose="02040503050406030204" pitchFamily="18" charset="0"/>
                        <a:ea typeface="Calibri" panose="020F0502020204030204" pitchFamily="34" charset="0"/>
                        <a:cs typeface="Arial" panose="020B0604020202020204" pitchFamily="34" charset="0"/>
                      </a:rPr>
                      <m:t>𝑏</m:t>
                    </m:r>
                    <m:r>
                      <a:rPr lang="en-US" sz="3800" i="1" kern="100" smtClean="0">
                        <a:effectLst/>
                        <a:latin typeface="Cambria Math" panose="02040503050406030204" pitchFamily="18" charset="0"/>
                        <a:ea typeface="Calibri" panose="020F0502020204030204" pitchFamily="34" charset="0"/>
                        <a:cs typeface="Arial" panose="020B0604020202020204" pitchFamily="34" charset="0"/>
                      </a:rPr>
                      <m:t>.</m:t>
                    </m:r>
                  </m:oMath>
                </a14:m>
                <a:endParaRPr lang="en-US" sz="38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1" name="Rectangle 30"/>
              <p:cNvSpPr>
                <a:spLocks noRot="1" noChangeAspect="1" noMove="1" noResize="1" noEditPoints="1" noAdjustHandles="1" noChangeArrowheads="1" noChangeShapeType="1" noTextEdit="1"/>
              </p:cNvSpPr>
              <p:nvPr/>
            </p:nvSpPr>
            <p:spPr>
              <a:xfrm>
                <a:off x="604631" y="2175400"/>
                <a:ext cx="10332640" cy="6386364"/>
              </a:xfrm>
              <a:prstGeom prst="rect">
                <a:avLst/>
              </a:prstGeom>
              <a:blipFill>
                <a:blip r:embed="rId3"/>
                <a:stretch>
                  <a:fillRect l="-1825" r="-1825" b="-1047"/>
                </a:stretch>
              </a:blipFill>
              <a:ln w="25400" cap="flat" cmpd="sng" algn="ctr">
                <a:solidFill>
                  <a:srgbClr val="FFFFFF"/>
                </a:solidFill>
                <a:prstDash val="solid"/>
              </a:ln>
              <a:effectLst/>
            </p:spPr>
            <p:txBody>
              <a:bodyPr/>
              <a:lstStyle/>
              <a:p>
                <a:r>
                  <a:rPr lang="en-US">
                    <a:noFill/>
                  </a:rPr>
                  <a:t> </a:t>
                </a:r>
              </a:p>
            </p:txBody>
          </p:sp>
        </mc:Fallback>
      </mc:AlternateContent>
      <p:pic>
        <p:nvPicPr>
          <p:cNvPr id="35" name="Picture 34"/>
          <p:cNvPicPr>
            <a:picLocks noChangeAspect="1"/>
          </p:cNvPicPr>
          <p:nvPr/>
        </p:nvPicPr>
        <p:blipFill>
          <a:blip r:embed="rId4"/>
          <a:stretch>
            <a:fillRect/>
          </a:stretch>
        </p:blipFill>
        <p:spPr>
          <a:xfrm rot="329459" flipH="1">
            <a:off x="660041" y="9077961"/>
            <a:ext cx="1277272" cy="833625"/>
          </a:xfrm>
          <a:prstGeom prst="rect">
            <a:avLst/>
          </a:prstGeom>
        </p:spPr>
      </p:pic>
      <p:pic>
        <p:nvPicPr>
          <p:cNvPr id="36" name="Picture 35"/>
          <p:cNvPicPr>
            <a:picLocks noChangeAspect="1"/>
          </p:cNvPicPr>
          <p:nvPr/>
        </p:nvPicPr>
        <p:blipFill>
          <a:blip r:embed="rId5"/>
          <a:stretch>
            <a:fillRect/>
          </a:stretch>
        </p:blipFill>
        <p:spPr>
          <a:xfrm rot="16200000">
            <a:off x="15772464" y="210314"/>
            <a:ext cx="573741" cy="1821455"/>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85753" y="2175400"/>
            <a:ext cx="6172200" cy="6354749"/>
          </a:xfrm>
          <a:prstGeom prst="rect">
            <a:avLst/>
          </a:prstGeom>
        </p:spPr>
      </p:pic>
    </p:spTree>
    <p:extLst>
      <p:ext uri="{BB962C8B-B14F-4D97-AF65-F5344CB8AC3E}">
        <p14:creationId xmlns:p14="http://schemas.microsoft.com/office/powerpoint/2010/main" val="241598213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16" name="Group 17"/>
          <p:cNvGrpSpPr/>
          <p:nvPr/>
        </p:nvGrpSpPr>
        <p:grpSpPr>
          <a:xfrm>
            <a:off x="200527" y="190500"/>
            <a:ext cx="17874915" cy="9829800"/>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p:cNvGrpSpPr/>
          <p:nvPr/>
        </p:nvGrpSpPr>
        <p:grpSpPr>
          <a:xfrm>
            <a:off x="216568" y="190499"/>
            <a:ext cx="3695038" cy="1066801"/>
            <a:chOff x="304800" y="266690"/>
            <a:chExt cx="7687821" cy="1260311"/>
          </a:xfrm>
        </p:grpSpPr>
        <p:sp>
          <p:nvSpPr>
            <p:cNvPr id="14" name="Round Single Corner Rectangle 13"/>
            <p:cNvSpPr/>
            <p:nvPr/>
          </p:nvSpPr>
          <p:spPr>
            <a:xfrm flipV="1">
              <a:off x="304800" y="266690"/>
              <a:ext cx="7687821" cy="126031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1061489" y="405598"/>
              <a:ext cx="5448819" cy="8908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Nhận </a:t>
              </a:r>
              <a:r>
                <a:rPr kumimoji="0" lang="en-US" sz="50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xét</a:t>
              </a:r>
              <a:endParaRPr kumimoji="0" lang="en-US" sz="50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3" name="Rectangle 2"/>
          <p:cNvSpPr/>
          <p:nvPr/>
        </p:nvSpPr>
        <p:spPr>
          <a:xfrm>
            <a:off x="816517" y="1767305"/>
            <a:ext cx="11318307" cy="3506537"/>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3800" kern="100" smtClean="0">
                <a:solidFill>
                  <a:prstClr val="black"/>
                </a:solidFill>
                <a:ea typeface="Calibri" panose="020F0502020204030204" pitchFamily="34" charset="0"/>
                <a:cs typeface="Arial" panose="020B0604020202020204" pitchFamily="34" charset="0"/>
              </a:rPr>
              <a:t>Khoảng </a:t>
            </a:r>
            <a:r>
              <a:rPr lang="vi-VN" sz="3800" kern="100">
                <a:solidFill>
                  <a:prstClr val="black"/>
                </a:solidFill>
                <a:ea typeface="Calibri" panose="020F0502020204030204" pitchFamily="34" charset="0"/>
                <a:cs typeface="Arial" panose="020B0604020202020204" pitchFamily="34" charset="0"/>
              </a:rPr>
              <a:t>cách giữa hai đường thẳng chéo nhau bằng khoảng cách giữa một trong hai đường thẳng đó đến </a:t>
            </a:r>
            <a:r>
              <a:rPr lang="vi-VN" sz="3800" kern="100">
                <a:solidFill>
                  <a:prstClr val="black"/>
                </a:solidFill>
                <a:ea typeface="Calibri" panose="020F0502020204030204" pitchFamily="34" charset="0"/>
                <a:cs typeface="Arial" panose="020B0604020202020204" pitchFamily="34" charset="0"/>
              </a:rPr>
              <a:t>mặt </a:t>
            </a:r>
            <a:r>
              <a:rPr lang="vi-VN" sz="3800" kern="100" smtClean="0">
                <a:solidFill>
                  <a:prstClr val="black"/>
                </a:solidFill>
                <a:ea typeface="Calibri" panose="020F0502020204030204" pitchFamily="34" charset="0"/>
                <a:cs typeface="Arial" panose="020B0604020202020204" pitchFamily="34" charset="0"/>
              </a:rPr>
              <a:t>ph</a:t>
            </a:r>
            <a: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a:t>ẳ</a:t>
            </a:r>
            <a:r>
              <a:rPr lang="vi-VN" sz="3800" kern="100" smtClean="0">
                <a:solidFill>
                  <a:prstClr val="black"/>
                </a:solidFill>
                <a:ea typeface="Calibri" panose="020F0502020204030204" pitchFamily="34" charset="0"/>
                <a:cs typeface="Arial" panose="020B0604020202020204" pitchFamily="34" charset="0"/>
              </a:rPr>
              <a:t>ng </a:t>
            </a:r>
            <a:r>
              <a:rPr lang="vi-VN" sz="3800" kern="100">
                <a:solidFill>
                  <a:prstClr val="black"/>
                </a:solidFill>
                <a:ea typeface="Calibri" panose="020F0502020204030204" pitchFamily="34" charset="0"/>
                <a:cs typeface="Arial" panose="020B0604020202020204" pitchFamily="34" charset="0"/>
              </a:rPr>
              <a:t>song song với nó và chứa đường thẳng còn </a:t>
            </a:r>
            <a:r>
              <a:rPr lang="vi-VN" sz="3800" kern="100">
                <a:solidFill>
                  <a:prstClr val="black"/>
                </a:solidFill>
                <a:ea typeface="Calibri" panose="020F0502020204030204" pitchFamily="34" charset="0"/>
                <a:cs typeface="Arial" panose="020B0604020202020204" pitchFamily="34" charset="0"/>
              </a:rPr>
              <a:t>lại</a:t>
            </a:r>
            <a:r>
              <a:rPr lang="vi-VN" sz="3800" kern="100" smtClean="0">
                <a:solidFill>
                  <a:prstClr val="black"/>
                </a:solidFill>
                <a:ea typeface="Calibri" panose="020F0502020204030204" pitchFamily="34" charset="0"/>
                <a:cs typeface="Arial" panose="020B0604020202020204" pitchFamily="34" charset="0"/>
              </a:rPr>
              <a:t>.</a:t>
            </a:r>
            <a:r>
              <a:rPr lang="en-US" sz="3800" kern="100" smtClean="0">
                <a:solidFill>
                  <a:prstClr val="black"/>
                </a:solidFill>
                <a:ea typeface="Calibri" panose="020F0502020204030204" pitchFamily="34" charset="0"/>
                <a:cs typeface="Arial" panose="020B0604020202020204" pitchFamily="34" charset="0"/>
              </a:rPr>
              <a:t> </a:t>
            </a:r>
            <a:r>
              <a:rPr lang="en-US" sz="3800" kern="100" smtClean="0">
                <a:solidFill>
                  <a:prstClr val="black"/>
                </a:solidFill>
                <a:latin typeface="Arial" panose="020B0604020202020204" pitchFamily="34" charset="0"/>
                <a:ea typeface="Calibri" panose="020F0502020204030204" pitchFamily="34" charset="0"/>
                <a:cs typeface="Arial" panose="020B0604020202020204" pitchFamily="34" charset="0"/>
              </a:rPr>
              <a:t>(Hình 7.85)</a:t>
            </a:r>
            <a:endParaRPr lang="vi-VN" sz="3800"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p:pic>
        <p:nvPicPr>
          <p:cNvPr id="8" name="Picture 7"/>
          <p:cNvPicPr>
            <a:picLocks noChangeAspect="1"/>
          </p:cNvPicPr>
          <p:nvPr/>
        </p:nvPicPr>
        <p:blipFill>
          <a:blip r:embed="rId3"/>
          <a:stretch>
            <a:fillRect/>
          </a:stretch>
        </p:blipFill>
        <p:spPr>
          <a:xfrm>
            <a:off x="13030544" y="1546239"/>
            <a:ext cx="4266855" cy="3749661"/>
          </a:xfrm>
          <a:prstGeom prst="rect">
            <a:avLst/>
          </a:prstGeom>
        </p:spPr>
      </p:pic>
      <p:pic>
        <p:nvPicPr>
          <p:cNvPr id="9" name="Picture 8"/>
          <p:cNvPicPr>
            <a:picLocks noChangeAspect="1"/>
          </p:cNvPicPr>
          <p:nvPr/>
        </p:nvPicPr>
        <p:blipFill>
          <a:blip r:embed="rId4"/>
          <a:stretch>
            <a:fillRect/>
          </a:stretch>
        </p:blipFill>
        <p:spPr>
          <a:xfrm>
            <a:off x="13030545" y="5583192"/>
            <a:ext cx="4266855" cy="4284708"/>
          </a:xfrm>
          <a:prstGeom prst="rect">
            <a:avLst/>
          </a:prstGeom>
        </p:spPr>
      </p:pic>
      <p:sp>
        <p:nvSpPr>
          <p:cNvPr id="10" name="Rectangle 9"/>
          <p:cNvSpPr/>
          <p:nvPr/>
        </p:nvSpPr>
        <p:spPr>
          <a:xfrm>
            <a:off x="816517" y="5925053"/>
            <a:ext cx="11399182" cy="3600986"/>
          </a:xfrm>
          <a:prstGeom prst="rect">
            <a:avLst/>
          </a:prstGeom>
        </p:spPr>
        <p:txBody>
          <a:bodyPr wrap="square">
            <a:spAutoFit/>
          </a:bodyPr>
          <a:lstStyle/>
          <a:p>
            <a:pPr marL="571500" lvl="0" indent="-571500" algn="just">
              <a:lnSpc>
                <a:spcPct val="150000"/>
              </a:lnSpc>
              <a:buFont typeface="Arial" panose="020B0604020202020204" pitchFamily="34" charset="0"/>
              <a:buChar char="•"/>
            </a:pPr>
            <a:r>
              <a:rPr lang="vi-VN" sz="3800" kern="100">
                <a:solidFill>
                  <a:prstClr val="black"/>
                </a:solidFill>
                <a:ea typeface="Calibri" panose="020F0502020204030204" pitchFamily="34" charset="0"/>
                <a:cs typeface="Arial" panose="020B0604020202020204" pitchFamily="34" charset="0"/>
              </a:rPr>
              <a:t>Khoảng cách giữa hai đường thẳng chéo nhau bằng khoảng cách giữa hai mặt ph</a:t>
            </a:r>
            <a: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a:t>ẳ</a:t>
            </a:r>
            <a:r>
              <a:rPr lang="vi-VN" sz="3800" kern="100">
                <a:solidFill>
                  <a:prstClr val="black"/>
                </a:solidFill>
                <a:ea typeface="Calibri" panose="020F0502020204030204" pitchFamily="34" charset="0"/>
                <a:cs typeface="Arial" panose="020B0604020202020204" pitchFamily="34" charset="0"/>
              </a:rPr>
              <a:t>ng song song, tương ứng chứa hai đường th</a:t>
            </a:r>
            <a: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a:t>ẳ</a:t>
            </a:r>
            <a:r>
              <a:rPr lang="vi-VN" sz="3800" kern="100">
                <a:solidFill>
                  <a:prstClr val="black"/>
                </a:solidFill>
                <a:ea typeface="Calibri" panose="020F0502020204030204" pitchFamily="34" charset="0"/>
                <a:cs typeface="Arial" panose="020B0604020202020204" pitchFamily="34" charset="0"/>
              </a:rPr>
              <a:t>ng đó.</a:t>
            </a:r>
            <a:r>
              <a:rPr lang="en-US" sz="3800" kern="100">
                <a:solidFill>
                  <a:prstClr val="black"/>
                </a:solidFill>
                <a:latin typeface="Arial" panose="020B0604020202020204" pitchFamily="34" charset="0"/>
                <a:ea typeface="Calibri" panose="020F0502020204030204" pitchFamily="34" charset="0"/>
                <a:cs typeface="Arial" panose="020B0604020202020204" pitchFamily="34" charset="0"/>
              </a:rPr>
              <a:t> (Hình 7.86)</a:t>
            </a:r>
            <a:endParaRPr lang="vi-VN" sz="3800" kern="100">
              <a:solidFill>
                <a:prstClr val="black"/>
              </a:solidFill>
              <a:ea typeface="Calibri" panose="020F0502020204030204" pitchFamily="34" charset="0"/>
              <a:cs typeface="Arial" panose="020B0604020202020204" pitchFamily="34" charset="0"/>
            </a:endParaRPr>
          </a:p>
        </p:txBody>
      </p:sp>
      <p:pic>
        <p:nvPicPr>
          <p:cNvPr id="23" name="Picture 22"/>
          <p:cNvPicPr>
            <a:picLocks noChangeAspect="1"/>
          </p:cNvPicPr>
          <p:nvPr/>
        </p:nvPicPr>
        <p:blipFill>
          <a:blip r:embed="rId5"/>
          <a:stretch>
            <a:fillRect/>
          </a:stretch>
        </p:blipFill>
        <p:spPr>
          <a:xfrm flipH="1">
            <a:off x="16611600" y="446414"/>
            <a:ext cx="1273394" cy="1231434"/>
          </a:xfrm>
          <a:prstGeom prst="rect">
            <a:avLst/>
          </a:prstGeom>
        </p:spPr>
      </p:pic>
    </p:spTree>
    <p:extLst>
      <p:ext uri="{BB962C8B-B14F-4D97-AF65-F5344CB8AC3E}">
        <p14:creationId xmlns:p14="http://schemas.microsoft.com/office/powerpoint/2010/main" val="1887824207"/>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anim calcmode="lin" valueType="num">
                                      <p:cBhvr>
                                        <p:cTn id="8" dur="500" fill="hold"/>
                                        <p:tgtEl>
                                          <p:spTgt spid="13"/>
                                        </p:tgtEl>
                                        <p:attrNameLst>
                                          <p:attrName>ppt_x</p:attrName>
                                        </p:attrNameLst>
                                      </p:cBhvr>
                                      <p:tavLst>
                                        <p:tav tm="0">
                                          <p:val>
                                            <p:strVal val="#ppt_x"/>
                                          </p:val>
                                        </p:tav>
                                        <p:tav tm="100000">
                                          <p:val>
                                            <p:strVal val="#ppt_x"/>
                                          </p:val>
                                        </p:tav>
                                      </p:tavLst>
                                    </p:anim>
                                    <p:anim calcmode="lin" valueType="num">
                                      <p:cBhvr>
                                        <p:cTn id="9" dur="5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anim calcmode="lin" valueType="num">
                                      <p:cBhvr>
                                        <p:cTn id="23" dur="500" fill="hold"/>
                                        <p:tgtEl>
                                          <p:spTgt spid="8"/>
                                        </p:tgtEl>
                                        <p:attrNameLst>
                                          <p:attrName>ppt_x</p:attrName>
                                        </p:attrNameLst>
                                      </p:cBhvr>
                                      <p:tavLst>
                                        <p:tav tm="0">
                                          <p:val>
                                            <p:strVal val="#ppt_x"/>
                                          </p:val>
                                        </p:tav>
                                        <p:tav tm="100000">
                                          <p:val>
                                            <p:strVal val="#ppt_x"/>
                                          </p:val>
                                        </p:tav>
                                      </p:tavLst>
                                    </p:anim>
                                    <p:anim calcmode="lin" valueType="num">
                                      <p:cBhvr>
                                        <p:cTn id="24" dur="5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anim calcmode="lin" valueType="num">
                                      <p:cBhvr>
                                        <p:cTn id="28" dur="500" fill="hold"/>
                                        <p:tgtEl>
                                          <p:spTgt spid="9"/>
                                        </p:tgtEl>
                                        <p:attrNameLst>
                                          <p:attrName>ppt_x</p:attrName>
                                        </p:attrNameLst>
                                      </p:cBhvr>
                                      <p:tavLst>
                                        <p:tav tm="0">
                                          <p:val>
                                            <p:strVal val="#ppt_x"/>
                                          </p:val>
                                        </p:tav>
                                        <p:tav tm="100000">
                                          <p:val>
                                            <p:strVal val="#ppt_x"/>
                                          </p:val>
                                        </p:tav>
                                      </p:tavLst>
                                    </p:anim>
                                    <p:anim calcmode="lin" valueType="num">
                                      <p:cBhvr>
                                        <p:cTn id="29"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sp>
        <p:nvSpPr>
          <p:cNvPr id="8" name="Rectangle 7"/>
          <p:cNvSpPr/>
          <p:nvPr/>
        </p:nvSpPr>
        <p:spPr>
          <a:xfrm>
            <a:off x="180474" y="142374"/>
            <a:ext cx="17907000" cy="9998242"/>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a:ln>
                <a:noFill/>
              </a:ln>
              <a:solidFill>
                <a:srgbClr val="014040"/>
              </a:solidFill>
              <a:effectLst/>
              <a:uLnTx/>
              <a:uFillTx/>
              <a:latin typeface="Arial"/>
              <a:ea typeface="+mn-ea"/>
              <a:cs typeface="+mn-cs"/>
              <a:sym typeface="Arial"/>
            </a:endParaRPr>
          </a:p>
        </p:txBody>
      </p:sp>
      <mc:AlternateContent xmlns:mc="http://schemas.openxmlformats.org/markup-compatibility/2006">
        <mc:Choice xmlns:a14="http://schemas.microsoft.com/office/drawing/2010/main" Requires="a14">
          <p:sp>
            <p:nvSpPr>
              <p:cNvPr id="17" name="TextBox 16"/>
              <p:cNvSpPr txBox="1"/>
              <p:nvPr/>
            </p:nvSpPr>
            <p:spPr>
              <a:xfrm>
                <a:off x="471205" y="281639"/>
                <a:ext cx="17325535" cy="1782347"/>
              </a:xfrm>
              <a:prstGeom prst="rect">
                <a:avLst/>
              </a:prstGeom>
              <a:noFill/>
            </p:spPr>
            <p:txBody>
              <a:bodyPr wrap="square" rtlCol="0">
                <a:spAutoFit/>
              </a:bodyPr>
              <a:lstStyle/>
              <a:p>
                <a:pPr lvl="0" algn="just" defTabSz="1828800">
                  <a:lnSpc>
                    <a:spcPct val="150000"/>
                  </a:lnSpc>
                  <a:buClr>
                    <a:srgbClr val="2D1549"/>
                  </a:buClr>
                  <a:buSzPts val="1100"/>
                  <a:defRPr/>
                </a:pPr>
                <a:r>
                  <a:rPr kumimoji="0" lang="en-US" sz="3600" b="1" i="0" u="none" strike="noStrike" kern="0" cap="none" spc="0" normalizeH="0" baseline="0" noProof="0" smtClean="0">
                    <a:ln>
                      <a:noFill/>
                    </a:ln>
                    <a:solidFill>
                      <a:srgbClr val="FFFFFF"/>
                    </a:solidFill>
                    <a:effectLst/>
                    <a:highlight>
                      <a:srgbClr val="CE4D8E"/>
                    </a:highlight>
                    <a:uLnTx/>
                    <a:uFillTx/>
                    <a:cs typeface="Arial"/>
                    <a:sym typeface="Arial"/>
                  </a:rPr>
                  <a:t>Ví dụ 3:</a:t>
                </a:r>
                <a:r>
                  <a:rPr lang="en-US" sz="3600" smtClean="0">
                    <a:solidFill>
                      <a:sysClr val="windowText" lastClr="000000"/>
                    </a:solidFill>
                    <a:cs typeface="Arial" panose="020B0604020202020204" pitchFamily="34" charset="0"/>
                    <a:sym typeface="Arial"/>
                  </a:rPr>
                  <a:t> </a:t>
                </a:r>
                <a:r>
                  <a:rPr lang="vi-VN" sz="3600">
                    <a:solidFill>
                      <a:sysClr val="windowText" lastClr="000000"/>
                    </a:solidFill>
                    <a:cs typeface="Arial" panose="020B0604020202020204" pitchFamily="34" charset="0"/>
                    <a:sym typeface="Arial"/>
                  </a:rPr>
                  <a:t> Cho hình chóp </a:t>
                </a:r>
                <a14:m>
                  <m:oMath xmlns:m="http://schemas.openxmlformats.org/officeDocument/2006/math">
                    <m:r>
                      <a:rPr lang="vi-VN" sz="3600" i="1" smtClean="0">
                        <a:solidFill>
                          <a:sysClr val="windowText" lastClr="000000"/>
                        </a:solidFill>
                        <a:latin typeface="Cambria Math" panose="02040503050406030204" pitchFamily="18" charset="0"/>
                        <a:cs typeface="Arial" panose="020B0604020202020204" pitchFamily="34" charset="0"/>
                        <a:sym typeface="Arial"/>
                      </a:rPr>
                      <m:t>𝑆</m:t>
                    </m:r>
                    <m:r>
                      <a:rPr lang="vi-VN" sz="3600" i="1" smtClean="0">
                        <a:solidFill>
                          <a:sysClr val="windowText" lastClr="000000"/>
                        </a:solidFill>
                        <a:latin typeface="Cambria Math" panose="02040503050406030204" pitchFamily="18" charset="0"/>
                        <a:cs typeface="Arial" panose="020B0604020202020204" pitchFamily="34" charset="0"/>
                        <a:sym typeface="Arial"/>
                      </a:rPr>
                      <m:t>.</m:t>
                    </m:r>
                    <m:r>
                      <a:rPr lang="vi-VN" sz="3600" i="1" smtClean="0">
                        <a:solidFill>
                          <a:sysClr val="windowText" lastClr="000000"/>
                        </a:solidFill>
                        <a:latin typeface="Cambria Math" panose="02040503050406030204" pitchFamily="18" charset="0"/>
                        <a:cs typeface="Arial" panose="020B0604020202020204" pitchFamily="34" charset="0"/>
                        <a:sym typeface="Arial"/>
                      </a:rPr>
                      <m:t>𝐴𝐵𝐶</m:t>
                    </m:r>
                  </m:oMath>
                </a14:m>
                <a:r>
                  <a:rPr lang="vi-VN" sz="3600">
                    <a:solidFill>
                      <a:sysClr val="windowText" lastClr="000000"/>
                    </a:solidFill>
                    <a:cs typeface="Arial" panose="020B0604020202020204" pitchFamily="34" charset="0"/>
                    <a:sym typeface="Arial"/>
                  </a:rPr>
                  <a:t> có </a:t>
                </a:r>
                <a14:m>
                  <m:oMath xmlns:m="http://schemas.openxmlformats.org/officeDocument/2006/math">
                    <m:r>
                      <a:rPr lang="vi-VN" sz="3600" i="1" smtClean="0">
                        <a:solidFill>
                          <a:sysClr val="windowText" lastClr="000000"/>
                        </a:solidFill>
                        <a:latin typeface="Cambria Math" panose="02040503050406030204" pitchFamily="18" charset="0"/>
                        <a:cs typeface="Arial" panose="020B0604020202020204" pitchFamily="34" charset="0"/>
                        <a:sym typeface="Arial"/>
                      </a:rPr>
                      <m:t>𝑆𝐴</m:t>
                    </m:r>
                    <m:r>
                      <a:rPr lang="en-US" sz="3600">
                        <a:solidFill>
                          <a:prstClr val="black"/>
                        </a:solidFill>
                        <a:latin typeface="Cambria Math" panose="02040503050406030204" pitchFamily="18" charset="0"/>
                      </a:rPr>
                      <m:t>⊥</m:t>
                    </m:r>
                    <m:r>
                      <a:rPr lang="vi-VN" sz="3600" i="1" smtClean="0">
                        <a:solidFill>
                          <a:sysClr val="windowText" lastClr="000000"/>
                        </a:solidFill>
                        <a:latin typeface="Cambria Math" panose="02040503050406030204" pitchFamily="18" charset="0"/>
                        <a:cs typeface="Arial" panose="020B0604020202020204" pitchFamily="34" charset="0"/>
                        <a:sym typeface="Arial"/>
                      </a:rPr>
                      <m:t>(</m:t>
                    </m:r>
                    <m:r>
                      <a:rPr lang="vi-VN" sz="3600" i="1" smtClean="0">
                        <a:solidFill>
                          <a:sysClr val="windowText" lastClr="000000"/>
                        </a:solidFill>
                        <a:latin typeface="Cambria Math" panose="02040503050406030204" pitchFamily="18" charset="0"/>
                        <a:cs typeface="Arial" panose="020B0604020202020204" pitchFamily="34" charset="0"/>
                        <a:sym typeface="Arial"/>
                      </a:rPr>
                      <m:t>𝐴𝐵𝐶</m:t>
                    </m:r>
                    <m:r>
                      <a:rPr lang="vi-VN" sz="3600" i="1" smtClean="0">
                        <a:solidFill>
                          <a:sysClr val="windowText" lastClr="000000"/>
                        </a:solidFill>
                        <a:latin typeface="Cambria Math" panose="02040503050406030204" pitchFamily="18" charset="0"/>
                        <a:cs typeface="Arial" panose="020B0604020202020204" pitchFamily="34" charset="0"/>
                        <a:sym typeface="Arial"/>
                      </a:rPr>
                      <m:t>), </m:t>
                    </m:r>
                    <m:r>
                      <a:rPr lang="vi-VN" sz="3600" i="1" smtClean="0">
                        <a:solidFill>
                          <a:sysClr val="windowText" lastClr="000000"/>
                        </a:solidFill>
                        <a:latin typeface="Cambria Math" panose="02040503050406030204" pitchFamily="18" charset="0"/>
                        <a:cs typeface="Arial" panose="020B0604020202020204" pitchFamily="34" charset="0"/>
                        <a:sym typeface="Arial"/>
                      </a:rPr>
                      <m:t>𝐴𝐵</m:t>
                    </m:r>
                    <m:r>
                      <a:rPr lang="vi-VN" sz="3600" i="1" smtClean="0">
                        <a:solidFill>
                          <a:sysClr val="windowText" lastClr="000000"/>
                        </a:solidFill>
                        <a:latin typeface="Cambria Math" panose="02040503050406030204" pitchFamily="18" charset="0"/>
                        <a:cs typeface="Arial" panose="020B0604020202020204" pitchFamily="34" charset="0"/>
                        <a:sym typeface="Arial"/>
                      </a:rPr>
                      <m:t> = </m:t>
                    </m:r>
                    <m:r>
                      <a:rPr lang="vi-VN" sz="3600" i="1" smtClean="0">
                        <a:solidFill>
                          <a:sysClr val="windowText" lastClr="000000"/>
                        </a:solidFill>
                        <a:latin typeface="Cambria Math" panose="02040503050406030204" pitchFamily="18" charset="0"/>
                        <a:cs typeface="Arial" panose="020B0604020202020204" pitchFamily="34" charset="0"/>
                        <a:sym typeface="Arial"/>
                      </a:rPr>
                      <m:t>𝑎</m:t>
                    </m:r>
                    <m:r>
                      <a:rPr lang="vi-VN" sz="3600" i="1" smtClean="0">
                        <a:solidFill>
                          <a:sysClr val="windowText" lastClr="000000"/>
                        </a:solidFill>
                        <a:latin typeface="Cambria Math" panose="02040503050406030204" pitchFamily="18" charset="0"/>
                        <a:cs typeface="Arial" panose="020B0604020202020204" pitchFamily="34" charset="0"/>
                        <a:sym typeface="Arial"/>
                      </a:rPr>
                      <m:t>,</m:t>
                    </m:r>
                    <m:acc>
                      <m:accPr>
                        <m:chr m:val="̂"/>
                        <m:ctrlPr>
                          <a:rPr lang="en-US" sz="3600" i="1">
                            <a:solidFill>
                              <a:sysClr val="windowText" lastClr="000000"/>
                            </a:solidFill>
                            <a:latin typeface="Cambria Math" panose="02040503050406030204" pitchFamily="18" charset="0"/>
                            <a:cs typeface="Arial" panose="020B0604020202020204" pitchFamily="34" charset="0"/>
                            <a:sym typeface="Arial"/>
                          </a:rPr>
                        </m:ctrlPr>
                      </m:accPr>
                      <m:e>
                        <m:r>
                          <a:rPr lang="en-US" sz="3600" i="1">
                            <a:solidFill>
                              <a:sysClr val="windowText" lastClr="000000"/>
                            </a:solidFill>
                            <a:latin typeface="Cambria Math" panose="02040503050406030204" pitchFamily="18" charset="0"/>
                            <a:cs typeface="Arial" panose="020B0604020202020204" pitchFamily="34" charset="0"/>
                            <a:sym typeface="Arial"/>
                          </a:rPr>
                          <m:t>𝐴</m:t>
                        </m:r>
                        <m:r>
                          <a:rPr lang="en-US" sz="3600" b="0" i="1" smtClean="0">
                            <a:solidFill>
                              <a:sysClr val="windowText" lastClr="000000"/>
                            </a:solidFill>
                            <a:latin typeface="Cambria Math" panose="02040503050406030204" pitchFamily="18" charset="0"/>
                            <a:cs typeface="Arial" panose="020B0604020202020204" pitchFamily="34" charset="0"/>
                            <a:sym typeface="Arial"/>
                          </a:rPr>
                          <m:t>𝐵</m:t>
                        </m:r>
                        <m:r>
                          <a:rPr lang="en-US" sz="3600" i="1">
                            <a:solidFill>
                              <a:sysClr val="windowText" lastClr="000000"/>
                            </a:solidFill>
                            <a:latin typeface="Cambria Math" panose="02040503050406030204" pitchFamily="18" charset="0"/>
                            <a:cs typeface="Arial" panose="020B0604020202020204" pitchFamily="34" charset="0"/>
                            <a:sym typeface="Arial"/>
                          </a:rPr>
                          <m:t>𝐶</m:t>
                        </m:r>
                      </m:e>
                    </m:acc>
                    <m:r>
                      <a:rPr lang="vi-VN" sz="3600" i="1" smtClean="0">
                        <a:solidFill>
                          <a:sysClr val="windowText" lastClr="000000"/>
                        </a:solidFill>
                        <a:latin typeface="Cambria Math" panose="02040503050406030204" pitchFamily="18" charset="0"/>
                        <a:cs typeface="Arial" panose="020B0604020202020204" pitchFamily="34" charset="0"/>
                        <a:sym typeface="Arial"/>
                      </a:rPr>
                      <m:t>=60°. </m:t>
                    </m:r>
                  </m:oMath>
                </a14:m>
                <a:r>
                  <a:rPr lang="vi-VN" sz="3600">
                    <a:solidFill>
                      <a:sysClr val="windowText" lastClr="000000"/>
                    </a:solidFill>
                    <a:cs typeface="Arial" panose="020B0604020202020204" pitchFamily="34" charset="0"/>
                    <a:sym typeface="Arial"/>
                  </a:rPr>
                  <a:t>Xác định đường vuông góc chung và tính khoảng cách giữa hai đường thẳng </a:t>
                </a:r>
                <a14:m>
                  <m:oMath xmlns:m="http://schemas.openxmlformats.org/officeDocument/2006/math">
                    <m:r>
                      <a:rPr lang="vi-VN" sz="3600" i="1" smtClean="0">
                        <a:solidFill>
                          <a:sysClr val="windowText" lastClr="000000"/>
                        </a:solidFill>
                        <a:latin typeface="Cambria Math" panose="02040503050406030204" pitchFamily="18" charset="0"/>
                        <a:cs typeface="Arial" panose="020B0604020202020204" pitchFamily="34" charset="0"/>
                        <a:sym typeface="Arial"/>
                      </a:rPr>
                      <m:t>𝑆𝐴</m:t>
                    </m:r>
                  </m:oMath>
                </a14:m>
                <a:r>
                  <a:rPr lang="vi-VN" sz="3600">
                    <a:solidFill>
                      <a:sysClr val="windowText" lastClr="000000"/>
                    </a:solidFill>
                    <a:cs typeface="Arial" panose="020B0604020202020204" pitchFamily="34" charset="0"/>
                    <a:sym typeface="Arial"/>
                  </a:rPr>
                  <a:t> và </a:t>
                </a:r>
                <a14:m>
                  <m:oMath xmlns:m="http://schemas.openxmlformats.org/officeDocument/2006/math">
                    <m:r>
                      <a:rPr lang="vi-VN" sz="3600" i="1" smtClean="0">
                        <a:solidFill>
                          <a:sysClr val="windowText" lastClr="000000"/>
                        </a:solidFill>
                        <a:latin typeface="Cambria Math" panose="02040503050406030204" pitchFamily="18" charset="0"/>
                        <a:cs typeface="Arial" panose="020B0604020202020204" pitchFamily="34" charset="0"/>
                        <a:sym typeface="Arial"/>
                      </a:rPr>
                      <m:t>𝐵𝐶</m:t>
                    </m:r>
                  </m:oMath>
                </a14:m>
                <a:r>
                  <a:rPr lang="vi-VN" sz="3600">
                    <a:solidFill>
                      <a:sysClr val="windowText" lastClr="000000"/>
                    </a:solidFill>
                    <a:cs typeface="Arial" panose="020B0604020202020204" pitchFamily="34" charset="0"/>
                    <a:sym typeface="Arial"/>
                  </a:rPr>
                  <a:t>.</a:t>
                </a:r>
              </a:p>
            </p:txBody>
          </p:sp>
        </mc:Choice>
        <mc:Fallback>
          <p:sp>
            <p:nvSpPr>
              <p:cNvPr id="17" name="TextBox 16"/>
              <p:cNvSpPr txBox="1">
                <a:spLocks noRot="1" noChangeAspect="1" noMove="1" noResize="1" noEditPoints="1" noAdjustHandles="1" noChangeArrowheads="1" noChangeShapeType="1" noTextEdit="1"/>
              </p:cNvSpPr>
              <p:nvPr/>
            </p:nvSpPr>
            <p:spPr>
              <a:xfrm>
                <a:off x="471205" y="281639"/>
                <a:ext cx="17325535" cy="1782347"/>
              </a:xfrm>
              <a:prstGeom prst="rect">
                <a:avLst/>
              </a:prstGeom>
              <a:blipFill>
                <a:blip r:embed="rId4"/>
                <a:stretch>
                  <a:fillRect l="-1056" r="-1091" b="-6143"/>
                </a:stretch>
              </a:blipFill>
            </p:spPr>
            <p:txBody>
              <a:bodyPr/>
              <a:lstStyle/>
              <a:p>
                <a:r>
                  <a:rPr lang="en-US">
                    <a:noFill/>
                  </a:rPr>
                  <a:t> </a:t>
                </a:r>
              </a:p>
            </p:txBody>
          </p:sp>
        </mc:Fallback>
      </mc:AlternateContent>
      <p:sp>
        <p:nvSpPr>
          <p:cNvPr id="20" name="Rectangle 19"/>
          <p:cNvSpPr/>
          <p:nvPr/>
        </p:nvSpPr>
        <p:spPr>
          <a:xfrm>
            <a:off x="1815223" y="2163078"/>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6669566" y="2310109"/>
                <a:ext cx="11127174" cy="7812460"/>
              </a:xfrm>
              <a:prstGeom prst="rect">
                <a:avLst/>
              </a:prstGeom>
            </p:spPr>
            <p:txBody>
              <a:bodyPr wrap="square">
                <a:spAutoFit/>
              </a:bodyPr>
              <a:lstStyle/>
              <a:p>
                <a:pPr lvl="0" algn="just" defTabSz="1828800">
                  <a:lnSpc>
                    <a:spcPct val="150000"/>
                  </a:lnSpc>
                  <a:buClr>
                    <a:srgbClr val="2D1549"/>
                  </a:buClr>
                  <a:buSzPts val="1100"/>
                  <a:defRPr/>
                </a:pPr>
                <a:r>
                  <a:rPr lang="vi-VN" sz="3600" smtClean="0">
                    <a:solidFill>
                      <a:sysClr val="windowText" lastClr="000000"/>
                    </a:solidFill>
                    <a:cs typeface="Arial" panose="020B0604020202020204" pitchFamily="34" charset="0"/>
                    <a:sym typeface="Arial"/>
                  </a:rPr>
                  <a:t>Gọi </a:t>
                </a:r>
                <a14:m>
                  <m:oMath xmlns:m="http://schemas.openxmlformats.org/officeDocument/2006/math">
                    <m:r>
                      <a:rPr lang="vi-VN" sz="3600" i="1" smtClean="0">
                        <a:solidFill>
                          <a:sysClr val="windowText" lastClr="000000"/>
                        </a:solidFill>
                        <a:latin typeface="Cambria Math" panose="02040503050406030204" pitchFamily="18" charset="0"/>
                        <a:cs typeface="Arial" panose="020B0604020202020204" pitchFamily="34" charset="0"/>
                        <a:sym typeface="Arial"/>
                      </a:rPr>
                      <m:t>𝐻</m:t>
                    </m:r>
                  </m:oMath>
                </a14:m>
                <a:r>
                  <a:rPr lang="vi-VN" sz="3600">
                    <a:solidFill>
                      <a:sysClr val="windowText" lastClr="000000"/>
                    </a:solidFill>
                    <a:cs typeface="Arial" panose="020B0604020202020204" pitchFamily="34" charset="0"/>
                    <a:sym typeface="Arial"/>
                  </a:rPr>
                  <a:t> là hình chiếu của </a:t>
                </a:r>
                <a14:m>
                  <m:oMath xmlns:m="http://schemas.openxmlformats.org/officeDocument/2006/math">
                    <m:r>
                      <a:rPr lang="vi-VN" sz="3600" i="1" smtClean="0">
                        <a:solidFill>
                          <a:sysClr val="windowText" lastClr="000000"/>
                        </a:solidFill>
                        <a:latin typeface="Cambria Math" panose="02040503050406030204" pitchFamily="18" charset="0"/>
                        <a:cs typeface="Arial" panose="020B0604020202020204" pitchFamily="34" charset="0"/>
                        <a:sym typeface="Arial"/>
                      </a:rPr>
                      <m:t>𝐴</m:t>
                    </m:r>
                  </m:oMath>
                </a14:m>
                <a:r>
                  <a:rPr lang="vi-VN" sz="3600">
                    <a:solidFill>
                      <a:sysClr val="windowText" lastClr="000000"/>
                    </a:solidFill>
                    <a:cs typeface="Arial" panose="020B0604020202020204" pitchFamily="34" charset="0"/>
                    <a:sym typeface="Arial"/>
                  </a:rPr>
                  <a:t> trên </a:t>
                </a:r>
                <a14:m>
                  <m:oMath xmlns:m="http://schemas.openxmlformats.org/officeDocument/2006/math">
                    <m:r>
                      <a:rPr lang="vi-VN" sz="3600" i="1" smtClean="0">
                        <a:solidFill>
                          <a:sysClr val="windowText" lastClr="000000"/>
                        </a:solidFill>
                        <a:latin typeface="Cambria Math" panose="02040503050406030204" pitchFamily="18" charset="0"/>
                        <a:cs typeface="Arial" panose="020B0604020202020204" pitchFamily="34" charset="0"/>
                        <a:sym typeface="Arial"/>
                      </a:rPr>
                      <m:t>𝐵𝐶</m:t>
                    </m:r>
                    <m:r>
                      <a:rPr lang="vi-VN" sz="3600" i="1" smtClean="0">
                        <a:solidFill>
                          <a:sysClr val="windowText" lastClr="000000"/>
                        </a:solidFill>
                        <a:latin typeface="Cambria Math" panose="02040503050406030204" pitchFamily="18" charset="0"/>
                        <a:cs typeface="Arial" panose="020B0604020202020204" pitchFamily="34" charset="0"/>
                        <a:sym typeface="Arial"/>
                      </a:rPr>
                      <m:t>.</m:t>
                    </m:r>
                  </m:oMath>
                </a14:m>
                <a:r>
                  <a:rPr lang="vi-VN" sz="3600">
                    <a:solidFill>
                      <a:sysClr val="windowText" lastClr="000000"/>
                    </a:solidFill>
                    <a:cs typeface="Arial" panose="020B0604020202020204" pitchFamily="34" charset="0"/>
                    <a:sym typeface="Arial"/>
                  </a:rPr>
                  <a:t> </a:t>
                </a:r>
                <a:endParaRPr lang="en-US" sz="3600" smtClean="0">
                  <a:solidFill>
                    <a:sysClr val="windowText" lastClr="000000"/>
                  </a:solidFill>
                  <a:cs typeface="Arial" panose="020B0604020202020204" pitchFamily="34" charset="0"/>
                  <a:sym typeface="Arial"/>
                </a:endParaRPr>
              </a:p>
              <a:p>
                <a:pPr lvl="0" algn="just" defTabSz="1828800">
                  <a:lnSpc>
                    <a:spcPct val="150000"/>
                  </a:lnSpc>
                  <a:buClr>
                    <a:srgbClr val="2D1549"/>
                  </a:buClr>
                  <a:buSzPts val="1100"/>
                  <a:defRPr/>
                </a:pPr>
                <a:r>
                  <a:rPr lang="vi-VN" sz="3600" smtClean="0">
                    <a:solidFill>
                      <a:sysClr val="windowText" lastClr="000000"/>
                    </a:solidFill>
                    <a:cs typeface="Arial" panose="020B0604020202020204" pitchFamily="34" charset="0"/>
                    <a:sym typeface="Arial"/>
                  </a:rPr>
                  <a:t>Tam </a:t>
                </a:r>
                <a:r>
                  <a:rPr lang="vi-VN" sz="3600">
                    <a:solidFill>
                      <a:sysClr val="windowText" lastClr="000000"/>
                    </a:solidFill>
                    <a:cs typeface="Arial" panose="020B0604020202020204" pitchFamily="34" charset="0"/>
                    <a:sym typeface="Arial"/>
                  </a:rPr>
                  <a:t>giác </a:t>
                </a:r>
                <a14:m>
                  <m:oMath xmlns:m="http://schemas.openxmlformats.org/officeDocument/2006/math">
                    <m:r>
                      <a:rPr lang="vi-VN" sz="3600" i="1" smtClean="0">
                        <a:solidFill>
                          <a:sysClr val="windowText" lastClr="000000"/>
                        </a:solidFill>
                        <a:latin typeface="Cambria Math" panose="02040503050406030204" pitchFamily="18" charset="0"/>
                        <a:cs typeface="Arial" panose="020B0604020202020204" pitchFamily="34" charset="0"/>
                        <a:sym typeface="Arial"/>
                      </a:rPr>
                      <m:t>𝐴𝐵𝐻</m:t>
                    </m:r>
                    <m:r>
                      <a:rPr lang="vi-VN" sz="3600" i="1" smtClean="0">
                        <a:solidFill>
                          <a:sysClr val="windowText" lastClr="000000"/>
                        </a:solidFill>
                        <a:latin typeface="Cambria Math" panose="02040503050406030204" pitchFamily="18" charset="0"/>
                        <a:cs typeface="Arial" panose="020B0604020202020204" pitchFamily="34" charset="0"/>
                        <a:sym typeface="Arial"/>
                      </a:rPr>
                      <m:t> </m:t>
                    </m:r>
                  </m:oMath>
                </a14:m>
                <a:r>
                  <a:rPr lang="vi-VN" sz="3600">
                    <a:solidFill>
                      <a:sysClr val="windowText" lastClr="000000"/>
                    </a:solidFill>
                    <a:cs typeface="Arial" panose="020B0604020202020204" pitchFamily="34" charset="0"/>
                    <a:sym typeface="Arial"/>
                  </a:rPr>
                  <a:t>vuông tại </a:t>
                </a:r>
                <a14:m>
                  <m:oMath xmlns:m="http://schemas.openxmlformats.org/officeDocument/2006/math">
                    <m:r>
                      <a:rPr lang="vi-VN" sz="3600" i="1" smtClean="0">
                        <a:solidFill>
                          <a:sysClr val="windowText" lastClr="000000"/>
                        </a:solidFill>
                        <a:latin typeface="Cambria Math" panose="02040503050406030204" pitchFamily="18" charset="0"/>
                        <a:cs typeface="Arial" panose="020B0604020202020204" pitchFamily="34" charset="0"/>
                        <a:sym typeface="Arial"/>
                      </a:rPr>
                      <m:t>𝐻</m:t>
                    </m:r>
                  </m:oMath>
                </a14:m>
                <a:r>
                  <a:rPr lang="vi-VN" sz="3600">
                    <a:solidFill>
                      <a:sysClr val="windowText" lastClr="000000"/>
                    </a:solidFill>
                    <a:cs typeface="Arial" panose="020B0604020202020204" pitchFamily="34" charset="0"/>
                    <a:sym typeface="Arial"/>
                  </a:rPr>
                  <a:t> </a:t>
                </a:r>
                <a:r>
                  <a:rPr lang="vi-VN" sz="3600" smtClean="0">
                    <a:solidFill>
                      <a:sysClr val="windowText" lastClr="000000"/>
                    </a:solidFill>
                    <a:cs typeface="Arial" panose="020B0604020202020204" pitchFamily="34" charset="0"/>
                    <a:sym typeface="Arial"/>
                  </a:rPr>
                  <a:t>và</a:t>
                </a:r>
                <a:r>
                  <a:rPr lang="en-US" sz="3600" smtClean="0">
                    <a:solidFill>
                      <a:sysClr val="windowText" lastClr="000000"/>
                    </a:solidFill>
                    <a:cs typeface="Arial" panose="020B0604020202020204" pitchFamily="34" charset="0"/>
                    <a:sym typeface="Arial"/>
                  </a:rPr>
                  <a:t> </a:t>
                </a:r>
                <a:r>
                  <a:rPr lang="vi-VN" sz="3600" smtClean="0">
                    <a:solidFill>
                      <a:sysClr val="windowText" lastClr="000000"/>
                    </a:solidFill>
                    <a:cs typeface="Arial" panose="020B0604020202020204" pitchFamily="34" charset="0"/>
                    <a:sym typeface="Arial"/>
                  </a:rPr>
                  <a:t>có </a:t>
                </a:r>
                <a14:m>
                  <m:oMath xmlns:m="http://schemas.openxmlformats.org/officeDocument/2006/math">
                    <m:r>
                      <a:rPr lang="vi-VN" sz="3600" i="1">
                        <a:solidFill>
                          <a:sysClr val="windowText" lastClr="000000"/>
                        </a:solidFill>
                        <a:latin typeface="Cambria Math" panose="02040503050406030204" pitchFamily="18" charset="0"/>
                        <a:cs typeface="Arial" panose="020B0604020202020204" pitchFamily="34" charset="0"/>
                        <a:sym typeface="Arial"/>
                      </a:rPr>
                      <m:t>𝐴𝐵</m:t>
                    </m:r>
                    <m:r>
                      <a:rPr lang="vi-VN" sz="3600" i="1">
                        <a:solidFill>
                          <a:sysClr val="windowText" lastClr="000000"/>
                        </a:solidFill>
                        <a:latin typeface="Cambria Math" panose="02040503050406030204" pitchFamily="18" charset="0"/>
                        <a:cs typeface="Arial" panose="020B0604020202020204" pitchFamily="34" charset="0"/>
                        <a:sym typeface="Arial"/>
                      </a:rPr>
                      <m:t>=</m:t>
                    </m:r>
                    <m:r>
                      <a:rPr lang="vi-VN" sz="3600" i="1">
                        <a:solidFill>
                          <a:sysClr val="windowText" lastClr="000000"/>
                        </a:solidFill>
                        <a:latin typeface="Cambria Math" panose="02040503050406030204" pitchFamily="18" charset="0"/>
                        <a:cs typeface="Arial" panose="020B0604020202020204" pitchFamily="34" charset="0"/>
                        <a:sym typeface="Arial"/>
                      </a:rPr>
                      <m:t>𝑎</m:t>
                    </m:r>
                    <m:r>
                      <a:rPr lang="vi-VN" sz="3600" i="1">
                        <a:solidFill>
                          <a:sysClr val="windowText" lastClr="000000"/>
                        </a:solidFill>
                        <a:latin typeface="Cambria Math" panose="02040503050406030204" pitchFamily="18" charset="0"/>
                        <a:cs typeface="Arial" panose="020B0604020202020204" pitchFamily="34" charset="0"/>
                        <a:sym typeface="Arial"/>
                      </a:rPr>
                      <m:t>,</m:t>
                    </m:r>
                    <m:acc>
                      <m:accPr>
                        <m:chr m:val="̂"/>
                        <m:ctrlPr>
                          <a:rPr lang="en-US" sz="3600" i="1">
                            <a:solidFill>
                              <a:sysClr val="windowText" lastClr="000000"/>
                            </a:solidFill>
                            <a:latin typeface="Cambria Math" panose="02040503050406030204" pitchFamily="18" charset="0"/>
                            <a:cs typeface="Arial" panose="020B0604020202020204" pitchFamily="34" charset="0"/>
                            <a:sym typeface="Arial"/>
                          </a:rPr>
                        </m:ctrlPr>
                      </m:accPr>
                      <m:e>
                        <m:r>
                          <a:rPr lang="en-US" sz="3600" i="1">
                            <a:solidFill>
                              <a:sysClr val="windowText" lastClr="000000"/>
                            </a:solidFill>
                            <a:latin typeface="Cambria Math" panose="02040503050406030204" pitchFamily="18" charset="0"/>
                            <a:cs typeface="Arial" panose="020B0604020202020204" pitchFamily="34" charset="0"/>
                            <a:sym typeface="Arial"/>
                          </a:rPr>
                          <m:t>𝐴</m:t>
                        </m:r>
                        <m:r>
                          <a:rPr lang="en-US" sz="3600" i="1">
                            <a:solidFill>
                              <a:sysClr val="windowText" lastClr="000000"/>
                            </a:solidFill>
                            <a:latin typeface="Cambria Math" panose="02040503050406030204" pitchFamily="18" charset="0"/>
                            <a:cs typeface="Arial" panose="020B0604020202020204" pitchFamily="34" charset="0"/>
                            <a:sym typeface="Arial"/>
                          </a:rPr>
                          <m:t>𝐵</m:t>
                        </m:r>
                        <m:r>
                          <a:rPr lang="en-US" sz="3600" b="0" i="1" smtClean="0">
                            <a:solidFill>
                              <a:sysClr val="windowText" lastClr="000000"/>
                            </a:solidFill>
                            <a:latin typeface="Cambria Math" panose="02040503050406030204" pitchFamily="18" charset="0"/>
                            <a:cs typeface="Arial" panose="020B0604020202020204" pitchFamily="34" charset="0"/>
                            <a:sym typeface="Arial"/>
                          </a:rPr>
                          <m:t>𝐻</m:t>
                        </m:r>
                      </m:e>
                    </m:acc>
                    <m:r>
                      <a:rPr lang="vi-VN" sz="3600" i="1">
                        <a:solidFill>
                          <a:sysClr val="windowText" lastClr="000000"/>
                        </a:solidFill>
                        <a:latin typeface="Cambria Math" panose="02040503050406030204" pitchFamily="18" charset="0"/>
                        <a:cs typeface="Arial" panose="020B0604020202020204" pitchFamily="34" charset="0"/>
                        <a:sym typeface="Arial"/>
                      </a:rPr>
                      <m:t>=60°</m:t>
                    </m:r>
                  </m:oMath>
                </a14:m>
                <a:r>
                  <a:rPr lang="en-US" sz="3600" smtClean="0">
                    <a:solidFill>
                      <a:sysClr val="windowText" lastClr="000000"/>
                    </a:solidFill>
                    <a:cs typeface="Arial" panose="020B0604020202020204" pitchFamily="34" charset="0"/>
                    <a:sym typeface="Arial"/>
                  </a:rPr>
                  <a:t> </a:t>
                </a:r>
                <a:r>
                  <a:rPr lang="vi-VN" sz="3600">
                    <a:solidFill>
                      <a:sysClr val="windowText" lastClr="000000"/>
                    </a:solidFill>
                    <a:cs typeface="Arial" panose="020B0604020202020204" pitchFamily="34" charset="0"/>
                    <a:sym typeface="Arial"/>
                  </a:rPr>
                  <a:t>nên </a:t>
                </a:r>
                <a14:m>
                  <m:oMath xmlns:m="http://schemas.openxmlformats.org/officeDocument/2006/math">
                    <m:r>
                      <a:rPr lang="vi-VN" sz="3600" i="1" smtClean="0">
                        <a:solidFill>
                          <a:sysClr val="windowText" lastClr="000000"/>
                        </a:solidFill>
                        <a:latin typeface="Cambria Math" panose="02040503050406030204" pitchFamily="18" charset="0"/>
                        <a:cs typeface="Arial" panose="020B0604020202020204" pitchFamily="34" charset="0"/>
                        <a:sym typeface="Arial"/>
                      </a:rPr>
                      <m:t>𝐵𝐻</m:t>
                    </m:r>
                    <m:r>
                      <a:rPr lang="vi-VN" sz="3600" i="1" smtClean="0">
                        <a:solidFill>
                          <a:sysClr val="windowText" lastClr="000000"/>
                        </a:solidFill>
                        <a:latin typeface="Cambria Math" panose="02040503050406030204" pitchFamily="18" charset="0"/>
                        <a:cs typeface="Arial" panose="020B0604020202020204" pitchFamily="34" charset="0"/>
                        <a:sym typeface="Arial"/>
                      </a:rPr>
                      <m:t>=</m:t>
                    </m:r>
                    <m:f>
                      <m:fPr>
                        <m:ctrlPr>
                          <a:rPr lang="vi-VN" sz="3600" i="1" smtClean="0">
                            <a:solidFill>
                              <a:sysClr val="windowText" lastClr="000000"/>
                            </a:solidFill>
                            <a:latin typeface="Cambria Math" panose="02040503050406030204" pitchFamily="18" charset="0"/>
                            <a:cs typeface="Arial" panose="020B0604020202020204" pitchFamily="34" charset="0"/>
                            <a:sym typeface="Arial"/>
                          </a:rPr>
                        </m:ctrlPr>
                      </m:fPr>
                      <m:num>
                        <m:r>
                          <a:rPr lang="en-US" sz="3600" b="0" i="1" smtClean="0">
                            <a:solidFill>
                              <a:sysClr val="windowText" lastClr="000000"/>
                            </a:solidFill>
                            <a:latin typeface="Cambria Math" panose="02040503050406030204" pitchFamily="18" charset="0"/>
                            <a:cs typeface="Arial" panose="020B0604020202020204" pitchFamily="34" charset="0"/>
                            <a:sym typeface="Arial"/>
                          </a:rPr>
                          <m:t>𝑎</m:t>
                        </m:r>
                      </m:num>
                      <m:den>
                        <m:r>
                          <a:rPr lang="en-US" sz="3600" b="0" i="1" smtClean="0">
                            <a:solidFill>
                              <a:sysClr val="windowText" lastClr="000000"/>
                            </a:solidFill>
                            <a:latin typeface="Cambria Math" panose="02040503050406030204" pitchFamily="18" charset="0"/>
                            <a:cs typeface="Arial" panose="020B0604020202020204" pitchFamily="34" charset="0"/>
                            <a:sym typeface="Arial"/>
                          </a:rPr>
                          <m:t>2</m:t>
                        </m:r>
                      </m:den>
                    </m:f>
                  </m:oMath>
                </a14:m>
                <a:endParaRPr lang="vi-VN" sz="3600">
                  <a:solidFill>
                    <a:sysClr val="windowText" lastClr="000000"/>
                  </a:solidFill>
                  <a:cs typeface="Arial" panose="020B0604020202020204" pitchFamily="34" charset="0"/>
                  <a:sym typeface="Arial"/>
                </a:endParaRPr>
              </a:p>
              <a:p>
                <a:pPr lvl="0" algn="just" defTabSz="1828800">
                  <a:lnSpc>
                    <a:spcPct val="150000"/>
                  </a:lnSpc>
                  <a:buClr>
                    <a:srgbClr val="2D1549"/>
                  </a:buClr>
                  <a:buSzPts val="1100"/>
                  <a:defRPr/>
                </a:pPr>
                <a:r>
                  <a:rPr lang="vi-VN" sz="3600" smtClean="0">
                    <a:solidFill>
                      <a:sysClr val="windowText" lastClr="000000"/>
                    </a:solidFill>
                    <a:cs typeface="Arial" panose="020B0604020202020204" pitchFamily="34" charset="0"/>
                    <a:sym typeface="Arial"/>
                  </a:rPr>
                  <a:t>Do </a:t>
                </a:r>
                <a14:m>
                  <m:oMath xmlns:m="http://schemas.openxmlformats.org/officeDocument/2006/math">
                    <m:r>
                      <a:rPr lang="vi-VN" sz="3600" i="1" smtClean="0">
                        <a:solidFill>
                          <a:sysClr val="windowText" lastClr="000000"/>
                        </a:solidFill>
                        <a:latin typeface="Cambria Math" panose="02040503050406030204" pitchFamily="18" charset="0"/>
                        <a:cs typeface="Arial" panose="020B0604020202020204" pitchFamily="34" charset="0"/>
                        <a:sym typeface="Arial"/>
                      </a:rPr>
                      <m:t>𝑆𝐴</m:t>
                    </m:r>
                  </m:oMath>
                </a14:m>
                <a:r>
                  <a:rPr lang="vi-VN" sz="3600">
                    <a:solidFill>
                      <a:sysClr val="windowText" lastClr="000000"/>
                    </a:solidFill>
                    <a:cs typeface="Arial" panose="020B0604020202020204" pitchFamily="34" charset="0"/>
                    <a:sym typeface="Arial"/>
                  </a:rPr>
                  <a:t> vuông góc với mặt phẳng </a:t>
                </a:r>
                <a14:m>
                  <m:oMath xmlns:m="http://schemas.openxmlformats.org/officeDocument/2006/math">
                    <m:r>
                      <a:rPr lang="vi-VN" sz="3600" i="1" smtClean="0">
                        <a:solidFill>
                          <a:sysClr val="windowText" lastClr="000000"/>
                        </a:solidFill>
                        <a:latin typeface="Cambria Math" panose="02040503050406030204" pitchFamily="18" charset="0"/>
                        <a:cs typeface="Arial" panose="020B0604020202020204" pitchFamily="34" charset="0"/>
                        <a:sym typeface="Arial"/>
                      </a:rPr>
                      <m:t>(</m:t>
                    </m:r>
                    <m:r>
                      <a:rPr lang="vi-VN" sz="3600" i="1" smtClean="0">
                        <a:solidFill>
                          <a:sysClr val="windowText" lastClr="000000"/>
                        </a:solidFill>
                        <a:latin typeface="Cambria Math" panose="02040503050406030204" pitchFamily="18" charset="0"/>
                        <a:cs typeface="Arial" panose="020B0604020202020204" pitchFamily="34" charset="0"/>
                        <a:sym typeface="Arial"/>
                      </a:rPr>
                      <m:t>𝐴𝐵𝐶</m:t>
                    </m:r>
                    <m:r>
                      <a:rPr lang="vi-VN" sz="3600" i="1" smtClean="0">
                        <a:solidFill>
                          <a:sysClr val="windowText" lastClr="000000"/>
                        </a:solidFill>
                        <a:latin typeface="Cambria Math" panose="02040503050406030204" pitchFamily="18" charset="0"/>
                        <a:cs typeface="Arial" panose="020B0604020202020204" pitchFamily="34" charset="0"/>
                        <a:sym typeface="Arial"/>
                      </a:rPr>
                      <m:t>) </m:t>
                    </m:r>
                  </m:oMath>
                </a14:m>
                <a:r>
                  <a:rPr lang="vi-VN" sz="3600">
                    <a:solidFill>
                      <a:sysClr val="windowText" lastClr="000000"/>
                    </a:solidFill>
                    <a:cs typeface="Arial" panose="020B0604020202020204" pitchFamily="34" charset="0"/>
                    <a:sym typeface="Arial"/>
                  </a:rPr>
                  <a:t>nên </a:t>
                </a:r>
                <a14:m>
                  <m:oMath xmlns:m="http://schemas.openxmlformats.org/officeDocument/2006/math">
                    <m:r>
                      <a:rPr lang="vi-VN" sz="3600" i="1" smtClean="0">
                        <a:solidFill>
                          <a:sysClr val="windowText" lastClr="000000"/>
                        </a:solidFill>
                        <a:latin typeface="Cambria Math" panose="02040503050406030204" pitchFamily="18" charset="0"/>
                        <a:cs typeface="Arial" panose="020B0604020202020204" pitchFamily="34" charset="0"/>
                        <a:sym typeface="Arial"/>
                      </a:rPr>
                      <m:t>𝐴𝐻</m:t>
                    </m:r>
                  </m:oMath>
                </a14:m>
                <a:r>
                  <a:rPr lang="vi-VN" sz="3600">
                    <a:solidFill>
                      <a:sysClr val="windowText" lastClr="000000"/>
                    </a:solidFill>
                    <a:cs typeface="Arial" panose="020B0604020202020204" pitchFamily="34" charset="0"/>
                    <a:sym typeface="Arial"/>
                  </a:rPr>
                  <a:t> là đường vuông góc chung </a:t>
                </a:r>
                <a:r>
                  <a:rPr lang="vi-VN" sz="3600">
                    <a:solidFill>
                      <a:sysClr val="windowText" lastClr="000000"/>
                    </a:solidFill>
                    <a:cs typeface="Arial" panose="020B0604020202020204" pitchFamily="34" charset="0"/>
                    <a:sym typeface="Arial"/>
                  </a:rPr>
                  <a:t>của </a:t>
                </a:r>
                <a14:m>
                  <m:oMath xmlns:m="http://schemas.openxmlformats.org/officeDocument/2006/math">
                    <m:r>
                      <a:rPr lang="vi-VN" sz="3600" i="1" smtClean="0">
                        <a:solidFill>
                          <a:sysClr val="windowText" lastClr="000000"/>
                        </a:solidFill>
                        <a:latin typeface="Cambria Math" panose="02040503050406030204" pitchFamily="18" charset="0"/>
                        <a:cs typeface="Arial" panose="020B0604020202020204" pitchFamily="34" charset="0"/>
                        <a:sym typeface="Arial"/>
                      </a:rPr>
                      <m:t>𝑆𝐴</m:t>
                    </m:r>
                  </m:oMath>
                </a14:m>
                <a:r>
                  <a:rPr lang="vi-VN" sz="3600" smtClean="0">
                    <a:solidFill>
                      <a:sysClr val="windowText" lastClr="000000"/>
                    </a:solidFill>
                    <a:cs typeface="Arial" panose="020B0604020202020204" pitchFamily="34" charset="0"/>
                    <a:sym typeface="Arial"/>
                  </a:rPr>
                  <a:t> </a:t>
                </a:r>
                <a:r>
                  <a:rPr lang="vi-VN" sz="3600">
                    <a:solidFill>
                      <a:sysClr val="windowText" lastClr="000000"/>
                    </a:solidFill>
                    <a:cs typeface="Arial" panose="020B0604020202020204" pitchFamily="34" charset="0"/>
                    <a:sym typeface="Arial"/>
                  </a:rPr>
                  <a:t>và </a:t>
                </a:r>
                <a14:m>
                  <m:oMath xmlns:m="http://schemas.openxmlformats.org/officeDocument/2006/math">
                    <m:r>
                      <a:rPr lang="vi-VN" sz="3600" i="1" smtClean="0">
                        <a:solidFill>
                          <a:sysClr val="windowText" lastClr="000000"/>
                        </a:solidFill>
                        <a:latin typeface="Cambria Math" panose="02040503050406030204" pitchFamily="18" charset="0"/>
                        <a:cs typeface="Arial" panose="020B0604020202020204" pitchFamily="34" charset="0"/>
                        <a:sym typeface="Arial"/>
                      </a:rPr>
                      <m:t>𝐵𝐶</m:t>
                    </m:r>
                  </m:oMath>
                </a14:m>
                <a:r>
                  <a:rPr lang="vi-VN" sz="3600">
                    <a:solidFill>
                      <a:sysClr val="windowText" lastClr="000000"/>
                    </a:solidFill>
                    <a:cs typeface="Arial" panose="020B0604020202020204" pitchFamily="34" charset="0"/>
                    <a:sym typeface="Arial"/>
                  </a:rPr>
                  <a:t> (</a:t>
                </a:r>
                <a14:m>
                  <m:oMath xmlns:m="http://schemas.openxmlformats.org/officeDocument/2006/math">
                    <m:r>
                      <a:rPr lang="vi-VN" sz="3600" i="1" smtClean="0">
                        <a:solidFill>
                          <a:sysClr val="windowText" lastClr="000000"/>
                        </a:solidFill>
                        <a:latin typeface="Cambria Math" panose="02040503050406030204" pitchFamily="18" charset="0"/>
                        <a:cs typeface="Arial" panose="020B0604020202020204" pitchFamily="34" charset="0"/>
                        <a:sym typeface="Arial"/>
                      </a:rPr>
                      <m:t>𝐻</m:t>
                    </m:r>
                  </m:oMath>
                </a14:m>
                <a:r>
                  <a:rPr lang="vi-VN" sz="3600">
                    <a:solidFill>
                      <a:sysClr val="windowText" lastClr="000000"/>
                    </a:solidFill>
                    <a:cs typeface="Arial" panose="020B0604020202020204" pitchFamily="34" charset="0"/>
                    <a:sym typeface="Arial"/>
                  </a:rPr>
                  <a:t> thuộc tia </a:t>
                </a:r>
                <a14:m>
                  <m:oMath xmlns:m="http://schemas.openxmlformats.org/officeDocument/2006/math">
                    <m:r>
                      <a:rPr lang="vi-VN" sz="3600" i="1" smtClean="0">
                        <a:solidFill>
                          <a:sysClr val="windowText" lastClr="000000"/>
                        </a:solidFill>
                        <a:latin typeface="Cambria Math" panose="02040503050406030204" pitchFamily="18" charset="0"/>
                        <a:cs typeface="Arial" panose="020B0604020202020204" pitchFamily="34" charset="0"/>
                        <a:sym typeface="Arial"/>
                      </a:rPr>
                      <m:t>𝐵𝐶</m:t>
                    </m:r>
                  </m:oMath>
                </a14:m>
                <a:r>
                  <a:rPr lang="vi-VN" sz="3600">
                    <a:solidFill>
                      <a:sysClr val="windowText" lastClr="000000"/>
                    </a:solidFill>
                    <a:cs typeface="Arial" panose="020B0604020202020204" pitchFamily="34" charset="0"/>
                    <a:sym typeface="Arial"/>
                  </a:rPr>
                  <a:t> và </a:t>
                </a:r>
                <a14:m>
                  <m:oMath xmlns:m="http://schemas.openxmlformats.org/officeDocument/2006/math">
                    <m:r>
                      <a:rPr lang="vi-VN" sz="3600" i="1">
                        <a:solidFill>
                          <a:sysClr val="windowText" lastClr="000000"/>
                        </a:solidFill>
                        <a:latin typeface="Cambria Math" panose="02040503050406030204" pitchFamily="18" charset="0"/>
                        <a:cs typeface="Arial" panose="020B0604020202020204" pitchFamily="34" charset="0"/>
                        <a:sym typeface="Arial"/>
                      </a:rPr>
                      <m:t>𝐵𝐻</m:t>
                    </m:r>
                    <m:r>
                      <a:rPr lang="vi-VN" sz="3600" i="1">
                        <a:solidFill>
                          <a:sysClr val="windowText" lastClr="000000"/>
                        </a:solidFill>
                        <a:latin typeface="Cambria Math" panose="02040503050406030204" pitchFamily="18" charset="0"/>
                        <a:cs typeface="Arial" panose="020B0604020202020204" pitchFamily="34" charset="0"/>
                        <a:sym typeface="Arial"/>
                      </a:rPr>
                      <m:t>=</m:t>
                    </m:r>
                    <m:f>
                      <m:fPr>
                        <m:ctrlPr>
                          <a:rPr lang="vi-VN" sz="3600" i="1">
                            <a:solidFill>
                              <a:sysClr val="windowText" lastClr="000000"/>
                            </a:solidFill>
                            <a:latin typeface="Cambria Math" panose="02040503050406030204" pitchFamily="18" charset="0"/>
                            <a:cs typeface="Arial" panose="020B0604020202020204" pitchFamily="34" charset="0"/>
                            <a:sym typeface="Arial"/>
                          </a:rPr>
                        </m:ctrlPr>
                      </m:fPr>
                      <m:num>
                        <m:r>
                          <a:rPr lang="en-US" sz="3600" i="1">
                            <a:solidFill>
                              <a:sysClr val="windowText" lastClr="000000"/>
                            </a:solidFill>
                            <a:latin typeface="Cambria Math" panose="02040503050406030204" pitchFamily="18" charset="0"/>
                            <a:cs typeface="Arial" panose="020B0604020202020204" pitchFamily="34" charset="0"/>
                            <a:sym typeface="Arial"/>
                          </a:rPr>
                          <m:t>𝑎</m:t>
                        </m:r>
                      </m:num>
                      <m:den>
                        <m:r>
                          <a:rPr lang="en-US" sz="3600" i="1">
                            <a:solidFill>
                              <a:sysClr val="windowText" lastClr="000000"/>
                            </a:solidFill>
                            <a:latin typeface="Cambria Math" panose="02040503050406030204" pitchFamily="18" charset="0"/>
                            <a:cs typeface="Arial" panose="020B0604020202020204" pitchFamily="34" charset="0"/>
                            <a:sym typeface="Arial"/>
                          </a:rPr>
                          <m:t>2</m:t>
                        </m:r>
                      </m:den>
                    </m:f>
                  </m:oMath>
                </a14:m>
                <a:r>
                  <a:rPr lang="en-US" sz="3600" smtClean="0">
                    <a:solidFill>
                      <a:sysClr val="windowText" lastClr="000000"/>
                    </a:solidFill>
                    <a:cs typeface="Arial" panose="020B0604020202020204" pitchFamily="34" charset="0"/>
                    <a:sym typeface="Arial"/>
                  </a:rPr>
                  <a:t>)</a:t>
                </a:r>
              </a:p>
              <a:p>
                <a:pPr lvl="0" algn="just" defTabSz="1828800">
                  <a:lnSpc>
                    <a:spcPct val="150000"/>
                  </a:lnSpc>
                  <a:buClr>
                    <a:srgbClr val="2D1549"/>
                  </a:buClr>
                  <a:buSzPts val="1100"/>
                  <a:defRPr/>
                </a:pPr>
                <a:r>
                  <a:rPr lang="vi-VN" sz="3600" smtClean="0">
                    <a:solidFill>
                      <a:sysClr val="windowText" lastClr="000000"/>
                    </a:solidFill>
                    <a:cs typeface="Arial" panose="020B0604020202020204" pitchFamily="34" charset="0"/>
                    <a:sym typeface="Arial"/>
                  </a:rPr>
                  <a:t>Khoảng </a:t>
                </a:r>
                <a:r>
                  <a:rPr lang="vi-VN" sz="3600">
                    <a:solidFill>
                      <a:sysClr val="windowText" lastClr="000000"/>
                    </a:solidFill>
                    <a:cs typeface="Arial" panose="020B0604020202020204" pitchFamily="34" charset="0"/>
                    <a:sym typeface="Arial"/>
                  </a:rPr>
                  <a:t>cách giữa hai đường thẳng </a:t>
                </a:r>
                <a14:m>
                  <m:oMath xmlns:m="http://schemas.openxmlformats.org/officeDocument/2006/math">
                    <m:r>
                      <a:rPr lang="vi-VN" sz="3600" i="1" smtClean="0">
                        <a:solidFill>
                          <a:sysClr val="windowText" lastClr="000000"/>
                        </a:solidFill>
                        <a:latin typeface="Cambria Math" panose="02040503050406030204" pitchFamily="18" charset="0"/>
                        <a:cs typeface="Arial" panose="020B0604020202020204" pitchFamily="34" charset="0"/>
                        <a:sym typeface="Arial"/>
                      </a:rPr>
                      <m:t>𝑆𝐴</m:t>
                    </m:r>
                  </m:oMath>
                </a14:m>
                <a:r>
                  <a:rPr lang="vi-VN" sz="3600">
                    <a:solidFill>
                      <a:sysClr val="windowText" lastClr="000000"/>
                    </a:solidFill>
                    <a:cs typeface="Arial" panose="020B0604020202020204" pitchFamily="34" charset="0"/>
                    <a:sym typeface="Arial"/>
                  </a:rPr>
                  <a:t> và </a:t>
                </a:r>
                <a14:m>
                  <m:oMath xmlns:m="http://schemas.openxmlformats.org/officeDocument/2006/math">
                    <m:r>
                      <a:rPr lang="vi-VN" sz="3600" i="1" smtClean="0">
                        <a:solidFill>
                          <a:sysClr val="windowText" lastClr="000000"/>
                        </a:solidFill>
                        <a:latin typeface="Cambria Math" panose="02040503050406030204" pitchFamily="18" charset="0"/>
                        <a:cs typeface="Arial" panose="020B0604020202020204" pitchFamily="34" charset="0"/>
                        <a:sym typeface="Arial"/>
                      </a:rPr>
                      <m:t>𝐵𝐶</m:t>
                    </m:r>
                  </m:oMath>
                </a14:m>
                <a:r>
                  <a:rPr lang="vi-VN" sz="3600">
                    <a:solidFill>
                      <a:sysClr val="windowText" lastClr="000000"/>
                    </a:solidFill>
                    <a:cs typeface="Arial" panose="020B0604020202020204" pitchFamily="34" charset="0"/>
                    <a:sym typeface="Arial"/>
                  </a:rPr>
                  <a:t> là</a:t>
                </a:r>
              </a:p>
              <a:p>
                <a:pPr lvl="0" algn="ctr" defTabSz="1828800">
                  <a:lnSpc>
                    <a:spcPct val="150000"/>
                  </a:lnSpc>
                  <a:buClr>
                    <a:srgbClr val="2D1549"/>
                  </a:buClr>
                  <a:buSzPts val="1100"/>
                  <a:defRPr/>
                </a:pPr>
                <a14:m>
                  <m:oMath xmlns:m="http://schemas.openxmlformats.org/officeDocument/2006/math">
                    <m:r>
                      <a:rPr lang="vi-VN" sz="3600" i="1" smtClean="0">
                        <a:solidFill>
                          <a:sysClr val="windowText" lastClr="000000"/>
                        </a:solidFill>
                        <a:latin typeface="Cambria Math" panose="02040503050406030204" pitchFamily="18" charset="0"/>
                        <a:cs typeface="Arial" panose="020B0604020202020204" pitchFamily="34" charset="0"/>
                        <a:sym typeface="Arial"/>
                      </a:rPr>
                      <m:t>𝑑</m:t>
                    </m:r>
                    <m:r>
                      <a:rPr lang="vi-VN" sz="3600" i="1" smtClean="0">
                        <a:solidFill>
                          <a:sysClr val="windowText" lastClr="000000"/>
                        </a:solidFill>
                        <a:latin typeface="Cambria Math" panose="02040503050406030204" pitchFamily="18" charset="0"/>
                        <a:cs typeface="Arial" panose="020B0604020202020204" pitchFamily="34" charset="0"/>
                        <a:sym typeface="Arial"/>
                      </a:rPr>
                      <m:t>(</m:t>
                    </m:r>
                    <m:r>
                      <a:rPr lang="vi-VN" sz="3600" i="1" smtClean="0">
                        <a:solidFill>
                          <a:sysClr val="windowText" lastClr="000000"/>
                        </a:solidFill>
                        <a:latin typeface="Cambria Math" panose="02040503050406030204" pitchFamily="18" charset="0"/>
                        <a:cs typeface="Arial" panose="020B0604020202020204" pitchFamily="34" charset="0"/>
                        <a:sym typeface="Arial"/>
                      </a:rPr>
                      <m:t>𝑆𝐴</m:t>
                    </m:r>
                    <m:r>
                      <a:rPr lang="vi-VN" sz="3600" i="1" smtClean="0">
                        <a:solidFill>
                          <a:sysClr val="windowText" lastClr="000000"/>
                        </a:solidFill>
                        <a:latin typeface="Cambria Math" panose="02040503050406030204" pitchFamily="18" charset="0"/>
                        <a:cs typeface="Arial" panose="020B0604020202020204" pitchFamily="34" charset="0"/>
                        <a:sym typeface="Arial"/>
                      </a:rPr>
                      <m:t>, </m:t>
                    </m:r>
                    <m:r>
                      <a:rPr lang="vi-VN" sz="3600" i="1" smtClean="0">
                        <a:solidFill>
                          <a:sysClr val="windowText" lastClr="000000"/>
                        </a:solidFill>
                        <a:latin typeface="Cambria Math" panose="02040503050406030204" pitchFamily="18" charset="0"/>
                        <a:cs typeface="Arial" panose="020B0604020202020204" pitchFamily="34" charset="0"/>
                        <a:sym typeface="Arial"/>
                      </a:rPr>
                      <m:t>𝐵𝐶</m:t>
                    </m:r>
                    <m:r>
                      <a:rPr lang="vi-VN" sz="3600" i="1" smtClean="0">
                        <a:solidFill>
                          <a:sysClr val="windowText" lastClr="000000"/>
                        </a:solidFill>
                        <a:latin typeface="Cambria Math" panose="02040503050406030204" pitchFamily="18" charset="0"/>
                        <a:cs typeface="Arial" panose="020B0604020202020204" pitchFamily="34" charset="0"/>
                        <a:sym typeface="Arial"/>
                      </a:rPr>
                      <m:t>)= </m:t>
                    </m:r>
                    <m:r>
                      <a:rPr lang="vi-VN" sz="3600" i="1" smtClean="0">
                        <a:solidFill>
                          <a:sysClr val="windowText" lastClr="000000"/>
                        </a:solidFill>
                        <a:latin typeface="Cambria Math" panose="02040503050406030204" pitchFamily="18" charset="0"/>
                        <a:cs typeface="Arial" panose="020B0604020202020204" pitchFamily="34" charset="0"/>
                        <a:sym typeface="Arial"/>
                      </a:rPr>
                      <m:t>𝐴𝐻</m:t>
                    </m:r>
                    <m:r>
                      <a:rPr lang="vi-VN" sz="3600" i="1" smtClean="0">
                        <a:solidFill>
                          <a:sysClr val="windowText" lastClr="000000"/>
                        </a:solidFill>
                        <a:latin typeface="Cambria Math" panose="02040503050406030204" pitchFamily="18" charset="0"/>
                        <a:cs typeface="Arial" panose="020B0604020202020204" pitchFamily="34" charset="0"/>
                        <a:sym typeface="Arial"/>
                      </a:rPr>
                      <m:t> = </m:t>
                    </m:r>
                    <m:r>
                      <a:rPr lang="vi-VN" sz="3600" i="1" smtClean="0">
                        <a:solidFill>
                          <a:sysClr val="windowText" lastClr="000000"/>
                        </a:solidFill>
                        <a:latin typeface="Cambria Math" panose="02040503050406030204" pitchFamily="18" charset="0"/>
                        <a:cs typeface="Arial" panose="020B0604020202020204" pitchFamily="34" charset="0"/>
                        <a:sym typeface="Arial"/>
                      </a:rPr>
                      <m:t>𝐴𝐵</m:t>
                    </m:r>
                    <m:r>
                      <a:rPr lang="vi-VN" sz="3600" i="1" smtClean="0">
                        <a:solidFill>
                          <a:sysClr val="windowText" lastClr="000000"/>
                        </a:solidFill>
                        <a:latin typeface="Cambria Math" panose="02040503050406030204" pitchFamily="18" charset="0"/>
                        <a:cs typeface="Arial" panose="020B0604020202020204" pitchFamily="34" charset="0"/>
                        <a:sym typeface="Arial"/>
                      </a:rPr>
                      <m:t> </m:t>
                    </m:r>
                    <m:r>
                      <m:rPr>
                        <m:sty m:val="p"/>
                      </m:rPr>
                      <a:rPr lang="vi-VN" sz="3600" i="1" smtClean="0">
                        <a:solidFill>
                          <a:sysClr val="windowText" lastClr="000000"/>
                        </a:solidFill>
                        <a:latin typeface="Cambria Math" panose="02040503050406030204" pitchFamily="18" charset="0"/>
                        <a:cs typeface="Arial" panose="020B0604020202020204" pitchFamily="34" charset="0"/>
                        <a:sym typeface="Arial"/>
                      </a:rPr>
                      <m:t>sin</m:t>
                    </m:r>
                    <m:r>
                      <a:rPr lang="vi-VN" sz="3600" i="1" smtClean="0">
                        <a:solidFill>
                          <a:sysClr val="windowText" lastClr="000000"/>
                        </a:solidFill>
                        <a:latin typeface="Cambria Math" panose="02040503050406030204" pitchFamily="18" charset="0"/>
                        <a:cs typeface="Arial" panose="020B0604020202020204" pitchFamily="34" charset="0"/>
                        <a:sym typeface="Arial"/>
                      </a:rPr>
                      <m:t>⁡</m:t>
                    </m:r>
                    <m:acc>
                      <m:accPr>
                        <m:chr m:val="̂"/>
                        <m:ctrlPr>
                          <a:rPr lang="en-US" sz="3600" i="1">
                            <a:solidFill>
                              <a:sysClr val="windowText" lastClr="000000"/>
                            </a:solidFill>
                            <a:latin typeface="Cambria Math" panose="02040503050406030204" pitchFamily="18" charset="0"/>
                            <a:cs typeface="Arial" panose="020B0604020202020204" pitchFamily="34" charset="0"/>
                            <a:sym typeface="Arial"/>
                          </a:rPr>
                        </m:ctrlPr>
                      </m:accPr>
                      <m:e>
                        <m:r>
                          <a:rPr lang="en-US" sz="3600" i="1">
                            <a:solidFill>
                              <a:sysClr val="windowText" lastClr="000000"/>
                            </a:solidFill>
                            <a:latin typeface="Cambria Math" panose="02040503050406030204" pitchFamily="18" charset="0"/>
                            <a:cs typeface="Arial" panose="020B0604020202020204" pitchFamily="34" charset="0"/>
                            <a:sym typeface="Arial"/>
                          </a:rPr>
                          <m:t>𝐴𝐵</m:t>
                        </m:r>
                        <m:r>
                          <a:rPr lang="en-US" sz="3600" i="1">
                            <a:solidFill>
                              <a:sysClr val="windowText" lastClr="000000"/>
                            </a:solidFill>
                            <a:latin typeface="Cambria Math" panose="02040503050406030204" pitchFamily="18" charset="0"/>
                            <a:cs typeface="Arial" panose="020B0604020202020204" pitchFamily="34" charset="0"/>
                            <a:sym typeface="Arial"/>
                          </a:rPr>
                          <m:t>𝐻</m:t>
                        </m:r>
                      </m:e>
                    </m:acc>
                    <m:r>
                      <a:rPr lang="vi-VN" sz="3600" i="1">
                        <a:solidFill>
                          <a:sysClr val="windowText" lastClr="000000"/>
                        </a:solidFill>
                        <a:latin typeface="Cambria Math" panose="02040503050406030204" pitchFamily="18" charset="0"/>
                        <a:cs typeface="Arial" panose="020B0604020202020204" pitchFamily="34" charset="0"/>
                        <a:sym typeface="Arial"/>
                      </a:rPr>
                      <m:t>=</m:t>
                    </m:r>
                    <m:f>
                      <m:fPr>
                        <m:ctrlPr>
                          <a:rPr lang="vi-VN" sz="3600" i="1" smtClean="0">
                            <a:solidFill>
                              <a:sysClr val="windowText" lastClr="000000"/>
                            </a:solidFill>
                            <a:latin typeface="Cambria Math" panose="02040503050406030204" pitchFamily="18" charset="0"/>
                            <a:cs typeface="Arial" panose="020B0604020202020204" pitchFamily="34" charset="0"/>
                            <a:sym typeface="Arial"/>
                          </a:rPr>
                        </m:ctrlPr>
                      </m:fPr>
                      <m:num>
                        <m:r>
                          <a:rPr lang="en-US" sz="3600" b="0" i="1" smtClean="0">
                            <a:solidFill>
                              <a:sysClr val="windowText" lastClr="000000"/>
                            </a:solidFill>
                            <a:latin typeface="Cambria Math" panose="02040503050406030204" pitchFamily="18" charset="0"/>
                            <a:cs typeface="Arial" panose="020B0604020202020204" pitchFamily="34" charset="0"/>
                            <a:sym typeface="Arial"/>
                          </a:rPr>
                          <m:t>𝑎</m:t>
                        </m:r>
                        <m:rad>
                          <m:radPr>
                            <m:degHide m:val="on"/>
                            <m:ctrlPr>
                              <a:rPr lang="en-US" sz="3600" b="0" i="1" smtClean="0">
                                <a:solidFill>
                                  <a:sysClr val="windowText" lastClr="000000"/>
                                </a:solidFill>
                                <a:latin typeface="Cambria Math" panose="02040503050406030204" pitchFamily="18" charset="0"/>
                                <a:cs typeface="Arial" panose="020B0604020202020204" pitchFamily="34" charset="0"/>
                                <a:sym typeface="Arial"/>
                              </a:rPr>
                            </m:ctrlPr>
                          </m:radPr>
                          <m:deg/>
                          <m:e>
                            <m:r>
                              <a:rPr lang="en-US" sz="3600" b="0" i="1" smtClean="0">
                                <a:solidFill>
                                  <a:sysClr val="windowText" lastClr="000000"/>
                                </a:solidFill>
                                <a:latin typeface="Cambria Math" panose="02040503050406030204" pitchFamily="18" charset="0"/>
                                <a:cs typeface="Arial" panose="020B0604020202020204" pitchFamily="34" charset="0"/>
                                <a:sym typeface="Arial"/>
                              </a:rPr>
                              <m:t>3</m:t>
                            </m:r>
                          </m:e>
                        </m:rad>
                      </m:num>
                      <m:den>
                        <m:r>
                          <a:rPr lang="en-US" sz="3600" b="0" i="1" smtClean="0">
                            <a:solidFill>
                              <a:sysClr val="windowText" lastClr="000000"/>
                            </a:solidFill>
                            <a:latin typeface="Cambria Math" panose="02040503050406030204" pitchFamily="18" charset="0"/>
                            <a:cs typeface="Arial" panose="020B0604020202020204" pitchFamily="34" charset="0"/>
                            <a:sym typeface="Arial"/>
                          </a:rPr>
                          <m:t>2</m:t>
                        </m:r>
                      </m:den>
                    </m:f>
                  </m:oMath>
                </a14:m>
                <a:r>
                  <a:rPr lang="en-US" sz="3600" smtClean="0">
                    <a:solidFill>
                      <a:sysClr val="windowText" lastClr="000000"/>
                    </a:solidFill>
                    <a:cs typeface="Arial" panose="020B0604020202020204" pitchFamily="34" charset="0"/>
                    <a:sym typeface="Arial"/>
                  </a:rPr>
                  <a:t> </a:t>
                </a:r>
                <a:endParaRPr lang="vi-VN" sz="3600">
                  <a:solidFill>
                    <a:sysClr val="windowText" lastClr="000000"/>
                  </a:solidFill>
                  <a:cs typeface="Arial" panose="020B0604020202020204" pitchFamily="34" charset="0"/>
                  <a:sym typeface="Arial"/>
                </a:endParaRPr>
              </a:p>
            </p:txBody>
          </p:sp>
        </mc:Choice>
        <mc:Fallback>
          <p:sp>
            <p:nvSpPr>
              <p:cNvPr id="4" name="Rectangle 3"/>
              <p:cNvSpPr>
                <a:spLocks noRot="1" noChangeAspect="1" noMove="1" noResize="1" noEditPoints="1" noAdjustHandles="1" noChangeArrowheads="1" noChangeShapeType="1" noTextEdit="1"/>
              </p:cNvSpPr>
              <p:nvPr/>
            </p:nvSpPr>
            <p:spPr>
              <a:xfrm>
                <a:off x="6669566" y="2310109"/>
                <a:ext cx="11127174" cy="7812460"/>
              </a:xfrm>
              <a:prstGeom prst="rect">
                <a:avLst/>
              </a:prstGeom>
              <a:blipFill>
                <a:blip r:embed="rId5"/>
                <a:stretch>
                  <a:fillRect l="-1644" r="-1699"/>
                </a:stretch>
              </a:blipFill>
            </p:spPr>
            <p:txBody>
              <a:bodyPr/>
              <a:lstStyle/>
              <a:p>
                <a:r>
                  <a:rPr lang="en-US">
                    <a:noFill/>
                  </a:rPr>
                  <a:t> </a:t>
                </a:r>
              </a:p>
            </p:txBody>
          </p:sp>
        </mc:Fallback>
      </mc:AlternateContent>
      <p:pic>
        <p:nvPicPr>
          <p:cNvPr id="5" name="Picture 4"/>
          <p:cNvPicPr>
            <a:picLocks noChangeAspect="1"/>
          </p:cNvPicPr>
          <p:nvPr/>
        </p:nvPicPr>
        <p:blipFill>
          <a:blip r:embed="rId6"/>
          <a:stretch>
            <a:fillRect/>
          </a:stretch>
        </p:blipFill>
        <p:spPr>
          <a:xfrm>
            <a:off x="-20052" y="8934512"/>
            <a:ext cx="1835275" cy="1101165"/>
          </a:xfrm>
          <a:prstGeom prst="rect">
            <a:avLst/>
          </a:prstGeom>
        </p:spPr>
      </p:pic>
      <p:pic>
        <p:nvPicPr>
          <p:cNvPr id="2" name="Picture 1"/>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585536" y="2969529"/>
            <a:ext cx="5891525" cy="4764771"/>
          </a:xfrm>
          <a:prstGeom prst="rect">
            <a:avLst/>
          </a:prstGeom>
        </p:spPr>
      </p:pic>
    </p:spTree>
    <p:extLst>
      <p:ext uri="{BB962C8B-B14F-4D97-AF65-F5344CB8AC3E}">
        <p14:creationId xmlns:p14="http://schemas.microsoft.com/office/powerpoint/2010/main" val="2813562776"/>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
                                            <p:txEl>
                                              <p:pRg st="0" end="0"/>
                                            </p:txEl>
                                          </p:spTgt>
                                        </p:tgtEl>
                                        <p:attrNameLst>
                                          <p:attrName>style.visibility</p:attrName>
                                        </p:attrNameLst>
                                      </p:cBhvr>
                                      <p:to>
                                        <p:strVal val="visible"/>
                                      </p:to>
                                    </p:set>
                                    <p:animEffect transition="in" filter="fade">
                                      <p:cBhvr>
                                        <p:cTn id="22" dur="500"/>
                                        <p:tgtEl>
                                          <p:spTgt spid="4">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4">
                                            <p:txEl>
                                              <p:pRg st="1" end="1"/>
                                            </p:txEl>
                                          </p:spTgt>
                                        </p:tgtEl>
                                        <p:attrNameLst>
                                          <p:attrName>style.visibility</p:attrName>
                                        </p:attrNameLst>
                                      </p:cBhvr>
                                      <p:to>
                                        <p:strVal val="visible"/>
                                      </p:to>
                                    </p:set>
                                    <p:animEffect transition="in" filter="wipe(up)">
                                      <p:cBhvr>
                                        <p:cTn id="27" dur="5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4">
                                            <p:txEl>
                                              <p:pRg st="2" end="2"/>
                                            </p:txEl>
                                          </p:spTgt>
                                        </p:tgtEl>
                                        <p:attrNameLst>
                                          <p:attrName>style.visibility</p:attrName>
                                        </p:attrNameLst>
                                      </p:cBhvr>
                                      <p:to>
                                        <p:strVal val="visible"/>
                                      </p:to>
                                    </p:set>
                                    <p:animEffect transition="in" filter="randombar(horizontal)">
                                      <p:cBhvr>
                                        <p:cTn id="32" dur="500"/>
                                        <p:tgtEl>
                                          <p:spTgt spid="4">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nodeType="clickEffect">
                                  <p:stCondLst>
                                    <p:cond delay="0"/>
                                  </p:stCondLst>
                                  <p:childTnLst>
                                    <p:set>
                                      <p:cBhvr>
                                        <p:cTn id="36" dur="1" fill="hold">
                                          <p:stCondLst>
                                            <p:cond delay="0"/>
                                          </p:stCondLst>
                                        </p:cTn>
                                        <p:tgtEl>
                                          <p:spTgt spid="4">
                                            <p:txEl>
                                              <p:pRg st="3" end="3"/>
                                            </p:txEl>
                                          </p:spTgt>
                                        </p:tgtEl>
                                        <p:attrNameLst>
                                          <p:attrName>style.visibility</p:attrName>
                                        </p:attrNameLst>
                                      </p:cBhvr>
                                      <p:to>
                                        <p:strVal val="visible"/>
                                      </p:to>
                                    </p:set>
                                    <p:animEffect transition="in" filter="wipe(up)">
                                      <p:cBhvr>
                                        <p:cTn id="37" dur="500"/>
                                        <p:tgtEl>
                                          <p:spTgt spid="4">
                                            <p:txEl>
                                              <p:pRg st="3" end="3"/>
                                            </p:txEl>
                                          </p:spTgt>
                                        </p:tgtEl>
                                      </p:cBhvr>
                                    </p:animEffect>
                                  </p:childTnLst>
                                </p:cTn>
                              </p:par>
                              <p:par>
                                <p:cTn id="38" presetID="22" presetClass="entr" presetSubtype="1" fill="hold" nodeType="withEffect">
                                  <p:stCondLst>
                                    <p:cond delay="0"/>
                                  </p:stCondLst>
                                  <p:childTnLst>
                                    <p:set>
                                      <p:cBhvr>
                                        <p:cTn id="39" dur="1" fill="hold">
                                          <p:stCondLst>
                                            <p:cond delay="0"/>
                                          </p:stCondLst>
                                        </p:cTn>
                                        <p:tgtEl>
                                          <p:spTgt spid="4">
                                            <p:txEl>
                                              <p:pRg st="4" end="4"/>
                                            </p:txEl>
                                          </p:spTgt>
                                        </p:tgtEl>
                                        <p:attrNameLst>
                                          <p:attrName>style.visibility</p:attrName>
                                        </p:attrNameLst>
                                      </p:cBhvr>
                                      <p:to>
                                        <p:strVal val="visible"/>
                                      </p:to>
                                    </p:set>
                                    <p:animEffect transition="in" filter="wipe(up)">
                                      <p:cBhvr>
                                        <p:cTn id="40"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20" grpId="0"/>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sp>
        <p:nvSpPr>
          <p:cNvPr id="8" name="Rectangle 7"/>
          <p:cNvSpPr/>
          <p:nvPr/>
        </p:nvSpPr>
        <p:spPr>
          <a:xfrm>
            <a:off x="352926" y="350762"/>
            <a:ext cx="17602200" cy="9561253"/>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10" name="Picture 9"/>
          <p:cNvPicPr>
            <a:picLocks noChangeAspect="1"/>
          </p:cNvPicPr>
          <p:nvPr/>
        </p:nvPicPr>
        <p:blipFill>
          <a:blip r:embed="rId4"/>
          <a:stretch>
            <a:fillRect/>
          </a:stretch>
        </p:blipFill>
        <p:spPr>
          <a:xfrm rot="938653">
            <a:off x="16013059" y="841206"/>
            <a:ext cx="2255894" cy="451178"/>
          </a:xfrm>
          <a:prstGeom prst="rect">
            <a:avLst/>
          </a:prstGeom>
        </p:spPr>
      </p:pic>
      <p:sp>
        <p:nvSpPr>
          <p:cNvPr id="9" name="TextBox 8"/>
          <p:cNvSpPr txBox="1"/>
          <p:nvPr/>
        </p:nvSpPr>
        <p:spPr>
          <a:xfrm>
            <a:off x="1143000" y="588507"/>
            <a:ext cx="3372853" cy="1084912"/>
          </a:xfrm>
          <a:prstGeom prst="rect">
            <a:avLst/>
          </a:prstGeom>
          <a:ln/>
        </p:spPr>
        <p:style>
          <a:lnRef idx="3">
            <a:schemeClr val="lt1"/>
          </a:lnRef>
          <a:fillRef idx="1">
            <a:schemeClr val="dk1"/>
          </a:fillRef>
          <a:effectRef idx="1">
            <a:schemeClr val="dk1"/>
          </a:effectRef>
          <a:fontRef idx="minor">
            <a:schemeClr val="lt1"/>
          </a:fontRef>
        </p:style>
        <p:txBody>
          <a:bodyPr wrap="square" rtlCol="0">
            <a:spAutoFit/>
          </a:bodyPr>
          <a:lstStyle/>
          <a:p>
            <a:pPr lvl="0" algn="ctr">
              <a:lnSpc>
                <a:spcPct val="150000"/>
              </a:lnSpc>
              <a:defRPr/>
            </a:pPr>
            <a:r>
              <a:rPr lang="en-US" sz="4300" b="1">
                <a:solidFill>
                  <a:srgbClr val="FFFF00"/>
                </a:solidFill>
                <a:cs typeface="Arial" panose="020B0604020202020204" pitchFamily="34" charset="0"/>
                <a:sym typeface="Arial"/>
              </a:rPr>
              <a:t>Khám phá</a:t>
            </a:r>
            <a:endParaRPr kumimoji="0" lang="en-US" sz="4300" b="1" i="0" u="none" strike="noStrike" kern="1200" cap="none" spc="0" normalizeH="0" baseline="0" noProof="0" dirty="0">
              <a:ln>
                <a:noFill/>
              </a:ln>
              <a:solidFill>
                <a:srgbClr val="FFFF00"/>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2" name="Rectangle 1"/>
              <p:cNvSpPr/>
              <p:nvPr/>
            </p:nvSpPr>
            <p:spPr>
              <a:xfrm>
                <a:off x="1056774" y="1750743"/>
                <a:ext cx="16154399" cy="2654573"/>
              </a:xfrm>
              <a:prstGeom prst="rect">
                <a:avLst/>
              </a:prstGeom>
            </p:spPr>
            <p:txBody>
              <a:bodyPr wrap="square">
                <a:spAutoFit/>
              </a:bodyPr>
              <a:lstStyle/>
              <a:p>
                <a:pPr algn="just">
                  <a:lnSpc>
                    <a:spcPct val="150000"/>
                  </a:lnSpc>
                </a:pPr>
                <a:r>
                  <a:rPr lang="vi-VN" sz="3700">
                    <a:solidFill>
                      <a:srgbClr val="000000"/>
                    </a:solidFill>
                  </a:rPr>
                  <a:t>Cho đường thẳng </a:t>
                </a:r>
                <a14:m>
                  <m:oMath xmlns:m="http://schemas.openxmlformats.org/officeDocument/2006/math">
                    <m:r>
                      <a:rPr lang="vi-VN" sz="3700" i="1" smtClean="0">
                        <a:solidFill>
                          <a:srgbClr val="000000"/>
                        </a:solidFill>
                        <a:latin typeface="Cambria Math" panose="02040503050406030204" pitchFamily="18" charset="0"/>
                      </a:rPr>
                      <m:t>𝑎</m:t>
                    </m:r>
                  </m:oMath>
                </a14:m>
                <a:r>
                  <a:rPr lang="vi-VN" sz="3700">
                    <a:solidFill>
                      <a:srgbClr val="000000"/>
                    </a:solidFill>
                  </a:rPr>
                  <a:t> vuông góc với mặt phẳng </a:t>
                </a:r>
                <a14:m>
                  <m:oMath xmlns:m="http://schemas.openxmlformats.org/officeDocument/2006/math">
                    <m:r>
                      <a:rPr lang="vi-VN" sz="3700" i="1" smtClean="0">
                        <a:solidFill>
                          <a:srgbClr val="000000"/>
                        </a:solidFill>
                        <a:latin typeface="Cambria Math" panose="02040503050406030204" pitchFamily="18" charset="0"/>
                      </a:rPr>
                      <m:t>(</m:t>
                    </m:r>
                    <m:r>
                      <a:rPr lang="vi-VN" sz="3700" i="1" smtClean="0">
                        <a:solidFill>
                          <a:srgbClr val="000000"/>
                        </a:solidFill>
                        <a:latin typeface="Cambria Math" panose="02040503050406030204" pitchFamily="18" charset="0"/>
                      </a:rPr>
                      <m:t>𝑃</m:t>
                    </m:r>
                    <m:r>
                      <a:rPr lang="vi-VN" sz="3700" i="1" smtClean="0">
                        <a:solidFill>
                          <a:srgbClr val="000000"/>
                        </a:solidFill>
                        <a:latin typeface="Cambria Math" panose="02040503050406030204" pitchFamily="18" charset="0"/>
                      </a:rPr>
                      <m:t>)</m:t>
                    </m:r>
                  </m:oMath>
                </a14:m>
                <a:r>
                  <a:rPr lang="vi-VN" sz="3700">
                    <a:solidFill>
                      <a:srgbClr val="000000"/>
                    </a:solidFill>
                  </a:rPr>
                  <a:t> và cắt </a:t>
                </a:r>
                <a14:m>
                  <m:oMath xmlns:m="http://schemas.openxmlformats.org/officeDocument/2006/math">
                    <m:r>
                      <a:rPr lang="vi-VN" sz="3700" i="1" smtClean="0">
                        <a:solidFill>
                          <a:srgbClr val="000000"/>
                        </a:solidFill>
                        <a:latin typeface="Cambria Math" panose="02040503050406030204" pitchFamily="18" charset="0"/>
                      </a:rPr>
                      <m:t>(</m:t>
                    </m:r>
                    <m:r>
                      <a:rPr lang="vi-VN" sz="3700" i="1" smtClean="0">
                        <a:solidFill>
                          <a:srgbClr val="000000"/>
                        </a:solidFill>
                        <a:latin typeface="Cambria Math" panose="02040503050406030204" pitchFamily="18" charset="0"/>
                      </a:rPr>
                      <m:t>𝑃</m:t>
                    </m:r>
                    <m:r>
                      <a:rPr lang="vi-VN" sz="3700" i="1" smtClean="0">
                        <a:solidFill>
                          <a:srgbClr val="000000"/>
                        </a:solidFill>
                        <a:latin typeface="Cambria Math" panose="02040503050406030204" pitchFamily="18" charset="0"/>
                      </a:rPr>
                      <m:t>)</m:t>
                    </m:r>
                  </m:oMath>
                </a14:m>
                <a:r>
                  <a:rPr lang="vi-VN" sz="3700">
                    <a:solidFill>
                      <a:srgbClr val="000000"/>
                    </a:solidFill>
                  </a:rPr>
                  <a:t> tại </a:t>
                </a:r>
                <a14:m>
                  <m:oMath xmlns:m="http://schemas.openxmlformats.org/officeDocument/2006/math">
                    <m:r>
                      <a:rPr lang="vi-VN" sz="3700" i="1" smtClean="0">
                        <a:solidFill>
                          <a:srgbClr val="000000"/>
                        </a:solidFill>
                        <a:latin typeface="Cambria Math" panose="02040503050406030204" pitchFamily="18" charset="0"/>
                      </a:rPr>
                      <m:t>𝑂</m:t>
                    </m:r>
                  </m:oMath>
                </a14:m>
                <a:r>
                  <a:rPr lang="vi-VN" sz="3700">
                    <a:solidFill>
                      <a:srgbClr val="000000"/>
                    </a:solidFill>
                  </a:rPr>
                  <a:t>. Cho đường thẳng </a:t>
                </a:r>
                <a14:m>
                  <m:oMath xmlns:m="http://schemas.openxmlformats.org/officeDocument/2006/math">
                    <m:r>
                      <a:rPr lang="vi-VN" sz="3700" i="1" smtClean="0">
                        <a:solidFill>
                          <a:srgbClr val="000000"/>
                        </a:solidFill>
                        <a:latin typeface="Cambria Math" panose="02040503050406030204" pitchFamily="18" charset="0"/>
                      </a:rPr>
                      <m:t>𝑏</m:t>
                    </m:r>
                  </m:oMath>
                </a14:m>
                <a:r>
                  <a:rPr lang="vi-VN" sz="3700">
                    <a:solidFill>
                      <a:srgbClr val="000000"/>
                    </a:solidFill>
                  </a:rPr>
                  <a:t> thuộc mặt phẳng </a:t>
                </a:r>
                <a14:m>
                  <m:oMath xmlns:m="http://schemas.openxmlformats.org/officeDocument/2006/math">
                    <m:r>
                      <a:rPr lang="vi-VN" sz="3700" i="1" smtClean="0">
                        <a:solidFill>
                          <a:srgbClr val="000000"/>
                        </a:solidFill>
                        <a:latin typeface="Cambria Math" panose="02040503050406030204" pitchFamily="18" charset="0"/>
                      </a:rPr>
                      <m:t>(</m:t>
                    </m:r>
                    <m:r>
                      <a:rPr lang="vi-VN" sz="3700" i="1" smtClean="0">
                        <a:solidFill>
                          <a:srgbClr val="000000"/>
                        </a:solidFill>
                        <a:latin typeface="Cambria Math" panose="02040503050406030204" pitchFamily="18" charset="0"/>
                      </a:rPr>
                      <m:t>𝑃</m:t>
                    </m:r>
                    <m:r>
                      <a:rPr lang="vi-VN" sz="3700" i="1" smtClean="0">
                        <a:solidFill>
                          <a:srgbClr val="000000"/>
                        </a:solidFill>
                        <a:latin typeface="Cambria Math" panose="02040503050406030204" pitchFamily="18" charset="0"/>
                      </a:rPr>
                      <m:t>)</m:t>
                    </m:r>
                  </m:oMath>
                </a14:m>
                <a:r>
                  <a:rPr lang="vi-VN" sz="3700">
                    <a:solidFill>
                      <a:srgbClr val="000000"/>
                    </a:solidFill>
                  </a:rPr>
                  <a:t>. Hãy tìm mối quan hệ giữa khoảng cách </a:t>
                </a:r>
                <a:r>
                  <a:rPr lang="vi-VN" sz="3700">
                    <a:solidFill>
                      <a:srgbClr val="000000"/>
                    </a:solidFill>
                  </a:rPr>
                  <a:t>giữa </a:t>
                </a:r>
                <a14:m>
                  <m:oMath xmlns:m="http://schemas.openxmlformats.org/officeDocument/2006/math">
                    <m:r>
                      <a:rPr lang="vi-VN" sz="3700" i="1" smtClean="0">
                        <a:solidFill>
                          <a:srgbClr val="000000"/>
                        </a:solidFill>
                        <a:latin typeface="Cambria Math" panose="02040503050406030204" pitchFamily="18" charset="0"/>
                      </a:rPr>
                      <m:t>𝑎</m:t>
                    </m:r>
                    <m:r>
                      <a:rPr lang="vi-VN" sz="3700" i="1" smtClean="0">
                        <a:solidFill>
                          <a:srgbClr val="000000"/>
                        </a:solidFill>
                        <a:latin typeface="Cambria Math" panose="02040503050406030204" pitchFamily="18" charset="0"/>
                      </a:rPr>
                      <m:t>, </m:t>
                    </m:r>
                    <m:r>
                      <a:rPr lang="vi-VN" sz="3700" i="1" smtClean="0">
                        <a:solidFill>
                          <a:srgbClr val="000000"/>
                        </a:solidFill>
                        <a:latin typeface="Cambria Math" panose="02040503050406030204" pitchFamily="18" charset="0"/>
                      </a:rPr>
                      <m:t>𝑏</m:t>
                    </m:r>
                    <m:r>
                      <a:rPr lang="vi-VN" sz="3700" i="1" smtClean="0">
                        <a:solidFill>
                          <a:srgbClr val="000000"/>
                        </a:solidFill>
                        <a:latin typeface="Cambria Math" panose="02040503050406030204" pitchFamily="18" charset="0"/>
                      </a:rPr>
                      <m:t> </m:t>
                    </m:r>
                  </m:oMath>
                </a14:m>
                <a:r>
                  <a:rPr lang="vi-VN" sz="3700">
                    <a:solidFill>
                      <a:srgbClr val="000000"/>
                    </a:solidFill>
                  </a:rPr>
                  <a:t>và khoảng cách </a:t>
                </a:r>
                <a:r>
                  <a:rPr lang="vi-VN" sz="3700">
                    <a:solidFill>
                      <a:srgbClr val="000000"/>
                    </a:solidFill>
                  </a:rPr>
                  <a:t>từ </a:t>
                </a:r>
                <a14:m>
                  <m:oMath xmlns:m="http://schemas.openxmlformats.org/officeDocument/2006/math">
                    <m:r>
                      <a:rPr lang="vi-VN" sz="3700" i="1" smtClean="0">
                        <a:solidFill>
                          <a:srgbClr val="000000"/>
                        </a:solidFill>
                        <a:latin typeface="Cambria Math" panose="02040503050406030204" pitchFamily="18" charset="0"/>
                      </a:rPr>
                      <m:t>𝑂</m:t>
                    </m:r>
                  </m:oMath>
                </a14:m>
                <a:r>
                  <a:rPr lang="en-US" sz="3700" smtClean="0">
                    <a:solidFill>
                      <a:srgbClr val="000000"/>
                    </a:solidFill>
                  </a:rPr>
                  <a:t> </a:t>
                </a:r>
                <a:r>
                  <a:rPr lang="vi-VN" sz="3700" smtClean="0">
                    <a:solidFill>
                      <a:srgbClr val="000000"/>
                    </a:solidFill>
                  </a:rPr>
                  <a:t>đến </a:t>
                </a:r>
                <a14:m>
                  <m:oMath xmlns:m="http://schemas.openxmlformats.org/officeDocument/2006/math">
                    <m:r>
                      <a:rPr lang="vi-VN" sz="3700" i="1" smtClean="0">
                        <a:solidFill>
                          <a:srgbClr val="000000"/>
                        </a:solidFill>
                        <a:latin typeface="Cambria Math" panose="02040503050406030204" pitchFamily="18" charset="0"/>
                      </a:rPr>
                      <m:t>𝑏</m:t>
                    </m:r>
                  </m:oMath>
                </a14:m>
                <a:r>
                  <a:rPr lang="vi-VN" sz="3700">
                    <a:solidFill>
                      <a:srgbClr val="000000"/>
                    </a:solidFill>
                  </a:rPr>
                  <a:t> (H.7.88).</a:t>
                </a:r>
                <a:endParaRPr lang="en-US" sz="3700"/>
              </a:p>
            </p:txBody>
          </p:sp>
        </mc:Choice>
        <mc:Fallback>
          <p:sp>
            <p:nvSpPr>
              <p:cNvPr id="2" name="Rectangle 1"/>
              <p:cNvSpPr>
                <a:spLocks noRot="1" noChangeAspect="1" noMove="1" noResize="1" noEditPoints="1" noAdjustHandles="1" noChangeArrowheads="1" noChangeShapeType="1" noTextEdit="1"/>
              </p:cNvSpPr>
              <p:nvPr/>
            </p:nvSpPr>
            <p:spPr>
              <a:xfrm>
                <a:off x="1056774" y="1750743"/>
                <a:ext cx="16154399" cy="2654573"/>
              </a:xfrm>
              <a:prstGeom prst="rect">
                <a:avLst/>
              </a:prstGeom>
              <a:blipFill>
                <a:blip r:embed="rId5"/>
                <a:stretch>
                  <a:fillRect l="-1170" r="-1208" b="-3899"/>
                </a:stretch>
              </a:blipFill>
            </p:spPr>
            <p:txBody>
              <a:bodyPr/>
              <a:lstStyle/>
              <a:p>
                <a:r>
                  <a:rPr lang="en-US">
                    <a:noFill/>
                  </a:rPr>
                  <a:t> </a:t>
                </a:r>
              </a:p>
            </p:txBody>
          </p:sp>
        </mc:Fallback>
      </mc:AlternateContent>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231232" y="5087757"/>
            <a:ext cx="5486400" cy="4670298"/>
          </a:xfrm>
          <a:prstGeom prst="rect">
            <a:avLst/>
          </a:prstGeom>
        </p:spPr>
      </p:pic>
      <p:sp>
        <p:nvSpPr>
          <p:cNvPr id="12" name="Rectangle 11"/>
          <p:cNvSpPr/>
          <p:nvPr/>
        </p:nvSpPr>
        <p:spPr>
          <a:xfrm>
            <a:off x="7768390" y="4786580"/>
            <a:ext cx="1080745" cy="661720"/>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700" b="1" i="1" u="sng" strike="noStrike" kern="1200" cap="none" spc="0" normalizeH="0" baseline="0" noProof="0" dirty="0">
                <a:ln>
                  <a:noFill/>
                </a:ln>
                <a:solidFill>
                  <a:srgbClr val="011C26">
                    <a:lumMod val="90000"/>
                    <a:lumOff val="10000"/>
                  </a:srgbClr>
                </a:solidFill>
                <a:effectLst/>
                <a:uLnTx/>
                <a:uFillTx/>
                <a:latin typeface="Arial" panose="020B0604020202020204" pitchFamily="34" charset="0"/>
                <a:ea typeface="+mn-ea"/>
                <a:cs typeface="Arial"/>
                <a:sym typeface="Arial"/>
              </a:rPr>
              <a:t>Giải</a:t>
            </a:r>
            <a:endParaRPr kumimoji="0" lang="en-US" sz="3700" b="1" i="1" u="sng" strike="noStrike" kern="1200" cap="none" spc="0" normalizeH="0" baseline="0" noProof="0" dirty="0">
              <a:ln>
                <a:noFill/>
              </a:ln>
              <a:solidFill>
                <a:srgbClr val="011C26">
                  <a:lumMod val="90000"/>
                  <a:lumOff val="10000"/>
                </a:srgbClr>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4" name="Rectangle 3"/>
              <p:cNvSpPr/>
              <p:nvPr/>
            </p:nvSpPr>
            <p:spPr>
              <a:xfrm>
                <a:off x="7758363" y="5701114"/>
                <a:ext cx="9462837" cy="3713837"/>
              </a:xfrm>
              <a:prstGeom prst="rect">
                <a:avLst/>
              </a:prstGeom>
            </p:spPr>
            <p:txBody>
              <a:bodyPr wrap="square">
                <a:spAutoFit/>
              </a:bodyPr>
              <a:lstStyle/>
              <a:p>
                <a:pPr>
                  <a:lnSpc>
                    <a:spcPct val="150000"/>
                  </a:lnSpc>
                  <a:spcAft>
                    <a:spcPts val="800"/>
                  </a:spcAft>
                </a:pPr>
                <a:r>
                  <a:rPr lang="nl-NL" sz="3700" kern="100">
                    <a:solidFill>
                      <a:srgbClr val="000000"/>
                    </a:solidFill>
                    <a:ea typeface="Times New Roman" panose="02020603050405020304" pitchFamily="18" charset="0"/>
                    <a:cs typeface="Times New Roman" panose="02020603050405020304" pitchFamily="18" charset="0"/>
                  </a:rPr>
                  <a:t>Ta có </a:t>
                </a:r>
                <a14:m>
                  <m:oMath xmlns:m="http://schemas.openxmlformats.org/officeDocument/2006/math">
                    <m:r>
                      <a:rPr lang="en-US" sz="3700" i="1" kern="100">
                        <a:solidFill>
                          <a:srgbClr val="000000"/>
                        </a:solidFill>
                        <a:effectLst/>
                        <a:ea typeface="Times New Roman" panose="02020603050405020304" pitchFamily="18" charset="0"/>
                        <a:cs typeface="Times New Roman" panose="02020603050405020304" pitchFamily="18" charset="0"/>
                      </a:rPr>
                      <m:t>𝑑</m:t>
                    </m:r>
                    <m:d>
                      <m:dPr>
                        <m:ctrlPr>
                          <a:rPr lang="en-US" sz="3700" i="1" kern="100">
                            <a:solidFill>
                              <a:srgbClr val="000000"/>
                            </a:solidFill>
                            <a:effectLst/>
                            <a:ea typeface="Times New Roman" panose="02020603050405020304" pitchFamily="18" charset="0"/>
                            <a:cs typeface="Times New Roman" panose="02020603050405020304" pitchFamily="18" charset="0"/>
                          </a:rPr>
                        </m:ctrlPr>
                      </m:dPr>
                      <m:e>
                        <m:r>
                          <a:rPr lang="en-US" sz="3700" i="1" kern="100">
                            <a:solidFill>
                              <a:srgbClr val="000000"/>
                            </a:solidFill>
                            <a:effectLst/>
                            <a:ea typeface="Times New Roman" panose="02020603050405020304" pitchFamily="18" charset="0"/>
                            <a:cs typeface="Times New Roman" panose="02020603050405020304" pitchFamily="18" charset="0"/>
                          </a:rPr>
                          <m:t>𝑂</m:t>
                        </m:r>
                        <m:r>
                          <a:rPr lang="nl-NL" sz="3700" i="1" kern="100">
                            <a:solidFill>
                              <a:srgbClr val="000000"/>
                            </a:solidFill>
                            <a:effectLst/>
                            <a:ea typeface="Times New Roman" panose="02020603050405020304" pitchFamily="18" charset="0"/>
                            <a:cs typeface="Times New Roman" panose="02020603050405020304" pitchFamily="18" charset="0"/>
                          </a:rPr>
                          <m:t>,</m:t>
                        </m:r>
                        <m:r>
                          <a:rPr lang="en-US" sz="3700" i="1" kern="100">
                            <a:solidFill>
                              <a:srgbClr val="000000"/>
                            </a:solidFill>
                            <a:effectLst/>
                            <a:ea typeface="Times New Roman" panose="02020603050405020304" pitchFamily="18" charset="0"/>
                            <a:cs typeface="Times New Roman" panose="02020603050405020304" pitchFamily="18" charset="0"/>
                          </a:rPr>
                          <m:t>𝑏</m:t>
                        </m:r>
                      </m:e>
                    </m:d>
                    <m:r>
                      <a:rPr lang="nl-NL" sz="3700" i="1" kern="100">
                        <a:solidFill>
                          <a:srgbClr val="000000"/>
                        </a:solidFill>
                        <a:effectLst/>
                        <a:ea typeface="Times New Roman" panose="02020603050405020304" pitchFamily="18" charset="0"/>
                        <a:cs typeface="Times New Roman" panose="02020603050405020304" pitchFamily="18" charset="0"/>
                      </a:rPr>
                      <m:t>=</m:t>
                    </m:r>
                    <m:r>
                      <a:rPr lang="en-US" sz="3700" i="1" kern="100">
                        <a:solidFill>
                          <a:srgbClr val="000000"/>
                        </a:solidFill>
                        <a:effectLst/>
                        <a:ea typeface="Times New Roman" panose="02020603050405020304" pitchFamily="18" charset="0"/>
                        <a:cs typeface="Times New Roman" panose="02020603050405020304" pitchFamily="18" charset="0"/>
                      </a:rPr>
                      <m:t>𝑂𝐻</m:t>
                    </m:r>
                  </m:oMath>
                </a14:m>
                <a:endParaRPr lang="en-US" sz="3700" kern="100">
                  <a:effectLst/>
                  <a:ea typeface="Calibri" panose="020F0502020204030204" pitchFamily="34" charset="0"/>
                  <a:cs typeface="Times New Roman" panose="02020603050405020304" pitchFamily="18" charset="0"/>
                </a:endParaRPr>
              </a:p>
              <a:p>
                <a:pPr>
                  <a:lnSpc>
                    <a:spcPct val="150000"/>
                  </a:lnSpc>
                  <a:spcAft>
                    <a:spcPts val="800"/>
                  </a:spcAft>
                </a:pPr>
                <a:r>
                  <a:rPr lang="nl-NL" sz="3700" kern="100">
                    <a:solidFill>
                      <a:srgbClr val="000000"/>
                    </a:solidFill>
                    <a:effectLst/>
                    <a:ea typeface="Times New Roman" panose="02020603050405020304" pitchFamily="18" charset="0"/>
                    <a:cs typeface="Times New Roman" panose="02020603050405020304" pitchFamily="18" charset="0"/>
                  </a:rPr>
                  <a:t>Mà </a:t>
                </a:r>
                <a14:m>
                  <m:oMath xmlns:m="http://schemas.openxmlformats.org/officeDocument/2006/math">
                    <m:r>
                      <a:rPr lang="en-US" sz="3700" i="1" kern="100">
                        <a:solidFill>
                          <a:srgbClr val="000000"/>
                        </a:solidFill>
                        <a:effectLst/>
                        <a:ea typeface="Times New Roman" panose="02020603050405020304" pitchFamily="18" charset="0"/>
                        <a:cs typeface="Times New Roman" panose="02020603050405020304" pitchFamily="18" charset="0"/>
                      </a:rPr>
                      <m:t>𝑂𝐻</m:t>
                    </m:r>
                  </m:oMath>
                </a14:m>
                <a:r>
                  <a:rPr lang="nl-NL" sz="3700" kern="100">
                    <a:solidFill>
                      <a:srgbClr val="000000"/>
                    </a:solidFill>
                    <a:effectLst/>
                    <a:ea typeface="Times New Roman" panose="02020603050405020304" pitchFamily="18" charset="0"/>
                    <a:cs typeface="Times New Roman" panose="02020603050405020304" pitchFamily="18" charset="0"/>
                  </a:rPr>
                  <a:t> là đoạn vuông góc chung của </a:t>
                </a:r>
                <a14:m>
                  <m:oMath xmlns:m="http://schemas.openxmlformats.org/officeDocument/2006/math">
                    <m:r>
                      <a:rPr lang="en-US" sz="3700" i="1" kern="100">
                        <a:solidFill>
                          <a:srgbClr val="000000"/>
                        </a:solidFill>
                        <a:effectLst/>
                        <a:ea typeface="Times New Roman" panose="02020603050405020304" pitchFamily="18" charset="0"/>
                        <a:cs typeface="Times New Roman" panose="02020603050405020304" pitchFamily="18" charset="0"/>
                      </a:rPr>
                      <m:t>𝑎</m:t>
                    </m:r>
                    <m:r>
                      <a:rPr lang="en-US" sz="3700" i="1" kern="100">
                        <a:solidFill>
                          <a:srgbClr val="000000"/>
                        </a:solidFill>
                        <a:effectLst/>
                        <a:ea typeface="Times New Roman" panose="02020603050405020304" pitchFamily="18" charset="0"/>
                        <a:cs typeface="Times New Roman" panose="02020603050405020304" pitchFamily="18" charset="0"/>
                      </a:rPr>
                      <m:t> </m:t>
                    </m:r>
                  </m:oMath>
                </a14:m>
                <a:r>
                  <a:rPr lang="nl-NL" sz="3700" kern="100">
                    <a:solidFill>
                      <a:srgbClr val="000000"/>
                    </a:solidFill>
                    <a:effectLst/>
                    <a:ea typeface="Times New Roman" panose="02020603050405020304" pitchFamily="18" charset="0"/>
                    <a:cs typeface="Times New Roman" panose="02020603050405020304" pitchFamily="18" charset="0"/>
                  </a:rPr>
                  <a:t>và </a:t>
                </a:r>
                <a14:m>
                  <m:oMath xmlns:m="http://schemas.openxmlformats.org/officeDocument/2006/math">
                    <m:r>
                      <a:rPr lang="en-US" sz="3700" i="1" kern="100">
                        <a:solidFill>
                          <a:srgbClr val="000000"/>
                        </a:solidFill>
                        <a:effectLst/>
                        <a:ea typeface="Times New Roman" panose="02020603050405020304" pitchFamily="18" charset="0"/>
                        <a:cs typeface="Times New Roman" panose="02020603050405020304" pitchFamily="18" charset="0"/>
                      </a:rPr>
                      <m:t>𝑏</m:t>
                    </m:r>
                  </m:oMath>
                </a14:m>
                <a:r>
                  <a:rPr lang="nl-NL" sz="3700" kern="100" smtClean="0">
                    <a:solidFill>
                      <a:srgbClr val="000000"/>
                    </a:solidFill>
                    <a:effectLst/>
                    <a:ea typeface="Times New Roman" panose="02020603050405020304" pitchFamily="18" charset="0"/>
                    <a:cs typeface="Times New Roman" panose="02020603050405020304" pitchFamily="18" charset="0"/>
                  </a:rPr>
                  <a:t> </a:t>
                </a:r>
                <a:r>
                  <a:rPr lang="nl-NL" sz="3700" kern="100">
                    <a:solidFill>
                      <a:srgbClr val="000000"/>
                    </a:solidFill>
                    <a:effectLst/>
                    <a:ea typeface="Times New Roman" panose="02020603050405020304" pitchFamily="18" charset="0"/>
                    <a:cs typeface="Times New Roman" panose="02020603050405020304" pitchFamily="18" charset="0"/>
                  </a:rPr>
                  <a:t>nên </a:t>
                </a:r>
                <a14:m>
                  <m:oMath xmlns:m="http://schemas.openxmlformats.org/officeDocument/2006/math">
                    <m:r>
                      <a:rPr lang="en-US" sz="3700" i="1" kern="100">
                        <a:solidFill>
                          <a:srgbClr val="000000"/>
                        </a:solidFill>
                        <a:effectLst/>
                        <a:ea typeface="Times New Roman" panose="02020603050405020304" pitchFamily="18" charset="0"/>
                        <a:cs typeface="Times New Roman" panose="02020603050405020304" pitchFamily="18" charset="0"/>
                      </a:rPr>
                      <m:t>𝑑</m:t>
                    </m:r>
                    <m:d>
                      <m:dPr>
                        <m:ctrlPr>
                          <a:rPr lang="en-US" sz="3700" i="1" kern="100">
                            <a:solidFill>
                              <a:srgbClr val="000000"/>
                            </a:solidFill>
                            <a:effectLst/>
                            <a:ea typeface="Times New Roman" panose="02020603050405020304" pitchFamily="18" charset="0"/>
                            <a:cs typeface="Times New Roman" panose="02020603050405020304" pitchFamily="18" charset="0"/>
                          </a:rPr>
                        </m:ctrlPr>
                      </m:dPr>
                      <m:e>
                        <m:r>
                          <a:rPr lang="en-US" sz="3700" i="1" kern="100">
                            <a:solidFill>
                              <a:srgbClr val="000000"/>
                            </a:solidFill>
                            <a:effectLst/>
                            <a:ea typeface="Times New Roman" panose="02020603050405020304" pitchFamily="18" charset="0"/>
                            <a:cs typeface="Times New Roman" panose="02020603050405020304" pitchFamily="18" charset="0"/>
                          </a:rPr>
                          <m:t>𝑎</m:t>
                        </m:r>
                        <m:r>
                          <a:rPr lang="nl-NL" sz="3700" i="1" kern="100">
                            <a:solidFill>
                              <a:srgbClr val="000000"/>
                            </a:solidFill>
                            <a:effectLst/>
                            <a:ea typeface="Times New Roman" panose="02020603050405020304" pitchFamily="18" charset="0"/>
                            <a:cs typeface="Times New Roman" panose="02020603050405020304" pitchFamily="18" charset="0"/>
                          </a:rPr>
                          <m:t>,</m:t>
                        </m:r>
                        <m:r>
                          <a:rPr lang="en-US" sz="3700" i="1" kern="100">
                            <a:solidFill>
                              <a:srgbClr val="000000"/>
                            </a:solidFill>
                            <a:effectLst/>
                            <a:ea typeface="Times New Roman" panose="02020603050405020304" pitchFamily="18" charset="0"/>
                            <a:cs typeface="Times New Roman" panose="02020603050405020304" pitchFamily="18" charset="0"/>
                          </a:rPr>
                          <m:t>𝑏</m:t>
                        </m:r>
                      </m:e>
                    </m:d>
                    <m:r>
                      <a:rPr lang="nl-NL" sz="3700" i="1" kern="100">
                        <a:solidFill>
                          <a:srgbClr val="000000"/>
                        </a:solidFill>
                        <a:effectLst/>
                        <a:ea typeface="Times New Roman" panose="02020603050405020304" pitchFamily="18" charset="0"/>
                        <a:cs typeface="Times New Roman" panose="02020603050405020304" pitchFamily="18" charset="0"/>
                      </a:rPr>
                      <m:t>=</m:t>
                    </m:r>
                    <m:r>
                      <a:rPr lang="en-US" sz="3700" i="1" kern="100">
                        <a:solidFill>
                          <a:srgbClr val="000000"/>
                        </a:solidFill>
                        <a:effectLst/>
                        <a:ea typeface="Times New Roman" panose="02020603050405020304" pitchFamily="18" charset="0"/>
                        <a:cs typeface="Times New Roman" panose="02020603050405020304" pitchFamily="18" charset="0"/>
                      </a:rPr>
                      <m:t>𝑂𝐻</m:t>
                    </m:r>
                    <m:r>
                      <a:rPr lang="nl-NL" sz="3700" i="1" kern="100">
                        <a:solidFill>
                          <a:srgbClr val="000000"/>
                        </a:solidFill>
                        <a:effectLst/>
                        <a:ea typeface="Times New Roman" panose="02020603050405020304" pitchFamily="18" charset="0"/>
                        <a:cs typeface="Times New Roman" panose="02020603050405020304" pitchFamily="18" charset="0"/>
                      </a:rPr>
                      <m:t>.</m:t>
                    </m:r>
                  </m:oMath>
                </a14:m>
                <a:endParaRPr lang="en-US" sz="3700" kern="100">
                  <a:effectLst/>
                  <a:ea typeface="Calibri" panose="020F0502020204030204" pitchFamily="34" charset="0"/>
                  <a:cs typeface="Times New Roman" panose="02020603050405020304" pitchFamily="18" charset="0"/>
                </a:endParaRPr>
              </a:p>
              <a:p>
                <a:pPr>
                  <a:lnSpc>
                    <a:spcPct val="150000"/>
                  </a:lnSpc>
                  <a:spcAft>
                    <a:spcPts val="800"/>
                  </a:spcAft>
                </a:pPr>
                <a:r>
                  <a:rPr lang="en-US" sz="3700" kern="100">
                    <a:solidFill>
                      <a:srgbClr val="000000"/>
                    </a:solidFill>
                    <a:effectLst/>
                    <a:ea typeface="Times New Roman" panose="02020603050405020304" pitchFamily="18" charset="0"/>
                    <a:cs typeface="Times New Roman" panose="02020603050405020304" pitchFamily="18" charset="0"/>
                  </a:rPr>
                  <a:t>Vậy </a:t>
                </a:r>
                <a14:m>
                  <m:oMath xmlns:m="http://schemas.openxmlformats.org/officeDocument/2006/math">
                    <m:r>
                      <a:rPr lang="en-US" sz="3700" i="1" kern="100">
                        <a:solidFill>
                          <a:srgbClr val="000000"/>
                        </a:solidFill>
                        <a:effectLst/>
                        <a:ea typeface="Times New Roman" panose="02020603050405020304" pitchFamily="18" charset="0"/>
                        <a:cs typeface="Times New Roman" panose="02020603050405020304" pitchFamily="18" charset="0"/>
                      </a:rPr>
                      <m:t>𝑑</m:t>
                    </m:r>
                    <m:d>
                      <m:dPr>
                        <m:ctrlPr>
                          <a:rPr lang="en-US" sz="3700" i="1" kern="100">
                            <a:solidFill>
                              <a:srgbClr val="000000"/>
                            </a:solidFill>
                            <a:effectLst/>
                            <a:ea typeface="Times New Roman" panose="02020603050405020304" pitchFamily="18" charset="0"/>
                            <a:cs typeface="Times New Roman" panose="02020603050405020304" pitchFamily="18" charset="0"/>
                          </a:rPr>
                        </m:ctrlPr>
                      </m:dPr>
                      <m:e>
                        <m:r>
                          <a:rPr lang="en-US" sz="3700" i="1" kern="100">
                            <a:solidFill>
                              <a:srgbClr val="000000"/>
                            </a:solidFill>
                            <a:effectLst/>
                            <a:ea typeface="Times New Roman" panose="02020603050405020304" pitchFamily="18" charset="0"/>
                            <a:cs typeface="Times New Roman" panose="02020603050405020304" pitchFamily="18" charset="0"/>
                          </a:rPr>
                          <m:t>𝑎</m:t>
                        </m:r>
                        <m:r>
                          <a:rPr lang="en-US" sz="3700" i="1" kern="100">
                            <a:solidFill>
                              <a:srgbClr val="000000"/>
                            </a:solidFill>
                            <a:effectLst/>
                            <a:ea typeface="Times New Roman" panose="02020603050405020304" pitchFamily="18" charset="0"/>
                            <a:cs typeface="Times New Roman" panose="02020603050405020304" pitchFamily="18" charset="0"/>
                          </a:rPr>
                          <m:t>,</m:t>
                        </m:r>
                        <m:r>
                          <a:rPr lang="en-US" sz="3700" i="1" kern="100">
                            <a:solidFill>
                              <a:srgbClr val="000000"/>
                            </a:solidFill>
                            <a:effectLst/>
                            <a:ea typeface="Times New Roman" panose="02020603050405020304" pitchFamily="18" charset="0"/>
                            <a:cs typeface="Times New Roman" panose="02020603050405020304" pitchFamily="18" charset="0"/>
                          </a:rPr>
                          <m:t>𝑏</m:t>
                        </m:r>
                      </m:e>
                    </m:d>
                    <m:r>
                      <a:rPr lang="en-US" sz="3700" i="1" kern="100">
                        <a:solidFill>
                          <a:srgbClr val="000000"/>
                        </a:solidFill>
                        <a:effectLst/>
                        <a:ea typeface="Times New Roman" panose="02020603050405020304" pitchFamily="18" charset="0"/>
                        <a:cs typeface="Times New Roman" panose="02020603050405020304" pitchFamily="18" charset="0"/>
                      </a:rPr>
                      <m:t>=</m:t>
                    </m:r>
                    <m:r>
                      <a:rPr lang="en-US" sz="3700" i="1" kern="100">
                        <a:solidFill>
                          <a:srgbClr val="000000"/>
                        </a:solidFill>
                        <a:effectLst/>
                        <a:ea typeface="Times New Roman" panose="02020603050405020304" pitchFamily="18" charset="0"/>
                        <a:cs typeface="Times New Roman" panose="02020603050405020304" pitchFamily="18" charset="0"/>
                      </a:rPr>
                      <m:t>𝑑</m:t>
                    </m:r>
                    <m:d>
                      <m:dPr>
                        <m:ctrlPr>
                          <a:rPr lang="en-US" sz="3700" i="1" kern="100">
                            <a:solidFill>
                              <a:srgbClr val="000000"/>
                            </a:solidFill>
                            <a:effectLst/>
                            <a:ea typeface="Times New Roman" panose="02020603050405020304" pitchFamily="18" charset="0"/>
                            <a:cs typeface="Times New Roman" panose="02020603050405020304" pitchFamily="18" charset="0"/>
                          </a:rPr>
                        </m:ctrlPr>
                      </m:dPr>
                      <m:e>
                        <m:r>
                          <a:rPr lang="en-US" sz="3700" i="1" kern="100">
                            <a:solidFill>
                              <a:srgbClr val="000000"/>
                            </a:solidFill>
                            <a:effectLst/>
                            <a:ea typeface="Times New Roman" panose="02020603050405020304" pitchFamily="18" charset="0"/>
                            <a:cs typeface="Times New Roman" panose="02020603050405020304" pitchFamily="18" charset="0"/>
                          </a:rPr>
                          <m:t>𝑂</m:t>
                        </m:r>
                        <m:r>
                          <a:rPr lang="en-US" sz="3700" i="1" kern="100">
                            <a:solidFill>
                              <a:srgbClr val="000000"/>
                            </a:solidFill>
                            <a:effectLst/>
                            <a:ea typeface="Times New Roman" panose="02020603050405020304" pitchFamily="18" charset="0"/>
                            <a:cs typeface="Times New Roman" panose="02020603050405020304" pitchFamily="18" charset="0"/>
                          </a:rPr>
                          <m:t>,</m:t>
                        </m:r>
                        <m:r>
                          <a:rPr lang="en-US" sz="3700" i="1" kern="100">
                            <a:solidFill>
                              <a:srgbClr val="000000"/>
                            </a:solidFill>
                            <a:effectLst/>
                            <a:ea typeface="Times New Roman" panose="02020603050405020304" pitchFamily="18" charset="0"/>
                            <a:cs typeface="Times New Roman" panose="02020603050405020304" pitchFamily="18" charset="0"/>
                          </a:rPr>
                          <m:t>𝑏</m:t>
                        </m:r>
                      </m:e>
                    </m:d>
                    <m:r>
                      <a:rPr lang="en-US" sz="3700" i="1" kern="100">
                        <a:solidFill>
                          <a:srgbClr val="000000"/>
                        </a:solidFill>
                        <a:effectLst/>
                        <a:ea typeface="Times New Roman" panose="02020603050405020304" pitchFamily="18" charset="0"/>
                        <a:cs typeface="Times New Roman" panose="02020603050405020304" pitchFamily="18" charset="0"/>
                      </a:rPr>
                      <m:t>.</m:t>
                    </m:r>
                  </m:oMath>
                </a14:m>
                <a:endParaRPr lang="en-US" sz="3700" kern="100">
                  <a:effectLst/>
                  <a:ea typeface="Calibri" panose="020F0502020204030204" pitchFamily="34" charset="0"/>
                  <a:cs typeface="Times New Roman" panose="02020603050405020304" pitchFamily="18" charset="0"/>
                </a:endParaRPr>
              </a:p>
            </p:txBody>
          </p:sp>
        </mc:Choice>
        <mc:Fallback>
          <p:sp>
            <p:nvSpPr>
              <p:cNvPr id="4" name="Rectangle 3"/>
              <p:cNvSpPr>
                <a:spLocks noRot="1" noChangeAspect="1" noMove="1" noResize="1" noEditPoints="1" noAdjustHandles="1" noChangeArrowheads="1" noChangeShapeType="1" noTextEdit="1"/>
              </p:cNvSpPr>
              <p:nvPr/>
            </p:nvSpPr>
            <p:spPr>
              <a:xfrm>
                <a:off x="7758363" y="5701114"/>
                <a:ext cx="9462837" cy="3713837"/>
              </a:xfrm>
              <a:prstGeom prst="rect">
                <a:avLst/>
              </a:prstGeom>
              <a:blipFill>
                <a:blip r:embed="rId7"/>
                <a:stretch>
                  <a:fillRect l="-2062" b="-2627"/>
                </a:stretch>
              </a:blipFill>
            </p:spPr>
            <p:txBody>
              <a:bodyPr/>
              <a:lstStyle/>
              <a:p>
                <a:r>
                  <a:rPr lang="en-US">
                    <a:noFill/>
                  </a:rPr>
                  <a:t> </a:t>
                </a:r>
              </a:p>
            </p:txBody>
          </p:sp>
        </mc:Fallback>
      </mc:AlternateContent>
    </p:spTree>
    <p:extLst>
      <p:ext uri="{BB962C8B-B14F-4D97-AF65-F5344CB8AC3E}">
        <p14:creationId xmlns:p14="http://schemas.microsoft.com/office/powerpoint/2010/main" val="1217371889"/>
      </p:ext>
    </p:extLst>
  </p:cSld>
  <p:clrMapOvr>
    <a:masterClrMapping/>
  </p:clrMapOvr>
  <mc:AlternateContent xmlns:mc="http://schemas.openxmlformats.org/markup-compatibility/2006">
    <mc:Choice xmlns:p14="http://schemas.microsoft.com/office/powerpoint/2010/main" Requires="p14">
      <p:transition spd="med" p14:dur="700">
        <p:split orient="vert"/>
      </p:transition>
    </mc:Choice>
    <mc:Fallback>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anim calcmode="lin" valueType="num">
                                      <p:cBhvr>
                                        <p:cTn id="13" dur="500" fill="hold"/>
                                        <p:tgtEl>
                                          <p:spTgt spid="2"/>
                                        </p:tgtEl>
                                        <p:attrNameLst>
                                          <p:attrName>ppt_x</p:attrName>
                                        </p:attrNameLst>
                                      </p:cBhvr>
                                      <p:tavLst>
                                        <p:tav tm="0">
                                          <p:val>
                                            <p:strVal val="#ppt_x"/>
                                          </p:val>
                                        </p:tav>
                                        <p:tav tm="100000">
                                          <p:val>
                                            <p:strVal val="#ppt_x"/>
                                          </p:val>
                                        </p:tav>
                                      </p:tavLst>
                                    </p:anim>
                                    <p:anim calcmode="lin" valueType="num">
                                      <p:cBhvr>
                                        <p:cTn id="14" dur="5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4" presetClass="entr" presetSubtype="10"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randombar(horizontal)">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4">
                                            <p:txEl>
                                              <p:pRg st="0" end="0"/>
                                            </p:txEl>
                                          </p:spTgt>
                                        </p:tgtEl>
                                        <p:attrNameLst>
                                          <p:attrName>style.visibility</p:attrName>
                                        </p:attrNameLst>
                                      </p:cBhvr>
                                      <p:to>
                                        <p:strVal val="visible"/>
                                      </p:to>
                                    </p:set>
                                    <p:animEffect transition="in" filter="fade">
                                      <p:cBhvr>
                                        <p:cTn id="29" dur="500"/>
                                        <p:tgtEl>
                                          <p:spTgt spid="4">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1" fill="hold" nodeType="clickEffect">
                                  <p:stCondLst>
                                    <p:cond delay="0"/>
                                  </p:stCondLst>
                                  <p:childTnLst>
                                    <p:set>
                                      <p:cBhvr>
                                        <p:cTn id="33" dur="1" fill="hold">
                                          <p:stCondLst>
                                            <p:cond delay="0"/>
                                          </p:stCondLst>
                                        </p:cTn>
                                        <p:tgtEl>
                                          <p:spTgt spid="4">
                                            <p:txEl>
                                              <p:pRg st="1" end="1"/>
                                            </p:txEl>
                                          </p:spTgt>
                                        </p:tgtEl>
                                        <p:attrNameLst>
                                          <p:attrName>style.visibility</p:attrName>
                                        </p:attrNameLst>
                                      </p:cBhvr>
                                      <p:to>
                                        <p:strVal val="visible"/>
                                      </p:to>
                                    </p:set>
                                    <p:animEffect transition="in" filter="wipe(up)">
                                      <p:cBhvr>
                                        <p:cTn id="34" dur="500"/>
                                        <p:tgtEl>
                                          <p:spTgt spid="4">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4">
                                            <p:txEl>
                                              <p:pRg st="2" end="2"/>
                                            </p:txEl>
                                          </p:spTgt>
                                        </p:tgtEl>
                                        <p:attrNameLst>
                                          <p:attrName>style.visibility</p:attrName>
                                        </p:attrNameLst>
                                      </p:cBhvr>
                                      <p:to>
                                        <p:strVal val="visible"/>
                                      </p:to>
                                    </p:set>
                                    <p:animEffect transition="in" filter="barn(inVertical)">
                                      <p:cBhvr>
                                        <p:cTn id="39"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2" grpId="0"/>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4" name="Group 4"/>
          <p:cNvGrpSpPr/>
          <p:nvPr/>
        </p:nvGrpSpPr>
        <p:grpSpPr>
          <a:xfrm>
            <a:off x="508002" y="419100"/>
            <a:ext cx="17322798" cy="9525000"/>
            <a:chOff x="0" y="0"/>
            <a:chExt cx="2661417" cy="2154171"/>
          </a:xfrm>
        </p:grpSpPr>
        <p:sp>
          <p:nvSpPr>
            <p:cNvPr id="15"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6"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7"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8" name="Freeform 13"/>
          <p:cNvSpPr/>
          <p:nvPr/>
        </p:nvSpPr>
        <p:spPr>
          <a:xfrm>
            <a:off x="16786964" y="8853442"/>
            <a:ext cx="1272436" cy="1223003"/>
          </a:xfrm>
          <a:custGeom>
            <a:avLst/>
            <a:gdLst/>
            <a:ahLst/>
            <a:cxnLst/>
            <a:rect l="l" t="t" r="r" b="b"/>
            <a:pathLst>
              <a:path w="3372558" h="3372558">
                <a:moveTo>
                  <a:pt x="0" y="0"/>
                </a:moveTo>
                <a:lnTo>
                  <a:pt x="3372558" y="0"/>
                </a:lnTo>
                <a:lnTo>
                  <a:pt x="3372558" y="3372558"/>
                </a:lnTo>
                <a:lnTo>
                  <a:pt x="0" y="3372558"/>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19" name="TextBox 18"/>
          <p:cNvSpPr txBox="1"/>
          <p:nvPr/>
        </p:nvSpPr>
        <p:spPr>
          <a:xfrm>
            <a:off x="1616679" y="889083"/>
            <a:ext cx="3493152" cy="1084912"/>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3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a:t>
            </a:r>
            <a:r>
              <a:rPr kumimoji="0" lang="en-US" sz="43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sym typeface="Arial"/>
              </a:rPr>
              <a:t>tập 3</a:t>
            </a:r>
            <a:endParaRPr kumimoji="0" lang="en-US" sz="43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20" name="Rectangle 1"/>
              <p:cNvSpPr>
                <a:spLocks noChangeArrowheads="1"/>
              </p:cNvSpPr>
              <p:nvPr/>
            </p:nvSpPr>
            <p:spPr bwMode="auto">
              <a:xfrm>
                <a:off x="1447800" y="2106340"/>
                <a:ext cx="16328116" cy="194816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algn="just">
                  <a:lnSpc>
                    <a:spcPct val="150000"/>
                  </a:lnSpc>
                </a:pPr>
                <a:r>
                  <a:rPr lang="vi-VN" sz="3600" smtClean="0">
                    <a:solidFill>
                      <a:srgbClr val="000000"/>
                    </a:solidFill>
                    <a:latin typeface="Open Sans"/>
                  </a:rPr>
                  <a:t>a</a:t>
                </a:r>
                <a:r>
                  <a:rPr lang="vi-VN" sz="3600">
                    <a:solidFill>
                      <a:srgbClr val="000000"/>
                    </a:solidFill>
                    <a:latin typeface="Open Sans"/>
                  </a:rPr>
                  <a:t>) Tính khoảng cách từ </a:t>
                </a:r>
                <a14:m>
                  <m:oMath xmlns:m="http://schemas.openxmlformats.org/officeDocument/2006/math">
                    <m:r>
                      <a:rPr lang="vi-VN" sz="3600" i="1" smtClean="0">
                        <a:solidFill>
                          <a:srgbClr val="000000"/>
                        </a:solidFill>
                        <a:latin typeface="Cambria Math" panose="02040503050406030204" pitchFamily="18" charset="0"/>
                      </a:rPr>
                      <m:t>𝐴</m:t>
                    </m:r>
                  </m:oMath>
                </a14:m>
                <a:r>
                  <a:rPr lang="vi-VN" sz="3600">
                    <a:solidFill>
                      <a:srgbClr val="000000"/>
                    </a:solidFill>
                    <a:latin typeface="Open Sans"/>
                  </a:rPr>
                  <a:t> đến </a:t>
                </a:r>
                <a14:m>
                  <m:oMath xmlns:m="http://schemas.openxmlformats.org/officeDocument/2006/math">
                    <m:r>
                      <a:rPr lang="vi-VN" sz="3600" i="1" smtClean="0">
                        <a:solidFill>
                          <a:srgbClr val="000000"/>
                        </a:solidFill>
                        <a:latin typeface="Cambria Math" panose="02040503050406030204" pitchFamily="18" charset="0"/>
                      </a:rPr>
                      <m:t>𝑆𝐶</m:t>
                    </m:r>
                  </m:oMath>
                </a14:m>
                <a:r>
                  <a:rPr lang="vi-VN" sz="3600" smtClean="0">
                    <a:solidFill>
                      <a:srgbClr val="000000"/>
                    </a:solidFill>
                    <a:latin typeface="Open Sans"/>
                  </a:rPr>
                  <a:t>.</a:t>
                </a:r>
                <a:r>
                  <a:rPr lang="en-US" sz="3600" smtClean="0">
                    <a:solidFill>
                      <a:srgbClr val="000000"/>
                    </a:solidFill>
                    <a:latin typeface="Open Sans"/>
                  </a:rPr>
                  <a:t>	    </a:t>
                </a:r>
                <a:r>
                  <a:rPr lang="vi-VN" sz="3600" smtClean="0">
                    <a:solidFill>
                      <a:srgbClr val="000000"/>
                    </a:solidFill>
                    <a:latin typeface="Open Sans"/>
                  </a:rPr>
                  <a:t>b</a:t>
                </a:r>
                <a:r>
                  <a:rPr lang="vi-VN" sz="3600">
                    <a:solidFill>
                      <a:srgbClr val="000000"/>
                    </a:solidFill>
                    <a:latin typeface="Open Sans"/>
                  </a:rPr>
                  <a:t>) Chứng minh rằng </a:t>
                </a:r>
                <a14:m>
                  <m:oMath xmlns:m="http://schemas.openxmlformats.org/officeDocument/2006/math">
                    <m:r>
                      <a:rPr lang="vi-VN" sz="3600" i="1" smtClean="0">
                        <a:solidFill>
                          <a:srgbClr val="000000"/>
                        </a:solidFill>
                        <a:latin typeface="Cambria Math" panose="02040503050406030204" pitchFamily="18" charset="0"/>
                      </a:rPr>
                      <m:t>𝐵𝐷</m:t>
                    </m:r>
                    <m:r>
                      <a:rPr lang="vi-VN" sz="3600" i="1">
                        <a:solidFill>
                          <a:srgbClr val="000000"/>
                        </a:solidFill>
                        <a:latin typeface="Cambria Math" panose="02040503050406030204" pitchFamily="18" charset="0"/>
                      </a:rPr>
                      <m:t> </m:t>
                    </m:r>
                    <m:r>
                      <a:rPr lang="vi-VN" sz="3600" i="1" smtClean="0">
                        <a:solidFill>
                          <a:srgbClr val="000000"/>
                        </a:solidFill>
                        <a:latin typeface="Cambria Math" panose="02040503050406030204" pitchFamily="18" charset="0"/>
                      </a:rPr>
                      <m:t>⊥</m:t>
                    </m:r>
                    <m:r>
                      <a:rPr lang="vi-VN" sz="3600" i="1">
                        <a:solidFill>
                          <a:srgbClr val="000000"/>
                        </a:solidFill>
                        <a:latin typeface="Cambria Math" panose="02040503050406030204" pitchFamily="18" charset="0"/>
                      </a:rPr>
                      <m:t> (</m:t>
                    </m:r>
                    <m:r>
                      <a:rPr lang="vi-VN" sz="3600" i="1">
                        <a:solidFill>
                          <a:srgbClr val="000000"/>
                        </a:solidFill>
                        <a:latin typeface="Cambria Math" panose="02040503050406030204" pitchFamily="18" charset="0"/>
                      </a:rPr>
                      <m:t>𝑆𝐴𝐶</m:t>
                    </m:r>
                    <m:r>
                      <a:rPr lang="vi-VN" sz="3600" i="1">
                        <a:solidFill>
                          <a:srgbClr val="000000"/>
                        </a:solidFill>
                        <a:latin typeface="Cambria Math" panose="02040503050406030204" pitchFamily="18" charset="0"/>
                      </a:rPr>
                      <m:t>).</m:t>
                    </m:r>
                  </m:oMath>
                </a14:m>
                <a:endParaRPr lang="vi-VN" sz="3600">
                  <a:solidFill>
                    <a:srgbClr val="000000"/>
                  </a:solidFill>
                  <a:latin typeface="Open Sans"/>
                </a:endParaRPr>
              </a:p>
              <a:p>
                <a:pPr algn="just">
                  <a:lnSpc>
                    <a:spcPct val="150000"/>
                  </a:lnSpc>
                </a:pPr>
                <a:r>
                  <a:rPr lang="vi-VN" sz="3600">
                    <a:solidFill>
                      <a:srgbClr val="000000"/>
                    </a:solidFill>
                    <a:latin typeface="Open Sans"/>
                  </a:rPr>
                  <a:t>c) Xác định đường vuông góc chung và tính khoảng cách giữa </a:t>
                </a:r>
                <a14:m>
                  <m:oMath xmlns:m="http://schemas.openxmlformats.org/officeDocument/2006/math">
                    <m:r>
                      <a:rPr lang="vi-VN" sz="3600" i="1" smtClean="0">
                        <a:solidFill>
                          <a:srgbClr val="000000"/>
                        </a:solidFill>
                        <a:latin typeface="Cambria Math" panose="02040503050406030204" pitchFamily="18" charset="0"/>
                      </a:rPr>
                      <m:t>𝐵𝐷</m:t>
                    </m:r>
                  </m:oMath>
                </a14:m>
                <a:r>
                  <a:rPr lang="vi-VN" sz="3600">
                    <a:solidFill>
                      <a:srgbClr val="000000"/>
                    </a:solidFill>
                    <a:latin typeface="Open Sans"/>
                  </a:rPr>
                  <a:t> và </a:t>
                </a:r>
                <a14:m>
                  <m:oMath xmlns:m="http://schemas.openxmlformats.org/officeDocument/2006/math">
                    <m:r>
                      <a:rPr lang="vi-VN" sz="3600" i="1" smtClean="0">
                        <a:solidFill>
                          <a:srgbClr val="000000"/>
                        </a:solidFill>
                        <a:latin typeface="Cambria Math" panose="02040503050406030204" pitchFamily="18" charset="0"/>
                      </a:rPr>
                      <m:t>𝑆𝐶</m:t>
                    </m:r>
                  </m:oMath>
                </a14:m>
                <a:r>
                  <a:rPr lang="vi-VN" sz="3600">
                    <a:solidFill>
                      <a:srgbClr val="000000"/>
                    </a:solidFill>
                    <a:latin typeface="Open Sans"/>
                  </a:rPr>
                  <a:t>.</a:t>
                </a:r>
                <a:endParaRPr lang="vi-VN" sz="3600" b="0" i="0">
                  <a:solidFill>
                    <a:srgbClr val="000000"/>
                  </a:solidFill>
                  <a:effectLst/>
                  <a:latin typeface="Open Sans"/>
                </a:endParaRPr>
              </a:p>
            </p:txBody>
          </p:sp>
        </mc:Choice>
        <mc:Fallback>
          <p:sp>
            <p:nvSpPr>
              <p:cNvPr id="20" name="Rectangle 1"/>
              <p:cNvSpPr>
                <a:spLocks noRot="1" noChangeAspect="1" noMove="1" noResize="1" noEditPoints="1" noAdjustHandles="1" noChangeArrowheads="1" noChangeShapeType="1" noTextEdit="1"/>
              </p:cNvSpPr>
              <p:nvPr/>
            </p:nvSpPr>
            <p:spPr bwMode="auto">
              <a:xfrm>
                <a:off x="1447800" y="2106340"/>
                <a:ext cx="16328116" cy="1948162"/>
              </a:xfrm>
              <a:prstGeom prst="rect">
                <a:avLst/>
              </a:prstGeom>
              <a:blipFill>
                <a:blip r:embed="rId8"/>
                <a:stretch>
                  <a:fillRect l="-597" b="-407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5390798" y="451139"/>
                <a:ext cx="11411746" cy="1835439"/>
              </a:xfrm>
              <a:prstGeom prst="rect">
                <a:avLst/>
              </a:prstGeom>
            </p:spPr>
            <p:txBody>
              <a:bodyPr wrap="square">
                <a:spAutoFit/>
              </a:bodyPr>
              <a:lstStyle/>
              <a:p>
                <a:pPr lvl="0" algn="just">
                  <a:lnSpc>
                    <a:spcPct val="150000"/>
                  </a:lnSpc>
                </a:pPr>
                <a:r>
                  <a:rPr lang="vi-VN" sz="3600" smtClean="0">
                    <a:solidFill>
                      <a:srgbClr val="000000"/>
                    </a:solidFill>
                    <a:latin typeface="Open Sans"/>
                  </a:rPr>
                  <a:t>Cho hình chóp </a:t>
                </a:r>
                <a14:m>
                  <m:oMath xmlns:m="http://schemas.openxmlformats.org/officeDocument/2006/math">
                    <m:r>
                      <a:rPr lang="vi-VN" sz="3600" i="1" smtClean="0">
                        <a:solidFill>
                          <a:srgbClr val="000000"/>
                        </a:solidFill>
                        <a:latin typeface="Cambria Math" panose="02040503050406030204" pitchFamily="18" charset="0"/>
                      </a:rPr>
                      <m:t>𝑆</m:t>
                    </m:r>
                    <m:r>
                      <a:rPr lang="vi-VN" sz="3600" i="1" smtClean="0">
                        <a:solidFill>
                          <a:srgbClr val="000000"/>
                        </a:solidFill>
                        <a:latin typeface="Cambria Math" panose="02040503050406030204" pitchFamily="18" charset="0"/>
                      </a:rPr>
                      <m:t>.</m:t>
                    </m:r>
                    <m:r>
                      <a:rPr lang="vi-VN" sz="3600" i="1" smtClean="0">
                        <a:solidFill>
                          <a:srgbClr val="000000"/>
                        </a:solidFill>
                        <a:latin typeface="Cambria Math" panose="02040503050406030204" pitchFamily="18" charset="0"/>
                      </a:rPr>
                      <m:t>𝐴𝐵𝐶𝐷</m:t>
                    </m:r>
                  </m:oMath>
                </a14:m>
                <a:r>
                  <a:rPr lang="vi-VN" sz="3600">
                    <a:solidFill>
                      <a:srgbClr val="000000"/>
                    </a:solidFill>
                    <a:latin typeface="Open Sans"/>
                  </a:rPr>
                  <a:t> có đáy là hình vuông cạnh </a:t>
                </a:r>
                <a14:m>
                  <m:oMath xmlns:m="http://schemas.openxmlformats.org/officeDocument/2006/math">
                    <m:r>
                      <a:rPr lang="vi-VN" sz="3600" i="1" smtClean="0">
                        <a:solidFill>
                          <a:srgbClr val="000000"/>
                        </a:solidFill>
                        <a:latin typeface="Cambria Math" panose="02040503050406030204" pitchFamily="18" charset="0"/>
                      </a:rPr>
                      <m:t>𝑎</m:t>
                    </m:r>
                  </m:oMath>
                </a14:m>
                <a:r>
                  <a:rPr lang="vi-VN" sz="3600">
                    <a:solidFill>
                      <a:srgbClr val="000000"/>
                    </a:solidFill>
                    <a:latin typeface="Open Sans"/>
                  </a:rPr>
                  <a:t>, </a:t>
                </a:r>
                <a14:m>
                  <m:oMath xmlns:m="http://schemas.openxmlformats.org/officeDocument/2006/math">
                    <m:r>
                      <a:rPr lang="vi-VN" sz="3600" i="1" smtClean="0">
                        <a:solidFill>
                          <a:srgbClr val="000000"/>
                        </a:solidFill>
                        <a:latin typeface="Cambria Math" panose="02040503050406030204" pitchFamily="18" charset="0"/>
                      </a:rPr>
                      <m:t>𝑆𝐴</m:t>
                    </m:r>
                    <m:r>
                      <a:rPr lang="vi-VN" sz="3600" i="1" smtClean="0">
                        <a:solidFill>
                          <a:srgbClr val="000000"/>
                        </a:solidFill>
                        <a:latin typeface="Cambria Math" panose="02040503050406030204" pitchFamily="18" charset="0"/>
                      </a:rPr>
                      <m:t>⊥</m:t>
                    </m:r>
                    <m:d>
                      <m:dPr>
                        <m:ctrlPr>
                          <a:rPr lang="vi-VN" sz="3600" i="1">
                            <a:solidFill>
                              <a:srgbClr val="000000"/>
                            </a:solidFill>
                            <a:latin typeface="Cambria Math" panose="02040503050406030204" pitchFamily="18" charset="0"/>
                          </a:rPr>
                        </m:ctrlPr>
                      </m:dPr>
                      <m:e>
                        <m:r>
                          <a:rPr lang="vi-VN" sz="3600" i="1">
                            <a:solidFill>
                              <a:srgbClr val="000000"/>
                            </a:solidFill>
                            <a:latin typeface="Cambria Math" panose="02040503050406030204" pitchFamily="18" charset="0"/>
                          </a:rPr>
                          <m:t>𝐴𝐵𝐶𝐷</m:t>
                        </m:r>
                      </m:e>
                    </m:d>
                    <m:r>
                      <a:rPr lang="vi-VN" sz="3600" i="1">
                        <a:solidFill>
                          <a:srgbClr val="000000"/>
                        </a:solidFill>
                        <a:latin typeface="Cambria Math" panose="02040503050406030204" pitchFamily="18" charset="0"/>
                      </a:rPr>
                      <m:t>, </m:t>
                    </m:r>
                    <m:r>
                      <a:rPr lang="vi-VN" sz="3600" i="1">
                        <a:solidFill>
                          <a:srgbClr val="000000"/>
                        </a:solidFill>
                        <a:latin typeface="Cambria Math" panose="02040503050406030204" pitchFamily="18" charset="0"/>
                      </a:rPr>
                      <m:t>𝑆𝐴</m:t>
                    </m:r>
                    <m:r>
                      <a:rPr lang="en-US" sz="3600" b="0" i="1" smtClean="0">
                        <a:solidFill>
                          <a:srgbClr val="000000"/>
                        </a:solidFill>
                        <a:latin typeface="Cambria Math" panose="02040503050406030204" pitchFamily="18" charset="0"/>
                      </a:rPr>
                      <m:t>=</m:t>
                    </m:r>
                    <m:r>
                      <a:rPr lang="en-US" sz="3600" b="0" i="1" smtClean="0">
                        <a:solidFill>
                          <a:srgbClr val="000000"/>
                        </a:solidFill>
                        <a:latin typeface="Cambria Math" panose="02040503050406030204" pitchFamily="18" charset="0"/>
                      </a:rPr>
                      <m:t>𝑎</m:t>
                    </m:r>
                    <m:rad>
                      <m:radPr>
                        <m:degHide m:val="on"/>
                        <m:ctrlPr>
                          <a:rPr lang="en-US" sz="3600" b="0" i="1" smtClean="0">
                            <a:solidFill>
                              <a:srgbClr val="000000"/>
                            </a:solidFill>
                            <a:latin typeface="Cambria Math" panose="02040503050406030204" pitchFamily="18" charset="0"/>
                          </a:rPr>
                        </m:ctrlPr>
                      </m:radPr>
                      <m:deg/>
                      <m:e>
                        <m:r>
                          <a:rPr lang="en-US" sz="3600" b="0" i="1" smtClean="0">
                            <a:solidFill>
                              <a:srgbClr val="000000"/>
                            </a:solidFill>
                            <a:latin typeface="Cambria Math" panose="02040503050406030204" pitchFamily="18" charset="0"/>
                          </a:rPr>
                          <m:t>2</m:t>
                        </m:r>
                      </m:e>
                    </m:rad>
                  </m:oMath>
                </a14:m>
                <a:r>
                  <a:rPr lang="en-US" sz="3600" smtClean="0">
                    <a:solidFill>
                      <a:srgbClr val="000000"/>
                    </a:solidFill>
                    <a:latin typeface="Open Sans"/>
                  </a:rPr>
                  <a:t>.</a:t>
                </a:r>
                <a:endParaRPr lang="vi-VN" sz="3600">
                  <a:solidFill>
                    <a:srgbClr val="000000"/>
                  </a:solidFill>
                  <a:latin typeface="Open Sans"/>
                </a:endParaRPr>
              </a:p>
            </p:txBody>
          </p:sp>
        </mc:Choice>
        <mc:Fallback>
          <p:sp>
            <p:nvSpPr>
              <p:cNvPr id="3" name="Rectangle 2"/>
              <p:cNvSpPr>
                <a:spLocks noRot="1" noChangeAspect="1" noMove="1" noResize="1" noEditPoints="1" noAdjustHandles="1" noChangeArrowheads="1" noChangeShapeType="1" noTextEdit="1"/>
              </p:cNvSpPr>
              <p:nvPr/>
            </p:nvSpPr>
            <p:spPr>
              <a:xfrm>
                <a:off x="5390798" y="451139"/>
                <a:ext cx="11411746" cy="1835439"/>
              </a:xfrm>
              <a:prstGeom prst="rect">
                <a:avLst/>
              </a:prstGeom>
              <a:blipFill>
                <a:blip r:embed="rId9"/>
                <a:stretch>
                  <a:fillRect l="-1603" r="-1656" b="-4983"/>
                </a:stretch>
              </a:blipFill>
            </p:spPr>
            <p:txBody>
              <a:bodyPr/>
              <a:lstStyle/>
              <a:p>
                <a:r>
                  <a:rPr lang="en-US">
                    <a:noFill/>
                  </a:rPr>
                  <a:t> </a:t>
                </a:r>
              </a:p>
            </p:txBody>
          </p:sp>
        </mc:Fallback>
      </mc:AlternateContent>
      <p:pic>
        <p:nvPicPr>
          <p:cNvPr id="10" name="Picture 9"/>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40000"/>
                    </a14:imgEffect>
                  </a14:imgLayer>
                </a14:imgProps>
              </a:ext>
            </a:extLst>
          </a:blip>
          <a:stretch>
            <a:fillRect/>
          </a:stretch>
        </p:blipFill>
        <p:spPr>
          <a:xfrm>
            <a:off x="1219200" y="5145503"/>
            <a:ext cx="6334293" cy="4218847"/>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8633529" y="5062847"/>
                <a:ext cx="9144000" cy="4072077"/>
              </a:xfrm>
              <a:prstGeom prst="rect">
                <a:avLst/>
              </a:prstGeom>
            </p:spPr>
            <p:txBody>
              <a:bodyPr>
                <a:spAutoFit/>
              </a:bodyPr>
              <a:lstStyle/>
              <a:p>
                <a:pPr>
                  <a:lnSpc>
                    <a:spcPct val="150000"/>
                  </a:lnSpc>
                  <a:spcAft>
                    <a:spcPts val="1200"/>
                  </a:spcAft>
                </a:pPr>
                <a:r>
                  <a:rPr lang="en-US" sz="3600" kern="100">
                    <a:latin typeface="Arial" panose="020B0604020202020204" pitchFamily="34" charset="0"/>
                    <a:ea typeface="Calibri" panose="020F0502020204030204" pitchFamily="34" charset="0"/>
                    <a:cs typeface="Arial" panose="020B0604020202020204" pitchFamily="34" charset="0"/>
                  </a:rPr>
                  <a:t>a) K</a:t>
                </a:r>
                <a:r>
                  <a:rPr lang="en-US" sz="3600" kern="100">
                    <a:solidFill>
                      <a:srgbClr val="000000"/>
                    </a:solidFill>
                    <a:effectLst/>
                    <a:latin typeface="Arial" panose="020B0604020202020204" pitchFamily="34" charset="0"/>
                    <a:ea typeface="Calibri" panose="020F0502020204030204" pitchFamily="34" charset="0"/>
                    <a:cs typeface="Arial" panose="020B0604020202020204" pitchFamily="34" charset="0"/>
                  </a:rPr>
                  <a:t>ẻ</a:t>
                </a:r>
                <a14:m>
                  <m:oMath xmlns:m="http://schemas.openxmlformats.org/officeDocument/2006/math">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𝐴𝐻</m:t>
                    </m:r>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𝑆𝐶</m:t>
                    </m:r>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𝑑</m:t>
                    </m:r>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𝑆𝐶</m:t>
                    </m:r>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𝐴𝐻</m:t>
                    </m:r>
                  </m:oMath>
                </a14:m>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r>
                  <a:rPr lang="en-US" sz="3600" kern="100">
                    <a:effectLst/>
                    <a:latin typeface="Arial" panose="020B0604020202020204" pitchFamily="34" charset="0"/>
                    <a:ea typeface="Calibri" panose="020F0502020204030204" pitchFamily="34" charset="0"/>
                    <a:cs typeface="Arial" panose="020B0604020202020204" pitchFamily="34" charset="0"/>
                  </a:rPr>
                  <a:t>Ta có: </a:t>
                </a:r>
                <a14:m>
                  <m:oMath xmlns:m="http://schemas.openxmlformats.org/officeDocument/2006/math">
                    <m:f>
                      <m:fPr>
                        <m:ctrlP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𝐴</m:t>
                        </m:r>
                        <m:sSup>
                          <m:sSupPr>
                            <m:ctrlP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𝐻</m:t>
                            </m:r>
                          </m:e>
                          <m:sup>
                            <m: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den>
                    </m:f>
                    <m: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𝑆</m:t>
                        </m:r>
                        <m:sSup>
                          <m:sSupPr>
                            <m:ctrlP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sSupPr>
                          <m:e>
                            <m: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𝐴</m:t>
                            </m:r>
                          </m:e>
                          <m:sup>
                            <m: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2</m:t>
                            </m:r>
                          </m:sup>
                        </m:sSup>
                      </m:den>
                    </m:f>
                    <m: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m:t>
                    </m:r>
                    <m:f>
                      <m:fPr>
                        <m:ctrlP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ctrlPr>
                      </m:fPr>
                      <m:num>
                        <m: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1</m:t>
                        </m:r>
                      </m:num>
                      <m:den>
                        <m:r>
                          <a:rPr lang="en-US" sz="3600" i="1" kern="100">
                            <a:solidFill>
                              <a:srgbClr val="000000"/>
                            </a:solidFill>
                            <a:effectLst/>
                            <a:latin typeface="Cambria Math" panose="02040503050406030204" pitchFamily="18" charset="0"/>
                            <a:ea typeface="Malgun Gothic" panose="020B0503020000020004" pitchFamily="34" charset="-127"/>
                            <a:cs typeface="Times New Roman" panose="02020603050405020304" pitchFamily="18" charset="0"/>
                          </a:rPr>
                          <m:t>𝐴𝐶</m:t>
                        </m:r>
                      </m:den>
                    </m:f>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𝐴𝐻</m:t>
                    </m:r>
                    <m:r>
                      <a:rPr lang="en-US" sz="36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600" i="1" kern="100">
                        <a:effectLst/>
                        <a:latin typeface="Cambria Math" panose="02040503050406030204" pitchFamily="18" charset="0"/>
                        <a:ea typeface="Calibri" panose="020F0502020204030204" pitchFamily="34" charset="0"/>
                        <a:cs typeface="Times New Roman" panose="02020603050405020304" pitchFamily="18" charset="0"/>
                      </a:rPr>
                      <m:t>𝑎</m:t>
                    </m:r>
                  </m:oMath>
                </a14:m>
                <a:endParaRPr lang="en-US" sz="3600" kern="100">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0"/>
                  </a:spcAft>
                </a:pPr>
                <a:r>
                  <a:rPr lang="en-US" sz="3600">
                    <a:effectLst/>
                    <a:latin typeface="Arial" panose="020B0604020202020204" pitchFamily="34" charset="0"/>
                    <a:ea typeface="Malgun Gothic" panose="020B0503020000020004" pitchFamily="34" charset="-127"/>
                    <a:cs typeface="Arial" panose="020B0604020202020204" pitchFamily="34" charset="0"/>
                  </a:rPr>
                  <a:t>Vậy</a:t>
                </a:r>
                <a:r>
                  <a:rPr lang="en-US" sz="3600" i="1">
                    <a:effectLst/>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Times New Roman" panose="02020603050405020304" pitchFamily="18" charset="0"/>
                      </a:rPr>
                      <m:t>𝑑</m:t>
                    </m:r>
                    <m:d>
                      <m:dPr>
                        <m:ctrlPr>
                          <a:rPr lang="en-US" sz="3600" i="1">
                            <a:effectLst/>
                            <a:latin typeface="Cambria Math" panose="02040503050406030204" pitchFamily="18" charset="0"/>
                            <a:ea typeface="Times New Roman" panose="02020603050405020304" pitchFamily="18" charset="0"/>
                          </a:rPr>
                        </m:ctrlPr>
                      </m:dPr>
                      <m:e>
                        <m:r>
                          <a:rPr lang="en-US" sz="3600" i="1">
                            <a:effectLst/>
                            <a:latin typeface="Cambria Math" panose="02040503050406030204" pitchFamily="18" charset="0"/>
                            <a:ea typeface="Times New Roman" panose="02020603050405020304" pitchFamily="18" charset="0"/>
                          </a:rPr>
                          <m:t>𝐴</m:t>
                        </m:r>
                        <m:r>
                          <a:rPr lang="en-US" sz="3600">
                            <a:effectLst/>
                            <a:latin typeface="Cambria Math" panose="02040503050406030204" pitchFamily="18" charset="0"/>
                            <a:ea typeface="Times New Roman" panose="02020603050405020304" pitchFamily="18" charset="0"/>
                          </a:rPr>
                          <m:t>,</m:t>
                        </m:r>
                        <m:r>
                          <a:rPr lang="en-US" sz="3600" i="1">
                            <a:effectLst/>
                            <a:latin typeface="Cambria Math" panose="02040503050406030204" pitchFamily="18" charset="0"/>
                            <a:ea typeface="Times New Roman" panose="02020603050405020304" pitchFamily="18" charset="0"/>
                          </a:rPr>
                          <m:t>𝑆𝐶</m:t>
                        </m:r>
                      </m:e>
                    </m:d>
                    <m:r>
                      <a:rPr lang="en-US" sz="3600">
                        <a:effectLst/>
                        <a:latin typeface="Cambria Math" panose="02040503050406030204" pitchFamily="18" charset="0"/>
                        <a:ea typeface="Times New Roman" panose="02020603050405020304" pitchFamily="18" charset="0"/>
                      </a:rPr>
                      <m:t>=</m:t>
                    </m:r>
                    <m:r>
                      <a:rPr lang="en-US" sz="3600" i="1">
                        <a:effectLst/>
                        <a:latin typeface="Cambria Math" panose="02040503050406030204" pitchFamily="18" charset="0"/>
                        <a:ea typeface="Times New Roman" panose="02020603050405020304" pitchFamily="18" charset="0"/>
                      </a:rPr>
                      <m:t>𝑎</m:t>
                    </m:r>
                  </m:oMath>
                </a14:m>
                <a:r>
                  <a:rPr lang="en-US" sz="3600" smtClean="0">
                    <a:effectLst/>
                    <a:latin typeface="Arial" panose="020B0604020202020204" pitchFamily="34" charset="0"/>
                    <a:ea typeface="Times New Roman" panose="02020603050405020304" pitchFamily="18" charset="0"/>
                    <a:cs typeface="Arial" panose="020B0604020202020204" pitchFamily="34" charset="0"/>
                  </a:rPr>
                  <a:t>.</a:t>
                </a:r>
                <a:endParaRPr lang="en-US" sz="3600" smtClean="0">
                  <a:effectLst/>
                  <a:latin typeface="Arial" panose="020B0604020202020204" pitchFamily="34" charset="0"/>
                  <a:ea typeface="Times New Roman" panose="02020603050405020304" pitchFamily="18" charset="0"/>
                  <a:cs typeface="Arial" panose="020B0604020202020204" pitchFamily="34" charset="0"/>
                </a:endParaRPr>
              </a:p>
              <a:p>
                <a:pPr>
                  <a:lnSpc>
                    <a:spcPct val="150000"/>
                  </a:lnSpc>
                  <a:spcAft>
                    <a:spcPts val="0"/>
                  </a:spcAft>
                </a:pPr>
                <a:r>
                  <a:rPr lang="en-US" sz="3600" smtClean="0">
                    <a:effectLst/>
                    <a:latin typeface="Arial" panose="020B0604020202020204" pitchFamily="34" charset="0"/>
                    <a:ea typeface="Times New Roman" panose="02020603050405020304" pitchFamily="18" charset="0"/>
                    <a:cs typeface="Arial" panose="020B0604020202020204" pitchFamily="34" charset="0"/>
                  </a:rPr>
                  <a:t>b</a:t>
                </a:r>
                <a:r>
                  <a:rPr lang="en-US" sz="3600">
                    <a:effectLst/>
                    <a:latin typeface="Arial" panose="020B0604020202020204" pitchFamily="34" charset="0"/>
                    <a:ea typeface="Times New Roman" panose="02020603050405020304" pitchFamily="18" charset="0"/>
                    <a:cs typeface="Arial" panose="020B0604020202020204" pitchFamily="34" charset="0"/>
                  </a:rPr>
                  <a:t>) </a:t>
                </a:r>
                <a14:m>
                  <m:oMath xmlns:m="http://schemas.openxmlformats.org/officeDocument/2006/math">
                    <m:r>
                      <a:rPr lang="en-US" sz="3600" i="1">
                        <a:effectLst/>
                        <a:latin typeface="Cambria Math" panose="02040503050406030204" pitchFamily="18" charset="0"/>
                        <a:ea typeface="Times New Roman" panose="02020603050405020304" pitchFamily="18" charset="0"/>
                      </a:rPr>
                      <m:t>𝐵𝐷</m:t>
                    </m:r>
                    <m:r>
                      <a:rPr lang="en-US" sz="3600">
                        <a:effectLst/>
                        <a:latin typeface="Cambria Math" panose="02040503050406030204" pitchFamily="18" charset="0"/>
                        <a:ea typeface="Times New Roman" panose="02020603050405020304" pitchFamily="18" charset="0"/>
                      </a:rPr>
                      <m:t>⊥</m:t>
                    </m:r>
                    <m:r>
                      <a:rPr lang="en-US" sz="3600" i="1">
                        <a:effectLst/>
                        <a:latin typeface="Cambria Math" panose="02040503050406030204" pitchFamily="18" charset="0"/>
                        <a:ea typeface="Times New Roman" panose="02020603050405020304" pitchFamily="18" charset="0"/>
                      </a:rPr>
                      <m:t>𝐴𝐶</m:t>
                    </m:r>
                    <m:r>
                      <a:rPr lang="en-US" sz="3600">
                        <a:effectLst/>
                        <a:latin typeface="Cambria Math" panose="02040503050406030204" pitchFamily="18" charset="0"/>
                        <a:ea typeface="Times New Roman" panose="02020603050405020304" pitchFamily="18" charset="0"/>
                      </a:rPr>
                      <m:t>,</m:t>
                    </m:r>
                    <m:r>
                      <a:rPr lang="en-US" sz="3600" i="1">
                        <a:effectLst/>
                        <a:latin typeface="Cambria Math" panose="02040503050406030204" pitchFamily="18" charset="0"/>
                        <a:ea typeface="Times New Roman" panose="02020603050405020304" pitchFamily="18" charset="0"/>
                      </a:rPr>
                      <m:t>𝐵𝐷</m:t>
                    </m:r>
                    <m:r>
                      <a:rPr lang="en-US" sz="3600">
                        <a:effectLst/>
                        <a:latin typeface="Cambria Math" panose="02040503050406030204" pitchFamily="18" charset="0"/>
                        <a:ea typeface="Times New Roman" panose="02020603050405020304" pitchFamily="18" charset="0"/>
                      </a:rPr>
                      <m:t>⊥</m:t>
                    </m:r>
                    <m:r>
                      <a:rPr lang="en-US" sz="3600" i="1">
                        <a:effectLst/>
                        <a:latin typeface="Cambria Math" panose="02040503050406030204" pitchFamily="18" charset="0"/>
                        <a:ea typeface="Times New Roman" panose="02020603050405020304" pitchFamily="18" charset="0"/>
                      </a:rPr>
                      <m:t>𝑆𝐴</m:t>
                    </m:r>
                    <m:r>
                      <a:rPr lang="en-US" sz="3600">
                        <a:effectLst/>
                        <a:latin typeface="Cambria Math" panose="02040503050406030204" pitchFamily="18" charset="0"/>
                        <a:ea typeface="Times New Roman" panose="02020603050405020304" pitchFamily="18" charset="0"/>
                      </a:rPr>
                      <m:t>⇒</m:t>
                    </m:r>
                    <m:r>
                      <a:rPr lang="en-US" sz="3600" i="1">
                        <a:effectLst/>
                        <a:latin typeface="Cambria Math" panose="02040503050406030204" pitchFamily="18" charset="0"/>
                        <a:ea typeface="Times New Roman" panose="02020603050405020304" pitchFamily="18" charset="0"/>
                      </a:rPr>
                      <m:t>𝐵𝐷</m:t>
                    </m:r>
                    <m:r>
                      <a:rPr lang="en-US" sz="3600">
                        <a:effectLst/>
                        <a:latin typeface="Cambria Math" panose="02040503050406030204" pitchFamily="18" charset="0"/>
                        <a:ea typeface="Times New Roman" panose="02020603050405020304" pitchFamily="18" charset="0"/>
                      </a:rPr>
                      <m:t>⊥</m:t>
                    </m:r>
                    <m:d>
                      <m:dPr>
                        <m:ctrlPr>
                          <a:rPr lang="en-US" sz="3600" i="1">
                            <a:effectLst/>
                            <a:latin typeface="Cambria Math" panose="02040503050406030204" pitchFamily="18" charset="0"/>
                            <a:ea typeface="Times New Roman" panose="02020603050405020304" pitchFamily="18" charset="0"/>
                          </a:rPr>
                        </m:ctrlPr>
                      </m:dPr>
                      <m:e>
                        <m:r>
                          <a:rPr lang="en-US" sz="3600" i="1">
                            <a:effectLst/>
                            <a:latin typeface="Cambria Math" panose="02040503050406030204" pitchFamily="18" charset="0"/>
                            <a:ea typeface="Times New Roman" panose="02020603050405020304" pitchFamily="18" charset="0"/>
                          </a:rPr>
                          <m:t>𝑆𝐴𝐶</m:t>
                        </m:r>
                      </m:e>
                    </m:d>
                  </m:oMath>
                </a14:m>
                <a:r>
                  <a:rPr lang="en-US" sz="3600" smtClean="0">
                    <a:effectLst/>
                    <a:latin typeface="Arial" panose="020B0604020202020204" pitchFamily="34" charset="0"/>
                    <a:ea typeface="Times New Roman" panose="02020603050405020304" pitchFamily="18" charset="0"/>
                    <a:cs typeface="Arial" panose="020B0604020202020204" pitchFamily="34" charset="0"/>
                  </a:rPr>
                  <a:t>.</a:t>
                </a:r>
                <a:endParaRPr lang="en-US" sz="3600">
                  <a:effectLst/>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8633529" y="5062847"/>
                <a:ext cx="9144000" cy="4072077"/>
              </a:xfrm>
              <a:prstGeom prst="rect">
                <a:avLst/>
              </a:prstGeom>
              <a:blipFill>
                <a:blip r:embed="rId12"/>
                <a:stretch>
                  <a:fillRect l="-2000" b="-2246"/>
                </a:stretch>
              </a:blipFill>
            </p:spPr>
            <p:txBody>
              <a:bodyPr/>
              <a:lstStyle/>
              <a:p>
                <a:r>
                  <a:rPr lang="en-US">
                    <a:noFill/>
                  </a:rPr>
                  <a:t> </a:t>
                </a:r>
              </a:p>
            </p:txBody>
          </p:sp>
        </mc:Fallback>
      </mc:AlternateContent>
      <p:pic>
        <p:nvPicPr>
          <p:cNvPr id="22" name="Picture 21"/>
          <p:cNvPicPr>
            <a:picLocks noChangeAspect="1"/>
          </p:cNvPicPr>
          <p:nvPr/>
        </p:nvPicPr>
        <p:blipFill>
          <a:blip r:embed="rId13"/>
          <a:stretch>
            <a:fillRect/>
          </a:stretch>
        </p:blipFill>
        <p:spPr>
          <a:xfrm rot="17222576">
            <a:off x="-248108" y="3555137"/>
            <a:ext cx="1863590" cy="372717"/>
          </a:xfrm>
          <a:prstGeom prst="rect">
            <a:avLst/>
          </a:prstGeom>
        </p:spPr>
      </p:pic>
      <p:sp>
        <p:nvSpPr>
          <p:cNvPr id="23" name="Rectangle 22"/>
          <p:cNvSpPr/>
          <p:nvPr/>
        </p:nvSpPr>
        <p:spPr>
          <a:xfrm>
            <a:off x="8798110" y="4092742"/>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2000583280"/>
      </p:ext>
    </p:extLst>
  </p:cSld>
  <p:clrMapOvr>
    <a:masterClrMapping/>
  </p:clrMapOvr>
  <mc:AlternateContent xmlns:mc="http://schemas.openxmlformats.org/markup-compatibility/2006">
    <mc:Choice xmlns:p14="http://schemas.microsoft.com/office/powerpoint/2010/main" Requires="p14">
      <p:transition spd="med" p14:dur="700">
        <p:pull/>
      </p:transition>
    </mc:Choice>
    <mc:Fallback>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anim calcmode="lin" valueType="num">
                                      <p:cBhvr>
                                        <p:cTn id="8" dur="500" fill="hold"/>
                                        <p:tgtEl>
                                          <p:spTgt spid="19"/>
                                        </p:tgtEl>
                                        <p:attrNameLst>
                                          <p:attrName>ppt_x</p:attrName>
                                        </p:attrNameLst>
                                      </p:cBhvr>
                                      <p:tavLst>
                                        <p:tav tm="0">
                                          <p:val>
                                            <p:strVal val="#ppt_x"/>
                                          </p:val>
                                        </p:tav>
                                        <p:tav tm="100000">
                                          <p:val>
                                            <p:strVal val="#ppt_x"/>
                                          </p:val>
                                        </p:tav>
                                      </p:tavLst>
                                    </p:anim>
                                    <p:anim calcmode="lin" valueType="num">
                                      <p:cBhvr>
                                        <p:cTn id="9" dur="5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anim calcmode="lin" valueType="num">
                                      <p:cBhvr>
                                        <p:cTn id="18" dur="500" fill="hold"/>
                                        <p:tgtEl>
                                          <p:spTgt spid="3"/>
                                        </p:tgtEl>
                                        <p:attrNameLst>
                                          <p:attrName>ppt_x</p:attrName>
                                        </p:attrNameLst>
                                      </p:cBhvr>
                                      <p:tavLst>
                                        <p:tav tm="0">
                                          <p:val>
                                            <p:strVal val="#ppt_x"/>
                                          </p:val>
                                        </p:tav>
                                        <p:tav tm="100000">
                                          <p:val>
                                            <p:strVal val="#ppt_x"/>
                                          </p:val>
                                        </p:tav>
                                      </p:tavLst>
                                    </p:anim>
                                    <p:anim calcmode="lin" valueType="num">
                                      <p:cBhvr>
                                        <p:cTn id="1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barn(inVertical)">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left)">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fade">
                                      <p:cBhvr>
                                        <p:cTn id="34" dur="500"/>
                                        <p:tgtEl>
                                          <p:spTgt spid="11">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1">
                                            <p:txEl>
                                              <p:pRg st="1" end="1"/>
                                            </p:txEl>
                                          </p:spTgt>
                                        </p:tgtEl>
                                        <p:attrNameLst>
                                          <p:attrName>style.visibility</p:attrName>
                                        </p:attrNameLst>
                                      </p:cBhvr>
                                      <p:to>
                                        <p:strVal val="visible"/>
                                      </p:to>
                                    </p:set>
                                    <p:animEffect transition="in" filter="wipe(down)">
                                      <p:cBhvr>
                                        <p:cTn id="39" dur="500"/>
                                        <p:tgtEl>
                                          <p:spTgt spid="11">
                                            <p:txEl>
                                              <p:pRg st="1" end="1"/>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1">
                                            <p:txEl>
                                              <p:pRg st="2" end="2"/>
                                            </p:txEl>
                                          </p:spTgt>
                                        </p:tgtEl>
                                        <p:attrNameLst>
                                          <p:attrName>style.visibility</p:attrName>
                                        </p:attrNameLst>
                                      </p:cBhvr>
                                      <p:to>
                                        <p:strVal val="visible"/>
                                      </p:to>
                                    </p:set>
                                    <p:animEffect transition="in" filter="barn(inVertical)">
                                      <p:cBhvr>
                                        <p:cTn id="44" dur="500"/>
                                        <p:tgtEl>
                                          <p:spTgt spid="11">
                                            <p:txEl>
                                              <p:pRg st="2" end="2"/>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nodeType="clickEffect">
                                  <p:stCondLst>
                                    <p:cond delay="0"/>
                                  </p:stCondLst>
                                  <p:childTnLst>
                                    <p:set>
                                      <p:cBhvr>
                                        <p:cTn id="48" dur="1" fill="hold">
                                          <p:stCondLst>
                                            <p:cond delay="0"/>
                                          </p:stCondLst>
                                        </p:cTn>
                                        <p:tgtEl>
                                          <p:spTgt spid="11">
                                            <p:txEl>
                                              <p:pRg st="3" end="3"/>
                                            </p:txEl>
                                          </p:spTgt>
                                        </p:tgtEl>
                                        <p:attrNameLst>
                                          <p:attrName>style.visibility</p:attrName>
                                        </p:attrNameLst>
                                      </p:cBhvr>
                                      <p:to>
                                        <p:strVal val="visible"/>
                                      </p:to>
                                    </p:set>
                                    <p:animEffect transition="in" filter="wipe(left)">
                                      <p:cBhvr>
                                        <p:cTn id="49"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3" grpId="0"/>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4" name="Group 4"/>
          <p:cNvGrpSpPr/>
          <p:nvPr/>
        </p:nvGrpSpPr>
        <p:grpSpPr>
          <a:xfrm>
            <a:off x="508002" y="419100"/>
            <a:ext cx="17322798" cy="9525000"/>
            <a:chOff x="0" y="0"/>
            <a:chExt cx="2661417" cy="2154171"/>
          </a:xfrm>
        </p:grpSpPr>
        <p:sp>
          <p:nvSpPr>
            <p:cNvPr id="15"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6"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FFFFFF"/>
            </a:solidFill>
          </p:spPr>
        </p:sp>
        <p:sp>
          <p:nvSpPr>
            <p:cNvPr id="17"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8" name="Freeform 13"/>
          <p:cNvSpPr/>
          <p:nvPr/>
        </p:nvSpPr>
        <p:spPr>
          <a:xfrm>
            <a:off x="16786964" y="8853442"/>
            <a:ext cx="1272436" cy="1223003"/>
          </a:xfrm>
          <a:custGeom>
            <a:avLst/>
            <a:gdLst/>
            <a:ahLst/>
            <a:cxnLst/>
            <a:rect l="l" t="t" r="r" b="b"/>
            <a:pathLst>
              <a:path w="3372558" h="3372558">
                <a:moveTo>
                  <a:pt x="0" y="0"/>
                </a:moveTo>
                <a:lnTo>
                  <a:pt x="3372558" y="0"/>
                </a:lnTo>
                <a:lnTo>
                  <a:pt x="3372558" y="3372558"/>
                </a:lnTo>
                <a:lnTo>
                  <a:pt x="0" y="3372558"/>
                </a:lnTo>
                <a:lnTo>
                  <a:pt x="0" y="0"/>
                </a:lnTo>
                <a:close/>
              </a:path>
            </a:pathLst>
          </a:custGeom>
          <a:blipFill>
            <a:blip r:embed="rId4">
              <a:extLst>
                <a:ext uri="{96DAC541-7B7A-43D3-8B79-37D633B846F1}">
                  <asvg:svgBlip xmlns="" xmlns:asvg="http://schemas.microsoft.com/office/drawing/2016/SVG/main" r:embed="rId7"/>
                </a:ext>
              </a:extLst>
            </a:blip>
            <a:stretch>
              <a:fillRect/>
            </a:stretch>
          </a:blipFill>
        </p:spPr>
      </p:sp>
      <p:sp>
        <p:nvSpPr>
          <p:cNvPr id="19" name="TextBox 18"/>
          <p:cNvSpPr txBox="1"/>
          <p:nvPr/>
        </p:nvSpPr>
        <p:spPr>
          <a:xfrm>
            <a:off x="1616679" y="889083"/>
            <a:ext cx="3493152" cy="1084912"/>
          </a:xfrm>
          <a:prstGeom prst="rect">
            <a:avLst/>
          </a:prstGeom>
          <a:solidFill>
            <a:srgbClr val="F4FF5C"/>
          </a:solidFill>
          <a:ln w="25400" cap="flat" cmpd="sng" algn="ctr">
            <a:solidFill>
              <a:srgbClr val="F4FF5C">
                <a:shade val="50000"/>
              </a:srgbClr>
            </a:solidFill>
            <a:prstDash val="solid"/>
          </a:ln>
          <a:effectLst/>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300" b="1" i="0" u="none" strike="noStrike" kern="1200" cap="none" spc="0" normalizeH="0" baseline="0" noProof="0">
                <a:ln>
                  <a:noFill/>
                </a:ln>
                <a:solidFill>
                  <a:srgbClr val="070185"/>
                </a:solidFill>
                <a:effectLst/>
                <a:uLnTx/>
                <a:uFillTx/>
                <a:latin typeface="Arial"/>
                <a:ea typeface="+mn-ea"/>
                <a:cs typeface="Arial" panose="020B0604020202020204" pitchFamily="34" charset="0"/>
                <a:sym typeface="Arial"/>
              </a:rPr>
              <a:t>Luyện </a:t>
            </a:r>
            <a:r>
              <a:rPr kumimoji="0" lang="en-US" sz="4300" b="1" i="0" u="none" strike="noStrike" kern="1200" cap="none" spc="0" normalizeH="0" baseline="0" noProof="0" smtClean="0">
                <a:ln>
                  <a:noFill/>
                </a:ln>
                <a:solidFill>
                  <a:srgbClr val="070185"/>
                </a:solidFill>
                <a:effectLst/>
                <a:uLnTx/>
                <a:uFillTx/>
                <a:latin typeface="Arial"/>
                <a:ea typeface="+mn-ea"/>
                <a:cs typeface="Arial" panose="020B0604020202020204" pitchFamily="34" charset="0"/>
                <a:sym typeface="Arial"/>
              </a:rPr>
              <a:t>tập 3</a:t>
            </a:r>
            <a:endParaRPr kumimoji="0" lang="en-US" sz="4300" b="1" i="0" u="none" strike="noStrike" kern="1200" cap="none" spc="0" normalizeH="0" baseline="0" noProof="0" dirty="0">
              <a:ln>
                <a:noFill/>
              </a:ln>
              <a:solidFill>
                <a:srgbClr val="070185"/>
              </a:solidFill>
              <a:effectLst/>
              <a:uLnTx/>
              <a:uFillTx/>
              <a:latin typeface="Arial"/>
              <a:ea typeface="+mn-ea"/>
              <a:cs typeface="Arial" panose="020B0604020202020204" pitchFamily="34" charset="0"/>
              <a:sym typeface="Arial"/>
            </a:endParaRPr>
          </a:p>
        </p:txBody>
      </p:sp>
      <mc:AlternateContent xmlns:mc="http://schemas.openxmlformats.org/markup-compatibility/2006">
        <mc:Choice xmlns:a14="http://schemas.microsoft.com/office/drawing/2010/main" Requires="a14">
          <p:sp>
            <p:nvSpPr>
              <p:cNvPr id="20" name="Rectangle 1"/>
              <p:cNvSpPr>
                <a:spLocks noChangeArrowheads="1"/>
              </p:cNvSpPr>
              <p:nvPr/>
            </p:nvSpPr>
            <p:spPr bwMode="auto">
              <a:xfrm>
                <a:off x="1447800" y="2106340"/>
                <a:ext cx="16328116" cy="1948162"/>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182880" tIns="91440" rIns="182880" bIns="9144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defRPr/>
                </a:pPr>
                <a:r>
                  <a:rPr kumimoji="0" lang="vi-VN" sz="3600" b="0" i="0" u="none" strike="noStrike" kern="1200" cap="none" spc="0" normalizeH="0" baseline="0" noProof="0" smtClean="0">
                    <a:ln>
                      <a:noFill/>
                    </a:ln>
                    <a:solidFill>
                      <a:srgbClr val="000000"/>
                    </a:solidFill>
                    <a:effectLst/>
                    <a:uLnTx/>
                    <a:uFillTx/>
                    <a:latin typeface="Open Sans"/>
                    <a:ea typeface="+mn-ea"/>
                    <a:cs typeface="+mn-cs"/>
                  </a:rPr>
                  <a:t>a</a:t>
                </a:r>
                <a:r>
                  <a:rPr kumimoji="0" lang="vi-VN" sz="3600" b="0" i="0" u="none" strike="noStrike" kern="1200" cap="none" spc="0" normalizeH="0" baseline="0" noProof="0">
                    <a:ln>
                      <a:noFill/>
                    </a:ln>
                    <a:solidFill>
                      <a:srgbClr val="000000"/>
                    </a:solidFill>
                    <a:effectLst/>
                    <a:uLnTx/>
                    <a:uFillTx/>
                    <a:latin typeface="Open Sans"/>
                    <a:ea typeface="+mn-ea"/>
                    <a:cs typeface="+mn-cs"/>
                  </a:rPr>
                  <a:t>) Tính khoảng cách từ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m:t>
                    </m:r>
                  </m:oMath>
                </a14:m>
                <a:r>
                  <a:rPr kumimoji="0" lang="vi-VN" sz="3600" b="0" i="0" u="none" strike="noStrike" kern="1200" cap="none" spc="0" normalizeH="0" baseline="0" noProof="0">
                    <a:ln>
                      <a:noFill/>
                    </a:ln>
                    <a:solidFill>
                      <a:srgbClr val="000000"/>
                    </a:solidFill>
                    <a:effectLst/>
                    <a:uLnTx/>
                    <a:uFillTx/>
                    <a:latin typeface="Open Sans"/>
                    <a:ea typeface="+mn-ea"/>
                    <a:cs typeface="+mn-cs"/>
                  </a:rPr>
                  <a:t> đến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𝑆𝐶</m:t>
                    </m:r>
                  </m:oMath>
                </a14:m>
                <a:r>
                  <a:rPr kumimoji="0" lang="vi-VN" sz="3600" b="0" i="0" u="none" strike="noStrike" kern="1200" cap="none" spc="0" normalizeH="0" baseline="0" noProof="0" smtClean="0">
                    <a:ln>
                      <a:noFill/>
                    </a:ln>
                    <a:solidFill>
                      <a:srgbClr val="000000"/>
                    </a:solidFill>
                    <a:effectLst/>
                    <a:uLnTx/>
                    <a:uFillTx/>
                    <a:latin typeface="Open Sans"/>
                    <a:ea typeface="+mn-ea"/>
                    <a:cs typeface="+mn-cs"/>
                  </a:rPr>
                  <a:t>.</a:t>
                </a:r>
                <a:r>
                  <a:rPr kumimoji="0" lang="en-US" sz="3600" b="0" i="0" u="none" strike="noStrike" kern="1200" cap="none" spc="0" normalizeH="0" baseline="0" noProof="0" smtClean="0">
                    <a:ln>
                      <a:noFill/>
                    </a:ln>
                    <a:solidFill>
                      <a:srgbClr val="000000"/>
                    </a:solidFill>
                    <a:effectLst/>
                    <a:uLnTx/>
                    <a:uFillTx/>
                    <a:latin typeface="Open Sans"/>
                    <a:ea typeface="+mn-ea"/>
                    <a:cs typeface="+mn-cs"/>
                  </a:rPr>
                  <a:t>	    </a:t>
                </a:r>
                <a:r>
                  <a:rPr kumimoji="0" lang="vi-VN" sz="3600" b="0" i="0" u="none" strike="noStrike" kern="1200" cap="none" spc="0" normalizeH="0" baseline="0" noProof="0" smtClean="0">
                    <a:ln>
                      <a:noFill/>
                    </a:ln>
                    <a:solidFill>
                      <a:srgbClr val="000000"/>
                    </a:solidFill>
                    <a:effectLst/>
                    <a:uLnTx/>
                    <a:uFillTx/>
                    <a:latin typeface="Open Sans"/>
                    <a:ea typeface="+mn-ea"/>
                    <a:cs typeface="+mn-cs"/>
                  </a:rPr>
                  <a:t>b</a:t>
                </a:r>
                <a:r>
                  <a:rPr kumimoji="0" lang="vi-VN" sz="3600" b="0" i="0" u="none" strike="noStrike" kern="1200" cap="none" spc="0" normalizeH="0" baseline="0" noProof="0">
                    <a:ln>
                      <a:noFill/>
                    </a:ln>
                    <a:solidFill>
                      <a:srgbClr val="000000"/>
                    </a:solidFill>
                    <a:effectLst/>
                    <a:uLnTx/>
                    <a:uFillTx/>
                    <a:latin typeface="Open Sans"/>
                    <a:ea typeface="+mn-ea"/>
                    <a:cs typeface="+mn-cs"/>
                  </a:rPr>
                  <a:t>) Chứng minh rằng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𝐵𝐷</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𝑆𝐴𝐶</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oMath>
                </a14:m>
                <a:endParaRPr kumimoji="0" lang="vi-VN" sz="3600" b="0" i="0" u="none" strike="noStrike" kern="1200" cap="none" spc="0" normalizeH="0" baseline="0" noProof="0">
                  <a:ln>
                    <a:noFill/>
                  </a:ln>
                  <a:solidFill>
                    <a:srgbClr val="000000"/>
                  </a:solidFill>
                  <a:effectLst/>
                  <a:uLnTx/>
                  <a:uFillTx/>
                  <a:latin typeface="Open Sans"/>
                  <a:ea typeface="+mn-ea"/>
                  <a:cs typeface="+mn-cs"/>
                </a:endParaRPr>
              </a:p>
              <a:p>
                <a:pPr marL="0" marR="0" lvl="0" indent="0" algn="just" defTabSz="914400" rtl="0" eaLnBrk="0" fontAlgn="base" latinLnBrk="0" hangingPunct="0">
                  <a:lnSpc>
                    <a:spcPct val="150000"/>
                  </a:lnSpc>
                  <a:spcBef>
                    <a:spcPct val="0"/>
                  </a:spcBef>
                  <a:spcAft>
                    <a:spcPct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Open Sans"/>
                    <a:ea typeface="+mn-ea"/>
                    <a:cs typeface="+mn-cs"/>
                  </a:rPr>
                  <a:t>c) Xác định đường vuông góc chung và tính khoảng cách giữa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𝐵𝐷</m:t>
                    </m:r>
                  </m:oMath>
                </a14:m>
                <a:r>
                  <a:rPr kumimoji="0" lang="vi-VN" sz="3600" b="0" i="0" u="none" strike="noStrike" kern="1200" cap="none" spc="0" normalizeH="0" baseline="0" noProof="0">
                    <a:ln>
                      <a:noFill/>
                    </a:ln>
                    <a:solidFill>
                      <a:srgbClr val="000000"/>
                    </a:solidFill>
                    <a:effectLst/>
                    <a:uLnTx/>
                    <a:uFillTx/>
                    <a:latin typeface="Open Sans"/>
                    <a:ea typeface="+mn-ea"/>
                    <a:cs typeface="+mn-cs"/>
                  </a:rPr>
                  <a:t> và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𝑆𝐶</m:t>
                    </m:r>
                  </m:oMath>
                </a14:m>
                <a:r>
                  <a:rPr kumimoji="0" lang="vi-VN" sz="3600" b="0" i="0" u="none" strike="noStrike" kern="1200" cap="none" spc="0" normalizeH="0" baseline="0" noProof="0">
                    <a:ln>
                      <a:noFill/>
                    </a:ln>
                    <a:solidFill>
                      <a:srgbClr val="000000"/>
                    </a:solidFill>
                    <a:effectLst/>
                    <a:uLnTx/>
                    <a:uFillTx/>
                    <a:latin typeface="Open Sans"/>
                    <a:ea typeface="+mn-ea"/>
                    <a:cs typeface="+mn-cs"/>
                  </a:rPr>
                  <a:t>.</a:t>
                </a:r>
              </a:p>
            </p:txBody>
          </p:sp>
        </mc:Choice>
        <mc:Fallback>
          <p:sp>
            <p:nvSpPr>
              <p:cNvPr id="20" name="Rectangle 1"/>
              <p:cNvSpPr>
                <a:spLocks noRot="1" noChangeAspect="1" noMove="1" noResize="1" noEditPoints="1" noAdjustHandles="1" noChangeArrowheads="1" noChangeShapeType="1" noTextEdit="1"/>
              </p:cNvSpPr>
              <p:nvPr/>
            </p:nvSpPr>
            <p:spPr bwMode="auto">
              <a:xfrm>
                <a:off x="1447800" y="2106340"/>
                <a:ext cx="16328116" cy="1948162"/>
              </a:xfrm>
              <a:prstGeom prst="rect">
                <a:avLst/>
              </a:prstGeom>
              <a:blipFill>
                <a:blip r:embed="rId8"/>
                <a:stretch>
                  <a:fillRect l="-597" b="-4075"/>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5" name="Rectangle 24"/>
          <p:cNvSpPr/>
          <p:nvPr/>
        </p:nvSpPr>
        <p:spPr>
          <a:xfrm>
            <a:off x="8798110" y="4092742"/>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5390798" y="451139"/>
                <a:ext cx="11411746" cy="1835439"/>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smtClean="0">
                    <a:ln>
                      <a:noFill/>
                    </a:ln>
                    <a:solidFill>
                      <a:srgbClr val="000000"/>
                    </a:solidFill>
                    <a:effectLst/>
                    <a:uLnTx/>
                    <a:uFillTx/>
                    <a:latin typeface="Open Sans"/>
                    <a:ea typeface="+mn-ea"/>
                    <a:cs typeface="+mn-cs"/>
                  </a:rPr>
                  <a:t>Cho hình chóp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𝑆</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𝐴𝐵𝐶𝐷</m:t>
                    </m:r>
                  </m:oMath>
                </a14:m>
                <a:r>
                  <a:rPr kumimoji="0" lang="vi-VN" sz="3600" b="0" i="0" u="none" strike="noStrike" kern="1200" cap="none" spc="0" normalizeH="0" baseline="0" noProof="0">
                    <a:ln>
                      <a:noFill/>
                    </a:ln>
                    <a:solidFill>
                      <a:srgbClr val="000000"/>
                    </a:solidFill>
                    <a:effectLst/>
                    <a:uLnTx/>
                    <a:uFillTx/>
                    <a:latin typeface="Open Sans"/>
                    <a:ea typeface="+mn-ea"/>
                    <a:cs typeface="+mn-cs"/>
                  </a:rPr>
                  <a:t> có đáy là hình vuông cạnh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oMath>
                </a14:m>
                <a:r>
                  <a:rPr kumimoji="0" lang="vi-VN" sz="3600" b="0" i="0" u="none" strike="noStrike" kern="1200" cap="none" spc="0" normalizeH="0" baseline="0" noProof="0">
                    <a:ln>
                      <a:noFill/>
                    </a:ln>
                    <a:solidFill>
                      <a:srgbClr val="000000"/>
                    </a:solidFill>
                    <a:effectLst/>
                    <a:uLnTx/>
                    <a:uFillTx/>
                    <a:latin typeface="Open Sans"/>
                    <a:ea typeface="+mn-ea"/>
                    <a:cs typeface="+mn-cs"/>
                  </a:rPr>
                  <a:t>, </a:t>
                </a:r>
                <a14:m>
                  <m:oMath xmlns:m="http://schemas.openxmlformats.org/officeDocument/2006/math">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𝑆𝐴</m:t>
                    </m:r>
                    <m:r>
                      <a:rPr kumimoji="0" lang="vi-VN"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d>
                      <m:dPr>
                        <m:ctrlP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𝐴𝐵𝐶𝐷</m:t>
                        </m:r>
                      </m:e>
                    </m:d>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r>
                      <a:rPr kumimoji="0" lang="vi-VN" sz="36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𝑆𝐴</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𝑎</m:t>
                    </m:r>
                    <m:rad>
                      <m:radPr>
                        <m:degHide m:val="on"/>
                        <m:ctrlP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radPr>
                      <m:deg/>
                      <m:e>
                        <m:r>
                          <a:rPr kumimoji="0" lang="en-US" sz="36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2</m:t>
                        </m:r>
                      </m:e>
                    </m:rad>
                  </m:oMath>
                </a14:m>
                <a:r>
                  <a:rPr kumimoji="0" lang="en-US" sz="3600" b="0" i="0" u="none" strike="noStrike" kern="1200" cap="none" spc="0" normalizeH="0" baseline="0" noProof="0" smtClean="0">
                    <a:ln>
                      <a:noFill/>
                    </a:ln>
                    <a:solidFill>
                      <a:srgbClr val="000000"/>
                    </a:solidFill>
                    <a:effectLst/>
                    <a:uLnTx/>
                    <a:uFillTx/>
                    <a:latin typeface="Open Sans"/>
                    <a:ea typeface="+mn-ea"/>
                    <a:cs typeface="+mn-cs"/>
                  </a:rPr>
                  <a:t>.</a:t>
                </a:r>
                <a:endParaRPr kumimoji="0" lang="vi-VN" sz="3600" b="0" i="0" u="none" strike="noStrike" kern="1200" cap="none" spc="0" normalizeH="0" baseline="0" noProof="0">
                  <a:ln>
                    <a:noFill/>
                  </a:ln>
                  <a:solidFill>
                    <a:srgbClr val="000000"/>
                  </a:solidFill>
                  <a:effectLst/>
                  <a:uLnTx/>
                  <a:uFillTx/>
                  <a:latin typeface="Open Sans"/>
                  <a:ea typeface="+mn-ea"/>
                  <a:cs typeface="+mn-cs"/>
                </a:endParaRPr>
              </a:p>
            </p:txBody>
          </p:sp>
        </mc:Choice>
        <mc:Fallback>
          <p:sp>
            <p:nvSpPr>
              <p:cNvPr id="3" name="Rectangle 2"/>
              <p:cNvSpPr>
                <a:spLocks noRot="1" noChangeAspect="1" noMove="1" noResize="1" noEditPoints="1" noAdjustHandles="1" noChangeArrowheads="1" noChangeShapeType="1" noTextEdit="1"/>
              </p:cNvSpPr>
              <p:nvPr/>
            </p:nvSpPr>
            <p:spPr>
              <a:xfrm>
                <a:off x="5390798" y="451139"/>
                <a:ext cx="11411746" cy="1835439"/>
              </a:xfrm>
              <a:prstGeom prst="rect">
                <a:avLst/>
              </a:prstGeom>
              <a:blipFill>
                <a:blip r:embed="rId9"/>
                <a:stretch>
                  <a:fillRect l="-1603" r="-1656" b="-4983"/>
                </a:stretch>
              </a:blipFill>
            </p:spPr>
            <p:txBody>
              <a:bodyPr/>
              <a:lstStyle/>
              <a:p>
                <a:r>
                  <a:rPr lang="en-US">
                    <a:noFill/>
                  </a:rPr>
                  <a:t> </a:t>
                </a:r>
              </a:p>
            </p:txBody>
          </p:sp>
        </mc:Fallback>
      </mc:AlternateContent>
      <p:pic>
        <p:nvPicPr>
          <p:cNvPr id="10" name="Picture 9"/>
          <p:cNvPicPr>
            <a:picLocks noChangeAspect="1"/>
          </p:cNvPicPr>
          <p:nvPr/>
        </p:nvPicPr>
        <p:blipFill>
          <a:blip r:embed="rId10">
            <a:extLst>
              <a:ext uri="{BEBA8EAE-BF5A-486C-A8C5-ECC9F3942E4B}">
                <a14:imgProps xmlns:a14="http://schemas.microsoft.com/office/drawing/2010/main">
                  <a14:imgLayer r:embed="rId11">
                    <a14:imgEffect>
                      <a14:brightnessContrast bright="20000" contrast="-40000"/>
                    </a14:imgEffect>
                  </a14:imgLayer>
                </a14:imgProps>
              </a:ext>
            </a:extLst>
          </a:blip>
          <a:stretch>
            <a:fillRect/>
          </a:stretch>
        </p:blipFill>
        <p:spPr>
          <a:xfrm>
            <a:off x="1219200" y="5145503"/>
            <a:ext cx="6334293" cy="4218847"/>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8271161" y="4974059"/>
                <a:ext cx="9144000" cy="4703275"/>
              </a:xfrm>
              <a:prstGeom prst="rect">
                <a:avLst/>
              </a:prstGeom>
            </p:spPr>
            <p:txBody>
              <a:bodyPr>
                <a:spAutoFit/>
              </a:bodyPr>
              <a:lstStyle/>
              <a:p>
                <a:pPr lvl="0">
                  <a:lnSpc>
                    <a:spcPct val="150000"/>
                  </a:lnSpc>
                  <a:defRPr/>
                </a:pPr>
                <a:r>
                  <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c)</a:t>
                </a: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 Kẻ </a:t>
                </a:r>
                <a14:m>
                  <m:oMath xmlns:m="http://schemas.openxmlformats.org/officeDocument/2006/math">
                    <m:r>
                      <a:rPr lang="en-US" sz="3600" i="1">
                        <a:solidFill>
                          <a:srgbClr val="000000"/>
                        </a:solidFill>
                        <a:latin typeface="Cambria Math" panose="02040503050406030204" pitchFamily="18" charset="0"/>
                        <a:ea typeface="Times New Roman" panose="02020603050405020304" pitchFamily="18" charset="0"/>
                      </a:rPr>
                      <m:t>𝑂𝐾</m:t>
                    </m:r>
                    <m:r>
                      <a:rPr lang="en-US" sz="3600" i="1">
                        <a:solidFill>
                          <a:srgbClr val="000000"/>
                        </a:solidFill>
                        <a:latin typeface="Cambria Math" panose="02040503050406030204" pitchFamily="18" charset="0"/>
                        <a:ea typeface="Times New Roman" panose="02020603050405020304" pitchFamily="18" charset="0"/>
                      </a:rPr>
                      <m:t>⊥</m:t>
                    </m:r>
                    <m:r>
                      <a:rPr lang="en-US" sz="3600" i="1">
                        <a:solidFill>
                          <a:srgbClr val="000000"/>
                        </a:solidFill>
                        <a:latin typeface="Cambria Math" panose="02040503050406030204" pitchFamily="18" charset="0"/>
                        <a:ea typeface="Times New Roman" panose="02020603050405020304" pitchFamily="18" charset="0"/>
                      </a:rPr>
                      <m:t>𝑆𝐶</m:t>
                    </m:r>
                  </m:oMath>
                </a14:m>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nSpc>
                    <a:spcPct val="150000"/>
                  </a:lnSpc>
                  <a:defRPr/>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Lại có </a:t>
                </a:r>
                <a14:m>
                  <m:oMath xmlns:m="http://schemas.openxmlformats.org/officeDocument/2006/math">
                    <m:r>
                      <a:rPr lang="en-US" sz="3600" i="1">
                        <a:solidFill>
                          <a:srgbClr val="000000"/>
                        </a:solidFill>
                        <a:latin typeface="Cambria Math" panose="02040503050406030204" pitchFamily="18" charset="0"/>
                        <a:ea typeface="Times New Roman" panose="02020603050405020304" pitchFamily="18" charset="0"/>
                      </a:rPr>
                      <m:t>𝑂𝐾</m:t>
                    </m:r>
                    <m:r>
                      <a:rPr lang="en-US" sz="3600" i="1">
                        <a:solidFill>
                          <a:srgbClr val="000000"/>
                        </a:solidFill>
                        <a:latin typeface="Cambria Math" panose="02040503050406030204" pitchFamily="18" charset="0"/>
                        <a:ea typeface="Times New Roman" panose="02020603050405020304" pitchFamily="18" charset="0"/>
                      </a:rPr>
                      <m:t>⊥</m:t>
                    </m:r>
                    <m:r>
                      <a:rPr lang="en-US" sz="3600" i="1">
                        <a:solidFill>
                          <a:srgbClr val="000000"/>
                        </a:solidFill>
                        <a:latin typeface="Cambria Math" panose="02040503050406030204" pitchFamily="18" charset="0"/>
                        <a:ea typeface="Times New Roman" panose="02020603050405020304" pitchFamily="18" charset="0"/>
                      </a:rPr>
                      <m:t>𝐵𝐷</m:t>
                    </m:r>
                    <m:r>
                      <a:rPr lang="en-US" sz="3600" i="1">
                        <a:solidFill>
                          <a:srgbClr val="000000"/>
                        </a:solidFill>
                        <a:latin typeface="Cambria Math" panose="02040503050406030204" pitchFamily="18" charset="0"/>
                        <a:ea typeface="Times New Roman" panose="02020603050405020304" pitchFamily="18" charset="0"/>
                      </a:rPr>
                      <m:t> </m:t>
                    </m:r>
                    <m:d>
                      <m:dPr>
                        <m:ctrlPr>
                          <a:rPr lang="en-US" sz="3600" i="1">
                            <a:solidFill>
                              <a:srgbClr val="000000"/>
                            </a:solidFill>
                            <a:latin typeface="Cambria Math" panose="02040503050406030204" pitchFamily="18" charset="0"/>
                            <a:ea typeface="Times New Roman" panose="02020603050405020304" pitchFamily="18" charset="0"/>
                          </a:rPr>
                        </m:ctrlPr>
                      </m:dPr>
                      <m:e>
                        <m:r>
                          <a:rPr lang="en-US" sz="3600" i="1">
                            <a:solidFill>
                              <a:srgbClr val="000000"/>
                            </a:solidFill>
                            <a:latin typeface="Cambria Math" panose="02040503050406030204" pitchFamily="18" charset="0"/>
                            <a:ea typeface="Times New Roman" panose="02020603050405020304" pitchFamily="18" charset="0"/>
                          </a:rPr>
                          <m:t>𝐵𝐷</m:t>
                        </m:r>
                        <m:r>
                          <a:rPr lang="en-US" sz="3600" i="1">
                            <a:solidFill>
                              <a:srgbClr val="000000"/>
                            </a:solidFill>
                            <a:latin typeface="Cambria Math" panose="02040503050406030204" pitchFamily="18" charset="0"/>
                            <a:ea typeface="Times New Roman" panose="02020603050405020304" pitchFamily="18" charset="0"/>
                          </a:rPr>
                          <m:t>⊥</m:t>
                        </m:r>
                        <m:d>
                          <m:dPr>
                            <m:ctrlPr>
                              <a:rPr lang="en-US" sz="3600" i="1">
                                <a:solidFill>
                                  <a:srgbClr val="000000"/>
                                </a:solidFill>
                                <a:latin typeface="Cambria Math" panose="02040503050406030204" pitchFamily="18" charset="0"/>
                                <a:ea typeface="Times New Roman" panose="02020603050405020304" pitchFamily="18" charset="0"/>
                              </a:rPr>
                            </m:ctrlPr>
                          </m:dPr>
                          <m:e>
                            <m:r>
                              <a:rPr lang="en-US" sz="3600" i="1">
                                <a:solidFill>
                                  <a:srgbClr val="000000"/>
                                </a:solidFill>
                                <a:latin typeface="Cambria Math" panose="02040503050406030204" pitchFamily="18" charset="0"/>
                                <a:ea typeface="Times New Roman" panose="02020603050405020304" pitchFamily="18" charset="0"/>
                              </a:rPr>
                              <m:t>𝑆𝐴𝐶</m:t>
                            </m:r>
                          </m:e>
                        </m:d>
                      </m:e>
                    </m:d>
                  </m:oMath>
                </a14:m>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a:p>
                <a:pPr lvl="0">
                  <a:lnSpc>
                    <a:spcPct val="150000"/>
                  </a:lnSpc>
                  <a:defRPr/>
                </a:pPr>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Vậy đường vuông góc chung giữa </a:t>
                </a:r>
                <a14:m>
                  <m:oMath xmlns:m="http://schemas.openxmlformats.org/officeDocument/2006/math">
                    <m:r>
                      <a:rPr lang="en-US" sz="3600" i="1">
                        <a:solidFill>
                          <a:srgbClr val="000000"/>
                        </a:solidFill>
                        <a:latin typeface="Cambria Math" panose="02040503050406030204" pitchFamily="18" charset="0"/>
                        <a:ea typeface="Times New Roman" panose="02020603050405020304" pitchFamily="18" charset="0"/>
                      </a:rPr>
                      <m:t>𝐵𝐷</m:t>
                    </m:r>
                  </m:oMath>
                </a14:m>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3600" i="1">
                        <a:solidFill>
                          <a:srgbClr val="000000"/>
                        </a:solidFill>
                        <a:latin typeface="Cambria Math" panose="02040503050406030204" pitchFamily="18" charset="0"/>
                        <a:ea typeface="Times New Roman" panose="02020603050405020304" pitchFamily="18" charset="0"/>
                      </a:rPr>
                      <m:t>𝑆𝐶</m:t>
                    </m:r>
                    <m:r>
                      <a:rPr lang="en-US" sz="3600" i="1">
                        <a:solidFill>
                          <a:srgbClr val="000000"/>
                        </a:solidFill>
                        <a:latin typeface="Cambria Math" panose="02040503050406030204" pitchFamily="18" charset="0"/>
                        <a:ea typeface="Times New Roman" panose="02020603050405020304" pitchFamily="18" charset="0"/>
                      </a:rPr>
                      <m:t> </m:t>
                    </m:r>
                  </m:oMath>
                </a14:m>
                <a:r>
                  <a:rPr lang="en-US" sz="3600">
                    <a:solidFill>
                      <a:srgbClr val="000000"/>
                    </a:solidFill>
                    <a:latin typeface="Arial" panose="020B0604020202020204" pitchFamily="34" charset="0"/>
                    <a:ea typeface="Times New Roman" panose="02020603050405020304" pitchFamily="18" charset="0"/>
                    <a:cs typeface="Arial" panose="020B0604020202020204" pitchFamily="34" charset="0"/>
                  </a:rPr>
                  <a:t>là </a:t>
                </a:r>
                <a14:m>
                  <m:oMath xmlns:m="http://schemas.openxmlformats.org/officeDocument/2006/math">
                    <m:r>
                      <a:rPr lang="en-US" sz="3600" i="1">
                        <a:solidFill>
                          <a:srgbClr val="000000"/>
                        </a:solidFill>
                        <a:latin typeface="Cambria Math" panose="02040503050406030204" pitchFamily="18" charset="0"/>
                        <a:ea typeface="Times New Roman" panose="02020603050405020304" pitchFamily="18" charset="0"/>
                      </a:rPr>
                      <m:t>𝑂𝐾</m:t>
                    </m:r>
                    <m:r>
                      <a:rPr lang="en-US" sz="3600" i="1">
                        <a:solidFill>
                          <a:srgbClr val="000000"/>
                        </a:solidFill>
                        <a:latin typeface="Cambria Math" panose="02040503050406030204" pitchFamily="18" charset="0"/>
                        <a:ea typeface="Times New Roman" panose="02020603050405020304" pitchFamily="18" charset="0"/>
                      </a:rPr>
                      <m:t>.</m:t>
                    </m:r>
                  </m:oMath>
                </a14:m>
                <a:endParaRPr lang="en-US" sz="3600" i="1" smtClean="0">
                  <a:solidFill>
                    <a:srgbClr val="000000"/>
                  </a:solidFill>
                  <a:latin typeface="Cambria Math" panose="02040503050406030204" pitchFamily="18" charset="0"/>
                  <a:ea typeface="Times New Roman" panose="02020603050405020304" pitchFamily="18" charset="0"/>
                </a:endParaRPr>
              </a:p>
              <a:p>
                <a:pPr lvl="0" algn="ctr">
                  <a:lnSpc>
                    <a:spcPct val="150000"/>
                  </a:lnSpc>
                  <a:defRPr/>
                </a:pPr>
                <a14:m>
                  <m:oMath xmlns:m="http://schemas.openxmlformats.org/officeDocument/2006/math">
                    <m:r>
                      <a:rPr lang="en-US" sz="3600" i="1">
                        <a:solidFill>
                          <a:srgbClr val="000000"/>
                        </a:solidFill>
                        <a:latin typeface="Cambria Math" panose="02040503050406030204" pitchFamily="18" charset="0"/>
                        <a:ea typeface="Times New Roman" panose="02020603050405020304" pitchFamily="18" charset="0"/>
                      </a:rPr>
                      <m:t>𝑑</m:t>
                    </m:r>
                    <m:d>
                      <m:dPr>
                        <m:ctrlPr>
                          <a:rPr lang="en-US" sz="3600" i="1">
                            <a:solidFill>
                              <a:srgbClr val="000000"/>
                            </a:solidFill>
                            <a:latin typeface="Cambria Math" panose="02040503050406030204" pitchFamily="18" charset="0"/>
                            <a:ea typeface="Times New Roman" panose="02020603050405020304" pitchFamily="18" charset="0"/>
                          </a:rPr>
                        </m:ctrlPr>
                      </m:dPr>
                      <m:e>
                        <m:r>
                          <a:rPr lang="en-US" sz="3600" i="1">
                            <a:solidFill>
                              <a:srgbClr val="000000"/>
                            </a:solidFill>
                            <a:latin typeface="Cambria Math" panose="02040503050406030204" pitchFamily="18" charset="0"/>
                            <a:ea typeface="Times New Roman" panose="02020603050405020304" pitchFamily="18" charset="0"/>
                          </a:rPr>
                          <m:t>𝑆𝐶</m:t>
                        </m:r>
                        <m:r>
                          <a:rPr lang="en-US" sz="3600" i="1">
                            <a:solidFill>
                              <a:srgbClr val="000000"/>
                            </a:solidFill>
                            <a:latin typeface="Cambria Math" panose="02040503050406030204" pitchFamily="18" charset="0"/>
                            <a:ea typeface="Times New Roman" panose="02020603050405020304" pitchFamily="18" charset="0"/>
                          </a:rPr>
                          <m:t>,</m:t>
                        </m:r>
                        <m:r>
                          <a:rPr lang="en-US" sz="3600" i="1">
                            <a:solidFill>
                              <a:srgbClr val="000000"/>
                            </a:solidFill>
                            <a:latin typeface="Cambria Math" panose="02040503050406030204" pitchFamily="18" charset="0"/>
                            <a:ea typeface="Times New Roman" panose="02020603050405020304" pitchFamily="18" charset="0"/>
                          </a:rPr>
                          <m:t>𝐵𝐷</m:t>
                        </m:r>
                      </m:e>
                    </m:d>
                    <m:r>
                      <a:rPr lang="en-US" sz="3600" i="1">
                        <a:solidFill>
                          <a:srgbClr val="000000"/>
                        </a:solidFill>
                        <a:latin typeface="Cambria Math" panose="02040503050406030204" pitchFamily="18" charset="0"/>
                        <a:ea typeface="Times New Roman" panose="02020603050405020304" pitchFamily="18" charset="0"/>
                      </a:rPr>
                      <m:t>=</m:t>
                    </m:r>
                    <m:r>
                      <a:rPr lang="en-US" sz="3600" i="1">
                        <a:solidFill>
                          <a:srgbClr val="000000"/>
                        </a:solidFill>
                        <a:latin typeface="Cambria Math" panose="02040503050406030204" pitchFamily="18" charset="0"/>
                        <a:ea typeface="Times New Roman" panose="02020603050405020304" pitchFamily="18" charset="0"/>
                      </a:rPr>
                      <m:t>𝑂𝐾</m:t>
                    </m:r>
                    <m:r>
                      <a:rPr lang="en-US" sz="3600" i="1">
                        <a:solidFill>
                          <a:srgbClr val="000000"/>
                        </a:solidFill>
                        <a:latin typeface="Cambria Math" panose="02040503050406030204" pitchFamily="18" charset="0"/>
                        <a:ea typeface="Times New Roman" panose="02020603050405020304" pitchFamily="18" charset="0"/>
                      </a:rPr>
                      <m:t>=</m:t>
                    </m:r>
                    <m:f>
                      <m:fPr>
                        <m:ctrlPr>
                          <a:rPr lang="en-US" sz="3600" i="1">
                            <a:solidFill>
                              <a:srgbClr val="000000"/>
                            </a:solidFill>
                            <a:latin typeface="Cambria Math" panose="02040503050406030204" pitchFamily="18" charset="0"/>
                            <a:ea typeface="Times New Roman" panose="02020603050405020304" pitchFamily="18" charset="0"/>
                          </a:rPr>
                        </m:ctrlPr>
                      </m:fPr>
                      <m:num>
                        <m:r>
                          <a:rPr lang="en-US" sz="3600" i="1">
                            <a:solidFill>
                              <a:srgbClr val="000000"/>
                            </a:solidFill>
                            <a:latin typeface="Cambria Math" panose="02040503050406030204" pitchFamily="18" charset="0"/>
                            <a:ea typeface="Times New Roman" panose="02020603050405020304" pitchFamily="18" charset="0"/>
                          </a:rPr>
                          <m:t>𝐴𝐻</m:t>
                        </m:r>
                      </m:num>
                      <m:den>
                        <m:r>
                          <a:rPr lang="en-US" sz="3600" i="1">
                            <a:solidFill>
                              <a:srgbClr val="000000"/>
                            </a:solidFill>
                            <a:latin typeface="Cambria Math" panose="02040503050406030204" pitchFamily="18" charset="0"/>
                            <a:ea typeface="Times New Roman" panose="02020603050405020304" pitchFamily="18" charset="0"/>
                          </a:rPr>
                          <m:t>2</m:t>
                        </m:r>
                      </m:den>
                    </m:f>
                    <m:r>
                      <a:rPr lang="en-US" sz="3600" i="1">
                        <a:solidFill>
                          <a:srgbClr val="000000"/>
                        </a:solidFill>
                        <a:latin typeface="Cambria Math" panose="02040503050406030204" pitchFamily="18" charset="0"/>
                        <a:ea typeface="Times New Roman" panose="02020603050405020304" pitchFamily="18" charset="0"/>
                      </a:rPr>
                      <m:t>=</m:t>
                    </m:r>
                    <m:f>
                      <m:fPr>
                        <m:ctrlPr>
                          <a:rPr lang="en-US" sz="3600" i="1">
                            <a:solidFill>
                              <a:srgbClr val="000000"/>
                            </a:solidFill>
                            <a:latin typeface="Cambria Math" panose="02040503050406030204" pitchFamily="18" charset="0"/>
                            <a:ea typeface="Times New Roman" panose="02020603050405020304" pitchFamily="18" charset="0"/>
                          </a:rPr>
                        </m:ctrlPr>
                      </m:fPr>
                      <m:num>
                        <m:r>
                          <a:rPr lang="en-US" sz="3600" i="1">
                            <a:solidFill>
                              <a:srgbClr val="000000"/>
                            </a:solidFill>
                            <a:latin typeface="Cambria Math" panose="02040503050406030204" pitchFamily="18" charset="0"/>
                            <a:ea typeface="Times New Roman" panose="02020603050405020304" pitchFamily="18" charset="0"/>
                          </a:rPr>
                          <m:t>𝑎</m:t>
                        </m:r>
                      </m:num>
                      <m:den>
                        <m:r>
                          <a:rPr lang="en-US" sz="3600" i="1">
                            <a:solidFill>
                              <a:srgbClr val="000000"/>
                            </a:solidFill>
                            <a:latin typeface="Cambria Math" panose="02040503050406030204" pitchFamily="18" charset="0"/>
                            <a:ea typeface="Times New Roman" panose="02020603050405020304" pitchFamily="18" charset="0"/>
                          </a:rPr>
                          <m:t>2</m:t>
                        </m:r>
                      </m:den>
                    </m:f>
                  </m:oMath>
                </a14:m>
                <a:r>
                  <a:rPr lang="en-US" sz="3600" smtClean="0">
                    <a:solidFill>
                      <a:prstClr val="black"/>
                    </a:solidFill>
                    <a:latin typeface="Arial" panose="020B0604020202020204" pitchFamily="34" charset="0"/>
                    <a:ea typeface="Times New Roman" panose="02020603050405020304" pitchFamily="18" charset="0"/>
                    <a:cs typeface="Arial" panose="020B0604020202020204" pitchFamily="34" charset="0"/>
                  </a:rPr>
                  <a:t> </a:t>
                </a:r>
                <a:endParaRPr lang="en-US" sz="3600">
                  <a:solidFill>
                    <a:prstClr val="black"/>
                  </a:solidFill>
                  <a:latin typeface="Arial" panose="020B0604020202020204" pitchFamily="34" charset="0"/>
                  <a:ea typeface="Times New Roman" panose="02020603050405020304" pitchFamily="18"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8271161" y="4974059"/>
                <a:ext cx="9144000" cy="4703275"/>
              </a:xfrm>
              <a:prstGeom prst="rect">
                <a:avLst/>
              </a:prstGeom>
              <a:blipFill>
                <a:blip r:embed="rId12"/>
                <a:stretch>
                  <a:fillRect l="-2067"/>
                </a:stretch>
              </a:blipFill>
            </p:spPr>
            <p:txBody>
              <a:bodyPr/>
              <a:lstStyle/>
              <a:p>
                <a:r>
                  <a:rPr lang="en-US">
                    <a:noFill/>
                  </a:rPr>
                  <a:t> </a:t>
                </a:r>
              </a:p>
            </p:txBody>
          </p:sp>
        </mc:Fallback>
      </mc:AlternateContent>
      <p:pic>
        <p:nvPicPr>
          <p:cNvPr id="22" name="Picture 21"/>
          <p:cNvPicPr>
            <a:picLocks noChangeAspect="1"/>
          </p:cNvPicPr>
          <p:nvPr/>
        </p:nvPicPr>
        <p:blipFill>
          <a:blip r:embed="rId13"/>
          <a:stretch>
            <a:fillRect/>
          </a:stretch>
        </p:blipFill>
        <p:spPr>
          <a:xfrm rot="17222576">
            <a:off x="-248108" y="3555137"/>
            <a:ext cx="1863590" cy="372717"/>
          </a:xfrm>
          <a:prstGeom prst="rect">
            <a:avLst/>
          </a:prstGeom>
        </p:spPr>
      </p:pic>
    </p:spTree>
    <p:extLst>
      <p:ext uri="{BB962C8B-B14F-4D97-AF65-F5344CB8AC3E}">
        <p14:creationId xmlns:p14="http://schemas.microsoft.com/office/powerpoint/2010/main" val="3522254363"/>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wipe(down)">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randombar(horizontal)">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wipe(left)">
                                      <p:cBhvr>
                                        <p:cTn id="22"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sp>
        <p:nvSpPr>
          <p:cNvPr id="8" name="Rectangle 7"/>
          <p:cNvSpPr/>
          <p:nvPr/>
        </p:nvSpPr>
        <p:spPr>
          <a:xfrm>
            <a:off x="180474" y="142374"/>
            <a:ext cx="17907000" cy="9998242"/>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18" name="Picture 17"/>
          <p:cNvPicPr>
            <a:picLocks noChangeAspect="1"/>
          </p:cNvPicPr>
          <p:nvPr/>
        </p:nvPicPr>
        <p:blipFill>
          <a:blip r:embed="rId4"/>
          <a:stretch>
            <a:fillRect/>
          </a:stretch>
        </p:blipFill>
        <p:spPr>
          <a:xfrm>
            <a:off x="16678931" y="594469"/>
            <a:ext cx="1155597" cy="909124"/>
          </a:xfrm>
          <a:prstGeom prst="rect">
            <a:avLst/>
          </a:prstGeom>
        </p:spPr>
      </p:pic>
      <p:sp>
        <p:nvSpPr>
          <p:cNvPr id="11" name="TextBox 10"/>
          <p:cNvSpPr txBox="1"/>
          <p:nvPr/>
        </p:nvSpPr>
        <p:spPr>
          <a:xfrm>
            <a:off x="437146" y="432402"/>
            <a:ext cx="3372853" cy="1084912"/>
          </a:xfrm>
          <a:prstGeom prst="rect">
            <a:avLst/>
          </a:prstGeom>
          <a:ln/>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300" b="1" i="0" u="none" strike="noStrike" kern="1200" cap="none" spc="0" normalizeH="0" baseline="0" noProof="0">
                <a:ln>
                  <a:noFill/>
                </a:ln>
                <a:solidFill>
                  <a:srgbClr val="FFFF00"/>
                </a:solidFill>
                <a:effectLst/>
                <a:uLnTx/>
                <a:uFillTx/>
                <a:latin typeface="Arial"/>
                <a:ea typeface="+mn-ea"/>
                <a:cs typeface="Arial" panose="020B0604020202020204" pitchFamily="34" charset="0"/>
                <a:sym typeface="Arial"/>
              </a:rPr>
              <a:t>Thảo </a:t>
            </a:r>
            <a:r>
              <a:rPr kumimoji="0" lang="en-US" sz="4300" b="1" i="0" u="none" strike="noStrike" kern="1200" cap="none" spc="0" normalizeH="0" baseline="0" noProof="0" smtClean="0">
                <a:ln>
                  <a:noFill/>
                </a:ln>
                <a:solidFill>
                  <a:srgbClr val="FFFF00"/>
                </a:solidFill>
                <a:effectLst/>
                <a:uLnTx/>
                <a:uFillTx/>
                <a:latin typeface="Arial"/>
                <a:ea typeface="+mn-ea"/>
                <a:cs typeface="Arial" panose="020B0604020202020204" pitchFamily="34" charset="0"/>
                <a:sym typeface="Arial"/>
              </a:rPr>
              <a:t>luận</a:t>
            </a:r>
            <a:endParaRPr kumimoji="0" lang="en-US" sz="4300" b="1" i="0" u="none" strike="noStrike" kern="1200" cap="none" spc="0" normalizeH="0" baseline="0" noProof="0" dirty="0">
              <a:ln>
                <a:noFill/>
              </a:ln>
              <a:solidFill>
                <a:srgbClr val="FFFF00"/>
              </a:solidFill>
              <a:effectLst/>
              <a:uLnTx/>
              <a:uFillTx/>
              <a:latin typeface="Arial"/>
              <a:ea typeface="+mn-ea"/>
              <a:cs typeface="Arial" panose="020B0604020202020204" pitchFamily="34" charset="0"/>
              <a:sym typeface="Arial"/>
            </a:endParaRPr>
          </a:p>
        </p:txBody>
      </p:sp>
      <p:sp>
        <p:nvSpPr>
          <p:cNvPr id="2" name="Rectangle 1"/>
          <p:cNvSpPr/>
          <p:nvPr/>
        </p:nvSpPr>
        <p:spPr>
          <a:xfrm>
            <a:off x="431192" y="1650980"/>
            <a:ext cx="17373600" cy="258532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Khoảng cách giữa hai hình được nêu trong bài học (điểm, đường thẳng, mặt phẳng) là khoảng cách nhỏ nhất giữa một điểm thuộc hình này và một điểm thuộc hình kia. Hãy thảo luận để làm rõ nhận xét này.</a:t>
            </a:r>
            <a:endParaRPr kumimoji="0" lang="en-US" sz="3600" b="0" i="0" u="none" strike="noStrike" kern="1200" cap="none" spc="0" normalizeH="0" baseline="0" noProof="0">
              <a:ln>
                <a:noFill/>
              </a:ln>
              <a:solidFill>
                <a:srgbClr val="014040"/>
              </a:solidFill>
              <a:effectLst/>
              <a:uLnTx/>
              <a:uFillTx/>
              <a:latin typeface="Arial"/>
              <a:ea typeface="+mn-ea"/>
              <a:cs typeface="+mn-cs"/>
            </a:endParaRPr>
          </a:p>
        </p:txBody>
      </p:sp>
      <p:sp>
        <p:nvSpPr>
          <p:cNvPr id="9" name="Rectangle 8"/>
          <p:cNvSpPr/>
          <p:nvPr/>
        </p:nvSpPr>
        <p:spPr>
          <a:xfrm>
            <a:off x="8246760" y="4224683"/>
            <a:ext cx="1742465"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Trả lời: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431192" y="4991100"/>
                <a:ext cx="17373600" cy="5078313"/>
              </a:xfrm>
              <a:prstGeom prst="rect">
                <a:avLst/>
              </a:prstGeom>
            </p:spPr>
            <p:txBody>
              <a:bodyPr wrap="square">
                <a:spAutoFit/>
              </a:bodyPr>
              <a:lstStyle/>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600" b="0" i="0" u="none" strike="noStrike" kern="1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Khoảng </a:t>
                </a:r>
                <a:r>
                  <a:rPr kumimoji="0" lang="en-US" sz="3600" b="0" i="0" u="none" strike="noStrike" kern="1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cách từ một điểm </a:t>
                </a:r>
                <a14:m>
                  <m:oMath xmlns:m="http://schemas.openxmlformats.org/officeDocument/2006/math">
                    <m:r>
                      <a:rPr kumimoji="0" lang="en-US"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𝑀</m:t>
                    </m:r>
                  </m:oMath>
                </a14:m>
                <a:r>
                  <a:rPr kumimoji="0" lang="en-US" sz="3600" b="0" i="0" u="none" strike="noStrike" kern="1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đến một đường thẳng </a:t>
                </a:r>
                <a14:m>
                  <m:oMath xmlns:m="http://schemas.openxmlformats.org/officeDocument/2006/math">
                    <m:r>
                      <a:rPr kumimoji="0" lang="en-US"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oMath>
                </a14:m>
                <a:r>
                  <a:rPr kumimoji="0" lang="en-US" sz="3600" b="0" i="0" u="none" strike="noStrike" kern="1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là khoảng cách giữa </a:t>
                </a:r>
                <a14:m>
                  <m:oMath xmlns:m="http://schemas.openxmlformats.org/officeDocument/2006/math">
                    <m:r>
                      <a:rPr kumimoji="0" lang="en-US"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𝑀</m:t>
                    </m:r>
                  </m:oMath>
                </a14:m>
                <a:r>
                  <a:rPr kumimoji="0" lang="en-US" sz="3600" b="0" i="0" u="none" strike="noStrike" kern="1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và hình chiếu </a:t>
                </a:r>
                <a14:m>
                  <m:oMath xmlns:m="http://schemas.openxmlformats.org/officeDocument/2006/math">
                    <m:r>
                      <a:rPr kumimoji="0" lang="en-US"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𝐻</m:t>
                    </m:r>
                  </m:oMath>
                </a14:m>
                <a:r>
                  <a:rPr kumimoji="0" lang="en-US" sz="3600" b="0" i="0" u="none" strike="noStrike" kern="1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của </a:t>
                </a:r>
                <a14:m>
                  <m:oMath xmlns:m="http://schemas.openxmlformats.org/officeDocument/2006/math">
                    <m:r>
                      <a:rPr kumimoji="0" lang="en-US"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𝑀</m:t>
                    </m:r>
                  </m:oMath>
                </a14:m>
                <a:r>
                  <a:rPr kumimoji="0" lang="en-US" sz="3600" b="0" i="0" u="none" strike="noStrike" kern="1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trên </a:t>
                </a:r>
                <a14:m>
                  <m:oMath xmlns:m="http://schemas.openxmlformats.org/officeDocument/2006/math">
                    <m:r>
                      <a:rPr kumimoji="0" lang="en-US"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oMath>
                </a14:m>
                <a:r>
                  <a:rPr kumimoji="0" lang="en-US" sz="3600" b="0" i="0" u="none" strike="noStrike" kern="1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a:t>
                </a:r>
                <a:endParaRPr lang="en-US" sz="3600" kern="100">
                  <a:solidFill>
                    <a:srgbClr val="014040"/>
                  </a:solidFill>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600" b="0" i="0" u="none" strike="noStrike" kern="1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Khoảng </a:t>
                </a:r>
                <a:r>
                  <a:rPr kumimoji="0" lang="en-US" sz="3600" b="0" i="0" u="none" strike="noStrike" kern="1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cách từ điểm </a:t>
                </a:r>
                <a14:m>
                  <m:oMath xmlns:m="http://schemas.openxmlformats.org/officeDocument/2006/math">
                    <m:r>
                      <a:rPr kumimoji="0" lang="en-US"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𝑀</m:t>
                    </m:r>
                  </m:oMath>
                </a14:m>
                <a:r>
                  <a:rPr kumimoji="0" lang="en-US" sz="3600" b="0" i="0" u="none" strike="noStrike" kern="1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đến mặt phẳng </a:t>
                </a:r>
                <a14:m>
                  <m:oMath xmlns:m="http://schemas.openxmlformats.org/officeDocument/2006/math">
                    <m:r>
                      <a:rPr kumimoji="0" lang="en-US"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𝑃</m:t>
                    </m:r>
                    <m:r>
                      <a:rPr kumimoji="0" lang="en-US"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a14:m>
                <a:r>
                  <a:rPr kumimoji="0" lang="en-US" sz="3600" b="0" i="0" u="none" strike="noStrike" kern="1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là khoảng cách giữa </a:t>
                </a:r>
                <a14:m>
                  <m:oMath xmlns:m="http://schemas.openxmlformats.org/officeDocument/2006/math">
                    <m:r>
                      <a:rPr kumimoji="0" lang="en-US"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𝑀</m:t>
                    </m:r>
                  </m:oMath>
                </a14:m>
                <a:r>
                  <a:rPr kumimoji="0" lang="en-US" sz="3600" b="0" i="0" u="none" strike="noStrike" kern="1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và hình chiếu </a:t>
                </a:r>
                <a14:m>
                  <m:oMath xmlns:m="http://schemas.openxmlformats.org/officeDocument/2006/math">
                    <m:r>
                      <a:rPr kumimoji="0" lang="en-US"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𝐻</m:t>
                    </m:r>
                  </m:oMath>
                </a14:m>
                <a:r>
                  <a:rPr kumimoji="0" lang="en-US" sz="3600" b="0" i="0" u="none" strike="noStrike" kern="1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của </a:t>
                </a:r>
                <a14:m>
                  <m:oMath xmlns:m="http://schemas.openxmlformats.org/officeDocument/2006/math">
                    <m:r>
                      <a:rPr kumimoji="0" lang="en-US"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𝑀</m:t>
                    </m:r>
                  </m:oMath>
                </a14:m>
                <a:r>
                  <a:rPr kumimoji="0" lang="en-US" sz="3600" b="0" i="0" u="none" strike="noStrike" kern="1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trên </a:t>
                </a:r>
                <a14:m>
                  <m:oMath xmlns:m="http://schemas.openxmlformats.org/officeDocument/2006/math">
                    <m:r>
                      <a:rPr kumimoji="0" lang="en-US"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𝑃</m:t>
                    </m:r>
                    <m:r>
                      <a:rPr kumimoji="0" lang="en-US"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a14:m>
                <a:r>
                  <a:rPr kumimoji="0" lang="en-US" sz="3600" b="0" i="0" u="none" strike="noStrike" kern="100" cap="none" spc="0" normalizeH="0" baseline="0" noProof="0" smtClean="0">
                    <a:ln>
                      <a:noFill/>
                    </a:ln>
                    <a:solidFill>
                      <a:srgbClr val="014040"/>
                    </a:solidFill>
                    <a:effectLst/>
                    <a:uLnTx/>
                    <a:uFillTx/>
                    <a:latin typeface="Arial" panose="020B0604020202020204" pitchFamily="34" charset="0"/>
                    <a:ea typeface="Calibri" panose="020F0502020204030204" pitchFamily="34" charset="0"/>
                    <a:cs typeface="Arial" panose="020B0604020202020204" pitchFamily="34" charset="0"/>
                  </a:rPr>
                  <a:t>.</a:t>
                </a:r>
                <a:endParaRPr lang="en-US" sz="3600" kern="100">
                  <a:solidFill>
                    <a:srgbClr val="014040"/>
                  </a:solidFill>
                  <a:latin typeface="Arial" panose="020B0604020202020204" pitchFamily="34" charset="0"/>
                  <a:ea typeface="Calibri" panose="020F0502020204030204" pitchFamily="34" charset="0"/>
                  <a:cs typeface="Arial" panose="020B0604020202020204" pitchFamily="34" charset="0"/>
                </a:endParaRPr>
              </a:p>
              <a:p>
                <a:pPr marL="571500" marR="0" lvl="0" indent="-571500" algn="just" defTabSz="914400" rtl="0" eaLnBrk="1" fontAlgn="auto" latinLnBrk="0" hangingPunct="1">
                  <a:lnSpc>
                    <a:spcPct val="150000"/>
                  </a:lnSpc>
                  <a:spcBef>
                    <a:spcPts val="0"/>
                  </a:spcBef>
                  <a:spcAft>
                    <a:spcPts val="0"/>
                  </a:spcAft>
                  <a:buClrTx/>
                  <a:buSzTx/>
                  <a:buFont typeface="Arial" panose="020B0604020202020204" pitchFamily="34" charset="0"/>
                  <a:buChar char="•"/>
                  <a:tabLst/>
                  <a:defRPr/>
                </a:pPr>
                <a:r>
                  <a:rPr kumimoji="0" lang="en-US" sz="3600" b="0" i="0" u="none" strike="noStrike" kern="100" cap="none" spc="0" normalizeH="0" baseline="0" noProof="0" smtClean="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Khoảng </a:t>
                </a:r>
                <a:r>
                  <a:rPr kumimoji="0" lang="en-US" sz="3600" b="0" i="0" u="none" strike="noStrike" kern="1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cách giữa đường thẳng </a:t>
                </a:r>
                <a14:m>
                  <m:oMath xmlns:m="http://schemas.openxmlformats.org/officeDocument/2006/math">
                    <m:r>
                      <a:rPr kumimoji="0" lang="en-US"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oMath>
                </a14:m>
                <a:r>
                  <a:rPr kumimoji="0" lang="en-US" sz="3600" b="0" i="0" u="none" strike="noStrike" kern="1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và mặt phẳng </a:t>
                </a:r>
                <a14:m>
                  <m:oMath xmlns:m="http://schemas.openxmlformats.org/officeDocument/2006/math">
                    <m:r>
                      <a:rPr kumimoji="0" lang="en-US"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𝑃</m:t>
                    </m:r>
                    <m:r>
                      <a:rPr kumimoji="0" lang="en-US"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a14:m>
                <a:r>
                  <a:rPr kumimoji="0" lang="en-US" sz="3600" b="0" i="0" u="none" strike="noStrike" kern="1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song song với </a:t>
                </a:r>
                <a14:m>
                  <m:oMath xmlns:m="http://schemas.openxmlformats.org/officeDocument/2006/math">
                    <m:r>
                      <a:rPr kumimoji="0" lang="en-US"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oMath>
                </a14:m>
                <a:r>
                  <a:rPr kumimoji="0" lang="en-US" sz="3600" b="0" i="0" u="none" strike="noStrike" kern="1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là khoảng cách từ một điểm bất kì trên </a:t>
                </a:r>
                <a14:m>
                  <m:oMath xmlns:m="http://schemas.openxmlformats.org/officeDocument/2006/math">
                    <m:r>
                      <a:rPr kumimoji="0" lang="en-US"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𝑎</m:t>
                    </m:r>
                  </m:oMath>
                </a14:m>
                <a:r>
                  <a:rPr kumimoji="0" lang="en-US" sz="3600" b="0" i="0" u="none" strike="noStrike" kern="100" cap="none" spc="0" normalizeH="0" baseline="0" noProof="0">
                    <a:ln>
                      <a:noFill/>
                    </a:ln>
                    <a:solidFill>
                      <a:srgbClr val="000000"/>
                    </a:solidFill>
                    <a:effectLst/>
                    <a:uLnTx/>
                    <a:uFillTx/>
                    <a:latin typeface="Arial" panose="020B0604020202020204" pitchFamily="34" charset="0"/>
                    <a:ea typeface="Times New Roman" panose="02020603050405020304" pitchFamily="18" charset="0"/>
                    <a:cs typeface="Arial" panose="020B0604020202020204" pitchFamily="34" charset="0"/>
                  </a:rPr>
                  <a:t> đến </a:t>
                </a:r>
                <a14:m>
                  <m:oMath xmlns:m="http://schemas.openxmlformats.org/officeDocument/2006/math">
                    <m:r>
                      <a:rPr kumimoji="0" lang="en-US"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r>
                      <a:rPr kumimoji="0" lang="en-US"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𝑃</m:t>
                    </m:r>
                    <m:r>
                      <a:rPr kumimoji="0" lang="en-US" sz="3600" b="0" i="1" u="none" strike="noStrike" kern="100" cap="none" spc="0" normalizeH="0" baseline="0" noProof="0" smtClean="0">
                        <a:ln>
                          <a:noFill/>
                        </a:ln>
                        <a:solidFill>
                          <a:srgbClr val="000000"/>
                        </a:solidFill>
                        <a:effectLst/>
                        <a:uLnTx/>
                        <a:uFillTx/>
                        <a:latin typeface="Cambria Math" panose="02040503050406030204" pitchFamily="18" charset="0"/>
                        <a:ea typeface="Times New Roman" panose="02020603050405020304" pitchFamily="18" charset="0"/>
                        <a:cs typeface="Arial" panose="020B0604020202020204" pitchFamily="34" charset="0"/>
                      </a:rPr>
                      <m:t>).</m:t>
                    </m:r>
                  </m:oMath>
                </a14:m>
                <a:endParaRPr kumimoji="0" lang="en-US" sz="3600" b="0" i="0" u="none" strike="noStrike" kern="100" cap="none" spc="0" normalizeH="0" baseline="0" noProof="0">
                  <a:ln>
                    <a:noFill/>
                  </a:ln>
                  <a:solidFill>
                    <a:srgbClr val="014040"/>
                  </a:solidFill>
                  <a:effectLst/>
                  <a:uLnTx/>
                  <a:uFillTx/>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431192" y="4991100"/>
                <a:ext cx="17373600" cy="5078313"/>
              </a:xfrm>
              <a:prstGeom prst="rect">
                <a:avLst/>
              </a:prstGeom>
              <a:blipFill>
                <a:blip r:embed="rId5"/>
                <a:stretch>
                  <a:fillRect l="-982" r="-1053" b="-1561"/>
                </a:stretch>
              </a:blipFill>
            </p:spPr>
            <p:txBody>
              <a:bodyPr/>
              <a:lstStyle/>
              <a:p>
                <a:r>
                  <a:rPr lang="en-US">
                    <a:noFill/>
                  </a:rPr>
                  <a:t> </a:t>
                </a:r>
              </a:p>
            </p:txBody>
          </p:sp>
        </mc:Fallback>
      </mc:AlternateContent>
    </p:spTree>
    <p:extLst>
      <p:ext uri="{BB962C8B-B14F-4D97-AF65-F5344CB8AC3E}">
        <p14:creationId xmlns:p14="http://schemas.microsoft.com/office/powerpoint/2010/main" val="1746439739"/>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left)">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0" end="0"/>
                                            </p:txEl>
                                          </p:spTgt>
                                        </p:tgtEl>
                                        <p:attrNameLst>
                                          <p:attrName>style.visibility</p:attrName>
                                        </p:attrNameLst>
                                      </p:cBhvr>
                                      <p:to>
                                        <p:strVal val="visible"/>
                                      </p:to>
                                    </p:set>
                                    <p:animEffect transition="in" filter="fade">
                                      <p:cBhvr>
                                        <p:cTn id="20" dur="500"/>
                                        <p:tgtEl>
                                          <p:spTgt spid="3">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randombar(horizontal)">
                                      <p:cBhvr>
                                        <p:cTn id="25" dur="500"/>
                                        <p:tgtEl>
                                          <p:spTgt spid="3">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3">
                                            <p:txEl>
                                              <p:pRg st="2" end="2"/>
                                            </p:txEl>
                                          </p:spTgt>
                                        </p:tgtEl>
                                        <p:attrNameLst>
                                          <p:attrName>style.visibility</p:attrName>
                                        </p:attrNameLst>
                                      </p:cBhvr>
                                      <p:to>
                                        <p:strVal val="visible"/>
                                      </p:to>
                                    </p:set>
                                    <p:animEffect transition="in" filter="wipe(up)">
                                      <p:cBhvr>
                                        <p:cTn id="30"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2" grpId="0"/>
      <p:bldP spid="9" grpId="0"/>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Shape 1113"/>
        <p:cNvGrpSpPr/>
        <p:nvPr/>
      </p:nvGrpSpPr>
      <p:grpSpPr>
        <a:xfrm>
          <a:off x="0" y="0"/>
          <a:ext cx="0" cy="0"/>
          <a:chOff x="0" y="0"/>
          <a:chExt cx="0" cy="0"/>
        </a:xfrm>
      </p:grpSpPr>
      <p:sp>
        <p:nvSpPr>
          <p:cNvPr id="16"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sp>
        <p:nvSpPr>
          <p:cNvPr id="8" name="Rectangle 7"/>
          <p:cNvSpPr/>
          <p:nvPr/>
        </p:nvSpPr>
        <p:spPr>
          <a:xfrm>
            <a:off x="180474" y="142374"/>
            <a:ext cx="17907000" cy="9998242"/>
          </a:xfrm>
          <a:prstGeom prst="rect">
            <a:avLst/>
          </a:prstGeom>
          <a:solidFill>
            <a:srgbClr val="FFFFFF"/>
          </a:solidFill>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1828800" rtl="0" eaLnBrk="1" fontAlgn="auto" latinLnBrk="0" hangingPunct="1">
              <a:lnSpc>
                <a:spcPct val="100000"/>
              </a:lnSpc>
              <a:spcBef>
                <a:spcPts val="0"/>
              </a:spcBef>
              <a:spcAft>
                <a:spcPts val="0"/>
              </a:spcAft>
              <a:buClr>
                <a:srgbClr val="000000"/>
              </a:buClr>
              <a:buSzTx/>
              <a:buFontTx/>
              <a:buNone/>
              <a:tabLst/>
              <a:defRPr/>
            </a:pPr>
            <a:endParaRPr kumimoji="0" lang="en-US" sz="2800" b="0" i="0" u="none" strike="noStrike" kern="0" cap="none" spc="0" normalizeH="0" baseline="0" noProof="0">
              <a:ln>
                <a:noFill/>
              </a:ln>
              <a:solidFill>
                <a:srgbClr val="014040"/>
              </a:solidFill>
              <a:effectLst/>
              <a:uLnTx/>
              <a:uFillTx/>
              <a:latin typeface="Arial"/>
              <a:ea typeface="+mn-ea"/>
              <a:cs typeface="+mn-cs"/>
              <a:sym typeface="Arial"/>
            </a:endParaRPr>
          </a:p>
        </p:txBody>
      </p:sp>
      <p:pic>
        <p:nvPicPr>
          <p:cNvPr id="18" name="Picture 17"/>
          <p:cNvPicPr>
            <a:picLocks noChangeAspect="1"/>
          </p:cNvPicPr>
          <p:nvPr/>
        </p:nvPicPr>
        <p:blipFill>
          <a:blip r:embed="rId4"/>
          <a:stretch>
            <a:fillRect/>
          </a:stretch>
        </p:blipFill>
        <p:spPr>
          <a:xfrm>
            <a:off x="16678931" y="594469"/>
            <a:ext cx="1155597" cy="909124"/>
          </a:xfrm>
          <a:prstGeom prst="rect">
            <a:avLst/>
          </a:prstGeom>
        </p:spPr>
      </p:pic>
      <p:sp>
        <p:nvSpPr>
          <p:cNvPr id="11" name="TextBox 10"/>
          <p:cNvSpPr txBox="1"/>
          <p:nvPr/>
        </p:nvSpPr>
        <p:spPr>
          <a:xfrm>
            <a:off x="437146" y="432402"/>
            <a:ext cx="3372853" cy="1084912"/>
          </a:xfrm>
          <a:prstGeom prst="rect">
            <a:avLst/>
          </a:prstGeom>
          <a:ln/>
        </p:spPr>
        <p:style>
          <a:lnRef idx="3">
            <a:schemeClr val="lt1"/>
          </a:lnRef>
          <a:fillRef idx="1">
            <a:schemeClr val="dk1"/>
          </a:fillRef>
          <a:effectRef idx="1">
            <a:schemeClr val="dk1"/>
          </a:effectRef>
          <a:fontRef idx="minor">
            <a:schemeClr val="lt1"/>
          </a:fontRef>
        </p:style>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4300" b="1" i="0" u="none" strike="noStrike" kern="1200" cap="none" spc="0" normalizeH="0" baseline="0" noProof="0">
                <a:ln>
                  <a:noFill/>
                </a:ln>
                <a:solidFill>
                  <a:srgbClr val="FFFF00"/>
                </a:solidFill>
                <a:effectLst/>
                <a:uLnTx/>
                <a:uFillTx/>
                <a:latin typeface="Arial"/>
                <a:ea typeface="+mn-ea"/>
                <a:cs typeface="Arial" panose="020B0604020202020204" pitchFamily="34" charset="0"/>
                <a:sym typeface="Arial"/>
              </a:rPr>
              <a:t>Thảo </a:t>
            </a:r>
            <a:r>
              <a:rPr kumimoji="0" lang="en-US" sz="4300" b="1" i="0" u="none" strike="noStrike" kern="1200" cap="none" spc="0" normalizeH="0" baseline="0" noProof="0" smtClean="0">
                <a:ln>
                  <a:noFill/>
                </a:ln>
                <a:solidFill>
                  <a:srgbClr val="FFFF00"/>
                </a:solidFill>
                <a:effectLst/>
                <a:uLnTx/>
                <a:uFillTx/>
                <a:latin typeface="Arial"/>
                <a:ea typeface="+mn-ea"/>
                <a:cs typeface="Arial" panose="020B0604020202020204" pitchFamily="34" charset="0"/>
                <a:sym typeface="Arial"/>
              </a:rPr>
              <a:t>luận</a:t>
            </a:r>
            <a:endParaRPr kumimoji="0" lang="en-US" sz="4300" b="1" i="0" u="none" strike="noStrike" kern="1200" cap="none" spc="0" normalizeH="0" baseline="0" noProof="0" dirty="0">
              <a:ln>
                <a:noFill/>
              </a:ln>
              <a:solidFill>
                <a:srgbClr val="FFFF00"/>
              </a:solidFill>
              <a:effectLst/>
              <a:uLnTx/>
              <a:uFillTx/>
              <a:latin typeface="Arial"/>
              <a:ea typeface="+mn-ea"/>
              <a:cs typeface="Arial" panose="020B0604020202020204" pitchFamily="34" charset="0"/>
              <a:sym typeface="Arial"/>
            </a:endParaRPr>
          </a:p>
        </p:txBody>
      </p:sp>
      <p:sp>
        <p:nvSpPr>
          <p:cNvPr id="2" name="Rectangle 1"/>
          <p:cNvSpPr/>
          <p:nvPr/>
        </p:nvSpPr>
        <p:spPr>
          <a:xfrm>
            <a:off x="431192" y="1650980"/>
            <a:ext cx="17373600" cy="2585323"/>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 panose="020B0604020202020204" pitchFamily="34" charset="0"/>
                <a:ea typeface="+mn-ea"/>
                <a:cs typeface="+mn-cs"/>
              </a:rPr>
              <a:t>Khoảng cách giữa hai hình được nêu trong bài học (điểm, đường thẳng, mặt phẳng) là khoảng cách nhỏ nhất giữa một điểm thuộc hình này và một điểm thuộc hình kia. Hãy thảo luận để làm rõ nhận xét này.</a:t>
            </a:r>
            <a:endParaRPr kumimoji="0" lang="en-US" sz="3600" b="0" i="0" u="none" strike="noStrike" kern="1200" cap="none" spc="0" normalizeH="0" baseline="0" noProof="0">
              <a:ln>
                <a:noFill/>
              </a:ln>
              <a:solidFill>
                <a:srgbClr val="014040"/>
              </a:solidFill>
              <a:effectLst/>
              <a:uLnTx/>
              <a:uFillTx/>
              <a:latin typeface="Arial"/>
              <a:ea typeface="+mn-ea"/>
              <a:cs typeface="+mn-cs"/>
            </a:endParaRPr>
          </a:p>
        </p:txBody>
      </p:sp>
      <p:sp>
        <p:nvSpPr>
          <p:cNvPr id="9" name="Rectangle 8"/>
          <p:cNvSpPr/>
          <p:nvPr/>
        </p:nvSpPr>
        <p:spPr>
          <a:xfrm>
            <a:off x="8246760" y="4224683"/>
            <a:ext cx="1742465"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Trả lời: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3" name="Rectangle 2"/>
              <p:cNvSpPr/>
              <p:nvPr/>
            </p:nvSpPr>
            <p:spPr>
              <a:xfrm>
                <a:off x="431192" y="5067300"/>
                <a:ext cx="17373600" cy="4247317"/>
              </a:xfrm>
              <a:prstGeom prst="rect">
                <a:avLst/>
              </a:prstGeom>
            </p:spPr>
            <p:txBody>
              <a:bodyPr wrap="square">
                <a:spAutoFit/>
              </a:bodyPr>
              <a:lstStyle/>
              <a:p>
                <a:pPr marL="571500" lvl="0" indent="-571500" algn="just">
                  <a:lnSpc>
                    <a:spcPct val="150000"/>
                  </a:lnSpc>
                  <a:spcBef>
                    <a:spcPts val="500"/>
                  </a:spcBef>
                  <a:spcAft>
                    <a:spcPts val="500"/>
                  </a:spcAft>
                  <a:buFont typeface="Arial" panose="020B0604020202020204" pitchFamily="34" charset="0"/>
                  <a:buChar char="•"/>
                </a:pPr>
                <a:r>
                  <a:rPr lang="en-US" sz="3600" kern="100" smtClean="0">
                    <a:solidFill>
                      <a:srgbClr val="000000"/>
                    </a:solidFill>
                    <a:latin typeface="Arial" panose="020B0604020202020204" pitchFamily="34" charset="0"/>
                    <a:ea typeface="Times New Roman" panose="02020603050405020304" pitchFamily="18" charset="0"/>
                    <a:cs typeface="Arial" panose="020B0604020202020204" pitchFamily="34" charset="0"/>
                  </a:rPr>
                  <a:t>Khoảng </a:t>
                </a:r>
                <a:r>
                  <a:rPr lang="en-US" sz="3600" kern="100">
                    <a:solidFill>
                      <a:srgbClr val="000000"/>
                    </a:solidFill>
                    <a:latin typeface="Arial" panose="020B0604020202020204" pitchFamily="34" charset="0"/>
                    <a:ea typeface="Times New Roman" panose="02020603050405020304" pitchFamily="18" charset="0"/>
                    <a:cs typeface="Arial" panose="020B0604020202020204" pitchFamily="34" charset="0"/>
                  </a:rPr>
                  <a:t>cách giữa hai mặt phẳng song song </a:t>
                </a:r>
                <a14:m>
                  <m:oMath xmlns:m="http://schemas.openxmlformats.org/officeDocument/2006/math">
                    <m:r>
                      <a:rPr lang="en-US" sz="3600" i="1" kern="10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3600" i="1" kern="10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𝑃</m:t>
                    </m:r>
                    <m:r>
                      <a:rPr lang="en-US" sz="3600" i="1" kern="10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oMath>
                </a14:m>
                <a:r>
                  <a:rPr lang="en-US" sz="3600" kern="100">
                    <a:solidFill>
                      <a:srgbClr val="000000"/>
                    </a:solidFill>
                    <a:latin typeface="Arial" panose="020B0604020202020204" pitchFamily="34" charset="0"/>
                    <a:ea typeface="Times New Roman" panose="02020603050405020304" pitchFamily="18" charset="0"/>
                    <a:cs typeface="Arial" panose="020B0604020202020204" pitchFamily="34" charset="0"/>
                  </a:rPr>
                  <a:t> và </a:t>
                </a:r>
                <a14:m>
                  <m:oMath xmlns:m="http://schemas.openxmlformats.org/officeDocument/2006/math">
                    <m:r>
                      <a:rPr lang="en-US" sz="3600" i="1" kern="10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r>
                      <a:rPr lang="en-US" sz="3600" i="1" kern="10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𝑄</m:t>
                    </m:r>
                    <m:r>
                      <a:rPr lang="en-US" sz="3600" i="1" kern="100" smtClean="0">
                        <a:solidFill>
                          <a:srgbClr val="000000"/>
                        </a:solidFill>
                        <a:latin typeface="Cambria Math" panose="02040503050406030204" pitchFamily="18" charset="0"/>
                        <a:ea typeface="Times New Roman" panose="02020603050405020304" pitchFamily="18" charset="0"/>
                        <a:cs typeface="Arial" panose="020B0604020202020204" pitchFamily="34" charset="0"/>
                      </a:rPr>
                      <m:t>)</m:t>
                    </m:r>
                  </m:oMath>
                </a14:m>
                <a:r>
                  <a:rPr lang="en-US" sz="3600" kern="100">
                    <a:solidFill>
                      <a:srgbClr val="000000"/>
                    </a:solidFill>
                    <a:latin typeface="Arial" panose="020B0604020202020204" pitchFamily="34" charset="0"/>
                    <a:ea typeface="Times New Roman" panose="02020603050405020304" pitchFamily="18" charset="0"/>
                    <a:cs typeface="Arial" panose="020B0604020202020204" pitchFamily="34" charset="0"/>
                  </a:rPr>
                  <a:t> là khoảng cách từ một điểm bất kì thuộc mặt phẳng này đến mặt phẳng kia.</a:t>
                </a:r>
                <a:endParaRPr lang="en-US" sz="3600" kern="100">
                  <a:solidFill>
                    <a:srgbClr val="014040"/>
                  </a:solidFill>
                  <a:latin typeface="Arial" panose="020B0604020202020204" pitchFamily="34" charset="0"/>
                  <a:ea typeface="Calibri" panose="020F0502020204030204" pitchFamily="34" charset="0"/>
                  <a:cs typeface="Arial" panose="020B0604020202020204" pitchFamily="34" charset="0"/>
                </a:endParaRPr>
              </a:p>
              <a:p>
                <a:pPr lvl="0" algn="just">
                  <a:lnSpc>
                    <a:spcPct val="150000"/>
                  </a:lnSpc>
                  <a:spcBef>
                    <a:spcPts val="500"/>
                  </a:spcBef>
                  <a:spcAft>
                    <a:spcPts val="500"/>
                  </a:spcAft>
                </a:pPr>
                <a:r>
                  <a:rPr lang="en-US" sz="3600" kern="100">
                    <a:solidFill>
                      <a:srgbClr val="000000"/>
                    </a:solidFill>
                    <a:latin typeface="Arial" panose="020B0604020202020204" pitchFamily="34" charset="0"/>
                    <a:ea typeface="Times New Roman" panose="02020603050405020304" pitchFamily="18" charset="0"/>
                    <a:cs typeface="Arial" panose="020B0604020202020204" pitchFamily="34" charset="0"/>
                  </a:rPr>
                  <a:t>Mà đường vuông góc là đường ngắn nhất nên khoảng cách giữa hai hình được nêu trong bài học (điểm, đường thẳng, mặt phẳng) là khoảng cách nhỏ nhất giữa một điểm thuộc hình này và một điểm thuộc hình kia.</a:t>
                </a:r>
                <a:endParaRPr lang="en-US" sz="3600" kern="100">
                  <a:solidFill>
                    <a:srgbClr val="014040"/>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431192" y="5067300"/>
                <a:ext cx="17373600" cy="4247317"/>
              </a:xfrm>
              <a:prstGeom prst="rect">
                <a:avLst/>
              </a:prstGeom>
              <a:blipFill>
                <a:blip r:embed="rId5"/>
                <a:stretch>
                  <a:fillRect l="-1088" r="-1053" b="-5022"/>
                </a:stretch>
              </a:blipFill>
            </p:spPr>
            <p:txBody>
              <a:bodyPr/>
              <a:lstStyle/>
              <a:p>
                <a:r>
                  <a:rPr lang="en-US">
                    <a:noFill/>
                  </a:rPr>
                  <a:t> </a:t>
                </a:r>
              </a:p>
            </p:txBody>
          </p:sp>
        </mc:Fallback>
      </mc:AlternateContent>
    </p:spTree>
    <p:extLst>
      <p:ext uri="{BB962C8B-B14F-4D97-AF65-F5344CB8AC3E}">
        <p14:creationId xmlns:p14="http://schemas.microsoft.com/office/powerpoint/2010/main" val="19441933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randombar(horizontal)">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2" name="Group 21"/>
          <p:cNvGrpSpPr/>
          <p:nvPr/>
        </p:nvGrpSpPr>
        <p:grpSpPr>
          <a:xfrm>
            <a:off x="1638052" y="1333500"/>
            <a:ext cx="9563348" cy="3352800"/>
            <a:chOff x="2093981" y="951497"/>
            <a:chExt cx="14020800" cy="6197532"/>
          </a:xfrm>
        </p:grpSpPr>
        <p:grpSp>
          <p:nvGrpSpPr>
            <p:cNvPr id="11" name="Group 11"/>
            <p:cNvGrpSpPr/>
            <p:nvPr/>
          </p:nvGrpSpPr>
          <p:grpSpPr>
            <a:xfrm>
              <a:off x="2093981" y="951497"/>
              <a:ext cx="14020800" cy="6197532"/>
              <a:chOff x="0" y="0"/>
              <a:chExt cx="3449687" cy="746010"/>
            </a:xfrm>
          </p:grpSpPr>
          <p:sp>
            <p:nvSpPr>
              <p:cNvPr id="12" name="Freeform 12"/>
              <p:cNvSpPr/>
              <p:nvPr/>
            </p:nvSpPr>
            <p:spPr>
              <a:xfrm>
                <a:off x="48260" y="45862"/>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3"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E05142"/>
              </a:solidFill>
            </p:spPr>
          </p:sp>
          <p:sp>
            <p:nvSpPr>
              <p:cNvPr id="14"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590725" y="1250173"/>
              <a:ext cx="12773788" cy="2180769"/>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0" b="1" i="0" u="none" strike="noStrike" kern="1200" cap="none" spc="0" normalizeH="0" baseline="0" noProof="0" smtClean="0">
                  <a:ln>
                    <a:noFill/>
                  </a:ln>
                  <a:solidFill>
                    <a:srgbClr val="F1EEE1"/>
                  </a:solidFill>
                  <a:effectLst/>
                  <a:uLnTx/>
                  <a:uFillTx/>
                  <a:latin typeface="Arial" panose="020B0604020202020204" pitchFamily="34" charset="0"/>
                  <a:ea typeface="+mn-ea"/>
                  <a:cs typeface="Arial" panose="020B0604020202020204" pitchFamily="34" charset="0"/>
                </a:rPr>
                <a:t>LUYỆN</a:t>
              </a:r>
              <a:r>
                <a:rPr kumimoji="0" lang="en-US" sz="11000" b="1" i="0" u="none" strike="noStrike" kern="1200" cap="none" spc="0" normalizeH="0" noProof="0" smtClean="0">
                  <a:ln>
                    <a:noFill/>
                  </a:ln>
                  <a:solidFill>
                    <a:srgbClr val="F1EEE1"/>
                  </a:solidFill>
                  <a:effectLst/>
                  <a:uLnTx/>
                  <a:uFillTx/>
                  <a:latin typeface="Arial" panose="020B0604020202020204" pitchFamily="34" charset="0"/>
                  <a:ea typeface="+mn-ea"/>
                  <a:cs typeface="Arial" panose="020B0604020202020204" pitchFamily="34" charset="0"/>
                </a:rPr>
                <a:t> TẬP</a:t>
              </a:r>
              <a:endParaRPr kumimoji="0" lang="en-US" sz="11000" b="1" i="0" u="none" strike="noStrike" kern="1200" cap="none" spc="0" normalizeH="0" baseline="0" noProof="0">
                <a:ln>
                  <a:noFill/>
                </a:ln>
                <a:solidFill>
                  <a:srgbClr val="F1EEE1"/>
                </a:solidFill>
                <a:effectLst/>
                <a:uLnTx/>
                <a:uFillTx/>
                <a:latin typeface="Arial" panose="020B0604020202020204" pitchFamily="34" charset="0"/>
                <a:ea typeface="+mn-ea"/>
                <a:cs typeface="Arial" panose="020B0604020202020204" pitchFamily="34" charset="0"/>
              </a:endParaRPr>
            </a:p>
          </p:txBody>
        </p:sp>
      </p:grpSp>
      <p:sp>
        <p:nvSpPr>
          <p:cNvPr id="23" name="Freeform 14"/>
          <p:cNvSpPr/>
          <p:nvPr/>
        </p:nvSpPr>
        <p:spPr>
          <a:xfrm>
            <a:off x="1771840" y="7962900"/>
            <a:ext cx="2745191" cy="1482292"/>
          </a:xfrm>
          <a:custGeom>
            <a:avLst/>
            <a:gdLst/>
            <a:ahLst/>
            <a:cxnLst/>
            <a:rect l="l" t="t" r="r" b="b"/>
            <a:pathLst>
              <a:path w="2952307" h="1862638">
                <a:moveTo>
                  <a:pt x="0" y="0"/>
                </a:moveTo>
                <a:lnTo>
                  <a:pt x="2952307" y="0"/>
                </a:lnTo>
                <a:lnTo>
                  <a:pt x="2952307" y="1862638"/>
                </a:lnTo>
                <a:lnTo>
                  <a:pt x="0" y="1862638"/>
                </a:lnTo>
                <a:lnTo>
                  <a:pt x="0" y="0"/>
                </a:lnTo>
                <a:close/>
              </a:path>
            </a:pathLst>
          </a:custGeom>
          <a:blipFill>
            <a:blip r:embed="rId3">
              <a:extLst>
                <a:ext uri="{96DAC541-7B7A-43D3-8B79-37D633B846F1}">
                  <asvg:svgBlip xmlns="" xmlns:asvg="http://schemas.microsoft.com/office/drawing/2016/SVG/main" r:embed="rId7"/>
                </a:ext>
              </a:extLst>
            </a:blip>
            <a:stretch>
              <a:fillRect/>
            </a:stretch>
          </a:blipFill>
        </p:spPr>
      </p:sp>
      <p:pic>
        <p:nvPicPr>
          <p:cNvPr id="3" name="Picture 2"/>
          <p:cNvPicPr>
            <a:picLocks noChangeAspect="1"/>
          </p:cNvPicPr>
          <p:nvPr/>
        </p:nvPicPr>
        <p:blipFill>
          <a:blip r:embed="rId8"/>
          <a:stretch>
            <a:fillRect/>
          </a:stretch>
        </p:blipFill>
        <p:spPr>
          <a:xfrm flipH="1">
            <a:off x="11963400" y="5219700"/>
            <a:ext cx="4806767" cy="4648378"/>
          </a:xfrm>
          <a:prstGeom prst="rect">
            <a:avLst/>
          </a:prstGeom>
        </p:spPr>
      </p:pic>
    </p:spTree>
    <p:extLst>
      <p:ext uri="{BB962C8B-B14F-4D97-AF65-F5344CB8AC3E}">
        <p14:creationId xmlns:p14="http://schemas.microsoft.com/office/powerpoint/2010/main" val="363647145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608005" y="5676900"/>
            <a:ext cx="11056079" cy="1740220"/>
          </a:xfrm>
          <a:prstGeom prst="rect">
            <a:avLst/>
          </a:prstGeom>
        </p:spPr>
        <p:txBody>
          <a:bodyPr wrap="square">
            <a:spAutoFit/>
          </a:bodyPr>
          <a:lstStyle/>
          <a:p>
            <a:pPr marL="0" marR="0" lvl="0" indent="0" algn="ctr" defTabSz="914400" rtl="0" eaLnBrk="1" fontAlgn="auto" latinLnBrk="0" hangingPunct="1">
              <a:lnSpc>
                <a:spcPct val="150000"/>
              </a:lnSpc>
              <a:spcBef>
                <a:spcPts val="300"/>
              </a:spcBef>
              <a:spcAft>
                <a:spcPts val="300"/>
              </a:spcAft>
              <a:buClrTx/>
              <a:buSzTx/>
              <a:buFontTx/>
              <a:buNone/>
              <a:tabLst/>
              <a:defRPr/>
            </a:pPr>
            <a:r>
              <a:rPr kumimoji="0" lang="en-US" sz="8000" b="1" i="0" u="none" strike="noStrike" kern="1200" cap="none" spc="0" normalizeH="0" baseline="0" noProof="0" smtClean="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TRÒ CHƠI BÓNG ĐÁ</a:t>
            </a:r>
            <a:endParaRPr kumimoji="0" lang="en-US" sz="8000" b="0" i="0" u="none" strike="noStrike" kern="1200" cap="none" spc="0" normalizeH="0" baseline="0" noProof="0">
              <a:ln>
                <a:noFill/>
              </a:ln>
              <a:solidFill>
                <a:srgbClr val="FFFF00"/>
              </a:solidFill>
              <a:effectLst/>
              <a:uLnTx/>
              <a:uFillTx/>
              <a:latin typeface="Calibri"/>
              <a:ea typeface="Arial" panose="020B0604020202020204" pitchFamily="34" charset="0"/>
              <a:cs typeface="Times New Roman" panose="02020603050405020304" pitchFamily="18" charset="0"/>
            </a:endParaRPr>
          </a:p>
        </p:txBody>
      </p:sp>
      <p:pic>
        <p:nvPicPr>
          <p:cNvPr id="8" name="Thủ Mô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2705100"/>
            <a:ext cx="3032091" cy="2747118"/>
          </a:xfrm>
          <a:prstGeom prst="rect">
            <a:avLst/>
          </a:prstGeom>
        </p:spPr>
      </p:pic>
      <p:pic>
        <p:nvPicPr>
          <p:cNvPr id="9" name="Quả Bó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97000" y="8039100"/>
            <a:ext cx="1758463" cy="1524000"/>
          </a:xfrm>
          <a:prstGeom prst="rect">
            <a:avLst/>
          </a:prstGeom>
        </p:spPr>
      </p:pic>
    </p:spTree>
    <p:extLst>
      <p:ext uri="{BB962C8B-B14F-4D97-AF65-F5344CB8AC3E}">
        <p14:creationId xmlns:p14="http://schemas.microsoft.com/office/powerpoint/2010/main" val="31700555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fallOver"/>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8"/>
                                        </p:tgtEl>
                                        <p:attrNameLst>
                                          <p:attrName>r</p:attrName>
                                        </p:attrNameLst>
                                      </p:cBhvr>
                                    </p:animRot>
                                    <p:animRot by="-240000">
                                      <p:cBhvr>
                                        <p:cTn id="7" dur="200" fill="hold">
                                          <p:stCondLst>
                                            <p:cond delay="200"/>
                                          </p:stCondLst>
                                        </p:cTn>
                                        <p:tgtEl>
                                          <p:spTgt spid="8"/>
                                        </p:tgtEl>
                                        <p:attrNameLst>
                                          <p:attrName>r</p:attrName>
                                        </p:attrNameLst>
                                      </p:cBhvr>
                                    </p:animRot>
                                    <p:animRot by="240000">
                                      <p:cBhvr>
                                        <p:cTn id="8" dur="200" fill="hold">
                                          <p:stCondLst>
                                            <p:cond delay="400"/>
                                          </p:stCondLst>
                                        </p:cTn>
                                        <p:tgtEl>
                                          <p:spTgt spid="8"/>
                                        </p:tgtEl>
                                        <p:attrNameLst>
                                          <p:attrName>r</p:attrName>
                                        </p:attrNameLst>
                                      </p:cBhvr>
                                    </p:animRot>
                                    <p:animRot by="-240000">
                                      <p:cBhvr>
                                        <p:cTn id="9" dur="200" fill="hold">
                                          <p:stCondLst>
                                            <p:cond delay="600"/>
                                          </p:stCondLst>
                                        </p:cTn>
                                        <p:tgtEl>
                                          <p:spTgt spid="8"/>
                                        </p:tgtEl>
                                        <p:attrNameLst>
                                          <p:attrName>r</p:attrName>
                                        </p:attrNameLst>
                                      </p:cBhvr>
                                    </p:animRot>
                                    <p:animRot by="120000">
                                      <p:cBhvr>
                                        <p:cTn id="10" dur="200" fill="hold">
                                          <p:stCondLst>
                                            <p:cond delay="800"/>
                                          </p:stCondLst>
                                        </p:cTn>
                                        <p:tgtEl>
                                          <p:spTgt spid="8"/>
                                        </p:tgtEl>
                                        <p:attrNameLst>
                                          <p:attrName>r</p:attrName>
                                        </p:attrNameLst>
                                      </p:cBhvr>
                                    </p:animRot>
                                  </p:childTnLst>
                                </p:cTn>
                              </p:par>
                              <p:par>
                                <p:cTn id="11" presetID="63" presetClass="path" presetSubtype="0" accel="50000" decel="50000" fill="hold" nodeType="withEffect">
                                  <p:stCondLst>
                                    <p:cond delay="0"/>
                                  </p:stCondLst>
                                  <p:childTnLst>
                                    <p:animMotion origin="layout" path="M -3.33333E-6 -2.6827E-7 L 0.19167 -2.6827E-7 " pathEditMode="relative" rAng="0" ptsTypes="AA">
                                      <p:cBhvr>
                                        <p:cTn id="12" dur="1000" fill="hold"/>
                                        <p:tgtEl>
                                          <p:spTgt spid="8"/>
                                        </p:tgtEl>
                                        <p:attrNameLst>
                                          <p:attrName>ppt_x</p:attrName>
                                          <p:attrName>ppt_y</p:attrName>
                                        </p:attrNameLst>
                                      </p:cBhvr>
                                      <p:rCtr x="9583" y="0"/>
                                    </p:animMotion>
                                  </p:childTnLst>
                                </p:cTn>
                              </p:par>
                              <p:par>
                                <p:cTn id="13" presetID="63" presetClass="path" presetSubtype="0" accel="50000" decel="50000" fill="hold" nodeType="withEffect">
                                  <p:stCondLst>
                                    <p:cond delay="0"/>
                                  </p:stCondLst>
                                  <p:childTnLst>
                                    <p:animMotion origin="layout" path="M -3.33333E-6 1.25809E-6 L 0.18334 -0.00023 " pathEditMode="relative" rAng="0" ptsTypes="AA">
                                      <p:cBhvr>
                                        <p:cTn id="14" dur="1000" fill="hold"/>
                                        <p:tgtEl>
                                          <p:spTgt spid="8"/>
                                        </p:tgtEl>
                                        <p:attrNameLst>
                                          <p:attrName>ppt_x</p:attrName>
                                          <p:attrName>ppt_y</p:attrName>
                                        </p:attrNameLst>
                                      </p:cBhvr>
                                      <p:rCtr x="9167" y="-23"/>
                                    </p:animMotion>
                                  </p:childTnLst>
                                </p:cTn>
                              </p:par>
                              <p:par>
                                <p:cTn id="15" presetID="35" presetClass="path" presetSubtype="0" accel="50000" decel="50000" fill="hold" nodeType="withEffect">
                                  <p:stCondLst>
                                    <p:cond delay="0"/>
                                  </p:stCondLst>
                                  <p:childTnLst>
                                    <p:animMotion origin="layout" path="M -3.33333E-6 1.25809E-6 L 0.18334 -0.00023 " pathEditMode="relative" rAng="0" ptsTypes="AA">
                                      <p:cBhvr>
                                        <p:cTn id="16" dur="1000" fill="hold"/>
                                        <p:tgtEl>
                                          <p:spTgt spid="8"/>
                                        </p:tgtEl>
                                        <p:attrNameLst>
                                          <p:attrName>ppt_x</p:attrName>
                                          <p:attrName>ppt_y</p:attrName>
                                        </p:attrNameLst>
                                      </p:cBhvr>
                                      <p:rCtr x="9167" y="-23"/>
                                    </p:animMotion>
                                  </p:childTnLst>
                                </p:cTn>
                              </p:par>
                              <p:par>
                                <p:cTn id="17" presetID="35" presetClass="path" presetSubtype="0" accel="50000" decel="50000" fill="hold" nodeType="withEffect">
                                  <p:stCondLst>
                                    <p:cond delay="0"/>
                                  </p:stCondLst>
                                  <p:childTnLst>
                                    <p:animMotion origin="layout" path="M 0 0 L -0.25 0 E" pathEditMode="relative" ptsTypes="">
                                      <p:cBhvr>
                                        <p:cTn id="18" dur="1000" fill="hold"/>
                                        <p:tgtEl>
                                          <p:spTgt spid="8"/>
                                        </p:tgtEl>
                                        <p:attrNameLst>
                                          <p:attrName>ppt_x</p:attrName>
                                          <p:attrName>ppt_y</p:attrName>
                                        </p:attrNameLst>
                                      </p:cBhvr>
                                    </p:animMotion>
                                  </p:childTnLst>
                                </p:cTn>
                              </p:par>
                              <p:par>
                                <p:cTn id="19" presetID="42" presetClass="path" presetSubtype="0" accel="50000" decel="50000" fill="hold" nodeType="withEffect">
                                  <p:stCondLst>
                                    <p:cond delay="0"/>
                                  </p:stCondLst>
                                  <p:childTnLst>
                                    <p:animMotion origin="layout" path="M -3.33333E-6 1.25809E-6 L 0.175 -0.00023 " pathEditMode="relative" rAng="0" ptsTypes="AA">
                                      <p:cBhvr>
                                        <p:cTn id="20" dur="1000" spd="-100000" fill="hold"/>
                                        <p:tgtEl>
                                          <p:spTgt spid="8"/>
                                        </p:tgtEl>
                                        <p:attrNameLst>
                                          <p:attrName>ppt_x</p:attrName>
                                          <p:attrName>ppt_y</p:attrName>
                                        </p:attrNameLst>
                                      </p:cBhvr>
                                      <p:rCtr x="8750" y="-2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Shape 910"/>
        <p:cNvGrpSpPr/>
        <p:nvPr/>
      </p:nvGrpSpPr>
      <p:grpSpPr>
        <a:xfrm>
          <a:off x="0" y="0"/>
          <a:ext cx="0" cy="0"/>
          <a:chOff x="0" y="0"/>
          <a:chExt cx="0" cy="0"/>
        </a:xfrm>
      </p:grpSpPr>
      <p:sp>
        <p:nvSpPr>
          <p:cNvPr id="9" name="Freeform 2"/>
          <p:cNvSpPr/>
          <p:nvPr/>
        </p:nvSpPr>
        <p:spPr>
          <a:xfrm>
            <a:off x="-20187" y="206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0" name="Group 4"/>
          <p:cNvGrpSpPr/>
          <p:nvPr/>
        </p:nvGrpSpPr>
        <p:grpSpPr>
          <a:xfrm>
            <a:off x="381000" y="342900"/>
            <a:ext cx="17449801" cy="9601200"/>
            <a:chOff x="0" y="0"/>
            <a:chExt cx="2671232" cy="2154171"/>
          </a:xfrm>
        </p:grpSpPr>
        <p:sp>
          <p:nvSpPr>
            <p:cNvPr id="11" name="Freeform 5"/>
            <p:cNvSpPr/>
            <p:nvPr/>
          </p:nvSpPr>
          <p:spPr>
            <a:xfrm>
              <a:off x="48260" y="4826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2"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14"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911" name="Google Shape;911;p39"/>
          <p:cNvSpPr txBox="1">
            <a:spLocks noGrp="1"/>
          </p:cNvSpPr>
          <p:nvPr>
            <p:ph type="title"/>
          </p:nvPr>
        </p:nvSpPr>
        <p:spPr>
          <a:xfrm>
            <a:off x="1406313" y="744300"/>
            <a:ext cx="15435000" cy="1046400"/>
          </a:xfrm>
          <a:prstGeom prst="rect">
            <a:avLst/>
          </a:prstGeom>
        </p:spPr>
        <p:txBody>
          <a:bodyPr spcFirstLastPara="1" wrap="square" lIns="182850" tIns="182850" rIns="182850" bIns="182850" anchor="t" anchorCtr="0">
            <a:noAutofit/>
          </a:bodyPr>
          <a:lstStyle/>
          <a:p>
            <a:pPr lvl="0"/>
            <a:r>
              <a:rPr lang="en-US" sz="6800" b="1" dirty="0">
                <a:solidFill>
                  <a:srgbClr val="C00000"/>
                </a:solidFill>
                <a:latin typeface="+mj-lt"/>
              </a:rPr>
              <a:t>NỘI DUNG BÀI HỌC</a:t>
            </a:r>
          </a:p>
        </p:txBody>
      </p:sp>
      <p:sp>
        <p:nvSpPr>
          <p:cNvPr id="914" name="Google Shape;914;p39"/>
          <p:cNvSpPr txBox="1">
            <a:spLocks noGrp="1"/>
          </p:cNvSpPr>
          <p:nvPr>
            <p:ph type="title" idx="3"/>
          </p:nvPr>
        </p:nvSpPr>
        <p:spPr>
          <a:xfrm>
            <a:off x="1828800" y="2951178"/>
            <a:ext cx="1453442" cy="1203944"/>
          </a:xfrm>
          <a:prstGeom prst="rect">
            <a:avLst/>
          </a:prstGeom>
        </p:spPr>
        <p:txBody>
          <a:bodyPr spcFirstLastPara="1" wrap="square" lIns="182850" tIns="182850" rIns="182850" bIns="182850" anchor="ctr" anchorCtr="0">
            <a:noAutofit/>
          </a:bodyPr>
          <a:lstStyle/>
          <a:p>
            <a:r>
              <a:rPr lang="en" sz="6000" b="1" smtClean="0">
                <a:latin typeface="+mj-lt"/>
              </a:rPr>
              <a:t>1</a:t>
            </a:r>
            <a:endParaRPr sz="6000" b="1" dirty="0">
              <a:latin typeface="+mj-lt"/>
            </a:endParaRPr>
          </a:p>
        </p:txBody>
      </p:sp>
      <p:sp>
        <p:nvSpPr>
          <p:cNvPr id="13" name="Rectangle 12"/>
          <p:cNvSpPr/>
          <p:nvPr/>
        </p:nvSpPr>
        <p:spPr>
          <a:xfrm>
            <a:off x="3612024" y="2426375"/>
            <a:ext cx="12542376" cy="2031325"/>
          </a:xfrm>
          <a:prstGeom prst="rect">
            <a:avLst/>
          </a:prstGeom>
        </p:spPr>
        <p:txBody>
          <a:bodyPr wrap="square">
            <a:spAutoFit/>
          </a:bodyPr>
          <a:lstStyle/>
          <a:p>
            <a:pPr algn="just" defTabSz="1828800">
              <a:lnSpc>
                <a:spcPct val="150000"/>
              </a:lnSpc>
              <a:buClr>
                <a:srgbClr val="014040"/>
              </a:buClr>
              <a:buSzPts val="4600"/>
            </a:pPr>
            <a:r>
              <a:rPr lang="vi-VN" sz="4200" kern="0">
                <a:solidFill>
                  <a:srgbClr val="014040"/>
                </a:solidFill>
                <a:cs typeface="Arial"/>
                <a:sym typeface="DM Sans SemiBold"/>
              </a:rPr>
              <a:t>Khoảng cách từ một điểm đến một đường thẳng</a:t>
            </a:r>
            <a:r>
              <a:rPr lang="vi-VN" sz="4200" kern="0">
                <a:solidFill>
                  <a:srgbClr val="014040"/>
                </a:solidFill>
                <a:cs typeface="Arial"/>
                <a:sym typeface="DM Sans SemiBold"/>
              </a:rPr>
              <a:t>, </a:t>
            </a:r>
            <a:r>
              <a:rPr lang="vi-VN" sz="4200" kern="0" smtClean="0">
                <a:solidFill>
                  <a:srgbClr val="014040"/>
                </a:solidFill>
                <a:cs typeface="Arial"/>
                <a:sym typeface="DM Sans SemiBold"/>
              </a:rPr>
              <a:t>đến </a:t>
            </a:r>
            <a:r>
              <a:rPr lang="vi-VN" sz="4200" kern="0">
                <a:solidFill>
                  <a:srgbClr val="014040"/>
                </a:solidFill>
                <a:cs typeface="Arial"/>
                <a:sym typeface="DM Sans SemiBold"/>
              </a:rPr>
              <a:t>một mặt phẳng</a:t>
            </a:r>
            <a:endParaRPr lang="en" sz="4200" kern="0" dirty="0">
              <a:solidFill>
                <a:srgbClr val="014040"/>
              </a:solidFill>
              <a:latin typeface="Arial"/>
              <a:cs typeface="Arial"/>
              <a:sym typeface="DM Sans SemiBold"/>
            </a:endParaRPr>
          </a:p>
        </p:txBody>
      </p:sp>
      <p:sp>
        <p:nvSpPr>
          <p:cNvPr id="20" name="Rectangle 19"/>
          <p:cNvSpPr/>
          <p:nvPr/>
        </p:nvSpPr>
        <p:spPr>
          <a:xfrm>
            <a:off x="3612024" y="4712375"/>
            <a:ext cx="12542376" cy="2031325"/>
          </a:xfrm>
          <a:prstGeom prst="rect">
            <a:avLst/>
          </a:prstGeom>
        </p:spPr>
        <p:txBody>
          <a:bodyPr wrap="square">
            <a:spAutoFit/>
          </a:bodyPr>
          <a:lstStyle/>
          <a:p>
            <a:pPr algn="just" defTabSz="1828800">
              <a:lnSpc>
                <a:spcPct val="150000"/>
              </a:lnSpc>
              <a:buClr>
                <a:srgbClr val="014040"/>
              </a:buClr>
              <a:buSzPts val="4600"/>
            </a:pPr>
            <a:r>
              <a:rPr lang="vi-VN" sz="4200" kern="0">
                <a:solidFill>
                  <a:srgbClr val="014040"/>
                </a:solidFill>
                <a:latin typeface="Arial"/>
                <a:cs typeface="Arial"/>
                <a:sym typeface="DM Sans SemiBold"/>
              </a:rPr>
              <a:t>Khoảng cách giữa các đường thẳng và mặt phẳng song song, giữa hai mặt phẳng song song</a:t>
            </a:r>
            <a:endParaRPr lang="en" sz="4200" kern="0" dirty="0">
              <a:solidFill>
                <a:srgbClr val="014040"/>
              </a:solidFill>
              <a:latin typeface="Arial"/>
              <a:cs typeface="Arial"/>
              <a:sym typeface="DM Sans SemiBold"/>
            </a:endParaRPr>
          </a:p>
        </p:txBody>
      </p:sp>
      <p:sp>
        <p:nvSpPr>
          <p:cNvPr id="21" name="Google Shape;914;p39"/>
          <p:cNvSpPr txBox="1">
            <a:spLocks noGrp="1"/>
          </p:cNvSpPr>
          <p:nvPr>
            <p:ph type="title" idx="3"/>
          </p:nvPr>
        </p:nvSpPr>
        <p:spPr>
          <a:xfrm>
            <a:off x="1828799" y="5109953"/>
            <a:ext cx="1453442" cy="1203944"/>
          </a:xfrm>
          <a:prstGeom prst="rect">
            <a:avLst/>
          </a:prstGeom>
        </p:spPr>
        <p:txBody>
          <a:bodyPr spcFirstLastPara="1" wrap="square" lIns="182850" tIns="182850" rIns="182850" bIns="182850" anchor="ctr" anchorCtr="0">
            <a:noAutofit/>
          </a:bodyPr>
          <a:lstStyle/>
          <a:p>
            <a:r>
              <a:rPr lang="en" sz="6000" b="1" smtClean="0">
                <a:latin typeface="+mj-lt"/>
              </a:rPr>
              <a:t>2</a:t>
            </a:r>
            <a:endParaRPr sz="6000" b="1" dirty="0">
              <a:latin typeface="+mj-lt"/>
            </a:endParaRPr>
          </a:p>
        </p:txBody>
      </p:sp>
      <p:sp>
        <p:nvSpPr>
          <p:cNvPr id="15" name="Freeform 11"/>
          <p:cNvSpPr/>
          <p:nvPr/>
        </p:nvSpPr>
        <p:spPr>
          <a:xfrm>
            <a:off x="685800" y="8913187"/>
            <a:ext cx="1119163" cy="838200"/>
          </a:xfrm>
          <a:custGeom>
            <a:avLst/>
            <a:gdLst/>
            <a:ahLst/>
            <a:cxnLst/>
            <a:rect l="l" t="t" r="r" b="b"/>
            <a:pathLst>
              <a:path w="1763452" h="1288923">
                <a:moveTo>
                  <a:pt x="0" y="0"/>
                </a:moveTo>
                <a:lnTo>
                  <a:pt x="1763452" y="0"/>
                </a:lnTo>
                <a:lnTo>
                  <a:pt x="1763452" y="1288923"/>
                </a:lnTo>
                <a:lnTo>
                  <a:pt x="0" y="1288923"/>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16" name="Freeform 21"/>
          <p:cNvSpPr/>
          <p:nvPr/>
        </p:nvSpPr>
        <p:spPr>
          <a:xfrm>
            <a:off x="15714290" y="8008111"/>
            <a:ext cx="2007626" cy="1909069"/>
          </a:xfrm>
          <a:custGeom>
            <a:avLst/>
            <a:gdLst/>
            <a:ahLst/>
            <a:cxnLst/>
            <a:rect l="l" t="t" r="r" b="b"/>
            <a:pathLst>
              <a:path w="2007626" h="1909069">
                <a:moveTo>
                  <a:pt x="0" y="0"/>
                </a:moveTo>
                <a:lnTo>
                  <a:pt x="2007625" y="0"/>
                </a:lnTo>
                <a:lnTo>
                  <a:pt x="2007625" y="1909069"/>
                </a:lnTo>
                <a:lnTo>
                  <a:pt x="0" y="1909069"/>
                </a:lnTo>
                <a:lnTo>
                  <a:pt x="0" y="0"/>
                </a:lnTo>
                <a:close/>
              </a:path>
            </a:pathLst>
          </a:custGeom>
          <a:blipFill>
            <a:blip r:embed="rId7">
              <a:extLst>
                <a:ext uri="{96DAC541-7B7A-43D3-8B79-37D633B846F1}">
                  <asvg:svgBlip xmlns="" xmlns:asvg="http://schemas.microsoft.com/office/drawing/2016/SVG/main" r:embed="rId11"/>
                </a:ext>
              </a:extLst>
            </a:blip>
            <a:stretch>
              <a:fillRect/>
            </a:stretch>
          </a:blipFill>
        </p:spPr>
      </p:sp>
      <p:sp>
        <p:nvSpPr>
          <p:cNvPr id="19" name="Rectangle 18"/>
          <p:cNvSpPr/>
          <p:nvPr/>
        </p:nvSpPr>
        <p:spPr>
          <a:xfrm>
            <a:off x="3612024" y="7200900"/>
            <a:ext cx="12542376" cy="942053"/>
          </a:xfrm>
          <a:prstGeom prst="rect">
            <a:avLst/>
          </a:prstGeom>
        </p:spPr>
        <p:txBody>
          <a:bodyPr wrap="square">
            <a:spAutoFit/>
          </a:bodyPr>
          <a:lstStyle/>
          <a:p>
            <a:pPr algn="just" defTabSz="1828800">
              <a:lnSpc>
                <a:spcPct val="150000"/>
              </a:lnSpc>
              <a:buClr>
                <a:srgbClr val="014040"/>
              </a:buClr>
              <a:buSzPts val="4600"/>
            </a:pPr>
            <a:r>
              <a:rPr lang="vi-VN" sz="4200" kern="0">
                <a:solidFill>
                  <a:srgbClr val="014040"/>
                </a:solidFill>
                <a:latin typeface="Arial"/>
                <a:cs typeface="Arial"/>
                <a:sym typeface="DM Sans SemiBold"/>
              </a:rPr>
              <a:t>Khoảng cách giữa hai đường thẳng chéo nhau</a:t>
            </a:r>
            <a:endParaRPr lang="en" sz="4200" kern="0" dirty="0">
              <a:solidFill>
                <a:srgbClr val="014040"/>
              </a:solidFill>
              <a:latin typeface="Arial"/>
              <a:cs typeface="Arial"/>
              <a:sym typeface="DM Sans SemiBold"/>
            </a:endParaRPr>
          </a:p>
        </p:txBody>
      </p:sp>
      <p:sp>
        <p:nvSpPr>
          <p:cNvPr id="22" name="Google Shape;914;p39"/>
          <p:cNvSpPr txBox="1">
            <a:spLocks noGrp="1"/>
          </p:cNvSpPr>
          <p:nvPr>
            <p:ph type="title" idx="3"/>
          </p:nvPr>
        </p:nvSpPr>
        <p:spPr>
          <a:xfrm>
            <a:off x="1828799" y="7200900"/>
            <a:ext cx="1453442" cy="1203944"/>
          </a:xfrm>
          <a:prstGeom prst="rect">
            <a:avLst/>
          </a:prstGeom>
        </p:spPr>
        <p:txBody>
          <a:bodyPr spcFirstLastPara="1" wrap="square" lIns="182850" tIns="182850" rIns="182850" bIns="182850" anchor="ctr" anchorCtr="0">
            <a:noAutofit/>
          </a:bodyPr>
          <a:lstStyle/>
          <a:p>
            <a:r>
              <a:rPr lang="en" sz="6000" b="1" smtClean="0">
                <a:latin typeface="+mj-lt"/>
              </a:rPr>
              <a:t>3</a:t>
            </a:r>
            <a:endParaRPr sz="6000" b="1" dirty="0">
              <a:latin typeface="+mj-lt"/>
            </a:endParaRPr>
          </a:p>
        </p:txBody>
      </p:sp>
    </p:spTree>
    <p:extLst>
      <p:ext uri="{BB962C8B-B14F-4D97-AF65-F5344CB8AC3E}">
        <p14:creationId xmlns:p14="http://schemas.microsoft.com/office/powerpoint/2010/main" val="632064993"/>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11"/>
                                        </p:tgtEl>
                                        <p:attrNameLst>
                                          <p:attrName>style.visibility</p:attrName>
                                        </p:attrNameLst>
                                      </p:cBhvr>
                                      <p:to>
                                        <p:strVal val="visible"/>
                                      </p:to>
                                    </p:set>
                                    <p:animEffect transition="in" filter="barn(inVertical)">
                                      <p:cBhvr>
                                        <p:cTn id="7" dur="500"/>
                                        <p:tgtEl>
                                          <p:spTgt spid="9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914"/>
                                        </p:tgtEl>
                                        <p:attrNameLst>
                                          <p:attrName>style.visibility</p:attrName>
                                        </p:attrNameLst>
                                      </p:cBhvr>
                                      <p:to>
                                        <p:strVal val="visible"/>
                                      </p:to>
                                    </p:set>
                                    <p:animEffect transition="in" filter="wipe(down)">
                                      <p:cBhvr>
                                        <p:cTn id="11" dur="500"/>
                                        <p:tgtEl>
                                          <p:spTgt spid="914"/>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ipe(down)">
                                      <p:cBhvr>
                                        <p:cTn id="14" dur="500"/>
                                        <p:tgtEl>
                                          <p:spTgt spid="13"/>
                                        </p:tgtEl>
                                      </p:cBhvr>
                                    </p:animEffect>
                                  </p:childTnLst>
                                </p:cTn>
                              </p:par>
                            </p:childTnLst>
                          </p:cTn>
                        </p:par>
                        <p:par>
                          <p:cTn id="15" fill="hold">
                            <p:stCondLst>
                              <p:cond delay="1000"/>
                            </p:stCondLst>
                            <p:childTnLst>
                              <p:par>
                                <p:cTn id="16" presetID="22" presetClass="entr" presetSubtype="4" fill="hold" grpId="0" nodeType="after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00"/>
                                        <p:tgtEl>
                                          <p:spTgt spid="21"/>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wipe(down)">
                                      <p:cBhvr>
                                        <p:cTn id="21" dur="500"/>
                                        <p:tgtEl>
                                          <p:spTgt spid="20"/>
                                        </p:tgtEl>
                                      </p:cBhvr>
                                    </p:animEffect>
                                  </p:childTnLst>
                                </p:cTn>
                              </p:par>
                            </p:childTnLst>
                          </p:cTn>
                        </p:par>
                        <p:par>
                          <p:cTn id="22" fill="hold">
                            <p:stCondLst>
                              <p:cond delay="1500"/>
                            </p:stCondLst>
                            <p:childTnLst>
                              <p:par>
                                <p:cTn id="23" presetID="22" presetClass="entr" presetSubtype="4"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ipe(down)">
                                      <p:cBhvr>
                                        <p:cTn id="25" dur="500"/>
                                        <p:tgtEl>
                                          <p:spTgt spid="22"/>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wipe(down)">
                                      <p:cBhvr>
                                        <p:cTn id="2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 grpId="0"/>
      <p:bldP spid="914" grpId="0" animBg="1"/>
      <p:bldP spid="13" grpId="0"/>
      <p:bldP spid="20" grpId="0"/>
      <p:bldP spid="21" grpId="0" animBg="1"/>
      <p:bldP spid="19" grpId="0"/>
      <p:bldP spid="2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0763" y="7658100"/>
            <a:ext cx="1055078" cy="9144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2255" y="2400300"/>
            <a:ext cx="3032091" cy="2747118"/>
          </a:xfrm>
          <a:prstGeom prst="rect">
            <a:avLst/>
          </a:prstGeom>
        </p:spPr>
      </p:pic>
      <p:sp>
        <p:nvSpPr>
          <p:cNvPr id="8" name="Câu TL A"/>
          <p:cNvSpPr/>
          <p:nvPr/>
        </p:nvSpPr>
        <p:spPr>
          <a:xfrm>
            <a:off x="2362201" y="6438900"/>
            <a:ext cx="5151455" cy="15849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vi-VN" sz="4000">
                <a:solidFill>
                  <a:prstClr val="white"/>
                </a:solidFill>
                <a:ea typeface="Arial" panose="020B0604020202020204" pitchFamily="34" charset="0"/>
              </a:rPr>
              <a:t>A. 2a</a:t>
            </a:r>
            <a:endParaRPr kumimoji="0" lang="en-US" sz="4000" b="1" i="0" u="none" strike="noStrike" kern="1200" cap="none" spc="0" normalizeH="0" baseline="0" noProof="0" dirty="0">
              <a:ln>
                <a:noFill/>
              </a:ln>
              <a:solidFill>
                <a:prstClr val="white"/>
              </a:solidFill>
              <a:effectLst/>
              <a:uLnTx/>
              <a:uFillTx/>
              <a:latin typeface="Calibri"/>
              <a:cs typeface="Arial" panose="020B0604020202020204" pitchFamily="34" charset="0"/>
            </a:endParaRPr>
          </a:p>
        </p:txBody>
      </p:sp>
      <p:sp>
        <p:nvSpPr>
          <p:cNvPr id="9" name="Câu TL C"/>
          <p:cNvSpPr/>
          <p:nvPr/>
        </p:nvSpPr>
        <p:spPr>
          <a:xfrm>
            <a:off x="10916652" y="8420099"/>
            <a:ext cx="5151455" cy="155567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r>
              <a:rPr lang="vi-VN" sz="4000">
                <a:solidFill>
                  <a:prstClr val="white"/>
                </a:solidFill>
                <a:ea typeface="Arial" panose="020B0604020202020204" pitchFamily="34" charset="0"/>
              </a:rPr>
              <a:t>D. 5a</a:t>
            </a:r>
            <a:endParaRPr kumimoji="0" lang="en-US" sz="4000" b="1" i="0" u="none" strike="noStrike" kern="1200" cap="none" spc="0" normalizeH="0" baseline="0" noProof="0" dirty="0">
              <a:ln>
                <a:noFill/>
              </a:ln>
              <a:solidFill>
                <a:prstClr val="white"/>
              </a:solidFill>
              <a:effectLst/>
              <a:uLnTx/>
              <a:uFillTx/>
              <a:latin typeface="Calibri"/>
              <a:cs typeface="Arial" panose="020B0604020202020204" pitchFamily="34" charset="0"/>
            </a:endParaRPr>
          </a:p>
        </p:txBody>
      </p:sp>
      <p:sp>
        <p:nvSpPr>
          <p:cNvPr id="10" name="Câu TL B"/>
          <p:cNvSpPr/>
          <p:nvPr/>
        </p:nvSpPr>
        <p:spPr>
          <a:xfrm>
            <a:off x="10916653" y="6438900"/>
            <a:ext cx="5151455" cy="15849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spcBef>
                <a:spcPts val="300"/>
              </a:spcBef>
              <a:spcAft>
                <a:spcPts val="300"/>
              </a:spcAft>
              <a:defRPr/>
            </a:pPr>
            <a:r>
              <a:rPr lang="vi-VN" sz="4000">
                <a:solidFill>
                  <a:prstClr val="white"/>
                </a:solidFill>
                <a:ea typeface="Times New Roman" panose="02020603050405020304" pitchFamily="18" charset="0"/>
                <a:cs typeface="Times New Roman" panose="02020603050405020304" pitchFamily="18" charset="0"/>
              </a:rPr>
              <a:t>B. 3a</a:t>
            </a:r>
            <a:endParaRPr kumimoji="0" lang="en-US" sz="4000" b="0" i="0" u="none" strike="noStrike" kern="1200" cap="none" spc="0" normalizeH="0" baseline="0" noProof="0">
              <a:ln>
                <a:noFill/>
              </a:ln>
              <a:solidFill>
                <a:prstClr val="white"/>
              </a:solidFill>
              <a:effectLst/>
              <a:uLnTx/>
              <a:uFillTx/>
              <a:latin typeface="Calibri"/>
              <a:ea typeface="Times New Roman" panose="02020603050405020304" pitchFamily="18" charset="0"/>
            </a:endParaRPr>
          </a:p>
        </p:txBody>
      </p:sp>
      <p:sp>
        <p:nvSpPr>
          <p:cNvPr id="11" name="Câu TL D"/>
          <p:cNvSpPr/>
          <p:nvPr/>
        </p:nvSpPr>
        <p:spPr>
          <a:xfrm>
            <a:off x="2392346" y="8420100"/>
            <a:ext cx="5151455" cy="15849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spcBef>
                <a:spcPts val="300"/>
              </a:spcBef>
              <a:spcAft>
                <a:spcPts val="300"/>
              </a:spcAft>
              <a:defRPr/>
            </a:pPr>
            <a:r>
              <a:rPr lang="vi-VN" sz="4000">
                <a:solidFill>
                  <a:prstClr val="white"/>
                </a:solidFill>
                <a:ea typeface="Times New Roman" panose="02020603050405020304" pitchFamily="18" charset="0"/>
                <a:cs typeface="Times New Roman" panose="02020603050405020304" pitchFamily="18" charset="0"/>
              </a:rPr>
              <a:t>C. 4a</a:t>
            </a:r>
            <a:endParaRPr kumimoji="0" lang="en-US" sz="4000" b="0" i="0" u="none" strike="noStrike" kern="1200" cap="none" spc="0" normalizeH="0" baseline="0" noProof="0">
              <a:ln>
                <a:noFill/>
              </a:ln>
              <a:solidFill>
                <a:prstClr val="white"/>
              </a:solidFill>
              <a:effectLst/>
              <a:uLnTx/>
              <a:uFillTx/>
              <a:latin typeface="Calibri"/>
              <a:ea typeface="Times New Roman" panose="02020603050405020304" pitchFamily="18" charset="0"/>
            </a:endParaRPr>
          </a:p>
        </p:txBody>
      </p:sp>
      <p:sp>
        <p:nvSpPr>
          <p:cNvPr id="12" name="Sai"/>
          <p:cNvSpPr/>
          <p:nvPr/>
        </p:nvSpPr>
        <p:spPr>
          <a:xfrm>
            <a:off x="7543801" y="5167266"/>
            <a:ext cx="3230546" cy="910482"/>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SAI RỒI</a:t>
            </a:r>
          </a:p>
        </p:txBody>
      </p:sp>
      <p:sp>
        <p:nvSpPr>
          <p:cNvPr id="13" name="Đúng"/>
          <p:cNvSpPr/>
          <p:nvPr/>
        </p:nvSpPr>
        <p:spPr>
          <a:xfrm>
            <a:off x="7543802" y="5143500"/>
            <a:ext cx="3230546" cy="910482"/>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ĐÚNG</a:t>
            </a:r>
          </a:p>
        </p:txBody>
      </p:sp>
      <p:pic>
        <p:nvPicPr>
          <p:cNvPr id="16"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7"/>
          <a:stretch>
            <a:fillRect/>
          </a:stretch>
        </p:blipFill>
        <p:spPr>
          <a:xfrm>
            <a:off x="13792200" y="2705100"/>
            <a:ext cx="3842351" cy="2465590"/>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mc:AlternateContent xmlns:mc="http://schemas.openxmlformats.org/markup-compatibility/2006">
        <mc:Choice xmlns:a14="http://schemas.microsoft.com/office/drawing/2010/main" Requires="a14">
          <p:sp>
            <p:nvSpPr>
              <p:cNvPr id="17" name="Rounded Rectangle 16"/>
              <p:cNvSpPr/>
              <p:nvPr/>
            </p:nvSpPr>
            <p:spPr>
              <a:xfrm>
                <a:off x="381000" y="114300"/>
                <a:ext cx="17449822" cy="21357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just">
                  <a:lnSpc>
                    <a:spcPct val="130000"/>
                  </a:lnSpc>
                  <a:spcAft>
                    <a:spcPts val="0"/>
                  </a:spcAft>
                  <a:tabLst>
                    <a:tab pos="180340" algn="l"/>
                    <a:tab pos="3420745" algn="l"/>
                  </a:tabLst>
                </a:pPr>
                <a:r>
                  <a:rPr lang="nl-NL" sz="4000" b="1" kern="100" smtClean="0">
                    <a:solidFill>
                      <a:schemeClr val="bg1"/>
                    </a:solidFill>
                    <a:latin typeface="Arial" panose="020B0604020202020204" pitchFamily="34" charset="0"/>
                    <a:ea typeface="Calibri" panose="020F0502020204030204" pitchFamily="34" charset="0"/>
                    <a:cs typeface="Arial" panose="020B0604020202020204" pitchFamily="34" charset="0"/>
                  </a:rPr>
                  <a:t>Câu 1.</a:t>
                </a:r>
                <a:r>
                  <a:rPr lang="nl-NL"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Cho hình chóp tam giác </a:t>
                </a:r>
                <a14:m>
                  <m:oMath xmlns:m="http://schemas.openxmlformats.org/officeDocument/2006/math">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nl-NL"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nl-NL" sz="4000" kern="100" smtClean="0">
                    <a:solidFill>
                      <a:schemeClr val="bg1"/>
                    </a:solidFill>
                    <a:effectLst/>
                    <a:latin typeface="Arial" panose="020B0604020202020204" pitchFamily="34" charset="0"/>
                    <a:ea typeface="Calibri" panose="020F0502020204030204" pitchFamily="34" charset="0"/>
                    <a:cs typeface="Arial" panose="020B0604020202020204" pitchFamily="34" charset="0"/>
                  </a:rPr>
                  <a:t>với </a:t>
                </a:r>
                <a14:m>
                  <m:oMath xmlns:m="http://schemas.openxmlformats.org/officeDocument/2006/math">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𝑆𝐴</m:t>
                    </m:r>
                  </m:oMath>
                </a14:m>
                <a:r>
                  <a:rPr lang="nl-NL"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vuông góc với </a:t>
                </a:r>
                <a14:m>
                  <m:oMath xmlns:m="http://schemas.openxmlformats.org/officeDocument/2006/math">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m:t>
                    </m:r>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𝑆𝐴</m:t>
                    </m:r>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oMath>
                </a14:m>
                <a:r>
                  <a:rPr lang="nl-NL" sz="4000" kern="100" smtClean="0">
                    <a:solidFill>
                      <a:schemeClr val="bg1"/>
                    </a:solidFill>
                    <a:effectLst/>
                    <a:latin typeface="Arial" panose="020B0604020202020204" pitchFamily="34" charset="0"/>
                    <a:ea typeface="Calibri" panose="020F0502020204030204" pitchFamily="34" charset="0"/>
                    <a:cs typeface="Arial" panose="020B0604020202020204" pitchFamily="34" charset="0"/>
                  </a:rPr>
                  <a:t>. Diện </a:t>
                </a:r>
                <a:r>
                  <a:rPr lang="nl-NL"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tích tam giác</a:t>
                </a:r>
                <a14:m>
                  <m:oMath xmlns:m="http://schemas.openxmlformats.org/officeDocument/2006/math">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nl-NL"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bằng </a:t>
                </a:r>
                <a14:m>
                  <m:oMath xmlns:m="http://schemas.openxmlformats.org/officeDocument/2006/math">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Sup>
                      <m:sSup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e>
                      <m:sup>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𝐵𝐶</m:t>
                    </m:r>
                    <m:r>
                      <a:rPr lang="nl-NL"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oMath>
                </a14:m>
                <a:r>
                  <a:rPr lang="nl-NL"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Khoảng cách từ </a:t>
                </a:r>
                <a14:m>
                  <m:oMath xmlns:m="http://schemas.openxmlformats.org/officeDocument/2006/math">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oMath>
                </a14:m>
                <a:r>
                  <a:rPr lang="nl-NL"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đến </a:t>
                </a:r>
                <a14:m>
                  <m:oMath xmlns:m="http://schemas.openxmlformats.org/officeDocument/2006/math">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nl-NL"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bằng bao nhiêu?</a:t>
                </a:r>
                <a:endParaRPr lang="en-US" sz="40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7" name="Rounded Rectangle 16"/>
              <p:cNvSpPr>
                <a:spLocks noRot="1" noChangeAspect="1" noMove="1" noResize="1" noEditPoints="1" noAdjustHandles="1" noChangeArrowheads="1" noChangeShapeType="1" noTextEdit="1"/>
              </p:cNvSpPr>
              <p:nvPr/>
            </p:nvSpPr>
            <p:spPr>
              <a:xfrm>
                <a:off x="381000" y="114300"/>
                <a:ext cx="17449822" cy="2135709"/>
              </a:xfrm>
              <a:prstGeom prst="roundRect">
                <a:avLst/>
              </a:prstGeom>
              <a:blipFill>
                <a:blip r:embed="rId8"/>
                <a:stretch>
                  <a:fillRect l="-314" t="-7627" r="-314" b="-15537"/>
                </a:stretch>
              </a:blipFill>
            </p:spPr>
            <p:txBody>
              <a:bodyPr/>
              <a:lstStyle/>
              <a:p>
                <a:r>
                  <a:rPr lang="en-US">
                    <a:noFill/>
                  </a:rPr>
                  <a:t> </a:t>
                </a:r>
              </a:p>
            </p:txBody>
          </p:sp>
        </mc:Fallback>
      </mc:AlternateContent>
    </p:spTree>
    <p:extLst>
      <p:ext uri="{BB962C8B-B14F-4D97-AF65-F5344CB8AC3E}">
        <p14:creationId xmlns:p14="http://schemas.microsoft.com/office/powerpoint/2010/main" val="3852546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3.33333E-6 8.88067E-7 L 0.11667 -0.47734 " pathEditMode="relative" rAng="0" ptsTypes="AA">
                                      <p:cBhvr>
                                        <p:cTn id="43" dur="1000" fill="hold"/>
                                        <p:tgtEl>
                                          <p:spTgt spid="6"/>
                                        </p:tgtEl>
                                        <p:attrNameLst>
                                          <p:attrName>ppt_x</p:attrName>
                                          <p:attrName>ppt_y</p:attrName>
                                        </p:attrNameLst>
                                      </p:cBhvr>
                                      <p:rCtr x="5833" y="-23867"/>
                                    </p:animMotion>
                                  </p:childTnLst>
                                </p:cTn>
                              </p:par>
                              <p:par>
                                <p:cTn id="44" presetID="35" presetClass="path" presetSubtype="0" accel="50000" decel="50000" fill="hold" nodeType="withEffect">
                                  <p:stCondLst>
                                    <p:cond delay="0"/>
                                  </p:stCondLst>
                                  <p:childTnLst>
                                    <p:animMotion origin="layout" path="M 0 0 L -0.25 0 E" pathEditMode="relative" ptsTypes="">
                                      <p:cBhvr>
                                        <p:cTn id="45" dur="1000" fill="hold"/>
                                        <p:tgtEl>
                                          <p:spTgt spid="7"/>
                                        </p:tgtEl>
                                        <p:attrNameLst>
                                          <p:attrName>ppt_x</p:attrName>
                                          <p:attrName>ppt_y</p:attrName>
                                        </p:attrNameLst>
                                      </p:cBhvr>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withEffect">
                                  <p:stCondLst>
                                    <p:cond delay="0"/>
                                  </p:stCondLst>
                                  <p:childTnLst>
                                    <p:animMotion origin="layout" path="M -3.33333E-6 8.88067E-7 L 0.15834 -0.24422 " pathEditMode="relative" rAng="0" ptsTypes="AA">
                                      <p:cBhvr>
                                        <p:cTn id="54" dur="1000" spd="-100000" fill="hold"/>
                                        <p:tgtEl>
                                          <p:spTgt spid="6"/>
                                        </p:tgtEl>
                                        <p:attrNameLst>
                                          <p:attrName>ppt_x</p:attrName>
                                          <p:attrName>ppt_y</p:attrName>
                                        </p:attrNameLst>
                                      </p:cBhvr>
                                      <p:rCtr x="7917" y="-12211"/>
                                    </p:animMotion>
                                  </p:childTnLst>
                                </p:cTn>
                              </p:par>
                              <p:par>
                                <p:cTn id="55" presetID="42" presetClass="path" presetSubtype="0" accel="50000" decel="50000" fill="hold" nodeType="withEffect">
                                  <p:stCondLst>
                                    <p:cond delay="0"/>
                                  </p:stCondLst>
                                  <p:childTnLst>
                                    <p:animMotion origin="layout" path="M -3.33333E-6 1.25809E-6 L 0.175 -0.00023 " pathEditMode="relative" rAng="0" ptsTypes="AA">
                                      <p:cBhvr>
                                        <p:cTn id="56" dur="1000" spd="-100000" fill="hold"/>
                                        <p:tgtEl>
                                          <p:spTgt spid="7"/>
                                        </p:tgtEl>
                                        <p:attrNameLst>
                                          <p:attrName>ppt_x</p:attrName>
                                          <p:attrName>ppt_y</p:attrName>
                                        </p:attrNameLst>
                                      </p:cBhvr>
                                      <p:rCtr x="8750" y="-23"/>
                                    </p:animMotion>
                                  </p:childTnLst>
                                </p:cTn>
                              </p:par>
                              <p:par>
                                <p:cTn id="57" presetID="10" presetClass="exit" presetSubtype="0" fill="hold" grpId="3"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3.33333E-6 1.25809E-6 L 0.18334 -0.00023 " pathEditMode="relative" rAng="0" ptsTypes="AA">
                                      <p:cBhvr>
                                        <p:cTn id="64" dur="1000" fill="hold"/>
                                        <p:tgtEl>
                                          <p:spTgt spid="7"/>
                                        </p:tgtEl>
                                        <p:attrNameLst>
                                          <p:attrName>ppt_x</p:attrName>
                                          <p:attrName>ppt_y</p:attrName>
                                        </p:attrNameLst>
                                      </p:cBhvr>
                                      <p:rCtr x="9167" y="-23"/>
                                    </p:animMotion>
                                  </p:childTnLst>
                                </p:cTn>
                              </p:par>
                              <p:par>
                                <p:cTn id="65" presetID="35" presetClass="path" presetSubtype="0" accel="50000" decel="50000" fill="hold" nodeType="withEffect">
                                  <p:stCondLst>
                                    <p:cond delay="0"/>
                                  </p:stCondLst>
                                  <p:childTnLst>
                                    <p:animMotion origin="layout" path="M -3.33333E-6 8.88067E-7 L 0.16667 -0.25532 " pathEditMode="relative" rAng="0" ptsTypes="AA">
                                      <p:cBhvr>
                                        <p:cTn id="66" dur="1000" fill="hold"/>
                                        <p:tgtEl>
                                          <p:spTgt spid="6"/>
                                        </p:tgtEl>
                                        <p:attrNameLst>
                                          <p:attrName>ppt_x</p:attrName>
                                          <p:attrName>ppt_y</p:attrName>
                                        </p:attrNameLst>
                                      </p:cBhvr>
                                      <p:rCtr x="8333" y="-12766"/>
                                    </p:animMotion>
                                  </p:childTnLst>
                                </p:cTn>
                              </p:par>
                            </p:childTnLst>
                          </p:cTn>
                        </p:par>
                        <p:par>
                          <p:cTn id="67" fill="hold">
                            <p:stCondLst>
                              <p:cond delay="1000"/>
                            </p:stCondLst>
                            <p:childTnLst>
                              <p:par>
                                <p:cTn id="68" presetID="10" presetClass="entr" presetSubtype="0" fill="hold" grpId="2"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nextCondLst>
                <p:cond evt="onClick" delay="0">
                  <p:tgtEl>
                    <p:spTgt spid="10"/>
                  </p:tgtEl>
                </p:cond>
              </p:nextCondLst>
            </p:seq>
            <p:video>
              <p:cMediaNode vol="80000">
                <p:cTn id="71" fill="hold" display="0">
                  <p:stCondLst>
                    <p:cond delay="indefinite"/>
                  </p:stCondLst>
                </p:cTn>
                <p:tgtEl>
                  <p:spTgt spid="16"/>
                </p:tgtEl>
              </p:cMediaNode>
            </p:video>
          </p:childTnLst>
        </p:cTn>
      </p:par>
    </p:tnLst>
    <p:bldLst>
      <p:bldP spid="12" grpId="0" animBg="1"/>
      <p:bldP spid="12" grpId="1" animBg="1"/>
      <p:bldP spid="12" grpId="2" animBg="1"/>
      <p:bldP spid="12" grpId="3" animBg="1"/>
      <p:bldP spid="1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0763" y="7658100"/>
            <a:ext cx="1055078" cy="9144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2255" y="2400300"/>
            <a:ext cx="3032091" cy="2747118"/>
          </a:xfrm>
          <a:prstGeom prst="rect">
            <a:avLst/>
          </a:prstGeom>
        </p:spPr>
      </p:pic>
      <mc:AlternateContent xmlns:mc="http://schemas.openxmlformats.org/markup-compatibility/2006">
        <mc:Choice xmlns:a14="http://schemas.microsoft.com/office/drawing/2010/main" Requires="a14">
          <p:sp>
            <p:nvSpPr>
              <p:cNvPr id="8" name="Câu TL A"/>
              <p:cNvSpPr/>
              <p:nvPr/>
            </p:nvSpPr>
            <p:spPr>
              <a:xfrm>
                <a:off x="2362201" y="6438900"/>
                <a:ext cx="5151455" cy="15849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14:m>
                  <m:oMathPara xmlns:m="http://schemas.openxmlformats.org/officeDocument/2006/math">
                    <m:oMathParaPr>
                      <m:jc m:val="centerGroup"/>
                    </m:oMathParaPr>
                    <m:oMath xmlns:m="http://schemas.openxmlformats.org/officeDocument/2006/math">
                      <m:r>
                        <a:rPr lang="en-US" sz="4000" b="0" i="1" smtClean="0">
                          <a:effectLst/>
                          <a:latin typeface="Cambria Math" panose="02040503050406030204" pitchFamily="18" charset="0"/>
                          <a:cs typeface="Times New Roman" panose="02020603050405020304" pitchFamily="18" charset="0"/>
                        </a:rPr>
                        <m:t>𝐴</m:t>
                      </m:r>
                      <m:r>
                        <a:rPr lang="en-US" sz="4000" b="0" i="1" smtClean="0">
                          <a:effectLst/>
                          <a:latin typeface="Cambria Math" panose="02040503050406030204" pitchFamily="18" charset="0"/>
                          <a:cs typeface="Times New Roman" panose="02020603050405020304" pitchFamily="18" charset="0"/>
                        </a:rPr>
                        <m:t>. </m:t>
                      </m:r>
                      <m:f>
                        <m:fPr>
                          <m:ctrlPr>
                            <a:rPr lang="en-US" sz="4000" i="1">
                              <a:effectLst/>
                              <a:latin typeface="Cambria Math" panose="02040503050406030204" pitchFamily="18" charset="0"/>
                              <a:cs typeface="Times New Roman" panose="02020603050405020304" pitchFamily="18" charset="0"/>
                            </a:rPr>
                          </m:ctrlPr>
                        </m:fPr>
                        <m:num>
                          <m:r>
                            <a:rPr lang="en-US" sz="4000" b="0" i="1">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4000" i="1">
                                  <a:effectLst/>
                                  <a:latin typeface="Cambria Math" panose="02040503050406030204" pitchFamily="18" charset="0"/>
                                  <a:cs typeface="Times New Roman" panose="02020603050405020304" pitchFamily="18" charset="0"/>
                                </a:rPr>
                              </m:ctrlPr>
                            </m:radPr>
                            <m:deg/>
                            <m:e>
                              <m:r>
                                <a:rPr lang="en-US" sz="4000" b="0" i="1">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4000" b="0" i="1">
                              <a:effectLst/>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kumimoji="0" lang="en-US" sz="4000" i="0" u="none" strike="noStrike" kern="1200" cap="none" spc="0" normalizeH="0" baseline="0" noProof="0" dirty="0">
                  <a:ln>
                    <a:noFill/>
                  </a:ln>
                  <a:solidFill>
                    <a:prstClr val="white"/>
                  </a:solidFill>
                  <a:effectLst/>
                  <a:uLnTx/>
                  <a:uFillTx/>
                  <a:latin typeface="Calibri"/>
                  <a:cs typeface="Arial" panose="020B0604020202020204" pitchFamily="34" charset="0"/>
                </a:endParaRPr>
              </a:p>
            </p:txBody>
          </p:sp>
        </mc:Choice>
        <mc:Fallback>
          <p:sp>
            <p:nvSpPr>
              <p:cNvPr id="8" name="Câu TL A"/>
              <p:cNvSpPr>
                <a:spLocks noRot="1" noChangeAspect="1" noMove="1" noResize="1" noEditPoints="1" noAdjustHandles="1" noChangeArrowheads="1" noChangeShapeType="1" noTextEdit="1"/>
              </p:cNvSpPr>
              <p:nvPr/>
            </p:nvSpPr>
            <p:spPr>
              <a:xfrm>
                <a:off x="2362201" y="6438900"/>
                <a:ext cx="5151455" cy="1584960"/>
              </a:xfrm>
              <a:prstGeom prst="flowChartTerminator">
                <a:avLst/>
              </a:prstGeom>
              <a:blipFill>
                <a:blip r:embed="rId7"/>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Câu TL C"/>
              <p:cNvSpPr/>
              <p:nvPr/>
            </p:nvSpPr>
            <p:spPr>
              <a:xfrm>
                <a:off x="10916652" y="8420099"/>
                <a:ext cx="5151455" cy="155567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0340" algn="just">
                  <a:spcAft>
                    <a:spcPts val="0"/>
                  </a:spcAft>
                  <a:tabLst>
                    <a:tab pos="180340" algn="l"/>
                    <a:tab pos="630555" algn="l"/>
                    <a:tab pos="3420745" algn="l"/>
                  </a:tabLst>
                </a:pPr>
                <a14:m>
                  <m:oMathPara xmlns:m="http://schemas.openxmlformats.org/officeDocument/2006/math">
                    <m:oMathParaPr>
                      <m:jc m:val="centerGroup"/>
                    </m:oMathParaPr>
                    <m:oMath xmlns:m="http://schemas.openxmlformats.org/officeDocument/2006/math">
                      <m:r>
                        <a:rPr lang="en-US" sz="4000" b="0" i="1" kern="10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𝐷</m:t>
                      </m:r>
                      <m:r>
                        <a:rPr lang="en-US" sz="4000" b="0" i="1" kern="10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6</m:t>
                              </m:r>
                            </m:e>
                          </m:rad>
                        </m:num>
                        <m:den>
                          <m:r>
                            <a:rPr lang="en-US" sz="4000" b="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32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Câu TL C"/>
              <p:cNvSpPr>
                <a:spLocks noRot="1" noChangeAspect="1" noMove="1" noResize="1" noEditPoints="1" noAdjustHandles="1" noChangeArrowheads="1" noChangeShapeType="1" noTextEdit="1"/>
              </p:cNvSpPr>
              <p:nvPr/>
            </p:nvSpPr>
            <p:spPr>
              <a:xfrm>
                <a:off x="10916652" y="8420099"/>
                <a:ext cx="5151455" cy="1555675"/>
              </a:xfrm>
              <a:prstGeom prst="flowChartTerminator">
                <a:avLst/>
              </a:prstGeom>
              <a:blipFill>
                <a:blip r:embed="rId8"/>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Câu TL B"/>
              <p:cNvSpPr/>
              <p:nvPr/>
            </p:nvSpPr>
            <p:spPr>
              <a:xfrm>
                <a:off x="10916653" y="6438900"/>
                <a:ext cx="5151455" cy="15849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defRPr/>
                </a:pPr>
                <a14:m>
                  <m:oMathPara xmlns:m="http://schemas.openxmlformats.org/officeDocument/2006/math">
                    <m:oMathParaPr>
                      <m:jc m:val="centerGroup"/>
                    </m:oMathParaPr>
                    <m:oMath xmlns:m="http://schemas.openxmlformats.org/officeDocument/2006/math">
                      <m:r>
                        <a:rPr lang="en-US" sz="4000" b="0" i="1" smtClean="0">
                          <a:effectLst/>
                          <a:latin typeface="Cambria Math" panose="02040503050406030204" pitchFamily="18" charset="0"/>
                          <a:cs typeface="Times New Roman" panose="02020603050405020304" pitchFamily="18" charset="0"/>
                        </a:rPr>
                        <m:t>𝐵</m:t>
                      </m:r>
                      <m:r>
                        <a:rPr lang="en-US" sz="4000" b="0" i="1" smtClean="0">
                          <a:effectLst/>
                          <a:latin typeface="Cambria Math" panose="02040503050406030204" pitchFamily="18" charset="0"/>
                          <a:cs typeface="Times New Roman" panose="02020603050405020304" pitchFamily="18" charset="0"/>
                        </a:rPr>
                        <m:t>. </m:t>
                      </m:r>
                      <m:f>
                        <m:fPr>
                          <m:ctrlPr>
                            <a:rPr lang="en-US" sz="4000" i="1">
                              <a:effectLst/>
                              <a:latin typeface="Cambria Math" panose="02040503050406030204" pitchFamily="18" charset="0"/>
                              <a:cs typeface="Times New Roman" panose="02020603050405020304" pitchFamily="18" charset="0"/>
                            </a:rPr>
                          </m:ctrlPr>
                        </m:fPr>
                        <m:num>
                          <m:r>
                            <a:rPr lang="en-US" sz="4000" b="0" i="1">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4000" i="1">
                                  <a:effectLst/>
                                  <a:latin typeface="Cambria Math" panose="02040503050406030204" pitchFamily="18" charset="0"/>
                                  <a:cs typeface="Times New Roman" panose="02020603050405020304" pitchFamily="18" charset="0"/>
                                </a:rPr>
                              </m:ctrlPr>
                            </m:radPr>
                            <m:deg/>
                            <m:e>
                              <m:r>
                                <a:rPr lang="en-US" sz="4000" b="0" i="1">
                                  <a:effectLst/>
                                  <a:latin typeface="Cambria Math" panose="02040503050406030204" pitchFamily="18" charset="0"/>
                                  <a:ea typeface="Calibri" panose="020F0502020204030204" pitchFamily="34" charset="0"/>
                                  <a:cs typeface="Times New Roman" panose="02020603050405020304" pitchFamily="18" charset="0"/>
                                </a:rPr>
                                <m:t>2</m:t>
                              </m:r>
                            </m:e>
                          </m:rad>
                        </m:num>
                        <m:den>
                          <m:r>
                            <a:rPr lang="en-US" sz="4000" b="0" i="1">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kumimoji="0" lang="en-US" sz="4000" i="0" u="none" strike="noStrike" kern="1200" cap="none" spc="0" normalizeH="0" baseline="0" noProof="0">
                  <a:ln>
                    <a:noFill/>
                  </a:ln>
                  <a:solidFill>
                    <a:prstClr val="white"/>
                  </a:solidFill>
                  <a:effectLst/>
                  <a:uLnTx/>
                  <a:uFillTx/>
                  <a:latin typeface="Calibri"/>
                  <a:ea typeface="Times New Roman" panose="02020603050405020304" pitchFamily="18" charset="0"/>
                </a:endParaRPr>
              </a:p>
            </p:txBody>
          </p:sp>
        </mc:Choice>
        <mc:Fallback>
          <p:sp>
            <p:nvSpPr>
              <p:cNvPr id="10" name="Câu TL B"/>
              <p:cNvSpPr>
                <a:spLocks noRot="1" noChangeAspect="1" noMove="1" noResize="1" noEditPoints="1" noAdjustHandles="1" noChangeArrowheads="1" noChangeShapeType="1" noTextEdit="1"/>
              </p:cNvSpPr>
              <p:nvPr/>
            </p:nvSpPr>
            <p:spPr>
              <a:xfrm>
                <a:off x="10916653" y="6438900"/>
                <a:ext cx="5151455" cy="1584960"/>
              </a:xfrm>
              <a:prstGeom prst="flowChartTerminator">
                <a:avLst/>
              </a:prstGeom>
              <a:blipFill>
                <a:blip r:embed="rId9"/>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Câu TL D"/>
              <p:cNvSpPr/>
              <p:nvPr/>
            </p:nvSpPr>
            <p:spPr>
              <a:xfrm>
                <a:off x="2392346" y="8420100"/>
                <a:ext cx="5151455" cy="15849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lvl="0" algn="ctr">
                  <a:spcBef>
                    <a:spcPts val="300"/>
                  </a:spcBef>
                  <a:spcAft>
                    <a:spcPts val="300"/>
                  </a:spcAft>
                  <a:defRPr/>
                </a:pPr>
                <a14:m>
                  <m:oMathPara xmlns:m="http://schemas.openxmlformats.org/officeDocument/2006/math">
                    <m:oMathParaPr>
                      <m:jc m:val="centerGroup"/>
                    </m:oMathParaPr>
                    <m:oMath xmlns:m="http://schemas.openxmlformats.org/officeDocument/2006/math">
                      <m:r>
                        <a:rPr lang="en-US" sz="4000" b="0" i="1" smtClean="0">
                          <a:effectLst/>
                          <a:latin typeface="Cambria Math" panose="02040503050406030204" pitchFamily="18" charset="0"/>
                          <a:cs typeface="Times New Roman" panose="02020603050405020304" pitchFamily="18" charset="0"/>
                        </a:rPr>
                        <m:t>𝐶</m:t>
                      </m:r>
                      <m:r>
                        <a:rPr lang="en-US" sz="4000" b="0" i="1" smtClean="0">
                          <a:effectLst/>
                          <a:latin typeface="Cambria Math" panose="02040503050406030204" pitchFamily="18" charset="0"/>
                          <a:cs typeface="Times New Roman" panose="02020603050405020304" pitchFamily="18" charset="0"/>
                        </a:rPr>
                        <m:t>. </m:t>
                      </m:r>
                      <m:f>
                        <m:fPr>
                          <m:ctrlPr>
                            <a:rPr lang="en-US" sz="4000" i="1">
                              <a:effectLst/>
                              <a:latin typeface="Cambria Math" panose="02040503050406030204" pitchFamily="18" charset="0"/>
                              <a:cs typeface="Times New Roman" panose="02020603050405020304" pitchFamily="18" charset="0"/>
                            </a:rPr>
                          </m:ctrlPr>
                        </m:fPr>
                        <m:num>
                          <m:r>
                            <a:rPr lang="en-US" sz="4000" b="0" i="1">
                              <a:effectLst/>
                              <a:latin typeface="Cambria Math" panose="02040503050406030204" pitchFamily="18" charset="0"/>
                              <a:ea typeface="Calibri" panose="020F0502020204030204" pitchFamily="34" charset="0"/>
                              <a:cs typeface="Times New Roman" panose="02020603050405020304" pitchFamily="18" charset="0"/>
                            </a:rPr>
                            <m:t>2</m:t>
                          </m:r>
                          <m:r>
                            <a:rPr lang="en-US" sz="4000" b="0" i="1">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4000" i="1">
                                  <a:effectLst/>
                                  <a:latin typeface="Cambria Math" panose="02040503050406030204" pitchFamily="18" charset="0"/>
                                  <a:cs typeface="Times New Roman" panose="02020603050405020304" pitchFamily="18" charset="0"/>
                                </a:rPr>
                              </m:ctrlPr>
                            </m:radPr>
                            <m:deg/>
                            <m:e>
                              <m:r>
                                <a:rPr lang="en-US" sz="4000" b="0" i="1">
                                  <a:effectLst/>
                                  <a:latin typeface="Cambria Math" panose="02040503050406030204" pitchFamily="18" charset="0"/>
                                  <a:ea typeface="Calibri" panose="020F0502020204030204" pitchFamily="34" charset="0"/>
                                  <a:cs typeface="Times New Roman" panose="02020603050405020304" pitchFamily="18" charset="0"/>
                                </a:rPr>
                                <m:t>5</m:t>
                              </m:r>
                            </m:e>
                          </m:rad>
                        </m:num>
                        <m:den>
                          <m:r>
                            <a:rPr lang="en-US" sz="4000" b="0" i="1">
                              <a:effectLst/>
                              <a:latin typeface="Cambria Math" panose="02040503050406030204" pitchFamily="18" charset="0"/>
                              <a:ea typeface="Calibri" panose="020F0502020204030204" pitchFamily="34" charset="0"/>
                              <a:cs typeface="Times New Roman" panose="02020603050405020304" pitchFamily="18" charset="0"/>
                            </a:rPr>
                            <m:t>5</m:t>
                          </m:r>
                        </m:den>
                      </m:f>
                    </m:oMath>
                  </m:oMathPara>
                </a14:m>
                <a:endParaRPr kumimoji="0" lang="en-US" sz="4000" i="0" u="none" strike="noStrike" kern="1200" cap="none" spc="0" normalizeH="0" baseline="0" noProof="0">
                  <a:ln>
                    <a:noFill/>
                  </a:ln>
                  <a:solidFill>
                    <a:prstClr val="white"/>
                  </a:solidFill>
                  <a:effectLst/>
                  <a:uLnTx/>
                  <a:uFillTx/>
                  <a:latin typeface="Calibri"/>
                  <a:ea typeface="Times New Roman" panose="02020603050405020304" pitchFamily="18" charset="0"/>
                </a:endParaRPr>
              </a:p>
            </p:txBody>
          </p:sp>
        </mc:Choice>
        <mc:Fallback>
          <p:sp>
            <p:nvSpPr>
              <p:cNvPr id="11" name="Câu TL D"/>
              <p:cNvSpPr>
                <a:spLocks noRot="1" noChangeAspect="1" noMove="1" noResize="1" noEditPoints="1" noAdjustHandles="1" noChangeArrowheads="1" noChangeShapeType="1" noTextEdit="1"/>
              </p:cNvSpPr>
              <p:nvPr/>
            </p:nvSpPr>
            <p:spPr>
              <a:xfrm>
                <a:off x="2392346" y="8420100"/>
                <a:ext cx="5151455" cy="1584960"/>
              </a:xfrm>
              <a:prstGeom prst="flowChartTerminator">
                <a:avLst/>
              </a:prstGeom>
              <a:blipFill>
                <a:blip r:embed="rId10"/>
                <a:stretch>
                  <a:fillRect/>
                </a:stretch>
              </a:blipFill>
              <a:ln w="38100">
                <a:solidFill>
                  <a:schemeClr val="bg1"/>
                </a:solidFill>
                <a:prstDash val="sysDash"/>
              </a:ln>
            </p:spPr>
            <p:txBody>
              <a:bodyPr/>
              <a:lstStyle/>
              <a:p>
                <a:r>
                  <a:rPr lang="en-US">
                    <a:noFill/>
                  </a:rPr>
                  <a:t> </a:t>
                </a:r>
              </a:p>
            </p:txBody>
          </p:sp>
        </mc:Fallback>
      </mc:AlternateContent>
      <p:sp>
        <p:nvSpPr>
          <p:cNvPr id="12" name="Sai"/>
          <p:cNvSpPr/>
          <p:nvPr/>
        </p:nvSpPr>
        <p:spPr>
          <a:xfrm>
            <a:off x="7543801" y="5167266"/>
            <a:ext cx="3230546" cy="910482"/>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SAI RỒI</a:t>
            </a:r>
          </a:p>
        </p:txBody>
      </p:sp>
      <p:sp>
        <p:nvSpPr>
          <p:cNvPr id="13" name="Đúng"/>
          <p:cNvSpPr/>
          <p:nvPr/>
        </p:nvSpPr>
        <p:spPr>
          <a:xfrm>
            <a:off x="7543802" y="5143500"/>
            <a:ext cx="3230546" cy="910482"/>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ĐÚNG</a:t>
            </a:r>
          </a:p>
        </p:txBody>
      </p:sp>
      <p:pic>
        <p:nvPicPr>
          <p:cNvPr id="16"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1"/>
          <a:stretch>
            <a:fillRect/>
          </a:stretch>
        </p:blipFill>
        <p:spPr>
          <a:xfrm>
            <a:off x="13792200" y="2705100"/>
            <a:ext cx="3842351" cy="2465590"/>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mc:AlternateContent xmlns:mc="http://schemas.openxmlformats.org/markup-compatibility/2006">
        <mc:Choice xmlns:a14="http://schemas.microsoft.com/office/drawing/2010/main" Requires="a14">
          <p:sp>
            <p:nvSpPr>
              <p:cNvPr id="17" name="Rounded Rectangle 16"/>
              <p:cNvSpPr/>
              <p:nvPr/>
            </p:nvSpPr>
            <p:spPr>
              <a:xfrm>
                <a:off x="381000" y="114300"/>
                <a:ext cx="17449822" cy="21357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nSpc>
                    <a:spcPct val="150000"/>
                  </a:lnSpc>
                  <a:spcAft>
                    <a:spcPts val="0"/>
                  </a:spcAft>
                  <a:tabLst>
                    <a:tab pos="180340" algn="l"/>
                    <a:tab pos="3420745" algn="l"/>
                  </a:tabLst>
                </a:pPr>
                <a:r>
                  <a:rPr lang="nl-NL" sz="4000" b="1" kern="100" smtClean="0">
                    <a:solidFill>
                      <a:schemeClr val="bg1"/>
                    </a:solidFill>
                    <a:latin typeface="Arial" panose="020B0604020202020204" pitchFamily="34" charset="0"/>
                    <a:ea typeface="Calibri" panose="020F0502020204030204" pitchFamily="34" charset="0"/>
                    <a:cs typeface="Arial" panose="020B0604020202020204" pitchFamily="34" charset="0"/>
                  </a:rPr>
                  <a:t>Câu 2.</a:t>
                </a:r>
                <a:r>
                  <a:rPr lang="en-US"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Cho hình chóp </a:t>
                </a:r>
                <a14:m>
                  <m:oMath xmlns:m="http://schemas.openxmlformats.org/officeDocument/2006/math">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m:t>
                    </m:r>
                  </m:oMath>
                </a14:m>
                <a:r>
                  <a:rPr lang="en-US"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trong đó </a:t>
                </a:r>
                <a14:m>
                  <m:oMath xmlns:m="http://schemas.openxmlformats.org/officeDocument/2006/math">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𝑆𝐴</m:t>
                    </m:r>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m:t>
                    </m:r>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𝐵𝐶</m:t>
                    </m:r>
                  </m:oMath>
                </a14:m>
                <a:r>
                  <a:rPr lang="en-US"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vuông góc với nhau từng đôi một. Biết </a:t>
                </a:r>
                <a14:m>
                  <m:oMath xmlns:m="http://schemas.openxmlformats.org/officeDocument/2006/math">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𝑆𝐴</m:t>
                    </m:r>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3</m:t>
                        </m:r>
                      </m:e>
                    </m:rad>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en-US"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Khoảng cách từ  </a:t>
                </a:r>
                <a14:m>
                  <m:oMath xmlns:m="http://schemas.openxmlformats.org/officeDocument/2006/math">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m:t>
                    </m:r>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oMath>
                </a14:m>
                <a:r>
                  <a:rPr lang="en-US"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đến </a:t>
                </a:r>
                <a14:m>
                  <m:oMath xmlns:m="http://schemas.openxmlformats.org/officeDocument/2006/math">
                    <m:d>
                      <m:d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𝑆𝐵𝐶</m:t>
                        </m:r>
                      </m:e>
                    </m:d>
                  </m:oMath>
                </a14:m>
                <a:r>
                  <a:rPr lang="en-US" sz="4000" kern="100">
                    <a:solidFill>
                      <a:schemeClr val="bg1"/>
                    </a:solidFill>
                    <a:effectLst/>
                    <a:latin typeface="Arial" panose="020B0604020202020204" pitchFamily="34" charset="0"/>
                    <a:ea typeface="Calibri" panose="020F0502020204030204" pitchFamily="34" charset="0"/>
                    <a:cs typeface="Arial" panose="020B0604020202020204" pitchFamily="34" charset="0"/>
                  </a:rPr>
                  <a:t> bằng:</a:t>
                </a:r>
                <a:endParaRPr lang="en-US" sz="32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7" name="Rounded Rectangle 16"/>
              <p:cNvSpPr>
                <a:spLocks noRot="1" noChangeAspect="1" noMove="1" noResize="1" noEditPoints="1" noAdjustHandles="1" noChangeArrowheads="1" noChangeShapeType="1" noTextEdit="1"/>
              </p:cNvSpPr>
              <p:nvPr/>
            </p:nvSpPr>
            <p:spPr>
              <a:xfrm>
                <a:off x="381000" y="114300"/>
                <a:ext cx="17449822" cy="2135709"/>
              </a:xfrm>
              <a:prstGeom prst="roundRect">
                <a:avLst/>
              </a:prstGeom>
              <a:blipFill>
                <a:blip r:embed="rId12"/>
                <a:stretch>
                  <a:fillRect l="-314" r="-174" b="-2260"/>
                </a:stretch>
              </a:blipFill>
            </p:spPr>
            <p:txBody>
              <a:bodyPr/>
              <a:lstStyle/>
              <a:p>
                <a:r>
                  <a:rPr lang="en-US">
                    <a:noFill/>
                  </a:rPr>
                  <a:t> </a:t>
                </a:r>
              </a:p>
            </p:txBody>
          </p:sp>
        </mc:Fallback>
      </mc:AlternateContent>
    </p:spTree>
    <p:extLst>
      <p:ext uri="{BB962C8B-B14F-4D97-AF65-F5344CB8AC3E}">
        <p14:creationId xmlns:p14="http://schemas.microsoft.com/office/powerpoint/2010/main" val="1477913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3.33333E-6 8.88067E-7 L 0.11667 -0.47734 " pathEditMode="relative" rAng="0" ptsTypes="AA">
                                      <p:cBhvr>
                                        <p:cTn id="43" dur="1000" fill="hold"/>
                                        <p:tgtEl>
                                          <p:spTgt spid="6"/>
                                        </p:tgtEl>
                                        <p:attrNameLst>
                                          <p:attrName>ppt_x</p:attrName>
                                          <p:attrName>ppt_y</p:attrName>
                                        </p:attrNameLst>
                                      </p:cBhvr>
                                      <p:rCtr x="5833" y="-23867"/>
                                    </p:animMotion>
                                  </p:childTnLst>
                                </p:cTn>
                              </p:par>
                              <p:par>
                                <p:cTn id="44" presetID="35" presetClass="path" presetSubtype="0" accel="50000" decel="50000" fill="hold" nodeType="withEffect">
                                  <p:stCondLst>
                                    <p:cond delay="0"/>
                                  </p:stCondLst>
                                  <p:childTnLst>
                                    <p:animMotion origin="layout" path="M 0 0 L -0.25 0 E" pathEditMode="relative" ptsTypes="">
                                      <p:cBhvr>
                                        <p:cTn id="45" dur="1000" fill="hold"/>
                                        <p:tgtEl>
                                          <p:spTgt spid="7"/>
                                        </p:tgtEl>
                                        <p:attrNameLst>
                                          <p:attrName>ppt_x</p:attrName>
                                          <p:attrName>ppt_y</p:attrName>
                                        </p:attrNameLst>
                                      </p:cBhvr>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withEffect">
                                  <p:stCondLst>
                                    <p:cond delay="0"/>
                                  </p:stCondLst>
                                  <p:childTnLst>
                                    <p:animMotion origin="layout" path="M -3.33333E-6 8.88067E-7 L 0.15834 -0.24422 " pathEditMode="relative" rAng="0" ptsTypes="AA">
                                      <p:cBhvr>
                                        <p:cTn id="54" dur="1000" spd="-100000" fill="hold"/>
                                        <p:tgtEl>
                                          <p:spTgt spid="6"/>
                                        </p:tgtEl>
                                        <p:attrNameLst>
                                          <p:attrName>ppt_x</p:attrName>
                                          <p:attrName>ppt_y</p:attrName>
                                        </p:attrNameLst>
                                      </p:cBhvr>
                                      <p:rCtr x="7917" y="-12211"/>
                                    </p:animMotion>
                                  </p:childTnLst>
                                </p:cTn>
                              </p:par>
                              <p:par>
                                <p:cTn id="55" presetID="42" presetClass="path" presetSubtype="0" accel="50000" decel="50000" fill="hold" nodeType="withEffect">
                                  <p:stCondLst>
                                    <p:cond delay="0"/>
                                  </p:stCondLst>
                                  <p:childTnLst>
                                    <p:animMotion origin="layout" path="M -3.33333E-6 1.25809E-6 L 0.175 -0.00023 " pathEditMode="relative" rAng="0" ptsTypes="AA">
                                      <p:cBhvr>
                                        <p:cTn id="56" dur="1000" spd="-100000" fill="hold"/>
                                        <p:tgtEl>
                                          <p:spTgt spid="7"/>
                                        </p:tgtEl>
                                        <p:attrNameLst>
                                          <p:attrName>ppt_x</p:attrName>
                                          <p:attrName>ppt_y</p:attrName>
                                        </p:attrNameLst>
                                      </p:cBhvr>
                                      <p:rCtr x="8750" y="-23"/>
                                    </p:animMotion>
                                  </p:childTnLst>
                                </p:cTn>
                              </p:par>
                              <p:par>
                                <p:cTn id="57" presetID="10" presetClass="exit" presetSubtype="0" fill="hold" grpId="3"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3.33333E-6 1.25809E-6 L 0.18334 -0.00023 " pathEditMode="relative" rAng="0" ptsTypes="AA">
                                      <p:cBhvr>
                                        <p:cTn id="64" dur="1000" fill="hold"/>
                                        <p:tgtEl>
                                          <p:spTgt spid="7"/>
                                        </p:tgtEl>
                                        <p:attrNameLst>
                                          <p:attrName>ppt_x</p:attrName>
                                          <p:attrName>ppt_y</p:attrName>
                                        </p:attrNameLst>
                                      </p:cBhvr>
                                      <p:rCtr x="9167" y="-23"/>
                                    </p:animMotion>
                                  </p:childTnLst>
                                </p:cTn>
                              </p:par>
                              <p:par>
                                <p:cTn id="65" presetID="35" presetClass="path" presetSubtype="0" accel="50000" decel="50000" fill="hold" nodeType="withEffect">
                                  <p:stCondLst>
                                    <p:cond delay="0"/>
                                  </p:stCondLst>
                                  <p:childTnLst>
                                    <p:animMotion origin="layout" path="M -3.33333E-6 8.88067E-7 L 0.16667 -0.25532 " pathEditMode="relative" rAng="0" ptsTypes="AA">
                                      <p:cBhvr>
                                        <p:cTn id="66" dur="1000" fill="hold"/>
                                        <p:tgtEl>
                                          <p:spTgt spid="6"/>
                                        </p:tgtEl>
                                        <p:attrNameLst>
                                          <p:attrName>ppt_x</p:attrName>
                                          <p:attrName>ppt_y</p:attrName>
                                        </p:attrNameLst>
                                      </p:cBhvr>
                                      <p:rCtr x="8333" y="-12766"/>
                                    </p:animMotion>
                                  </p:childTnLst>
                                </p:cTn>
                              </p:par>
                            </p:childTnLst>
                          </p:cTn>
                        </p:par>
                        <p:par>
                          <p:cTn id="67" fill="hold">
                            <p:stCondLst>
                              <p:cond delay="1000"/>
                            </p:stCondLst>
                            <p:childTnLst>
                              <p:par>
                                <p:cTn id="68" presetID="10" presetClass="entr" presetSubtype="0" fill="hold" grpId="2"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nextCondLst>
                <p:cond evt="onClick" delay="0">
                  <p:tgtEl>
                    <p:spTgt spid="10"/>
                  </p:tgtEl>
                </p:cond>
              </p:nextCondLst>
            </p:seq>
            <p:video>
              <p:cMediaNode vol="80000">
                <p:cTn id="71" fill="hold" display="0">
                  <p:stCondLst>
                    <p:cond delay="indefinite"/>
                  </p:stCondLst>
                </p:cTn>
                <p:tgtEl>
                  <p:spTgt spid="16"/>
                </p:tgtEl>
              </p:cMediaNode>
            </p:video>
          </p:childTnLst>
        </p:cTn>
      </p:par>
    </p:tnLst>
    <p:bldLst>
      <p:bldP spid="12" grpId="0" animBg="1"/>
      <p:bldP spid="12" grpId="1" animBg="1"/>
      <p:bldP spid="12" grpId="2" animBg="1"/>
      <p:bldP spid="12" grpId="3" animBg="1"/>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0763" y="7658100"/>
            <a:ext cx="1055078" cy="9144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2255" y="2400300"/>
            <a:ext cx="3032091" cy="2747118"/>
          </a:xfrm>
          <a:prstGeom prst="rect">
            <a:avLst/>
          </a:prstGeom>
        </p:spPr>
      </p:pic>
      <p:sp>
        <p:nvSpPr>
          <p:cNvPr id="8" name="Câu TL A"/>
          <p:cNvSpPr/>
          <p:nvPr/>
        </p:nvSpPr>
        <p:spPr>
          <a:xfrm>
            <a:off x="326705" y="8248856"/>
            <a:ext cx="8392026" cy="187541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vi-VN" sz="2800">
                <a:solidFill>
                  <a:prstClr val="white"/>
                </a:solidFill>
                <a:ea typeface="Arial" panose="020B0604020202020204" pitchFamily="34" charset="0"/>
                <a:cs typeface="Arial" panose="020B0604020202020204" pitchFamily="34" charset="0"/>
              </a:rPr>
              <a:t>C. Đường vuông góc chung của hai đường thẳng chéo nhau thì nằm trong mặt phẳng chứa đường thẳng này và vuông góc với đường thẳng kia</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9" name="Câu TL C"/>
          <p:cNvSpPr/>
          <p:nvPr/>
        </p:nvSpPr>
        <p:spPr>
          <a:xfrm>
            <a:off x="302642" y="6134100"/>
            <a:ext cx="8392026" cy="187541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vi-VN" sz="2800">
                <a:solidFill>
                  <a:prstClr val="white"/>
                </a:solidFill>
                <a:ea typeface="Arial" panose="020B0604020202020204" pitchFamily="34" charset="0"/>
                <a:cs typeface="Arial" panose="020B0604020202020204" pitchFamily="34" charset="0"/>
              </a:rPr>
              <a:t>A. Đường vuông góc chung của hai đường thẳng chéo nhau thì vuông góc với mặt phẳng chứa đường thẳng này và song song với đường thẳng kia</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0" name="Câu TL B"/>
          <p:cNvSpPr/>
          <p:nvPr/>
        </p:nvSpPr>
        <p:spPr>
          <a:xfrm>
            <a:off x="9655564" y="6085531"/>
            <a:ext cx="8392026" cy="187541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defTabSz="1371600">
              <a:defRPr/>
            </a:pPr>
            <a:r>
              <a:rPr lang="vi-VN" sz="2800">
                <a:solidFill>
                  <a:prstClr val="white"/>
                </a:solidFill>
                <a:ea typeface="Arial" panose="020B0604020202020204" pitchFamily="34" charset="0"/>
                <a:cs typeface="Arial" panose="020B0604020202020204" pitchFamily="34" charset="0"/>
              </a:rPr>
              <a:t>B. Một đường thẳng là đường vuông góc chung của hai đường thẳng chéo nhau nếu nó vuông góc với cả hai đường thẳng đó</a:t>
            </a:r>
            <a:endParaRPr kumimoji="0" lang="en-US" sz="28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
        <p:nvSpPr>
          <p:cNvPr id="11" name="Câu TL D"/>
          <p:cNvSpPr/>
          <p:nvPr/>
        </p:nvSpPr>
        <p:spPr>
          <a:xfrm>
            <a:off x="9655564" y="8277442"/>
            <a:ext cx="8392026" cy="187541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spcBef>
                <a:spcPts val="300"/>
              </a:spcBef>
              <a:spcAft>
                <a:spcPts val="300"/>
              </a:spcAft>
              <a:defRPr/>
            </a:pPr>
            <a:r>
              <a:rPr lang="vi-VN" sz="2800">
                <a:solidFill>
                  <a:prstClr val="white"/>
                </a:solidFill>
                <a:ea typeface="Times New Roman" panose="02020603050405020304" pitchFamily="18" charset="0"/>
                <a:cs typeface="Arial" panose="020B0604020202020204" pitchFamily="34" charset="0"/>
              </a:rPr>
              <a:t>D. Một đường thẳng là đường vuông góc chung của hai đường thẳng chéo nhau nếu nó cắt cả hai đường </a:t>
            </a:r>
            <a:r>
              <a:rPr lang="vi-VN" sz="2800">
                <a:solidFill>
                  <a:prstClr val="white"/>
                </a:solidFill>
                <a:ea typeface="Times New Roman" panose="02020603050405020304" pitchFamily="18" charset="0"/>
                <a:cs typeface="Arial" panose="020B0604020202020204" pitchFamily="34" charset="0"/>
              </a:rPr>
              <a:t>thẳng </a:t>
            </a:r>
            <a:r>
              <a:rPr lang="vi-VN" sz="2800" smtClean="0">
                <a:solidFill>
                  <a:prstClr val="white"/>
                </a:solidFill>
                <a:ea typeface="Times New Roman" panose="02020603050405020304" pitchFamily="18" charset="0"/>
                <a:cs typeface="Arial" panose="020B0604020202020204" pitchFamily="34" charset="0"/>
              </a:rPr>
              <a:t>đó</a:t>
            </a:r>
            <a:endParaRPr kumimoji="0" lang="en-US" sz="2800" b="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sp>
        <p:nvSpPr>
          <p:cNvPr id="12" name="Sai"/>
          <p:cNvSpPr/>
          <p:nvPr/>
        </p:nvSpPr>
        <p:spPr>
          <a:xfrm>
            <a:off x="7429288" y="4754006"/>
            <a:ext cx="3230546" cy="910482"/>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SAI RỒI</a:t>
            </a:r>
          </a:p>
        </p:txBody>
      </p:sp>
      <p:sp>
        <p:nvSpPr>
          <p:cNvPr id="13" name="Đúng"/>
          <p:cNvSpPr/>
          <p:nvPr/>
        </p:nvSpPr>
        <p:spPr>
          <a:xfrm>
            <a:off x="7429289" y="4730240"/>
            <a:ext cx="3230546" cy="910482"/>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ĐÚNG</a:t>
            </a:r>
          </a:p>
        </p:txBody>
      </p:sp>
      <p:sp>
        <p:nvSpPr>
          <p:cNvPr id="17" name="Rounded Rectangle 16"/>
          <p:cNvSpPr/>
          <p:nvPr/>
        </p:nvSpPr>
        <p:spPr>
          <a:xfrm>
            <a:off x="2023324" y="86226"/>
            <a:ext cx="14235350" cy="14849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marR="30480" lvl="0" algn="ctr">
              <a:lnSpc>
                <a:spcPct val="150000"/>
              </a:lnSpc>
              <a:spcBef>
                <a:spcPts val="300"/>
              </a:spcBef>
              <a:spcAft>
                <a:spcPts val="300"/>
              </a:spcAft>
              <a:defRPr/>
            </a:pPr>
            <a:r>
              <a:rPr lang="vi-VN" sz="4200" b="1">
                <a:solidFill>
                  <a:prstClr val="white"/>
                </a:solidFill>
                <a:ea typeface="Times New Roman" panose="02020603050405020304" pitchFamily="18" charset="0"/>
                <a:cs typeface="Arial" panose="020B0604020202020204" pitchFamily="34" charset="0"/>
              </a:rPr>
              <a:t>Câu 3. </a:t>
            </a:r>
            <a:r>
              <a:rPr lang="vi-VN" sz="4200">
                <a:solidFill>
                  <a:prstClr val="white"/>
                </a:solidFill>
                <a:ea typeface="Times New Roman" panose="02020603050405020304" pitchFamily="18" charset="0"/>
                <a:cs typeface="Arial" panose="020B0604020202020204" pitchFamily="34" charset="0"/>
              </a:rPr>
              <a:t>Trong các mệnh đề sau, mệnh đề nào đúng?</a:t>
            </a:r>
            <a:endParaRPr kumimoji="0" lang="en-US" sz="4200" i="0" u="none" strike="noStrike" kern="1200" cap="none" spc="0" normalizeH="0" baseline="0" noProof="0">
              <a:ln>
                <a:noFill/>
              </a:ln>
              <a:solidFill>
                <a:prstClr val="white"/>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pic>
        <p:nvPicPr>
          <p:cNvPr id="14"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7"/>
          <a:stretch>
            <a:fillRect/>
          </a:stretch>
        </p:blipFill>
        <p:spPr>
          <a:xfrm>
            <a:off x="13743786" y="2541064"/>
            <a:ext cx="3842351" cy="2465590"/>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2031951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3.33333E-6 8.88067E-7 L 0.11667 -0.47734 " pathEditMode="relative" rAng="0" ptsTypes="AA">
                                      <p:cBhvr>
                                        <p:cTn id="43" dur="1000" fill="hold"/>
                                        <p:tgtEl>
                                          <p:spTgt spid="6"/>
                                        </p:tgtEl>
                                        <p:attrNameLst>
                                          <p:attrName>ppt_x</p:attrName>
                                          <p:attrName>ppt_y</p:attrName>
                                        </p:attrNameLst>
                                      </p:cBhvr>
                                      <p:rCtr x="5833" y="-23867"/>
                                    </p:animMotion>
                                  </p:childTnLst>
                                </p:cTn>
                              </p:par>
                              <p:par>
                                <p:cTn id="44" presetID="35" presetClass="path" presetSubtype="0" accel="50000" decel="50000" fill="hold" nodeType="withEffect">
                                  <p:stCondLst>
                                    <p:cond delay="0"/>
                                  </p:stCondLst>
                                  <p:childTnLst>
                                    <p:animMotion origin="layout" path="M 0 0 L -0.25 0 E" pathEditMode="relative" ptsTypes="">
                                      <p:cBhvr>
                                        <p:cTn id="45" dur="1000" fill="hold"/>
                                        <p:tgtEl>
                                          <p:spTgt spid="7"/>
                                        </p:tgtEl>
                                        <p:attrNameLst>
                                          <p:attrName>ppt_x</p:attrName>
                                          <p:attrName>ppt_y</p:attrName>
                                        </p:attrNameLst>
                                      </p:cBhvr>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withEffect">
                                  <p:stCondLst>
                                    <p:cond delay="0"/>
                                  </p:stCondLst>
                                  <p:childTnLst>
                                    <p:animMotion origin="layout" path="M -3.33333E-6 8.88067E-7 L 0.15834 -0.24422 " pathEditMode="relative" rAng="0" ptsTypes="AA">
                                      <p:cBhvr>
                                        <p:cTn id="54" dur="1000" spd="-100000" fill="hold"/>
                                        <p:tgtEl>
                                          <p:spTgt spid="6"/>
                                        </p:tgtEl>
                                        <p:attrNameLst>
                                          <p:attrName>ppt_x</p:attrName>
                                          <p:attrName>ppt_y</p:attrName>
                                        </p:attrNameLst>
                                      </p:cBhvr>
                                      <p:rCtr x="7917" y="-12211"/>
                                    </p:animMotion>
                                  </p:childTnLst>
                                </p:cTn>
                              </p:par>
                              <p:par>
                                <p:cTn id="55" presetID="42" presetClass="path" presetSubtype="0" accel="50000" decel="50000" fill="hold" nodeType="withEffect">
                                  <p:stCondLst>
                                    <p:cond delay="0"/>
                                  </p:stCondLst>
                                  <p:childTnLst>
                                    <p:animMotion origin="layout" path="M -3.33333E-6 1.25809E-6 L 0.175 -0.00023 " pathEditMode="relative" rAng="0" ptsTypes="AA">
                                      <p:cBhvr>
                                        <p:cTn id="56" dur="1000" spd="-100000" fill="hold"/>
                                        <p:tgtEl>
                                          <p:spTgt spid="7"/>
                                        </p:tgtEl>
                                        <p:attrNameLst>
                                          <p:attrName>ppt_x</p:attrName>
                                          <p:attrName>ppt_y</p:attrName>
                                        </p:attrNameLst>
                                      </p:cBhvr>
                                      <p:rCtr x="8750" y="-23"/>
                                    </p:animMotion>
                                  </p:childTnLst>
                                </p:cTn>
                              </p:par>
                              <p:par>
                                <p:cTn id="57" presetID="10" presetClass="exit" presetSubtype="0" fill="hold" grpId="3"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3.33333E-6 1.25809E-6 L 0.18334 -0.00023 " pathEditMode="relative" rAng="0" ptsTypes="AA">
                                      <p:cBhvr>
                                        <p:cTn id="64" dur="1000" fill="hold"/>
                                        <p:tgtEl>
                                          <p:spTgt spid="7"/>
                                        </p:tgtEl>
                                        <p:attrNameLst>
                                          <p:attrName>ppt_x</p:attrName>
                                          <p:attrName>ppt_y</p:attrName>
                                        </p:attrNameLst>
                                      </p:cBhvr>
                                      <p:rCtr x="9167" y="-23"/>
                                    </p:animMotion>
                                  </p:childTnLst>
                                </p:cTn>
                              </p:par>
                              <p:par>
                                <p:cTn id="65" presetID="35" presetClass="path" presetSubtype="0" accel="50000" decel="50000" fill="hold" nodeType="withEffect">
                                  <p:stCondLst>
                                    <p:cond delay="0"/>
                                  </p:stCondLst>
                                  <p:childTnLst>
                                    <p:animMotion origin="layout" path="M -3.33333E-6 8.88067E-7 L 0.16667 -0.25532 " pathEditMode="relative" rAng="0" ptsTypes="AA">
                                      <p:cBhvr>
                                        <p:cTn id="66" dur="1000" fill="hold"/>
                                        <p:tgtEl>
                                          <p:spTgt spid="6"/>
                                        </p:tgtEl>
                                        <p:attrNameLst>
                                          <p:attrName>ppt_x</p:attrName>
                                          <p:attrName>ppt_y</p:attrName>
                                        </p:attrNameLst>
                                      </p:cBhvr>
                                      <p:rCtr x="8333" y="-12766"/>
                                    </p:animMotion>
                                  </p:childTnLst>
                                </p:cTn>
                              </p:par>
                            </p:childTnLst>
                          </p:cTn>
                        </p:par>
                        <p:par>
                          <p:cTn id="67" fill="hold">
                            <p:stCondLst>
                              <p:cond delay="1000"/>
                            </p:stCondLst>
                            <p:childTnLst>
                              <p:par>
                                <p:cTn id="68" presetID="10" presetClass="entr" presetSubtype="0" fill="hold" grpId="2"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nextCondLst>
                <p:cond evt="onClick" delay="0">
                  <p:tgtEl>
                    <p:spTgt spid="10"/>
                  </p:tgtEl>
                </p:cond>
              </p:nextCondLst>
            </p:seq>
            <p:video>
              <p:cMediaNode vol="80000">
                <p:cTn id="71" fill="hold" display="0">
                  <p:stCondLst>
                    <p:cond delay="indefinite"/>
                  </p:stCondLst>
                </p:cTn>
                <p:tgtEl>
                  <p:spTgt spid="14"/>
                </p:tgtEl>
              </p:cMediaNode>
            </p:video>
          </p:childTnLst>
        </p:cTn>
      </p:par>
    </p:tnLst>
    <p:bldLst>
      <p:bldP spid="12" grpId="0" animBg="1"/>
      <p:bldP spid="12" grpId="1" animBg="1"/>
      <p:bldP spid="12" grpId="2" animBg="1"/>
      <p:bldP spid="12" grpId="3"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0763" y="7658100"/>
            <a:ext cx="1055078" cy="9144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2255" y="2400300"/>
            <a:ext cx="3032091" cy="2747118"/>
          </a:xfrm>
          <a:prstGeom prst="rect">
            <a:avLst/>
          </a:prstGeom>
        </p:spPr>
      </p:pic>
      <mc:AlternateContent xmlns:mc="http://schemas.openxmlformats.org/markup-compatibility/2006">
        <mc:Choice xmlns:a14="http://schemas.microsoft.com/office/drawing/2010/main" Requires="a14">
          <p:sp>
            <p:nvSpPr>
              <p:cNvPr id="8" name="Câu TL A"/>
              <p:cNvSpPr/>
              <p:nvPr/>
            </p:nvSpPr>
            <p:spPr>
              <a:xfrm>
                <a:off x="2362201" y="6438900"/>
                <a:ext cx="5151455" cy="15849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1371600">
                  <a:defRPr/>
                </a:pPr>
                <a14:m>
                  <m:oMathPara xmlns:m="http://schemas.openxmlformats.org/officeDocument/2006/math">
                    <m:oMathParaPr>
                      <m:jc m:val="centerGroup"/>
                    </m:oMathParaPr>
                    <m:oMath xmlns:m="http://schemas.openxmlformats.org/officeDocument/2006/math">
                      <m:r>
                        <a:rPr lang="en-US" sz="4000" b="0" i="1" smtClean="0">
                          <a:effectLst/>
                          <a:latin typeface="Cambria Math" panose="02040503050406030204" pitchFamily="18" charset="0"/>
                          <a:cs typeface="Times New Roman" panose="02020603050405020304" pitchFamily="18" charset="0"/>
                        </a:rPr>
                        <m:t>𝐴</m:t>
                      </m:r>
                      <m:r>
                        <a:rPr lang="en-US" sz="4000" b="0" i="1" smtClean="0">
                          <a:effectLst/>
                          <a:latin typeface="Cambria Math" panose="02040503050406030204" pitchFamily="18" charset="0"/>
                          <a:cs typeface="Times New Roman" panose="02020603050405020304" pitchFamily="18" charset="0"/>
                        </a:rPr>
                        <m:t>. </m:t>
                      </m:r>
                      <m:f>
                        <m:fPr>
                          <m:ctrlPr>
                            <a:rPr lang="en-US" sz="4000" i="1">
                              <a:effectLst/>
                              <a:latin typeface="Cambria Math" panose="02040503050406030204" pitchFamily="18" charset="0"/>
                              <a:cs typeface="Times New Roman" panose="02020603050405020304" pitchFamily="18" charset="0"/>
                            </a:rPr>
                          </m:ctrlPr>
                        </m:fPr>
                        <m:num>
                          <m:r>
                            <a:rPr lang="vi-VN" sz="4000" i="1">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4000" i="1">
                                  <a:effectLst/>
                                  <a:latin typeface="Cambria Math" panose="02040503050406030204" pitchFamily="18" charset="0"/>
                                  <a:cs typeface="Times New Roman" panose="02020603050405020304" pitchFamily="18" charset="0"/>
                                </a:rPr>
                              </m:ctrlPr>
                            </m:radPr>
                            <m:deg/>
                            <m:e>
                              <m:r>
                                <a:rPr lang="vi-VN" sz="4000" i="1">
                                  <a:effectLst/>
                                  <a:latin typeface="Cambria Math" panose="02040503050406030204" pitchFamily="18" charset="0"/>
                                  <a:ea typeface="Calibri" panose="020F0502020204030204" pitchFamily="34" charset="0"/>
                                  <a:cs typeface="Times New Roman" panose="02020603050405020304" pitchFamily="18" charset="0"/>
                                </a:rPr>
                                <m:t>2</m:t>
                              </m:r>
                            </m:e>
                          </m:rad>
                        </m:num>
                        <m:den>
                          <m:r>
                            <a:rPr lang="vi-VN" sz="4000" i="1">
                              <a:effectLst/>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kumimoji="0" lang="en-US" sz="4000" b="1" i="0" u="none" strike="noStrike" kern="1200" cap="none" spc="0" normalizeH="0" baseline="0" noProof="0" dirty="0">
                  <a:ln>
                    <a:noFill/>
                  </a:ln>
                  <a:solidFill>
                    <a:prstClr val="white"/>
                  </a:solidFill>
                  <a:effectLst/>
                  <a:uLnTx/>
                  <a:uFillTx/>
                  <a:latin typeface="Calibri"/>
                  <a:cs typeface="Arial" panose="020B0604020202020204" pitchFamily="34" charset="0"/>
                </a:endParaRPr>
              </a:p>
            </p:txBody>
          </p:sp>
        </mc:Choice>
        <mc:Fallback>
          <p:sp>
            <p:nvSpPr>
              <p:cNvPr id="8" name="Câu TL A"/>
              <p:cNvSpPr>
                <a:spLocks noRot="1" noChangeAspect="1" noMove="1" noResize="1" noEditPoints="1" noAdjustHandles="1" noChangeArrowheads="1" noChangeShapeType="1" noTextEdit="1"/>
              </p:cNvSpPr>
              <p:nvPr/>
            </p:nvSpPr>
            <p:spPr>
              <a:xfrm>
                <a:off x="2362201" y="6438900"/>
                <a:ext cx="5151455" cy="1584960"/>
              </a:xfrm>
              <a:prstGeom prst="flowChartTerminator">
                <a:avLst/>
              </a:prstGeom>
              <a:blipFill>
                <a:blip r:embed="rId7"/>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Câu TL C"/>
              <p:cNvSpPr/>
              <p:nvPr/>
            </p:nvSpPr>
            <p:spPr>
              <a:xfrm>
                <a:off x="2362200" y="8348508"/>
                <a:ext cx="5151455" cy="15849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0340" algn="just">
                  <a:lnSpc>
                    <a:spcPct val="150000"/>
                  </a:lnSpc>
                  <a:spcAft>
                    <a:spcPts val="0"/>
                  </a:spcAft>
                  <a:tabLst>
                    <a:tab pos="180340" algn="l"/>
                    <a:tab pos="630555" algn="l"/>
                    <a:tab pos="3420745" algn="l"/>
                  </a:tabLst>
                </a:pPr>
                <a14:m>
                  <m:oMathPara xmlns:m="http://schemas.openxmlformats.org/officeDocument/2006/math">
                    <m:oMathParaPr>
                      <m:jc m:val="centerGroup"/>
                    </m:oMathParaPr>
                    <m:oMath xmlns:m="http://schemas.openxmlformats.org/officeDocument/2006/math">
                      <m:r>
                        <a:rPr lang="en-US" sz="4000" b="0" i="1" kern="10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𝐶</m:t>
                      </m:r>
                      <m:r>
                        <a:rPr lang="en-US" sz="4000" b="0" i="1" kern="100" smtClean="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 </m:t>
                      </m:r>
                      <m:f>
                        <m:f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2</m:t>
                          </m:r>
                        </m:den>
                      </m:f>
                    </m:oMath>
                  </m:oMathPara>
                </a14:m>
                <a:endParaRPr lang="en-US" sz="3200" kern="10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Câu TL C"/>
              <p:cNvSpPr>
                <a:spLocks noRot="1" noChangeAspect="1" noMove="1" noResize="1" noEditPoints="1" noAdjustHandles="1" noChangeArrowheads="1" noChangeShapeType="1" noTextEdit="1"/>
              </p:cNvSpPr>
              <p:nvPr/>
            </p:nvSpPr>
            <p:spPr>
              <a:xfrm>
                <a:off x="2362200" y="8348508"/>
                <a:ext cx="5151455" cy="1584960"/>
              </a:xfrm>
              <a:prstGeom prst="flowChartTerminator">
                <a:avLst/>
              </a:prstGeom>
              <a:blipFill>
                <a:blip r:embed="rId8"/>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Câu TL B"/>
              <p:cNvSpPr/>
              <p:nvPr/>
            </p:nvSpPr>
            <p:spPr>
              <a:xfrm>
                <a:off x="10916653" y="6438900"/>
                <a:ext cx="5151455" cy="15849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30480" algn="ctr">
                  <a:spcBef>
                    <a:spcPts val="300"/>
                  </a:spcBef>
                  <a:spcAft>
                    <a:spcPts val="300"/>
                  </a:spcAft>
                </a:pPr>
                <a14:m>
                  <m:oMathPara xmlns:m="http://schemas.openxmlformats.org/officeDocument/2006/math">
                    <m:oMathParaPr>
                      <m:jc m:val="centerGroup"/>
                    </m:oMathParaPr>
                    <m:oMath xmlns:m="http://schemas.openxmlformats.org/officeDocument/2006/math">
                      <m:r>
                        <a:rPr lang="en-US" sz="4000" b="0" i="1" smtClean="0">
                          <a:effectLst/>
                          <a:latin typeface="Cambria Math" panose="02040503050406030204" pitchFamily="18" charset="0"/>
                          <a:cs typeface="Times New Roman" panose="02020603050405020304" pitchFamily="18" charset="0"/>
                        </a:rPr>
                        <m:t>𝐵</m:t>
                      </m:r>
                      <m:r>
                        <a:rPr lang="en-US" sz="4000" b="0" i="1" smtClean="0">
                          <a:effectLst/>
                          <a:latin typeface="Cambria Math" panose="02040503050406030204" pitchFamily="18" charset="0"/>
                          <a:cs typeface="Times New Roman" panose="02020603050405020304" pitchFamily="18" charset="0"/>
                        </a:rPr>
                        <m:t>. </m:t>
                      </m:r>
                      <m:f>
                        <m:fPr>
                          <m:ctrlPr>
                            <a:rPr lang="en-US" sz="4000" i="1">
                              <a:effectLst/>
                              <a:latin typeface="Cambria Math" panose="02040503050406030204" pitchFamily="18" charset="0"/>
                              <a:cs typeface="Times New Roman" panose="02020603050405020304" pitchFamily="18" charset="0"/>
                            </a:rPr>
                          </m:ctrlPr>
                        </m:fPr>
                        <m:num>
                          <m:r>
                            <a:rPr lang="en-US" sz="4000" i="1">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4000" i="1">
                                  <a:effectLst/>
                                  <a:latin typeface="Cambria Math" panose="02040503050406030204" pitchFamily="18" charset="0"/>
                                  <a:cs typeface="Times New Roman" panose="02020603050405020304" pitchFamily="18" charset="0"/>
                                </a:rPr>
                              </m:ctrlPr>
                            </m:radPr>
                            <m:deg/>
                            <m:e>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4000" i="1">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4000">
                  <a:effectLst/>
                  <a:latin typeface="Times New Roman" panose="02020603050405020304" pitchFamily="18" charset="0"/>
                  <a:ea typeface="Times New Roman" panose="02020603050405020304" pitchFamily="18" charset="0"/>
                </a:endParaRPr>
              </a:p>
            </p:txBody>
          </p:sp>
        </mc:Choice>
        <mc:Fallback>
          <p:sp>
            <p:nvSpPr>
              <p:cNvPr id="10" name="Câu TL B"/>
              <p:cNvSpPr>
                <a:spLocks noRot="1" noChangeAspect="1" noMove="1" noResize="1" noEditPoints="1" noAdjustHandles="1" noChangeArrowheads="1" noChangeShapeType="1" noTextEdit="1"/>
              </p:cNvSpPr>
              <p:nvPr/>
            </p:nvSpPr>
            <p:spPr>
              <a:xfrm>
                <a:off x="10916653" y="6438900"/>
                <a:ext cx="5151455" cy="1584960"/>
              </a:xfrm>
              <a:prstGeom prst="flowChartTerminator">
                <a:avLst/>
              </a:prstGeom>
              <a:blipFill>
                <a:blip r:embed="rId9"/>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Câu TL D"/>
              <p:cNvSpPr/>
              <p:nvPr/>
            </p:nvSpPr>
            <p:spPr>
              <a:xfrm>
                <a:off x="10896600" y="8348508"/>
                <a:ext cx="5151455" cy="15849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180340" algn="just">
                  <a:lnSpc>
                    <a:spcPct val="150000"/>
                  </a:lnSpc>
                  <a:spcAft>
                    <a:spcPts val="0"/>
                  </a:spcAft>
                  <a:tabLst>
                    <a:tab pos="180340" algn="l"/>
                    <a:tab pos="630555" algn="l"/>
                    <a:tab pos="3420745" algn="l"/>
                  </a:tabLst>
                </a:pPr>
                <a14:m>
                  <m:oMathPara xmlns:m="http://schemas.openxmlformats.org/officeDocument/2006/math">
                    <m:oMathParaPr>
                      <m:jc m:val="centerGroup"/>
                    </m:oMathParaPr>
                    <m:oMath xmlns:m="http://schemas.openxmlformats.org/officeDocument/2006/math">
                      <m:r>
                        <a:rPr lang="en-US" sz="4000" b="0" i="1" kern="100" smtClean="0">
                          <a:effectLst/>
                          <a:latin typeface="Cambria Math" panose="02040503050406030204" pitchFamily="18" charset="0"/>
                          <a:ea typeface="Calibri" panose="020F0502020204030204" pitchFamily="34" charset="0"/>
                          <a:cs typeface="Times New Roman" panose="02020603050405020304" pitchFamily="18" charset="0"/>
                        </a:rPr>
                        <m:t>𝐷</m:t>
                      </m:r>
                      <m:r>
                        <a:rPr lang="en-US" sz="4000" b="0" i="1" kern="100" smtClean="0">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4000" i="1" kern="100">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𝑎</m:t>
                          </m:r>
                        </m:num>
                        <m:den>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lang="en-US" sz="3200" kern="100">
                  <a:effectLst/>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11" name="Câu TL D"/>
              <p:cNvSpPr>
                <a:spLocks noRot="1" noChangeAspect="1" noMove="1" noResize="1" noEditPoints="1" noAdjustHandles="1" noChangeArrowheads="1" noChangeShapeType="1" noTextEdit="1"/>
              </p:cNvSpPr>
              <p:nvPr/>
            </p:nvSpPr>
            <p:spPr>
              <a:xfrm>
                <a:off x="10896600" y="8348508"/>
                <a:ext cx="5151455" cy="1584960"/>
              </a:xfrm>
              <a:prstGeom prst="flowChartTerminator">
                <a:avLst/>
              </a:prstGeom>
              <a:blipFill>
                <a:blip r:embed="rId10"/>
                <a:stretch>
                  <a:fillRect/>
                </a:stretch>
              </a:blipFill>
              <a:ln w="38100">
                <a:solidFill>
                  <a:schemeClr val="bg1"/>
                </a:solidFill>
                <a:prstDash val="sysDash"/>
              </a:ln>
            </p:spPr>
            <p:txBody>
              <a:bodyPr/>
              <a:lstStyle/>
              <a:p>
                <a:r>
                  <a:rPr lang="en-US">
                    <a:noFill/>
                  </a:rPr>
                  <a:t> </a:t>
                </a:r>
              </a:p>
            </p:txBody>
          </p:sp>
        </mc:Fallback>
      </mc:AlternateContent>
      <p:sp>
        <p:nvSpPr>
          <p:cNvPr id="12" name="Sai"/>
          <p:cNvSpPr/>
          <p:nvPr/>
        </p:nvSpPr>
        <p:spPr>
          <a:xfrm>
            <a:off x="7543801" y="5167266"/>
            <a:ext cx="3230546" cy="910482"/>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SAI RỒI</a:t>
            </a:r>
          </a:p>
        </p:txBody>
      </p:sp>
      <p:sp>
        <p:nvSpPr>
          <p:cNvPr id="13" name="Đúng"/>
          <p:cNvSpPr/>
          <p:nvPr/>
        </p:nvSpPr>
        <p:spPr>
          <a:xfrm>
            <a:off x="7543802" y="5143500"/>
            <a:ext cx="3230546" cy="910482"/>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ĐÚNG</a:t>
            </a:r>
          </a:p>
        </p:txBody>
      </p:sp>
      <mc:AlternateContent xmlns:mc="http://schemas.openxmlformats.org/markup-compatibility/2006">
        <mc:Choice xmlns:a14="http://schemas.microsoft.com/office/drawing/2010/main" Requires="a14">
          <p:sp>
            <p:nvSpPr>
              <p:cNvPr id="17" name="Rounded Rectangle 16"/>
              <p:cNvSpPr/>
              <p:nvPr/>
            </p:nvSpPr>
            <p:spPr>
              <a:xfrm>
                <a:off x="746995" y="98162"/>
                <a:ext cx="16824158" cy="23021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just">
                  <a:lnSpc>
                    <a:spcPct val="130000"/>
                  </a:lnSpc>
                  <a:spcAft>
                    <a:spcPts val="0"/>
                  </a:spcAft>
                  <a:tabLst>
                    <a:tab pos="180340" algn="l"/>
                    <a:tab pos="3420745" algn="l"/>
                  </a:tabLst>
                </a:pPr>
                <a:r>
                  <a:rPr lang="nl-NL" sz="3800" b="1" kern="100" smtClean="0">
                    <a:solidFill>
                      <a:schemeClr val="bg1"/>
                    </a:solidFill>
                    <a:latin typeface="Arial" panose="020B0604020202020204" pitchFamily="34" charset="0"/>
                    <a:ea typeface="Calibri" panose="020F0502020204030204" pitchFamily="34" charset="0"/>
                    <a:cs typeface="Arial" panose="020B0604020202020204" pitchFamily="34" charset="0"/>
                  </a:rPr>
                  <a:t>Câu 4. </a:t>
                </a:r>
                <a:r>
                  <a:rPr lang="vi-VN" sz="3800" kern="100">
                    <a:solidFill>
                      <a:schemeClr val="bg1"/>
                    </a:solidFill>
                    <a:effectLst/>
                    <a:latin typeface="Arial" panose="020B0604020202020204" pitchFamily="34" charset="0"/>
                    <a:ea typeface="Calibri" panose="020F0502020204030204" pitchFamily="34" charset="0"/>
                    <a:cs typeface="Arial" panose="020B0604020202020204" pitchFamily="34" charset="0"/>
                  </a:rPr>
                  <a:t>Cho hình chóp </a:t>
                </a:r>
                <a14:m>
                  <m:oMath xmlns:m="http://schemas.openxmlformats.org/officeDocument/2006/math">
                    <m:r>
                      <a:rPr lang="vi-VN"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m:t>
                    </m:r>
                    <m:r>
                      <a:rPr lang="vi-VN"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vi-VN"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vi-VN" sz="3800" kern="100">
                    <a:solidFill>
                      <a:schemeClr val="bg1"/>
                    </a:solidFill>
                    <a:effectLst/>
                    <a:latin typeface="Arial" panose="020B0604020202020204" pitchFamily="34" charset="0"/>
                    <a:ea typeface="Calibri" panose="020F0502020204030204" pitchFamily="34" charset="0"/>
                    <a:cs typeface="Arial" panose="020B0604020202020204" pitchFamily="34" charset="0"/>
                  </a:rPr>
                  <a:t> có </a:t>
                </a:r>
                <a14:m>
                  <m:oMath xmlns:m="http://schemas.openxmlformats.org/officeDocument/2006/math">
                    <m:r>
                      <a:rPr lang="vi-VN"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𝑆𝐴</m:t>
                    </m:r>
                    <m:r>
                      <a:rPr lang="vi-VN" sz="3800" i="1" kern="100">
                        <a:solidFill>
                          <a:schemeClr val="bg1"/>
                        </a:solidFill>
                        <a:effectLst/>
                        <a:latin typeface="Cambria Math" panose="02040503050406030204" pitchFamily="18" charset="0"/>
                        <a:ea typeface="Calibri" panose="020F0502020204030204" pitchFamily="34" charset="0"/>
                        <a:cs typeface="Cambria Math" panose="02040503050406030204" pitchFamily="18" charset="0"/>
                      </a:rPr>
                      <m:t>⊥</m:t>
                    </m:r>
                    <m:d>
                      <m:dPr>
                        <m:ctrlP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𝐴𝐵𝐶𝐷</m:t>
                        </m:r>
                      </m:e>
                    </m:d>
                  </m:oMath>
                </a14:m>
                <a:r>
                  <a:rPr lang="vi-VN" sz="3800" kern="100">
                    <a:solidFill>
                      <a:schemeClr val="bg1"/>
                    </a:solidFill>
                    <a:effectLst/>
                    <a:latin typeface="Arial" panose="020B0604020202020204" pitchFamily="34" charset="0"/>
                    <a:ea typeface="Calibri" panose="020F0502020204030204" pitchFamily="34" charset="0"/>
                    <a:cs typeface="Arial" panose="020B0604020202020204" pitchFamily="34" charset="0"/>
                  </a:rPr>
                  <a:t>, đáy </a:t>
                </a:r>
                <a14:m>
                  <m:oMath xmlns:m="http://schemas.openxmlformats.org/officeDocument/2006/math">
                    <m:r>
                      <a:rPr lang="vi-VN"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𝐴𝐵𝐶𝐷</m:t>
                    </m:r>
                  </m:oMath>
                </a14:m>
                <a:r>
                  <a:rPr lang="vi-VN" sz="3800" kern="100">
                    <a:solidFill>
                      <a:schemeClr val="bg1"/>
                    </a:solidFill>
                    <a:effectLst/>
                    <a:latin typeface="Arial" panose="020B0604020202020204" pitchFamily="34" charset="0"/>
                    <a:ea typeface="Calibri" panose="020F0502020204030204" pitchFamily="34" charset="0"/>
                    <a:cs typeface="Arial" panose="020B0604020202020204" pitchFamily="34" charset="0"/>
                  </a:rPr>
                  <a:t> là hình thang vuông cạnh </a:t>
                </a:r>
                <a14:m>
                  <m:oMath xmlns:m="http://schemas.openxmlformats.org/officeDocument/2006/math">
                    <m:r>
                      <a:rPr lang="vi-VN"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oMath>
                </a14:m>
                <a:r>
                  <a:rPr lang="vi-VN" sz="3800" kern="100">
                    <a:solidFill>
                      <a:schemeClr val="bg1"/>
                    </a:solidFill>
                    <a:effectLst/>
                    <a:latin typeface="Arial" panose="020B0604020202020204" pitchFamily="34" charset="0"/>
                    <a:ea typeface="Calibri" panose="020F0502020204030204" pitchFamily="34" charset="0"/>
                    <a:cs typeface="Arial" panose="020B0604020202020204" pitchFamily="34" charset="0"/>
                  </a:rPr>
                  <a:t>. Gọi </a:t>
                </a:r>
                <a14:m>
                  <m:oMath xmlns:m="http://schemas.openxmlformats.org/officeDocument/2006/math">
                    <m:r>
                      <a:rPr lang="vi-VN"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𝐼</m:t>
                    </m:r>
                  </m:oMath>
                </a14:m>
                <a:r>
                  <a:rPr lang="vi-VN" sz="3800" kern="100">
                    <a:solidFill>
                      <a:schemeClr val="bg1"/>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vi-VN"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𝐽</m:t>
                    </m:r>
                  </m:oMath>
                </a14:m>
                <a:r>
                  <a:rPr lang="vi-VN" sz="3800" kern="100">
                    <a:solidFill>
                      <a:schemeClr val="bg1"/>
                    </a:solidFill>
                    <a:effectLst/>
                    <a:latin typeface="Arial" panose="020B0604020202020204" pitchFamily="34" charset="0"/>
                    <a:ea typeface="Calibri" panose="020F0502020204030204" pitchFamily="34" charset="0"/>
                    <a:cs typeface="Arial" panose="020B0604020202020204" pitchFamily="34" charset="0"/>
                  </a:rPr>
                  <a:t> lần lượt là trung điểm của </a:t>
                </a:r>
                <a14:m>
                  <m:oMath xmlns:m="http://schemas.openxmlformats.org/officeDocument/2006/math">
                    <m:r>
                      <a:rPr lang="vi-VN"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m:t>
                    </m:r>
                  </m:oMath>
                </a14:m>
                <a:r>
                  <a:rPr lang="vi-VN" sz="3800" kern="100">
                    <a:solidFill>
                      <a:schemeClr val="bg1"/>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r>
                      <a:rPr lang="vi-VN"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𝐶𝐷</m:t>
                    </m:r>
                  </m:oMath>
                </a14:m>
                <a:r>
                  <a:rPr lang="vi-VN" sz="3800" b="1" kern="10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vi-VN" sz="3800" kern="100">
                    <a:solidFill>
                      <a:schemeClr val="bg1"/>
                    </a:solidFill>
                    <a:effectLst/>
                    <a:latin typeface="Arial" panose="020B0604020202020204" pitchFamily="34" charset="0"/>
                    <a:ea typeface="Calibri" panose="020F0502020204030204" pitchFamily="34" charset="0"/>
                    <a:cs typeface="Arial" panose="020B0604020202020204" pitchFamily="34" charset="0"/>
                  </a:rPr>
                  <a:t> Tính khoảng cách giữa đường thẳng </a:t>
                </a:r>
                <a14:m>
                  <m:oMath xmlns:m="http://schemas.openxmlformats.org/officeDocument/2006/math">
                    <m:r>
                      <a:rPr lang="vi-VN"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𝐼𝐽</m:t>
                    </m:r>
                  </m:oMath>
                </a14:m>
                <a:r>
                  <a:rPr lang="vi-VN" sz="3800" kern="100">
                    <a:solidFill>
                      <a:schemeClr val="bg1"/>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d>
                      <m:dPr>
                        <m:ctrlPr>
                          <a:rPr lang="en-US"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vi-VN" sz="38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𝑆𝐴𝐷</m:t>
                        </m:r>
                      </m:e>
                    </m:d>
                  </m:oMath>
                </a14:m>
                <a:r>
                  <a:rPr lang="vi-VN" sz="3800" kern="100">
                    <a:solidFill>
                      <a:schemeClr val="bg1"/>
                    </a:solidFill>
                    <a:effectLst/>
                    <a:latin typeface="Arial" panose="020B0604020202020204" pitchFamily="34" charset="0"/>
                    <a:ea typeface="Calibri" panose="020F0502020204030204" pitchFamily="34" charset="0"/>
                    <a:cs typeface="Arial" panose="020B0604020202020204" pitchFamily="34" charset="0"/>
                  </a:rPr>
                  <a:t>. </a:t>
                </a:r>
                <a:endParaRPr lang="en-US" sz="38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7" name="Rounded Rectangle 16"/>
              <p:cNvSpPr>
                <a:spLocks noRot="1" noChangeAspect="1" noMove="1" noResize="1" noEditPoints="1" noAdjustHandles="1" noChangeArrowheads="1" noChangeShapeType="1" noTextEdit="1"/>
              </p:cNvSpPr>
              <p:nvPr/>
            </p:nvSpPr>
            <p:spPr>
              <a:xfrm>
                <a:off x="746995" y="98162"/>
                <a:ext cx="16824158" cy="2302138"/>
              </a:xfrm>
              <a:prstGeom prst="roundRect">
                <a:avLst/>
              </a:prstGeom>
              <a:blipFill>
                <a:blip r:embed="rId11"/>
                <a:stretch>
                  <a:fillRect l="-217" t="-785" r="-181" b="-7853"/>
                </a:stretch>
              </a:blipFill>
            </p:spPr>
            <p:txBody>
              <a:bodyPr/>
              <a:lstStyle/>
              <a:p>
                <a:r>
                  <a:rPr lang="en-US">
                    <a:noFill/>
                  </a:rPr>
                  <a:t> </a:t>
                </a:r>
              </a:p>
            </p:txBody>
          </p:sp>
        </mc:Fallback>
      </mc:AlternateContent>
      <p:pic>
        <p:nvPicPr>
          <p:cNvPr id="14"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2"/>
          <a:stretch>
            <a:fillRect/>
          </a:stretch>
        </p:blipFill>
        <p:spPr>
          <a:xfrm>
            <a:off x="13743786" y="2541064"/>
            <a:ext cx="3842351" cy="2465590"/>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p:spTree>
    <p:extLst>
      <p:ext uri="{BB962C8B-B14F-4D97-AF65-F5344CB8AC3E}">
        <p14:creationId xmlns:p14="http://schemas.microsoft.com/office/powerpoint/2010/main" val="4044386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3.33333E-6 8.88067E-7 L 0.11667 -0.47734 " pathEditMode="relative" rAng="0" ptsTypes="AA">
                                      <p:cBhvr>
                                        <p:cTn id="43" dur="1000" fill="hold"/>
                                        <p:tgtEl>
                                          <p:spTgt spid="6"/>
                                        </p:tgtEl>
                                        <p:attrNameLst>
                                          <p:attrName>ppt_x</p:attrName>
                                          <p:attrName>ppt_y</p:attrName>
                                        </p:attrNameLst>
                                      </p:cBhvr>
                                      <p:rCtr x="5833" y="-23867"/>
                                    </p:animMotion>
                                  </p:childTnLst>
                                </p:cTn>
                              </p:par>
                              <p:par>
                                <p:cTn id="44" presetID="35" presetClass="path" presetSubtype="0" accel="50000" decel="50000" fill="hold" nodeType="withEffect">
                                  <p:stCondLst>
                                    <p:cond delay="0"/>
                                  </p:stCondLst>
                                  <p:childTnLst>
                                    <p:animMotion origin="layout" path="M 0 0 L -0.25 0 E" pathEditMode="relative" ptsTypes="">
                                      <p:cBhvr>
                                        <p:cTn id="45" dur="1000" fill="hold"/>
                                        <p:tgtEl>
                                          <p:spTgt spid="7"/>
                                        </p:tgtEl>
                                        <p:attrNameLst>
                                          <p:attrName>ppt_x</p:attrName>
                                          <p:attrName>ppt_y</p:attrName>
                                        </p:attrNameLst>
                                      </p:cBhvr>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withEffect">
                                  <p:stCondLst>
                                    <p:cond delay="0"/>
                                  </p:stCondLst>
                                  <p:childTnLst>
                                    <p:animMotion origin="layout" path="M -3.33333E-6 8.88067E-7 L 0.15834 -0.24422 " pathEditMode="relative" rAng="0" ptsTypes="AA">
                                      <p:cBhvr>
                                        <p:cTn id="54" dur="1000" spd="-100000" fill="hold"/>
                                        <p:tgtEl>
                                          <p:spTgt spid="6"/>
                                        </p:tgtEl>
                                        <p:attrNameLst>
                                          <p:attrName>ppt_x</p:attrName>
                                          <p:attrName>ppt_y</p:attrName>
                                        </p:attrNameLst>
                                      </p:cBhvr>
                                      <p:rCtr x="7917" y="-12211"/>
                                    </p:animMotion>
                                  </p:childTnLst>
                                </p:cTn>
                              </p:par>
                              <p:par>
                                <p:cTn id="55" presetID="42" presetClass="path" presetSubtype="0" accel="50000" decel="50000" fill="hold" nodeType="withEffect">
                                  <p:stCondLst>
                                    <p:cond delay="0"/>
                                  </p:stCondLst>
                                  <p:childTnLst>
                                    <p:animMotion origin="layout" path="M -3.33333E-6 1.25809E-6 L 0.175 -0.00023 " pathEditMode="relative" rAng="0" ptsTypes="AA">
                                      <p:cBhvr>
                                        <p:cTn id="56" dur="1000" spd="-100000" fill="hold"/>
                                        <p:tgtEl>
                                          <p:spTgt spid="7"/>
                                        </p:tgtEl>
                                        <p:attrNameLst>
                                          <p:attrName>ppt_x</p:attrName>
                                          <p:attrName>ppt_y</p:attrName>
                                        </p:attrNameLst>
                                      </p:cBhvr>
                                      <p:rCtr x="8750" y="-23"/>
                                    </p:animMotion>
                                  </p:childTnLst>
                                </p:cTn>
                              </p:par>
                              <p:par>
                                <p:cTn id="57" presetID="10" presetClass="exit" presetSubtype="0" fill="hold" grpId="3"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3.33333E-6 1.25809E-6 L 0.18334 -0.00023 " pathEditMode="relative" rAng="0" ptsTypes="AA">
                                      <p:cBhvr>
                                        <p:cTn id="64" dur="1000" fill="hold"/>
                                        <p:tgtEl>
                                          <p:spTgt spid="7"/>
                                        </p:tgtEl>
                                        <p:attrNameLst>
                                          <p:attrName>ppt_x</p:attrName>
                                          <p:attrName>ppt_y</p:attrName>
                                        </p:attrNameLst>
                                      </p:cBhvr>
                                      <p:rCtr x="9167" y="-23"/>
                                    </p:animMotion>
                                  </p:childTnLst>
                                </p:cTn>
                              </p:par>
                              <p:par>
                                <p:cTn id="65" presetID="35" presetClass="path" presetSubtype="0" accel="50000" decel="50000" fill="hold" nodeType="withEffect">
                                  <p:stCondLst>
                                    <p:cond delay="0"/>
                                  </p:stCondLst>
                                  <p:childTnLst>
                                    <p:animMotion origin="layout" path="M -3.33333E-6 8.88067E-7 L 0.16667 -0.25532 " pathEditMode="relative" rAng="0" ptsTypes="AA">
                                      <p:cBhvr>
                                        <p:cTn id="66" dur="1000" fill="hold"/>
                                        <p:tgtEl>
                                          <p:spTgt spid="6"/>
                                        </p:tgtEl>
                                        <p:attrNameLst>
                                          <p:attrName>ppt_x</p:attrName>
                                          <p:attrName>ppt_y</p:attrName>
                                        </p:attrNameLst>
                                      </p:cBhvr>
                                      <p:rCtr x="8333" y="-12766"/>
                                    </p:animMotion>
                                  </p:childTnLst>
                                </p:cTn>
                              </p:par>
                            </p:childTnLst>
                          </p:cTn>
                        </p:par>
                        <p:par>
                          <p:cTn id="67" fill="hold">
                            <p:stCondLst>
                              <p:cond delay="1000"/>
                            </p:stCondLst>
                            <p:childTnLst>
                              <p:par>
                                <p:cTn id="68" presetID="10" presetClass="entr" presetSubtype="0" fill="hold" grpId="2"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nextCondLst>
                <p:cond evt="onClick" delay="0">
                  <p:tgtEl>
                    <p:spTgt spid="10"/>
                  </p:tgtEl>
                </p:cond>
              </p:nextCondLst>
            </p:seq>
            <p:video>
              <p:cMediaNode vol="80000">
                <p:cTn id="71" fill="hold" display="0">
                  <p:stCondLst>
                    <p:cond delay="indefinite"/>
                  </p:stCondLst>
                </p:cTn>
                <p:tgtEl>
                  <p:spTgt spid="14"/>
                </p:tgtEl>
              </p:cMediaNode>
            </p:video>
          </p:childTnLst>
        </p:cTn>
      </p:par>
    </p:tnLst>
    <p:bldLst>
      <p:bldP spid="12" grpId="0" animBg="1"/>
      <p:bldP spid="12" grpId="1" animBg="1"/>
      <p:bldP spid="12" grpId="2" animBg="1"/>
      <p:bldP spid="12" grpId="3"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Quả Bó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730763" y="7658100"/>
            <a:ext cx="1055078" cy="914400"/>
          </a:xfrm>
          <a:prstGeom prst="rect">
            <a:avLst/>
          </a:prstGeom>
        </p:spPr>
      </p:pic>
      <p:pic>
        <p:nvPicPr>
          <p:cNvPr id="7" name="Thủ Mô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42255" y="2400300"/>
            <a:ext cx="3032091" cy="2747118"/>
          </a:xfrm>
          <a:prstGeom prst="rect">
            <a:avLst/>
          </a:prstGeom>
        </p:spPr>
      </p:pic>
      <mc:AlternateContent xmlns:mc="http://schemas.openxmlformats.org/markup-compatibility/2006">
        <mc:Choice xmlns:a14="http://schemas.microsoft.com/office/drawing/2010/main" Requires="a14">
          <p:sp>
            <p:nvSpPr>
              <p:cNvPr id="8" name="Câu TL A"/>
              <p:cNvSpPr/>
              <p:nvPr/>
            </p:nvSpPr>
            <p:spPr>
              <a:xfrm>
                <a:off x="2362201" y="6438900"/>
                <a:ext cx="5151455" cy="15849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𝐴</m:t>
                      </m:r>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 </m:t>
                      </m:r>
                      <m:f>
                        <m:f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mn-ea"/>
                              <a:cs typeface="Times New Roman" panose="02020603050405020304" pitchFamily="18" charset="0"/>
                            </a:rPr>
                          </m:ctrlPr>
                        </m:fPr>
                        <m:num>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mn-ea"/>
                                  <a:cs typeface="Times New Roman" panose="02020603050405020304" pitchFamily="18" charset="0"/>
                                </a:rPr>
                              </m:ctrlPr>
                            </m:radPr>
                            <m:deg/>
                            <m:e>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e>
                          </m:rad>
                        </m:num>
                        <m:den>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kumimoji="0" lang="en-US" sz="4000" b="0" i="0" u="none" strike="noStrike" kern="1200" cap="none" spc="0" normalizeH="0" baseline="0" noProof="0" dirty="0">
                  <a:ln>
                    <a:noFill/>
                  </a:ln>
                  <a:solidFill>
                    <a:prstClr val="white"/>
                  </a:solidFill>
                  <a:effectLst/>
                  <a:uLnTx/>
                  <a:uFillTx/>
                  <a:latin typeface="Calibri"/>
                  <a:ea typeface="+mn-ea"/>
                  <a:cs typeface="Arial" panose="020B0604020202020204" pitchFamily="34" charset="0"/>
                </a:endParaRPr>
              </a:p>
            </p:txBody>
          </p:sp>
        </mc:Choice>
        <mc:Fallback>
          <p:sp>
            <p:nvSpPr>
              <p:cNvPr id="8" name="Câu TL A"/>
              <p:cNvSpPr>
                <a:spLocks noRot="1" noChangeAspect="1" noMove="1" noResize="1" noEditPoints="1" noAdjustHandles="1" noChangeArrowheads="1" noChangeShapeType="1" noTextEdit="1"/>
              </p:cNvSpPr>
              <p:nvPr/>
            </p:nvSpPr>
            <p:spPr>
              <a:xfrm>
                <a:off x="2362201" y="6438900"/>
                <a:ext cx="5151455" cy="1584960"/>
              </a:xfrm>
              <a:prstGeom prst="flowChartTerminator">
                <a:avLst/>
              </a:prstGeom>
              <a:blipFill>
                <a:blip r:embed="rId7"/>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9" name="Câu TL C"/>
              <p:cNvSpPr/>
              <p:nvPr/>
            </p:nvSpPr>
            <p:spPr>
              <a:xfrm>
                <a:off x="10916652" y="8420099"/>
                <a:ext cx="5151455" cy="1555675"/>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180340" algn="just" defTabSz="914400" rtl="0" eaLnBrk="1" fontAlgn="auto" latinLnBrk="0" hangingPunct="1">
                  <a:lnSpc>
                    <a:spcPct val="100000"/>
                  </a:lnSpc>
                  <a:spcBef>
                    <a:spcPts val="0"/>
                  </a:spcBef>
                  <a:spcAft>
                    <a:spcPts val="0"/>
                  </a:spcAft>
                  <a:buClrTx/>
                  <a:buSzTx/>
                  <a:buFontTx/>
                  <a:buNone/>
                  <a:tabLst>
                    <a:tab pos="180340" algn="l"/>
                    <a:tab pos="630555" algn="l"/>
                    <a:tab pos="3420745" algn="l"/>
                  </a:tabLst>
                  <a:defRPr/>
                </a:pPr>
                <a14:m>
                  <m:oMathPara xmlns:m="http://schemas.openxmlformats.org/officeDocument/2006/math">
                    <m:oMathParaPr>
                      <m:jc m:val="centerGroup"/>
                    </m:oMathParaPr>
                    <m:oMath xmlns:m="http://schemas.openxmlformats.org/officeDocument/2006/math">
                      <m:r>
                        <a:rPr kumimoji="0" lang="en-US" sz="40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𝐷</m:t>
                      </m:r>
                      <m:r>
                        <a:rPr kumimoji="0" lang="en-US" sz="40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 </m:t>
                      </m:r>
                      <m:f>
                        <m:fPr>
                          <m:ctrlPr>
                            <a:rPr kumimoji="0" lang="en-US" sz="4000" b="0" i="1" u="none" strike="noStrike" kern="1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ctrlPr>
                        </m:fPr>
                        <m:num>
                          <m:r>
                            <a:rPr kumimoji="0" lang="en-US" sz="4000" b="0" i="1" u="none" strike="noStrike" kern="1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kumimoji="0" lang="en-US" sz="4000" b="0" i="1" u="none" strike="noStrike" kern="1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ctrlPr>
                            </m:radPr>
                            <m:deg/>
                            <m:e>
                              <m:r>
                                <a:rPr kumimoji="0" lang="en-US" sz="40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2</m:t>
                              </m:r>
                            </m:e>
                          </m:rad>
                        </m:num>
                        <m:den>
                          <m:r>
                            <a:rPr kumimoji="0" lang="en-US" sz="4000" b="0" i="1" u="none" strike="noStrike" kern="1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kumimoji="0" lang="en-US" sz="3200" b="0" i="0" u="none" strike="noStrike" kern="100" cap="none" spc="0" normalizeH="0" baseline="0" noProof="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mc:Choice>
        <mc:Fallback>
          <p:sp>
            <p:nvSpPr>
              <p:cNvPr id="9" name="Câu TL C"/>
              <p:cNvSpPr>
                <a:spLocks noRot="1" noChangeAspect="1" noMove="1" noResize="1" noEditPoints="1" noAdjustHandles="1" noChangeArrowheads="1" noChangeShapeType="1" noTextEdit="1"/>
              </p:cNvSpPr>
              <p:nvPr/>
            </p:nvSpPr>
            <p:spPr>
              <a:xfrm>
                <a:off x="10916652" y="8420099"/>
                <a:ext cx="5151455" cy="1555675"/>
              </a:xfrm>
              <a:prstGeom prst="flowChartTerminator">
                <a:avLst/>
              </a:prstGeom>
              <a:blipFill>
                <a:blip r:embed="rId8"/>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0" name="Câu TL B"/>
              <p:cNvSpPr/>
              <p:nvPr/>
            </p:nvSpPr>
            <p:spPr>
              <a:xfrm>
                <a:off x="10916653" y="6438900"/>
                <a:ext cx="5151455" cy="15849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𝐵</m:t>
                      </m:r>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 </m:t>
                      </m:r>
                      <m:f>
                        <m:f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mn-ea"/>
                              <a:cs typeface="Times New Roman" panose="02020603050405020304" pitchFamily="18" charset="0"/>
                            </a:rPr>
                          </m:ctrlPr>
                        </m:fPr>
                        <m:num>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num>
                        <m:den>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4</m:t>
                          </m:r>
                        </m:den>
                      </m:f>
                    </m:oMath>
                  </m:oMathPara>
                </a14:m>
                <a:endParaRPr kumimoji="0" lang="en-US" sz="4000" b="0" i="0" u="none" strike="noStrike" kern="1200" cap="none" spc="0" normalizeH="0" baseline="0" noProof="0">
                  <a:ln>
                    <a:noFill/>
                  </a:ln>
                  <a:solidFill>
                    <a:prstClr val="white"/>
                  </a:solidFill>
                  <a:effectLst/>
                  <a:uLnTx/>
                  <a:uFillTx/>
                  <a:latin typeface="Calibri"/>
                  <a:ea typeface="Times New Roman" panose="02020603050405020304" pitchFamily="18" charset="0"/>
                  <a:cs typeface="+mn-cs"/>
                </a:endParaRPr>
              </a:p>
            </p:txBody>
          </p:sp>
        </mc:Choice>
        <mc:Fallback>
          <p:sp>
            <p:nvSpPr>
              <p:cNvPr id="10" name="Câu TL B"/>
              <p:cNvSpPr>
                <a:spLocks noRot="1" noChangeAspect="1" noMove="1" noResize="1" noEditPoints="1" noAdjustHandles="1" noChangeArrowheads="1" noChangeShapeType="1" noTextEdit="1"/>
              </p:cNvSpPr>
              <p:nvPr/>
            </p:nvSpPr>
            <p:spPr>
              <a:xfrm>
                <a:off x="10916653" y="6438900"/>
                <a:ext cx="5151455" cy="1584960"/>
              </a:xfrm>
              <a:prstGeom prst="flowChartTerminator">
                <a:avLst/>
              </a:prstGeom>
              <a:blipFill>
                <a:blip r:embed="rId9"/>
                <a:stretch>
                  <a:fillRect/>
                </a:stretch>
              </a:blipFill>
              <a:ln w="38100">
                <a:solidFill>
                  <a:schemeClr val="bg1"/>
                </a:solidFill>
                <a:prstDash val="sysDash"/>
              </a:ln>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11" name="Câu TL D"/>
              <p:cNvSpPr/>
              <p:nvPr/>
            </p:nvSpPr>
            <p:spPr>
              <a:xfrm>
                <a:off x="2392346" y="8420100"/>
                <a:ext cx="5151455" cy="1584960"/>
              </a:xfrm>
              <a:prstGeom prst="flowChartTerminator">
                <a:avLst/>
              </a:prstGeom>
              <a:solidFill>
                <a:srgbClr val="00B0F0"/>
              </a:solidFill>
              <a:ln w="38100">
                <a:solidFill>
                  <a:schemeClr val="bg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0480" lvl="0" indent="0" algn="ctr" defTabSz="914400" rtl="0" eaLnBrk="1" fontAlgn="auto" latinLnBrk="0" hangingPunct="1">
                  <a:lnSpc>
                    <a:spcPct val="100000"/>
                  </a:lnSpc>
                  <a:spcBef>
                    <a:spcPts val="300"/>
                  </a:spcBef>
                  <a:spcAft>
                    <a:spcPts val="300"/>
                  </a:spcAft>
                  <a:buClrTx/>
                  <a:buSzTx/>
                  <a:buFontTx/>
                  <a:buNone/>
                  <a:tabLst/>
                  <a:defRPr/>
                </a:pPr>
                <a14:m>
                  <m:oMathPara xmlns:m="http://schemas.openxmlformats.org/officeDocument/2006/math">
                    <m:oMathParaPr>
                      <m:jc m:val="centerGroup"/>
                    </m:oMathParaPr>
                    <m:oMath xmlns:m="http://schemas.openxmlformats.org/officeDocument/2006/math">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𝐶</m:t>
                      </m:r>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mn-ea"/>
                          <a:cs typeface="Times New Roman" panose="02020603050405020304" pitchFamily="18" charset="0"/>
                        </a:rPr>
                        <m:t>. </m:t>
                      </m:r>
                      <m:f>
                        <m:fPr>
                          <m:ctrlP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mn-ea"/>
                              <a:cs typeface="Times New Roman" panose="02020603050405020304" pitchFamily="18" charset="0"/>
                            </a:rPr>
                          </m:ctrlPr>
                        </m:fPr>
                        <m:num>
                          <m:r>
                            <a:rPr kumimoji="0" lang="en-US" sz="4000" b="0" i="1" u="none" strike="noStrike" kern="1200" cap="none" spc="0" normalizeH="0" baseline="0" noProof="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𝑎</m:t>
                          </m:r>
                        </m:num>
                        <m:den>
                          <m:r>
                            <a:rPr kumimoji="0" lang="en-US" sz="4000" b="0" i="1" u="none" strike="noStrike" kern="1200" cap="none" spc="0" normalizeH="0" baseline="0" noProof="0" smtClean="0">
                              <a:ln>
                                <a:noFill/>
                              </a:ln>
                              <a:solidFill>
                                <a:prstClr val="white"/>
                              </a:solidFill>
                              <a:effectLst/>
                              <a:uLnTx/>
                              <a:uFillTx/>
                              <a:latin typeface="Cambria Math" panose="02040503050406030204" pitchFamily="18" charset="0"/>
                              <a:ea typeface="Calibri" panose="020F0502020204030204" pitchFamily="34" charset="0"/>
                              <a:cs typeface="Times New Roman" panose="02020603050405020304" pitchFamily="18" charset="0"/>
                            </a:rPr>
                            <m:t>3</m:t>
                          </m:r>
                        </m:den>
                      </m:f>
                    </m:oMath>
                  </m:oMathPara>
                </a14:m>
                <a:endParaRPr kumimoji="0" lang="en-US" sz="4000" b="0" i="0" u="none" strike="noStrike" kern="1200" cap="none" spc="0" normalizeH="0" baseline="0" noProof="0">
                  <a:ln>
                    <a:noFill/>
                  </a:ln>
                  <a:solidFill>
                    <a:prstClr val="white"/>
                  </a:solidFill>
                  <a:effectLst/>
                  <a:uLnTx/>
                  <a:uFillTx/>
                  <a:latin typeface="Calibri"/>
                  <a:ea typeface="Times New Roman" panose="02020603050405020304" pitchFamily="18" charset="0"/>
                  <a:cs typeface="+mn-cs"/>
                </a:endParaRPr>
              </a:p>
            </p:txBody>
          </p:sp>
        </mc:Choice>
        <mc:Fallback>
          <p:sp>
            <p:nvSpPr>
              <p:cNvPr id="11" name="Câu TL D"/>
              <p:cNvSpPr>
                <a:spLocks noRot="1" noChangeAspect="1" noMove="1" noResize="1" noEditPoints="1" noAdjustHandles="1" noChangeArrowheads="1" noChangeShapeType="1" noTextEdit="1"/>
              </p:cNvSpPr>
              <p:nvPr/>
            </p:nvSpPr>
            <p:spPr>
              <a:xfrm>
                <a:off x="2392346" y="8420100"/>
                <a:ext cx="5151455" cy="1584960"/>
              </a:xfrm>
              <a:prstGeom prst="flowChartTerminator">
                <a:avLst/>
              </a:prstGeom>
              <a:blipFill>
                <a:blip r:embed="rId10"/>
                <a:stretch>
                  <a:fillRect/>
                </a:stretch>
              </a:blipFill>
              <a:ln w="38100">
                <a:solidFill>
                  <a:schemeClr val="bg1"/>
                </a:solidFill>
                <a:prstDash val="sysDash"/>
              </a:ln>
            </p:spPr>
            <p:txBody>
              <a:bodyPr/>
              <a:lstStyle/>
              <a:p>
                <a:r>
                  <a:rPr lang="en-US">
                    <a:noFill/>
                  </a:rPr>
                  <a:t> </a:t>
                </a:r>
              </a:p>
            </p:txBody>
          </p:sp>
        </mc:Fallback>
      </mc:AlternateContent>
      <p:sp>
        <p:nvSpPr>
          <p:cNvPr id="12" name="Sai"/>
          <p:cNvSpPr/>
          <p:nvPr/>
        </p:nvSpPr>
        <p:spPr>
          <a:xfrm>
            <a:off x="7543801" y="5167266"/>
            <a:ext cx="3230546" cy="910482"/>
          </a:xfrm>
          <a:prstGeom prst="flowChartAlternateProcess">
            <a:avLst/>
          </a:prstGeom>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SAI RỒI</a:t>
            </a:r>
          </a:p>
        </p:txBody>
      </p:sp>
      <p:sp>
        <p:nvSpPr>
          <p:cNvPr id="13" name="Đúng"/>
          <p:cNvSpPr/>
          <p:nvPr/>
        </p:nvSpPr>
        <p:spPr>
          <a:xfrm>
            <a:off x="7543802" y="5143500"/>
            <a:ext cx="3230546" cy="910482"/>
          </a:xfrm>
          <a:prstGeom prst="flowChartAlternateProcess">
            <a:avLst/>
          </a:prstGeom>
        </p:spPr>
        <p:style>
          <a:lnRef idx="0">
            <a:schemeClr val="accent3"/>
          </a:lnRef>
          <a:fillRef idx="3">
            <a:schemeClr val="accent3"/>
          </a:fillRef>
          <a:effectRef idx="3">
            <a:schemeClr val="accent3"/>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5100" b="1"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rPr>
              <a:t>ĐÚNG</a:t>
            </a:r>
          </a:p>
        </p:txBody>
      </p:sp>
      <p:pic>
        <p:nvPicPr>
          <p:cNvPr id="16" name="15s">
            <a:hlinkClick r:id="" action="ppaction://media"/>
            <a:extLst>
              <a:ext uri="{FF2B5EF4-FFF2-40B4-BE49-F238E27FC236}">
                <a16:creationId xmlns:a16="http://schemas.microsoft.com/office/drawing/2014/main" id="{99DEE66F-3784-4741-8AFE-FEB5C314576B}"/>
              </a:ext>
            </a:extLst>
          </p:cNvPr>
          <p:cNvPicPr>
            <a:picLocks noChangeAspect="1"/>
          </p:cNvPicPr>
          <p:nvPr>
            <a:videoFile r:link="rId1"/>
            <p:extLst>
              <p:ext uri="{DAA4B4D4-6D71-4841-9C94-3DE7FCFB9230}">
                <p14:media xmlns:p14="http://schemas.microsoft.com/office/powerpoint/2010/main" r:embed="rId2">
                  <p14:trim st="4296" end="14398"/>
                </p14:media>
              </p:ext>
            </p:extLst>
          </p:nvPr>
        </p:nvPicPr>
        <p:blipFill>
          <a:blip r:embed="rId11"/>
          <a:stretch>
            <a:fillRect/>
          </a:stretch>
        </p:blipFill>
        <p:spPr>
          <a:xfrm>
            <a:off x="13792200" y="2705100"/>
            <a:ext cx="3842351" cy="2465590"/>
          </a:xfrm>
          <a:prstGeom prst="snip2DiagRect">
            <a:avLst>
              <a:gd name="adj1" fmla="val 0"/>
              <a:gd name="adj2" fmla="val 6620"/>
            </a:avLst>
          </a:prstGeom>
          <a:ln w="31750" cap="flat">
            <a:gradFill>
              <a:gsLst>
                <a:gs pos="0">
                  <a:srgbClr val="7F7F7F"/>
                </a:gs>
                <a:gs pos="100000">
                  <a:srgbClr val="F2F2F2"/>
                </a:gs>
              </a:gsLst>
              <a:lin ang="2700000" scaled="1"/>
            </a:gradFill>
          </a:ln>
          <a:effectLst>
            <a:glow rad="101600">
              <a:srgbClr val="969696">
                <a:alpha val="40000"/>
              </a:srgbClr>
            </a:glow>
          </a:effectLst>
          <a:scene3d>
            <a:camera prst="orthographicFront"/>
            <a:lightRig rig="twoPt" dir="t"/>
          </a:scene3d>
          <a:sp3d contourW="25400">
            <a:contourClr>
              <a:srgbClr val="262626"/>
            </a:contourClr>
          </a:sp3d>
        </p:spPr>
      </p:pic>
      <mc:AlternateContent xmlns:mc="http://schemas.openxmlformats.org/markup-compatibility/2006">
        <mc:Choice xmlns:a14="http://schemas.microsoft.com/office/drawing/2010/main" Requires="a14">
          <p:sp>
            <p:nvSpPr>
              <p:cNvPr id="17" name="Rounded Rectangle 16"/>
              <p:cNvSpPr/>
              <p:nvPr/>
            </p:nvSpPr>
            <p:spPr>
              <a:xfrm>
                <a:off x="381000" y="114300"/>
                <a:ext cx="17449822" cy="213570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37160" tIns="68580" rIns="137160" bIns="68580" numCol="1" spcCol="0" rtlCol="0" fromWordArt="0" anchor="ctr" anchorCtr="0" forceAA="0" compatLnSpc="1">
                <a:prstTxWarp prst="textNoShape">
                  <a:avLst/>
                </a:prstTxWarp>
                <a:noAutofit/>
              </a:bodyPr>
              <a:lstStyle/>
              <a:p>
                <a:pPr algn="just">
                  <a:lnSpc>
                    <a:spcPct val="130000"/>
                  </a:lnSpc>
                  <a:spcAft>
                    <a:spcPts val="0"/>
                  </a:spcAft>
                  <a:tabLst>
                    <a:tab pos="180340" algn="l"/>
                    <a:tab pos="3420745" algn="l"/>
                  </a:tabLst>
                </a:pPr>
                <a:r>
                  <a:rPr lang="nl-NL" sz="3700" b="1" kern="100" smtClean="0">
                    <a:solidFill>
                      <a:schemeClr val="bg1"/>
                    </a:solidFill>
                    <a:latin typeface="Arial" panose="020B0604020202020204" pitchFamily="34" charset="0"/>
                    <a:ea typeface="Calibri" panose="020F0502020204030204" pitchFamily="34" charset="0"/>
                    <a:cs typeface="Arial" panose="020B0604020202020204" pitchFamily="34" charset="0"/>
                  </a:rPr>
                  <a:t>Câu 5</a:t>
                </a:r>
                <a:r>
                  <a:rPr lang="nl-NL" sz="3700" kern="10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n-US" sz="3700" kern="100">
                    <a:solidFill>
                      <a:schemeClr val="bg1"/>
                    </a:solidFill>
                    <a:effectLst/>
                    <a:latin typeface="Arial" panose="020B0604020202020204" pitchFamily="34" charset="0"/>
                    <a:ea typeface="Calibri" panose="020F0502020204030204" pitchFamily="34" charset="0"/>
                    <a:cs typeface="Arial" panose="020B0604020202020204" pitchFamily="34" charset="0"/>
                  </a:rPr>
                  <a:t>Cho hình lăng trụ tứ giác đều </a:t>
                </a:r>
                <a14:m>
                  <m:oMath xmlns:m="http://schemas.openxmlformats.org/officeDocument/2006/math">
                    <m:r>
                      <a:rPr lang="en-US" sz="37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𝐴𝐵𝐶𝐷</m:t>
                    </m:r>
                    <m:r>
                      <a:rPr lang="en-US" sz="37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7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37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37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7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7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7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𝐷</m:t>
                        </m:r>
                      </m:e>
                      <m:sup>
                        <m:r>
                          <a:rPr lang="en-US" sz="37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sup>
                    </m:sSup>
                  </m:oMath>
                </a14:m>
                <a:r>
                  <a:rPr lang="en-US" sz="3700" kern="100">
                    <a:solidFill>
                      <a:schemeClr val="bg1"/>
                    </a:solidFill>
                    <a:effectLst/>
                    <a:latin typeface="Arial" panose="020B0604020202020204" pitchFamily="34" charset="0"/>
                    <a:ea typeface="Calibri" panose="020F0502020204030204" pitchFamily="34" charset="0"/>
                    <a:cs typeface="Arial" panose="020B0604020202020204" pitchFamily="34" charset="0"/>
                  </a:rPr>
                  <a:t>có cạnh đáy bằng </a:t>
                </a:r>
                <a14:m>
                  <m:oMath xmlns:m="http://schemas.openxmlformats.org/officeDocument/2006/math">
                    <m:r>
                      <a:rPr lang="en-US" sz="37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3700" kern="100">
                    <a:solidFill>
                      <a:schemeClr val="bg1"/>
                    </a:solidFill>
                    <a:effectLst/>
                    <a:latin typeface="Arial" panose="020B0604020202020204" pitchFamily="34" charset="0"/>
                    <a:ea typeface="Calibri" panose="020F0502020204030204" pitchFamily="34" charset="0"/>
                    <a:cs typeface="Arial" panose="020B0604020202020204" pitchFamily="34" charset="0"/>
                  </a:rPr>
                  <a:t>. Gọi </a:t>
                </a:r>
                <a14:m>
                  <m:oMath xmlns:m="http://schemas.openxmlformats.org/officeDocument/2006/math">
                    <m:r>
                      <a:rPr lang="en-US" sz="37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𝑀</m:t>
                    </m:r>
                  </m:oMath>
                </a14:m>
                <a:r>
                  <a:rPr lang="en-US" sz="3700" kern="10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7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𝑁</m:t>
                    </m:r>
                  </m:oMath>
                </a14:m>
                <a:r>
                  <a:rPr lang="en-US" sz="3700" kern="10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7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𝑃</m:t>
                    </m:r>
                  </m:oMath>
                </a14:m>
                <a:r>
                  <a:rPr lang="en-US" sz="3700" kern="100">
                    <a:solidFill>
                      <a:schemeClr val="bg1"/>
                    </a:solidFill>
                    <a:effectLst/>
                    <a:latin typeface="Arial" panose="020B0604020202020204" pitchFamily="34" charset="0"/>
                    <a:ea typeface="Calibri" panose="020F0502020204030204" pitchFamily="34" charset="0"/>
                    <a:cs typeface="Arial" panose="020B0604020202020204" pitchFamily="34" charset="0"/>
                  </a:rPr>
                  <a:t> lần lượt là trung điểm của </a:t>
                </a:r>
                <a14:m>
                  <m:oMath xmlns:m="http://schemas.openxmlformats.org/officeDocument/2006/math">
                    <m:r>
                      <a:rPr lang="en-US" sz="37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𝐴𝐷</m:t>
                    </m:r>
                  </m:oMath>
                </a14:m>
                <a:r>
                  <a:rPr lang="en-US" sz="3700" kern="10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7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𝐷𝐶</m:t>
                    </m:r>
                  </m:oMath>
                </a14:m>
                <a:r>
                  <a:rPr lang="en-US" sz="3700" kern="100">
                    <a:solidFill>
                      <a:schemeClr val="bg1"/>
                    </a:solidFill>
                    <a:effectLst/>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7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m:t>
                    </m:r>
                    <m:r>
                      <a:rPr lang="en-US" sz="37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7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𝐷</m:t>
                    </m:r>
                    <m:r>
                      <a:rPr lang="en-US" sz="37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3700" kern="100">
                    <a:solidFill>
                      <a:schemeClr val="bg1"/>
                    </a:solidFill>
                    <a:effectLst/>
                    <a:latin typeface="Arial" panose="020B0604020202020204" pitchFamily="34" charset="0"/>
                    <a:ea typeface="Calibri" panose="020F0502020204030204" pitchFamily="34" charset="0"/>
                    <a:cs typeface="Arial" panose="020B0604020202020204" pitchFamily="34" charset="0"/>
                  </a:rPr>
                  <a:t>. Tính khoảng cách giữa </a:t>
                </a:r>
                <a:r>
                  <a:rPr lang="en-US" sz="3700" kern="100">
                    <a:solidFill>
                      <a:schemeClr val="bg1"/>
                    </a:solidFill>
                    <a:effectLst/>
                    <a:latin typeface="Arial" panose="020B0604020202020204" pitchFamily="34" charset="0"/>
                    <a:ea typeface="Calibri" panose="020F0502020204030204" pitchFamily="34" charset="0"/>
                    <a:cs typeface="Arial" panose="020B0604020202020204" pitchFamily="34" charset="0"/>
                  </a:rPr>
                  <a:t>hai </a:t>
                </a:r>
                <a:r>
                  <a:rPr lang="en-US" sz="3700" kern="100" smtClean="0">
                    <a:solidFill>
                      <a:schemeClr val="bg1"/>
                    </a:solidFill>
                    <a:effectLst/>
                    <a:latin typeface="Arial" panose="020B0604020202020204" pitchFamily="34" charset="0"/>
                    <a:ea typeface="Calibri" panose="020F0502020204030204" pitchFamily="34" charset="0"/>
                    <a:cs typeface="Arial" panose="020B0604020202020204" pitchFamily="34" charset="0"/>
                  </a:rPr>
                  <a:t>mặt </a:t>
                </a:r>
                <a:r>
                  <a:rPr lang="en-US" sz="3700" kern="100">
                    <a:solidFill>
                      <a:schemeClr val="bg1"/>
                    </a:solidFill>
                    <a:effectLst/>
                    <a:latin typeface="Arial" panose="020B0604020202020204" pitchFamily="34" charset="0"/>
                    <a:ea typeface="Calibri" panose="020F0502020204030204" pitchFamily="34" charset="0"/>
                    <a:cs typeface="Arial" panose="020B0604020202020204" pitchFamily="34" charset="0"/>
                  </a:rPr>
                  <a:t>phẳng </a:t>
                </a:r>
                <a14:m>
                  <m:oMath xmlns:m="http://schemas.openxmlformats.org/officeDocument/2006/math">
                    <m:d>
                      <m:dPr>
                        <m:ctrlPr>
                          <a:rPr lang="en-US" sz="37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𝑀𝑁𝑃</m:t>
                        </m:r>
                      </m:e>
                    </m:d>
                  </m:oMath>
                </a14:m>
                <a:r>
                  <a:rPr lang="en-US" sz="3700" kern="100">
                    <a:solidFill>
                      <a:schemeClr val="bg1"/>
                    </a:solidFill>
                    <a:effectLst/>
                    <a:latin typeface="Arial" panose="020B0604020202020204" pitchFamily="34" charset="0"/>
                    <a:ea typeface="Calibri" panose="020F0502020204030204" pitchFamily="34" charset="0"/>
                    <a:cs typeface="Arial" panose="020B0604020202020204" pitchFamily="34" charset="0"/>
                  </a:rPr>
                  <a:t> và </a:t>
                </a:r>
                <a14:m>
                  <m:oMath xmlns:m="http://schemas.openxmlformats.org/officeDocument/2006/math">
                    <m:d>
                      <m:dPr>
                        <m:ctrlPr>
                          <a:rPr lang="en-US" sz="37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7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𝐴𝐶𝐶</m:t>
                        </m:r>
                        <m:r>
                          <a:rPr lang="en-US" sz="37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e>
                    </m:d>
                  </m:oMath>
                </a14:m>
                <a:r>
                  <a:rPr lang="en-US" sz="3700" kern="100">
                    <a:solidFill>
                      <a:schemeClr val="bg1"/>
                    </a:solidFill>
                    <a:effectLst/>
                    <a:latin typeface="Arial" panose="020B0604020202020204" pitchFamily="34" charset="0"/>
                    <a:ea typeface="Calibri" panose="020F0502020204030204" pitchFamily="34" charset="0"/>
                    <a:cs typeface="Arial" panose="020B0604020202020204" pitchFamily="34" charset="0"/>
                  </a:rPr>
                  <a:t>.</a:t>
                </a:r>
              </a:p>
            </p:txBody>
          </p:sp>
        </mc:Choice>
        <mc:Fallback>
          <p:sp>
            <p:nvSpPr>
              <p:cNvPr id="17" name="Rounded Rectangle 16"/>
              <p:cNvSpPr>
                <a:spLocks noRot="1" noChangeAspect="1" noMove="1" noResize="1" noEditPoints="1" noAdjustHandles="1" noChangeArrowheads="1" noChangeShapeType="1" noTextEdit="1"/>
              </p:cNvSpPr>
              <p:nvPr/>
            </p:nvSpPr>
            <p:spPr>
              <a:xfrm>
                <a:off x="381000" y="114300"/>
                <a:ext cx="17449822" cy="2135709"/>
              </a:xfrm>
              <a:prstGeom prst="roundRect">
                <a:avLst/>
              </a:prstGeom>
              <a:blipFill>
                <a:blip r:embed="rId12"/>
                <a:stretch>
                  <a:fillRect l="-174" t="-3390" r="-174" b="-10452"/>
                </a:stretch>
              </a:blipFill>
            </p:spPr>
            <p:txBody>
              <a:bodyPr/>
              <a:lstStyle/>
              <a:p>
                <a:r>
                  <a:rPr lang="en-US">
                    <a:noFill/>
                  </a:rPr>
                  <a:t> </a:t>
                </a:r>
              </a:p>
            </p:txBody>
          </p:sp>
        </mc:Fallback>
      </mc:AlternateContent>
    </p:spTree>
    <p:extLst>
      <p:ext uri="{BB962C8B-B14F-4D97-AF65-F5344CB8AC3E}">
        <p14:creationId xmlns:p14="http://schemas.microsoft.com/office/powerpoint/2010/main" val="20071407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fill="hold" nodeType="withEffect">
                                  <p:stCondLst>
                                    <p:cond delay="0"/>
                                  </p:stCondLst>
                                  <p:childTnLst>
                                    <p:animRot by="21600000">
                                      <p:cBhvr>
                                        <p:cTn id="6" dur="2000" fill="hold"/>
                                        <p:tgtEl>
                                          <p:spTgt spid="6"/>
                                        </p:tgtEl>
                                        <p:attrNameLst>
                                          <p:attrName>r</p:attrName>
                                        </p:attrNameLst>
                                      </p:cBhvr>
                                    </p:animRo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7"/>
                                        </p:tgtEl>
                                        <p:attrNameLst>
                                          <p:attrName>r</p:attrName>
                                        </p:attrNameLst>
                                      </p:cBhvr>
                                    </p:animRot>
                                    <p:animRot by="-240000">
                                      <p:cBhvr>
                                        <p:cTn id="9" dur="200" fill="hold">
                                          <p:stCondLst>
                                            <p:cond delay="200"/>
                                          </p:stCondLst>
                                        </p:cTn>
                                        <p:tgtEl>
                                          <p:spTgt spid="7"/>
                                        </p:tgtEl>
                                        <p:attrNameLst>
                                          <p:attrName>r</p:attrName>
                                        </p:attrNameLst>
                                      </p:cBhvr>
                                    </p:animRot>
                                    <p:animRot by="240000">
                                      <p:cBhvr>
                                        <p:cTn id="10" dur="200" fill="hold">
                                          <p:stCondLst>
                                            <p:cond delay="400"/>
                                          </p:stCondLst>
                                        </p:cTn>
                                        <p:tgtEl>
                                          <p:spTgt spid="7"/>
                                        </p:tgtEl>
                                        <p:attrNameLst>
                                          <p:attrName>r</p:attrName>
                                        </p:attrNameLst>
                                      </p:cBhvr>
                                    </p:animRot>
                                    <p:animRot by="-240000">
                                      <p:cBhvr>
                                        <p:cTn id="11" dur="200" fill="hold">
                                          <p:stCondLst>
                                            <p:cond delay="600"/>
                                          </p:stCondLst>
                                        </p:cTn>
                                        <p:tgtEl>
                                          <p:spTgt spid="7"/>
                                        </p:tgtEl>
                                        <p:attrNameLst>
                                          <p:attrName>r</p:attrName>
                                        </p:attrNameLst>
                                      </p:cBhvr>
                                    </p:animRot>
                                    <p:animRot by="120000">
                                      <p:cBhvr>
                                        <p:cTn id="12" dur="200" fill="hold">
                                          <p:stCondLst>
                                            <p:cond delay="800"/>
                                          </p:stCondLst>
                                        </p:cTn>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636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8"/>
                    </p:tgtEl>
                  </p:cond>
                </p:stCondLst>
                <p:endSync evt="end" delay="0">
                  <p:rtn val="all"/>
                </p:endSync>
                <p:childTnLst>
                  <p:par>
                    <p:cTn id="18" fill="hold">
                      <p:stCondLst>
                        <p:cond delay="0"/>
                      </p:stCondLst>
                      <p:childTnLst>
                        <p:par>
                          <p:cTn id="19" fill="hold">
                            <p:stCondLst>
                              <p:cond delay="0"/>
                            </p:stCondLst>
                            <p:childTnLst>
                              <p:par>
                                <p:cTn id="20" presetID="64" presetClass="path" presetSubtype="0" accel="50000" decel="50000" fill="hold" nodeType="withEffect">
                                  <p:stCondLst>
                                    <p:cond delay="0"/>
                                  </p:stCondLst>
                                  <p:childTnLst>
                                    <p:animMotion origin="layout" path="M -3.33333E-6 8.88067E-7 L 0.16841 -0.25532 " pathEditMode="relative" rAng="0" ptsTypes="AA">
                                      <p:cBhvr>
                                        <p:cTn id="21" dur="1000" fill="hold"/>
                                        <p:tgtEl>
                                          <p:spTgt spid="6"/>
                                        </p:tgtEl>
                                        <p:attrNameLst>
                                          <p:attrName>ppt_x</p:attrName>
                                          <p:attrName>ppt_y</p:attrName>
                                        </p:attrNameLst>
                                      </p:cBhvr>
                                      <p:rCtr x="8420" y="-12766"/>
                                    </p:animMotion>
                                  </p:childTnLst>
                                </p:cTn>
                              </p:par>
                              <p:par>
                                <p:cTn id="22" presetID="63" presetClass="path" presetSubtype="0" accel="50000" decel="50000" fill="hold" nodeType="withEffect">
                                  <p:stCondLst>
                                    <p:cond delay="0"/>
                                  </p:stCondLst>
                                  <p:childTnLst>
                                    <p:animMotion origin="layout" path="M -3.33333E-6 -2.6827E-7 L 0.19167 -2.6827E-7 " pathEditMode="relative" rAng="0" ptsTypes="AA">
                                      <p:cBhvr>
                                        <p:cTn id="23" dur="1000" fill="hold"/>
                                        <p:tgtEl>
                                          <p:spTgt spid="7"/>
                                        </p:tgtEl>
                                        <p:attrNameLst>
                                          <p:attrName>ppt_x</p:attrName>
                                          <p:attrName>ppt_y</p:attrName>
                                        </p:attrNameLst>
                                      </p:cBhvr>
                                      <p:rCtr x="9583" y="0"/>
                                    </p:animMotion>
                                  </p:childTnLst>
                                </p:cTn>
                              </p:par>
                            </p:childTnLst>
                          </p:cTn>
                        </p:par>
                        <p:par>
                          <p:cTn id="24" fill="hold">
                            <p:stCondLst>
                              <p:cond delay="1000"/>
                            </p:stCondLst>
                            <p:childTnLst>
                              <p:par>
                                <p:cTn id="25" presetID="10" presetClass="entr" presetSubtype="0"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childTnLst>
              </p:cTn>
              <p:nextCondLst>
                <p:cond evt="onClick" delay="0">
                  <p:tgtEl>
                    <p:spTgt spid="8"/>
                  </p:tgtEl>
                </p:cond>
              </p:nextCondLst>
            </p:seq>
            <p:seq concurrent="1" nextAc="seek">
              <p:cTn id="28" restart="whenNotActive" fill="hold" evtFilter="cancelBubble" nodeType="interactiveSeq">
                <p:stCondLst>
                  <p:cond evt="onClick" delay="0">
                    <p:tgtEl>
                      <p:spTgt spid="11"/>
                    </p:tgtEl>
                  </p:cond>
                </p:stCondLst>
                <p:endSync evt="end" delay="0">
                  <p:rtn val="all"/>
                </p:endSync>
                <p:childTnLst>
                  <p:par>
                    <p:cTn id="29" fill="hold">
                      <p:stCondLst>
                        <p:cond delay="0"/>
                      </p:stCondLst>
                      <p:childTnLst>
                        <p:par>
                          <p:cTn id="30" fill="hold">
                            <p:stCondLst>
                              <p:cond delay="0"/>
                            </p:stCondLst>
                            <p:childTnLst>
                              <p:par>
                                <p:cTn id="31" presetID="63" presetClass="path" presetSubtype="0" accel="50000" decel="50000" fill="hold" nodeType="withEffect">
                                  <p:stCondLst>
                                    <p:cond delay="0"/>
                                  </p:stCondLst>
                                  <p:childTnLst>
                                    <p:animMotion origin="layout" path="M -3.33333E-6 8.88067E-7 L 0.15834 -0.24422 " pathEditMode="relative" rAng="0" ptsTypes="AA">
                                      <p:cBhvr>
                                        <p:cTn id="32" dur="1000" fill="hold"/>
                                        <p:tgtEl>
                                          <p:spTgt spid="6"/>
                                        </p:tgtEl>
                                        <p:attrNameLst>
                                          <p:attrName>ppt_x</p:attrName>
                                          <p:attrName>ppt_y</p:attrName>
                                        </p:attrNameLst>
                                      </p:cBhvr>
                                      <p:rCtr x="7917" y="-12211"/>
                                    </p:animMotion>
                                  </p:childTnLst>
                                </p:cTn>
                              </p:par>
                              <p:par>
                                <p:cTn id="33" presetID="63" presetClass="path" presetSubtype="0" accel="50000" decel="50000" fill="hold" nodeType="withEffect">
                                  <p:stCondLst>
                                    <p:cond delay="0"/>
                                  </p:stCondLst>
                                  <p:childTnLst>
                                    <p:animMotion origin="layout" path="M -3.33333E-6 1.25809E-6 L 0.18334 -0.00023 " pathEditMode="relative" rAng="0" ptsTypes="AA">
                                      <p:cBhvr>
                                        <p:cTn id="34" dur="1000" fill="hold"/>
                                        <p:tgtEl>
                                          <p:spTgt spid="7"/>
                                        </p:tgtEl>
                                        <p:attrNameLst>
                                          <p:attrName>ppt_x</p:attrName>
                                          <p:attrName>ppt_y</p:attrName>
                                        </p:attrNameLst>
                                      </p:cBhvr>
                                      <p:rCtr x="9167" y="-23"/>
                                    </p:animMotion>
                                  </p:childTnLst>
                                </p:cTn>
                              </p:par>
                            </p:childTnLst>
                          </p:cTn>
                        </p:par>
                        <p:par>
                          <p:cTn id="35" fill="hold">
                            <p:stCondLst>
                              <p:cond delay="1000"/>
                            </p:stCondLst>
                            <p:childTnLst>
                              <p:par>
                                <p:cTn id="36" presetID="10" presetClass="entr" presetSubtype="0" fill="hold" grpId="1"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500"/>
                                        <p:tgtEl>
                                          <p:spTgt spid="12"/>
                                        </p:tgtEl>
                                      </p:cBhvr>
                                    </p:animEffect>
                                  </p:childTnLst>
                                </p:cTn>
                              </p:par>
                            </p:childTnLst>
                          </p:cTn>
                        </p:par>
                      </p:childTnLst>
                    </p:cTn>
                  </p:par>
                </p:childTnLst>
              </p:cTn>
              <p:nextCondLst>
                <p:cond evt="onClick" delay="0">
                  <p:tgtEl>
                    <p:spTgt spid="11"/>
                  </p:tgtEl>
                </p:cond>
              </p:nextCondLst>
            </p:seq>
            <p:seq concurrent="1" nextAc="seek">
              <p:cTn id="39" restart="whenNotActive" fill="hold" evtFilter="cancelBubble" nodeType="interactiveSeq">
                <p:stCondLst>
                  <p:cond evt="onClick" delay="0">
                    <p:tgtEl>
                      <p:spTgt spid="9"/>
                    </p:tgtEl>
                  </p:cond>
                </p:stCondLst>
                <p:endSync evt="end" delay="0">
                  <p:rtn val="all"/>
                </p:endSync>
                <p:childTnLst>
                  <p:par>
                    <p:cTn id="40" fill="hold">
                      <p:stCondLst>
                        <p:cond delay="0"/>
                      </p:stCondLst>
                      <p:childTnLst>
                        <p:par>
                          <p:cTn id="41" fill="hold">
                            <p:stCondLst>
                              <p:cond delay="0"/>
                            </p:stCondLst>
                            <p:childTnLst>
                              <p:par>
                                <p:cTn id="42" presetID="64" presetClass="path" presetSubtype="0" accel="50000" decel="50000" fill="hold" nodeType="clickEffect">
                                  <p:stCondLst>
                                    <p:cond delay="0"/>
                                  </p:stCondLst>
                                  <p:childTnLst>
                                    <p:animMotion origin="layout" path="M -3.33333E-6 8.88067E-7 L 0.11667 -0.47734 " pathEditMode="relative" rAng="0" ptsTypes="AA">
                                      <p:cBhvr>
                                        <p:cTn id="43" dur="1000" fill="hold"/>
                                        <p:tgtEl>
                                          <p:spTgt spid="6"/>
                                        </p:tgtEl>
                                        <p:attrNameLst>
                                          <p:attrName>ppt_x</p:attrName>
                                          <p:attrName>ppt_y</p:attrName>
                                        </p:attrNameLst>
                                      </p:cBhvr>
                                      <p:rCtr x="5833" y="-23867"/>
                                    </p:animMotion>
                                  </p:childTnLst>
                                </p:cTn>
                              </p:par>
                              <p:par>
                                <p:cTn id="44" presetID="35" presetClass="path" presetSubtype="0" accel="50000" decel="50000" fill="hold" nodeType="withEffect">
                                  <p:stCondLst>
                                    <p:cond delay="0"/>
                                  </p:stCondLst>
                                  <p:childTnLst>
                                    <p:animMotion origin="layout" path="M 0 0 L -0.25 0 E" pathEditMode="relative" ptsTypes="">
                                      <p:cBhvr>
                                        <p:cTn id="45" dur="1000" fill="hold"/>
                                        <p:tgtEl>
                                          <p:spTgt spid="7"/>
                                        </p:tgtEl>
                                        <p:attrNameLst>
                                          <p:attrName>ppt_x</p:attrName>
                                          <p:attrName>ppt_y</p:attrName>
                                        </p:attrNameLst>
                                      </p:cBhvr>
                                    </p:animMotion>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500"/>
                                        <p:tgtEl>
                                          <p:spTgt spid="13"/>
                                        </p:tgtEl>
                                      </p:cBhvr>
                                    </p:animEffect>
                                  </p:childTnLst>
                                </p:cTn>
                              </p:par>
                            </p:childTnLst>
                          </p:cTn>
                        </p:par>
                      </p:childTnLst>
                    </p:cTn>
                  </p:par>
                </p:childTnLst>
              </p:cTn>
              <p:nextCondLst>
                <p:cond evt="onClick" delay="0">
                  <p:tgtEl>
                    <p:spTgt spid="9"/>
                  </p:tgtEl>
                </p:cond>
              </p:nextCondLst>
            </p:seq>
            <p:seq concurrent="1" nextAc="seek">
              <p:cTn id="50" restart="whenNotActive" fill="hold" evtFilter="cancelBubble" nodeType="interactiveSeq">
                <p:stCondLst>
                  <p:cond evt="onClick" delay="0">
                    <p:tgtEl>
                      <p:spTgt spid="12"/>
                    </p:tgtEl>
                  </p:cond>
                </p:stCondLst>
                <p:endSync evt="end" delay="0">
                  <p:rtn val="all"/>
                </p:endSync>
                <p:childTnLst>
                  <p:par>
                    <p:cTn id="51" fill="hold">
                      <p:stCondLst>
                        <p:cond delay="0"/>
                      </p:stCondLst>
                      <p:childTnLst>
                        <p:par>
                          <p:cTn id="52" fill="hold">
                            <p:stCondLst>
                              <p:cond delay="0"/>
                            </p:stCondLst>
                            <p:childTnLst>
                              <p:par>
                                <p:cTn id="53" presetID="42" presetClass="path" presetSubtype="0" accel="50000" decel="50000" fill="hold" nodeType="withEffect">
                                  <p:stCondLst>
                                    <p:cond delay="0"/>
                                  </p:stCondLst>
                                  <p:childTnLst>
                                    <p:animMotion origin="layout" path="M -3.33333E-6 8.88067E-7 L 0.15834 -0.24422 " pathEditMode="relative" rAng="0" ptsTypes="AA">
                                      <p:cBhvr>
                                        <p:cTn id="54" dur="1000" spd="-100000" fill="hold"/>
                                        <p:tgtEl>
                                          <p:spTgt spid="6"/>
                                        </p:tgtEl>
                                        <p:attrNameLst>
                                          <p:attrName>ppt_x</p:attrName>
                                          <p:attrName>ppt_y</p:attrName>
                                        </p:attrNameLst>
                                      </p:cBhvr>
                                      <p:rCtr x="7917" y="-12211"/>
                                    </p:animMotion>
                                  </p:childTnLst>
                                </p:cTn>
                              </p:par>
                              <p:par>
                                <p:cTn id="55" presetID="42" presetClass="path" presetSubtype="0" accel="50000" decel="50000" fill="hold" nodeType="withEffect">
                                  <p:stCondLst>
                                    <p:cond delay="0"/>
                                  </p:stCondLst>
                                  <p:childTnLst>
                                    <p:animMotion origin="layout" path="M -3.33333E-6 1.25809E-6 L 0.175 -0.00023 " pathEditMode="relative" rAng="0" ptsTypes="AA">
                                      <p:cBhvr>
                                        <p:cTn id="56" dur="1000" spd="-100000" fill="hold"/>
                                        <p:tgtEl>
                                          <p:spTgt spid="7"/>
                                        </p:tgtEl>
                                        <p:attrNameLst>
                                          <p:attrName>ppt_x</p:attrName>
                                          <p:attrName>ppt_y</p:attrName>
                                        </p:attrNameLst>
                                      </p:cBhvr>
                                      <p:rCtr x="8750" y="-23"/>
                                    </p:animMotion>
                                  </p:childTnLst>
                                </p:cTn>
                              </p:par>
                              <p:par>
                                <p:cTn id="57" presetID="10" presetClass="exit" presetSubtype="0" fill="hold" grpId="3" nodeType="withEffect">
                                  <p:stCondLst>
                                    <p:cond delay="0"/>
                                  </p:stCondLst>
                                  <p:childTnLst>
                                    <p:animEffect transition="out" filter="fade">
                                      <p:cBhvr>
                                        <p:cTn id="58" dur="500"/>
                                        <p:tgtEl>
                                          <p:spTgt spid="12"/>
                                        </p:tgtEl>
                                      </p:cBhvr>
                                    </p:animEffect>
                                    <p:set>
                                      <p:cBhvr>
                                        <p:cTn id="59"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60" restart="whenNotActive" fill="hold" evtFilter="cancelBubble" nodeType="interactiveSeq">
                <p:stCondLst>
                  <p:cond evt="onClick" delay="0">
                    <p:tgtEl>
                      <p:spTgt spid="10"/>
                    </p:tgtEl>
                  </p:cond>
                </p:stCondLst>
                <p:endSync evt="end" delay="0">
                  <p:rtn val="all"/>
                </p:endSync>
                <p:childTnLst>
                  <p:par>
                    <p:cTn id="61" fill="hold">
                      <p:stCondLst>
                        <p:cond delay="0"/>
                      </p:stCondLst>
                      <p:childTnLst>
                        <p:par>
                          <p:cTn id="62" fill="hold">
                            <p:stCondLst>
                              <p:cond delay="0"/>
                            </p:stCondLst>
                            <p:childTnLst>
                              <p:par>
                                <p:cTn id="63" presetID="35" presetClass="path" presetSubtype="0" accel="50000" decel="50000" fill="hold" nodeType="withEffect">
                                  <p:stCondLst>
                                    <p:cond delay="0"/>
                                  </p:stCondLst>
                                  <p:childTnLst>
                                    <p:animMotion origin="layout" path="M -3.33333E-6 1.25809E-6 L 0.18334 -0.00023 " pathEditMode="relative" rAng="0" ptsTypes="AA">
                                      <p:cBhvr>
                                        <p:cTn id="64" dur="1000" fill="hold"/>
                                        <p:tgtEl>
                                          <p:spTgt spid="7"/>
                                        </p:tgtEl>
                                        <p:attrNameLst>
                                          <p:attrName>ppt_x</p:attrName>
                                          <p:attrName>ppt_y</p:attrName>
                                        </p:attrNameLst>
                                      </p:cBhvr>
                                      <p:rCtr x="9167" y="-23"/>
                                    </p:animMotion>
                                  </p:childTnLst>
                                </p:cTn>
                              </p:par>
                              <p:par>
                                <p:cTn id="65" presetID="35" presetClass="path" presetSubtype="0" accel="50000" decel="50000" fill="hold" nodeType="withEffect">
                                  <p:stCondLst>
                                    <p:cond delay="0"/>
                                  </p:stCondLst>
                                  <p:childTnLst>
                                    <p:animMotion origin="layout" path="M -3.33333E-6 8.88067E-7 L 0.16667 -0.25532 " pathEditMode="relative" rAng="0" ptsTypes="AA">
                                      <p:cBhvr>
                                        <p:cTn id="66" dur="1000" fill="hold"/>
                                        <p:tgtEl>
                                          <p:spTgt spid="6"/>
                                        </p:tgtEl>
                                        <p:attrNameLst>
                                          <p:attrName>ppt_x</p:attrName>
                                          <p:attrName>ppt_y</p:attrName>
                                        </p:attrNameLst>
                                      </p:cBhvr>
                                      <p:rCtr x="8333" y="-12766"/>
                                    </p:animMotion>
                                  </p:childTnLst>
                                </p:cTn>
                              </p:par>
                            </p:childTnLst>
                          </p:cTn>
                        </p:par>
                        <p:par>
                          <p:cTn id="67" fill="hold">
                            <p:stCondLst>
                              <p:cond delay="1000"/>
                            </p:stCondLst>
                            <p:childTnLst>
                              <p:par>
                                <p:cTn id="68" presetID="10" presetClass="entr" presetSubtype="0" fill="hold" grpId="2" nodeType="afterEffect">
                                  <p:stCondLst>
                                    <p:cond delay="0"/>
                                  </p:stCondLst>
                                  <p:childTnLst>
                                    <p:set>
                                      <p:cBhvr>
                                        <p:cTn id="69" dur="1" fill="hold">
                                          <p:stCondLst>
                                            <p:cond delay="0"/>
                                          </p:stCondLst>
                                        </p:cTn>
                                        <p:tgtEl>
                                          <p:spTgt spid="12"/>
                                        </p:tgtEl>
                                        <p:attrNameLst>
                                          <p:attrName>style.visibility</p:attrName>
                                        </p:attrNameLst>
                                      </p:cBhvr>
                                      <p:to>
                                        <p:strVal val="visible"/>
                                      </p:to>
                                    </p:set>
                                    <p:animEffect transition="in" filter="fade">
                                      <p:cBhvr>
                                        <p:cTn id="70" dur="500"/>
                                        <p:tgtEl>
                                          <p:spTgt spid="12"/>
                                        </p:tgtEl>
                                      </p:cBhvr>
                                    </p:animEffect>
                                  </p:childTnLst>
                                </p:cTn>
                              </p:par>
                            </p:childTnLst>
                          </p:cTn>
                        </p:par>
                      </p:childTnLst>
                    </p:cTn>
                  </p:par>
                </p:childTnLst>
              </p:cTn>
              <p:nextCondLst>
                <p:cond evt="onClick" delay="0">
                  <p:tgtEl>
                    <p:spTgt spid="10"/>
                  </p:tgtEl>
                </p:cond>
              </p:nextCondLst>
            </p:seq>
            <p:video>
              <p:cMediaNode vol="80000">
                <p:cTn id="71" fill="hold" display="0">
                  <p:stCondLst>
                    <p:cond delay="indefinite"/>
                  </p:stCondLst>
                </p:cTn>
                <p:tgtEl>
                  <p:spTgt spid="16"/>
                </p:tgtEl>
              </p:cMediaNode>
            </p:video>
          </p:childTnLst>
        </p:cTn>
      </p:par>
    </p:tnLst>
    <p:bldLst>
      <p:bldP spid="12" grpId="0" animBg="1"/>
      <p:bldP spid="12" grpId="1" animBg="1"/>
      <p:bldP spid="12" grpId="2" animBg="1"/>
      <p:bldP spid="12" grpId="3" animBg="1"/>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Shape 996"/>
        <p:cNvGrpSpPr/>
        <p:nvPr/>
      </p:nvGrpSpPr>
      <p:grpSpPr>
        <a:xfrm>
          <a:off x="0" y="0"/>
          <a:ext cx="0" cy="0"/>
          <a:chOff x="0" y="0"/>
          <a:chExt cx="0" cy="0"/>
        </a:xfrm>
      </p:grpSpPr>
      <p:sp>
        <p:nvSpPr>
          <p:cNvPr id="10"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7" name="Group 4"/>
          <p:cNvGrpSpPr/>
          <p:nvPr/>
        </p:nvGrpSpPr>
        <p:grpSpPr>
          <a:xfrm>
            <a:off x="228600" y="190500"/>
            <a:ext cx="17830800" cy="9906000"/>
            <a:chOff x="0" y="0"/>
            <a:chExt cx="2635672" cy="2118611"/>
          </a:xfrm>
        </p:grpSpPr>
        <p:sp>
          <p:nvSpPr>
            <p:cNvPr id="19"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20"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1" name="Google Shape;3331;p61"/>
          <p:cNvSpPr txBox="1"/>
          <p:nvPr/>
        </p:nvSpPr>
        <p:spPr>
          <a:xfrm flipH="1">
            <a:off x="542721" y="667551"/>
            <a:ext cx="5137484" cy="952624"/>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algn="ctr" defTabSz="1828800">
              <a:lnSpc>
                <a:spcPct val="150000"/>
              </a:lnSpc>
              <a:defRPr/>
            </a:pPr>
            <a:r>
              <a:rPr lang="fr-FR" sz="37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37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7.22 </a:t>
            </a:r>
            <a:r>
              <a:rPr lang="fr-FR" sz="37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a:t>
            </a:r>
            <a:r>
              <a:rPr lang="fr-FR" sz="3700" b="1" kern="0"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37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37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tr.59)</a:t>
            </a:r>
            <a:endParaRPr lang="en-US" sz="3700" kern="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16" name="Rectangle 15"/>
          <p:cNvSpPr/>
          <p:nvPr/>
        </p:nvSpPr>
        <p:spPr>
          <a:xfrm>
            <a:off x="8615650" y="3811369"/>
            <a:ext cx="1056700" cy="646331"/>
          </a:xfrm>
          <a:prstGeom prst="rect">
            <a:avLst/>
          </a:prstGeom>
        </p:spPr>
        <p:txBody>
          <a:bodyPr wrap="none">
            <a:spAutoFit/>
          </a:bodyPr>
          <a:lstStyle/>
          <a:p>
            <a:pPr algn="ctr" defTabSz="1828800">
              <a:defRPr/>
            </a:pPr>
            <a:r>
              <a:rPr lang="en-US" sz="3600" b="1" i="1" u="sng" dirty="0">
                <a:solidFill>
                  <a:srgbClr val="C00000"/>
                </a:solidFill>
                <a:latin typeface="Arial" panose="020B0604020202020204" pitchFamily="34" charset="0"/>
                <a:cs typeface="Arial"/>
                <a:sym typeface="Arial"/>
              </a:rPr>
              <a:t>Giải</a:t>
            </a:r>
            <a:endParaRPr lang="en-US" sz="3600" b="1" i="1" u="sng" dirty="0">
              <a:solidFill>
                <a:srgbClr val="C00000"/>
              </a:solidFill>
              <a:latin typeface="Calibri"/>
              <a:cs typeface="Arial"/>
              <a:sym typeface="Arial"/>
            </a:endParaRPr>
          </a:p>
        </p:txBody>
      </p:sp>
      <mc:AlternateContent xmlns:mc="http://schemas.openxmlformats.org/markup-compatibility/2006">
        <mc:Choice xmlns:a14="http://schemas.microsoft.com/office/drawing/2010/main" Requires="a14">
          <p:sp>
            <p:nvSpPr>
              <p:cNvPr id="2" name="Rectangle 1"/>
              <p:cNvSpPr>
                <a:spLocks noChangeArrowheads="1"/>
              </p:cNvSpPr>
              <p:nvPr/>
            </p:nvSpPr>
            <p:spPr bwMode="auto">
              <a:xfrm>
                <a:off x="542721" y="1943100"/>
                <a:ext cx="17222669" cy="1754326"/>
              </a:xfrm>
              <a:prstGeom prst="rect">
                <a:avLst/>
              </a:prstGeom>
              <a:noFill/>
              <a:ln>
                <a:noFill/>
              </a:ln>
              <a:effectLst/>
              <a:extLst>
                <a:ext uri="{909E8E84-426E-40DD-AFC4-6F175D3DCCD1}">
                  <a14:hiddenFill>
                    <a:solidFill>
                      <a:schemeClr val="accent1"/>
                    </a:solidFill>
                  </a14:hiddenFill>
                </a:ext>
                <a:ext uri="{91240B29-F687-4F45-9708-019B960494DF}">
                  <a14:hiddenLine w="9525">
                    <a:solidFill>
                      <a:schemeClr val="tx1"/>
                    </a:solidFill>
                    <a:miter lim="800000"/>
                    <a:headEnd/>
                    <a:tailEnd/>
                  </a14:hiddenLine>
                </a:ex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600" b="0" i="0" u="none" strike="noStrike" cap="none" normalizeH="0" baseline="0" smtClean="0">
                    <a:ln>
                      <a:noFill/>
                    </a:ln>
                    <a:solidFill>
                      <a:srgbClr val="000000"/>
                    </a:solidFill>
                    <a:effectLst/>
                    <a:latin typeface="Arial" panose="020B0604020202020204" pitchFamily="34" charset="0"/>
                    <a:ea typeface="Open Sans"/>
                  </a:rPr>
                  <a:t>a</a:t>
                </a:r>
                <a:r>
                  <a:rPr kumimoji="0" lang="en-US" altLang="en-US" sz="3600" b="0" i="0" u="none" strike="noStrike" cap="none" normalizeH="0" baseline="0" smtClean="0">
                    <a:ln>
                      <a:noFill/>
                    </a:ln>
                    <a:solidFill>
                      <a:srgbClr val="000000"/>
                    </a:solidFill>
                    <a:effectLst/>
                    <a:latin typeface="Arial" panose="020B0604020202020204" pitchFamily="34" charset="0"/>
                    <a:ea typeface="Open Sans"/>
                  </a:rPr>
                  <a:t>) Tính chiều cao của </a:t>
                </a:r>
                <a:r>
                  <a:rPr kumimoji="0" lang="en-US" altLang="en-US" sz="3600" b="0" i="0" u="none" strike="noStrike" cap="none" normalizeH="0" baseline="0" smtClean="0">
                    <a:ln>
                      <a:noFill/>
                    </a:ln>
                    <a:solidFill>
                      <a:srgbClr val="000000"/>
                    </a:solidFill>
                    <a:effectLst/>
                    <a:latin typeface="Arial" panose="020B0604020202020204" pitchFamily="34" charset="0"/>
                    <a:ea typeface="Open Sans"/>
                  </a:rPr>
                  <a:t>hình </a:t>
                </a:r>
                <a:r>
                  <a:rPr kumimoji="0" lang="en-US" altLang="en-US" sz="3600" b="0" i="0" u="none" strike="noStrike" cap="none" normalizeH="0" baseline="0" smtClean="0">
                    <a:ln>
                      <a:noFill/>
                    </a:ln>
                    <a:solidFill>
                      <a:srgbClr val="000000"/>
                    </a:solidFill>
                    <a:effectLst/>
                    <a:latin typeface="Arial" panose="020B0604020202020204" pitchFamily="34" charset="0"/>
                    <a:ea typeface="Open Sans"/>
                  </a:rPr>
                  <a:t>chóp.</a:t>
                </a:r>
                <a:r>
                  <a:rPr lang="en-US" altLang="en-US" sz="3600" smtClean="0"/>
                  <a:t> </a:t>
                </a:r>
                <a:r>
                  <a:rPr lang="en-US" altLang="en-US" sz="3600" smtClean="0"/>
                  <a:t> 		     </a:t>
                </a:r>
                <a:r>
                  <a:rPr kumimoji="0" lang="en-US" altLang="en-US" sz="3600" b="0" i="0" u="none" strike="noStrike" cap="none" normalizeH="0" baseline="0" smtClean="0">
                    <a:ln>
                      <a:noFill/>
                    </a:ln>
                    <a:solidFill>
                      <a:srgbClr val="000000"/>
                    </a:solidFill>
                    <a:effectLst/>
                    <a:latin typeface="Arial" panose="020B0604020202020204" pitchFamily="34" charset="0"/>
                    <a:ea typeface="Open Sans"/>
                  </a:rPr>
                  <a:t>b</a:t>
                </a:r>
                <a:r>
                  <a:rPr kumimoji="0" lang="en-US" altLang="en-US" sz="3600" b="0" i="0" u="none" strike="noStrike" cap="none" normalizeH="0" baseline="0" smtClean="0">
                    <a:ln>
                      <a:noFill/>
                    </a:ln>
                    <a:solidFill>
                      <a:srgbClr val="000000"/>
                    </a:solidFill>
                    <a:effectLst/>
                    <a:latin typeface="Arial" panose="020B0604020202020204" pitchFamily="34" charset="0"/>
                    <a:ea typeface="Open Sans"/>
                  </a:rPr>
                  <a:t>) Tính khoảng cách giữa </a:t>
                </a:r>
                <a14:m>
                  <m:oMath xmlns:m="http://schemas.openxmlformats.org/officeDocument/2006/math">
                    <m:r>
                      <a:rPr kumimoji="0" lang="en-US" altLang="en-US" sz="3600" b="0" i="1" u="none" strike="noStrike" cap="none" normalizeH="0" baseline="0" smtClean="0">
                        <a:ln>
                          <a:noFill/>
                        </a:ln>
                        <a:solidFill>
                          <a:srgbClr val="000000"/>
                        </a:solidFill>
                        <a:effectLst/>
                        <a:latin typeface="Cambria Math" panose="02040503050406030204" pitchFamily="18" charset="0"/>
                        <a:ea typeface="Open Sans"/>
                      </a:rPr>
                      <m:t>𝐵𝐶</m:t>
                    </m:r>
                  </m:oMath>
                </a14:m>
                <a:r>
                  <a:rPr kumimoji="0" lang="en-US" altLang="en-US" sz="3600" b="0" i="0" u="none" strike="noStrike" cap="none" normalizeH="0" baseline="0" smtClean="0">
                    <a:ln>
                      <a:noFill/>
                    </a:ln>
                    <a:solidFill>
                      <a:srgbClr val="000000"/>
                    </a:solidFill>
                    <a:effectLst/>
                    <a:latin typeface="Arial" panose="020B0604020202020204" pitchFamily="34" charset="0"/>
                    <a:ea typeface="Open Sans"/>
                  </a:rPr>
                  <a:t> và </a:t>
                </a:r>
                <a14:m>
                  <m:oMath xmlns:m="http://schemas.openxmlformats.org/officeDocument/2006/math">
                    <m:r>
                      <a:rPr kumimoji="0" lang="en-US" altLang="en-US" sz="3600" b="0" i="1" u="none" strike="noStrike" cap="none" normalizeH="0" baseline="0" smtClean="0">
                        <a:ln>
                          <a:noFill/>
                        </a:ln>
                        <a:solidFill>
                          <a:srgbClr val="000000"/>
                        </a:solidFill>
                        <a:effectLst/>
                        <a:latin typeface="Cambria Math" panose="02040503050406030204" pitchFamily="18" charset="0"/>
                        <a:ea typeface="Open Sans"/>
                      </a:rPr>
                      <m:t>(</m:t>
                    </m:r>
                    <m:r>
                      <a:rPr kumimoji="0" lang="en-US" altLang="en-US" sz="3600" b="0" i="1" u="none" strike="noStrike" cap="none" normalizeH="0" baseline="0" smtClean="0">
                        <a:ln>
                          <a:noFill/>
                        </a:ln>
                        <a:solidFill>
                          <a:srgbClr val="000000"/>
                        </a:solidFill>
                        <a:effectLst/>
                        <a:latin typeface="Cambria Math" panose="02040503050406030204" pitchFamily="18" charset="0"/>
                        <a:ea typeface="Open Sans"/>
                      </a:rPr>
                      <m:t>𝑆𝐴𝐷</m:t>
                    </m:r>
                    <m:r>
                      <a:rPr kumimoji="0" lang="en-US" altLang="en-US" sz="3600" b="0" i="1" u="none" strike="noStrike" cap="none" normalizeH="0" baseline="0" smtClean="0">
                        <a:ln>
                          <a:noFill/>
                        </a:ln>
                        <a:solidFill>
                          <a:srgbClr val="000000"/>
                        </a:solidFill>
                        <a:effectLst/>
                        <a:latin typeface="Cambria Math" panose="02040503050406030204" pitchFamily="18" charset="0"/>
                        <a:ea typeface="Open Sans"/>
                      </a:rPr>
                      <m:t>).</m:t>
                    </m:r>
                  </m:oMath>
                </a14:m>
                <a:endParaRPr kumimoji="0" lang="en-US" altLang="en-US" sz="3600" b="0" i="0" u="none" strike="noStrike" cap="none" normalizeH="0" baseline="0" smtClean="0">
                  <a:ln>
                    <a:noFill/>
                  </a:ln>
                  <a:solidFill>
                    <a:schemeClr val="tx1"/>
                  </a:solidFill>
                  <a:effectLst/>
                  <a:latin typeface="Arial" panose="020B0604020202020204" pitchFamily="34" charset="0"/>
                </a:endParaRPr>
              </a:p>
              <a:p>
                <a:pPr marL="0" marR="0" lvl="0" indent="0" algn="just" defTabSz="914400" rtl="0" eaLnBrk="0" fontAlgn="base" latinLnBrk="0" hangingPunct="0">
                  <a:lnSpc>
                    <a:spcPct val="150000"/>
                  </a:lnSpc>
                  <a:spcBef>
                    <a:spcPct val="0"/>
                  </a:spcBef>
                  <a:spcAft>
                    <a:spcPct val="0"/>
                  </a:spcAft>
                  <a:buClrTx/>
                  <a:buSzTx/>
                  <a:buFontTx/>
                  <a:buNone/>
                  <a:tabLst/>
                </a:pPr>
                <a:r>
                  <a:rPr kumimoji="0" lang="en-US" altLang="en-US" sz="3600" b="0" i="0" u="none" strike="noStrike" cap="none" normalizeH="0" baseline="0" smtClean="0">
                    <a:ln>
                      <a:noFill/>
                    </a:ln>
                    <a:solidFill>
                      <a:srgbClr val="000000"/>
                    </a:solidFill>
                    <a:effectLst/>
                    <a:latin typeface="Arial" panose="020B0604020202020204" pitchFamily="34" charset="0"/>
                    <a:ea typeface="Open Sans"/>
                  </a:rPr>
                  <a:t>c) Xác định đường vuông góc chung và tính khoảng cách giữa </a:t>
                </a:r>
                <a14:m>
                  <m:oMath xmlns:m="http://schemas.openxmlformats.org/officeDocument/2006/math">
                    <m:r>
                      <a:rPr kumimoji="0" lang="en-US" altLang="en-US" sz="3600" b="0" i="1" u="none" strike="noStrike" cap="none" normalizeH="0" baseline="0" smtClean="0">
                        <a:ln>
                          <a:noFill/>
                        </a:ln>
                        <a:solidFill>
                          <a:srgbClr val="000000"/>
                        </a:solidFill>
                        <a:effectLst/>
                        <a:latin typeface="Cambria Math" panose="02040503050406030204" pitchFamily="18" charset="0"/>
                        <a:ea typeface="Open Sans"/>
                      </a:rPr>
                      <m:t>𝐴𝐵</m:t>
                    </m:r>
                  </m:oMath>
                </a14:m>
                <a:r>
                  <a:rPr kumimoji="0" lang="en-US" altLang="en-US" sz="3600" b="0" i="0" u="none" strike="noStrike" cap="none" normalizeH="0" baseline="0" smtClean="0">
                    <a:ln>
                      <a:noFill/>
                    </a:ln>
                    <a:solidFill>
                      <a:srgbClr val="000000"/>
                    </a:solidFill>
                    <a:effectLst/>
                    <a:latin typeface="Arial" panose="020B0604020202020204" pitchFamily="34" charset="0"/>
                    <a:ea typeface="Open Sans"/>
                  </a:rPr>
                  <a:t> và </a:t>
                </a:r>
                <a14:m>
                  <m:oMath xmlns:m="http://schemas.openxmlformats.org/officeDocument/2006/math">
                    <m:r>
                      <a:rPr kumimoji="0" lang="en-US" altLang="en-US" sz="3600" b="0" i="1" u="none" strike="noStrike" cap="none" normalizeH="0" baseline="0" smtClean="0">
                        <a:ln>
                          <a:noFill/>
                        </a:ln>
                        <a:solidFill>
                          <a:srgbClr val="000000"/>
                        </a:solidFill>
                        <a:effectLst/>
                        <a:latin typeface="Cambria Math" panose="02040503050406030204" pitchFamily="18" charset="0"/>
                        <a:ea typeface="Open Sans"/>
                      </a:rPr>
                      <m:t>𝑆𝐷</m:t>
                    </m:r>
                    <m:r>
                      <a:rPr kumimoji="0" lang="en-US" altLang="en-US" sz="3600" b="0" i="1" u="none" strike="noStrike" cap="none" normalizeH="0" baseline="0" smtClean="0">
                        <a:ln>
                          <a:noFill/>
                        </a:ln>
                        <a:solidFill>
                          <a:srgbClr val="000000"/>
                        </a:solidFill>
                        <a:effectLst/>
                        <a:latin typeface="Cambria Math" panose="02040503050406030204" pitchFamily="18" charset="0"/>
                        <a:ea typeface="Open Sans"/>
                      </a:rPr>
                      <m:t>.</m:t>
                    </m:r>
                  </m:oMath>
                </a14:m>
                <a:endParaRPr kumimoji="0" lang="en-US" altLang="en-US" sz="3600" b="0" i="0" u="none" strike="noStrike" cap="none" normalizeH="0" baseline="0" smtClean="0">
                  <a:ln>
                    <a:noFill/>
                  </a:ln>
                  <a:solidFill>
                    <a:schemeClr val="tx1"/>
                  </a:solidFill>
                  <a:effectLst/>
                  <a:latin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bwMode="auto">
              <a:xfrm>
                <a:off x="542721" y="1943100"/>
                <a:ext cx="17222669" cy="1754326"/>
              </a:xfrm>
              <a:prstGeom prst="rect">
                <a:avLst/>
              </a:prstGeom>
              <a:blipFill>
                <a:blip r:embed="rId4"/>
                <a:stretch>
                  <a:fillRect l="-1062" b="-6597"/>
                </a:stretch>
              </a:blip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 name="Rectangle 2"/>
              <p:cNvSpPr/>
              <p:nvPr/>
            </p:nvSpPr>
            <p:spPr>
              <a:xfrm>
                <a:off x="5867400" y="266700"/>
                <a:ext cx="11897990" cy="1855829"/>
              </a:xfrm>
              <a:prstGeom prst="rect">
                <a:avLst/>
              </a:prstGeom>
            </p:spPr>
            <p:txBody>
              <a:bodyPr wrap="square">
                <a:spAutoFit/>
              </a:bodyPr>
              <a:lstStyle/>
              <a:p>
                <a:pPr lvl="0" algn="just" eaLnBrk="0" fontAlgn="base" hangingPunct="0">
                  <a:lnSpc>
                    <a:spcPct val="150000"/>
                  </a:lnSpc>
                  <a:spcBef>
                    <a:spcPct val="0"/>
                  </a:spcBef>
                  <a:spcAft>
                    <a:spcPct val="0"/>
                  </a:spcAft>
                </a:pPr>
                <a:r>
                  <a:rPr lang="en-US" altLang="en-US" sz="3600">
                    <a:solidFill>
                      <a:srgbClr val="000000"/>
                    </a:solidFill>
                    <a:latin typeface="Arial" panose="020B0604020202020204" pitchFamily="34" charset="0"/>
                    <a:ea typeface="Open Sans"/>
                  </a:rPr>
                  <a:t>Cho hình chóp </a:t>
                </a:r>
                <a14:m>
                  <m:oMath xmlns:m="http://schemas.openxmlformats.org/officeDocument/2006/math">
                    <m:r>
                      <a:rPr lang="en-US" altLang="en-US" sz="3600" i="1" smtClean="0">
                        <a:solidFill>
                          <a:srgbClr val="000000"/>
                        </a:solidFill>
                        <a:latin typeface="Cambria Math" panose="02040503050406030204" pitchFamily="18" charset="0"/>
                        <a:ea typeface="Open Sans"/>
                      </a:rPr>
                      <m:t>𝑆</m:t>
                    </m:r>
                    <m:r>
                      <a:rPr lang="en-US" altLang="en-US" sz="3600" i="1" smtClean="0">
                        <a:solidFill>
                          <a:srgbClr val="000000"/>
                        </a:solidFill>
                        <a:latin typeface="Cambria Math" panose="02040503050406030204" pitchFamily="18" charset="0"/>
                        <a:ea typeface="Open Sans"/>
                      </a:rPr>
                      <m:t>.</m:t>
                    </m:r>
                    <m:r>
                      <a:rPr lang="en-US" altLang="en-US" sz="3600" i="1" smtClean="0">
                        <a:solidFill>
                          <a:srgbClr val="000000"/>
                        </a:solidFill>
                        <a:latin typeface="Cambria Math" panose="02040503050406030204" pitchFamily="18" charset="0"/>
                        <a:ea typeface="Open Sans"/>
                      </a:rPr>
                      <m:t>𝐴𝐵𝐶𝐷</m:t>
                    </m:r>
                  </m:oMath>
                </a14:m>
                <a:r>
                  <a:rPr lang="en-US" altLang="en-US" sz="3600">
                    <a:solidFill>
                      <a:srgbClr val="000000"/>
                    </a:solidFill>
                    <a:latin typeface="Arial" panose="020B0604020202020204" pitchFamily="34" charset="0"/>
                    <a:ea typeface="Open Sans"/>
                  </a:rPr>
                  <a:t> có đáy là một hình vuông cạnh </a:t>
                </a:r>
                <a14:m>
                  <m:oMath xmlns:m="http://schemas.openxmlformats.org/officeDocument/2006/math">
                    <m:r>
                      <a:rPr lang="en-US" altLang="en-US" sz="3600" i="1" smtClean="0">
                        <a:solidFill>
                          <a:srgbClr val="000000"/>
                        </a:solidFill>
                        <a:latin typeface="Cambria Math" panose="02040503050406030204" pitchFamily="18" charset="0"/>
                        <a:ea typeface="Open Sans"/>
                      </a:rPr>
                      <m:t>𝑎</m:t>
                    </m:r>
                  </m:oMath>
                </a14:m>
                <a:r>
                  <a:rPr lang="en-US" altLang="en-US" sz="3600">
                    <a:solidFill>
                      <a:srgbClr val="000000"/>
                    </a:solidFill>
                    <a:latin typeface="Arial" panose="020B0604020202020204" pitchFamily="34" charset="0"/>
                    <a:ea typeface="Open Sans"/>
                  </a:rPr>
                  <a:t>, mặt bên </a:t>
                </a:r>
                <a14:m>
                  <m:oMath xmlns:m="http://schemas.openxmlformats.org/officeDocument/2006/math">
                    <m:r>
                      <a:rPr lang="en-US" altLang="en-US" sz="3600" i="1" smtClean="0">
                        <a:solidFill>
                          <a:srgbClr val="000000"/>
                        </a:solidFill>
                        <a:latin typeface="Cambria Math" panose="02040503050406030204" pitchFamily="18" charset="0"/>
                        <a:ea typeface="Open Sans"/>
                      </a:rPr>
                      <m:t>𝑆𝐴𝐷</m:t>
                    </m:r>
                  </m:oMath>
                </a14:m>
                <a:r>
                  <a:rPr lang="en-US" altLang="en-US" sz="3600">
                    <a:solidFill>
                      <a:srgbClr val="000000"/>
                    </a:solidFill>
                    <a:latin typeface="Arial" panose="020B0604020202020204" pitchFamily="34" charset="0"/>
                    <a:ea typeface="Open Sans"/>
                  </a:rPr>
                  <a:t> là một tam giác đều và </a:t>
                </a:r>
                <a14:m>
                  <m:oMath xmlns:m="http://schemas.openxmlformats.org/officeDocument/2006/math">
                    <m:r>
                      <a:rPr lang="en-US" altLang="en-US" sz="3600" i="1" smtClean="0">
                        <a:solidFill>
                          <a:srgbClr val="000000"/>
                        </a:solidFill>
                        <a:latin typeface="Cambria Math" panose="02040503050406030204" pitchFamily="18" charset="0"/>
                        <a:ea typeface="Open Sans"/>
                      </a:rPr>
                      <m:t>(</m:t>
                    </m:r>
                    <m:r>
                      <a:rPr lang="en-US" altLang="en-US" sz="3600" i="1" smtClean="0">
                        <a:solidFill>
                          <a:srgbClr val="000000"/>
                        </a:solidFill>
                        <a:latin typeface="Cambria Math" panose="02040503050406030204" pitchFamily="18" charset="0"/>
                        <a:ea typeface="Open Sans"/>
                      </a:rPr>
                      <m:t>𝑆𝐴𝐷</m:t>
                    </m:r>
                    <m:r>
                      <a:rPr lang="en-US" altLang="en-US" sz="3600" i="1" smtClean="0">
                        <a:solidFill>
                          <a:srgbClr val="000000"/>
                        </a:solidFill>
                        <a:latin typeface="Cambria Math" panose="02040503050406030204" pitchFamily="18" charset="0"/>
                        <a:ea typeface="Open Sans"/>
                      </a:rPr>
                      <m:t>) ⊥ (</m:t>
                    </m:r>
                    <m:r>
                      <a:rPr lang="en-US" altLang="en-US" sz="3600" i="1" smtClean="0">
                        <a:solidFill>
                          <a:srgbClr val="000000"/>
                        </a:solidFill>
                        <a:latin typeface="Cambria Math" panose="02040503050406030204" pitchFamily="18" charset="0"/>
                        <a:ea typeface="Open Sans"/>
                      </a:rPr>
                      <m:t>𝐴𝐵𝐶𝐷</m:t>
                    </m:r>
                    <m:r>
                      <a:rPr lang="en-US" altLang="en-US" sz="3600" i="1" smtClean="0">
                        <a:solidFill>
                          <a:srgbClr val="000000"/>
                        </a:solidFill>
                        <a:latin typeface="Cambria Math" panose="02040503050406030204" pitchFamily="18" charset="0"/>
                        <a:ea typeface="Open Sans"/>
                      </a:rPr>
                      <m:t>).</m:t>
                    </m:r>
                  </m:oMath>
                </a14:m>
                <a:endParaRPr lang="en-US" altLang="en-US" sz="3600">
                  <a:solidFill>
                    <a:srgbClr val="014040"/>
                  </a:solidFill>
                  <a:latin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5867400" y="266700"/>
                <a:ext cx="11897990" cy="1855829"/>
              </a:xfrm>
              <a:prstGeom prst="rect">
                <a:avLst/>
              </a:prstGeom>
              <a:blipFill>
                <a:blip r:embed="rId5"/>
                <a:stretch>
                  <a:fillRect l="-1589" r="-1589" b="-4934"/>
                </a:stretch>
              </a:blipFill>
            </p:spPr>
            <p:txBody>
              <a:bodyPr/>
              <a:lstStyle/>
              <a:p>
                <a:r>
                  <a:rPr lang="en-US">
                    <a:noFill/>
                  </a:rPr>
                  <a:t> </a:t>
                </a:r>
              </a:p>
            </p:txBody>
          </p:sp>
        </mc:Fallback>
      </mc:AlternateContent>
      <p:pic>
        <p:nvPicPr>
          <p:cNvPr id="5" name="Picture 4"/>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Layer>
                </a14:imgProps>
              </a:ext>
            </a:extLst>
          </a:blip>
          <a:stretch>
            <a:fillRect/>
          </a:stretch>
        </p:blipFill>
        <p:spPr>
          <a:xfrm>
            <a:off x="542721" y="4762500"/>
            <a:ext cx="5944291" cy="4030721"/>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6744235" y="4596138"/>
                <a:ext cx="11086565" cy="5432385"/>
              </a:xfrm>
              <a:prstGeom prst="rect">
                <a:avLst/>
              </a:prstGeom>
            </p:spPr>
            <p:txBody>
              <a:bodyPr wrap="square">
                <a:spAutoFit/>
              </a:bodyPr>
              <a:lstStyle/>
              <a:p>
                <a:pPr algn="just">
                  <a:lnSpc>
                    <a:spcPct val="150000"/>
                  </a:lnSpc>
                </a:pPr>
                <a:r>
                  <a:rPr lang="en-US" sz="3600" smtClean="0">
                    <a:solidFill>
                      <a:srgbClr val="000000"/>
                    </a:solidFill>
                    <a:latin typeface="Arial" panose="020B0604020202020204" pitchFamily="34" charset="0"/>
                    <a:cs typeface="Arial" panose="020B0604020202020204" pitchFamily="34" charset="0"/>
                  </a:rPr>
                  <a:t>a) Kẻ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𝑆</m:t>
                    </m:r>
                    <m:r>
                      <a:rPr lang="en-US" sz="3600" b="0" i="1" smtClean="0">
                        <a:solidFill>
                          <a:srgbClr val="000000"/>
                        </a:solidFill>
                        <a:latin typeface="Cambria Math" panose="02040503050406030204" pitchFamily="18" charset="0"/>
                        <a:cs typeface="Arial" panose="020B0604020202020204" pitchFamily="34" charset="0"/>
                      </a:rPr>
                      <m:t>𝐻</m:t>
                    </m:r>
                    <m:r>
                      <a:rPr lang="en-US" sz="3600" i="1" smtClean="0">
                        <a:solidFill>
                          <a:srgbClr val="000000"/>
                        </a:solidFill>
                        <a:latin typeface="Cambria Math" panose="02040503050406030204" pitchFamily="18" charset="0"/>
                        <a:cs typeface="Arial" panose="020B0604020202020204" pitchFamily="34" charset="0"/>
                      </a:rPr>
                      <m:t>⊥</m:t>
                    </m:r>
                    <m:r>
                      <a:rPr lang="en-US" sz="3600" i="1" smtClean="0">
                        <a:solidFill>
                          <a:srgbClr val="000000"/>
                        </a:solidFill>
                        <a:latin typeface="Cambria Math" panose="02040503050406030204" pitchFamily="18" charset="0"/>
                        <a:cs typeface="Arial" panose="020B0604020202020204" pitchFamily="34" charset="0"/>
                      </a:rPr>
                      <m:t>𝐴𝐷</m:t>
                    </m:r>
                  </m:oMath>
                </a14:m>
                <a:r>
                  <a:rPr lang="en-US" sz="3600">
                    <a:solidFill>
                      <a:srgbClr val="000000"/>
                    </a:solidFill>
                    <a:latin typeface="Arial" panose="020B0604020202020204" pitchFamily="34" charset="0"/>
                    <a:cs typeface="Arial" panose="020B0604020202020204" pitchFamily="34" charset="0"/>
                  </a:rPr>
                  <a:t> tại </a:t>
                </a:r>
                <a14:m>
                  <m:oMath xmlns:m="http://schemas.openxmlformats.org/officeDocument/2006/math">
                    <m:r>
                      <a:rPr lang="en-US" sz="3600" b="0" i="1" smtClean="0">
                        <a:solidFill>
                          <a:srgbClr val="000000"/>
                        </a:solidFill>
                        <a:latin typeface="Cambria Math" panose="02040503050406030204" pitchFamily="18" charset="0"/>
                        <a:cs typeface="Arial" panose="020B0604020202020204" pitchFamily="34" charset="0"/>
                      </a:rPr>
                      <m:t>𝐻</m:t>
                    </m:r>
                    <m:r>
                      <a:rPr lang="en-US" sz="3600" i="1" smtClean="0">
                        <a:solidFill>
                          <a:srgbClr val="000000"/>
                        </a:solidFill>
                        <a:latin typeface="Cambria Math" panose="02040503050406030204" pitchFamily="18" charset="0"/>
                        <a:cs typeface="Arial" panose="020B0604020202020204" pitchFamily="34" charset="0"/>
                      </a:rPr>
                      <m:t>.</m:t>
                    </m:r>
                  </m:oMath>
                </a14:m>
                <a:endParaRPr lang="en-US" sz="3600">
                  <a:solidFill>
                    <a:srgbClr val="000000"/>
                  </a:solidFill>
                  <a:latin typeface="Arial" panose="020B0604020202020204" pitchFamily="34" charset="0"/>
                  <a:cs typeface="Arial" panose="020B0604020202020204" pitchFamily="34" charset="0"/>
                </a:endParaRPr>
              </a:p>
              <a:p>
                <a:pPr algn="just">
                  <a:lnSpc>
                    <a:spcPct val="150000"/>
                  </a:lnSpc>
                </a:pPr>
                <a:r>
                  <a:rPr lang="en-US" sz="3600">
                    <a:solidFill>
                      <a:srgbClr val="000000"/>
                    </a:solidFill>
                    <a:latin typeface="Arial" panose="020B0604020202020204" pitchFamily="34" charset="0"/>
                    <a:cs typeface="Arial" panose="020B0604020202020204" pitchFamily="34" charset="0"/>
                  </a:rPr>
                  <a:t>Vì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m:t>
                    </m:r>
                    <m:r>
                      <a:rPr lang="en-US" sz="3600" i="1" smtClean="0">
                        <a:solidFill>
                          <a:srgbClr val="000000"/>
                        </a:solidFill>
                        <a:latin typeface="Cambria Math" panose="02040503050406030204" pitchFamily="18" charset="0"/>
                        <a:cs typeface="Arial" panose="020B0604020202020204" pitchFamily="34" charset="0"/>
                      </a:rPr>
                      <m:t>𝑆𝐴𝐷</m:t>
                    </m:r>
                    <m:r>
                      <a:rPr lang="en-US" sz="3600" i="1" smtClean="0">
                        <a:solidFill>
                          <a:srgbClr val="000000"/>
                        </a:solidFill>
                        <a:latin typeface="Cambria Math" panose="02040503050406030204" pitchFamily="18" charset="0"/>
                        <a:cs typeface="Arial" panose="020B0604020202020204" pitchFamily="34" charset="0"/>
                      </a:rPr>
                      <m:t>) ⊥ (</m:t>
                    </m:r>
                    <m:r>
                      <a:rPr lang="en-US" sz="3600" i="1">
                        <a:solidFill>
                          <a:srgbClr val="000000"/>
                        </a:solidFill>
                        <a:latin typeface="Cambria Math" panose="02040503050406030204" pitchFamily="18" charset="0"/>
                        <a:cs typeface="Arial" panose="020B0604020202020204" pitchFamily="34" charset="0"/>
                      </a:rPr>
                      <m:t>𝐴𝐵𝐶𝐷</m:t>
                    </m:r>
                    <m:r>
                      <a:rPr lang="en-US" sz="3600" i="1">
                        <a:solidFill>
                          <a:srgbClr val="000000"/>
                        </a:solidFill>
                        <a:latin typeface="Cambria Math" panose="02040503050406030204" pitchFamily="18" charset="0"/>
                        <a:cs typeface="Arial" panose="020B0604020202020204" pitchFamily="34" charset="0"/>
                      </a:rPr>
                      <m:t>), (</m:t>
                    </m:r>
                    <m:r>
                      <a:rPr lang="en-US" sz="3600" i="1">
                        <a:solidFill>
                          <a:srgbClr val="000000"/>
                        </a:solidFill>
                        <a:latin typeface="Cambria Math" panose="02040503050406030204" pitchFamily="18" charset="0"/>
                        <a:cs typeface="Arial" panose="020B0604020202020204" pitchFamily="34" charset="0"/>
                      </a:rPr>
                      <m:t>𝑆𝐴𝐷</m:t>
                    </m:r>
                    <m:r>
                      <a:rPr lang="en-US" sz="3600" i="1">
                        <a:solidFill>
                          <a:srgbClr val="000000"/>
                        </a:solidFill>
                        <a:latin typeface="Cambria Math" panose="02040503050406030204" pitchFamily="18" charset="0"/>
                        <a:cs typeface="Arial" panose="020B0604020202020204" pitchFamily="34" charset="0"/>
                      </a:rPr>
                      <m:t>) ∩ (</m:t>
                    </m:r>
                    <m:r>
                      <a:rPr lang="en-US" sz="3600" i="1">
                        <a:solidFill>
                          <a:srgbClr val="000000"/>
                        </a:solidFill>
                        <a:latin typeface="Cambria Math" panose="02040503050406030204" pitchFamily="18" charset="0"/>
                        <a:cs typeface="Arial" panose="020B0604020202020204" pitchFamily="34" charset="0"/>
                      </a:rPr>
                      <m:t>𝐴𝐵𝐶𝐷</m:t>
                    </m:r>
                    <m:r>
                      <a:rPr lang="en-US" sz="3600" i="1">
                        <a:solidFill>
                          <a:srgbClr val="000000"/>
                        </a:solidFill>
                        <a:latin typeface="Cambria Math" panose="02040503050406030204" pitchFamily="18" charset="0"/>
                        <a:cs typeface="Arial" panose="020B0604020202020204" pitchFamily="34" charset="0"/>
                      </a:rPr>
                      <m:t>)=</m:t>
                    </m:r>
                    <m:r>
                      <a:rPr lang="en-US" sz="3600" i="1" smtClean="0">
                        <a:solidFill>
                          <a:srgbClr val="000000"/>
                        </a:solidFill>
                        <a:latin typeface="Cambria Math" panose="02040503050406030204" pitchFamily="18" charset="0"/>
                        <a:cs typeface="Arial" panose="020B0604020202020204" pitchFamily="34" charset="0"/>
                      </a:rPr>
                      <m:t>𝐴𝐷</m:t>
                    </m:r>
                  </m:oMath>
                </a14:m>
                <a:r>
                  <a:rPr lang="en-US" sz="3600">
                    <a:solidFill>
                      <a:srgbClr val="000000"/>
                    </a:solidFill>
                    <a:latin typeface="Arial" panose="020B0604020202020204" pitchFamily="34" charset="0"/>
                    <a:cs typeface="Arial" panose="020B0604020202020204" pitchFamily="34" charset="0"/>
                  </a:rPr>
                  <a:t> </a:t>
                </a:r>
                <a:endParaRPr lang="en-US" sz="3600" smtClean="0">
                  <a:solidFill>
                    <a:srgbClr val="000000"/>
                  </a:solidFill>
                  <a:latin typeface="Arial" panose="020B0604020202020204" pitchFamily="34" charset="0"/>
                  <a:cs typeface="Arial" panose="020B0604020202020204" pitchFamily="34" charset="0"/>
                </a:endParaRPr>
              </a:p>
              <a:p>
                <a:pPr algn="just">
                  <a:lnSpc>
                    <a:spcPct val="150000"/>
                  </a:lnSpc>
                </a:pPr>
                <a:r>
                  <a:rPr lang="en-US" sz="3600" smtClean="0">
                    <a:solidFill>
                      <a:srgbClr val="000000"/>
                    </a:solidFill>
                    <a:latin typeface="Arial" panose="020B0604020202020204" pitchFamily="34" charset="0"/>
                    <a:cs typeface="Arial" panose="020B0604020202020204" pitchFamily="34" charset="0"/>
                  </a:rPr>
                  <a:t>mà </a:t>
                </a:r>
                <a14:m>
                  <m:oMath xmlns:m="http://schemas.openxmlformats.org/officeDocument/2006/math">
                    <m:r>
                      <a:rPr lang="en-US" sz="3600" i="1">
                        <a:solidFill>
                          <a:srgbClr val="000000"/>
                        </a:solidFill>
                        <a:latin typeface="Cambria Math" panose="02040503050406030204" pitchFamily="18" charset="0"/>
                        <a:cs typeface="Arial" panose="020B0604020202020204" pitchFamily="34" charset="0"/>
                      </a:rPr>
                      <m:t>𝑆𝐻</m:t>
                    </m:r>
                    <m:r>
                      <a:rPr lang="en-US" sz="3600" i="1">
                        <a:solidFill>
                          <a:srgbClr val="000000"/>
                        </a:solidFill>
                        <a:latin typeface="Cambria Math" panose="02040503050406030204" pitchFamily="18" charset="0"/>
                        <a:cs typeface="Arial" panose="020B0604020202020204" pitchFamily="34" charset="0"/>
                      </a:rPr>
                      <m:t>⊥</m:t>
                    </m:r>
                    <m:r>
                      <a:rPr lang="en-US" sz="3600" i="1">
                        <a:solidFill>
                          <a:srgbClr val="000000"/>
                        </a:solidFill>
                        <a:latin typeface="Cambria Math" panose="02040503050406030204" pitchFamily="18" charset="0"/>
                        <a:cs typeface="Arial" panose="020B0604020202020204" pitchFamily="34" charset="0"/>
                      </a:rPr>
                      <m:t>𝐴𝐷</m:t>
                    </m:r>
                  </m:oMath>
                </a14:m>
                <a:r>
                  <a:rPr lang="en-US" sz="3600">
                    <a:solidFill>
                      <a:srgbClr val="000000"/>
                    </a:solidFill>
                    <a:latin typeface="Arial" panose="020B0604020202020204" pitchFamily="34" charset="0"/>
                    <a:cs typeface="Arial" panose="020B0604020202020204" pitchFamily="34" charset="0"/>
                  </a:rPr>
                  <a:t> nên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𝑆</m:t>
                    </m:r>
                    <m:r>
                      <a:rPr lang="en-US" sz="3600" b="0" i="1" smtClean="0">
                        <a:solidFill>
                          <a:srgbClr val="000000"/>
                        </a:solidFill>
                        <a:latin typeface="Cambria Math" panose="02040503050406030204" pitchFamily="18" charset="0"/>
                        <a:cs typeface="Arial" panose="020B0604020202020204" pitchFamily="34" charset="0"/>
                      </a:rPr>
                      <m:t>𝐻</m:t>
                    </m:r>
                    <m:r>
                      <a:rPr lang="en-US" sz="3600" i="1" smtClean="0">
                        <a:solidFill>
                          <a:srgbClr val="000000"/>
                        </a:solidFill>
                        <a:latin typeface="Cambria Math" panose="02040503050406030204" pitchFamily="18" charset="0"/>
                        <a:cs typeface="Arial" panose="020B0604020202020204" pitchFamily="34" charset="0"/>
                      </a:rPr>
                      <m:t>⊥ (</m:t>
                    </m:r>
                    <m:r>
                      <a:rPr lang="en-US" sz="3600" i="1" smtClean="0">
                        <a:solidFill>
                          <a:srgbClr val="000000"/>
                        </a:solidFill>
                        <a:latin typeface="Cambria Math" panose="02040503050406030204" pitchFamily="18" charset="0"/>
                        <a:cs typeface="Arial" panose="020B0604020202020204" pitchFamily="34" charset="0"/>
                      </a:rPr>
                      <m:t>𝐴𝐵𝐶𝐷</m:t>
                    </m:r>
                    <m:r>
                      <a:rPr lang="en-US" sz="3600" i="1" smtClean="0">
                        <a:solidFill>
                          <a:srgbClr val="000000"/>
                        </a:solidFill>
                        <a:latin typeface="Cambria Math" panose="02040503050406030204" pitchFamily="18" charset="0"/>
                        <a:cs typeface="Arial" panose="020B0604020202020204" pitchFamily="34" charset="0"/>
                      </a:rPr>
                      <m:t>).</m:t>
                    </m:r>
                  </m:oMath>
                </a14:m>
                <a:endParaRPr lang="en-US" sz="3600">
                  <a:solidFill>
                    <a:srgbClr val="000000"/>
                  </a:solidFill>
                  <a:latin typeface="Arial" panose="020B0604020202020204" pitchFamily="34" charset="0"/>
                  <a:cs typeface="Arial" panose="020B0604020202020204" pitchFamily="34" charset="0"/>
                </a:endParaRPr>
              </a:p>
              <a:p>
                <a:pPr algn="just">
                  <a:lnSpc>
                    <a:spcPct val="150000"/>
                  </a:lnSpc>
                </a:pPr>
                <a:r>
                  <a:rPr lang="en-US" sz="3600">
                    <a:solidFill>
                      <a:srgbClr val="000000"/>
                    </a:solidFill>
                    <a:latin typeface="Arial" panose="020B0604020202020204" pitchFamily="34" charset="0"/>
                    <a:cs typeface="Arial" panose="020B0604020202020204" pitchFamily="34" charset="0"/>
                  </a:rPr>
                  <a:t>Vì tam giác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𝑆𝐴𝐷</m:t>
                    </m:r>
                  </m:oMath>
                </a14:m>
                <a:r>
                  <a:rPr lang="en-US" sz="3600">
                    <a:solidFill>
                      <a:srgbClr val="000000"/>
                    </a:solidFill>
                    <a:latin typeface="Arial" panose="020B0604020202020204" pitchFamily="34" charset="0"/>
                    <a:cs typeface="Arial" panose="020B0604020202020204" pitchFamily="34" charset="0"/>
                  </a:rPr>
                  <a:t> là tam giác đều cạnh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𝑎</m:t>
                    </m:r>
                  </m:oMath>
                </a14:m>
                <a:r>
                  <a:rPr lang="en-US" sz="3600">
                    <a:solidFill>
                      <a:srgbClr val="000000"/>
                    </a:solidFill>
                    <a:latin typeface="Arial" panose="020B0604020202020204" pitchFamily="34" charset="0"/>
                    <a:cs typeface="Arial" panose="020B0604020202020204" pitchFamily="34" charset="0"/>
                  </a:rPr>
                  <a:t> </a:t>
                </a:r>
                <a:r>
                  <a:rPr lang="en-US" sz="3600">
                    <a:solidFill>
                      <a:srgbClr val="000000"/>
                    </a:solidFill>
                    <a:latin typeface="Arial" panose="020B0604020202020204" pitchFamily="34" charset="0"/>
                    <a:cs typeface="Arial" panose="020B0604020202020204" pitchFamily="34" charset="0"/>
                  </a:rPr>
                  <a:t>nên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𝑆</m:t>
                    </m:r>
                    <m:r>
                      <a:rPr lang="en-US" sz="3600" b="0" i="1" smtClean="0">
                        <a:solidFill>
                          <a:srgbClr val="000000"/>
                        </a:solidFill>
                        <a:latin typeface="Cambria Math" panose="02040503050406030204" pitchFamily="18" charset="0"/>
                        <a:cs typeface="Arial" panose="020B0604020202020204" pitchFamily="34" charset="0"/>
                      </a:rPr>
                      <m:t>𝐻</m:t>
                    </m:r>
                    <m:r>
                      <a:rPr lang="en-US" sz="3600" b="0" i="1" smtClean="0">
                        <a:solidFill>
                          <a:srgbClr val="000000"/>
                        </a:solidFill>
                        <a:latin typeface="Cambria Math" panose="02040503050406030204" pitchFamily="18" charset="0"/>
                        <a:cs typeface="Arial" panose="020B0604020202020204" pitchFamily="34" charset="0"/>
                      </a:rPr>
                      <m:t>=</m:t>
                    </m:r>
                    <m:f>
                      <m:fPr>
                        <m:ctrlPr>
                          <a:rPr lang="en-US" sz="3600" i="1" smtClean="0">
                            <a:solidFill>
                              <a:srgbClr val="000000"/>
                            </a:solidFill>
                            <a:latin typeface="Cambria Math" panose="02040503050406030204" pitchFamily="18" charset="0"/>
                            <a:cs typeface="Arial" panose="020B0604020202020204" pitchFamily="34" charset="0"/>
                          </a:rPr>
                        </m:ctrlPr>
                      </m:fPr>
                      <m:num>
                        <m:r>
                          <a:rPr lang="en-US" sz="3600" b="0" i="1" smtClean="0">
                            <a:solidFill>
                              <a:srgbClr val="000000"/>
                            </a:solidFill>
                            <a:latin typeface="Cambria Math" panose="02040503050406030204" pitchFamily="18" charset="0"/>
                            <a:cs typeface="Arial" panose="020B0604020202020204" pitchFamily="34" charset="0"/>
                          </a:rPr>
                          <m:t>𝑎</m:t>
                        </m:r>
                        <m:rad>
                          <m:radPr>
                            <m:degHide m:val="on"/>
                            <m:ctrlPr>
                              <a:rPr lang="en-US" sz="3600" b="0" i="1" smtClean="0">
                                <a:solidFill>
                                  <a:srgbClr val="000000"/>
                                </a:solidFill>
                                <a:latin typeface="Cambria Math" panose="02040503050406030204" pitchFamily="18" charset="0"/>
                                <a:cs typeface="Arial" panose="020B0604020202020204" pitchFamily="34" charset="0"/>
                              </a:rPr>
                            </m:ctrlPr>
                          </m:radPr>
                          <m:deg/>
                          <m:e>
                            <m:r>
                              <a:rPr lang="en-US" sz="3600" b="0" i="1" smtClean="0">
                                <a:solidFill>
                                  <a:srgbClr val="000000"/>
                                </a:solidFill>
                                <a:latin typeface="Cambria Math" panose="02040503050406030204" pitchFamily="18" charset="0"/>
                                <a:cs typeface="Arial" panose="020B0604020202020204" pitchFamily="34" charset="0"/>
                              </a:rPr>
                              <m:t>3</m:t>
                            </m:r>
                          </m:e>
                        </m:rad>
                      </m:num>
                      <m:den>
                        <m:r>
                          <a:rPr lang="en-US" sz="3600" b="0" i="1" smtClean="0">
                            <a:solidFill>
                              <a:srgbClr val="000000"/>
                            </a:solidFill>
                            <a:latin typeface="Cambria Math" panose="02040503050406030204" pitchFamily="18" charset="0"/>
                            <a:cs typeface="Arial" panose="020B0604020202020204" pitchFamily="34" charset="0"/>
                          </a:rPr>
                          <m:t>2</m:t>
                        </m:r>
                      </m:den>
                    </m:f>
                  </m:oMath>
                </a14:m>
                <a:endParaRPr lang="en-US" sz="3600" smtClean="0">
                  <a:solidFill>
                    <a:srgbClr val="000000"/>
                  </a:solidFill>
                  <a:latin typeface="Arial" panose="020B0604020202020204" pitchFamily="34" charset="0"/>
                  <a:cs typeface="Arial" panose="020B0604020202020204" pitchFamily="34" charset="0"/>
                </a:endParaRPr>
              </a:p>
              <a:p>
                <a:pPr algn="just">
                  <a:lnSpc>
                    <a:spcPct val="150000"/>
                  </a:lnSpc>
                </a:pPr>
                <a:r>
                  <a:rPr lang="en-US" sz="3600" smtClean="0">
                    <a:solidFill>
                      <a:srgbClr val="000000"/>
                    </a:solidFill>
                    <a:latin typeface="Arial" panose="020B0604020202020204" pitchFamily="34" charset="0"/>
                    <a:cs typeface="Arial" panose="020B0604020202020204" pitchFamily="34" charset="0"/>
                  </a:rPr>
                  <a:t>Vậy</a:t>
                </a:r>
                <a:r>
                  <a:rPr lang="en-US" sz="3600">
                    <a:solidFill>
                      <a:srgbClr val="000000"/>
                    </a:solidFill>
                    <a:latin typeface="Arial" panose="020B0604020202020204" pitchFamily="34" charset="0"/>
                    <a:cs typeface="Arial" panose="020B0604020202020204" pitchFamily="34" charset="0"/>
                  </a:rPr>
                  <a:t> chiều cao của hình chóp bằng </a:t>
                </a:r>
                <a14:m>
                  <m:oMath xmlns:m="http://schemas.openxmlformats.org/officeDocument/2006/math">
                    <m:f>
                      <m:fPr>
                        <m:ctrlPr>
                          <a:rPr lang="en-US" sz="3600" i="1">
                            <a:solidFill>
                              <a:srgbClr val="000000"/>
                            </a:solidFill>
                            <a:latin typeface="Cambria Math" panose="02040503050406030204" pitchFamily="18" charset="0"/>
                            <a:cs typeface="Arial" panose="020B0604020202020204" pitchFamily="34" charset="0"/>
                          </a:rPr>
                        </m:ctrlPr>
                      </m:fPr>
                      <m:num>
                        <m:r>
                          <a:rPr lang="en-US" sz="3600" i="1">
                            <a:solidFill>
                              <a:srgbClr val="000000"/>
                            </a:solidFill>
                            <a:latin typeface="Cambria Math" panose="02040503050406030204" pitchFamily="18" charset="0"/>
                            <a:cs typeface="Arial" panose="020B0604020202020204" pitchFamily="34" charset="0"/>
                          </a:rPr>
                          <m:t>𝑎</m:t>
                        </m:r>
                        <m:rad>
                          <m:radPr>
                            <m:degHide m:val="on"/>
                            <m:ctrlPr>
                              <a:rPr lang="en-US" sz="3600" i="1">
                                <a:solidFill>
                                  <a:srgbClr val="000000"/>
                                </a:solidFill>
                                <a:latin typeface="Cambria Math" panose="02040503050406030204" pitchFamily="18" charset="0"/>
                                <a:cs typeface="Arial" panose="020B0604020202020204" pitchFamily="34" charset="0"/>
                              </a:rPr>
                            </m:ctrlPr>
                          </m:radPr>
                          <m:deg/>
                          <m:e>
                            <m:r>
                              <a:rPr lang="en-US" sz="3600" i="1">
                                <a:solidFill>
                                  <a:srgbClr val="000000"/>
                                </a:solidFill>
                                <a:latin typeface="Cambria Math" panose="02040503050406030204" pitchFamily="18" charset="0"/>
                                <a:cs typeface="Arial" panose="020B0604020202020204" pitchFamily="34" charset="0"/>
                              </a:rPr>
                              <m:t>3</m:t>
                            </m:r>
                          </m:e>
                        </m:rad>
                      </m:num>
                      <m:den>
                        <m:r>
                          <a:rPr lang="en-US" sz="3600" i="1">
                            <a:solidFill>
                              <a:srgbClr val="000000"/>
                            </a:solidFill>
                            <a:latin typeface="Cambria Math" panose="02040503050406030204" pitchFamily="18" charset="0"/>
                            <a:cs typeface="Arial" panose="020B0604020202020204" pitchFamily="34" charset="0"/>
                          </a:rPr>
                          <m:t>2</m:t>
                        </m:r>
                      </m:den>
                    </m:f>
                    <m:r>
                      <a:rPr lang="en-US" sz="3600" b="0" i="0" smtClean="0">
                        <a:solidFill>
                          <a:srgbClr val="000000"/>
                        </a:solidFill>
                        <a:latin typeface="Cambria Math" panose="02040503050406030204" pitchFamily="18" charset="0"/>
                        <a:cs typeface="Arial" panose="020B0604020202020204" pitchFamily="34" charset="0"/>
                      </a:rPr>
                      <m:t>.</m:t>
                    </m:r>
                  </m:oMath>
                </a14:m>
                <a:endParaRPr lang="en-US" sz="3600" b="0" i="0">
                  <a:solidFill>
                    <a:srgbClr val="000000"/>
                  </a:solidFill>
                  <a:effectLst/>
                  <a:latin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6744235" y="4596138"/>
                <a:ext cx="11086565" cy="5432385"/>
              </a:xfrm>
              <a:prstGeom prst="rect">
                <a:avLst/>
              </a:prstGeom>
              <a:blipFill>
                <a:blip r:embed="rId8"/>
                <a:stretch>
                  <a:fillRect l="-1649"/>
                </a:stretch>
              </a:blipFill>
            </p:spPr>
            <p:txBody>
              <a:bodyPr/>
              <a:lstStyle/>
              <a:p>
                <a:r>
                  <a:rPr lang="en-US">
                    <a:noFill/>
                  </a:rPr>
                  <a:t> </a:t>
                </a:r>
              </a:p>
            </p:txBody>
          </p:sp>
        </mc:Fallback>
      </mc:AlternateContent>
      <p:pic>
        <p:nvPicPr>
          <p:cNvPr id="18" name="Picture 17"/>
          <p:cNvPicPr>
            <a:picLocks noChangeAspect="1"/>
          </p:cNvPicPr>
          <p:nvPr/>
        </p:nvPicPr>
        <p:blipFill>
          <a:blip r:embed="rId9"/>
          <a:stretch>
            <a:fillRect/>
          </a:stretch>
        </p:blipFill>
        <p:spPr>
          <a:xfrm flipH="1">
            <a:off x="5500342" y="9103682"/>
            <a:ext cx="842526" cy="916618"/>
          </a:xfrm>
          <a:prstGeom prst="rect">
            <a:avLst/>
          </a:prstGeom>
        </p:spPr>
      </p:pic>
    </p:spTree>
    <p:extLst>
      <p:ext uri="{BB962C8B-B14F-4D97-AF65-F5344CB8AC3E}">
        <p14:creationId xmlns:p14="http://schemas.microsoft.com/office/powerpoint/2010/main" val="207171344"/>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anim calcmode="lin" valueType="num">
                                      <p:cBhvr>
                                        <p:cTn id="13" dur="500" fill="hold"/>
                                        <p:tgtEl>
                                          <p:spTgt spid="3"/>
                                        </p:tgtEl>
                                        <p:attrNameLst>
                                          <p:attrName>ppt_x</p:attrName>
                                        </p:attrNameLst>
                                      </p:cBhvr>
                                      <p:tavLst>
                                        <p:tav tm="0">
                                          <p:val>
                                            <p:strVal val="#ppt_x"/>
                                          </p:val>
                                        </p:tav>
                                        <p:tav tm="100000">
                                          <p:val>
                                            <p:strVal val="#ppt_x"/>
                                          </p:val>
                                        </p:tav>
                                      </p:tavLst>
                                    </p:anim>
                                    <p:anim calcmode="lin" valueType="num">
                                      <p:cBhvr>
                                        <p:cTn id="14" dur="5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9">
                                            <p:txEl>
                                              <p:pRg st="0" end="0"/>
                                            </p:txEl>
                                          </p:spTgt>
                                        </p:tgtEl>
                                        <p:attrNameLst>
                                          <p:attrName>style.visibility</p:attrName>
                                        </p:attrNameLst>
                                      </p:cBhvr>
                                      <p:to>
                                        <p:strVal val="visible"/>
                                      </p:to>
                                    </p:set>
                                    <p:animEffect transition="in" filter="fade">
                                      <p:cBhvr>
                                        <p:cTn id="34" dur="500"/>
                                        <p:tgtEl>
                                          <p:spTgt spid="9">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9">
                                            <p:txEl>
                                              <p:pRg st="1" end="1"/>
                                            </p:txEl>
                                          </p:spTgt>
                                        </p:tgtEl>
                                        <p:attrNameLst>
                                          <p:attrName>style.visibility</p:attrName>
                                        </p:attrNameLst>
                                      </p:cBhvr>
                                      <p:to>
                                        <p:strVal val="visible"/>
                                      </p:to>
                                    </p:set>
                                    <p:animEffect transition="in" filter="wipe(up)">
                                      <p:cBhvr>
                                        <p:cTn id="39" dur="500"/>
                                        <p:tgtEl>
                                          <p:spTgt spid="9">
                                            <p:txEl>
                                              <p:pRg st="1" end="1"/>
                                            </p:txEl>
                                          </p:spTgt>
                                        </p:tgtEl>
                                      </p:cBhvr>
                                    </p:animEffect>
                                  </p:childTnLst>
                                </p:cTn>
                              </p:par>
                              <p:par>
                                <p:cTn id="40" presetID="22" presetClass="entr" presetSubtype="1" fill="hold" nodeType="withEffect">
                                  <p:stCondLst>
                                    <p:cond delay="0"/>
                                  </p:stCondLst>
                                  <p:childTnLst>
                                    <p:set>
                                      <p:cBhvr>
                                        <p:cTn id="41" dur="1" fill="hold">
                                          <p:stCondLst>
                                            <p:cond delay="0"/>
                                          </p:stCondLst>
                                        </p:cTn>
                                        <p:tgtEl>
                                          <p:spTgt spid="9">
                                            <p:txEl>
                                              <p:pRg st="2" end="2"/>
                                            </p:txEl>
                                          </p:spTgt>
                                        </p:tgtEl>
                                        <p:attrNameLst>
                                          <p:attrName>style.visibility</p:attrName>
                                        </p:attrNameLst>
                                      </p:cBhvr>
                                      <p:to>
                                        <p:strVal val="visible"/>
                                      </p:to>
                                    </p:set>
                                    <p:animEffect transition="in" filter="wipe(up)">
                                      <p:cBhvr>
                                        <p:cTn id="42" dur="500"/>
                                        <p:tgtEl>
                                          <p:spTgt spid="9">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9">
                                            <p:txEl>
                                              <p:pRg st="3" end="3"/>
                                            </p:txEl>
                                          </p:spTgt>
                                        </p:tgtEl>
                                        <p:attrNameLst>
                                          <p:attrName>style.visibility</p:attrName>
                                        </p:attrNameLst>
                                      </p:cBhvr>
                                      <p:to>
                                        <p:strVal val="visible"/>
                                      </p:to>
                                    </p:set>
                                    <p:animEffect transition="in" filter="wipe(left)">
                                      <p:cBhvr>
                                        <p:cTn id="47" dur="500"/>
                                        <p:tgtEl>
                                          <p:spTgt spid="9">
                                            <p:txEl>
                                              <p:pRg st="3" end="3"/>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9">
                                            <p:txEl>
                                              <p:pRg st="4" end="4"/>
                                            </p:txEl>
                                          </p:spTgt>
                                        </p:tgtEl>
                                        <p:attrNameLst>
                                          <p:attrName>style.visibility</p:attrName>
                                        </p:attrNameLst>
                                      </p:cBhvr>
                                      <p:to>
                                        <p:strVal val="visible"/>
                                      </p:to>
                                    </p:set>
                                    <p:animEffect transition="in" filter="randombar(horizontal)">
                                      <p:cBhvr>
                                        <p:cTn id="5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6" grpId="0"/>
      <p:bldP spid="2" grpId="0"/>
      <p:bldP spid="3" grpId="0"/>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Shape 996"/>
        <p:cNvGrpSpPr/>
        <p:nvPr/>
      </p:nvGrpSpPr>
      <p:grpSpPr>
        <a:xfrm>
          <a:off x="0" y="0"/>
          <a:ext cx="0" cy="0"/>
          <a:chOff x="0" y="0"/>
          <a:chExt cx="0" cy="0"/>
        </a:xfrm>
      </p:grpSpPr>
      <p:sp>
        <p:nvSpPr>
          <p:cNvPr id="10"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7" name="Group 4"/>
          <p:cNvGrpSpPr/>
          <p:nvPr/>
        </p:nvGrpSpPr>
        <p:grpSpPr>
          <a:xfrm>
            <a:off x="228600" y="190500"/>
            <a:ext cx="17830800" cy="9906000"/>
            <a:chOff x="0" y="0"/>
            <a:chExt cx="2635672" cy="2118611"/>
          </a:xfrm>
        </p:grpSpPr>
        <p:sp>
          <p:nvSpPr>
            <p:cNvPr id="19"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20"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6" name="Rectangle 15"/>
          <p:cNvSpPr/>
          <p:nvPr/>
        </p:nvSpPr>
        <p:spPr>
          <a:xfrm>
            <a:off x="609600" y="488700"/>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85109" y="1409700"/>
            <a:ext cx="5944291" cy="4030721"/>
          </a:xfrm>
          <a:prstGeom prst="rect">
            <a:avLst/>
          </a:prstGeom>
        </p:spPr>
      </p:pic>
      <mc:AlternateContent xmlns:mc="http://schemas.openxmlformats.org/markup-compatibility/2006">
        <mc:Choice xmlns:a14="http://schemas.microsoft.com/office/drawing/2010/main" Requires="a14">
          <p:sp>
            <p:nvSpPr>
              <p:cNvPr id="9" name="Rectangle 8"/>
              <p:cNvSpPr/>
              <p:nvPr/>
            </p:nvSpPr>
            <p:spPr>
              <a:xfrm>
                <a:off x="7196041" y="571500"/>
                <a:ext cx="10820400" cy="5179816"/>
              </a:xfrm>
              <a:prstGeom prst="rect">
                <a:avLst/>
              </a:prstGeom>
            </p:spPr>
            <p:txBody>
              <a:bodyPr wrap="square">
                <a:spAutoFit/>
              </a:bodyPr>
              <a:lstStyle/>
              <a:p>
                <a:pPr algn="just">
                  <a:lnSpc>
                    <a:spcPct val="150000"/>
                  </a:lnSpc>
                </a:pPr>
                <a:r>
                  <a:rPr lang="en-US" sz="3600" kern="100" smtClean="0">
                    <a:solidFill>
                      <a:srgbClr val="000000"/>
                    </a:solidFill>
                    <a:latin typeface="Arial" panose="020B0604020202020204" pitchFamily="34" charset="0"/>
                    <a:ea typeface="Calibri" panose="020F0502020204030204" pitchFamily="34" charset="0"/>
                    <a:cs typeface="Arial" panose="020B0604020202020204" pitchFamily="34" charset="0"/>
                  </a:rPr>
                  <a:t>b</a:t>
                </a:r>
                <a:r>
                  <a:rPr lang="en-US" sz="3600" kern="100">
                    <a:solidFill>
                      <a:srgbClr val="000000"/>
                    </a:solidFill>
                    <a:latin typeface="Arial" panose="020B0604020202020204" pitchFamily="34" charset="0"/>
                    <a:ea typeface="Calibri" panose="020F0502020204030204" pitchFamily="34" charset="0"/>
                    <a:cs typeface="Arial" panose="020B0604020202020204" pitchFamily="34" charset="0"/>
                  </a:rPr>
                  <a:t>) </a:t>
                </a:r>
                <a:r>
                  <a:rPr lang="en-US" sz="3600" smtClean="0">
                    <a:solidFill>
                      <a:srgbClr val="000000"/>
                    </a:solidFill>
                    <a:latin typeface="Arial" panose="020B0604020202020204" pitchFamily="34" charset="0"/>
                    <a:cs typeface="Arial" panose="020B0604020202020204" pitchFamily="34" charset="0"/>
                  </a:rPr>
                  <a:t>Vì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𝐴𝐵𝐶𝐷</m:t>
                    </m:r>
                  </m:oMath>
                </a14:m>
                <a:r>
                  <a:rPr lang="en-US" sz="3600">
                    <a:solidFill>
                      <a:srgbClr val="000000"/>
                    </a:solidFill>
                    <a:latin typeface="Arial" panose="020B0604020202020204" pitchFamily="34" charset="0"/>
                    <a:cs typeface="Arial" panose="020B0604020202020204" pitchFamily="34" charset="0"/>
                  </a:rPr>
                  <a:t> là hình vuông nên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𝐵𝐶</m:t>
                    </m:r>
                    <m:r>
                      <a:rPr lang="en-US" sz="3600" i="1" smtClean="0">
                        <a:solidFill>
                          <a:srgbClr val="000000"/>
                        </a:solidFill>
                        <a:latin typeface="Cambria Math" panose="02040503050406030204" pitchFamily="18" charset="0"/>
                        <a:cs typeface="Arial" panose="020B0604020202020204" pitchFamily="34" charset="0"/>
                      </a:rPr>
                      <m:t> // </m:t>
                    </m:r>
                    <m:r>
                      <a:rPr lang="en-US" sz="3600" i="1" smtClean="0">
                        <a:solidFill>
                          <a:srgbClr val="000000"/>
                        </a:solidFill>
                        <a:latin typeface="Cambria Math" panose="02040503050406030204" pitchFamily="18" charset="0"/>
                        <a:cs typeface="Arial" panose="020B0604020202020204" pitchFamily="34" charset="0"/>
                      </a:rPr>
                      <m:t>𝐴𝐷</m:t>
                    </m:r>
                  </m:oMath>
                </a14:m>
                <a:r>
                  <a:rPr lang="en-US" sz="3600" smtClean="0">
                    <a:solidFill>
                      <a:srgbClr val="000000"/>
                    </a:solidFill>
                    <a:latin typeface="Arial" panose="020B0604020202020204" pitchFamily="34" charset="0"/>
                    <a:cs typeface="Arial" panose="020B0604020202020204" pitchFamily="34" charset="0"/>
                  </a:rPr>
                  <a:t> </a:t>
                </a:r>
                <a:endParaRPr lang="en-US" sz="3600" b="0" i="0" smtClean="0">
                  <a:solidFill>
                    <a:srgbClr val="000000"/>
                  </a:solidFill>
                  <a:latin typeface="Cambria Math" panose="02040503050406030204" pitchFamily="18" charset="0"/>
                  <a:cs typeface="Arial" panose="020B0604020202020204" pitchFamily="34" charset="0"/>
                </a:endParaRPr>
              </a:p>
              <a:p>
                <a:pPr algn="just">
                  <a:lnSpc>
                    <a:spcPct val="150000"/>
                  </a:lnSpc>
                </a:pPr>
                <a14:m>
                  <m:oMathPara xmlns:m="http://schemas.openxmlformats.org/officeDocument/2006/math">
                    <m:oMathParaPr>
                      <m:jc m:val="left"/>
                    </m:oMathParaPr>
                    <m:oMath xmlns:m="http://schemas.openxmlformats.org/officeDocument/2006/math">
                      <m:r>
                        <a:rPr lang="en-US" sz="3600" b="0" i="0" smtClean="0">
                          <a:solidFill>
                            <a:srgbClr val="000000"/>
                          </a:solidFill>
                          <a:latin typeface="Cambria Math" panose="02040503050406030204" pitchFamily="18" charset="0"/>
                          <a:cs typeface="Arial" panose="020B0604020202020204" pitchFamily="34" charset="0"/>
                        </a:rPr>
                        <m:t>⇒</m:t>
                      </m:r>
                      <m:r>
                        <a:rPr lang="en-US" sz="3600" i="1" smtClean="0">
                          <a:solidFill>
                            <a:srgbClr val="000000"/>
                          </a:solidFill>
                          <a:latin typeface="Cambria Math" panose="02040503050406030204" pitchFamily="18" charset="0"/>
                          <a:cs typeface="Arial" panose="020B0604020202020204" pitchFamily="34" charset="0"/>
                        </a:rPr>
                        <m:t>𝐵𝐶</m:t>
                      </m:r>
                      <m:r>
                        <a:rPr lang="en-US" sz="3600" i="1" smtClean="0">
                          <a:solidFill>
                            <a:srgbClr val="000000"/>
                          </a:solidFill>
                          <a:latin typeface="Cambria Math" panose="02040503050406030204" pitchFamily="18" charset="0"/>
                          <a:cs typeface="Arial" panose="020B0604020202020204" pitchFamily="34" charset="0"/>
                        </a:rPr>
                        <m:t> // (</m:t>
                      </m:r>
                      <m:r>
                        <a:rPr lang="en-US" sz="3600" i="1" smtClean="0">
                          <a:solidFill>
                            <a:srgbClr val="000000"/>
                          </a:solidFill>
                          <a:latin typeface="Cambria Math" panose="02040503050406030204" pitchFamily="18" charset="0"/>
                          <a:cs typeface="Arial" panose="020B0604020202020204" pitchFamily="34" charset="0"/>
                        </a:rPr>
                        <m:t>𝑆𝐴𝐷</m:t>
                      </m:r>
                      <m:r>
                        <a:rPr lang="en-US" sz="3600" i="1" smtClean="0">
                          <a:solidFill>
                            <a:srgbClr val="000000"/>
                          </a:solidFill>
                          <a:latin typeface="Cambria Math" panose="02040503050406030204" pitchFamily="18" charset="0"/>
                          <a:cs typeface="Arial" panose="020B0604020202020204" pitchFamily="34" charset="0"/>
                        </a:rPr>
                        <m:t>)</m:t>
                      </m:r>
                    </m:oMath>
                  </m:oMathPara>
                </a14:m>
                <a:endParaRPr lang="en-US" sz="3600">
                  <a:solidFill>
                    <a:srgbClr val="000000"/>
                  </a:solidFill>
                  <a:latin typeface="Arial" panose="020B0604020202020204" pitchFamily="34" charset="0"/>
                  <a:cs typeface="Arial" panose="020B0604020202020204" pitchFamily="34" charset="0"/>
                </a:endParaRPr>
              </a:p>
              <a:p>
                <a:pPr algn="just">
                  <a:lnSpc>
                    <a:spcPct val="150000"/>
                  </a:lnSpc>
                </a:pPr>
                <a:r>
                  <a:rPr lang="en-US" sz="3600">
                    <a:solidFill>
                      <a:srgbClr val="000000"/>
                    </a:solidFill>
                    <a:latin typeface="Arial" panose="020B0604020202020204" pitchFamily="34" charset="0"/>
                    <a:cs typeface="Arial" panose="020B0604020202020204" pitchFamily="34" charset="0"/>
                  </a:rPr>
                  <a:t>Khi đó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𝑑</m:t>
                    </m:r>
                    <m:r>
                      <a:rPr lang="en-US" sz="3600" i="1" smtClean="0">
                        <a:solidFill>
                          <a:srgbClr val="000000"/>
                        </a:solidFill>
                        <a:latin typeface="Cambria Math" panose="02040503050406030204" pitchFamily="18" charset="0"/>
                        <a:cs typeface="Arial" panose="020B0604020202020204" pitchFamily="34" charset="0"/>
                      </a:rPr>
                      <m:t>(</m:t>
                    </m:r>
                    <m:r>
                      <a:rPr lang="en-US" sz="3600" i="1" smtClean="0">
                        <a:solidFill>
                          <a:srgbClr val="000000"/>
                        </a:solidFill>
                        <a:latin typeface="Cambria Math" panose="02040503050406030204" pitchFamily="18" charset="0"/>
                        <a:cs typeface="Arial" panose="020B0604020202020204" pitchFamily="34" charset="0"/>
                      </a:rPr>
                      <m:t>𝐵𝐶</m:t>
                    </m:r>
                    <m:r>
                      <a:rPr lang="en-US" sz="3600" i="1" smtClean="0">
                        <a:solidFill>
                          <a:srgbClr val="000000"/>
                        </a:solidFill>
                        <a:latin typeface="Cambria Math" panose="02040503050406030204" pitchFamily="18" charset="0"/>
                        <a:cs typeface="Arial" panose="020B0604020202020204" pitchFamily="34" charset="0"/>
                      </a:rPr>
                      <m:t>, (</m:t>
                    </m:r>
                    <m:r>
                      <a:rPr lang="en-US" sz="3600" i="1" smtClean="0">
                        <a:solidFill>
                          <a:srgbClr val="000000"/>
                        </a:solidFill>
                        <a:latin typeface="Cambria Math" panose="02040503050406030204" pitchFamily="18" charset="0"/>
                        <a:cs typeface="Arial" panose="020B0604020202020204" pitchFamily="34" charset="0"/>
                      </a:rPr>
                      <m:t>𝑆𝐴𝐷</m:t>
                    </m:r>
                    <m:r>
                      <a:rPr lang="en-US" sz="3600" i="1" smtClean="0">
                        <a:solidFill>
                          <a:srgbClr val="000000"/>
                        </a:solidFill>
                        <a:latin typeface="Cambria Math" panose="02040503050406030204" pitchFamily="18" charset="0"/>
                        <a:cs typeface="Arial" panose="020B0604020202020204" pitchFamily="34" charset="0"/>
                      </a:rPr>
                      <m:t>)) = </m:t>
                    </m:r>
                    <m:r>
                      <a:rPr lang="en-US" sz="3600" i="1" smtClean="0">
                        <a:solidFill>
                          <a:srgbClr val="000000"/>
                        </a:solidFill>
                        <a:latin typeface="Cambria Math" panose="02040503050406030204" pitchFamily="18" charset="0"/>
                        <a:cs typeface="Arial" panose="020B0604020202020204" pitchFamily="34" charset="0"/>
                      </a:rPr>
                      <m:t>𝑑</m:t>
                    </m:r>
                    <m:r>
                      <a:rPr lang="en-US" sz="3600" i="1" smtClean="0">
                        <a:solidFill>
                          <a:srgbClr val="000000"/>
                        </a:solidFill>
                        <a:latin typeface="Cambria Math" panose="02040503050406030204" pitchFamily="18" charset="0"/>
                        <a:cs typeface="Arial" panose="020B0604020202020204" pitchFamily="34" charset="0"/>
                      </a:rPr>
                      <m:t>(</m:t>
                    </m:r>
                    <m:r>
                      <a:rPr lang="en-US" sz="3600" i="1" smtClean="0">
                        <a:solidFill>
                          <a:srgbClr val="000000"/>
                        </a:solidFill>
                        <a:latin typeface="Cambria Math" panose="02040503050406030204" pitchFamily="18" charset="0"/>
                        <a:cs typeface="Arial" panose="020B0604020202020204" pitchFamily="34" charset="0"/>
                      </a:rPr>
                      <m:t>𝐵</m:t>
                    </m:r>
                    <m:r>
                      <a:rPr lang="en-US" sz="3600" i="1" smtClean="0">
                        <a:solidFill>
                          <a:srgbClr val="000000"/>
                        </a:solidFill>
                        <a:latin typeface="Cambria Math" panose="02040503050406030204" pitchFamily="18" charset="0"/>
                        <a:cs typeface="Arial" panose="020B0604020202020204" pitchFamily="34" charset="0"/>
                      </a:rPr>
                      <m:t>, (</m:t>
                    </m:r>
                    <m:r>
                      <a:rPr lang="en-US" sz="3600" i="1" smtClean="0">
                        <a:solidFill>
                          <a:srgbClr val="000000"/>
                        </a:solidFill>
                        <a:latin typeface="Cambria Math" panose="02040503050406030204" pitchFamily="18" charset="0"/>
                        <a:cs typeface="Arial" panose="020B0604020202020204" pitchFamily="34" charset="0"/>
                      </a:rPr>
                      <m:t>𝑆𝐴𝐷</m:t>
                    </m:r>
                    <m:r>
                      <a:rPr lang="en-US" sz="3600" i="1" smtClean="0">
                        <a:solidFill>
                          <a:srgbClr val="000000"/>
                        </a:solidFill>
                        <a:latin typeface="Cambria Math" panose="02040503050406030204" pitchFamily="18" charset="0"/>
                        <a:cs typeface="Arial" panose="020B0604020202020204" pitchFamily="34" charset="0"/>
                      </a:rPr>
                      <m:t>)).</m:t>
                    </m:r>
                  </m:oMath>
                </a14:m>
                <a:endParaRPr lang="en-US" sz="3600">
                  <a:solidFill>
                    <a:srgbClr val="000000"/>
                  </a:solidFill>
                  <a:latin typeface="Arial" panose="020B0604020202020204" pitchFamily="34" charset="0"/>
                  <a:cs typeface="Arial" panose="020B0604020202020204" pitchFamily="34" charset="0"/>
                </a:endParaRPr>
              </a:p>
              <a:p>
                <a:pPr algn="just">
                  <a:lnSpc>
                    <a:spcPct val="150000"/>
                  </a:lnSpc>
                </a:pPr>
                <a:r>
                  <a:rPr lang="en-US" sz="3600">
                    <a:solidFill>
                      <a:srgbClr val="000000"/>
                    </a:solidFill>
                    <a:latin typeface="Arial" panose="020B0604020202020204" pitchFamily="34" charset="0"/>
                    <a:cs typeface="Arial" panose="020B0604020202020204" pitchFamily="34" charset="0"/>
                  </a:rPr>
                  <a:t>Vì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𝐴𝐵𝐶𝐷</m:t>
                    </m:r>
                  </m:oMath>
                </a14:m>
                <a:r>
                  <a:rPr lang="en-US" sz="3600">
                    <a:solidFill>
                      <a:srgbClr val="000000"/>
                    </a:solidFill>
                    <a:latin typeface="Arial" panose="020B0604020202020204" pitchFamily="34" charset="0"/>
                    <a:cs typeface="Arial" panose="020B0604020202020204" pitchFamily="34" charset="0"/>
                  </a:rPr>
                  <a:t> là hình vuông nên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𝐴𝐵</m:t>
                    </m:r>
                    <m:r>
                      <a:rPr lang="en-US" sz="3600" i="1" smtClean="0">
                        <a:solidFill>
                          <a:srgbClr val="000000"/>
                        </a:solidFill>
                        <a:latin typeface="Cambria Math" panose="02040503050406030204" pitchFamily="18" charset="0"/>
                        <a:cs typeface="Arial" panose="020B0604020202020204" pitchFamily="34" charset="0"/>
                      </a:rPr>
                      <m:t>⊥</m:t>
                    </m:r>
                    <m:r>
                      <a:rPr lang="en-US" sz="3600" i="1">
                        <a:solidFill>
                          <a:srgbClr val="000000"/>
                        </a:solidFill>
                        <a:latin typeface="Cambria Math" panose="02040503050406030204" pitchFamily="18" charset="0"/>
                        <a:cs typeface="Arial" panose="020B0604020202020204" pitchFamily="34" charset="0"/>
                      </a:rPr>
                      <m:t>𝐴𝐷</m:t>
                    </m:r>
                    <m:r>
                      <a:rPr lang="en-US" sz="3600" i="1">
                        <a:solidFill>
                          <a:srgbClr val="000000"/>
                        </a:solidFill>
                        <a:latin typeface="Cambria Math" panose="02040503050406030204" pitchFamily="18" charset="0"/>
                        <a:cs typeface="Arial" panose="020B0604020202020204" pitchFamily="34" charset="0"/>
                      </a:rPr>
                      <m:t> </m:t>
                    </m:r>
                  </m:oMath>
                </a14:m>
                <a:endParaRPr lang="en-US" sz="3600" i="1" smtClean="0">
                  <a:solidFill>
                    <a:srgbClr val="000000"/>
                  </a:solidFill>
                  <a:latin typeface="Cambria Math" panose="02040503050406030204" pitchFamily="18" charset="0"/>
                  <a:cs typeface="Arial" panose="020B0604020202020204" pitchFamily="34" charset="0"/>
                </a:endParaRPr>
              </a:p>
              <a:p>
                <a:pPr algn="just">
                  <a:lnSpc>
                    <a:spcPct val="150000"/>
                  </a:lnSpc>
                </a:pPr>
                <a:r>
                  <a:rPr lang="en-US" sz="3600" smtClean="0">
                    <a:solidFill>
                      <a:srgbClr val="000000"/>
                    </a:solidFill>
                    <a:cs typeface="Arial" panose="020B0604020202020204" pitchFamily="34" charset="0"/>
                  </a:rPr>
                  <a:t>Và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𝑆</m:t>
                    </m:r>
                    <m:r>
                      <a:rPr lang="en-US" sz="3600" b="0" i="1" smtClean="0">
                        <a:solidFill>
                          <a:srgbClr val="000000"/>
                        </a:solidFill>
                        <a:latin typeface="Cambria Math" panose="02040503050406030204" pitchFamily="18" charset="0"/>
                        <a:cs typeface="Arial" panose="020B0604020202020204" pitchFamily="34" charset="0"/>
                      </a:rPr>
                      <m:t>𝐻</m:t>
                    </m:r>
                    <m:r>
                      <a:rPr lang="en-US" sz="3600" i="1" smtClean="0">
                        <a:solidFill>
                          <a:srgbClr val="000000"/>
                        </a:solidFill>
                        <a:latin typeface="Cambria Math" panose="02040503050406030204" pitchFamily="18" charset="0"/>
                        <a:cs typeface="Arial" panose="020B0604020202020204" pitchFamily="34" charset="0"/>
                      </a:rPr>
                      <m:t>⊥(</m:t>
                    </m:r>
                    <m:r>
                      <a:rPr lang="en-US" sz="3600" i="1" smtClean="0">
                        <a:solidFill>
                          <a:srgbClr val="000000"/>
                        </a:solidFill>
                        <a:latin typeface="Cambria Math" panose="02040503050406030204" pitchFamily="18" charset="0"/>
                        <a:cs typeface="Arial" panose="020B0604020202020204" pitchFamily="34" charset="0"/>
                      </a:rPr>
                      <m:t>𝐴𝐵𝐶𝐷</m:t>
                    </m:r>
                    <m:r>
                      <a:rPr lang="en-US" sz="3600" i="1" smtClean="0">
                        <a:solidFill>
                          <a:srgbClr val="000000"/>
                        </a:solidFill>
                        <a:latin typeface="Cambria Math" panose="02040503050406030204" pitchFamily="18" charset="0"/>
                        <a:cs typeface="Arial" panose="020B0604020202020204" pitchFamily="34" charset="0"/>
                      </a:rPr>
                      <m:t>)</m:t>
                    </m:r>
                  </m:oMath>
                </a14:m>
                <a:r>
                  <a:rPr lang="en-US" sz="3600" smtClean="0">
                    <a:solidFill>
                      <a:srgbClr val="000000"/>
                    </a:solidFill>
                    <a:latin typeface="Arial" panose="020B0604020202020204" pitchFamily="34" charset="0"/>
                    <a:cs typeface="Arial" panose="020B0604020202020204" pitchFamily="34" charset="0"/>
                  </a:rPr>
                  <a:t> </a:t>
                </a:r>
                <a:r>
                  <a:rPr lang="en-US" sz="3600">
                    <a:solidFill>
                      <a:srgbClr val="000000"/>
                    </a:solidFill>
                    <a:latin typeface="Arial" panose="020B0604020202020204" pitchFamily="34" charset="0"/>
                    <a:cs typeface="Arial" panose="020B0604020202020204" pitchFamily="34" charset="0"/>
                  </a:rPr>
                  <a:t>nên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𝑆</m:t>
                    </m:r>
                    <m:r>
                      <a:rPr lang="en-US" sz="3600" b="0" i="1" smtClean="0">
                        <a:solidFill>
                          <a:srgbClr val="000000"/>
                        </a:solidFill>
                        <a:latin typeface="Cambria Math" panose="02040503050406030204" pitchFamily="18" charset="0"/>
                        <a:cs typeface="Arial" panose="020B0604020202020204" pitchFamily="34" charset="0"/>
                      </a:rPr>
                      <m:t>𝐻</m:t>
                    </m:r>
                    <m:r>
                      <a:rPr lang="en-US" sz="3600" i="1" smtClean="0">
                        <a:solidFill>
                          <a:srgbClr val="000000"/>
                        </a:solidFill>
                        <a:latin typeface="Cambria Math" panose="02040503050406030204" pitchFamily="18" charset="0"/>
                        <a:cs typeface="Arial" panose="020B0604020202020204" pitchFamily="34" charset="0"/>
                      </a:rPr>
                      <m:t>⊥</m:t>
                    </m:r>
                    <m:r>
                      <a:rPr lang="en-US" sz="3600" i="1" smtClean="0">
                        <a:solidFill>
                          <a:srgbClr val="000000"/>
                        </a:solidFill>
                        <a:latin typeface="Cambria Math" panose="02040503050406030204" pitchFamily="18" charset="0"/>
                        <a:cs typeface="Arial" panose="020B0604020202020204" pitchFamily="34" charset="0"/>
                      </a:rPr>
                      <m:t>𝐴𝐵</m:t>
                    </m:r>
                  </m:oMath>
                </a14:m>
                <a:r>
                  <a:rPr lang="en-US" sz="3600" smtClean="0">
                    <a:solidFill>
                      <a:srgbClr val="000000"/>
                    </a:solidFill>
                    <a:latin typeface="Arial" panose="020B0604020202020204" pitchFamily="34" charset="0"/>
                    <a:cs typeface="Arial" panose="020B0604020202020204" pitchFamily="34" charset="0"/>
                  </a:rPr>
                  <a:t> suy ra </a:t>
                </a:r>
                <a14:m>
                  <m:oMath xmlns:m="http://schemas.openxmlformats.org/officeDocument/2006/math">
                    <m:r>
                      <a:rPr lang="en-US" sz="3600" i="1" smtClean="0">
                        <a:solidFill>
                          <a:srgbClr val="000000"/>
                        </a:solidFill>
                        <a:latin typeface="Cambria Math" panose="02040503050406030204" pitchFamily="18" charset="0"/>
                        <a:cs typeface="Arial" panose="020B0604020202020204" pitchFamily="34" charset="0"/>
                      </a:rPr>
                      <m:t>𝐴𝐵</m:t>
                    </m:r>
                    <m:r>
                      <a:rPr lang="en-US" sz="3600" i="1" smtClean="0">
                        <a:solidFill>
                          <a:srgbClr val="000000"/>
                        </a:solidFill>
                        <a:latin typeface="Cambria Math" panose="02040503050406030204" pitchFamily="18" charset="0"/>
                        <a:cs typeface="Arial" panose="020B0604020202020204" pitchFamily="34" charset="0"/>
                      </a:rPr>
                      <m:t>⊥(</m:t>
                    </m:r>
                    <m:r>
                      <a:rPr lang="en-US" sz="3600" i="1" smtClean="0">
                        <a:solidFill>
                          <a:srgbClr val="000000"/>
                        </a:solidFill>
                        <a:latin typeface="Cambria Math" panose="02040503050406030204" pitchFamily="18" charset="0"/>
                        <a:cs typeface="Arial" panose="020B0604020202020204" pitchFamily="34" charset="0"/>
                      </a:rPr>
                      <m:t>𝑆𝐴𝐷</m:t>
                    </m:r>
                    <m:r>
                      <a:rPr lang="en-US" sz="3600" i="1" smtClean="0">
                        <a:solidFill>
                          <a:srgbClr val="000000"/>
                        </a:solidFill>
                        <a:latin typeface="Cambria Math" panose="02040503050406030204" pitchFamily="18" charset="0"/>
                        <a:cs typeface="Arial" panose="020B0604020202020204" pitchFamily="34" charset="0"/>
                      </a:rPr>
                      <m:t>).</m:t>
                    </m:r>
                  </m:oMath>
                </a14:m>
                <a:endParaRPr lang="en-US" sz="3600">
                  <a:solidFill>
                    <a:srgbClr val="000000"/>
                  </a:solidFill>
                  <a:latin typeface="Arial" panose="020B0604020202020204" pitchFamily="34" charset="0"/>
                  <a:cs typeface="Arial" panose="020B0604020202020204" pitchFamily="34" charset="0"/>
                </a:endParaRPr>
              </a:p>
              <a:p>
                <a:pPr algn="just">
                  <a:lnSpc>
                    <a:spcPct val="150000"/>
                  </a:lnSpc>
                </a:pPr>
                <a:r>
                  <a:rPr lang="en-US" sz="3600">
                    <a:solidFill>
                      <a:srgbClr val="000000"/>
                    </a:solidFill>
                    <a:latin typeface="Arial" panose="020B0604020202020204" pitchFamily="34" charset="0"/>
                    <a:cs typeface="Arial" panose="020B0604020202020204" pitchFamily="34" charset="0"/>
                  </a:rPr>
                  <a:t>Do </a:t>
                </a:r>
                <a:r>
                  <a:rPr lang="en-US" sz="3600" smtClean="0">
                    <a:solidFill>
                      <a:srgbClr val="000000"/>
                    </a:solidFill>
                    <a:latin typeface="Arial" panose="020B0604020202020204" pitchFamily="34" charset="0"/>
                    <a:cs typeface="Arial" panose="020B0604020202020204" pitchFamily="34" charset="0"/>
                  </a:rPr>
                  <a:t>đó</a:t>
                </a:r>
                <a:r>
                  <a:rPr lang="en-US" sz="3600" kern="100">
                    <a:solidFill>
                      <a:srgbClr val="0000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𝑑</m:t>
                    </m:r>
                    <m:r>
                      <a:rPr lang="en-US" sz="3600"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𝐵𝐶</m:t>
                    </m:r>
                    <m:r>
                      <a:rPr lang="en-US" sz="3600"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𝑆𝐴𝐷</m:t>
                    </m:r>
                    <m:r>
                      <a:rPr lang="en-US" sz="3600"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𝑑</m:t>
                    </m:r>
                    <m:r>
                      <a:rPr lang="en-US" sz="3600"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𝐵</m:t>
                    </m:r>
                    <m:r>
                      <a:rPr lang="en-US" sz="3600"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𝑆𝐴𝐷</m:t>
                    </m:r>
                    <m:r>
                      <a:rPr lang="en-US" sz="3600"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𝐴𝐵</m:t>
                    </m:r>
                    <m:r>
                      <a:rPr lang="en-US" sz="3600"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𝑎</m:t>
                    </m:r>
                  </m:oMath>
                </a14:m>
                <a:r>
                  <a:rPr lang="en-US" sz="3600" kern="100" smtClean="0">
                    <a:solidFill>
                      <a:srgbClr val="000000"/>
                    </a:solidFill>
                    <a:latin typeface="Arial" panose="020B0604020202020204" pitchFamily="34" charset="0"/>
                    <a:ea typeface="Calibri" panose="020F0502020204030204" pitchFamily="34" charset="0"/>
                    <a:cs typeface="Arial" panose="020B0604020202020204" pitchFamily="34" charset="0"/>
                  </a:rPr>
                  <a:t>.</a:t>
                </a:r>
                <a:endParaRPr kumimoji="0" lang="en-US" sz="36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mc:Choice>
        <mc:Fallback>
          <p:sp>
            <p:nvSpPr>
              <p:cNvPr id="9" name="Rectangle 8"/>
              <p:cNvSpPr>
                <a:spLocks noRot="1" noChangeAspect="1" noMove="1" noResize="1" noEditPoints="1" noAdjustHandles="1" noChangeArrowheads="1" noChangeShapeType="1" noTextEdit="1"/>
              </p:cNvSpPr>
              <p:nvPr/>
            </p:nvSpPr>
            <p:spPr>
              <a:xfrm>
                <a:off x="7196041" y="571500"/>
                <a:ext cx="10820400" cy="5179816"/>
              </a:xfrm>
              <a:prstGeom prst="rect">
                <a:avLst/>
              </a:prstGeom>
              <a:blipFill>
                <a:blip r:embed="rId6"/>
                <a:stretch>
                  <a:fillRect l="-1690"/>
                </a:stretch>
              </a:blipFill>
            </p:spPr>
            <p:txBody>
              <a:bodyPr/>
              <a:lstStyle/>
              <a:p>
                <a:r>
                  <a:rPr lang="en-US">
                    <a:noFill/>
                  </a:rPr>
                  <a:t> </a:t>
                </a:r>
              </a:p>
            </p:txBody>
          </p:sp>
        </mc:Fallback>
      </mc:AlternateContent>
      <p:pic>
        <p:nvPicPr>
          <p:cNvPr id="18" name="Picture 17"/>
          <p:cNvPicPr>
            <a:picLocks noChangeAspect="1"/>
          </p:cNvPicPr>
          <p:nvPr/>
        </p:nvPicPr>
        <p:blipFill>
          <a:blip r:embed="rId7"/>
          <a:stretch>
            <a:fillRect/>
          </a:stretch>
        </p:blipFill>
        <p:spPr>
          <a:xfrm flipH="1">
            <a:off x="16510538" y="8572500"/>
            <a:ext cx="1312242" cy="1427641"/>
          </a:xfrm>
          <a:prstGeom prst="rect">
            <a:avLst/>
          </a:prstGeom>
        </p:spPr>
      </p:pic>
      <mc:AlternateContent xmlns:mc="http://schemas.openxmlformats.org/markup-compatibility/2006">
        <mc:Choice xmlns:a14="http://schemas.microsoft.com/office/drawing/2010/main" Requires="a14">
          <p:sp>
            <p:nvSpPr>
              <p:cNvPr id="13" name="Rectangle 12"/>
              <p:cNvSpPr/>
              <p:nvPr/>
            </p:nvSpPr>
            <p:spPr>
              <a:xfrm>
                <a:off x="774032" y="5574455"/>
                <a:ext cx="16503316" cy="4499886"/>
              </a:xfrm>
              <a:prstGeom prst="rect">
                <a:avLst/>
              </a:prstGeom>
            </p:spPr>
            <p:txBody>
              <a:bodyPr wrap="square">
                <a:spAutoFit/>
              </a:bodyPr>
              <a:lstStyle/>
              <a:p>
                <a:pPr algn="just">
                  <a:lnSpc>
                    <a:spcPct val="150000"/>
                  </a:lnSpc>
                </a:pPr>
                <a:r>
                  <a:rPr lang="vi-VN" sz="3600" smtClean="0">
                    <a:solidFill>
                      <a:srgbClr val="000000"/>
                    </a:solidFill>
                    <a:latin typeface="Arial" panose="020B0604020202020204" pitchFamily="34" charset="0"/>
                    <a:cs typeface="Arial" panose="020B0604020202020204" pitchFamily="34" charset="0"/>
                  </a:rPr>
                  <a:t>c) Kẻ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𝐴</m:t>
                    </m:r>
                    <m:r>
                      <a:rPr lang="en-US" sz="3600" b="0" i="1" smtClean="0">
                        <a:solidFill>
                          <a:srgbClr val="000000"/>
                        </a:solidFill>
                        <a:latin typeface="Cambria Math" panose="02040503050406030204" pitchFamily="18" charset="0"/>
                        <a:cs typeface="Arial" panose="020B0604020202020204" pitchFamily="34" charset="0"/>
                      </a:rPr>
                      <m:t>𝐾</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𝑆𝐷</m:t>
                    </m:r>
                  </m:oMath>
                </a14:m>
                <a:r>
                  <a:rPr lang="vi-VN" sz="3600">
                    <a:solidFill>
                      <a:srgbClr val="000000"/>
                    </a:solidFill>
                    <a:latin typeface="Arial" panose="020B0604020202020204" pitchFamily="34" charset="0"/>
                    <a:cs typeface="Arial" panose="020B0604020202020204" pitchFamily="34" charset="0"/>
                  </a:rPr>
                  <a:t> tại </a:t>
                </a:r>
                <a14:m>
                  <m:oMath xmlns:m="http://schemas.openxmlformats.org/officeDocument/2006/math">
                    <m:r>
                      <a:rPr lang="en-US" sz="3600" i="1">
                        <a:solidFill>
                          <a:srgbClr val="000000"/>
                        </a:solidFill>
                        <a:latin typeface="Cambria Math" panose="02040503050406030204" pitchFamily="18" charset="0"/>
                        <a:cs typeface="Arial" panose="020B0604020202020204" pitchFamily="34" charset="0"/>
                      </a:rPr>
                      <m:t>𝐾</m:t>
                    </m:r>
                  </m:oMath>
                </a14:m>
                <a:r>
                  <a:rPr lang="vi-VN" sz="3600">
                    <a:solidFill>
                      <a:srgbClr val="000000"/>
                    </a:solidFill>
                    <a:latin typeface="Arial" panose="020B0604020202020204" pitchFamily="34" charset="0"/>
                    <a:cs typeface="Arial" panose="020B0604020202020204" pitchFamily="34" charset="0"/>
                  </a:rPr>
                  <a:t>, mà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𝐴𝐵</m:t>
                    </m:r>
                    <m:r>
                      <a:rPr lang="vi-VN" sz="3600" i="1">
                        <a:solidFill>
                          <a:srgbClr val="000000"/>
                        </a:solidFill>
                        <a:latin typeface="Cambria Math" panose="02040503050406030204" pitchFamily="18" charset="0"/>
                        <a:cs typeface="Arial" panose="020B0604020202020204" pitchFamily="34" charset="0"/>
                      </a:rPr>
                      <m:t> </m:t>
                    </m:r>
                    <m:r>
                      <a:rPr lang="vi-VN" sz="3600" i="1" smtClean="0">
                        <a:solidFill>
                          <a:srgbClr val="000000"/>
                        </a:solidFill>
                        <a:latin typeface="Cambria Math" panose="02040503050406030204" pitchFamily="18" charset="0"/>
                        <a:cs typeface="Arial" panose="020B0604020202020204" pitchFamily="34" charset="0"/>
                      </a:rPr>
                      <m:t>⊥</m:t>
                    </m:r>
                    <m:r>
                      <a:rPr lang="vi-VN" sz="3600" i="1">
                        <a:solidFill>
                          <a:srgbClr val="000000"/>
                        </a:solidFill>
                        <a:latin typeface="Cambria Math" panose="02040503050406030204" pitchFamily="18" charset="0"/>
                        <a:cs typeface="Arial" panose="020B0604020202020204" pitchFamily="34" charset="0"/>
                      </a:rPr>
                      <m:t> (</m:t>
                    </m:r>
                    <m:r>
                      <a:rPr lang="vi-VN" sz="3600" i="1">
                        <a:solidFill>
                          <a:srgbClr val="000000"/>
                        </a:solidFill>
                        <a:latin typeface="Cambria Math" panose="02040503050406030204" pitchFamily="18" charset="0"/>
                        <a:cs typeface="Arial" panose="020B0604020202020204" pitchFamily="34" charset="0"/>
                      </a:rPr>
                      <m:t>𝑆𝐴𝐷</m:t>
                    </m:r>
                    <m:r>
                      <a:rPr lang="en-US" sz="3600" b="0" i="0" smtClean="0">
                        <a:solidFill>
                          <a:srgbClr val="000000"/>
                        </a:solidFill>
                        <a:latin typeface="Cambria Math" panose="02040503050406030204" pitchFamily="18" charset="0"/>
                        <a:cs typeface="Arial" panose="020B0604020202020204" pitchFamily="34" charset="0"/>
                      </a:rPr>
                      <m:t>)</m:t>
                    </m:r>
                  </m:oMath>
                </a14:m>
                <a:r>
                  <a:rPr lang="vi-VN" sz="3600">
                    <a:solidFill>
                      <a:srgbClr val="000000"/>
                    </a:solidFill>
                    <a:latin typeface="Arial" panose="020B0604020202020204" pitchFamily="34" charset="0"/>
                    <a:cs typeface="Arial" panose="020B0604020202020204" pitchFamily="34" charset="0"/>
                  </a:rPr>
                  <a:t> nên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𝐴𝐵</m:t>
                    </m:r>
                    <m:r>
                      <a:rPr lang="vi-VN" sz="3600" i="1" smtClean="0">
                        <a:solidFill>
                          <a:srgbClr val="000000"/>
                        </a:solidFill>
                        <a:latin typeface="Cambria Math" panose="02040503050406030204" pitchFamily="18" charset="0"/>
                        <a:cs typeface="Arial" panose="020B0604020202020204" pitchFamily="34" charset="0"/>
                      </a:rPr>
                      <m:t>⊥</m:t>
                    </m:r>
                    <m:r>
                      <a:rPr lang="vi-VN" sz="3600" i="1">
                        <a:solidFill>
                          <a:srgbClr val="000000"/>
                        </a:solidFill>
                        <a:latin typeface="Cambria Math" panose="02040503050406030204" pitchFamily="18" charset="0"/>
                        <a:cs typeface="Arial" panose="020B0604020202020204" pitchFamily="34" charset="0"/>
                      </a:rPr>
                      <m:t>𝐴</m:t>
                    </m:r>
                    <m:r>
                      <a:rPr lang="en-US" sz="3600" b="0" i="1" smtClean="0">
                        <a:solidFill>
                          <a:srgbClr val="000000"/>
                        </a:solidFill>
                        <a:latin typeface="Cambria Math" panose="02040503050406030204" pitchFamily="18" charset="0"/>
                        <a:cs typeface="Arial" panose="020B0604020202020204" pitchFamily="34" charset="0"/>
                      </a:rPr>
                      <m:t>𝐾</m:t>
                    </m:r>
                    <m:r>
                      <a:rPr lang="vi-VN" sz="3600" i="1">
                        <a:solidFill>
                          <a:srgbClr val="000000"/>
                        </a:solidFill>
                        <a:latin typeface="Cambria Math" panose="02040503050406030204" pitchFamily="18" charset="0"/>
                        <a:cs typeface="Arial" panose="020B0604020202020204" pitchFamily="34" charset="0"/>
                      </a:rPr>
                      <m:t>.</m:t>
                    </m:r>
                  </m:oMath>
                </a14:m>
                <a:endParaRPr lang="vi-VN" sz="3600">
                  <a:solidFill>
                    <a:srgbClr val="000000"/>
                  </a:solidFill>
                  <a:latin typeface="Arial" panose="020B0604020202020204" pitchFamily="34" charset="0"/>
                  <a:cs typeface="Arial" panose="020B0604020202020204" pitchFamily="34" charset="0"/>
                </a:endParaRPr>
              </a:p>
              <a:p>
                <a:pPr algn="just">
                  <a:lnSpc>
                    <a:spcPct val="150000"/>
                  </a:lnSpc>
                </a:pPr>
                <a:r>
                  <a:rPr lang="en-US" sz="3600" smtClean="0">
                    <a:solidFill>
                      <a:srgbClr val="000000"/>
                    </a:solidFill>
                    <a:cs typeface="Arial" panose="020B0604020202020204" pitchFamily="34" charset="0"/>
                  </a:rPr>
                  <a:t>Mà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𝐴</m:t>
                    </m:r>
                    <m:r>
                      <a:rPr lang="en-US" sz="3600" i="1">
                        <a:solidFill>
                          <a:srgbClr val="000000"/>
                        </a:solidFill>
                        <a:latin typeface="Cambria Math" panose="02040503050406030204" pitchFamily="18" charset="0"/>
                        <a:cs typeface="Arial" panose="020B0604020202020204" pitchFamily="34" charset="0"/>
                      </a:rPr>
                      <m:t>𝐾</m:t>
                    </m:r>
                    <m:r>
                      <a:rPr lang="vi-VN" sz="3600" i="1" smtClean="0">
                        <a:solidFill>
                          <a:srgbClr val="000000"/>
                        </a:solidFill>
                        <a:latin typeface="Cambria Math" panose="02040503050406030204" pitchFamily="18" charset="0"/>
                        <a:cs typeface="Arial" panose="020B0604020202020204" pitchFamily="34" charset="0"/>
                      </a:rPr>
                      <m:t>⊥</m:t>
                    </m:r>
                    <m:r>
                      <a:rPr lang="vi-VN" sz="3600" i="1">
                        <a:solidFill>
                          <a:srgbClr val="000000"/>
                        </a:solidFill>
                        <a:latin typeface="Cambria Math" panose="02040503050406030204" pitchFamily="18" charset="0"/>
                        <a:cs typeface="Arial" panose="020B0604020202020204" pitchFamily="34" charset="0"/>
                      </a:rPr>
                      <m:t>𝑆𝐷</m:t>
                    </m:r>
                    <m:r>
                      <a:rPr lang="vi-VN" sz="3600" i="1">
                        <a:solidFill>
                          <a:srgbClr val="000000"/>
                        </a:solidFill>
                        <a:latin typeface="Cambria Math" panose="02040503050406030204" pitchFamily="18" charset="0"/>
                        <a:cs typeface="Arial" panose="020B0604020202020204" pitchFamily="34" charset="0"/>
                      </a:rPr>
                      <m:t> </m:t>
                    </m:r>
                  </m:oMath>
                </a14:m>
                <a:r>
                  <a:rPr lang="en-US" sz="3600" smtClean="0">
                    <a:solidFill>
                      <a:srgbClr val="000000"/>
                    </a:solidFill>
                    <a:latin typeface="Arial" panose="020B0604020202020204" pitchFamily="34" charset="0"/>
                    <a:cs typeface="Arial" panose="020B0604020202020204" pitchFamily="34" charset="0"/>
                  </a:rPr>
                  <a:t> </a:t>
                </a:r>
                <a:r>
                  <a:rPr lang="vi-VN" sz="3600" smtClean="0">
                    <a:solidFill>
                      <a:srgbClr val="000000"/>
                    </a:solidFill>
                    <a:latin typeface="Arial" panose="020B0604020202020204" pitchFamily="34" charset="0"/>
                    <a:cs typeface="Arial" panose="020B0604020202020204" pitchFamily="34" charset="0"/>
                  </a:rPr>
                  <a:t>nên</a:t>
                </a:r>
                <a:r>
                  <a:rPr lang="en-US" sz="3600" smtClean="0">
                    <a:solidFill>
                      <a:srgbClr val="000000"/>
                    </a:solidFill>
                    <a:latin typeface="Arial" panose="020B0604020202020204" pitchFamily="34" charset="0"/>
                    <a:cs typeface="Arial" panose="020B0604020202020204" pitchFamily="34" charset="0"/>
                  </a:rPr>
                  <a:t> suy ra</a:t>
                </a:r>
                <a:r>
                  <a:rPr lang="vi-VN" sz="3600" smtClean="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𝐴</m:t>
                    </m:r>
                    <m:r>
                      <a:rPr lang="en-US" sz="3600" b="0" i="1" smtClean="0">
                        <a:solidFill>
                          <a:srgbClr val="000000"/>
                        </a:solidFill>
                        <a:latin typeface="Cambria Math" panose="02040503050406030204" pitchFamily="18" charset="0"/>
                        <a:cs typeface="Arial" panose="020B0604020202020204" pitchFamily="34" charset="0"/>
                      </a:rPr>
                      <m:t>𝐾</m:t>
                    </m:r>
                  </m:oMath>
                </a14:m>
                <a:r>
                  <a:rPr lang="vi-VN" sz="3600">
                    <a:solidFill>
                      <a:srgbClr val="000000"/>
                    </a:solidFill>
                    <a:latin typeface="Arial" panose="020B0604020202020204" pitchFamily="34" charset="0"/>
                    <a:cs typeface="Arial" panose="020B0604020202020204" pitchFamily="34" charset="0"/>
                  </a:rPr>
                  <a:t> là đường vuông góc chung của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𝐴𝐵</m:t>
                    </m:r>
                  </m:oMath>
                </a14:m>
                <a:r>
                  <a:rPr lang="vi-VN" sz="3600">
                    <a:solidFill>
                      <a:srgbClr val="000000"/>
                    </a:solidFill>
                    <a:latin typeface="Arial" panose="020B0604020202020204" pitchFamily="34" charset="0"/>
                    <a:cs typeface="Arial" panose="020B0604020202020204" pitchFamily="34" charset="0"/>
                  </a:rPr>
                  <a:t> và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𝑆𝐷</m:t>
                    </m:r>
                  </m:oMath>
                </a14:m>
                <a:r>
                  <a:rPr lang="vi-VN" sz="3600">
                    <a:solidFill>
                      <a:srgbClr val="000000"/>
                    </a:solidFill>
                    <a:latin typeface="Arial" panose="020B0604020202020204" pitchFamily="34" charset="0"/>
                    <a:cs typeface="Arial" panose="020B0604020202020204" pitchFamily="34" charset="0"/>
                  </a:rPr>
                  <a:t>.</a:t>
                </a:r>
              </a:p>
              <a:p>
                <a:pPr algn="just">
                  <a:lnSpc>
                    <a:spcPct val="150000"/>
                  </a:lnSpc>
                </a:pPr>
                <a:r>
                  <a:rPr lang="vi-VN" sz="3600">
                    <a:solidFill>
                      <a:srgbClr val="000000"/>
                    </a:solidFill>
                    <a:latin typeface="Arial" panose="020B0604020202020204" pitchFamily="34" charset="0"/>
                    <a:cs typeface="Arial" panose="020B0604020202020204" pitchFamily="34" charset="0"/>
                  </a:rPr>
                  <a:t>Vì tam giác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𝑆𝐴𝐷</m:t>
                    </m:r>
                  </m:oMath>
                </a14:m>
                <a:r>
                  <a:rPr lang="vi-VN" sz="3600">
                    <a:solidFill>
                      <a:srgbClr val="000000"/>
                    </a:solidFill>
                    <a:latin typeface="Arial" panose="020B0604020202020204" pitchFamily="34" charset="0"/>
                    <a:cs typeface="Arial" panose="020B0604020202020204" pitchFamily="34" charset="0"/>
                  </a:rPr>
                  <a:t> đều có </a:t>
                </a:r>
                <a14:m>
                  <m:oMath xmlns:m="http://schemas.openxmlformats.org/officeDocument/2006/math">
                    <m:r>
                      <a:rPr lang="vi-VN" sz="3600" i="1">
                        <a:solidFill>
                          <a:srgbClr val="000000"/>
                        </a:solidFill>
                        <a:latin typeface="Cambria Math" panose="02040503050406030204" pitchFamily="18" charset="0"/>
                        <a:cs typeface="Arial" panose="020B0604020202020204" pitchFamily="34" charset="0"/>
                      </a:rPr>
                      <m:t>𝐴</m:t>
                    </m:r>
                    <m:r>
                      <a:rPr lang="en-US" sz="3600" i="1">
                        <a:solidFill>
                          <a:srgbClr val="000000"/>
                        </a:solidFill>
                        <a:latin typeface="Cambria Math" panose="02040503050406030204" pitchFamily="18" charset="0"/>
                        <a:cs typeface="Arial" panose="020B0604020202020204" pitchFamily="34" charset="0"/>
                      </a:rPr>
                      <m:t>𝐾</m:t>
                    </m:r>
                  </m:oMath>
                </a14:m>
                <a:r>
                  <a:rPr lang="vi-VN" sz="3600">
                    <a:solidFill>
                      <a:srgbClr val="000000"/>
                    </a:solidFill>
                    <a:latin typeface="Arial" panose="020B0604020202020204" pitchFamily="34" charset="0"/>
                    <a:cs typeface="Arial" panose="020B0604020202020204" pitchFamily="34" charset="0"/>
                  </a:rPr>
                  <a:t> là đường cao nên </a:t>
                </a:r>
                <a14:m>
                  <m:oMath xmlns:m="http://schemas.openxmlformats.org/officeDocument/2006/math">
                    <m:r>
                      <a:rPr lang="vi-VN" sz="3600" i="1">
                        <a:solidFill>
                          <a:srgbClr val="000000"/>
                        </a:solidFill>
                        <a:latin typeface="Cambria Math" panose="02040503050406030204" pitchFamily="18" charset="0"/>
                        <a:cs typeface="Arial" panose="020B0604020202020204" pitchFamily="34" charset="0"/>
                      </a:rPr>
                      <m:t>𝐴</m:t>
                    </m:r>
                    <m:r>
                      <a:rPr lang="en-US" sz="3600" i="1">
                        <a:solidFill>
                          <a:srgbClr val="000000"/>
                        </a:solidFill>
                        <a:latin typeface="Cambria Math" panose="02040503050406030204" pitchFamily="18" charset="0"/>
                        <a:cs typeface="Arial" panose="020B0604020202020204" pitchFamily="34" charset="0"/>
                      </a:rPr>
                      <m:t>𝐾</m:t>
                    </m:r>
                    <m:r>
                      <a:rPr lang="en-US" sz="3600" b="0" i="1" smtClean="0">
                        <a:solidFill>
                          <a:srgbClr val="000000"/>
                        </a:solidFill>
                        <a:latin typeface="Cambria Math" panose="02040503050406030204" pitchFamily="18" charset="0"/>
                        <a:cs typeface="Arial" panose="020B0604020202020204" pitchFamily="34" charset="0"/>
                      </a:rPr>
                      <m:t>=</m:t>
                    </m:r>
                    <m:f>
                      <m:fPr>
                        <m:ctrlPr>
                          <a:rPr lang="en-US" sz="3600" i="1">
                            <a:solidFill>
                              <a:srgbClr val="000000"/>
                            </a:solidFill>
                            <a:latin typeface="Cambria Math" panose="02040503050406030204" pitchFamily="18" charset="0"/>
                            <a:cs typeface="Arial" panose="020B0604020202020204" pitchFamily="34" charset="0"/>
                          </a:rPr>
                        </m:ctrlPr>
                      </m:fPr>
                      <m:num>
                        <m:r>
                          <a:rPr lang="en-US" sz="3600" i="1">
                            <a:solidFill>
                              <a:srgbClr val="000000"/>
                            </a:solidFill>
                            <a:latin typeface="Cambria Math" panose="02040503050406030204" pitchFamily="18" charset="0"/>
                            <a:cs typeface="Arial" panose="020B0604020202020204" pitchFamily="34" charset="0"/>
                          </a:rPr>
                          <m:t>𝑎</m:t>
                        </m:r>
                        <m:rad>
                          <m:radPr>
                            <m:degHide m:val="on"/>
                            <m:ctrlPr>
                              <a:rPr lang="en-US" sz="3600" i="1">
                                <a:solidFill>
                                  <a:srgbClr val="000000"/>
                                </a:solidFill>
                                <a:latin typeface="Cambria Math" panose="02040503050406030204" pitchFamily="18" charset="0"/>
                                <a:cs typeface="Arial" panose="020B0604020202020204" pitchFamily="34" charset="0"/>
                              </a:rPr>
                            </m:ctrlPr>
                          </m:radPr>
                          <m:deg/>
                          <m:e>
                            <m:r>
                              <a:rPr lang="en-US" sz="3600" i="1">
                                <a:solidFill>
                                  <a:srgbClr val="000000"/>
                                </a:solidFill>
                                <a:latin typeface="Cambria Math" panose="02040503050406030204" pitchFamily="18" charset="0"/>
                                <a:cs typeface="Arial" panose="020B0604020202020204" pitchFamily="34" charset="0"/>
                              </a:rPr>
                              <m:t>3</m:t>
                            </m:r>
                          </m:e>
                        </m:rad>
                      </m:num>
                      <m:den>
                        <m:r>
                          <a:rPr lang="en-US" sz="3600" i="1">
                            <a:solidFill>
                              <a:srgbClr val="000000"/>
                            </a:solidFill>
                            <a:latin typeface="Cambria Math" panose="02040503050406030204" pitchFamily="18" charset="0"/>
                            <a:cs typeface="Arial" panose="020B0604020202020204" pitchFamily="34" charset="0"/>
                          </a:rPr>
                          <m:t>2</m:t>
                        </m:r>
                      </m:den>
                    </m:f>
                  </m:oMath>
                </a14:m>
                <a:endParaRPr lang="vi-VN" sz="3600">
                  <a:solidFill>
                    <a:srgbClr val="000000"/>
                  </a:solidFill>
                  <a:latin typeface="Arial" panose="020B0604020202020204" pitchFamily="34" charset="0"/>
                  <a:cs typeface="Arial" panose="020B0604020202020204" pitchFamily="34" charset="0"/>
                </a:endParaRPr>
              </a:p>
              <a:p>
                <a:pPr algn="just">
                  <a:lnSpc>
                    <a:spcPct val="150000"/>
                  </a:lnSpc>
                </a:pPr>
                <a:r>
                  <a:rPr lang="vi-VN" sz="3600">
                    <a:solidFill>
                      <a:srgbClr val="000000"/>
                    </a:solidFill>
                    <a:latin typeface="Arial" panose="020B0604020202020204" pitchFamily="34" charset="0"/>
                    <a:cs typeface="Arial" panose="020B0604020202020204" pitchFamily="34" charset="0"/>
                  </a:rPr>
                  <a:t>Vậy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𝑑</m:t>
                    </m:r>
                    <m:d>
                      <m:dPr>
                        <m:ctrlPr>
                          <a:rPr lang="vi-VN" sz="3600" i="1" smtClean="0">
                            <a:solidFill>
                              <a:srgbClr val="000000"/>
                            </a:solidFill>
                            <a:latin typeface="Cambria Math" panose="02040503050406030204" pitchFamily="18" charset="0"/>
                            <a:cs typeface="Arial" panose="020B0604020202020204" pitchFamily="34" charset="0"/>
                          </a:rPr>
                        </m:ctrlPr>
                      </m:dPr>
                      <m:e>
                        <m:r>
                          <a:rPr lang="vi-VN" sz="3600" i="1" smtClean="0">
                            <a:solidFill>
                              <a:srgbClr val="000000"/>
                            </a:solidFill>
                            <a:latin typeface="Cambria Math" panose="02040503050406030204" pitchFamily="18" charset="0"/>
                            <a:cs typeface="Arial" panose="020B0604020202020204" pitchFamily="34" charset="0"/>
                          </a:rPr>
                          <m:t>𝐴𝐵</m:t>
                        </m:r>
                        <m:r>
                          <a:rPr lang="vi-VN" sz="3600" i="1" smtClean="0">
                            <a:solidFill>
                              <a:srgbClr val="000000"/>
                            </a:solidFill>
                            <a:latin typeface="Cambria Math" panose="02040503050406030204" pitchFamily="18" charset="0"/>
                            <a:cs typeface="Arial" panose="020B0604020202020204" pitchFamily="34" charset="0"/>
                          </a:rPr>
                          <m:t>, </m:t>
                        </m:r>
                        <m:r>
                          <a:rPr lang="vi-VN" sz="3600" i="1" smtClean="0">
                            <a:solidFill>
                              <a:srgbClr val="000000"/>
                            </a:solidFill>
                            <a:latin typeface="Cambria Math" panose="02040503050406030204" pitchFamily="18" charset="0"/>
                            <a:cs typeface="Arial" panose="020B0604020202020204" pitchFamily="34" charset="0"/>
                          </a:rPr>
                          <m:t>𝑆𝐷</m:t>
                        </m:r>
                      </m:e>
                    </m:d>
                    <m:r>
                      <a:rPr lang="vi-VN" sz="3600" i="1" smtClean="0">
                        <a:solidFill>
                          <a:srgbClr val="000000"/>
                        </a:solidFill>
                        <a:latin typeface="Cambria Math" panose="02040503050406030204" pitchFamily="18" charset="0"/>
                        <a:cs typeface="Arial" panose="020B0604020202020204" pitchFamily="34" charset="0"/>
                      </a:rPr>
                      <m:t>=</m:t>
                    </m:r>
                    <m:r>
                      <a:rPr lang="vi-VN" sz="3600" i="1">
                        <a:solidFill>
                          <a:srgbClr val="000000"/>
                        </a:solidFill>
                        <a:latin typeface="Cambria Math" panose="02040503050406030204" pitchFamily="18" charset="0"/>
                        <a:cs typeface="Arial" panose="020B0604020202020204" pitchFamily="34" charset="0"/>
                      </a:rPr>
                      <m:t>𝐴</m:t>
                    </m:r>
                    <m:r>
                      <a:rPr lang="en-US" sz="3600" i="1">
                        <a:solidFill>
                          <a:srgbClr val="000000"/>
                        </a:solidFill>
                        <a:latin typeface="Cambria Math" panose="02040503050406030204" pitchFamily="18" charset="0"/>
                        <a:cs typeface="Arial" panose="020B0604020202020204" pitchFamily="34" charset="0"/>
                      </a:rPr>
                      <m:t>𝐾</m:t>
                    </m:r>
                    <m:r>
                      <a:rPr lang="en-US" sz="3600" i="1">
                        <a:solidFill>
                          <a:srgbClr val="000000"/>
                        </a:solidFill>
                        <a:latin typeface="Cambria Math" panose="02040503050406030204" pitchFamily="18" charset="0"/>
                        <a:cs typeface="Arial" panose="020B0604020202020204" pitchFamily="34" charset="0"/>
                      </a:rPr>
                      <m:t>=</m:t>
                    </m:r>
                    <m:f>
                      <m:fPr>
                        <m:ctrlPr>
                          <a:rPr lang="en-US" sz="3600" i="1">
                            <a:solidFill>
                              <a:srgbClr val="000000"/>
                            </a:solidFill>
                            <a:latin typeface="Cambria Math" panose="02040503050406030204" pitchFamily="18" charset="0"/>
                            <a:cs typeface="Arial" panose="020B0604020202020204" pitchFamily="34" charset="0"/>
                          </a:rPr>
                        </m:ctrlPr>
                      </m:fPr>
                      <m:num>
                        <m:r>
                          <a:rPr lang="en-US" sz="3600" i="1">
                            <a:solidFill>
                              <a:srgbClr val="000000"/>
                            </a:solidFill>
                            <a:latin typeface="Cambria Math" panose="02040503050406030204" pitchFamily="18" charset="0"/>
                            <a:cs typeface="Arial" panose="020B0604020202020204" pitchFamily="34" charset="0"/>
                          </a:rPr>
                          <m:t>𝑎</m:t>
                        </m:r>
                        <m:rad>
                          <m:radPr>
                            <m:degHide m:val="on"/>
                            <m:ctrlPr>
                              <a:rPr lang="en-US" sz="3600" i="1">
                                <a:solidFill>
                                  <a:srgbClr val="000000"/>
                                </a:solidFill>
                                <a:latin typeface="Cambria Math" panose="02040503050406030204" pitchFamily="18" charset="0"/>
                                <a:cs typeface="Arial" panose="020B0604020202020204" pitchFamily="34" charset="0"/>
                              </a:rPr>
                            </m:ctrlPr>
                          </m:radPr>
                          <m:deg/>
                          <m:e>
                            <m:r>
                              <a:rPr lang="en-US" sz="3600" i="1">
                                <a:solidFill>
                                  <a:srgbClr val="000000"/>
                                </a:solidFill>
                                <a:latin typeface="Cambria Math" panose="02040503050406030204" pitchFamily="18" charset="0"/>
                                <a:cs typeface="Arial" panose="020B0604020202020204" pitchFamily="34" charset="0"/>
                              </a:rPr>
                              <m:t>3</m:t>
                            </m:r>
                          </m:e>
                        </m:rad>
                      </m:num>
                      <m:den>
                        <m:r>
                          <a:rPr lang="en-US" sz="3600" i="1">
                            <a:solidFill>
                              <a:srgbClr val="000000"/>
                            </a:solidFill>
                            <a:latin typeface="Cambria Math" panose="02040503050406030204" pitchFamily="18" charset="0"/>
                            <a:cs typeface="Arial" panose="020B0604020202020204" pitchFamily="34" charset="0"/>
                          </a:rPr>
                          <m:t>2</m:t>
                        </m:r>
                      </m:den>
                    </m:f>
                    <m:r>
                      <a:rPr lang="en-US" sz="3600" b="0" i="1" smtClean="0">
                        <a:solidFill>
                          <a:srgbClr val="000000"/>
                        </a:solidFill>
                        <a:latin typeface="Cambria Math" panose="02040503050406030204" pitchFamily="18" charset="0"/>
                        <a:cs typeface="Arial" panose="020B0604020202020204" pitchFamily="34" charset="0"/>
                      </a:rPr>
                      <m:t>.</m:t>
                    </m:r>
                  </m:oMath>
                </a14:m>
                <a:endParaRPr lang="vi-VN" sz="3600" b="0" i="0">
                  <a:solidFill>
                    <a:srgbClr val="000000"/>
                  </a:solidFill>
                  <a:effectLst/>
                  <a:latin typeface="Arial" panose="020B0604020202020204" pitchFamily="34" charset="0"/>
                  <a:cs typeface="Arial" panose="020B0604020202020204" pitchFamily="34" charset="0"/>
                </a:endParaRPr>
              </a:p>
            </p:txBody>
          </p:sp>
        </mc:Choice>
        <mc:Fallback>
          <p:sp>
            <p:nvSpPr>
              <p:cNvPr id="13" name="Rectangle 12"/>
              <p:cNvSpPr>
                <a:spLocks noRot="1" noChangeAspect="1" noMove="1" noResize="1" noEditPoints="1" noAdjustHandles="1" noChangeArrowheads="1" noChangeShapeType="1" noTextEdit="1"/>
              </p:cNvSpPr>
              <p:nvPr/>
            </p:nvSpPr>
            <p:spPr>
              <a:xfrm>
                <a:off x="774032" y="5574455"/>
                <a:ext cx="16503316" cy="4499886"/>
              </a:xfrm>
              <a:prstGeom prst="rect">
                <a:avLst/>
              </a:prstGeom>
              <a:blipFill>
                <a:blip r:embed="rId8"/>
                <a:stretch>
                  <a:fillRect l="-1145"/>
                </a:stretch>
              </a:blipFill>
            </p:spPr>
            <p:txBody>
              <a:bodyPr/>
              <a:lstStyle/>
              <a:p>
                <a:r>
                  <a:rPr lang="en-US">
                    <a:noFill/>
                  </a:rPr>
                  <a:t> </a:t>
                </a:r>
              </a:p>
            </p:txBody>
          </p:sp>
        </mc:Fallback>
      </mc:AlternateContent>
    </p:spTree>
    <p:extLst>
      <p:ext uri="{BB962C8B-B14F-4D97-AF65-F5344CB8AC3E}">
        <p14:creationId xmlns:p14="http://schemas.microsoft.com/office/powerpoint/2010/main" val="759410651"/>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xEl>
                                              <p:pRg st="1" end="1"/>
                                            </p:txEl>
                                          </p:spTgt>
                                        </p:tgtEl>
                                        <p:attrNameLst>
                                          <p:attrName>style.visibility</p:attrName>
                                        </p:attrNameLst>
                                      </p:cBhvr>
                                      <p:to>
                                        <p:strVal val="visible"/>
                                      </p:to>
                                    </p:set>
                                    <p:animEffect transition="in" filter="wipe(left)">
                                      <p:cBhvr>
                                        <p:cTn id="12" dur="500"/>
                                        <p:tgtEl>
                                          <p:spTgt spid="9">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9">
                                            <p:txEl>
                                              <p:pRg st="2" end="2"/>
                                            </p:txEl>
                                          </p:spTgt>
                                        </p:tgtEl>
                                        <p:attrNameLst>
                                          <p:attrName>style.visibility</p:attrName>
                                        </p:attrNameLst>
                                      </p:cBhvr>
                                      <p:to>
                                        <p:strVal val="visible"/>
                                      </p:to>
                                    </p:set>
                                    <p:animEffect transition="in" filter="wipe(down)">
                                      <p:cBhvr>
                                        <p:cTn id="17" dur="500"/>
                                        <p:tgtEl>
                                          <p:spTgt spid="9">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3" end="3"/>
                                            </p:txEl>
                                          </p:spTgt>
                                        </p:tgtEl>
                                        <p:attrNameLst>
                                          <p:attrName>style.visibility</p:attrName>
                                        </p:attrNameLst>
                                      </p:cBhvr>
                                      <p:to>
                                        <p:strVal val="visible"/>
                                      </p:to>
                                    </p:set>
                                    <p:animEffect transition="in" filter="fade">
                                      <p:cBhvr>
                                        <p:cTn id="22" dur="500"/>
                                        <p:tgtEl>
                                          <p:spTgt spid="9">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9">
                                            <p:txEl>
                                              <p:pRg st="4" end="4"/>
                                            </p:txEl>
                                          </p:spTgt>
                                        </p:tgtEl>
                                        <p:attrNameLst>
                                          <p:attrName>style.visibility</p:attrName>
                                        </p:attrNameLst>
                                      </p:cBhvr>
                                      <p:to>
                                        <p:strVal val="visible"/>
                                      </p:to>
                                    </p:set>
                                    <p:animEffect transition="in" filter="wipe(left)">
                                      <p:cBhvr>
                                        <p:cTn id="27" dur="500"/>
                                        <p:tgtEl>
                                          <p:spTgt spid="9">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nodeType="clickEffect">
                                  <p:stCondLst>
                                    <p:cond delay="0"/>
                                  </p:stCondLst>
                                  <p:childTnLst>
                                    <p:set>
                                      <p:cBhvr>
                                        <p:cTn id="31" dur="1" fill="hold">
                                          <p:stCondLst>
                                            <p:cond delay="0"/>
                                          </p:stCondLst>
                                        </p:cTn>
                                        <p:tgtEl>
                                          <p:spTgt spid="9">
                                            <p:txEl>
                                              <p:pRg st="5" end="5"/>
                                            </p:txEl>
                                          </p:spTgt>
                                        </p:tgtEl>
                                        <p:attrNameLst>
                                          <p:attrName>style.visibility</p:attrName>
                                        </p:attrNameLst>
                                      </p:cBhvr>
                                      <p:to>
                                        <p:strVal val="visible"/>
                                      </p:to>
                                    </p:set>
                                    <p:animEffect transition="in" filter="randombar(horizontal)">
                                      <p:cBhvr>
                                        <p:cTn id="32" dur="500"/>
                                        <p:tgtEl>
                                          <p:spTgt spid="9">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fade">
                                      <p:cBhvr>
                                        <p:cTn id="37" dur="500"/>
                                        <p:tgtEl>
                                          <p:spTgt spid="1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3">
                                            <p:txEl>
                                              <p:pRg st="1" end="1"/>
                                            </p:txEl>
                                          </p:spTgt>
                                        </p:tgtEl>
                                        <p:attrNameLst>
                                          <p:attrName>style.visibility</p:attrName>
                                        </p:attrNameLst>
                                      </p:cBhvr>
                                      <p:to>
                                        <p:strVal val="visible"/>
                                      </p:to>
                                    </p:set>
                                    <p:animEffect transition="in" filter="wipe(down)">
                                      <p:cBhvr>
                                        <p:cTn id="42" dur="500"/>
                                        <p:tgtEl>
                                          <p:spTgt spid="13">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13">
                                            <p:txEl>
                                              <p:pRg st="2" end="2"/>
                                            </p:txEl>
                                          </p:spTgt>
                                        </p:tgtEl>
                                        <p:attrNameLst>
                                          <p:attrName>style.visibility</p:attrName>
                                        </p:attrNameLst>
                                      </p:cBhvr>
                                      <p:to>
                                        <p:strVal val="visible"/>
                                      </p:to>
                                    </p:set>
                                    <p:animEffect transition="in" filter="wipe(left)">
                                      <p:cBhvr>
                                        <p:cTn id="47" dur="500"/>
                                        <p:tgtEl>
                                          <p:spTgt spid="13">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nodeType="clickEffect">
                                  <p:stCondLst>
                                    <p:cond delay="0"/>
                                  </p:stCondLst>
                                  <p:childTnLst>
                                    <p:set>
                                      <p:cBhvr>
                                        <p:cTn id="51" dur="1" fill="hold">
                                          <p:stCondLst>
                                            <p:cond delay="0"/>
                                          </p:stCondLst>
                                        </p:cTn>
                                        <p:tgtEl>
                                          <p:spTgt spid="13">
                                            <p:txEl>
                                              <p:pRg st="3" end="3"/>
                                            </p:txEl>
                                          </p:spTgt>
                                        </p:tgtEl>
                                        <p:attrNameLst>
                                          <p:attrName>style.visibility</p:attrName>
                                        </p:attrNameLst>
                                      </p:cBhvr>
                                      <p:to>
                                        <p:strVal val="visible"/>
                                      </p:to>
                                    </p:set>
                                    <p:animEffect transition="in" filter="randombar(horizontal)">
                                      <p:cBhvr>
                                        <p:cTn id="52" dur="500"/>
                                        <p:tgtEl>
                                          <p:spTgt spid="1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1" name="Rectangle 20"/>
              <p:cNvSpPr/>
              <p:nvPr/>
            </p:nvSpPr>
            <p:spPr>
              <a:xfrm>
                <a:off x="457200" y="1630501"/>
                <a:ext cx="16459200" cy="1651671"/>
              </a:xfrm>
              <a:prstGeom prst="rect">
                <a:avLst/>
              </a:prstGeom>
            </p:spPr>
            <p:txBody>
              <a:bodyPr wrap="square">
                <a:spAutoFit/>
              </a:bodyPr>
              <a:lstStyle/>
              <a:p>
                <a:pPr algn="just" defTabSz="1828800">
                  <a:lnSpc>
                    <a:spcPct val="150000"/>
                  </a:lnSpc>
                  <a:defRPr/>
                </a:pPr>
                <a:r>
                  <a:rPr lang="vi-VN" sz="3600" kern="0" smtClean="0">
                    <a:solidFill>
                      <a:sysClr val="windowText" lastClr="000000"/>
                    </a:solidFill>
                    <a:latin typeface="Arial"/>
                    <a:cs typeface="Arial"/>
                    <a:sym typeface="Arial"/>
                  </a:rPr>
                  <a:t>a</a:t>
                </a:r>
                <a:r>
                  <a:rPr lang="vi-VN" sz="3600" kern="0">
                    <a:solidFill>
                      <a:sysClr val="windowText" lastClr="000000"/>
                    </a:solidFill>
                    <a:latin typeface="Arial"/>
                    <a:cs typeface="Arial"/>
                    <a:sym typeface="Arial"/>
                  </a:rPr>
                  <a:t>) Tính khoảng cách giữa </a:t>
                </a:r>
                <a14:m>
                  <m:oMath xmlns:m="http://schemas.openxmlformats.org/officeDocument/2006/math">
                    <m:r>
                      <a:rPr lang="vi-VN" sz="3600" i="1" kern="0" smtClean="0">
                        <a:solidFill>
                          <a:sysClr val="windowText" lastClr="000000"/>
                        </a:solidFill>
                        <a:latin typeface="Cambria Math" panose="02040503050406030204" pitchFamily="18" charset="0"/>
                        <a:cs typeface="Arial"/>
                        <a:sym typeface="Arial"/>
                      </a:rPr>
                      <m:t>𝐶𝐶</m:t>
                    </m:r>
                    <m:r>
                      <a:rPr lang="vi-VN" sz="3600" i="1" kern="0" smtClean="0">
                        <a:solidFill>
                          <a:sysClr val="windowText" lastClr="000000"/>
                        </a:solidFill>
                        <a:latin typeface="Cambria Math" panose="02040503050406030204" pitchFamily="18" charset="0"/>
                        <a:cs typeface="Arial"/>
                        <a:sym typeface="Arial"/>
                      </a:rPr>
                      <m:t>′</m:t>
                    </m:r>
                  </m:oMath>
                </a14:m>
                <a:r>
                  <a:rPr lang="vi-VN" sz="3600" kern="0">
                    <a:solidFill>
                      <a:sysClr val="windowText" lastClr="000000"/>
                    </a:solidFill>
                    <a:latin typeface="Arial"/>
                    <a:cs typeface="Arial"/>
                    <a:sym typeface="Arial"/>
                  </a:rPr>
                  <a:t> và </a:t>
                </a:r>
                <a14:m>
                  <m:oMath xmlns:m="http://schemas.openxmlformats.org/officeDocument/2006/math">
                    <m:r>
                      <a:rPr lang="vi-VN" sz="3600" i="1" kern="0" smtClean="0">
                        <a:solidFill>
                          <a:sysClr val="windowText" lastClr="000000"/>
                        </a:solidFill>
                        <a:latin typeface="Cambria Math" panose="02040503050406030204" pitchFamily="18" charset="0"/>
                        <a:cs typeface="Arial"/>
                        <a:sym typeface="Arial"/>
                      </a:rPr>
                      <m:t>(</m:t>
                    </m:r>
                    <m:r>
                      <a:rPr lang="vi-VN" sz="3600" i="1" kern="0">
                        <a:solidFill>
                          <a:sysClr val="windowText" lastClr="000000"/>
                        </a:solidFill>
                        <a:latin typeface="Cambria Math" panose="02040503050406030204" pitchFamily="18" charset="0"/>
                        <a:cs typeface="Arial"/>
                        <a:sym typeface="Arial"/>
                      </a:rPr>
                      <m:t>𝐵𝐵</m:t>
                    </m:r>
                    <m:r>
                      <a:rPr lang="vi-VN" sz="3600" i="1" kern="0">
                        <a:solidFill>
                          <a:sysClr val="windowText" lastClr="000000"/>
                        </a:solidFill>
                        <a:latin typeface="Cambria Math" panose="02040503050406030204" pitchFamily="18" charset="0"/>
                        <a:cs typeface="Arial"/>
                        <a:sym typeface="Arial"/>
                      </a:rPr>
                      <m:t>′</m:t>
                    </m:r>
                    <m:r>
                      <a:rPr lang="vi-VN" sz="3600" i="1" kern="0">
                        <a:solidFill>
                          <a:sysClr val="windowText" lastClr="000000"/>
                        </a:solidFill>
                        <a:latin typeface="Cambria Math" panose="02040503050406030204" pitchFamily="18" charset="0"/>
                        <a:cs typeface="Arial"/>
                        <a:sym typeface="Arial"/>
                      </a:rPr>
                      <m:t>𝐷</m:t>
                    </m:r>
                    <m:r>
                      <a:rPr lang="vi-VN" sz="3600" i="1" kern="0">
                        <a:solidFill>
                          <a:sysClr val="windowText" lastClr="000000"/>
                        </a:solidFill>
                        <a:latin typeface="Cambria Math" panose="02040503050406030204" pitchFamily="18" charset="0"/>
                        <a:cs typeface="Arial"/>
                        <a:sym typeface="Arial"/>
                      </a:rPr>
                      <m:t>′</m:t>
                    </m:r>
                    <m:r>
                      <a:rPr lang="vi-VN" sz="3600" i="1" kern="0">
                        <a:solidFill>
                          <a:sysClr val="windowText" lastClr="000000"/>
                        </a:solidFill>
                        <a:latin typeface="Cambria Math" panose="02040503050406030204" pitchFamily="18" charset="0"/>
                        <a:cs typeface="Arial"/>
                        <a:sym typeface="Arial"/>
                      </a:rPr>
                      <m:t>𝐷</m:t>
                    </m:r>
                    <m:r>
                      <a:rPr lang="vi-VN" sz="3600" i="1" kern="0" smtClean="0">
                        <a:solidFill>
                          <a:sysClr val="windowText" lastClr="000000"/>
                        </a:solidFill>
                        <a:latin typeface="Cambria Math" panose="02040503050406030204" pitchFamily="18" charset="0"/>
                        <a:cs typeface="Arial"/>
                        <a:sym typeface="Arial"/>
                      </a:rPr>
                      <m:t>).</m:t>
                    </m:r>
                  </m:oMath>
                </a14:m>
                <a:endParaRPr lang="vi-VN" sz="3600" kern="0">
                  <a:solidFill>
                    <a:sysClr val="windowText" lastClr="000000"/>
                  </a:solidFill>
                  <a:latin typeface="Arial"/>
                  <a:cs typeface="Arial"/>
                  <a:sym typeface="Arial"/>
                </a:endParaRPr>
              </a:p>
              <a:p>
                <a:pPr algn="just" defTabSz="1828800">
                  <a:lnSpc>
                    <a:spcPct val="150000"/>
                  </a:lnSpc>
                  <a:defRPr/>
                </a:pPr>
                <a:r>
                  <a:rPr lang="vi-VN" sz="3600" kern="0">
                    <a:solidFill>
                      <a:sysClr val="windowText" lastClr="000000"/>
                    </a:solidFill>
                    <a:latin typeface="Arial"/>
                    <a:cs typeface="Arial"/>
                    <a:sym typeface="Arial"/>
                  </a:rPr>
                  <a:t>b) Xác định đường vuông góc chung và tính khoảng cách giữa </a:t>
                </a:r>
                <a14:m>
                  <m:oMath xmlns:m="http://schemas.openxmlformats.org/officeDocument/2006/math">
                    <m:r>
                      <a:rPr lang="vi-VN" sz="3600" i="1" kern="0" smtClean="0">
                        <a:solidFill>
                          <a:sysClr val="windowText" lastClr="000000"/>
                        </a:solidFill>
                        <a:latin typeface="Cambria Math" panose="02040503050406030204" pitchFamily="18" charset="0"/>
                        <a:cs typeface="Arial"/>
                        <a:sym typeface="Arial"/>
                      </a:rPr>
                      <m:t>𝐴𝐶</m:t>
                    </m:r>
                  </m:oMath>
                </a14:m>
                <a:r>
                  <a:rPr lang="vi-VN" sz="3600" kern="0">
                    <a:solidFill>
                      <a:sysClr val="windowText" lastClr="000000"/>
                    </a:solidFill>
                    <a:latin typeface="Arial"/>
                    <a:cs typeface="Arial"/>
                    <a:sym typeface="Arial"/>
                  </a:rPr>
                  <a:t> và </a:t>
                </a:r>
                <a14:m>
                  <m:oMath xmlns:m="http://schemas.openxmlformats.org/officeDocument/2006/math">
                    <m:r>
                      <a:rPr lang="vi-VN" sz="3600" i="1" kern="0" smtClean="0">
                        <a:solidFill>
                          <a:sysClr val="windowText" lastClr="000000"/>
                        </a:solidFill>
                        <a:latin typeface="Cambria Math" panose="02040503050406030204" pitchFamily="18" charset="0"/>
                        <a:cs typeface="Arial"/>
                        <a:sym typeface="Arial"/>
                      </a:rPr>
                      <m:t>𝐵</m:t>
                    </m:r>
                    <m:r>
                      <a:rPr lang="vi-VN" sz="3600" i="1" kern="0" smtClean="0">
                        <a:solidFill>
                          <a:sysClr val="windowText" lastClr="000000"/>
                        </a:solidFill>
                        <a:latin typeface="Cambria Math" panose="02040503050406030204" pitchFamily="18" charset="0"/>
                        <a:cs typeface="Arial"/>
                        <a:sym typeface="Arial"/>
                      </a:rPr>
                      <m:t>′</m:t>
                    </m:r>
                    <m:r>
                      <a:rPr lang="vi-VN" sz="3600" i="1" kern="0" smtClean="0">
                        <a:solidFill>
                          <a:sysClr val="windowText" lastClr="000000"/>
                        </a:solidFill>
                        <a:latin typeface="Cambria Math" panose="02040503050406030204" pitchFamily="18" charset="0"/>
                        <a:cs typeface="Arial"/>
                        <a:sym typeface="Arial"/>
                      </a:rPr>
                      <m:t>𝐷</m:t>
                    </m:r>
                    <m:r>
                      <a:rPr lang="vi-VN" sz="3600" i="1" kern="0" smtClean="0">
                        <a:solidFill>
                          <a:sysClr val="windowText" lastClr="000000"/>
                        </a:solidFill>
                        <a:latin typeface="Cambria Math" panose="02040503050406030204" pitchFamily="18" charset="0"/>
                        <a:cs typeface="Arial"/>
                        <a:sym typeface="Arial"/>
                      </a:rPr>
                      <m:t>′.</m:t>
                    </m:r>
                  </m:oMath>
                </a14:m>
                <a:endParaRPr lang="vi-VN" sz="3600" kern="0">
                  <a:solidFill>
                    <a:sysClr val="windowText" lastClr="000000"/>
                  </a:solidFill>
                  <a:latin typeface="Arial"/>
                  <a:cs typeface="Arial"/>
                  <a:sym typeface="Arial"/>
                </a:endParaRPr>
              </a:p>
            </p:txBody>
          </p:sp>
        </mc:Choice>
        <mc:Fallback>
          <p:sp>
            <p:nvSpPr>
              <p:cNvPr id="21" name="Rectangle 20"/>
              <p:cNvSpPr>
                <a:spLocks noRot="1" noChangeAspect="1" noMove="1" noResize="1" noEditPoints="1" noAdjustHandles="1" noChangeArrowheads="1" noChangeShapeType="1" noTextEdit="1"/>
              </p:cNvSpPr>
              <p:nvPr/>
            </p:nvSpPr>
            <p:spPr>
              <a:xfrm>
                <a:off x="457200" y="1630501"/>
                <a:ext cx="16459200" cy="1651671"/>
              </a:xfrm>
              <a:prstGeom prst="rect">
                <a:avLst/>
              </a:prstGeom>
              <a:blipFill>
                <a:blip r:embed="rId3"/>
                <a:stretch>
                  <a:fillRect l="-1111" b="-12915"/>
                </a:stretch>
              </a:blipFill>
            </p:spPr>
            <p:txBody>
              <a:bodyPr/>
              <a:lstStyle/>
              <a:p>
                <a:r>
                  <a:rPr lang="en-US">
                    <a:noFill/>
                  </a:rPr>
                  <a:t> </a:t>
                </a:r>
              </a:p>
            </p:txBody>
          </p:sp>
        </mc:Fallback>
      </mc:AlternateContent>
      <p:sp>
        <p:nvSpPr>
          <p:cNvPr id="22" name="Rectangle 21"/>
          <p:cNvSpPr/>
          <p:nvPr/>
        </p:nvSpPr>
        <p:spPr>
          <a:xfrm>
            <a:off x="8158450" y="3430369"/>
            <a:ext cx="1056700" cy="646331"/>
          </a:xfrm>
          <a:prstGeom prst="rect">
            <a:avLst/>
          </a:prstGeom>
        </p:spPr>
        <p:txBody>
          <a:bodyPr wrap="none">
            <a:spAutoFit/>
          </a:bodyPr>
          <a:lstStyle/>
          <a:p>
            <a:pPr algn="ctr" defTabSz="1828800">
              <a:defRPr/>
            </a:pPr>
            <a:r>
              <a:rPr lang="en-US" sz="3600" b="1" i="1" u="sng" dirty="0">
                <a:solidFill>
                  <a:srgbClr val="C00000"/>
                </a:solidFill>
                <a:latin typeface="Arial" panose="020B0604020202020204" pitchFamily="34" charset="0"/>
                <a:cs typeface="Arial"/>
                <a:sym typeface="Arial"/>
              </a:rPr>
              <a:t>Giải</a:t>
            </a:r>
            <a:endParaRPr lang="en-US" sz="3600" b="1" i="1" u="sng" dirty="0">
              <a:solidFill>
                <a:srgbClr val="C00000"/>
              </a:solidFill>
              <a:latin typeface="Calibri"/>
              <a:cs typeface="Arial"/>
              <a:sym typeface="Arial"/>
            </a:endParaRPr>
          </a:p>
        </p:txBody>
      </p:sp>
      <p:pic>
        <p:nvPicPr>
          <p:cNvPr id="5" name="Picture 4"/>
          <p:cNvPicPr>
            <a:picLocks noChangeAspect="1"/>
          </p:cNvPicPr>
          <p:nvPr/>
        </p:nvPicPr>
        <p:blipFill>
          <a:blip r:embed="rId4"/>
          <a:stretch>
            <a:fillRect/>
          </a:stretch>
        </p:blipFill>
        <p:spPr>
          <a:xfrm>
            <a:off x="4419600" y="9182100"/>
            <a:ext cx="990600" cy="939832"/>
          </a:xfrm>
          <a:prstGeom prst="rect">
            <a:avLst/>
          </a:prstGeom>
        </p:spPr>
      </p:pic>
      <p:sp>
        <p:nvSpPr>
          <p:cNvPr id="12" name="Google Shape;3331;p61"/>
          <p:cNvSpPr txBox="1"/>
          <p:nvPr/>
        </p:nvSpPr>
        <p:spPr>
          <a:xfrm flipH="1">
            <a:off x="457200" y="392022"/>
            <a:ext cx="5137484" cy="952624"/>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37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37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7.23 (</a:t>
            </a:r>
            <a:r>
              <a:rPr kumimoji="0" lang="fr-FR" sz="37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37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fr-FR" sz="37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tr.59)</a:t>
            </a:r>
            <a:endParaRPr kumimoji="0" lang="en-US" sz="37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4" name="Rectangle 3"/>
              <p:cNvSpPr/>
              <p:nvPr/>
            </p:nvSpPr>
            <p:spPr>
              <a:xfrm>
                <a:off x="5751511" y="-10922"/>
                <a:ext cx="12384089" cy="1754326"/>
              </a:xfrm>
              <a:prstGeom prst="rect">
                <a:avLst/>
              </a:prstGeom>
            </p:spPr>
            <p:txBody>
              <a:bodyPr wrap="square">
                <a:spAutoFit/>
              </a:bodyPr>
              <a:lstStyle/>
              <a:p>
                <a:pPr lvl="0" algn="just" defTabSz="1828800">
                  <a:lnSpc>
                    <a:spcPct val="150000"/>
                  </a:lnSpc>
                  <a:defRPr/>
                </a:pPr>
                <a:r>
                  <a:rPr lang="vi-VN" sz="3600" kern="0" smtClean="0">
                    <a:solidFill>
                      <a:sysClr val="windowText" lastClr="000000"/>
                    </a:solidFill>
                    <a:latin typeface="Arial"/>
                    <a:cs typeface="Arial"/>
                    <a:sym typeface="Arial"/>
                  </a:rPr>
                  <a:t>Cho hình hộp chữ </a:t>
                </a:r>
                <a:r>
                  <a:rPr lang="vi-VN" sz="3600" kern="0">
                    <a:solidFill>
                      <a:sysClr val="windowText" lastClr="000000"/>
                    </a:solidFill>
                    <a:latin typeface="Arial"/>
                    <a:cs typeface="Arial"/>
                    <a:sym typeface="Arial"/>
                  </a:rPr>
                  <a:t>nhật </a:t>
                </a:r>
                <a14:m>
                  <m:oMath xmlns:m="http://schemas.openxmlformats.org/officeDocument/2006/math">
                    <m:r>
                      <a:rPr lang="vi-VN" sz="3600" i="1" kern="0" smtClean="0">
                        <a:solidFill>
                          <a:sysClr val="windowText" lastClr="000000"/>
                        </a:solidFill>
                        <a:latin typeface="Cambria Math" panose="02040503050406030204" pitchFamily="18" charset="0"/>
                        <a:cs typeface="Arial"/>
                        <a:sym typeface="Arial"/>
                      </a:rPr>
                      <m:t>𝐴𝐵𝐶𝐷</m:t>
                    </m:r>
                    <m:r>
                      <a:rPr lang="vi-VN" sz="3600" i="1" kern="0" smtClean="0">
                        <a:solidFill>
                          <a:sysClr val="windowText" lastClr="000000"/>
                        </a:solidFill>
                        <a:latin typeface="Cambria Math" panose="02040503050406030204" pitchFamily="18" charset="0"/>
                        <a:cs typeface="Arial"/>
                        <a:sym typeface="Arial"/>
                      </a:rPr>
                      <m:t>.</m:t>
                    </m:r>
                    <m:r>
                      <a:rPr lang="vi-VN" sz="3600" i="1" kern="0" smtClean="0">
                        <a:solidFill>
                          <a:sysClr val="windowText" lastClr="000000"/>
                        </a:solidFill>
                        <a:latin typeface="Cambria Math" panose="02040503050406030204" pitchFamily="18" charset="0"/>
                        <a:cs typeface="Arial"/>
                        <a:sym typeface="Arial"/>
                      </a:rPr>
                      <m:t>𝐴</m:t>
                    </m:r>
                    <m:r>
                      <a:rPr lang="vi-VN" sz="3600" i="1" kern="0" smtClean="0">
                        <a:solidFill>
                          <a:sysClr val="windowText" lastClr="000000"/>
                        </a:solidFill>
                        <a:latin typeface="Cambria Math" panose="02040503050406030204" pitchFamily="18" charset="0"/>
                        <a:cs typeface="Arial"/>
                        <a:sym typeface="Arial"/>
                      </a:rPr>
                      <m:t>′</m:t>
                    </m:r>
                    <m:r>
                      <a:rPr lang="vi-VN" sz="3600" i="1" kern="0" smtClean="0">
                        <a:solidFill>
                          <a:sysClr val="windowText" lastClr="000000"/>
                        </a:solidFill>
                        <a:latin typeface="Cambria Math" panose="02040503050406030204" pitchFamily="18" charset="0"/>
                        <a:cs typeface="Arial"/>
                        <a:sym typeface="Arial"/>
                      </a:rPr>
                      <m:t>𝐵</m:t>
                    </m:r>
                    <m:r>
                      <a:rPr lang="vi-VN" sz="3600" i="1" kern="0" smtClean="0">
                        <a:solidFill>
                          <a:sysClr val="windowText" lastClr="000000"/>
                        </a:solidFill>
                        <a:latin typeface="Cambria Math" panose="02040503050406030204" pitchFamily="18" charset="0"/>
                        <a:cs typeface="Arial"/>
                        <a:sym typeface="Arial"/>
                      </a:rPr>
                      <m:t>′</m:t>
                    </m:r>
                    <m:r>
                      <a:rPr lang="vi-VN" sz="3600" i="1" kern="0" smtClean="0">
                        <a:solidFill>
                          <a:sysClr val="windowText" lastClr="000000"/>
                        </a:solidFill>
                        <a:latin typeface="Cambria Math" panose="02040503050406030204" pitchFamily="18" charset="0"/>
                        <a:cs typeface="Arial"/>
                        <a:sym typeface="Arial"/>
                      </a:rPr>
                      <m:t>𝐶</m:t>
                    </m:r>
                    <m:r>
                      <a:rPr lang="vi-VN" sz="3600" i="1" kern="0" smtClean="0">
                        <a:solidFill>
                          <a:sysClr val="windowText" lastClr="000000"/>
                        </a:solidFill>
                        <a:latin typeface="Cambria Math" panose="02040503050406030204" pitchFamily="18" charset="0"/>
                        <a:cs typeface="Arial"/>
                        <a:sym typeface="Arial"/>
                      </a:rPr>
                      <m:t>′</m:t>
                    </m:r>
                    <m:r>
                      <a:rPr lang="vi-VN" sz="3600" i="1" kern="0" smtClean="0">
                        <a:solidFill>
                          <a:sysClr val="windowText" lastClr="000000"/>
                        </a:solidFill>
                        <a:latin typeface="Cambria Math" panose="02040503050406030204" pitchFamily="18" charset="0"/>
                        <a:cs typeface="Arial"/>
                        <a:sym typeface="Arial"/>
                      </a:rPr>
                      <m:t>𝐷</m:t>
                    </m:r>
                    <m:r>
                      <a:rPr lang="en-US" sz="3600" b="0" i="1" kern="0" smtClean="0">
                        <a:solidFill>
                          <a:sysClr val="windowText" lastClr="000000"/>
                        </a:solidFill>
                        <a:latin typeface="Cambria Math" panose="02040503050406030204" pitchFamily="18" charset="0"/>
                        <a:cs typeface="Arial"/>
                        <a:sym typeface="Arial"/>
                      </a:rPr>
                      <m:t>′</m:t>
                    </m:r>
                  </m:oMath>
                </a14:m>
                <a:r>
                  <a:rPr lang="en-US" sz="3600" kern="0" smtClean="0">
                    <a:solidFill>
                      <a:sysClr val="windowText" lastClr="000000"/>
                    </a:solidFill>
                    <a:latin typeface="Arial"/>
                    <a:cs typeface="Arial"/>
                    <a:sym typeface="Arial"/>
                  </a:rPr>
                  <a:t> </a:t>
                </a:r>
                <a:r>
                  <a:rPr lang="vi-VN" sz="3600" kern="0" smtClean="0">
                    <a:solidFill>
                      <a:sysClr val="windowText" lastClr="000000"/>
                    </a:solidFill>
                    <a:latin typeface="Arial"/>
                    <a:cs typeface="Arial"/>
                    <a:sym typeface="Arial"/>
                  </a:rPr>
                  <a:t>có </a:t>
                </a:r>
                <a14:m>
                  <m:oMath xmlns:m="http://schemas.openxmlformats.org/officeDocument/2006/math">
                    <m:r>
                      <a:rPr lang="vi-VN" sz="3600" i="1" kern="0" smtClean="0">
                        <a:solidFill>
                          <a:sysClr val="windowText" lastClr="000000"/>
                        </a:solidFill>
                        <a:latin typeface="Cambria Math" panose="02040503050406030204" pitchFamily="18" charset="0"/>
                        <a:cs typeface="Arial"/>
                        <a:sym typeface="Arial"/>
                      </a:rPr>
                      <m:t>𝐴𝐴</m:t>
                    </m:r>
                    <m:r>
                      <a:rPr lang="vi-VN" sz="3600" i="1" kern="0" smtClean="0">
                        <a:solidFill>
                          <a:sysClr val="windowText" lastClr="000000"/>
                        </a:solidFill>
                        <a:latin typeface="Cambria Math" panose="02040503050406030204" pitchFamily="18" charset="0"/>
                        <a:cs typeface="Arial"/>
                        <a:sym typeface="Arial"/>
                      </a:rPr>
                      <m:t>′= </m:t>
                    </m:r>
                    <m:r>
                      <a:rPr lang="vi-VN" sz="3600" i="1" kern="0" smtClean="0">
                        <a:solidFill>
                          <a:sysClr val="windowText" lastClr="000000"/>
                        </a:solidFill>
                        <a:latin typeface="Cambria Math" panose="02040503050406030204" pitchFamily="18" charset="0"/>
                        <a:cs typeface="Arial"/>
                        <a:sym typeface="Arial"/>
                      </a:rPr>
                      <m:t>𝑎</m:t>
                    </m:r>
                    <m:r>
                      <a:rPr lang="vi-VN" sz="3600" i="1" kern="0" smtClean="0">
                        <a:solidFill>
                          <a:sysClr val="windowText" lastClr="000000"/>
                        </a:solidFill>
                        <a:latin typeface="Cambria Math" panose="02040503050406030204" pitchFamily="18" charset="0"/>
                        <a:cs typeface="Arial"/>
                        <a:sym typeface="Arial"/>
                      </a:rPr>
                      <m:t>,</m:t>
                    </m:r>
                  </m:oMath>
                </a14:m>
                <a:r>
                  <a:rPr lang="en-US" sz="3600" kern="0" smtClean="0">
                    <a:solidFill>
                      <a:sysClr val="windowText" lastClr="000000"/>
                    </a:solidFill>
                    <a:latin typeface="Arial"/>
                    <a:cs typeface="Arial"/>
                    <a:sym typeface="Arial"/>
                  </a:rPr>
                  <a:t> </a:t>
                </a:r>
                <a14:m>
                  <m:oMath xmlns:m="http://schemas.openxmlformats.org/officeDocument/2006/math">
                    <m:r>
                      <a:rPr lang="vi-VN" sz="3600" i="1" kern="0" smtClean="0">
                        <a:solidFill>
                          <a:sysClr val="windowText" lastClr="000000"/>
                        </a:solidFill>
                        <a:latin typeface="Cambria Math" panose="02040503050406030204" pitchFamily="18" charset="0"/>
                        <a:cs typeface="Arial"/>
                        <a:sym typeface="Arial"/>
                      </a:rPr>
                      <m:t>𝐴𝐵</m:t>
                    </m:r>
                    <m:r>
                      <a:rPr lang="vi-VN" sz="3600" i="1" kern="0" smtClean="0">
                        <a:solidFill>
                          <a:sysClr val="windowText" lastClr="000000"/>
                        </a:solidFill>
                        <a:latin typeface="Cambria Math" panose="02040503050406030204" pitchFamily="18" charset="0"/>
                        <a:cs typeface="Arial"/>
                        <a:sym typeface="Arial"/>
                      </a:rPr>
                      <m:t>=</m:t>
                    </m:r>
                    <m:r>
                      <a:rPr lang="vi-VN" sz="3600" i="1" kern="0" smtClean="0">
                        <a:solidFill>
                          <a:sysClr val="windowText" lastClr="000000"/>
                        </a:solidFill>
                        <a:latin typeface="Cambria Math" panose="02040503050406030204" pitchFamily="18" charset="0"/>
                        <a:cs typeface="Arial"/>
                        <a:sym typeface="Arial"/>
                      </a:rPr>
                      <m:t>𝑏</m:t>
                    </m:r>
                    <m:r>
                      <a:rPr lang="vi-VN" sz="3600" i="1" kern="0" smtClean="0">
                        <a:solidFill>
                          <a:sysClr val="windowText" lastClr="000000"/>
                        </a:solidFill>
                        <a:latin typeface="Cambria Math" panose="02040503050406030204" pitchFamily="18" charset="0"/>
                        <a:cs typeface="Arial"/>
                        <a:sym typeface="Arial"/>
                      </a:rPr>
                      <m:t>, </m:t>
                    </m:r>
                  </m:oMath>
                </a14:m>
                <a:endParaRPr lang="en-US" sz="3600" i="1" kern="0" smtClean="0">
                  <a:solidFill>
                    <a:sysClr val="windowText" lastClr="000000"/>
                  </a:solidFill>
                  <a:latin typeface="Cambria Math" panose="02040503050406030204" pitchFamily="18" charset="0"/>
                  <a:cs typeface="Arial"/>
                  <a:sym typeface="Arial"/>
                </a:endParaRPr>
              </a:p>
              <a:p>
                <a:pPr lvl="0" algn="just" defTabSz="1828800">
                  <a:lnSpc>
                    <a:spcPct val="150000"/>
                  </a:lnSpc>
                  <a:defRPr/>
                </a:pPr>
                <a14:m>
                  <m:oMathPara xmlns:m="http://schemas.openxmlformats.org/officeDocument/2006/math">
                    <m:oMathParaPr>
                      <m:jc m:val="left"/>
                    </m:oMathParaPr>
                    <m:oMath xmlns:m="http://schemas.openxmlformats.org/officeDocument/2006/math">
                      <m:r>
                        <a:rPr lang="vi-VN" sz="3600" i="1" kern="0" smtClean="0">
                          <a:solidFill>
                            <a:sysClr val="windowText" lastClr="000000"/>
                          </a:solidFill>
                          <a:latin typeface="Cambria Math" panose="02040503050406030204" pitchFamily="18" charset="0"/>
                          <a:cs typeface="Arial"/>
                          <a:sym typeface="Arial"/>
                        </a:rPr>
                        <m:t>𝐵𝐶</m:t>
                      </m:r>
                      <m:r>
                        <a:rPr lang="vi-VN" sz="3600" i="1" kern="0" smtClean="0">
                          <a:solidFill>
                            <a:sysClr val="windowText" lastClr="000000"/>
                          </a:solidFill>
                          <a:latin typeface="Cambria Math" panose="02040503050406030204" pitchFamily="18" charset="0"/>
                          <a:cs typeface="Arial"/>
                          <a:sym typeface="Arial"/>
                        </a:rPr>
                        <m:t>=</m:t>
                      </m:r>
                      <m:r>
                        <a:rPr lang="vi-VN" sz="3600" i="1" kern="0" smtClean="0">
                          <a:solidFill>
                            <a:sysClr val="windowText" lastClr="000000"/>
                          </a:solidFill>
                          <a:latin typeface="Cambria Math" panose="02040503050406030204" pitchFamily="18" charset="0"/>
                          <a:cs typeface="Arial"/>
                          <a:sym typeface="Arial"/>
                        </a:rPr>
                        <m:t>𝑐</m:t>
                      </m:r>
                      <m:r>
                        <a:rPr lang="vi-VN" sz="3600" i="1" kern="0" smtClean="0">
                          <a:solidFill>
                            <a:sysClr val="windowText" lastClr="000000"/>
                          </a:solidFill>
                          <a:latin typeface="Cambria Math" panose="02040503050406030204" pitchFamily="18" charset="0"/>
                          <a:cs typeface="Arial"/>
                          <a:sym typeface="Arial"/>
                        </a:rPr>
                        <m:t>.</m:t>
                      </m:r>
                    </m:oMath>
                  </m:oMathPara>
                </a14:m>
                <a:endParaRPr lang="vi-VN" sz="3600" kern="0">
                  <a:solidFill>
                    <a:sysClr val="windowText" lastClr="000000"/>
                  </a:solidFill>
                  <a:latin typeface="Arial"/>
                  <a:cs typeface="Arial"/>
                  <a:sym typeface="Arial"/>
                </a:endParaRPr>
              </a:p>
            </p:txBody>
          </p:sp>
        </mc:Choice>
        <mc:Fallback>
          <p:sp>
            <p:nvSpPr>
              <p:cNvPr id="4" name="Rectangle 3"/>
              <p:cNvSpPr>
                <a:spLocks noRot="1" noChangeAspect="1" noMove="1" noResize="1" noEditPoints="1" noAdjustHandles="1" noChangeArrowheads="1" noChangeShapeType="1" noTextEdit="1"/>
              </p:cNvSpPr>
              <p:nvPr/>
            </p:nvSpPr>
            <p:spPr>
              <a:xfrm>
                <a:off x="5751511" y="-10922"/>
                <a:ext cx="12384089" cy="1754326"/>
              </a:xfrm>
              <a:prstGeom prst="rect">
                <a:avLst/>
              </a:prstGeom>
              <a:blipFill>
                <a:blip r:embed="rId5"/>
                <a:stretch>
                  <a:fillRect l="-1476"/>
                </a:stretch>
              </a:blipFill>
            </p:spPr>
            <p:txBody>
              <a:bodyPr/>
              <a:lstStyle/>
              <a:p>
                <a:r>
                  <a:rPr lang="en-US">
                    <a:noFill/>
                  </a:rPr>
                  <a:t> </a:t>
                </a:r>
              </a:p>
            </p:txBody>
          </p:sp>
        </mc:Fallback>
      </mc:AlternateContent>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101529" y="4383562"/>
            <a:ext cx="6663506" cy="4722338"/>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6781077" y="4276187"/>
                <a:ext cx="11354523" cy="6010813"/>
              </a:xfrm>
              <a:prstGeom prst="rect">
                <a:avLst/>
              </a:prstGeom>
            </p:spPr>
            <p:txBody>
              <a:bodyPr wrap="square">
                <a:spAutoFit/>
              </a:bodyPr>
              <a:lstStyle/>
              <a:p>
                <a:pPr algn="just">
                  <a:lnSpc>
                    <a:spcPct val="150000"/>
                  </a:lnSpc>
                </a:pPr>
                <a:r>
                  <a:rPr lang="vi-VN" sz="3600" smtClean="0">
                    <a:solidFill>
                      <a:srgbClr val="000000"/>
                    </a:solidFill>
                    <a:latin typeface="Arial" panose="020B0604020202020204" pitchFamily="34" charset="0"/>
                    <a:cs typeface="Arial" panose="020B0604020202020204" pitchFamily="34" charset="0"/>
                  </a:rPr>
                  <a:t>a) Kẻ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𝐶𝐻</m:t>
                    </m:r>
                    <m:r>
                      <a:rPr lang="vi-VN" sz="3600" i="1" smtClean="0">
                        <a:solidFill>
                          <a:srgbClr val="000000"/>
                        </a:solidFill>
                        <a:latin typeface="Cambria Math" panose="02040503050406030204" pitchFamily="18" charset="0"/>
                        <a:cs typeface="Arial" panose="020B0604020202020204" pitchFamily="34" charset="0"/>
                      </a:rPr>
                      <m:t>⊥</m:t>
                    </m:r>
                    <m:r>
                      <a:rPr lang="vi-VN" sz="3600" i="1">
                        <a:solidFill>
                          <a:srgbClr val="000000"/>
                        </a:solidFill>
                        <a:latin typeface="Cambria Math" panose="02040503050406030204" pitchFamily="18" charset="0"/>
                        <a:cs typeface="Arial" panose="020B0604020202020204" pitchFamily="34" charset="0"/>
                      </a:rPr>
                      <m:t>𝐵𝐷</m:t>
                    </m:r>
                    <m:r>
                      <a:rPr lang="vi-VN" sz="3600" i="1">
                        <a:solidFill>
                          <a:srgbClr val="000000"/>
                        </a:solidFill>
                        <a:latin typeface="Cambria Math" panose="02040503050406030204" pitchFamily="18" charset="0"/>
                        <a:cs typeface="Arial" panose="020B0604020202020204" pitchFamily="34" charset="0"/>
                      </a:rPr>
                      <m:t> </m:t>
                    </m:r>
                  </m:oMath>
                </a14:m>
                <a:r>
                  <a:rPr lang="vi-VN" sz="3600">
                    <a:solidFill>
                      <a:srgbClr val="000000"/>
                    </a:solidFill>
                    <a:latin typeface="Arial" panose="020B0604020202020204" pitchFamily="34" charset="0"/>
                    <a:cs typeface="Arial" panose="020B0604020202020204" pitchFamily="34" charset="0"/>
                  </a:rPr>
                  <a:t>tại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𝐻</m:t>
                    </m:r>
                    <m:r>
                      <a:rPr lang="vi-VN" sz="3600" i="1" smtClean="0">
                        <a:solidFill>
                          <a:srgbClr val="000000"/>
                        </a:solidFill>
                        <a:latin typeface="Cambria Math" panose="02040503050406030204" pitchFamily="18" charset="0"/>
                        <a:cs typeface="Arial" panose="020B0604020202020204" pitchFamily="34" charset="0"/>
                      </a:rPr>
                      <m:t>.</m:t>
                    </m:r>
                  </m:oMath>
                </a14:m>
                <a:r>
                  <a:rPr lang="en-US" sz="3600" smtClean="0">
                    <a:solidFill>
                      <a:srgbClr val="000000"/>
                    </a:solidFill>
                    <a:latin typeface="Arial" panose="020B0604020202020204" pitchFamily="34" charset="0"/>
                    <a:cs typeface="Arial" panose="020B0604020202020204" pitchFamily="34" charset="0"/>
                  </a:rPr>
                  <a:t>  </a:t>
                </a:r>
                <a:r>
                  <a:rPr lang="vi-VN" sz="3600" smtClean="0">
                    <a:solidFill>
                      <a:srgbClr val="000000"/>
                    </a:solidFill>
                    <a:latin typeface="Arial" panose="020B0604020202020204" pitchFamily="34" charset="0"/>
                    <a:cs typeface="Arial" panose="020B0604020202020204" pitchFamily="34" charset="0"/>
                  </a:rPr>
                  <a:t>Vì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𝐵𝐵</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𝐴𝐵𝐶𝐷</m:t>
                    </m:r>
                    <m:r>
                      <a:rPr lang="en-US" sz="3600" b="0" i="1" smtClean="0">
                        <a:solidFill>
                          <a:srgbClr val="000000"/>
                        </a:solidFill>
                        <a:latin typeface="Cambria Math" panose="02040503050406030204" pitchFamily="18" charset="0"/>
                        <a:cs typeface="Arial" panose="020B0604020202020204" pitchFamily="34" charset="0"/>
                      </a:rPr>
                      <m:t>)</m:t>
                    </m:r>
                  </m:oMath>
                </a14:m>
                <a:r>
                  <a:rPr lang="vi-VN" sz="3600">
                    <a:solidFill>
                      <a:srgbClr val="000000"/>
                    </a:solidFill>
                    <a:latin typeface="Arial" panose="020B0604020202020204" pitchFamily="34" charset="0"/>
                    <a:cs typeface="Arial" panose="020B0604020202020204" pitchFamily="34" charset="0"/>
                  </a:rPr>
                  <a:t> </a:t>
                </a:r>
                <a:r>
                  <a:rPr lang="vi-VN" sz="3600" smtClean="0">
                    <a:solidFill>
                      <a:srgbClr val="000000"/>
                    </a:solidFill>
                    <a:latin typeface="Arial" panose="020B0604020202020204" pitchFamily="34" charset="0"/>
                    <a:cs typeface="Arial" panose="020B0604020202020204" pitchFamily="34" charset="0"/>
                  </a:rPr>
                  <a:t>nên</a:t>
                </a:r>
                <a:r>
                  <a:rPr lang="en-US" sz="360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𝐵𝐵</m:t>
                    </m:r>
                    <m:r>
                      <a:rPr lang="vi-VN" sz="3600" i="1">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m:t>
                    </m:r>
                    <m:r>
                      <a:rPr lang="vi-VN" sz="3600" i="1">
                        <a:solidFill>
                          <a:srgbClr val="000000"/>
                        </a:solidFill>
                        <a:latin typeface="Cambria Math" panose="02040503050406030204" pitchFamily="18" charset="0"/>
                        <a:cs typeface="Arial" panose="020B0604020202020204" pitchFamily="34" charset="0"/>
                      </a:rPr>
                      <m:t>𝐶𝐻</m:t>
                    </m:r>
                  </m:oMath>
                </a14:m>
                <a:endParaRPr lang="en-US" sz="3600" smtClean="0">
                  <a:solidFill>
                    <a:srgbClr val="000000"/>
                  </a:solidFill>
                  <a:latin typeface="Arial" panose="020B0604020202020204" pitchFamily="34" charset="0"/>
                  <a:cs typeface="Arial" panose="020B0604020202020204" pitchFamily="34" charset="0"/>
                </a:endParaRPr>
              </a:p>
              <a:p>
                <a:pPr algn="just">
                  <a:lnSpc>
                    <a:spcPct val="150000"/>
                  </a:lnSpc>
                </a:pPr>
                <a:r>
                  <a:rPr lang="vi-VN" sz="3600" smtClean="0">
                    <a:solidFill>
                      <a:srgbClr val="000000"/>
                    </a:solidFill>
                    <a:latin typeface="Arial" panose="020B0604020202020204" pitchFamily="34" charset="0"/>
                    <a:cs typeface="Arial" panose="020B0604020202020204" pitchFamily="34" charset="0"/>
                  </a:rPr>
                  <a:t>mà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𝐶𝐻</m:t>
                    </m:r>
                    <m:r>
                      <a:rPr lang="vi-VN" sz="3600" i="1">
                        <a:solidFill>
                          <a:srgbClr val="000000"/>
                        </a:solidFill>
                        <a:latin typeface="Cambria Math" panose="02040503050406030204" pitchFamily="18" charset="0"/>
                        <a:cs typeface="Arial" panose="020B0604020202020204" pitchFamily="34" charset="0"/>
                      </a:rPr>
                      <m:t> </m:t>
                    </m:r>
                    <m:r>
                      <a:rPr lang="vi-VN" sz="3600" i="1" smtClean="0">
                        <a:solidFill>
                          <a:srgbClr val="000000"/>
                        </a:solidFill>
                        <a:latin typeface="Cambria Math" panose="02040503050406030204" pitchFamily="18" charset="0"/>
                        <a:cs typeface="Arial" panose="020B0604020202020204" pitchFamily="34" charset="0"/>
                      </a:rPr>
                      <m:t>⊥</m:t>
                    </m:r>
                    <m:r>
                      <a:rPr lang="vi-VN" sz="3600" i="1">
                        <a:solidFill>
                          <a:srgbClr val="000000"/>
                        </a:solidFill>
                        <a:latin typeface="Cambria Math" panose="02040503050406030204" pitchFamily="18" charset="0"/>
                        <a:cs typeface="Arial" panose="020B0604020202020204" pitchFamily="34" charset="0"/>
                      </a:rPr>
                      <m:t> </m:t>
                    </m:r>
                    <m:r>
                      <a:rPr lang="vi-VN" sz="3600" i="1">
                        <a:solidFill>
                          <a:srgbClr val="000000"/>
                        </a:solidFill>
                        <a:latin typeface="Cambria Math" panose="02040503050406030204" pitchFamily="18" charset="0"/>
                        <a:cs typeface="Arial" panose="020B0604020202020204" pitchFamily="34" charset="0"/>
                      </a:rPr>
                      <m:t>𝐵𝐷</m:t>
                    </m:r>
                    <m:r>
                      <a:rPr lang="vi-VN" sz="3600" i="1">
                        <a:solidFill>
                          <a:srgbClr val="000000"/>
                        </a:solidFill>
                        <a:latin typeface="Cambria Math" panose="02040503050406030204" pitchFamily="18" charset="0"/>
                        <a:cs typeface="Arial" panose="020B0604020202020204" pitchFamily="34" charset="0"/>
                      </a:rPr>
                      <m:t> </m:t>
                    </m:r>
                  </m:oMath>
                </a14:m>
                <a:r>
                  <a:rPr lang="vi-VN" sz="3600">
                    <a:solidFill>
                      <a:srgbClr val="000000"/>
                    </a:solidFill>
                    <a:latin typeface="Arial" panose="020B0604020202020204" pitchFamily="34" charset="0"/>
                    <a:cs typeface="Arial" panose="020B0604020202020204" pitchFamily="34" charset="0"/>
                  </a:rPr>
                  <a:t>nên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𝐶𝐻</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𝐵𝐵</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𝐷</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𝐷</m:t>
                    </m:r>
                    <m:r>
                      <a:rPr lang="vi-VN" sz="3600" i="1" smtClean="0">
                        <a:solidFill>
                          <a:srgbClr val="000000"/>
                        </a:solidFill>
                        <a:latin typeface="Cambria Math" panose="02040503050406030204" pitchFamily="18" charset="0"/>
                        <a:cs typeface="Arial" panose="020B0604020202020204" pitchFamily="34" charset="0"/>
                      </a:rPr>
                      <m:t>).</m:t>
                    </m:r>
                  </m:oMath>
                </a14:m>
                <a:endParaRPr lang="vi-VN" sz="3600">
                  <a:solidFill>
                    <a:srgbClr val="000000"/>
                  </a:solidFill>
                  <a:latin typeface="Arial" panose="020B0604020202020204" pitchFamily="34" charset="0"/>
                  <a:cs typeface="Arial" panose="020B0604020202020204" pitchFamily="34" charset="0"/>
                </a:endParaRPr>
              </a:p>
              <a:p>
                <a:pPr algn="just">
                  <a:lnSpc>
                    <a:spcPct val="150000"/>
                  </a:lnSpc>
                </a:pPr>
                <a:r>
                  <a:rPr lang="vi-VN" sz="3600">
                    <a:solidFill>
                      <a:srgbClr val="000000"/>
                    </a:solidFill>
                    <a:latin typeface="Arial" panose="020B0604020202020204" pitchFamily="34" charset="0"/>
                    <a:cs typeface="Arial" panose="020B0604020202020204" pitchFamily="34" charset="0"/>
                  </a:rPr>
                  <a:t>Vì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𝐵𝐵</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𝐶</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𝐶</m:t>
                    </m:r>
                  </m:oMath>
                </a14:m>
                <a:r>
                  <a:rPr lang="vi-VN" sz="3600">
                    <a:solidFill>
                      <a:srgbClr val="000000"/>
                    </a:solidFill>
                    <a:latin typeface="Arial" panose="020B0604020202020204" pitchFamily="34" charset="0"/>
                    <a:cs typeface="Arial" panose="020B0604020202020204" pitchFamily="34" charset="0"/>
                  </a:rPr>
                  <a:t> là hình chữ nhật nên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𝐵𝐵</m:t>
                    </m:r>
                    <m:r>
                      <a:rPr lang="vi-VN" sz="3600" i="1" smtClean="0">
                        <a:solidFill>
                          <a:srgbClr val="000000"/>
                        </a:solidFill>
                        <a:latin typeface="Cambria Math" panose="02040503050406030204" pitchFamily="18" charset="0"/>
                        <a:cs typeface="Arial" panose="020B0604020202020204" pitchFamily="34" charset="0"/>
                      </a:rPr>
                      <m:t>′ // </m:t>
                    </m:r>
                    <m:r>
                      <a:rPr lang="vi-VN" sz="3600" i="1" smtClean="0">
                        <a:solidFill>
                          <a:srgbClr val="000000"/>
                        </a:solidFill>
                        <a:latin typeface="Cambria Math" panose="02040503050406030204" pitchFamily="18" charset="0"/>
                        <a:cs typeface="Arial" panose="020B0604020202020204" pitchFamily="34" charset="0"/>
                      </a:rPr>
                      <m:t>𝐶𝐶</m:t>
                    </m:r>
                    <m:r>
                      <a:rPr lang="en-US" sz="3600" b="0" i="1" smtClean="0">
                        <a:solidFill>
                          <a:srgbClr val="000000"/>
                        </a:solidFill>
                        <a:latin typeface="Cambria Math" panose="02040503050406030204" pitchFamily="18" charset="0"/>
                        <a:cs typeface="Arial" panose="020B0604020202020204" pitchFamily="34" charset="0"/>
                      </a:rPr>
                      <m:t>′</m:t>
                    </m:r>
                  </m:oMath>
                </a14:m>
                <a:r>
                  <a:rPr lang="vi-VN" sz="3600">
                    <a:solidFill>
                      <a:srgbClr val="000000"/>
                    </a:solidFill>
                    <a:latin typeface="Arial" panose="020B0604020202020204" pitchFamily="34" charset="0"/>
                    <a:cs typeface="Arial" panose="020B0604020202020204" pitchFamily="34" charset="0"/>
                  </a:rPr>
                  <a:t> nên </a:t>
                </a:r>
                <a:endParaRPr lang="en-US" sz="3600" smtClean="0">
                  <a:solidFill>
                    <a:srgbClr val="000000"/>
                  </a:solidFill>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𝐶𝐶</m:t>
                      </m:r>
                      <m:r>
                        <a:rPr lang="vi-VN" sz="3600" i="1" smtClean="0">
                          <a:solidFill>
                            <a:srgbClr val="000000"/>
                          </a:solidFill>
                          <a:latin typeface="Cambria Math" panose="02040503050406030204" pitchFamily="18" charset="0"/>
                          <a:cs typeface="Arial" panose="020B0604020202020204" pitchFamily="34" charset="0"/>
                        </a:rPr>
                        <m:t>′ // (</m:t>
                      </m:r>
                      <m:r>
                        <a:rPr lang="vi-VN" sz="3600" i="1" smtClean="0">
                          <a:solidFill>
                            <a:srgbClr val="000000"/>
                          </a:solidFill>
                          <a:latin typeface="Cambria Math" panose="02040503050406030204" pitchFamily="18" charset="0"/>
                          <a:cs typeface="Arial" panose="020B0604020202020204" pitchFamily="34" charset="0"/>
                        </a:rPr>
                        <m:t>𝐵𝐵</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𝐷</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𝐷</m:t>
                      </m:r>
                      <m:r>
                        <a:rPr lang="vi-VN" sz="3600" i="1" smtClean="0">
                          <a:solidFill>
                            <a:srgbClr val="000000"/>
                          </a:solidFill>
                          <a:latin typeface="Cambria Math" panose="02040503050406030204" pitchFamily="18" charset="0"/>
                          <a:cs typeface="Arial" panose="020B0604020202020204" pitchFamily="34" charset="0"/>
                        </a:rPr>
                        <m:t>).</m:t>
                      </m:r>
                    </m:oMath>
                  </m:oMathPara>
                </a14:m>
                <a:endParaRPr lang="vi-VN" sz="3600">
                  <a:solidFill>
                    <a:srgbClr val="000000"/>
                  </a:solidFill>
                  <a:latin typeface="Arial" panose="020B0604020202020204" pitchFamily="34" charset="0"/>
                  <a:cs typeface="Arial" panose="020B0604020202020204" pitchFamily="34" charset="0"/>
                </a:endParaRPr>
              </a:p>
              <a:p>
                <a:pPr algn="just">
                  <a:lnSpc>
                    <a:spcPct val="150000"/>
                  </a:lnSpc>
                </a:pPr>
                <a:r>
                  <a:rPr lang="vi-VN" sz="3600">
                    <a:solidFill>
                      <a:srgbClr val="000000"/>
                    </a:solidFill>
                    <a:latin typeface="Arial" panose="020B0604020202020204" pitchFamily="34" charset="0"/>
                    <a:cs typeface="Arial" panose="020B0604020202020204" pitchFamily="34" charset="0"/>
                  </a:rPr>
                  <a:t>Khi đó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𝑑</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𝐶𝐶</m:t>
                    </m:r>
                    <m:r>
                      <a:rPr lang="vi-VN" sz="3600" i="1" smtClean="0">
                        <a:solidFill>
                          <a:srgbClr val="000000"/>
                        </a:solidFill>
                        <a:latin typeface="Cambria Math" panose="02040503050406030204" pitchFamily="18" charset="0"/>
                        <a:cs typeface="Arial" panose="020B0604020202020204" pitchFamily="34" charset="0"/>
                      </a:rPr>
                      <m:t>′, (</m:t>
                    </m:r>
                    <m:r>
                      <a:rPr lang="vi-VN" sz="3600" i="1" smtClean="0">
                        <a:solidFill>
                          <a:srgbClr val="000000"/>
                        </a:solidFill>
                        <a:latin typeface="Cambria Math" panose="02040503050406030204" pitchFamily="18" charset="0"/>
                        <a:cs typeface="Arial" panose="020B0604020202020204" pitchFamily="34" charset="0"/>
                      </a:rPr>
                      <m:t>𝐵𝐵</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𝐷</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𝐷</m:t>
                    </m:r>
                    <m:r>
                      <a:rPr lang="vi-VN" sz="3600" i="1" smtClean="0">
                        <a:solidFill>
                          <a:srgbClr val="000000"/>
                        </a:solidFill>
                        <a:latin typeface="Cambria Math" panose="02040503050406030204" pitchFamily="18" charset="0"/>
                        <a:cs typeface="Arial" panose="020B0604020202020204" pitchFamily="34" charset="0"/>
                      </a:rPr>
                      <m:t>)) = </m:t>
                    </m:r>
                    <m:r>
                      <a:rPr lang="vi-VN" sz="3600" i="1" smtClean="0">
                        <a:solidFill>
                          <a:srgbClr val="000000"/>
                        </a:solidFill>
                        <a:latin typeface="Cambria Math" panose="02040503050406030204" pitchFamily="18" charset="0"/>
                        <a:cs typeface="Arial" panose="020B0604020202020204" pitchFamily="34" charset="0"/>
                      </a:rPr>
                      <m:t>𝑑</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𝐶</m:t>
                    </m:r>
                    <m:r>
                      <a:rPr lang="vi-VN" sz="3600" i="1" smtClean="0">
                        <a:solidFill>
                          <a:srgbClr val="000000"/>
                        </a:solidFill>
                        <a:latin typeface="Cambria Math" panose="02040503050406030204" pitchFamily="18" charset="0"/>
                        <a:cs typeface="Arial" panose="020B0604020202020204" pitchFamily="34" charset="0"/>
                      </a:rPr>
                      <m:t>, (</m:t>
                    </m:r>
                    <m:r>
                      <a:rPr lang="vi-VN" sz="3600" i="1" smtClean="0">
                        <a:solidFill>
                          <a:srgbClr val="000000"/>
                        </a:solidFill>
                        <a:latin typeface="Cambria Math" panose="02040503050406030204" pitchFamily="18" charset="0"/>
                        <a:cs typeface="Arial" panose="020B0604020202020204" pitchFamily="34" charset="0"/>
                      </a:rPr>
                      <m:t>𝐵𝐵</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𝐷</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𝐷</m:t>
                    </m:r>
                    <m:r>
                      <a:rPr lang="vi-VN" sz="3600" i="1" smtClean="0">
                        <a:solidFill>
                          <a:srgbClr val="000000"/>
                        </a:solidFill>
                        <a:latin typeface="Cambria Math" panose="02040503050406030204" pitchFamily="18" charset="0"/>
                        <a:cs typeface="Arial" panose="020B0604020202020204" pitchFamily="34" charset="0"/>
                      </a:rPr>
                      <m:t>)) = </m:t>
                    </m:r>
                    <m:r>
                      <a:rPr lang="vi-VN" sz="3600" i="1" smtClean="0">
                        <a:solidFill>
                          <a:srgbClr val="000000"/>
                        </a:solidFill>
                        <a:latin typeface="Cambria Math" panose="02040503050406030204" pitchFamily="18" charset="0"/>
                        <a:cs typeface="Arial" panose="020B0604020202020204" pitchFamily="34" charset="0"/>
                      </a:rPr>
                      <m:t>𝐶𝐻</m:t>
                    </m:r>
                    <m:r>
                      <a:rPr lang="vi-VN" sz="3600" i="1" smtClean="0">
                        <a:solidFill>
                          <a:srgbClr val="000000"/>
                        </a:solidFill>
                        <a:latin typeface="Cambria Math" panose="02040503050406030204" pitchFamily="18" charset="0"/>
                        <a:cs typeface="Arial" panose="020B0604020202020204" pitchFamily="34" charset="0"/>
                      </a:rPr>
                      <m:t>.</m:t>
                    </m:r>
                  </m:oMath>
                </a14:m>
                <a:endParaRPr lang="vi-VN" sz="3600">
                  <a:solidFill>
                    <a:srgbClr val="000000"/>
                  </a:solidFill>
                  <a:latin typeface="Arial" panose="020B0604020202020204" pitchFamily="34" charset="0"/>
                  <a:cs typeface="Arial" panose="020B0604020202020204" pitchFamily="34" charset="0"/>
                </a:endParaRPr>
              </a:p>
              <a:p>
                <a:pPr algn="just">
                  <a:lnSpc>
                    <a:spcPct val="150000"/>
                  </a:lnSpc>
                </a:pPr>
                <a:r>
                  <a:rPr lang="vi-VN" sz="3600">
                    <a:solidFill>
                      <a:srgbClr val="000000"/>
                    </a:solidFill>
                    <a:latin typeface="Arial" panose="020B0604020202020204" pitchFamily="34" charset="0"/>
                    <a:cs typeface="Arial" panose="020B0604020202020204" pitchFamily="34" charset="0"/>
                  </a:rPr>
                  <a:t>Vì </a:t>
                </a:r>
                <a14:m>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𝐴𝐵𝐶𝐷</m:t>
                    </m:r>
                  </m:oMath>
                </a14:m>
                <a:r>
                  <a:rPr lang="vi-VN" sz="3600">
                    <a:solidFill>
                      <a:srgbClr val="000000"/>
                    </a:solidFill>
                    <a:latin typeface="Arial" panose="020B0604020202020204" pitchFamily="34" charset="0"/>
                    <a:cs typeface="Arial" panose="020B0604020202020204" pitchFamily="34" charset="0"/>
                  </a:rPr>
                  <a:t> là hình chữ nhật nên </a:t>
                </a:r>
                <a:endParaRPr lang="en-US" sz="3600" smtClean="0">
                  <a:solidFill>
                    <a:srgbClr val="000000"/>
                  </a:solidFill>
                  <a:latin typeface="Arial" panose="020B0604020202020204" pitchFamily="34" charset="0"/>
                  <a:cs typeface="Arial" panose="020B0604020202020204" pitchFamily="34" charset="0"/>
                </a:endParaRPr>
              </a:p>
              <a:p>
                <a:pPr algn="just">
                  <a:lnSpc>
                    <a:spcPct val="150000"/>
                  </a:lnSpc>
                </a:pPr>
                <a14:m>
                  <m:oMathPara xmlns:m="http://schemas.openxmlformats.org/officeDocument/2006/math">
                    <m:oMathParaPr>
                      <m:jc m:val="centerGroup"/>
                    </m:oMathParaPr>
                    <m:oMath xmlns:m="http://schemas.openxmlformats.org/officeDocument/2006/math">
                      <m:r>
                        <a:rPr lang="vi-VN" sz="3600" i="1" smtClean="0">
                          <a:solidFill>
                            <a:srgbClr val="000000"/>
                          </a:solidFill>
                          <a:latin typeface="Cambria Math" panose="02040503050406030204" pitchFamily="18" charset="0"/>
                          <a:cs typeface="Arial" panose="020B0604020202020204" pitchFamily="34" charset="0"/>
                        </a:rPr>
                        <m:t>𝐴𝐵</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𝐶𝐷</m:t>
                      </m:r>
                      <m:r>
                        <a:rPr lang="vi-VN" sz="3600" i="1" smtClean="0">
                          <a:solidFill>
                            <a:srgbClr val="000000"/>
                          </a:solidFill>
                          <a:latin typeface="Cambria Math" panose="02040503050406030204" pitchFamily="18" charset="0"/>
                          <a:cs typeface="Arial" panose="020B0604020202020204" pitchFamily="34" charset="0"/>
                        </a:rPr>
                        <m:t>=</m:t>
                      </m:r>
                      <m:r>
                        <a:rPr lang="vi-VN" sz="3600" i="1" smtClean="0">
                          <a:solidFill>
                            <a:srgbClr val="000000"/>
                          </a:solidFill>
                          <a:latin typeface="Cambria Math" panose="02040503050406030204" pitchFamily="18" charset="0"/>
                          <a:cs typeface="Arial" panose="020B0604020202020204" pitchFamily="34" charset="0"/>
                        </a:rPr>
                        <m:t>𝑏</m:t>
                      </m:r>
                      <m:r>
                        <a:rPr lang="vi-VN" sz="3600" i="1" smtClean="0">
                          <a:solidFill>
                            <a:srgbClr val="000000"/>
                          </a:solidFill>
                          <a:latin typeface="Cambria Math" panose="02040503050406030204" pitchFamily="18" charset="0"/>
                          <a:cs typeface="Arial" panose="020B0604020202020204" pitchFamily="34" charset="0"/>
                        </a:rPr>
                        <m:t>; </m:t>
                      </m:r>
                      <m:r>
                        <a:rPr lang="vi-VN" sz="3600" i="1" smtClean="0">
                          <a:solidFill>
                            <a:srgbClr val="000000"/>
                          </a:solidFill>
                          <a:latin typeface="Cambria Math" panose="02040503050406030204" pitchFamily="18" charset="0"/>
                          <a:cs typeface="Arial" panose="020B0604020202020204" pitchFamily="34" charset="0"/>
                        </a:rPr>
                        <m:t>𝐴𝐷</m:t>
                      </m:r>
                      <m:r>
                        <a:rPr lang="vi-VN" sz="3600" i="1" smtClean="0">
                          <a:solidFill>
                            <a:srgbClr val="000000"/>
                          </a:solidFill>
                          <a:latin typeface="Cambria Math" panose="02040503050406030204" pitchFamily="18" charset="0"/>
                          <a:cs typeface="Arial" panose="020B0604020202020204" pitchFamily="34" charset="0"/>
                        </a:rPr>
                        <m:t>= </m:t>
                      </m:r>
                      <m:r>
                        <a:rPr lang="vi-VN" sz="3600" i="1" smtClean="0">
                          <a:solidFill>
                            <a:srgbClr val="000000"/>
                          </a:solidFill>
                          <a:latin typeface="Cambria Math" panose="02040503050406030204" pitchFamily="18" charset="0"/>
                          <a:cs typeface="Arial" panose="020B0604020202020204" pitchFamily="34" charset="0"/>
                        </a:rPr>
                        <m:t>𝐵𝐶</m:t>
                      </m:r>
                      <m:r>
                        <a:rPr lang="vi-VN" sz="3600" i="1" smtClean="0">
                          <a:solidFill>
                            <a:srgbClr val="000000"/>
                          </a:solidFill>
                          <a:latin typeface="Cambria Math" panose="02040503050406030204" pitchFamily="18" charset="0"/>
                          <a:cs typeface="Arial" panose="020B0604020202020204" pitchFamily="34" charset="0"/>
                        </a:rPr>
                        <m:t>= </m:t>
                      </m:r>
                      <m:r>
                        <a:rPr lang="vi-VN" sz="3600" i="1" smtClean="0">
                          <a:solidFill>
                            <a:srgbClr val="000000"/>
                          </a:solidFill>
                          <a:latin typeface="Cambria Math" panose="02040503050406030204" pitchFamily="18" charset="0"/>
                          <a:cs typeface="Arial" panose="020B0604020202020204" pitchFamily="34" charset="0"/>
                        </a:rPr>
                        <m:t>𝑐</m:t>
                      </m:r>
                      <m:r>
                        <a:rPr lang="vi-VN" sz="3600" i="1" smtClean="0">
                          <a:solidFill>
                            <a:srgbClr val="000000"/>
                          </a:solidFill>
                          <a:latin typeface="Cambria Math" panose="02040503050406030204" pitchFamily="18" charset="0"/>
                          <a:cs typeface="Arial" panose="020B0604020202020204" pitchFamily="34" charset="0"/>
                        </a:rPr>
                        <m:t>.</m:t>
                      </m:r>
                    </m:oMath>
                  </m:oMathPara>
                </a14:m>
                <a:endParaRPr lang="vi-VN" sz="3600">
                  <a:solidFill>
                    <a:srgbClr val="000000"/>
                  </a:solidFill>
                  <a:latin typeface="Arial" panose="020B060402020202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6781077" y="4276187"/>
                <a:ext cx="11354523" cy="6010813"/>
              </a:xfrm>
              <a:prstGeom prst="rect">
                <a:avLst/>
              </a:prstGeom>
              <a:blipFill>
                <a:blip r:embed="rId8"/>
                <a:stretch>
                  <a:fillRect l="-1610"/>
                </a:stretch>
              </a:blipFill>
            </p:spPr>
            <p:txBody>
              <a:bodyPr/>
              <a:lstStyle/>
              <a:p>
                <a:r>
                  <a:rPr lang="en-US">
                    <a:noFill/>
                  </a:rPr>
                  <a:t> </a:t>
                </a:r>
              </a:p>
            </p:txBody>
          </p:sp>
        </mc:Fallback>
      </mc:AlternateContent>
    </p:spTree>
    <p:extLst>
      <p:ext uri="{BB962C8B-B14F-4D97-AF65-F5344CB8AC3E}">
        <p14:creationId xmlns:p14="http://schemas.microsoft.com/office/powerpoint/2010/main" val="154381324"/>
      </p:ext>
    </p:extLst>
  </p:cSld>
  <p:clrMapOvr>
    <a:masterClrMapping/>
  </p:clrMapOvr>
  <mc:AlternateContent xmlns:mc="http://schemas.openxmlformats.org/markup-compatibility/2006" xmlns:p14="http://schemas.microsoft.com/office/powerpoint/2010/main">
    <mc:Choice Requires="p14">
      <p:transition spd="med" p14:dur="700">
        <p:push dir="u"/>
      </p:transition>
    </mc:Choice>
    <mc:Fallback xmlns="">
      <p:transition spd="med">
        <p:push dir="u"/>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anim calcmode="lin" valueType="num">
                                      <p:cBhvr>
                                        <p:cTn id="8" dur="500" fill="hold"/>
                                        <p:tgtEl>
                                          <p:spTgt spid="21"/>
                                        </p:tgtEl>
                                        <p:attrNameLst>
                                          <p:attrName>ppt_x</p:attrName>
                                        </p:attrNameLst>
                                      </p:cBhvr>
                                      <p:tavLst>
                                        <p:tav tm="0">
                                          <p:val>
                                            <p:strVal val="#ppt_x"/>
                                          </p:val>
                                        </p:tav>
                                        <p:tav tm="100000">
                                          <p:val>
                                            <p:strVal val="#ppt_x"/>
                                          </p:val>
                                        </p:tav>
                                      </p:tavLst>
                                    </p:anim>
                                    <p:anim calcmode="lin" valueType="num">
                                      <p:cBhvr>
                                        <p:cTn id="9" dur="5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anim calcmode="lin" valueType="num">
                                      <p:cBhvr>
                                        <p:cTn id="13" dur="500" fill="hold"/>
                                        <p:tgtEl>
                                          <p:spTgt spid="12"/>
                                        </p:tgtEl>
                                        <p:attrNameLst>
                                          <p:attrName>ppt_x</p:attrName>
                                        </p:attrNameLst>
                                      </p:cBhvr>
                                      <p:tavLst>
                                        <p:tav tm="0">
                                          <p:val>
                                            <p:strVal val="#ppt_x"/>
                                          </p:val>
                                        </p:tav>
                                        <p:tav tm="100000">
                                          <p:val>
                                            <p:strVal val="#ppt_x"/>
                                          </p:val>
                                        </p:tav>
                                      </p:tavLst>
                                    </p:anim>
                                    <p:anim calcmode="lin" valueType="num">
                                      <p:cBhvr>
                                        <p:cTn id="14" dur="5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anim calcmode="lin" valueType="num">
                                      <p:cBhvr>
                                        <p:cTn id="18" dur="500" fill="hold"/>
                                        <p:tgtEl>
                                          <p:spTgt spid="4"/>
                                        </p:tgtEl>
                                        <p:attrNameLst>
                                          <p:attrName>ppt_x</p:attrName>
                                        </p:attrNameLst>
                                      </p:cBhvr>
                                      <p:tavLst>
                                        <p:tav tm="0">
                                          <p:val>
                                            <p:strVal val="#ppt_x"/>
                                          </p:val>
                                        </p:tav>
                                        <p:tav tm="100000">
                                          <p:val>
                                            <p:strVal val="#ppt_x"/>
                                          </p:val>
                                        </p:tav>
                                      </p:tavLst>
                                    </p:anim>
                                    <p:anim calcmode="lin" valueType="num">
                                      <p:cBhvr>
                                        <p:cTn id="19" dur="5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barn(inVertical)">
                                      <p:cBhvr>
                                        <p:cTn id="24" dur="500"/>
                                        <p:tgtEl>
                                          <p:spTgt spid="2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wipe(left)">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nodeType="clickEffect">
                                  <p:stCondLst>
                                    <p:cond delay="0"/>
                                  </p:stCondLst>
                                  <p:childTnLst>
                                    <p:set>
                                      <p:cBhvr>
                                        <p:cTn id="33" dur="1" fill="hold">
                                          <p:stCondLst>
                                            <p:cond delay="0"/>
                                          </p:stCondLst>
                                        </p:cTn>
                                        <p:tgtEl>
                                          <p:spTgt spid="11">
                                            <p:txEl>
                                              <p:pRg st="0" end="0"/>
                                            </p:txEl>
                                          </p:spTgt>
                                        </p:tgtEl>
                                        <p:attrNameLst>
                                          <p:attrName>style.visibility</p:attrName>
                                        </p:attrNameLst>
                                      </p:cBhvr>
                                      <p:to>
                                        <p:strVal val="visible"/>
                                      </p:to>
                                    </p:set>
                                    <p:animEffect transition="in" filter="randombar(horizontal)">
                                      <p:cBhvr>
                                        <p:cTn id="34" dur="500"/>
                                        <p:tgtEl>
                                          <p:spTgt spid="11">
                                            <p:txEl>
                                              <p:pRg st="0" end="0"/>
                                            </p:txEl>
                                          </p:spTgt>
                                        </p:tgtEl>
                                      </p:cBhvr>
                                    </p:animEffect>
                                  </p:childTnLst>
                                </p:cTn>
                              </p:par>
                              <p:par>
                                <p:cTn id="35" presetID="14" presetClass="entr" presetSubtype="10" fill="hold" nodeType="withEffect">
                                  <p:stCondLst>
                                    <p:cond delay="0"/>
                                  </p:stCondLst>
                                  <p:childTnLst>
                                    <p:set>
                                      <p:cBhvr>
                                        <p:cTn id="36"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37" dur="500"/>
                                        <p:tgtEl>
                                          <p:spTgt spid="11">
                                            <p:txEl>
                                              <p:pRg st="1" end="1"/>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nodeType="clickEffect">
                                  <p:stCondLst>
                                    <p:cond delay="0"/>
                                  </p:stCondLst>
                                  <p:childTnLst>
                                    <p:set>
                                      <p:cBhvr>
                                        <p:cTn id="41" dur="1" fill="hold">
                                          <p:stCondLst>
                                            <p:cond delay="0"/>
                                          </p:stCondLst>
                                        </p:cTn>
                                        <p:tgtEl>
                                          <p:spTgt spid="11">
                                            <p:txEl>
                                              <p:pRg st="2" end="2"/>
                                            </p:txEl>
                                          </p:spTgt>
                                        </p:tgtEl>
                                        <p:attrNameLst>
                                          <p:attrName>style.visibility</p:attrName>
                                        </p:attrNameLst>
                                      </p:cBhvr>
                                      <p:to>
                                        <p:strVal val="visible"/>
                                      </p:to>
                                    </p:set>
                                    <p:animEffect transition="in" filter="wipe(up)">
                                      <p:cBhvr>
                                        <p:cTn id="42" dur="500"/>
                                        <p:tgtEl>
                                          <p:spTgt spid="11">
                                            <p:txEl>
                                              <p:pRg st="2" end="2"/>
                                            </p:txEl>
                                          </p:spTgt>
                                        </p:tgtEl>
                                      </p:cBhvr>
                                    </p:animEffect>
                                  </p:childTnLst>
                                </p:cTn>
                              </p:par>
                              <p:par>
                                <p:cTn id="43" presetID="22" presetClass="entr" presetSubtype="1" fill="hold" nodeType="withEffect">
                                  <p:stCondLst>
                                    <p:cond delay="0"/>
                                  </p:stCondLst>
                                  <p:childTnLst>
                                    <p:set>
                                      <p:cBhvr>
                                        <p:cTn id="44" dur="1" fill="hold">
                                          <p:stCondLst>
                                            <p:cond delay="0"/>
                                          </p:stCondLst>
                                        </p:cTn>
                                        <p:tgtEl>
                                          <p:spTgt spid="11">
                                            <p:txEl>
                                              <p:pRg st="3" end="3"/>
                                            </p:txEl>
                                          </p:spTgt>
                                        </p:tgtEl>
                                        <p:attrNameLst>
                                          <p:attrName>style.visibility</p:attrName>
                                        </p:attrNameLst>
                                      </p:cBhvr>
                                      <p:to>
                                        <p:strVal val="visible"/>
                                      </p:to>
                                    </p:set>
                                    <p:animEffect transition="in" filter="wipe(up)">
                                      <p:cBhvr>
                                        <p:cTn id="45" dur="500"/>
                                        <p:tgtEl>
                                          <p:spTgt spid="11">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1">
                                            <p:txEl>
                                              <p:pRg st="4" end="4"/>
                                            </p:txEl>
                                          </p:spTgt>
                                        </p:tgtEl>
                                        <p:attrNameLst>
                                          <p:attrName>style.visibility</p:attrName>
                                        </p:attrNameLst>
                                      </p:cBhvr>
                                      <p:to>
                                        <p:strVal val="visible"/>
                                      </p:to>
                                    </p:set>
                                    <p:animEffect transition="in" filter="fade">
                                      <p:cBhvr>
                                        <p:cTn id="50" dur="500"/>
                                        <p:tgtEl>
                                          <p:spTgt spid="11">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4" presetClass="entr" presetSubtype="10" fill="hold" nodeType="clickEffect">
                                  <p:stCondLst>
                                    <p:cond delay="0"/>
                                  </p:stCondLst>
                                  <p:childTnLst>
                                    <p:set>
                                      <p:cBhvr>
                                        <p:cTn id="54" dur="1" fill="hold">
                                          <p:stCondLst>
                                            <p:cond delay="0"/>
                                          </p:stCondLst>
                                        </p:cTn>
                                        <p:tgtEl>
                                          <p:spTgt spid="11">
                                            <p:txEl>
                                              <p:pRg st="5" end="5"/>
                                            </p:txEl>
                                          </p:spTgt>
                                        </p:tgtEl>
                                        <p:attrNameLst>
                                          <p:attrName>style.visibility</p:attrName>
                                        </p:attrNameLst>
                                      </p:cBhvr>
                                      <p:to>
                                        <p:strVal val="visible"/>
                                      </p:to>
                                    </p:set>
                                    <p:animEffect transition="in" filter="randombar(horizontal)">
                                      <p:cBhvr>
                                        <p:cTn id="55" dur="500"/>
                                        <p:tgtEl>
                                          <p:spTgt spid="11">
                                            <p:txEl>
                                              <p:pRg st="5" end="5"/>
                                            </p:txEl>
                                          </p:spTgt>
                                        </p:tgtEl>
                                      </p:cBhvr>
                                    </p:animEffect>
                                  </p:childTnLst>
                                </p:cTn>
                              </p:par>
                              <p:par>
                                <p:cTn id="56" presetID="14" presetClass="entr" presetSubtype="10" fill="hold" nodeType="withEffect">
                                  <p:stCondLst>
                                    <p:cond delay="0"/>
                                  </p:stCondLst>
                                  <p:childTnLst>
                                    <p:set>
                                      <p:cBhvr>
                                        <p:cTn id="57" dur="1" fill="hold">
                                          <p:stCondLst>
                                            <p:cond delay="0"/>
                                          </p:stCondLst>
                                        </p:cTn>
                                        <p:tgtEl>
                                          <p:spTgt spid="11">
                                            <p:txEl>
                                              <p:pRg st="6" end="6"/>
                                            </p:txEl>
                                          </p:spTgt>
                                        </p:tgtEl>
                                        <p:attrNameLst>
                                          <p:attrName>style.visibility</p:attrName>
                                        </p:attrNameLst>
                                      </p:cBhvr>
                                      <p:to>
                                        <p:strVal val="visible"/>
                                      </p:to>
                                    </p:set>
                                    <p:animEffect transition="in" filter="randombar(horizontal)">
                                      <p:cBhvr>
                                        <p:cTn id="58" dur="500"/>
                                        <p:tgtEl>
                                          <p:spTgt spid="1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12" grpId="0" animBg="1"/>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a14="http://schemas.microsoft.com/office/drawing/2010/main" Requires="a14">
          <p:sp>
            <p:nvSpPr>
              <p:cNvPr id="21" name="Rectangle 20"/>
              <p:cNvSpPr/>
              <p:nvPr/>
            </p:nvSpPr>
            <p:spPr>
              <a:xfrm>
                <a:off x="457200" y="1630501"/>
                <a:ext cx="16459200" cy="1651671"/>
              </a:xfrm>
              <a:prstGeom prst="rect">
                <a:avLst/>
              </a:prstGeom>
            </p:spPr>
            <p:txBody>
              <a:bodyPr wrap="square">
                <a:spAutoFit/>
              </a:bodyPr>
              <a:lstStyle/>
              <a:p>
                <a:pPr marL="0" marR="0" lvl="0" indent="0" algn="just" defTabSz="1828800" rtl="0" eaLnBrk="1" fontAlgn="auto" latinLnBrk="0" hangingPunct="1">
                  <a:lnSpc>
                    <a:spcPct val="150000"/>
                  </a:lnSpc>
                  <a:spcBef>
                    <a:spcPts val="0"/>
                  </a:spcBef>
                  <a:spcAft>
                    <a:spcPts val="0"/>
                  </a:spcAft>
                  <a:buClrTx/>
                  <a:buSzTx/>
                  <a:buFontTx/>
                  <a:buNone/>
                  <a:tabLst/>
                  <a:defRPr/>
                </a:pPr>
                <a:r>
                  <a:rPr kumimoji="0" lang="vi-VN" sz="3600" b="0" i="0" u="none" strike="noStrike" kern="0" cap="none" spc="0" normalizeH="0" baseline="0" noProof="0" smtClean="0">
                    <a:ln>
                      <a:noFill/>
                    </a:ln>
                    <a:solidFill>
                      <a:sysClr val="windowText" lastClr="000000"/>
                    </a:solidFill>
                    <a:effectLst/>
                    <a:uLnTx/>
                    <a:uFillTx/>
                    <a:latin typeface="Arial"/>
                    <a:ea typeface="+mn-ea"/>
                    <a:cs typeface="Arial"/>
                    <a:sym typeface="Arial"/>
                  </a:rPr>
                  <a:t>a</a:t>
                </a:r>
                <a:r>
                  <a:rPr kumimoji="0" lang="vi-VN" sz="3600" b="0" i="0" u="none" strike="noStrike" kern="0" cap="none" spc="0" normalizeH="0" baseline="0" noProof="0">
                    <a:ln>
                      <a:noFill/>
                    </a:ln>
                    <a:solidFill>
                      <a:sysClr val="windowText" lastClr="000000"/>
                    </a:solidFill>
                    <a:effectLst/>
                    <a:uLnTx/>
                    <a:uFillTx/>
                    <a:latin typeface="Arial"/>
                    <a:ea typeface="+mn-ea"/>
                    <a:cs typeface="Arial"/>
                    <a:sym typeface="Arial"/>
                  </a:rPr>
                  <a:t>) Tính khoảng cách giữa </a:t>
                </a:r>
                <a14:m>
                  <m:oMath xmlns:m="http://schemas.openxmlformats.org/officeDocument/2006/math">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𝐶𝐶</m:t>
                    </m:r>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m:t>
                    </m:r>
                  </m:oMath>
                </a14:m>
                <a:r>
                  <a:rPr kumimoji="0" lang="vi-VN" sz="3600" b="0" i="0" u="none" strike="noStrike" kern="0" cap="none" spc="0" normalizeH="0" baseline="0" noProof="0">
                    <a:ln>
                      <a:noFill/>
                    </a:ln>
                    <a:solidFill>
                      <a:sysClr val="windowText" lastClr="000000"/>
                    </a:solidFill>
                    <a:effectLst/>
                    <a:uLnTx/>
                    <a:uFillTx/>
                    <a:latin typeface="Arial"/>
                    <a:ea typeface="+mn-ea"/>
                    <a:cs typeface="Arial"/>
                    <a:sym typeface="Arial"/>
                  </a:rPr>
                  <a:t> và </a:t>
                </a:r>
                <a14:m>
                  <m:oMath xmlns:m="http://schemas.openxmlformats.org/officeDocument/2006/math">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m:t>
                    </m:r>
                    <m:r>
                      <a:rPr kumimoji="0" lang="vi-VN" sz="3600" b="0" i="1" u="none" strike="noStrike" kern="0" cap="none" spc="0" normalizeH="0" baseline="0" noProof="0">
                        <a:ln>
                          <a:noFill/>
                        </a:ln>
                        <a:solidFill>
                          <a:sysClr val="windowText" lastClr="000000"/>
                        </a:solidFill>
                        <a:effectLst/>
                        <a:uLnTx/>
                        <a:uFillTx/>
                        <a:latin typeface="Cambria Math" panose="02040503050406030204" pitchFamily="18" charset="0"/>
                        <a:ea typeface="+mn-ea"/>
                        <a:cs typeface="Arial"/>
                        <a:sym typeface="Arial"/>
                      </a:rPr>
                      <m:t>𝐵𝐵</m:t>
                    </m:r>
                    <m:r>
                      <a:rPr kumimoji="0" lang="vi-VN" sz="3600" b="0" i="1" u="none" strike="noStrike" kern="0" cap="none" spc="0" normalizeH="0" baseline="0" noProof="0">
                        <a:ln>
                          <a:noFill/>
                        </a:ln>
                        <a:solidFill>
                          <a:sysClr val="windowText" lastClr="000000"/>
                        </a:solidFill>
                        <a:effectLst/>
                        <a:uLnTx/>
                        <a:uFillTx/>
                        <a:latin typeface="Cambria Math" panose="02040503050406030204" pitchFamily="18" charset="0"/>
                        <a:ea typeface="+mn-ea"/>
                        <a:cs typeface="Arial"/>
                        <a:sym typeface="Arial"/>
                      </a:rPr>
                      <m:t>′</m:t>
                    </m:r>
                    <m:r>
                      <a:rPr kumimoji="0" lang="vi-VN" sz="3600" b="0" i="1" u="none" strike="noStrike" kern="0" cap="none" spc="0" normalizeH="0" baseline="0" noProof="0">
                        <a:ln>
                          <a:noFill/>
                        </a:ln>
                        <a:solidFill>
                          <a:sysClr val="windowText" lastClr="000000"/>
                        </a:solidFill>
                        <a:effectLst/>
                        <a:uLnTx/>
                        <a:uFillTx/>
                        <a:latin typeface="Cambria Math" panose="02040503050406030204" pitchFamily="18" charset="0"/>
                        <a:ea typeface="+mn-ea"/>
                        <a:cs typeface="Arial"/>
                        <a:sym typeface="Arial"/>
                      </a:rPr>
                      <m:t>𝐷</m:t>
                    </m:r>
                    <m:r>
                      <a:rPr kumimoji="0" lang="vi-VN" sz="3600" b="0" i="1" u="none" strike="noStrike" kern="0" cap="none" spc="0" normalizeH="0" baseline="0" noProof="0">
                        <a:ln>
                          <a:noFill/>
                        </a:ln>
                        <a:solidFill>
                          <a:sysClr val="windowText" lastClr="000000"/>
                        </a:solidFill>
                        <a:effectLst/>
                        <a:uLnTx/>
                        <a:uFillTx/>
                        <a:latin typeface="Cambria Math" panose="02040503050406030204" pitchFamily="18" charset="0"/>
                        <a:ea typeface="+mn-ea"/>
                        <a:cs typeface="Arial"/>
                        <a:sym typeface="Arial"/>
                      </a:rPr>
                      <m:t>′</m:t>
                    </m:r>
                    <m:r>
                      <a:rPr kumimoji="0" lang="vi-VN" sz="3600" b="0" i="1" u="none" strike="noStrike" kern="0" cap="none" spc="0" normalizeH="0" baseline="0" noProof="0">
                        <a:ln>
                          <a:noFill/>
                        </a:ln>
                        <a:solidFill>
                          <a:sysClr val="windowText" lastClr="000000"/>
                        </a:solidFill>
                        <a:effectLst/>
                        <a:uLnTx/>
                        <a:uFillTx/>
                        <a:latin typeface="Cambria Math" panose="02040503050406030204" pitchFamily="18" charset="0"/>
                        <a:ea typeface="+mn-ea"/>
                        <a:cs typeface="Arial"/>
                        <a:sym typeface="Arial"/>
                      </a:rPr>
                      <m:t>𝐷</m:t>
                    </m:r>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m:t>
                    </m:r>
                  </m:oMath>
                </a14:m>
                <a:endParaRPr kumimoji="0" lang="vi-VN" sz="3600" b="0" i="0" u="none" strike="noStrike" kern="0" cap="none" spc="0" normalizeH="0" baseline="0" noProof="0">
                  <a:ln>
                    <a:noFill/>
                  </a:ln>
                  <a:solidFill>
                    <a:sysClr val="windowText" lastClr="000000"/>
                  </a:solidFill>
                  <a:effectLst/>
                  <a:uLnTx/>
                  <a:uFillTx/>
                  <a:latin typeface="Arial"/>
                  <a:ea typeface="+mn-ea"/>
                  <a:cs typeface="Arial"/>
                  <a:sym typeface="Arial"/>
                </a:endParaRPr>
              </a:p>
              <a:p>
                <a:pPr marL="0" marR="0" lvl="0" indent="0" algn="just" defTabSz="1828800" rtl="0" eaLnBrk="1" fontAlgn="auto" latinLnBrk="0" hangingPunct="1">
                  <a:lnSpc>
                    <a:spcPct val="150000"/>
                  </a:lnSpc>
                  <a:spcBef>
                    <a:spcPts val="0"/>
                  </a:spcBef>
                  <a:spcAft>
                    <a:spcPts val="0"/>
                  </a:spcAft>
                  <a:buClrTx/>
                  <a:buSzTx/>
                  <a:buFontTx/>
                  <a:buNone/>
                  <a:tabLst/>
                  <a:defRPr/>
                </a:pPr>
                <a:r>
                  <a:rPr kumimoji="0" lang="vi-VN" sz="3600" b="0" i="0" u="none" strike="noStrike" kern="0" cap="none" spc="0" normalizeH="0" baseline="0" noProof="0">
                    <a:ln>
                      <a:noFill/>
                    </a:ln>
                    <a:solidFill>
                      <a:sysClr val="windowText" lastClr="000000"/>
                    </a:solidFill>
                    <a:effectLst/>
                    <a:uLnTx/>
                    <a:uFillTx/>
                    <a:latin typeface="Arial"/>
                    <a:ea typeface="+mn-ea"/>
                    <a:cs typeface="Arial"/>
                    <a:sym typeface="Arial"/>
                  </a:rPr>
                  <a:t>b) Xác định đường vuông góc chung và tính khoảng cách giữa </a:t>
                </a:r>
                <a14:m>
                  <m:oMath xmlns:m="http://schemas.openxmlformats.org/officeDocument/2006/math">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𝐴𝐶</m:t>
                    </m:r>
                  </m:oMath>
                </a14:m>
                <a:r>
                  <a:rPr kumimoji="0" lang="vi-VN" sz="3600" b="0" i="0" u="none" strike="noStrike" kern="0" cap="none" spc="0" normalizeH="0" baseline="0" noProof="0">
                    <a:ln>
                      <a:noFill/>
                    </a:ln>
                    <a:solidFill>
                      <a:sysClr val="windowText" lastClr="000000"/>
                    </a:solidFill>
                    <a:effectLst/>
                    <a:uLnTx/>
                    <a:uFillTx/>
                    <a:latin typeface="Arial"/>
                    <a:ea typeface="+mn-ea"/>
                    <a:cs typeface="Arial"/>
                    <a:sym typeface="Arial"/>
                  </a:rPr>
                  <a:t> và </a:t>
                </a:r>
                <a14:m>
                  <m:oMath xmlns:m="http://schemas.openxmlformats.org/officeDocument/2006/math">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𝐵</m:t>
                    </m:r>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m:t>
                    </m:r>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𝐷</m:t>
                    </m:r>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m:t>
                    </m:r>
                  </m:oMath>
                </a14:m>
                <a:endParaRPr kumimoji="0" lang="vi-VN" sz="36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mc:Choice>
        <mc:Fallback>
          <p:sp>
            <p:nvSpPr>
              <p:cNvPr id="21" name="Rectangle 20"/>
              <p:cNvSpPr>
                <a:spLocks noRot="1" noChangeAspect="1" noMove="1" noResize="1" noEditPoints="1" noAdjustHandles="1" noChangeArrowheads="1" noChangeShapeType="1" noTextEdit="1"/>
              </p:cNvSpPr>
              <p:nvPr/>
            </p:nvSpPr>
            <p:spPr>
              <a:xfrm>
                <a:off x="457200" y="1630501"/>
                <a:ext cx="16459200" cy="1651671"/>
              </a:xfrm>
              <a:prstGeom prst="rect">
                <a:avLst/>
              </a:prstGeom>
              <a:blipFill>
                <a:blip r:embed="rId3"/>
                <a:stretch>
                  <a:fillRect l="-1111" b="-12915"/>
                </a:stretch>
              </a:blipFill>
            </p:spPr>
            <p:txBody>
              <a:bodyPr/>
              <a:lstStyle/>
              <a:p>
                <a:r>
                  <a:rPr lang="en-US">
                    <a:noFill/>
                  </a:rPr>
                  <a:t> </a:t>
                </a:r>
              </a:p>
            </p:txBody>
          </p:sp>
        </mc:Fallback>
      </mc:AlternateContent>
      <p:sp>
        <p:nvSpPr>
          <p:cNvPr id="22" name="Rectangle 21"/>
          <p:cNvSpPr/>
          <p:nvPr/>
        </p:nvSpPr>
        <p:spPr>
          <a:xfrm>
            <a:off x="8158450" y="3430369"/>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5" name="Picture 4"/>
          <p:cNvPicPr>
            <a:picLocks noChangeAspect="1"/>
          </p:cNvPicPr>
          <p:nvPr/>
        </p:nvPicPr>
        <p:blipFill>
          <a:blip r:embed="rId4"/>
          <a:stretch>
            <a:fillRect/>
          </a:stretch>
        </p:blipFill>
        <p:spPr>
          <a:xfrm>
            <a:off x="4419600" y="9182100"/>
            <a:ext cx="990600" cy="939832"/>
          </a:xfrm>
          <a:prstGeom prst="rect">
            <a:avLst/>
          </a:prstGeom>
        </p:spPr>
      </p:pic>
      <p:sp>
        <p:nvSpPr>
          <p:cNvPr id="12" name="Google Shape;3331;p61"/>
          <p:cNvSpPr txBox="1"/>
          <p:nvPr/>
        </p:nvSpPr>
        <p:spPr>
          <a:xfrm flipH="1">
            <a:off x="457200" y="392022"/>
            <a:ext cx="5137484" cy="952624"/>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37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37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7.23 (</a:t>
            </a:r>
            <a:r>
              <a:rPr kumimoji="0" lang="fr-FR" sz="37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37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fr-FR" sz="37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tr.59)</a:t>
            </a:r>
            <a:endParaRPr kumimoji="0" lang="en-US" sz="37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4" name="Rectangle 3"/>
              <p:cNvSpPr/>
              <p:nvPr/>
            </p:nvSpPr>
            <p:spPr>
              <a:xfrm>
                <a:off x="5751511" y="-10922"/>
                <a:ext cx="12384089" cy="1754326"/>
              </a:xfrm>
              <a:prstGeom prst="rect">
                <a:avLst/>
              </a:prstGeom>
            </p:spPr>
            <p:txBody>
              <a:bodyPr wrap="square">
                <a:spAutoFit/>
              </a:bodyPr>
              <a:lstStyle/>
              <a:p>
                <a:pPr marL="0" marR="0" lvl="0" indent="0" algn="just" defTabSz="1828800" rtl="0" eaLnBrk="1" fontAlgn="auto" latinLnBrk="0" hangingPunct="1">
                  <a:lnSpc>
                    <a:spcPct val="150000"/>
                  </a:lnSpc>
                  <a:spcBef>
                    <a:spcPts val="0"/>
                  </a:spcBef>
                  <a:spcAft>
                    <a:spcPts val="0"/>
                  </a:spcAft>
                  <a:buClrTx/>
                  <a:buSzTx/>
                  <a:buFontTx/>
                  <a:buNone/>
                  <a:tabLst/>
                  <a:defRPr/>
                </a:pPr>
                <a:r>
                  <a:rPr kumimoji="0" lang="vi-VN" sz="3600" b="0" i="0" u="none" strike="noStrike" kern="0" cap="none" spc="0" normalizeH="0" baseline="0" noProof="0" smtClean="0">
                    <a:ln>
                      <a:noFill/>
                    </a:ln>
                    <a:solidFill>
                      <a:sysClr val="windowText" lastClr="000000"/>
                    </a:solidFill>
                    <a:effectLst/>
                    <a:uLnTx/>
                    <a:uFillTx/>
                    <a:latin typeface="Arial"/>
                    <a:ea typeface="+mn-ea"/>
                    <a:cs typeface="Arial"/>
                    <a:sym typeface="Arial"/>
                  </a:rPr>
                  <a:t>Cho hình hộp chữ </a:t>
                </a:r>
                <a:r>
                  <a:rPr kumimoji="0" lang="vi-VN" sz="3600" b="0" i="0" u="none" strike="noStrike" kern="0" cap="none" spc="0" normalizeH="0" baseline="0" noProof="0">
                    <a:ln>
                      <a:noFill/>
                    </a:ln>
                    <a:solidFill>
                      <a:sysClr val="windowText" lastClr="000000"/>
                    </a:solidFill>
                    <a:effectLst/>
                    <a:uLnTx/>
                    <a:uFillTx/>
                    <a:latin typeface="Arial"/>
                    <a:ea typeface="+mn-ea"/>
                    <a:cs typeface="Arial"/>
                    <a:sym typeface="Arial"/>
                  </a:rPr>
                  <a:t>nhật </a:t>
                </a:r>
                <a14:m>
                  <m:oMath xmlns:m="http://schemas.openxmlformats.org/officeDocument/2006/math">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𝐴𝐵𝐶𝐷</m:t>
                    </m:r>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m:t>
                    </m:r>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𝐴</m:t>
                    </m:r>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m:t>
                    </m:r>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𝐵</m:t>
                    </m:r>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m:t>
                    </m:r>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𝐶</m:t>
                    </m:r>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m:t>
                    </m:r>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𝐷</m:t>
                    </m:r>
                    <m:r>
                      <a:rPr kumimoji="0" lang="en-US"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m:t>
                    </m:r>
                  </m:oMath>
                </a14:m>
                <a:r>
                  <a:rPr kumimoji="0" lang="en-US" sz="3600" b="0" i="0" u="none" strike="noStrike" kern="0" cap="none" spc="0" normalizeH="0" baseline="0" noProof="0" smtClean="0">
                    <a:ln>
                      <a:noFill/>
                    </a:ln>
                    <a:solidFill>
                      <a:sysClr val="windowText" lastClr="000000"/>
                    </a:solidFill>
                    <a:effectLst/>
                    <a:uLnTx/>
                    <a:uFillTx/>
                    <a:latin typeface="Arial"/>
                    <a:ea typeface="+mn-ea"/>
                    <a:cs typeface="Arial"/>
                    <a:sym typeface="Arial"/>
                  </a:rPr>
                  <a:t> </a:t>
                </a:r>
                <a:r>
                  <a:rPr kumimoji="0" lang="vi-VN" sz="3600" b="0" i="0" u="none" strike="noStrike" kern="0" cap="none" spc="0" normalizeH="0" baseline="0" noProof="0" smtClean="0">
                    <a:ln>
                      <a:noFill/>
                    </a:ln>
                    <a:solidFill>
                      <a:sysClr val="windowText" lastClr="000000"/>
                    </a:solidFill>
                    <a:effectLst/>
                    <a:uLnTx/>
                    <a:uFillTx/>
                    <a:latin typeface="Arial"/>
                    <a:ea typeface="+mn-ea"/>
                    <a:cs typeface="Arial"/>
                    <a:sym typeface="Arial"/>
                  </a:rPr>
                  <a:t>có </a:t>
                </a:r>
                <a14:m>
                  <m:oMath xmlns:m="http://schemas.openxmlformats.org/officeDocument/2006/math">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𝐴𝐴</m:t>
                    </m:r>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 </m:t>
                    </m:r>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𝑎</m:t>
                    </m:r>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m:t>
                    </m:r>
                  </m:oMath>
                </a14:m>
                <a:r>
                  <a:rPr kumimoji="0" lang="en-US" sz="3600" b="0" i="0" u="none" strike="noStrike" kern="0" cap="none" spc="0" normalizeH="0" baseline="0" noProof="0" smtClean="0">
                    <a:ln>
                      <a:noFill/>
                    </a:ln>
                    <a:solidFill>
                      <a:sysClr val="windowText" lastClr="000000"/>
                    </a:solidFill>
                    <a:effectLst/>
                    <a:uLnTx/>
                    <a:uFillTx/>
                    <a:latin typeface="Arial"/>
                    <a:ea typeface="+mn-ea"/>
                    <a:cs typeface="Arial"/>
                    <a:sym typeface="Arial"/>
                  </a:rPr>
                  <a:t> </a:t>
                </a:r>
                <a14:m>
                  <m:oMath xmlns:m="http://schemas.openxmlformats.org/officeDocument/2006/math">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𝐴𝐵</m:t>
                    </m:r>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m:t>
                    </m:r>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𝑏</m:t>
                    </m:r>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 </m:t>
                    </m:r>
                  </m:oMath>
                </a14:m>
                <a:endParaRPr kumimoji="0" lang="en-US"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endParaRPr>
              </a:p>
              <a:p>
                <a:pPr marL="0" marR="0" lvl="0" indent="0" algn="just" defTabSz="1828800" rtl="0" eaLnBrk="1" fontAlgn="auto" latinLnBrk="0" hangingPunct="1">
                  <a:lnSpc>
                    <a:spcPct val="150000"/>
                  </a:lnSpc>
                  <a:spcBef>
                    <a:spcPts val="0"/>
                  </a:spcBef>
                  <a:spcAft>
                    <a:spcPts val="0"/>
                  </a:spcAft>
                  <a:buClrTx/>
                  <a:buSzTx/>
                  <a:buFontTx/>
                  <a:buNone/>
                  <a:tabLst/>
                  <a:defRPr/>
                </a:pPr>
                <a14:m>
                  <m:oMathPara xmlns:m="http://schemas.openxmlformats.org/officeDocument/2006/math">
                    <m:oMathParaPr>
                      <m:jc m:val="left"/>
                    </m:oMathParaPr>
                    <m:oMath xmlns:m="http://schemas.openxmlformats.org/officeDocument/2006/math">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𝐵𝐶</m:t>
                      </m:r>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m:t>
                      </m:r>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𝑐</m:t>
                      </m:r>
                      <m:r>
                        <a:rPr kumimoji="0" lang="vi-VN" sz="3600" b="0" i="1" u="none" strike="noStrike" kern="0" cap="none" spc="0" normalizeH="0" baseline="0" noProof="0" smtClean="0">
                          <a:ln>
                            <a:noFill/>
                          </a:ln>
                          <a:solidFill>
                            <a:sysClr val="windowText" lastClr="000000"/>
                          </a:solidFill>
                          <a:effectLst/>
                          <a:uLnTx/>
                          <a:uFillTx/>
                          <a:latin typeface="Cambria Math" panose="02040503050406030204" pitchFamily="18" charset="0"/>
                          <a:ea typeface="+mn-ea"/>
                          <a:cs typeface="Arial"/>
                          <a:sym typeface="Arial"/>
                        </a:rPr>
                        <m:t>.</m:t>
                      </m:r>
                    </m:oMath>
                  </m:oMathPara>
                </a14:m>
                <a:endParaRPr kumimoji="0" lang="vi-VN" sz="3600" b="0" i="0" u="none" strike="noStrike" kern="0" cap="none" spc="0" normalizeH="0" baseline="0" noProof="0">
                  <a:ln>
                    <a:noFill/>
                  </a:ln>
                  <a:solidFill>
                    <a:sysClr val="windowText" lastClr="000000"/>
                  </a:solidFill>
                  <a:effectLst/>
                  <a:uLnTx/>
                  <a:uFillTx/>
                  <a:latin typeface="Arial"/>
                  <a:ea typeface="+mn-ea"/>
                  <a:cs typeface="Arial"/>
                  <a:sym typeface="Arial"/>
                </a:endParaRPr>
              </a:p>
            </p:txBody>
          </p:sp>
        </mc:Choice>
        <mc:Fallback>
          <p:sp>
            <p:nvSpPr>
              <p:cNvPr id="4" name="Rectangle 3"/>
              <p:cNvSpPr>
                <a:spLocks noRot="1" noChangeAspect="1" noMove="1" noResize="1" noEditPoints="1" noAdjustHandles="1" noChangeArrowheads="1" noChangeShapeType="1" noTextEdit="1"/>
              </p:cNvSpPr>
              <p:nvPr/>
            </p:nvSpPr>
            <p:spPr>
              <a:xfrm>
                <a:off x="5751511" y="-10922"/>
                <a:ext cx="12384089" cy="1754326"/>
              </a:xfrm>
              <a:prstGeom prst="rect">
                <a:avLst/>
              </a:prstGeom>
              <a:blipFill>
                <a:blip r:embed="rId5"/>
                <a:stretch>
                  <a:fillRect l="-1476"/>
                </a:stretch>
              </a:blipFill>
            </p:spPr>
            <p:txBody>
              <a:bodyPr/>
              <a:lstStyle/>
              <a:p>
                <a:r>
                  <a:rPr lang="en-US">
                    <a:noFill/>
                  </a:rPr>
                  <a:t> </a:t>
                </a:r>
              </a:p>
            </p:txBody>
          </p:sp>
        </mc:Fallback>
      </mc:AlternateContent>
      <p:pic>
        <p:nvPicPr>
          <p:cNvPr id="9" name="Picture 8"/>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brightnessContrast contrast="40000"/>
                    </a14:imgEffect>
                  </a14:imgLayer>
                </a14:imgProps>
              </a:ext>
            </a:extLst>
          </a:blip>
          <a:stretch>
            <a:fillRect/>
          </a:stretch>
        </p:blipFill>
        <p:spPr>
          <a:xfrm>
            <a:off x="101529" y="4383562"/>
            <a:ext cx="6663506" cy="4722338"/>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7086600" y="4381500"/>
                <a:ext cx="11354523" cy="5460790"/>
              </a:xfrm>
              <a:prstGeom prst="rect">
                <a:avLst/>
              </a:prstGeom>
            </p:spPr>
            <p:txBody>
              <a:bodyPr wrap="square">
                <a:spAutoFit/>
              </a:bodyPr>
              <a:lstStyle/>
              <a:p>
                <a:pPr lvl="0" algn="just">
                  <a:lnSpc>
                    <a:spcPct val="135000"/>
                  </a:lnSpc>
                  <a:defRPr/>
                </a:pPr>
                <a:r>
                  <a:rPr lang="vi-VN" sz="3600" smtClean="0">
                    <a:solidFill>
                      <a:srgbClr val="000000"/>
                    </a:solidFill>
                    <a:cs typeface="Arial" panose="020B0604020202020204" pitchFamily="34" charset="0"/>
                  </a:rPr>
                  <a:t>Xét tam giác </a:t>
                </a:r>
                <a14:m>
                  <m:oMath xmlns:m="http://schemas.openxmlformats.org/officeDocument/2006/math">
                    <m:r>
                      <a:rPr lang="vi-VN" sz="3600" i="1">
                        <a:solidFill>
                          <a:srgbClr val="000000"/>
                        </a:solidFill>
                        <a:latin typeface="Cambria Math" panose="02040503050406030204" pitchFamily="18" charset="0"/>
                        <a:cs typeface="Arial" panose="020B0604020202020204" pitchFamily="34" charset="0"/>
                      </a:rPr>
                      <m:t>𝐵𝐶𝐷</m:t>
                    </m:r>
                  </m:oMath>
                </a14:m>
                <a:r>
                  <a:rPr lang="vi-VN" sz="3600">
                    <a:solidFill>
                      <a:srgbClr val="000000"/>
                    </a:solidFill>
                    <a:cs typeface="Arial" panose="020B0604020202020204" pitchFamily="34" charset="0"/>
                  </a:rPr>
                  <a:t> vuông tại </a:t>
                </a:r>
                <a14:m>
                  <m:oMath xmlns:m="http://schemas.openxmlformats.org/officeDocument/2006/math">
                    <m:r>
                      <a:rPr lang="vi-VN" sz="3600" i="1">
                        <a:solidFill>
                          <a:srgbClr val="000000"/>
                        </a:solidFill>
                        <a:latin typeface="Cambria Math" panose="02040503050406030204" pitchFamily="18" charset="0"/>
                        <a:cs typeface="Arial" panose="020B0604020202020204" pitchFamily="34" charset="0"/>
                      </a:rPr>
                      <m:t>𝐶</m:t>
                    </m:r>
                    <m:r>
                      <a:rPr lang="vi-VN" sz="3600" i="1">
                        <a:solidFill>
                          <a:srgbClr val="000000"/>
                        </a:solidFill>
                        <a:latin typeface="Cambria Math" panose="02040503050406030204" pitchFamily="18" charset="0"/>
                        <a:cs typeface="Arial" panose="020B0604020202020204" pitchFamily="34" charset="0"/>
                      </a:rPr>
                      <m:t>, </m:t>
                    </m:r>
                    <m:r>
                      <a:rPr lang="vi-VN" sz="3600" i="1">
                        <a:solidFill>
                          <a:srgbClr val="000000"/>
                        </a:solidFill>
                        <a:latin typeface="Cambria Math" panose="02040503050406030204" pitchFamily="18" charset="0"/>
                        <a:cs typeface="Arial" panose="020B0604020202020204" pitchFamily="34" charset="0"/>
                      </a:rPr>
                      <m:t>𝐶𝐻</m:t>
                    </m:r>
                    <m:r>
                      <a:rPr lang="vi-VN" sz="3600" i="1">
                        <a:solidFill>
                          <a:srgbClr val="000000"/>
                        </a:solidFill>
                        <a:latin typeface="Cambria Math" panose="02040503050406030204" pitchFamily="18" charset="0"/>
                        <a:cs typeface="Arial" panose="020B0604020202020204" pitchFamily="34" charset="0"/>
                      </a:rPr>
                      <m:t> </m:t>
                    </m:r>
                  </m:oMath>
                </a14:m>
                <a:r>
                  <a:rPr lang="vi-VN" sz="3600">
                    <a:solidFill>
                      <a:srgbClr val="000000"/>
                    </a:solidFill>
                    <a:cs typeface="Arial" panose="020B0604020202020204" pitchFamily="34" charset="0"/>
                  </a:rPr>
                  <a:t>là đường cao nên</a:t>
                </a:r>
              </a:p>
              <a:p>
                <a:pPr lvl="0" algn="just">
                  <a:lnSpc>
                    <a:spcPct val="135000"/>
                  </a:lnSpc>
                  <a:defRPr/>
                </a:pPr>
                <a14:m>
                  <m:oMathPara xmlns:m="http://schemas.openxmlformats.org/officeDocument/2006/math">
                    <m:oMathParaPr>
                      <m:jc m:val="centerGroup"/>
                    </m:oMathParaPr>
                    <m:oMath xmlns:m="http://schemas.openxmlformats.org/officeDocument/2006/math">
                      <m:f>
                        <m:fPr>
                          <m:ctrlPr>
                            <a:rPr lang="en-US" sz="3600" i="1" smtClean="0">
                              <a:solidFill>
                                <a:srgbClr val="000000"/>
                              </a:solidFill>
                              <a:latin typeface="Cambria Math" panose="02040503050406030204" pitchFamily="18" charset="0"/>
                              <a:cs typeface="Arial" panose="020B0604020202020204" pitchFamily="34" charset="0"/>
                            </a:rPr>
                          </m:ctrlPr>
                        </m:fPr>
                        <m:num>
                          <m:r>
                            <a:rPr lang="en-US" sz="3600" b="0" i="1" smtClean="0">
                              <a:solidFill>
                                <a:srgbClr val="000000"/>
                              </a:solidFill>
                              <a:latin typeface="Cambria Math" panose="02040503050406030204" pitchFamily="18" charset="0"/>
                              <a:cs typeface="Arial" panose="020B0604020202020204" pitchFamily="34" charset="0"/>
                            </a:rPr>
                            <m:t>1</m:t>
                          </m:r>
                        </m:num>
                        <m:den>
                          <m:sSup>
                            <m:sSupPr>
                              <m:ctrlPr>
                                <a:rPr lang="en-US" sz="3600" i="1" smtClean="0">
                                  <a:solidFill>
                                    <a:srgbClr val="000000"/>
                                  </a:solidFill>
                                  <a:latin typeface="Cambria Math" panose="02040503050406030204" pitchFamily="18" charset="0"/>
                                  <a:cs typeface="Arial" panose="020B0604020202020204" pitchFamily="34" charset="0"/>
                                </a:rPr>
                              </m:ctrlPr>
                            </m:sSupPr>
                            <m:e>
                              <m:r>
                                <a:rPr lang="en-US" sz="3600" b="0" i="1" smtClean="0">
                                  <a:solidFill>
                                    <a:srgbClr val="000000"/>
                                  </a:solidFill>
                                  <a:latin typeface="Cambria Math" panose="02040503050406030204" pitchFamily="18" charset="0"/>
                                  <a:cs typeface="Arial" panose="020B0604020202020204" pitchFamily="34" charset="0"/>
                                </a:rPr>
                                <m:t>𝐶𝐻</m:t>
                              </m:r>
                            </m:e>
                            <m:sup>
                              <m:r>
                                <a:rPr lang="en-US" sz="3600" b="0" i="1" smtClean="0">
                                  <a:solidFill>
                                    <a:srgbClr val="000000"/>
                                  </a:solidFill>
                                  <a:latin typeface="Cambria Math" panose="02040503050406030204" pitchFamily="18" charset="0"/>
                                  <a:cs typeface="Arial" panose="020B0604020202020204" pitchFamily="34" charset="0"/>
                                </a:rPr>
                                <m:t>2</m:t>
                              </m:r>
                            </m:sup>
                          </m:sSup>
                        </m:den>
                      </m:f>
                      <m:r>
                        <a:rPr lang="en-US" sz="3600" b="0" i="1" smtClean="0">
                          <a:solidFill>
                            <a:srgbClr val="000000"/>
                          </a:solidFill>
                          <a:latin typeface="Cambria Math" panose="02040503050406030204" pitchFamily="18" charset="0"/>
                          <a:cs typeface="Arial" panose="020B0604020202020204" pitchFamily="34" charset="0"/>
                        </a:rPr>
                        <m:t>=</m:t>
                      </m:r>
                      <m:f>
                        <m:fPr>
                          <m:ctrlPr>
                            <a:rPr lang="en-US" sz="3600" i="1">
                              <a:solidFill>
                                <a:srgbClr val="000000"/>
                              </a:solidFill>
                              <a:latin typeface="Cambria Math" panose="02040503050406030204" pitchFamily="18" charset="0"/>
                              <a:cs typeface="Arial" panose="020B0604020202020204" pitchFamily="34" charset="0"/>
                            </a:rPr>
                          </m:ctrlPr>
                        </m:fPr>
                        <m:num>
                          <m:r>
                            <a:rPr lang="en-US" sz="3600" i="1">
                              <a:solidFill>
                                <a:srgbClr val="000000"/>
                              </a:solidFill>
                              <a:latin typeface="Cambria Math" panose="02040503050406030204" pitchFamily="18" charset="0"/>
                              <a:cs typeface="Arial" panose="020B0604020202020204" pitchFamily="34" charset="0"/>
                            </a:rPr>
                            <m:t>1</m:t>
                          </m:r>
                        </m:num>
                        <m:den>
                          <m:sSup>
                            <m:sSupPr>
                              <m:ctrlPr>
                                <a:rPr lang="en-US" sz="3600" i="1">
                                  <a:solidFill>
                                    <a:srgbClr val="000000"/>
                                  </a:solidFill>
                                  <a:latin typeface="Cambria Math" panose="02040503050406030204" pitchFamily="18" charset="0"/>
                                  <a:cs typeface="Arial" panose="020B0604020202020204" pitchFamily="34" charset="0"/>
                                </a:rPr>
                              </m:ctrlPr>
                            </m:sSupPr>
                            <m:e>
                              <m:r>
                                <a:rPr lang="en-US" sz="3600" b="0" i="1" smtClean="0">
                                  <a:solidFill>
                                    <a:srgbClr val="000000"/>
                                  </a:solidFill>
                                  <a:latin typeface="Cambria Math" panose="02040503050406030204" pitchFamily="18" charset="0"/>
                                  <a:cs typeface="Arial" panose="020B0604020202020204" pitchFamily="34" charset="0"/>
                                </a:rPr>
                                <m:t>𝐵</m:t>
                              </m:r>
                              <m:r>
                                <a:rPr lang="en-US" sz="3600" i="1">
                                  <a:solidFill>
                                    <a:srgbClr val="000000"/>
                                  </a:solidFill>
                                  <a:latin typeface="Cambria Math" panose="02040503050406030204" pitchFamily="18" charset="0"/>
                                  <a:cs typeface="Arial" panose="020B0604020202020204" pitchFamily="34" charset="0"/>
                                </a:rPr>
                                <m:t>𝐶</m:t>
                              </m:r>
                            </m:e>
                            <m:sup>
                              <m:r>
                                <a:rPr lang="en-US" sz="3600" i="1">
                                  <a:solidFill>
                                    <a:srgbClr val="000000"/>
                                  </a:solidFill>
                                  <a:latin typeface="Cambria Math" panose="02040503050406030204" pitchFamily="18" charset="0"/>
                                  <a:cs typeface="Arial" panose="020B0604020202020204" pitchFamily="34" charset="0"/>
                                </a:rPr>
                                <m:t>2</m:t>
                              </m:r>
                            </m:sup>
                          </m:sSup>
                        </m:den>
                      </m:f>
                      <m:r>
                        <a:rPr lang="en-US" sz="3600" b="0" i="1" smtClean="0">
                          <a:solidFill>
                            <a:srgbClr val="000000"/>
                          </a:solidFill>
                          <a:latin typeface="Cambria Math" panose="02040503050406030204" pitchFamily="18" charset="0"/>
                          <a:cs typeface="Arial" panose="020B0604020202020204" pitchFamily="34" charset="0"/>
                        </a:rPr>
                        <m:t>+</m:t>
                      </m:r>
                      <m:f>
                        <m:fPr>
                          <m:ctrlPr>
                            <a:rPr lang="en-US" sz="3600" i="1">
                              <a:solidFill>
                                <a:srgbClr val="000000"/>
                              </a:solidFill>
                              <a:latin typeface="Cambria Math" panose="02040503050406030204" pitchFamily="18" charset="0"/>
                              <a:cs typeface="Arial" panose="020B0604020202020204" pitchFamily="34" charset="0"/>
                            </a:rPr>
                          </m:ctrlPr>
                        </m:fPr>
                        <m:num>
                          <m:r>
                            <a:rPr lang="en-US" sz="3600" i="1">
                              <a:solidFill>
                                <a:srgbClr val="000000"/>
                              </a:solidFill>
                              <a:latin typeface="Cambria Math" panose="02040503050406030204" pitchFamily="18" charset="0"/>
                              <a:cs typeface="Arial" panose="020B0604020202020204" pitchFamily="34" charset="0"/>
                            </a:rPr>
                            <m:t>1</m:t>
                          </m:r>
                        </m:num>
                        <m:den>
                          <m:sSup>
                            <m:sSupPr>
                              <m:ctrlPr>
                                <a:rPr lang="en-US" sz="3600" i="1">
                                  <a:solidFill>
                                    <a:srgbClr val="000000"/>
                                  </a:solidFill>
                                  <a:latin typeface="Cambria Math" panose="02040503050406030204" pitchFamily="18" charset="0"/>
                                  <a:cs typeface="Arial" panose="020B0604020202020204" pitchFamily="34" charset="0"/>
                                </a:rPr>
                              </m:ctrlPr>
                            </m:sSupPr>
                            <m:e>
                              <m:r>
                                <a:rPr lang="en-US" sz="3600" i="1">
                                  <a:solidFill>
                                    <a:srgbClr val="000000"/>
                                  </a:solidFill>
                                  <a:latin typeface="Cambria Math" panose="02040503050406030204" pitchFamily="18" charset="0"/>
                                  <a:cs typeface="Arial" panose="020B0604020202020204" pitchFamily="34" charset="0"/>
                                </a:rPr>
                                <m:t>𝐶</m:t>
                              </m:r>
                              <m:r>
                                <a:rPr lang="en-US" sz="3600" b="0" i="1" smtClean="0">
                                  <a:solidFill>
                                    <a:srgbClr val="000000"/>
                                  </a:solidFill>
                                  <a:latin typeface="Cambria Math" panose="02040503050406030204" pitchFamily="18" charset="0"/>
                                  <a:cs typeface="Arial" panose="020B0604020202020204" pitchFamily="34" charset="0"/>
                                </a:rPr>
                                <m:t>𝐷</m:t>
                              </m:r>
                            </m:e>
                            <m:sup>
                              <m:r>
                                <a:rPr lang="en-US" sz="3600" i="1">
                                  <a:solidFill>
                                    <a:srgbClr val="000000"/>
                                  </a:solidFill>
                                  <a:latin typeface="Cambria Math" panose="02040503050406030204" pitchFamily="18" charset="0"/>
                                  <a:cs typeface="Arial" panose="020B0604020202020204" pitchFamily="34" charset="0"/>
                                </a:rPr>
                                <m:t>2</m:t>
                              </m:r>
                            </m:sup>
                          </m:sSup>
                        </m:den>
                      </m:f>
                      <m:r>
                        <a:rPr lang="en-US" sz="3600" b="0" i="1" smtClean="0">
                          <a:solidFill>
                            <a:srgbClr val="000000"/>
                          </a:solidFill>
                          <a:latin typeface="Cambria Math" panose="02040503050406030204" pitchFamily="18" charset="0"/>
                          <a:cs typeface="Arial" panose="020B0604020202020204" pitchFamily="34" charset="0"/>
                        </a:rPr>
                        <m:t>=</m:t>
                      </m:r>
                      <m:f>
                        <m:fPr>
                          <m:ctrlPr>
                            <a:rPr lang="en-US" sz="3600" b="0" i="1" smtClean="0">
                              <a:solidFill>
                                <a:srgbClr val="000000"/>
                              </a:solidFill>
                              <a:latin typeface="Cambria Math" panose="02040503050406030204" pitchFamily="18" charset="0"/>
                              <a:cs typeface="Arial" panose="020B0604020202020204" pitchFamily="34" charset="0"/>
                            </a:rPr>
                          </m:ctrlPr>
                        </m:fPr>
                        <m:num>
                          <m:r>
                            <a:rPr lang="en-US" sz="3600" b="0" i="1" smtClean="0">
                              <a:solidFill>
                                <a:srgbClr val="000000"/>
                              </a:solidFill>
                              <a:latin typeface="Cambria Math" panose="02040503050406030204" pitchFamily="18" charset="0"/>
                              <a:cs typeface="Arial" panose="020B0604020202020204" pitchFamily="34" charset="0"/>
                            </a:rPr>
                            <m:t>1</m:t>
                          </m:r>
                        </m:num>
                        <m:den>
                          <m:sSup>
                            <m:sSupPr>
                              <m:ctrlPr>
                                <a:rPr lang="en-US" sz="3600" b="0" i="1" smtClean="0">
                                  <a:solidFill>
                                    <a:srgbClr val="000000"/>
                                  </a:solidFill>
                                  <a:latin typeface="Cambria Math" panose="02040503050406030204" pitchFamily="18" charset="0"/>
                                  <a:cs typeface="Arial" panose="020B0604020202020204" pitchFamily="34" charset="0"/>
                                </a:rPr>
                              </m:ctrlPr>
                            </m:sSupPr>
                            <m:e>
                              <m:r>
                                <a:rPr lang="en-US" sz="3600" b="0" i="1" smtClean="0">
                                  <a:solidFill>
                                    <a:srgbClr val="000000"/>
                                  </a:solidFill>
                                  <a:latin typeface="Cambria Math" panose="02040503050406030204" pitchFamily="18" charset="0"/>
                                  <a:cs typeface="Arial" panose="020B0604020202020204" pitchFamily="34" charset="0"/>
                                </a:rPr>
                                <m:t>𝑐</m:t>
                              </m:r>
                            </m:e>
                            <m:sup>
                              <m:r>
                                <a:rPr lang="en-US" sz="3600" b="0" i="1" smtClean="0">
                                  <a:solidFill>
                                    <a:srgbClr val="000000"/>
                                  </a:solidFill>
                                  <a:latin typeface="Cambria Math" panose="02040503050406030204" pitchFamily="18" charset="0"/>
                                  <a:cs typeface="Arial" panose="020B0604020202020204" pitchFamily="34" charset="0"/>
                                </a:rPr>
                                <m:t>2</m:t>
                              </m:r>
                            </m:sup>
                          </m:sSup>
                        </m:den>
                      </m:f>
                      <m:r>
                        <a:rPr lang="en-US" sz="3600" b="0" i="1" smtClean="0">
                          <a:solidFill>
                            <a:srgbClr val="000000"/>
                          </a:solidFill>
                          <a:latin typeface="Cambria Math" panose="02040503050406030204" pitchFamily="18" charset="0"/>
                          <a:cs typeface="Arial" panose="020B0604020202020204" pitchFamily="34" charset="0"/>
                        </a:rPr>
                        <m:t>+</m:t>
                      </m:r>
                      <m:f>
                        <m:fPr>
                          <m:ctrlPr>
                            <a:rPr lang="en-US" sz="3600" b="0" i="1" smtClean="0">
                              <a:solidFill>
                                <a:srgbClr val="000000"/>
                              </a:solidFill>
                              <a:latin typeface="Cambria Math" panose="02040503050406030204" pitchFamily="18" charset="0"/>
                              <a:cs typeface="Arial" panose="020B0604020202020204" pitchFamily="34" charset="0"/>
                            </a:rPr>
                          </m:ctrlPr>
                        </m:fPr>
                        <m:num>
                          <m:r>
                            <a:rPr lang="en-US" sz="3600" b="0" i="1" smtClean="0">
                              <a:solidFill>
                                <a:srgbClr val="000000"/>
                              </a:solidFill>
                              <a:latin typeface="Cambria Math" panose="02040503050406030204" pitchFamily="18" charset="0"/>
                              <a:cs typeface="Arial" panose="020B0604020202020204" pitchFamily="34" charset="0"/>
                            </a:rPr>
                            <m:t>1</m:t>
                          </m:r>
                        </m:num>
                        <m:den>
                          <m:sSup>
                            <m:sSupPr>
                              <m:ctrlPr>
                                <a:rPr lang="en-US" sz="3600" b="0" i="1" smtClean="0">
                                  <a:solidFill>
                                    <a:srgbClr val="000000"/>
                                  </a:solidFill>
                                  <a:latin typeface="Cambria Math" panose="02040503050406030204" pitchFamily="18" charset="0"/>
                                  <a:cs typeface="Arial" panose="020B0604020202020204" pitchFamily="34" charset="0"/>
                                </a:rPr>
                              </m:ctrlPr>
                            </m:sSupPr>
                            <m:e>
                              <m:r>
                                <a:rPr lang="en-US" sz="3600" b="0" i="1" smtClean="0">
                                  <a:solidFill>
                                    <a:srgbClr val="000000"/>
                                  </a:solidFill>
                                  <a:latin typeface="Cambria Math" panose="02040503050406030204" pitchFamily="18" charset="0"/>
                                  <a:cs typeface="Arial" panose="020B0604020202020204" pitchFamily="34" charset="0"/>
                                </a:rPr>
                                <m:t>𝑏</m:t>
                              </m:r>
                            </m:e>
                            <m:sup>
                              <m:r>
                                <a:rPr lang="en-US" sz="3600" b="0" i="1" smtClean="0">
                                  <a:solidFill>
                                    <a:srgbClr val="000000"/>
                                  </a:solidFill>
                                  <a:latin typeface="Cambria Math" panose="02040503050406030204" pitchFamily="18" charset="0"/>
                                  <a:cs typeface="Arial" panose="020B0604020202020204" pitchFamily="34" charset="0"/>
                                </a:rPr>
                                <m:t>2</m:t>
                              </m:r>
                            </m:sup>
                          </m:sSup>
                        </m:den>
                      </m:f>
                      <m:r>
                        <a:rPr lang="en-US" sz="3600" b="0" i="1" smtClean="0">
                          <a:solidFill>
                            <a:srgbClr val="000000"/>
                          </a:solidFill>
                          <a:latin typeface="Cambria Math" panose="02040503050406030204" pitchFamily="18" charset="0"/>
                          <a:cs typeface="Arial" panose="020B0604020202020204" pitchFamily="34" charset="0"/>
                        </a:rPr>
                        <m:t>=</m:t>
                      </m:r>
                      <m:f>
                        <m:fPr>
                          <m:ctrlPr>
                            <a:rPr lang="en-US" sz="3600" b="0" i="1" smtClean="0">
                              <a:solidFill>
                                <a:srgbClr val="000000"/>
                              </a:solidFill>
                              <a:latin typeface="Cambria Math" panose="02040503050406030204" pitchFamily="18" charset="0"/>
                              <a:cs typeface="Arial" panose="020B0604020202020204" pitchFamily="34" charset="0"/>
                            </a:rPr>
                          </m:ctrlPr>
                        </m:fPr>
                        <m:num>
                          <m:sSup>
                            <m:sSupPr>
                              <m:ctrlPr>
                                <a:rPr lang="en-US" sz="3600" b="0" i="1" smtClean="0">
                                  <a:solidFill>
                                    <a:srgbClr val="000000"/>
                                  </a:solidFill>
                                  <a:latin typeface="Cambria Math" panose="02040503050406030204" pitchFamily="18" charset="0"/>
                                  <a:cs typeface="Arial" panose="020B0604020202020204" pitchFamily="34" charset="0"/>
                                </a:rPr>
                              </m:ctrlPr>
                            </m:sSupPr>
                            <m:e>
                              <m:r>
                                <a:rPr lang="en-US" sz="3600" b="0" i="1" smtClean="0">
                                  <a:solidFill>
                                    <a:srgbClr val="000000"/>
                                  </a:solidFill>
                                  <a:latin typeface="Cambria Math" panose="02040503050406030204" pitchFamily="18" charset="0"/>
                                  <a:cs typeface="Arial" panose="020B0604020202020204" pitchFamily="34" charset="0"/>
                                </a:rPr>
                                <m:t>𝑏</m:t>
                              </m:r>
                            </m:e>
                            <m:sup>
                              <m:r>
                                <a:rPr lang="en-US" sz="3600" b="0" i="1" smtClean="0">
                                  <a:solidFill>
                                    <a:srgbClr val="000000"/>
                                  </a:solidFill>
                                  <a:latin typeface="Cambria Math" panose="02040503050406030204" pitchFamily="18" charset="0"/>
                                  <a:cs typeface="Arial" panose="020B0604020202020204" pitchFamily="34" charset="0"/>
                                </a:rPr>
                                <m:t>2</m:t>
                              </m:r>
                            </m:sup>
                          </m:sSup>
                          <m:r>
                            <a:rPr lang="en-US" sz="3600" b="0" i="1" smtClean="0">
                              <a:solidFill>
                                <a:srgbClr val="000000"/>
                              </a:solidFill>
                              <a:latin typeface="Cambria Math" panose="02040503050406030204" pitchFamily="18" charset="0"/>
                              <a:cs typeface="Arial" panose="020B0604020202020204" pitchFamily="34" charset="0"/>
                            </a:rPr>
                            <m:t>+</m:t>
                          </m:r>
                          <m:sSup>
                            <m:sSupPr>
                              <m:ctrlPr>
                                <a:rPr lang="en-US" sz="3600" b="0" i="1" smtClean="0">
                                  <a:solidFill>
                                    <a:srgbClr val="000000"/>
                                  </a:solidFill>
                                  <a:latin typeface="Cambria Math" panose="02040503050406030204" pitchFamily="18" charset="0"/>
                                  <a:cs typeface="Arial" panose="020B0604020202020204" pitchFamily="34" charset="0"/>
                                </a:rPr>
                              </m:ctrlPr>
                            </m:sSupPr>
                            <m:e>
                              <m:r>
                                <a:rPr lang="en-US" sz="3600" b="0" i="1" smtClean="0">
                                  <a:solidFill>
                                    <a:srgbClr val="000000"/>
                                  </a:solidFill>
                                  <a:latin typeface="Cambria Math" panose="02040503050406030204" pitchFamily="18" charset="0"/>
                                  <a:cs typeface="Arial" panose="020B0604020202020204" pitchFamily="34" charset="0"/>
                                </a:rPr>
                                <m:t>𝑐</m:t>
                              </m:r>
                            </m:e>
                            <m:sup>
                              <m:r>
                                <a:rPr lang="en-US" sz="3600" b="0" i="1" smtClean="0">
                                  <a:solidFill>
                                    <a:srgbClr val="000000"/>
                                  </a:solidFill>
                                  <a:latin typeface="Cambria Math" panose="02040503050406030204" pitchFamily="18" charset="0"/>
                                  <a:cs typeface="Arial" panose="020B0604020202020204" pitchFamily="34" charset="0"/>
                                </a:rPr>
                                <m:t>2</m:t>
                              </m:r>
                            </m:sup>
                          </m:sSup>
                        </m:num>
                        <m:den>
                          <m:sSup>
                            <m:sSupPr>
                              <m:ctrlPr>
                                <a:rPr lang="en-US" sz="3600" b="0" i="1" smtClean="0">
                                  <a:solidFill>
                                    <a:srgbClr val="000000"/>
                                  </a:solidFill>
                                  <a:latin typeface="Cambria Math" panose="02040503050406030204" pitchFamily="18" charset="0"/>
                                  <a:cs typeface="Arial" panose="020B0604020202020204" pitchFamily="34" charset="0"/>
                                </a:rPr>
                              </m:ctrlPr>
                            </m:sSupPr>
                            <m:e>
                              <m:r>
                                <a:rPr lang="en-US" sz="3600" b="0" i="1" smtClean="0">
                                  <a:solidFill>
                                    <a:srgbClr val="000000"/>
                                  </a:solidFill>
                                  <a:latin typeface="Cambria Math" panose="02040503050406030204" pitchFamily="18" charset="0"/>
                                  <a:cs typeface="Arial" panose="020B0604020202020204" pitchFamily="34" charset="0"/>
                                </a:rPr>
                                <m:t>𝑏</m:t>
                              </m:r>
                            </m:e>
                            <m:sup>
                              <m:r>
                                <a:rPr lang="en-US" sz="3600" b="0" i="1" smtClean="0">
                                  <a:solidFill>
                                    <a:srgbClr val="000000"/>
                                  </a:solidFill>
                                  <a:latin typeface="Cambria Math" panose="02040503050406030204" pitchFamily="18" charset="0"/>
                                  <a:cs typeface="Arial" panose="020B0604020202020204" pitchFamily="34" charset="0"/>
                                </a:rPr>
                                <m:t>2</m:t>
                              </m:r>
                            </m:sup>
                          </m:sSup>
                          <m:sSup>
                            <m:sSupPr>
                              <m:ctrlPr>
                                <a:rPr lang="en-US" sz="3600" b="0" i="1" smtClean="0">
                                  <a:solidFill>
                                    <a:srgbClr val="000000"/>
                                  </a:solidFill>
                                  <a:latin typeface="Cambria Math" panose="02040503050406030204" pitchFamily="18" charset="0"/>
                                  <a:cs typeface="Arial" panose="020B0604020202020204" pitchFamily="34" charset="0"/>
                                </a:rPr>
                              </m:ctrlPr>
                            </m:sSupPr>
                            <m:e>
                              <m:r>
                                <a:rPr lang="en-US" sz="3600" b="0" i="1" smtClean="0">
                                  <a:solidFill>
                                    <a:srgbClr val="000000"/>
                                  </a:solidFill>
                                  <a:latin typeface="Cambria Math" panose="02040503050406030204" pitchFamily="18" charset="0"/>
                                  <a:cs typeface="Arial" panose="020B0604020202020204" pitchFamily="34" charset="0"/>
                                </a:rPr>
                                <m:t>𝑐</m:t>
                              </m:r>
                            </m:e>
                            <m:sup>
                              <m:r>
                                <a:rPr lang="en-US" sz="3600" b="0" i="1" smtClean="0">
                                  <a:solidFill>
                                    <a:srgbClr val="000000"/>
                                  </a:solidFill>
                                  <a:latin typeface="Cambria Math" panose="02040503050406030204" pitchFamily="18" charset="0"/>
                                  <a:cs typeface="Arial" panose="020B0604020202020204" pitchFamily="34" charset="0"/>
                                </a:rPr>
                                <m:t>2</m:t>
                              </m:r>
                            </m:sup>
                          </m:sSup>
                        </m:den>
                      </m:f>
                    </m:oMath>
                  </m:oMathPara>
                </a14:m>
                <a:endParaRPr lang="en-US" sz="3600" smtClean="0">
                  <a:solidFill>
                    <a:srgbClr val="000000"/>
                  </a:solidFill>
                  <a:cs typeface="Arial" panose="020B0604020202020204" pitchFamily="34" charset="0"/>
                </a:endParaRPr>
              </a:p>
              <a:p>
                <a:pPr lvl="0" algn="just">
                  <a:lnSpc>
                    <a:spcPct val="135000"/>
                  </a:lnSpc>
                  <a:defRPr/>
                </a:pPr>
                <a14:m>
                  <m:oMathPara xmlns:m="http://schemas.openxmlformats.org/officeDocument/2006/math">
                    <m:oMathParaPr>
                      <m:jc m:val="centerGroup"/>
                    </m:oMathParaPr>
                    <m:oMath xmlns:m="http://schemas.openxmlformats.org/officeDocument/2006/math">
                      <m:r>
                        <a:rPr lang="en-US" sz="3600" b="0" i="1" kern="100" smtClean="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𝐶𝐻</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𝑏𝑐</m:t>
                          </m:r>
                        </m:num>
                        <m:den>
                          <m:rad>
                            <m:radPr>
                              <m:degHide m:val="on"/>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e>
                                <m:sup>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e>
                                <m:sup>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rad>
                        </m:den>
                      </m:f>
                    </m:oMath>
                  </m:oMathPara>
                </a14:m>
                <a:endParaRPr lang="en-US" sz="3600" smtClean="0">
                  <a:solidFill>
                    <a:srgbClr val="000000"/>
                  </a:solidFill>
                  <a:cs typeface="Arial" panose="020B0604020202020204" pitchFamily="34" charset="0"/>
                </a:endParaRPr>
              </a:p>
              <a:p>
                <a:pPr lvl="0">
                  <a:lnSpc>
                    <a:spcPct val="135000"/>
                  </a:lnSpc>
                  <a:defRPr/>
                </a:pPr>
                <a14:m>
                  <m:oMathPara xmlns:m="http://schemas.openxmlformats.org/officeDocument/2006/math">
                    <m:oMathParaPr>
                      <m:jc m:val="left"/>
                    </m:oMathParaPr>
                    <m:oMath xmlns:m="http://schemas.openxmlformats.org/officeDocument/2006/math">
                      <m:r>
                        <m:rPr>
                          <m:nor/>
                        </m:rPr>
                        <a:rPr lang="vi-VN" sz="3600">
                          <a:solidFill>
                            <a:srgbClr val="000000"/>
                          </a:solidFill>
                          <a:cs typeface="Arial" panose="020B0604020202020204" pitchFamily="34" charset="0"/>
                        </a:rPr>
                        <m:t>V</m:t>
                      </m:r>
                      <m:r>
                        <m:rPr>
                          <m:nor/>
                        </m:rPr>
                        <a:rPr lang="vi-VN" sz="3600">
                          <a:solidFill>
                            <a:srgbClr val="000000"/>
                          </a:solidFill>
                          <a:cs typeface="Arial" panose="020B0604020202020204" pitchFamily="34" charset="0"/>
                        </a:rPr>
                        <m:t>ậ</m:t>
                      </m:r>
                      <m:r>
                        <m:rPr>
                          <m:nor/>
                        </m:rPr>
                        <a:rPr lang="vi-VN" sz="3600">
                          <a:solidFill>
                            <a:srgbClr val="000000"/>
                          </a:solidFill>
                          <a:cs typeface="Arial" panose="020B0604020202020204" pitchFamily="34" charset="0"/>
                        </a:rPr>
                        <m:t>y</m:t>
                      </m:r>
                      <m:r>
                        <a:rPr lang="en-US" sz="3600" b="0" i="1" smtClean="0">
                          <a:solidFill>
                            <a:srgbClr val="000000"/>
                          </a:solidFill>
                          <a:latin typeface="Cambria Math" panose="02040503050406030204" pitchFamily="18" charset="0"/>
                          <a:cs typeface="Arial" panose="020B0604020202020204" pitchFamily="34" charset="0"/>
                        </a:rPr>
                        <m:t> </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𝑑</m:t>
                      </m:r>
                      <m:d>
                        <m:d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𝐶</m:t>
                          </m:r>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𝐶</m:t>
                              </m:r>
                            </m:e>
                            <m:sup>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d>
                            <m:d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d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𝐵𝐷</m:t>
                              </m:r>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𝐷</m:t>
                                  </m:r>
                                </m:e>
                                <m:sup>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𝐵</m:t>
                                  </m:r>
                                </m:e>
                                <m:sup>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up>
                              </m:sSup>
                            </m:e>
                          </m:d>
                        </m:e>
                      </m:d>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𝐶𝐻</m:t>
                      </m:r>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f>
                        <m:f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𝑏𝑐</m:t>
                          </m:r>
                        </m:num>
                        <m:den>
                          <m:rad>
                            <m:radPr>
                              <m:degHide m:val="on"/>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𝑏</m:t>
                                  </m:r>
                                </m:e>
                                <m:sup>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600" i="1"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𝑐</m:t>
                                  </m:r>
                                </m:e>
                                <m:sup>
                                  <m:r>
                                    <a:rPr lang="en-US" sz="3600" kern="100">
                                      <a:solidFill>
                                        <a:prstClr val="black"/>
                                      </a:solidFill>
                                      <a:latin typeface="Cambria Math" panose="02040503050406030204" pitchFamily="18" charset="0"/>
                                      <a:ea typeface="Calibri" panose="020F0502020204030204" pitchFamily="34" charset="0"/>
                                      <a:cs typeface="Times New Roman" panose="02020603050405020304" pitchFamily="18" charset="0"/>
                                    </a:rPr>
                                    <m:t>2</m:t>
                                  </m:r>
                                </m:sup>
                              </m:sSup>
                            </m:e>
                          </m:rad>
                        </m:den>
                      </m:f>
                    </m:oMath>
                  </m:oMathPara>
                </a14:m>
                <a:endParaRPr lang="en-US" sz="3600"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7086600" y="4381500"/>
                <a:ext cx="11354523" cy="5460790"/>
              </a:xfrm>
              <a:prstGeom prst="rect">
                <a:avLst/>
              </a:prstGeom>
              <a:blipFill>
                <a:blip r:embed="rId8"/>
                <a:stretch>
                  <a:fillRect l="-1665"/>
                </a:stretch>
              </a:blipFill>
            </p:spPr>
            <p:txBody>
              <a:bodyPr/>
              <a:lstStyle/>
              <a:p>
                <a:r>
                  <a:rPr lang="en-US">
                    <a:noFill/>
                  </a:rPr>
                  <a:t> </a:t>
                </a:r>
              </a:p>
            </p:txBody>
          </p:sp>
        </mc:Fallback>
      </mc:AlternateContent>
    </p:spTree>
    <p:extLst>
      <p:ext uri="{BB962C8B-B14F-4D97-AF65-F5344CB8AC3E}">
        <p14:creationId xmlns:p14="http://schemas.microsoft.com/office/powerpoint/2010/main" val="19649763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up)">
                                      <p:cBhvr>
                                        <p:cTn id="7" dur="500"/>
                                        <p:tgtEl>
                                          <p:spTgt spid="11">
                                            <p:txEl>
                                              <p:pRg st="0" end="0"/>
                                            </p:txEl>
                                          </p:spTgt>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animEffect transition="in" filter="wipe(up)">
                                      <p:cBhvr>
                                        <p:cTn id="11" dur="500"/>
                                        <p:tgtEl>
                                          <p:spTgt spid="11">
                                            <p:txEl>
                                              <p:pRg st="1" end="1"/>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animEffect transition="in" filter="wipe(up)">
                                      <p:cBhvr>
                                        <p:cTn id="15" dur="500"/>
                                        <p:tgtEl>
                                          <p:spTgt spid="11">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1">
                                            <p:txEl>
                                              <p:pRg st="3" end="3"/>
                                            </p:txEl>
                                          </p:spTgt>
                                        </p:tgtEl>
                                        <p:attrNameLst>
                                          <p:attrName>style.visibility</p:attrName>
                                        </p:attrNameLst>
                                      </p:cBhvr>
                                      <p:to>
                                        <p:strVal val="visible"/>
                                      </p:to>
                                    </p:set>
                                    <p:animEffect transition="in" filter="wipe(left)">
                                      <p:cBhvr>
                                        <p:cTn id="20" dur="50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457200" y="266700"/>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9" name="Picture 8"/>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brightnessContrast contrast="40000"/>
                    </a14:imgEffect>
                  </a14:imgLayer>
                </a14:imgProps>
              </a:ext>
            </a:extLst>
          </a:blip>
          <a:stretch>
            <a:fillRect/>
          </a:stretch>
        </p:blipFill>
        <p:spPr>
          <a:xfrm>
            <a:off x="152400" y="1191276"/>
            <a:ext cx="6663506" cy="4914073"/>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6400077" y="334649"/>
                <a:ext cx="11354523" cy="6637651"/>
              </a:xfrm>
              <a:prstGeom prst="rect">
                <a:avLst/>
              </a:prstGeom>
            </p:spPr>
            <p:txBody>
              <a:bodyPr wrap="square">
                <a:spAutoFit/>
              </a:bodyPr>
              <a:lstStyle/>
              <a:p>
                <a:pPr lvl="0" algn="just">
                  <a:lnSpc>
                    <a:spcPct val="150000"/>
                  </a:lnSpc>
                  <a:defRPr/>
                </a:pPr>
                <a:r>
                  <a:rPr lang="vi-VN" sz="3500" smtClean="0">
                    <a:solidFill>
                      <a:srgbClr val="000000"/>
                    </a:solidFill>
                    <a:cs typeface="Arial" panose="020B0604020202020204" pitchFamily="34" charset="0"/>
                  </a:rPr>
                  <a:t>b) Gọi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𝑂</m:t>
                    </m:r>
                  </m:oMath>
                </a14:m>
                <a:r>
                  <a:rPr lang="vi-VN" sz="3500">
                    <a:solidFill>
                      <a:srgbClr val="000000"/>
                    </a:solidFill>
                    <a:cs typeface="Arial" panose="020B0604020202020204" pitchFamily="34" charset="0"/>
                  </a:rPr>
                  <a:t> là giao điểm của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𝐴𝐶</m:t>
                    </m:r>
                  </m:oMath>
                </a14:m>
                <a:r>
                  <a:rPr lang="vi-VN" sz="3500">
                    <a:solidFill>
                      <a:srgbClr val="000000"/>
                    </a:solidFill>
                    <a:cs typeface="Arial" panose="020B0604020202020204" pitchFamily="34" charset="0"/>
                  </a:rPr>
                  <a:t> và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𝐵𝐷</m:t>
                    </m:r>
                    <m:r>
                      <a:rPr lang="vi-VN" sz="3500" i="1" smtClean="0">
                        <a:solidFill>
                          <a:srgbClr val="000000"/>
                        </a:solidFill>
                        <a:latin typeface="Cambria Math" panose="02040503050406030204" pitchFamily="18" charset="0"/>
                        <a:cs typeface="Arial" panose="020B0604020202020204" pitchFamily="34" charset="0"/>
                      </a:rPr>
                      <m:t>, </m:t>
                    </m:r>
                    <m:r>
                      <a:rPr lang="vi-VN" sz="3500" i="1" smtClean="0">
                        <a:solidFill>
                          <a:srgbClr val="000000"/>
                        </a:solidFill>
                        <a:latin typeface="Cambria Math" panose="02040503050406030204" pitchFamily="18" charset="0"/>
                        <a:cs typeface="Arial" panose="020B0604020202020204" pitchFamily="34" charset="0"/>
                      </a:rPr>
                      <m:t>𝑂</m:t>
                    </m:r>
                    <m:r>
                      <a:rPr lang="vi-VN" sz="3500" i="1" smtClean="0">
                        <a:solidFill>
                          <a:srgbClr val="000000"/>
                        </a:solidFill>
                        <a:latin typeface="Cambria Math" panose="02040503050406030204" pitchFamily="18" charset="0"/>
                        <a:cs typeface="Arial" panose="020B0604020202020204" pitchFamily="34" charset="0"/>
                      </a:rPr>
                      <m:t>′ </m:t>
                    </m:r>
                  </m:oMath>
                </a14:m>
                <a:r>
                  <a:rPr lang="vi-VN" sz="3500">
                    <a:solidFill>
                      <a:srgbClr val="000000"/>
                    </a:solidFill>
                    <a:cs typeface="Arial" panose="020B0604020202020204" pitchFamily="34" charset="0"/>
                  </a:rPr>
                  <a:t>là giao điểm của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𝐴</m:t>
                    </m:r>
                    <m:r>
                      <a:rPr lang="vi-VN" sz="3500" i="1" smtClean="0">
                        <a:solidFill>
                          <a:srgbClr val="000000"/>
                        </a:solidFill>
                        <a:latin typeface="Cambria Math" panose="02040503050406030204" pitchFamily="18" charset="0"/>
                        <a:cs typeface="Arial" panose="020B0604020202020204" pitchFamily="34" charset="0"/>
                      </a:rPr>
                      <m:t>′</m:t>
                    </m:r>
                    <m:r>
                      <a:rPr lang="vi-VN" sz="3500" i="1" smtClean="0">
                        <a:solidFill>
                          <a:srgbClr val="000000"/>
                        </a:solidFill>
                        <a:latin typeface="Cambria Math" panose="02040503050406030204" pitchFamily="18" charset="0"/>
                        <a:cs typeface="Arial" panose="020B0604020202020204" pitchFamily="34" charset="0"/>
                      </a:rPr>
                      <m:t>𝐶</m:t>
                    </m:r>
                    <m:r>
                      <a:rPr lang="vi-VN" sz="3500" i="1" smtClean="0">
                        <a:solidFill>
                          <a:srgbClr val="000000"/>
                        </a:solidFill>
                        <a:latin typeface="Cambria Math" panose="02040503050406030204" pitchFamily="18" charset="0"/>
                        <a:cs typeface="Arial" panose="020B0604020202020204" pitchFamily="34" charset="0"/>
                      </a:rPr>
                      <m:t>′</m:t>
                    </m:r>
                  </m:oMath>
                </a14:m>
                <a:r>
                  <a:rPr lang="vi-VN" sz="3500">
                    <a:solidFill>
                      <a:srgbClr val="000000"/>
                    </a:solidFill>
                    <a:cs typeface="Arial" panose="020B0604020202020204" pitchFamily="34" charset="0"/>
                  </a:rPr>
                  <a:t> và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𝐵</m:t>
                    </m:r>
                    <m:r>
                      <a:rPr lang="vi-VN" sz="3500" i="1" smtClean="0">
                        <a:solidFill>
                          <a:srgbClr val="000000"/>
                        </a:solidFill>
                        <a:latin typeface="Cambria Math" panose="02040503050406030204" pitchFamily="18" charset="0"/>
                        <a:cs typeface="Arial" panose="020B0604020202020204" pitchFamily="34" charset="0"/>
                      </a:rPr>
                      <m:t>′</m:t>
                    </m:r>
                    <m:r>
                      <a:rPr lang="vi-VN" sz="3500" i="1" smtClean="0">
                        <a:solidFill>
                          <a:srgbClr val="000000"/>
                        </a:solidFill>
                        <a:latin typeface="Cambria Math" panose="02040503050406030204" pitchFamily="18" charset="0"/>
                        <a:cs typeface="Arial" panose="020B0604020202020204" pitchFamily="34" charset="0"/>
                      </a:rPr>
                      <m:t>𝐷</m:t>
                    </m:r>
                    <m:r>
                      <a:rPr lang="vi-VN" sz="3500" i="1" smtClean="0">
                        <a:solidFill>
                          <a:srgbClr val="000000"/>
                        </a:solidFill>
                        <a:latin typeface="Cambria Math" panose="02040503050406030204" pitchFamily="18" charset="0"/>
                        <a:cs typeface="Arial" panose="020B0604020202020204" pitchFamily="34" charset="0"/>
                      </a:rPr>
                      <m:t>′.</m:t>
                    </m:r>
                  </m:oMath>
                </a14:m>
                <a:endParaRPr lang="vi-VN" sz="3500">
                  <a:solidFill>
                    <a:srgbClr val="000000"/>
                  </a:solidFill>
                  <a:cs typeface="Arial" panose="020B0604020202020204" pitchFamily="34" charset="0"/>
                </a:endParaRPr>
              </a:p>
              <a:p>
                <a:pPr lvl="0" algn="just">
                  <a:lnSpc>
                    <a:spcPct val="150000"/>
                  </a:lnSpc>
                  <a:defRPr/>
                </a:pPr>
                <a:r>
                  <a:rPr lang="vi-VN" sz="3500" smtClean="0">
                    <a:solidFill>
                      <a:srgbClr val="000000"/>
                    </a:solidFill>
                    <a:cs typeface="Arial" panose="020B0604020202020204" pitchFamily="34" charset="0"/>
                  </a:rPr>
                  <a:t>Do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𝐴𝐵𝐶𝐷</m:t>
                    </m:r>
                  </m:oMath>
                </a14:m>
                <a:r>
                  <a:rPr lang="vi-VN" sz="3500">
                    <a:solidFill>
                      <a:srgbClr val="000000"/>
                    </a:solidFill>
                    <a:cs typeface="Arial" panose="020B0604020202020204" pitchFamily="34" charset="0"/>
                  </a:rPr>
                  <a:t> là hình chữ nhật nên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𝑂</m:t>
                    </m:r>
                  </m:oMath>
                </a14:m>
                <a:r>
                  <a:rPr lang="vi-VN" sz="3500">
                    <a:solidFill>
                      <a:srgbClr val="000000"/>
                    </a:solidFill>
                    <a:cs typeface="Arial" panose="020B0604020202020204" pitchFamily="34" charset="0"/>
                  </a:rPr>
                  <a:t> là trung điểm của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𝐴𝐶</m:t>
                    </m:r>
                    <m:r>
                      <a:rPr lang="vi-VN" sz="3500" i="1" smtClean="0">
                        <a:solidFill>
                          <a:srgbClr val="000000"/>
                        </a:solidFill>
                        <a:latin typeface="Cambria Math" panose="02040503050406030204" pitchFamily="18" charset="0"/>
                        <a:cs typeface="Arial" panose="020B0604020202020204" pitchFamily="34" charset="0"/>
                      </a:rPr>
                      <m:t>, </m:t>
                    </m:r>
                    <m:r>
                      <a:rPr lang="vi-VN" sz="3500" i="1" smtClean="0">
                        <a:solidFill>
                          <a:srgbClr val="000000"/>
                        </a:solidFill>
                        <a:latin typeface="Cambria Math" panose="02040503050406030204" pitchFamily="18" charset="0"/>
                        <a:cs typeface="Arial" panose="020B0604020202020204" pitchFamily="34" charset="0"/>
                      </a:rPr>
                      <m:t>𝐵𝐷</m:t>
                    </m:r>
                    <m:r>
                      <a:rPr lang="vi-VN" sz="3500" i="1" smtClean="0">
                        <a:solidFill>
                          <a:srgbClr val="000000"/>
                        </a:solidFill>
                        <a:latin typeface="Cambria Math" panose="02040503050406030204" pitchFamily="18" charset="0"/>
                        <a:cs typeface="Arial" panose="020B0604020202020204" pitchFamily="34" charset="0"/>
                      </a:rPr>
                      <m:t> </m:t>
                    </m:r>
                  </m:oMath>
                </a14:m>
                <a:r>
                  <a:rPr lang="vi-VN" sz="3500">
                    <a:solidFill>
                      <a:srgbClr val="000000"/>
                    </a:solidFill>
                    <a:cs typeface="Arial" panose="020B0604020202020204" pitchFamily="34" charset="0"/>
                  </a:rPr>
                  <a:t>và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𝐴</m:t>
                    </m:r>
                    <m:r>
                      <a:rPr lang="vi-VN" sz="3500" i="1" smtClean="0">
                        <a:solidFill>
                          <a:srgbClr val="000000"/>
                        </a:solidFill>
                        <a:latin typeface="Cambria Math" panose="02040503050406030204" pitchFamily="18" charset="0"/>
                        <a:cs typeface="Arial" panose="020B0604020202020204" pitchFamily="34" charset="0"/>
                      </a:rPr>
                      <m:t>′</m:t>
                    </m:r>
                    <m:r>
                      <a:rPr lang="vi-VN" sz="3500" i="1" smtClean="0">
                        <a:solidFill>
                          <a:srgbClr val="000000"/>
                        </a:solidFill>
                        <a:latin typeface="Cambria Math" panose="02040503050406030204" pitchFamily="18" charset="0"/>
                        <a:cs typeface="Arial" panose="020B0604020202020204" pitchFamily="34" charset="0"/>
                      </a:rPr>
                      <m:t>𝐵</m:t>
                    </m:r>
                    <m:r>
                      <a:rPr lang="vi-VN" sz="3500" i="1" smtClean="0">
                        <a:solidFill>
                          <a:srgbClr val="000000"/>
                        </a:solidFill>
                        <a:latin typeface="Cambria Math" panose="02040503050406030204" pitchFamily="18" charset="0"/>
                        <a:cs typeface="Arial" panose="020B0604020202020204" pitchFamily="34" charset="0"/>
                      </a:rPr>
                      <m:t>′</m:t>
                    </m:r>
                    <m:r>
                      <a:rPr lang="vi-VN" sz="3500" i="1" smtClean="0">
                        <a:solidFill>
                          <a:srgbClr val="000000"/>
                        </a:solidFill>
                        <a:latin typeface="Cambria Math" panose="02040503050406030204" pitchFamily="18" charset="0"/>
                        <a:cs typeface="Arial" panose="020B0604020202020204" pitchFamily="34" charset="0"/>
                      </a:rPr>
                      <m:t>𝐶</m:t>
                    </m:r>
                    <m:r>
                      <a:rPr lang="vi-VN" sz="3500" i="1" smtClean="0">
                        <a:solidFill>
                          <a:srgbClr val="000000"/>
                        </a:solidFill>
                        <a:latin typeface="Cambria Math" panose="02040503050406030204" pitchFamily="18" charset="0"/>
                        <a:cs typeface="Arial" panose="020B0604020202020204" pitchFamily="34" charset="0"/>
                      </a:rPr>
                      <m:t>′</m:t>
                    </m:r>
                    <m:r>
                      <a:rPr lang="vi-VN" sz="3500" i="1" smtClean="0">
                        <a:solidFill>
                          <a:srgbClr val="000000"/>
                        </a:solidFill>
                        <a:latin typeface="Cambria Math" panose="02040503050406030204" pitchFamily="18" charset="0"/>
                        <a:cs typeface="Arial" panose="020B0604020202020204" pitchFamily="34" charset="0"/>
                      </a:rPr>
                      <m:t>𝐷</m:t>
                    </m:r>
                    <m:r>
                      <a:rPr lang="vi-VN" sz="3500" i="1" smtClean="0">
                        <a:solidFill>
                          <a:srgbClr val="000000"/>
                        </a:solidFill>
                        <a:latin typeface="Cambria Math" panose="02040503050406030204" pitchFamily="18" charset="0"/>
                        <a:cs typeface="Arial" panose="020B0604020202020204" pitchFamily="34" charset="0"/>
                      </a:rPr>
                      <m:t>′</m:t>
                    </m:r>
                  </m:oMath>
                </a14:m>
                <a:r>
                  <a:rPr lang="vi-VN" sz="3500">
                    <a:solidFill>
                      <a:srgbClr val="000000"/>
                    </a:solidFill>
                    <a:cs typeface="Arial" panose="020B0604020202020204" pitchFamily="34" charset="0"/>
                  </a:rPr>
                  <a:t> là hình chữ nhật nên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𝑂</m:t>
                    </m:r>
                    <m:r>
                      <a:rPr lang="vi-VN" sz="3500" i="1" smtClean="0">
                        <a:solidFill>
                          <a:srgbClr val="000000"/>
                        </a:solidFill>
                        <a:latin typeface="Cambria Math" panose="02040503050406030204" pitchFamily="18" charset="0"/>
                        <a:cs typeface="Arial" panose="020B0604020202020204" pitchFamily="34" charset="0"/>
                      </a:rPr>
                      <m:t>′</m:t>
                    </m:r>
                  </m:oMath>
                </a14:m>
                <a:r>
                  <a:rPr lang="vi-VN" sz="3500">
                    <a:solidFill>
                      <a:srgbClr val="000000"/>
                    </a:solidFill>
                    <a:cs typeface="Arial" panose="020B0604020202020204" pitchFamily="34" charset="0"/>
                  </a:rPr>
                  <a:t> là trung điểm của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𝐴</m:t>
                    </m:r>
                    <m:r>
                      <a:rPr lang="vi-VN" sz="3500" i="1" smtClean="0">
                        <a:solidFill>
                          <a:srgbClr val="000000"/>
                        </a:solidFill>
                        <a:latin typeface="Cambria Math" panose="02040503050406030204" pitchFamily="18" charset="0"/>
                        <a:cs typeface="Arial" panose="020B0604020202020204" pitchFamily="34" charset="0"/>
                      </a:rPr>
                      <m:t>′</m:t>
                    </m:r>
                    <m:r>
                      <a:rPr lang="vi-VN" sz="3500" i="1" smtClean="0">
                        <a:solidFill>
                          <a:srgbClr val="000000"/>
                        </a:solidFill>
                        <a:latin typeface="Cambria Math" panose="02040503050406030204" pitchFamily="18" charset="0"/>
                        <a:cs typeface="Arial" panose="020B0604020202020204" pitchFamily="34" charset="0"/>
                      </a:rPr>
                      <m:t>𝐶</m:t>
                    </m:r>
                    <m:r>
                      <a:rPr lang="vi-VN" sz="3500" i="1" smtClean="0">
                        <a:solidFill>
                          <a:srgbClr val="000000"/>
                        </a:solidFill>
                        <a:latin typeface="Cambria Math" panose="02040503050406030204" pitchFamily="18" charset="0"/>
                        <a:cs typeface="Arial" panose="020B0604020202020204" pitchFamily="34" charset="0"/>
                      </a:rPr>
                      <m:t>′</m:t>
                    </m:r>
                  </m:oMath>
                </a14:m>
                <a:r>
                  <a:rPr lang="vi-VN" sz="3500">
                    <a:solidFill>
                      <a:srgbClr val="000000"/>
                    </a:solidFill>
                    <a:cs typeface="Arial" panose="020B0604020202020204" pitchFamily="34" charset="0"/>
                  </a:rPr>
                  <a:t> và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𝐵</m:t>
                    </m:r>
                    <m:r>
                      <a:rPr lang="vi-VN" sz="3500" i="1" smtClean="0">
                        <a:solidFill>
                          <a:srgbClr val="000000"/>
                        </a:solidFill>
                        <a:latin typeface="Cambria Math" panose="02040503050406030204" pitchFamily="18" charset="0"/>
                        <a:cs typeface="Arial" panose="020B0604020202020204" pitchFamily="34" charset="0"/>
                      </a:rPr>
                      <m:t>′</m:t>
                    </m:r>
                    <m:r>
                      <a:rPr lang="vi-VN" sz="3500" i="1" smtClean="0">
                        <a:solidFill>
                          <a:srgbClr val="000000"/>
                        </a:solidFill>
                        <a:latin typeface="Cambria Math" panose="02040503050406030204" pitchFamily="18" charset="0"/>
                        <a:cs typeface="Arial" panose="020B0604020202020204" pitchFamily="34" charset="0"/>
                      </a:rPr>
                      <m:t>𝐷</m:t>
                    </m:r>
                    <m:r>
                      <a:rPr lang="vi-VN" sz="3500" i="1" smtClean="0">
                        <a:solidFill>
                          <a:srgbClr val="000000"/>
                        </a:solidFill>
                        <a:latin typeface="Cambria Math" panose="02040503050406030204" pitchFamily="18" charset="0"/>
                        <a:cs typeface="Arial" panose="020B0604020202020204" pitchFamily="34" charset="0"/>
                      </a:rPr>
                      <m:t>′.</m:t>
                    </m:r>
                  </m:oMath>
                </a14:m>
                <a:endParaRPr lang="vi-VN" sz="3500">
                  <a:solidFill>
                    <a:srgbClr val="000000"/>
                  </a:solidFill>
                  <a:cs typeface="Arial" panose="020B0604020202020204" pitchFamily="34" charset="0"/>
                </a:endParaRPr>
              </a:p>
              <a:p>
                <a:pPr lvl="0" algn="just">
                  <a:lnSpc>
                    <a:spcPct val="150000"/>
                  </a:lnSpc>
                  <a:defRPr/>
                </a:pPr>
                <a:r>
                  <a:rPr lang="vi-VN" sz="3500" smtClean="0">
                    <a:solidFill>
                      <a:srgbClr val="000000"/>
                    </a:solidFill>
                    <a:cs typeface="Arial" panose="020B0604020202020204" pitchFamily="34" charset="0"/>
                  </a:rPr>
                  <a:t>Có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𝐴𝐴</m:t>
                    </m:r>
                    <m:r>
                      <a:rPr lang="vi-VN" sz="3500" i="1" smtClean="0">
                        <a:solidFill>
                          <a:srgbClr val="000000"/>
                        </a:solidFill>
                        <a:latin typeface="Cambria Math" panose="02040503050406030204" pitchFamily="18" charset="0"/>
                        <a:cs typeface="Arial" panose="020B0604020202020204" pitchFamily="34" charset="0"/>
                      </a:rPr>
                      <m:t>′ // </m:t>
                    </m:r>
                    <m:r>
                      <a:rPr lang="vi-VN" sz="3500" i="1" smtClean="0">
                        <a:solidFill>
                          <a:srgbClr val="000000"/>
                        </a:solidFill>
                        <a:latin typeface="Cambria Math" panose="02040503050406030204" pitchFamily="18" charset="0"/>
                        <a:cs typeface="Arial" panose="020B0604020202020204" pitchFamily="34" charset="0"/>
                      </a:rPr>
                      <m:t>𝐶𝐶</m:t>
                    </m:r>
                    <m:r>
                      <a:rPr lang="vi-VN" sz="3500" i="1" smtClean="0">
                        <a:solidFill>
                          <a:srgbClr val="000000"/>
                        </a:solidFill>
                        <a:latin typeface="Cambria Math" panose="02040503050406030204" pitchFamily="18" charset="0"/>
                        <a:cs typeface="Arial" panose="020B0604020202020204" pitchFamily="34" charset="0"/>
                      </a:rPr>
                      <m:t>′</m:t>
                    </m:r>
                  </m:oMath>
                </a14:m>
                <a:r>
                  <a:rPr lang="vi-VN" sz="3500">
                    <a:solidFill>
                      <a:srgbClr val="000000"/>
                    </a:solidFill>
                    <a:cs typeface="Arial" panose="020B0604020202020204" pitchFamily="34" charset="0"/>
                  </a:rPr>
                  <a:t> và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𝐴𝐴</m:t>
                    </m:r>
                    <m:r>
                      <a:rPr lang="vi-VN" sz="3500" i="1" smtClean="0">
                        <a:solidFill>
                          <a:srgbClr val="000000"/>
                        </a:solidFill>
                        <a:latin typeface="Cambria Math" panose="02040503050406030204" pitchFamily="18" charset="0"/>
                        <a:cs typeface="Arial" panose="020B0604020202020204" pitchFamily="34" charset="0"/>
                      </a:rPr>
                      <m:t>′ = </m:t>
                    </m:r>
                    <m:r>
                      <a:rPr lang="vi-VN" sz="3500" i="1" smtClean="0">
                        <a:solidFill>
                          <a:srgbClr val="000000"/>
                        </a:solidFill>
                        <a:latin typeface="Cambria Math" panose="02040503050406030204" pitchFamily="18" charset="0"/>
                        <a:cs typeface="Arial" panose="020B0604020202020204" pitchFamily="34" charset="0"/>
                      </a:rPr>
                      <m:t>𝐶𝐶</m:t>
                    </m:r>
                    <m:r>
                      <a:rPr lang="en-US" sz="3500" b="0" i="0" smtClean="0">
                        <a:solidFill>
                          <a:srgbClr val="000000"/>
                        </a:solidFill>
                        <a:latin typeface="Cambria Math" panose="02040503050406030204" pitchFamily="18" charset="0"/>
                        <a:cs typeface="Arial" panose="020B0604020202020204" pitchFamily="34" charset="0"/>
                      </a:rPr>
                      <m:t>′</m:t>
                    </m:r>
                  </m:oMath>
                </a14:m>
                <a:r>
                  <a:rPr lang="vi-VN" sz="3500" smtClean="0">
                    <a:solidFill>
                      <a:srgbClr val="000000"/>
                    </a:solidFill>
                    <a:cs typeface="Arial" panose="020B0604020202020204" pitchFamily="34" charset="0"/>
                  </a:rPr>
                  <a:t> nên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𝐴𝐴</m:t>
                    </m:r>
                    <m:r>
                      <a:rPr lang="vi-VN" sz="3500" i="1" smtClean="0">
                        <a:solidFill>
                          <a:srgbClr val="000000"/>
                        </a:solidFill>
                        <a:latin typeface="Cambria Math" panose="02040503050406030204" pitchFamily="18" charset="0"/>
                        <a:cs typeface="Arial" panose="020B0604020202020204" pitchFamily="34" charset="0"/>
                      </a:rPr>
                      <m:t>′</m:t>
                    </m:r>
                    <m:r>
                      <a:rPr lang="vi-VN" sz="3500" i="1" smtClean="0">
                        <a:solidFill>
                          <a:srgbClr val="000000"/>
                        </a:solidFill>
                        <a:latin typeface="Cambria Math" panose="02040503050406030204" pitchFamily="18" charset="0"/>
                        <a:cs typeface="Arial" panose="020B0604020202020204" pitchFamily="34" charset="0"/>
                      </a:rPr>
                      <m:t>𝐶</m:t>
                    </m:r>
                    <m:r>
                      <a:rPr lang="vi-VN" sz="3500" i="1" smtClean="0">
                        <a:solidFill>
                          <a:srgbClr val="000000"/>
                        </a:solidFill>
                        <a:latin typeface="Cambria Math" panose="02040503050406030204" pitchFamily="18" charset="0"/>
                        <a:cs typeface="Arial" panose="020B0604020202020204" pitchFamily="34" charset="0"/>
                      </a:rPr>
                      <m:t>′</m:t>
                    </m:r>
                    <m:r>
                      <a:rPr lang="vi-VN" sz="3500" i="1" smtClean="0">
                        <a:solidFill>
                          <a:srgbClr val="000000"/>
                        </a:solidFill>
                        <a:latin typeface="Cambria Math" panose="02040503050406030204" pitchFamily="18" charset="0"/>
                        <a:cs typeface="Arial" panose="020B0604020202020204" pitchFamily="34" charset="0"/>
                      </a:rPr>
                      <m:t>𝐶</m:t>
                    </m:r>
                  </m:oMath>
                </a14:m>
                <a:r>
                  <a:rPr lang="vi-VN" sz="3500">
                    <a:solidFill>
                      <a:srgbClr val="000000"/>
                    </a:solidFill>
                    <a:cs typeface="Arial" panose="020B0604020202020204" pitchFamily="34" charset="0"/>
                  </a:rPr>
                  <a:t> là hình bình hành mà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𝐴𝐴</m:t>
                    </m:r>
                    <m:r>
                      <a:rPr lang="vi-VN" sz="3500" i="1" smtClean="0">
                        <a:solidFill>
                          <a:srgbClr val="000000"/>
                        </a:solidFill>
                        <a:latin typeface="Cambria Math" panose="02040503050406030204" pitchFamily="18" charset="0"/>
                        <a:cs typeface="Arial" panose="020B0604020202020204" pitchFamily="34" charset="0"/>
                      </a:rPr>
                      <m:t>′ ⊥(</m:t>
                    </m:r>
                    <m:r>
                      <a:rPr lang="vi-VN" sz="3500" i="1">
                        <a:solidFill>
                          <a:srgbClr val="000000"/>
                        </a:solidFill>
                        <a:latin typeface="Cambria Math" panose="02040503050406030204" pitchFamily="18" charset="0"/>
                        <a:cs typeface="Arial" panose="020B0604020202020204" pitchFamily="34" charset="0"/>
                      </a:rPr>
                      <m:t>𝐴𝐵𝐶𝐷</m:t>
                    </m:r>
                    <m:r>
                      <a:rPr lang="vi-VN" sz="3500" i="1">
                        <a:solidFill>
                          <a:srgbClr val="000000"/>
                        </a:solidFill>
                        <a:latin typeface="Cambria Math" panose="02040503050406030204" pitchFamily="18" charset="0"/>
                        <a:cs typeface="Arial" panose="020B0604020202020204" pitchFamily="34" charset="0"/>
                      </a:rPr>
                      <m:t>)</m:t>
                    </m:r>
                  </m:oMath>
                </a14:m>
                <a:r>
                  <a:rPr lang="vi-VN" sz="3500">
                    <a:solidFill>
                      <a:srgbClr val="000000"/>
                    </a:solidFill>
                    <a:cs typeface="Arial" panose="020B0604020202020204" pitchFamily="34" charset="0"/>
                  </a:rPr>
                  <a:t> nên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𝐴𝐴</m:t>
                    </m:r>
                    <m:r>
                      <a:rPr lang="vi-VN" sz="3500" i="1">
                        <a:solidFill>
                          <a:srgbClr val="000000"/>
                        </a:solidFill>
                        <a:latin typeface="Cambria Math" panose="02040503050406030204" pitchFamily="18" charset="0"/>
                        <a:cs typeface="Arial" panose="020B0604020202020204" pitchFamily="34" charset="0"/>
                      </a:rPr>
                      <m:t>′ </m:t>
                    </m:r>
                    <m:r>
                      <a:rPr lang="vi-VN" sz="3500" i="1" smtClean="0">
                        <a:solidFill>
                          <a:srgbClr val="000000"/>
                        </a:solidFill>
                        <a:latin typeface="Cambria Math" panose="02040503050406030204" pitchFamily="18" charset="0"/>
                        <a:cs typeface="Arial" panose="020B0604020202020204" pitchFamily="34" charset="0"/>
                      </a:rPr>
                      <m:t>⊥</m:t>
                    </m:r>
                    <m:r>
                      <a:rPr lang="vi-VN" sz="3500" i="1" smtClean="0">
                        <a:solidFill>
                          <a:srgbClr val="000000"/>
                        </a:solidFill>
                        <a:latin typeface="Cambria Math" panose="02040503050406030204" pitchFamily="18" charset="0"/>
                        <a:cs typeface="Arial" panose="020B0604020202020204" pitchFamily="34" charset="0"/>
                      </a:rPr>
                      <m:t>𝐴𝐶</m:t>
                    </m:r>
                  </m:oMath>
                </a14:m>
                <a:r>
                  <a:rPr lang="vi-VN" sz="3500">
                    <a:solidFill>
                      <a:srgbClr val="000000"/>
                    </a:solidFill>
                    <a:cs typeface="Arial" panose="020B0604020202020204" pitchFamily="34" charset="0"/>
                  </a:rPr>
                  <a:t>. </a:t>
                </a:r>
                <a:endParaRPr lang="en-US" sz="3500" smtClean="0">
                  <a:solidFill>
                    <a:srgbClr val="000000"/>
                  </a:solidFill>
                  <a:cs typeface="Arial" panose="020B0604020202020204" pitchFamily="34" charset="0"/>
                </a:endParaRPr>
              </a:p>
              <a:p>
                <a:pPr lvl="0" algn="just">
                  <a:lnSpc>
                    <a:spcPct val="150000"/>
                  </a:lnSpc>
                  <a:defRPr/>
                </a:pPr>
                <a:r>
                  <a:rPr lang="vi-VN" sz="3500" smtClean="0">
                    <a:solidFill>
                      <a:srgbClr val="000000"/>
                    </a:solidFill>
                    <a:cs typeface="Arial" panose="020B0604020202020204" pitchFamily="34" charset="0"/>
                  </a:rPr>
                  <a:t>Do </a:t>
                </a:r>
                <a:r>
                  <a:rPr lang="vi-VN" sz="3500">
                    <a:solidFill>
                      <a:srgbClr val="000000"/>
                    </a:solidFill>
                    <a:cs typeface="Arial" panose="020B0604020202020204" pitchFamily="34" charset="0"/>
                  </a:rPr>
                  <a:t>đó </a:t>
                </a:r>
                <a14:m>
                  <m:oMath xmlns:m="http://schemas.openxmlformats.org/officeDocument/2006/math">
                    <m:r>
                      <a:rPr lang="vi-VN" sz="3500" i="1" smtClean="0">
                        <a:solidFill>
                          <a:srgbClr val="000000"/>
                        </a:solidFill>
                        <a:latin typeface="Cambria Math" panose="02040503050406030204" pitchFamily="18" charset="0"/>
                        <a:cs typeface="Arial" panose="020B0604020202020204" pitchFamily="34" charset="0"/>
                      </a:rPr>
                      <m:t>𝐴𝐴</m:t>
                    </m:r>
                    <m:r>
                      <a:rPr lang="vi-VN" sz="3500" i="1" smtClean="0">
                        <a:solidFill>
                          <a:srgbClr val="000000"/>
                        </a:solidFill>
                        <a:latin typeface="Cambria Math" panose="02040503050406030204" pitchFamily="18" charset="0"/>
                        <a:cs typeface="Arial" panose="020B0604020202020204" pitchFamily="34" charset="0"/>
                      </a:rPr>
                      <m:t>′</m:t>
                    </m:r>
                    <m:r>
                      <a:rPr lang="vi-VN" sz="3500" i="1" smtClean="0">
                        <a:solidFill>
                          <a:srgbClr val="000000"/>
                        </a:solidFill>
                        <a:latin typeface="Cambria Math" panose="02040503050406030204" pitchFamily="18" charset="0"/>
                        <a:cs typeface="Arial" panose="020B0604020202020204" pitchFamily="34" charset="0"/>
                      </a:rPr>
                      <m:t>𝐶</m:t>
                    </m:r>
                    <m:r>
                      <a:rPr lang="vi-VN" sz="3500" i="1" smtClean="0">
                        <a:solidFill>
                          <a:srgbClr val="000000"/>
                        </a:solidFill>
                        <a:latin typeface="Cambria Math" panose="02040503050406030204" pitchFamily="18" charset="0"/>
                        <a:cs typeface="Arial" panose="020B0604020202020204" pitchFamily="34" charset="0"/>
                      </a:rPr>
                      <m:t>′</m:t>
                    </m:r>
                    <m:r>
                      <a:rPr lang="vi-VN" sz="3500" i="1" smtClean="0">
                        <a:solidFill>
                          <a:srgbClr val="000000"/>
                        </a:solidFill>
                        <a:latin typeface="Cambria Math" panose="02040503050406030204" pitchFamily="18" charset="0"/>
                        <a:cs typeface="Arial" panose="020B0604020202020204" pitchFamily="34" charset="0"/>
                      </a:rPr>
                      <m:t>𝐶</m:t>
                    </m:r>
                  </m:oMath>
                </a14:m>
                <a:r>
                  <a:rPr lang="vi-VN" sz="3500">
                    <a:solidFill>
                      <a:srgbClr val="000000"/>
                    </a:solidFill>
                    <a:cs typeface="Arial" panose="020B0604020202020204" pitchFamily="34" charset="0"/>
                  </a:rPr>
                  <a:t> là hình chữ </a:t>
                </a:r>
                <a:r>
                  <a:rPr lang="vi-VN" sz="3500">
                    <a:solidFill>
                      <a:srgbClr val="000000"/>
                    </a:solidFill>
                    <a:cs typeface="Arial" panose="020B0604020202020204" pitchFamily="34" charset="0"/>
                  </a:rPr>
                  <a:t>nhật</a:t>
                </a:r>
                <a:r>
                  <a:rPr lang="vi-VN" sz="3500" smtClean="0">
                    <a:solidFill>
                      <a:srgbClr val="000000"/>
                    </a:solidFill>
                    <a:cs typeface="Arial" panose="020B0604020202020204" pitchFamily="34" charset="0"/>
                  </a:rPr>
                  <a:t>.</a:t>
                </a:r>
                <a:endParaRPr lang="vi-VN" sz="3500">
                  <a:solidFill>
                    <a:srgbClr val="000000"/>
                  </a:solidFill>
                  <a:cs typeface="Arial" panose="020B0604020202020204" pitchFamily="34" charset="0"/>
                </a:endParaRPr>
              </a:p>
            </p:txBody>
          </p:sp>
        </mc:Choice>
        <mc:Fallback>
          <p:sp>
            <p:nvSpPr>
              <p:cNvPr id="11" name="Rectangle 10"/>
              <p:cNvSpPr>
                <a:spLocks noRot="1" noChangeAspect="1" noMove="1" noResize="1" noEditPoints="1" noAdjustHandles="1" noChangeArrowheads="1" noChangeShapeType="1" noTextEdit="1"/>
              </p:cNvSpPr>
              <p:nvPr/>
            </p:nvSpPr>
            <p:spPr>
              <a:xfrm>
                <a:off x="6400077" y="334649"/>
                <a:ext cx="11354523" cy="6637651"/>
              </a:xfrm>
              <a:prstGeom prst="rect">
                <a:avLst/>
              </a:prstGeom>
              <a:blipFill>
                <a:blip r:embed="rId5"/>
                <a:stretch>
                  <a:fillRect l="-1610" r="-1557"/>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 name="Rectangle 1"/>
              <p:cNvSpPr/>
              <p:nvPr/>
            </p:nvSpPr>
            <p:spPr>
              <a:xfrm>
                <a:off x="609600" y="6743700"/>
                <a:ext cx="17068800" cy="3323987"/>
              </a:xfrm>
              <a:prstGeom prst="rect">
                <a:avLst/>
              </a:prstGeom>
            </p:spPr>
            <p:txBody>
              <a:bodyPr wrap="square">
                <a:spAutoFit/>
              </a:bodyPr>
              <a:lstStyle/>
              <a:p>
                <a:pPr lvl="0" algn="just">
                  <a:lnSpc>
                    <a:spcPct val="150000"/>
                  </a:lnSpc>
                  <a:defRPr/>
                </a:pPr>
                <a:r>
                  <a:rPr lang="vi-VN" sz="3500" smtClean="0">
                    <a:solidFill>
                      <a:srgbClr val="000000"/>
                    </a:solidFill>
                    <a:cs typeface="Arial" panose="020B0604020202020204" pitchFamily="34" charset="0"/>
                  </a:rPr>
                  <a:t>Do </a:t>
                </a:r>
                <a14:m>
                  <m:oMath xmlns:m="http://schemas.openxmlformats.org/officeDocument/2006/math">
                    <m:r>
                      <a:rPr lang="vi-VN" sz="3500" i="1">
                        <a:solidFill>
                          <a:srgbClr val="000000"/>
                        </a:solidFill>
                        <a:latin typeface="Cambria Math" panose="02040503050406030204" pitchFamily="18" charset="0"/>
                        <a:cs typeface="Arial" panose="020B0604020202020204" pitchFamily="34" charset="0"/>
                      </a:rPr>
                      <m:t>𝐴𝐴</m:t>
                    </m:r>
                    <m:r>
                      <a:rPr lang="vi-VN" sz="3500" i="1">
                        <a:solidFill>
                          <a:srgbClr val="000000"/>
                        </a:solidFill>
                        <a:latin typeface="Cambria Math" panose="02040503050406030204" pitchFamily="18" charset="0"/>
                        <a:cs typeface="Arial" panose="020B0604020202020204" pitchFamily="34" charset="0"/>
                      </a:rPr>
                      <m:t>′</m:t>
                    </m:r>
                    <m:r>
                      <a:rPr lang="vi-VN" sz="3500" i="1">
                        <a:solidFill>
                          <a:srgbClr val="000000"/>
                        </a:solidFill>
                        <a:latin typeface="Cambria Math" panose="02040503050406030204" pitchFamily="18" charset="0"/>
                        <a:cs typeface="Arial" panose="020B0604020202020204" pitchFamily="34" charset="0"/>
                      </a:rPr>
                      <m:t>𝐶</m:t>
                    </m:r>
                    <m:r>
                      <a:rPr lang="vi-VN" sz="3500" i="1">
                        <a:solidFill>
                          <a:srgbClr val="000000"/>
                        </a:solidFill>
                        <a:latin typeface="Cambria Math" panose="02040503050406030204" pitchFamily="18" charset="0"/>
                        <a:cs typeface="Arial" panose="020B0604020202020204" pitchFamily="34" charset="0"/>
                      </a:rPr>
                      <m:t>′</m:t>
                    </m:r>
                    <m:r>
                      <a:rPr lang="vi-VN" sz="3500" i="1">
                        <a:solidFill>
                          <a:srgbClr val="000000"/>
                        </a:solidFill>
                        <a:latin typeface="Cambria Math" panose="02040503050406030204" pitchFamily="18" charset="0"/>
                        <a:cs typeface="Arial" panose="020B0604020202020204" pitchFamily="34" charset="0"/>
                      </a:rPr>
                      <m:t>𝐶</m:t>
                    </m:r>
                  </m:oMath>
                </a14:m>
                <a:r>
                  <a:rPr lang="vi-VN" sz="3500">
                    <a:solidFill>
                      <a:srgbClr val="000000"/>
                    </a:solidFill>
                    <a:cs typeface="Arial" panose="020B0604020202020204" pitchFamily="34" charset="0"/>
                  </a:rPr>
                  <a:t> là hình chữ nhật và </a:t>
                </a:r>
                <a14:m>
                  <m:oMath xmlns:m="http://schemas.openxmlformats.org/officeDocument/2006/math">
                    <m:r>
                      <a:rPr lang="vi-VN" sz="3500" i="1">
                        <a:solidFill>
                          <a:srgbClr val="000000"/>
                        </a:solidFill>
                        <a:latin typeface="Cambria Math" panose="02040503050406030204" pitchFamily="18" charset="0"/>
                        <a:cs typeface="Arial" panose="020B0604020202020204" pitchFamily="34" charset="0"/>
                      </a:rPr>
                      <m:t>𝑂</m:t>
                    </m:r>
                  </m:oMath>
                </a14:m>
                <a:r>
                  <a:rPr lang="vi-VN" sz="3500">
                    <a:solidFill>
                      <a:srgbClr val="000000"/>
                    </a:solidFill>
                    <a:cs typeface="Arial" panose="020B0604020202020204" pitchFamily="34" charset="0"/>
                  </a:rPr>
                  <a:t> là trung điểm của </a:t>
                </a:r>
                <a14:m>
                  <m:oMath xmlns:m="http://schemas.openxmlformats.org/officeDocument/2006/math">
                    <m:r>
                      <a:rPr lang="vi-VN" sz="3500" i="1">
                        <a:solidFill>
                          <a:srgbClr val="000000"/>
                        </a:solidFill>
                        <a:latin typeface="Cambria Math" panose="02040503050406030204" pitchFamily="18" charset="0"/>
                        <a:cs typeface="Arial" panose="020B0604020202020204" pitchFamily="34" charset="0"/>
                      </a:rPr>
                      <m:t>𝐴𝐶</m:t>
                    </m:r>
                  </m:oMath>
                </a14:m>
                <a:r>
                  <a:rPr lang="vi-VN" sz="3500">
                    <a:solidFill>
                      <a:srgbClr val="000000"/>
                    </a:solidFill>
                    <a:cs typeface="Arial" panose="020B0604020202020204" pitchFamily="34" charset="0"/>
                  </a:rPr>
                  <a:t>, </a:t>
                </a:r>
                <a14:m>
                  <m:oMath xmlns:m="http://schemas.openxmlformats.org/officeDocument/2006/math">
                    <m:r>
                      <a:rPr lang="vi-VN" sz="3500" i="1">
                        <a:solidFill>
                          <a:srgbClr val="000000"/>
                        </a:solidFill>
                        <a:latin typeface="Cambria Math" panose="02040503050406030204" pitchFamily="18" charset="0"/>
                        <a:cs typeface="Arial" panose="020B0604020202020204" pitchFamily="34" charset="0"/>
                      </a:rPr>
                      <m:t>𝑂</m:t>
                    </m:r>
                    <m:r>
                      <a:rPr lang="vi-VN" sz="3500" i="1">
                        <a:solidFill>
                          <a:srgbClr val="000000"/>
                        </a:solidFill>
                        <a:latin typeface="Cambria Math" panose="02040503050406030204" pitchFamily="18" charset="0"/>
                        <a:cs typeface="Arial" panose="020B0604020202020204" pitchFamily="34" charset="0"/>
                      </a:rPr>
                      <m:t>′</m:t>
                    </m:r>
                  </m:oMath>
                </a14:m>
                <a:r>
                  <a:rPr lang="vi-VN" sz="3500">
                    <a:solidFill>
                      <a:srgbClr val="000000"/>
                    </a:solidFill>
                    <a:cs typeface="Arial" panose="020B0604020202020204" pitchFamily="34" charset="0"/>
                  </a:rPr>
                  <a:t> là trung điểm của </a:t>
                </a:r>
                <a14:m>
                  <m:oMath xmlns:m="http://schemas.openxmlformats.org/officeDocument/2006/math">
                    <m:r>
                      <a:rPr lang="vi-VN" sz="3500" i="1">
                        <a:solidFill>
                          <a:srgbClr val="000000"/>
                        </a:solidFill>
                        <a:latin typeface="Cambria Math" panose="02040503050406030204" pitchFamily="18" charset="0"/>
                        <a:cs typeface="Arial" panose="020B0604020202020204" pitchFamily="34" charset="0"/>
                      </a:rPr>
                      <m:t>𝐴</m:t>
                    </m:r>
                    <m:r>
                      <a:rPr lang="vi-VN" sz="3500" i="1">
                        <a:solidFill>
                          <a:srgbClr val="000000"/>
                        </a:solidFill>
                        <a:latin typeface="Cambria Math" panose="02040503050406030204" pitchFamily="18" charset="0"/>
                        <a:cs typeface="Arial" panose="020B0604020202020204" pitchFamily="34" charset="0"/>
                      </a:rPr>
                      <m:t>′</m:t>
                    </m:r>
                    <m:r>
                      <a:rPr lang="vi-VN" sz="3500" i="1">
                        <a:solidFill>
                          <a:srgbClr val="000000"/>
                        </a:solidFill>
                        <a:latin typeface="Cambria Math" panose="02040503050406030204" pitchFamily="18" charset="0"/>
                        <a:cs typeface="Arial" panose="020B0604020202020204" pitchFamily="34" charset="0"/>
                      </a:rPr>
                      <m:t>𝐶</m:t>
                    </m:r>
                    <m:r>
                      <a:rPr lang="vi-VN" sz="3500" i="1">
                        <a:solidFill>
                          <a:srgbClr val="000000"/>
                        </a:solidFill>
                        <a:latin typeface="Cambria Math" panose="02040503050406030204" pitchFamily="18" charset="0"/>
                        <a:cs typeface="Arial" panose="020B0604020202020204" pitchFamily="34" charset="0"/>
                      </a:rPr>
                      <m:t>′</m:t>
                    </m:r>
                  </m:oMath>
                </a14:m>
                <a:r>
                  <a:rPr lang="en-US" sz="3500" smtClean="0">
                    <a:solidFill>
                      <a:srgbClr val="000000"/>
                    </a:solidFill>
                    <a:cs typeface="Arial" panose="020B0604020202020204" pitchFamily="34" charset="0"/>
                  </a:rPr>
                  <a:t> </a:t>
                </a:r>
                <a:r>
                  <a:rPr lang="vi-VN" sz="3500">
                    <a:solidFill>
                      <a:srgbClr val="000000"/>
                    </a:solidFill>
                    <a:cs typeface="Arial" panose="020B0604020202020204" pitchFamily="34" charset="0"/>
                  </a:rPr>
                  <a:t>nên </a:t>
                </a:r>
                <a14:m>
                  <m:oMath xmlns:m="http://schemas.openxmlformats.org/officeDocument/2006/math">
                    <m:r>
                      <a:rPr lang="vi-VN" sz="3500" i="1">
                        <a:solidFill>
                          <a:srgbClr val="000000"/>
                        </a:solidFill>
                        <a:latin typeface="Cambria Math" panose="02040503050406030204" pitchFamily="18" charset="0"/>
                        <a:cs typeface="Arial" panose="020B0604020202020204" pitchFamily="34" charset="0"/>
                      </a:rPr>
                      <m:t>𝑂𝑂</m:t>
                    </m:r>
                    <m:r>
                      <a:rPr lang="vi-VN" sz="3500" i="1">
                        <a:solidFill>
                          <a:srgbClr val="000000"/>
                        </a:solidFill>
                        <a:latin typeface="Cambria Math" panose="02040503050406030204" pitchFamily="18" charset="0"/>
                        <a:cs typeface="Arial" panose="020B0604020202020204" pitchFamily="34" charset="0"/>
                      </a:rPr>
                      <m:t>′ ⊥ </m:t>
                    </m:r>
                    <m:r>
                      <a:rPr lang="vi-VN" sz="3500" i="1">
                        <a:solidFill>
                          <a:srgbClr val="000000"/>
                        </a:solidFill>
                        <a:latin typeface="Cambria Math" panose="02040503050406030204" pitchFamily="18" charset="0"/>
                        <a:cs typeface="Arial" panose="020B0604020202020204" pitchFamily="34" charset="0"/>
                      </a:rPr>
                      <m:t>𝐴𝐶</m:t>
                    </m:r>
                  </m:oMath>
                </a14:m>
                <a:r>
                  <a:rPr lang="vi-VN" sz="3500">
                    <a:solidFill>
                      <a:srgbClr val="000000"/>
                    </a:solidFill>
                    <a:cs typeface="Arial" panose="020B0604020202020204" pitchFamily="34" charset="0"/>
                  </a:rPr>
                  <a:t> </a:t>
                </a:r>
                <a:r>
                  <a:rPr lang="vi-VN" sz="3500">
                    <a:solidFill>
                      <a:srgbClr val="000000"/>
                    </a:solidFill>
                    <a:cs typeface="Arial" panose="020B0604020202020204" pitchFamily="34" charset="0"/>
                  </a:rPr>
                  <a:t>và </a:t>
                </a:r>
                <a14:m>
                  <m:oMath xmlns:m="http://schemas.openxmlformats.org/officeDocument/2006/math">
                    <m:r>
                      <a:rPr lang="vi-VN" sz="3500" i="1">
                        <a:solidFill>
                          <a:srgbClr val="000000"/>
                        </a:solidFill>
                        <a:latin typeface="Cambria Math" panose="02040503050406030204" pitchFamily="18" charset="0"/>
                        <a:cs typeface="Arial" panose="020B0604020202020204" pitchFamily="34" charset="0"/>
                      </a:rPr>
                      <m:t>𝑂𝑂</m:t>
                    </m:r>
                    <m:r>
                      <a:rPr lang="vi-VN" sz="3500" i="1">
                        <a:solidFill>
                          <a:srgbClr val="000000"/>
                        </a:solidFill>
                        <a:latin typeface="Cambria Math" panose="02040503050406030204" pitchFamily="18" charset="0"/>
                        <a:cs typeface="Arial" panose="020B0604020202020204" pitchFamily="34" charset="0"/>
                      </a:rPr>
                      <m:t>′ = </m:t>
                    </m:r>
                    <m:r>
                      <a:rPr lang="vi-VN" sz="3500" i="1">
                        <a:solidFill>
                          <a:srgbClr val="000000"/>
                        </a:solidFill>
                        <a:latin typeface="Cambria Math" panose="02040503050406030204" pitchFamily="18" charset="0"/>
                        <a:cs typeface="Arial" panose="020B0604020202020204" pitchFamily="34" charset="0"/>
                      </a:rPr>
                      <m:t>𝐴𝐴</m:t>
                    </m:r>
                    <m:r>
                      <a:rPr lang="vi-VN" sz="3500" i="1">
                        <a:solidFill>
                          <a:srgbClr val="000000"/>
                        </a:solidFill>
                        <a:latin typeface="Cambria Math" panose="02040503050406030204" pitchFamily="18" charset="0"/>
                        <a:cs typeface="Arial" panose="020B0604020202020204" pitchFamily="34" charset="0"/>
                      </a:rPr>
                      <m:t>′ = </m:t>
                    </m:r>
                    <m:r>
                      <a:rPr lang="vi-VN" sz="3500" i="1">
                        <a:solidFill>
                          <a:srgbClr val="000000"/>
                        </a:solidFill>
                        <a:latin typeface="Cambria Math" panose="02040503050406030204" pitchFamily="18" charset="0"/>
                        <a:cs typeface="Arial" panose="020B0604020202020204" pitchFamily="34" charset="0"/>
                      </a:rPr>
                      <m:t>𝑎</m:t>
                    </m:r>
                    <m:r>
                      <a:rPr lang="vi-VN" sz="3500" i="1">
                        <a:solidFill>
                          <a:srgbClr val="000000"/>
                        </a:solidFill>
                        <a:latin typeface="Cambria Math" panose="02040503050406030204" pitchFamily="18" charset="0"/>
                        <a:cs typeface="Arial" panose="020B0604020202020204" pitchFamily="34" charset="0"/>
                      </a:rPr>
                      <m:t>.</m:t>
                    </m:r>
                  </m:oMath>
                </a14:m>
                <a:endParaRPr lang="vi-VN" sz="3500">
                  <a:solidFill>
                    <a:srgbClr val="000000"/>
                  </a:solidFill>
                  <a:cs typeface="Arial" panose="020B0604020202020204" pitchFamily="34" charset="0"/>
                </a:endParaRPr>
              </a:p>
              <a:p>
                <a:pPr lvl="0" algn="just">
                  <a:lnSpc>
                    <a:spcPct val="150000"/>
                  </a:lnSpc>
                  <a:defRPr/>
                </a:pPr>
                <a:r>
                  <a:rPr lang="en-US" sz="3500">
                    <a:solidFill>
                      <a:srgbClr val="000000"/>
                    </a:solidFill>
                    <a:latin typeface="Arial" panose="020B0604020202020204" pitchFamily="34" charset="0"/>
                    <a:cs typeface="Arial" panose="020B0604020202020204" pitchFamily="34" charset="0"/>
                  </a:rPr>
                  <a:t>Chứng minh tương tự ta có </a:t>
                </a:r>
                <a14:m>
                  <m:oMath xmlns:m="http://schemas.openxmlformats.org/officeDocument/2006/math">
                    <m:r>
                      <a:rPr lang="vi-VN" sz="3500" i="1">
                        <a:solidFill>
                          <a:srgbClr val="000000"/>
                        </a:solidFill>
                        <a:latin typeface="Cambria Math" panose="02040503050406030204" pitchFamily="18" charset="0"/>
                        <a:cs typeface="Arial" panose="020B0604020202020204" pitchFamily="34" charset="0"/>
                      </a:rPr>
                      <m:t>𝑂𝑂</m:t>
                    </m:r>
                    <m:r>
                      <a:rPr lang="vi-VN" sz="3500" i="1">
                        <a:solidFill>
                          <a:srgbClr val="000000"/>
                        </a:solidFill>
                        <a:latin typeface="Cambria Math" panose="02040503050406030204" pitchFamily="18" charset="0"/>
                        <a:cs typeface="Arial" panose="020B0604020202020204" pitchFamily="34" charset="0"/>
                      </a:rPr>
                      <m:t>′⊥</m:t>
                    </m:r>
                    <m:sSup>
                      <m:sSupPr>
                        <m:ctrlPr>
                          <a:rPr lang="en-US" sz="3500" i="1">
                            <a:solidFill>
                              <a:srgbClr val="000000"/>
                            </a:solidFill>
                            <a:latin typeface="Cambria Math" panose="02040503050406030204" pitchFamily="18" charset="0"/>
                            <a:cs typeface="Arial" panose="020B0604020202020204" pitchFamily="34" charset="0"/>
                          </a:rPr>
                        </m:ctrlPr>
                      </m:sSupPr>
                      <m:e>
                        <m:r>
                          <a:rPr lang="en-US" sz="3500" i="1">
                            <a:solidFill>
                              <a:srgbClr val="000000"/>
                            </a:solidFill>
                            <a:latin typeface="Cambria Math" panose="02040503050406030204" pitchFamily="18" charset="0"/>
                            <a:cs typeface="Arial" panose="020B0604020202020204" pitchFamily="34" charset="0"/>
                          </a:rPr>
                          <m:t>𝐵</m:t>
                        </m:r>
                      </m:e>
                      <m:sup>
                        <m:r>
                          <a:rPr lang="en-US" sz="3500" i="1">
                            <a:solidFill>
                              <a:srgbClr val="000000"/>
                            </a:solidFill>
                            <a:latin typeface="Cambria Math" panose="02040503050406030204" pitchFamily="18" charset="0"/>
                            <a:cs typeface="Arial" panose="020B0604020202020204" pitchFamily="34" charset="0"/>
                          </a:rPr>
                          <m:t>′</m:t>
                        </m:r>
                      </m:sup>
                    </m:sSup>
                    <m:r>
                      <a:rPr lang="en-US" sz="3500" i="1">
                        <a:solidFill>
                          <a:srgbClr val="000000"/>
                        </a:solidFill>
                        <a:latin typeface="Cambria Math" panose="02040503050406030204" pitchFamily="18" charset="0"/>
                        <a:cs typeface="Arial" panose="020B0604020202020204" pitchFamily="34" charset="0"/>
                      </a:rPr>
                      <m:t>𝐷</m:t>
                    </m:r>
                    <m:r>
                      <a:rPr lang="en-US" sz="3500" i="1">
                        <a:solidFill>
                          <a:srgbClr val="000000"/>
                        </a:solidFill>
                        <a:latin typeface="Cambria Math" panose="02040503050406030204" pitchFamily="18" charset="0"/>
                        <a:cs typeface="Arial" panose="020B0604020202020204" pitchFamily="34" charset="0"/>
                      </a:rPr>
                      <m:t>′</m:t>
                    </m:r>
                  </m:oMath>
                </a14:m>
                <a:r>
                  <a:rPr lang="en-US" sz="3500">
                    <a:solidFill>
                      <a:srgbClr val="000000"/>
                    </a:solidFill>
                    <a:cs typeface="Arial" panose="020B0604020202020204" pitchFamily="34" charset="0"/>
                  </a:rPr>
                  <a:t> </a:t>
                </a:r>
                <a:endParaRPr lang="vi-VN" sz="3500" smtClean="0">
                  <a:solidFill>
                    <a:srgbClr val="000000"/>
                  </a:solidFill>
                  <a:cs typeface="Arial" panose="020B0604020202020204" pitchFamily="34" charset="0"/>
                </a:endParaRPr>
              </a:p>
              <a:p>
                <a:pPr lvl="0" algn="just">
                  <a:lnSpc>
                    <a:spcPct val="150000"/>
                  </a:lnSpc>
                  <a:defRPr/>
                </a:pPr>
                <a:r>
                  <a:rPr lang="en-US" sz="3500">
                    <a:solidFill>
                      <a:srgbClr val="000000"/>
                    </a:solidFill>
                    <a:latin typeface="Arial" panose="020B0604020202020204" pitchFamily="34" charset="0"/>
                    <a:cs typeface="Arial" panose="020B0604020202020204" pitchFamily="34" charset="0"/>
                  </a:rPr>
                  <a:t>Suy ra</a:t>
                </a:r>
                <a:r>
                  <a:rPr lang="en-US" sz="350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500" i="1">
                        <a:solidFill>
                          <a:srgbClr val="000000"/>
                        </a:solidFill>
                        <a:latin typeface="Cambria Math" panose="02040503050406030204" pitchFamily="18" charset="0"/>
                        <a:cs typeface="Arial" panose="020B0604020202020204" pitchFamily="34" charset="0"/>
                      </a:rPr>
                      <m:t>𝑂𝑂</m:t>
                    </m:r>
                    <m:r>
                      <a:rPr lang="vi-VN" sz="3500" i="1">
                        <a:solidFill>
                          <a:srgbClr val="000000"/>
                        </a:solidFill>
                        <a:latin typeface="Cambria Math" panose="02040503050406030204" pitchFamily="18" charset="0"/>
                        <a:cs typeface="Arial" panose="020B0604020202020204" pitchFamily="34" charset="0"/>
                      </a:rPr>
                      <m:t>′</m:t>
                    </m:r>
                  </m:oMath>
                </a14:m>
                <a:r>
                  <a:rPr lang="vi-VN" sz="3500">
                    <a:solidFill>
                      <a:srgbClr val="000000"/>
                    </a:solidFill>
                    <a:cs typeface="Arial" panose="020B0604020202020204" pitchFamily="34" charset="0"/>
                  </a:rPr>
                  <a:t> là đường vuông góc chung của </a:t>
                </a:r>
                <a14:m>
                  <m:oMath xmlns:m="http://schemas.openxmlformats.org/officeDocument/2006/math">
                    <m:r>
                      <a:rPr lang="vi-VN" sz="3500" i="1">
                        <a:solidFill>
                          <a:srgbClr val="000000"/>
                        </a:solidFill>
                        <a:latin typeface="Cambria Math" panose="02040503050406030204" pitchFamily="18" charset="0"/>
                        <a:cs typeface="Arial" panose="020B0604020202020204" pitchFamily="34" charset="0"/>
                      </a:rPr>
                      <m:t>𝐴𝐶</m:t>
                    </m:r>
                  </m:oMath>
                </a14:m>
                <a:r>
                  <a:rPr lang="vi-VN" sz="3500">
                    <a:solidFill>
                      <a:srgbClr val="000000"/>
                    </a:solidFill>
                    <a:cs typeface="Arial" panose="020B0604020202020204" pitchFamily="34" charset="0"/>
                  </a:rPr>
                  <a:t> và </a:t>
                </a:r>
                <a14:m>
                  <m:oMath xmlns:m="http://schemas.openxmlformats.org/officeDocument/2006/math">
                    <m:sSup>
                      <m:sSupPr>
                        <m:ctrlPr>
                          <a:rPr lang="vi-VN" sz="3500" i="1">
                            <a:solidFill>
                              <a:srgbClr val="000000"/>
                            </a:solidFill>
                            <a:latin typeface="Cambria Math" panose="02040503050406030204" pitchFamily="18" charset="0"/>
                            <a:cs typeface="Arial" panose="020B0604020202020204" pitchFamily="34" charset="0"/>
                          </a:rPr>
                        </m:ctrlPr>
                      </m:sSupPr>
                      <m:e>
                        <m:r>
                          <a:rPr lang="vi-VN" sz="3500" i="1">
                            <a:solidFill>
                              <a:srgbClr val="000000"/>
                            </a:solidFill>
                            <a:latin typeface="Cambria Math" panose="02040503050406030204" pitchFamily="18" charset="0"/>
                            <a:cs typeface="Arial" panose="020B0604020202020204" pitchFamily="34" charset="0"/>
                          </a:rPr>
                          <m:t>𝐵</m:t>
                        </m:r>
                      </m:e>
                      <m:sup>
                        <m:r>
                          <a:rPr lang="vi-VN" sz="3500" i="1">
                            <a:solidFill>
                              <a:srgbClr val="000000"/>
                            </a:solidFill>
                            <a:latin typeface="Cambria Math" panose="02040503050406030204" pitchFamily="18" charset="0"/>
                            <a:cs typeface="Arial" panose="020B0604020202020204" pitchFamily="34" charset="0"/>
                          </a:rPr>
                          <m:t>′</m:t>
                        </m:r>
                      </m:sup>
                    </m:sSup>
                    <m:sSup>
                      <m:sSupPr>
                        <m:ctrlPr>
                          <a:rPr lang="vi-VN" sz="3500" i="1">
                            <a:solidFill>
                              <a:srgbClr val="000000"/>
                            </a:solidFill>
                            <a:latin typeface="Cambria Math" panose="02040503050406030204" pitchFamily="18" charset="0"/>
                            <a:cs typeface="Arial" panose="020B0604020202020204" pitchFamily="34" charset="0"/>
                          </a:rPr>
                        </m:ctrlPr>
                      </m:sSupPr>
                      <m:e>
                        <m:r>
                          <a:rPr lang="vi-VN" sz="3500" i="1">
                            <a:solidFill>
                              <a:srgbClr val="000000"/>
                            </a:solidFill>
                            <a:latin typeface="Cambria Math" panose="02040503050406030204" pitchFamily="18" charset="0"/>
                            <a:cs typeface="Arial" panose="020B0604020202020204" pitchFamily="34" charset="0"/>
                          </a:rPr>
                          <m:t>𝐷</m:t>
                        </m:r>
                      </m:e>
                      <m:sup>
                        <m:r>
                          <a:rPr lang="vi-VN" sz="3500" i="1">
                            <a:solidFill>
                              <a:srgbClr val="000000"/>
                            </a:solidFill>
                            <a:latin typeface="Cambria Math" panose="02040503050406030204" pitchFamily="18" charset="0"/>
                            <a:cs typeface="Arial" panose="020B0604020202020204" pitchFamily="34" charset="0"/>
                          </a:rPr>
                          <m:t>′</m:t>
                        </m:r>
                      </m:sup>
                    </m:sSup>
                  </m:oMath>
                </a14:m>
                <a:r>
                  <a:rPr lang="en-US" sz="3500" smtClean="0">
                    <a:solidFill>
                      <a:srgbClr val="000000"/>
                    </a:solidFill>
                    <a:cs typeface="Arial" panose="020B0604020202020204" pitchFamily="34" charset="0"/>
                  </a:rPr>
                  <a:t>. </a:t>
                </a:r>
                <a:r>
                  <a:rPr lang="en-US" sz="3500" smtClean="0">
                    <a:solidFill>
                      <a:srgbClr val="000000"/>
                    </a:solidFill>
                    <a:latin typeface="Arial" panose="020B0604020202020204" pitchFamily="34" charset="0"/>
                    <a:cs typeface="Arial" panose="020B0604020202020204" pitchFamily="34" charset="0"/>
                  </a:rPr>
                  <a:t>Vậy</a:t>
                </a:r>
                <a:r>
                  <a:rPr lang="vi-VN" sz="3500" smtClean="0">
                    <a:solidFill>
                      <a:srgbClr val="000000"/>
                    </a:solidFill>
                    <a:cs typeface="Arial" panose="020B0604020202020204" pitchFamily="34" charset="0"/>
                  </a:rPr>
                  <a:t> </a:t>
                </a:r>
                <a14:m>
                  <m:oMath xmlns:m="http://schemas.openxmlformats.org/officeDocument/2006/math">
                    <m:r>
                      <a:rPr lang="vi-VN" sz="3500" i="1">
                        <a:solidFill>
                          <a:srgbClr val="000000"/>
                        </a:solidFill>
                        <a:latin typeface="Cambria Math" panose="02040503050406030204" pitchFamily="18" charset="0"/>
                        <a:cs typeface="Arial" panose="020B0604020202020204" pitchFamily="34" charset="0"/>
                      </a:rPr>
                      <m:t>𝑑</m:t>
                    </m:r>
                    <m:r>
                      <a:rPr lang="vi-VN" sz="3500" i="1">
                        <a:solidFill>
                          <a:srgbClr val="000000"/>
                        </a:solidFill>
                        <a:latin typeface="Cambria Math" panose="02040503050406030204" pitchFamily="18" charset="0"/>
                        <a:cs typeface="Arial" panose="020B0604020202020204" pitchFamily="34" charset="0"/>
                      </a:rPr>
                      <m:t>(</m:t>
                    </m:r>
                    <m:r>
                      <a:rPr lang="vi-VN" sz="3500" i="1">
                        <a:solidFill>
                          <a:srgbClr val="000000"/>
                        </a:solidFill>
                        <a:latin typeface="Cambria Math" panose="02040503050406030204" pitchFamily="18" charset="0"/>
                        <a:cs typeface="Arial" panose="020B0604020202020204" pitchFamily="34" charset="0"/>
                      </a:rPr>
                      <m:t>𝐴𝐶</m:t>
                    </m:r>
                    <m:r>
                      <a:rPr lang="vi-VN" sz="3500" i="1">
                        <a:solidFill>
                          <a:srgbClr val="000000"/>
                        </a:solidFill>
                        <a:latin typeface="Cambria Math" panose="02040503050406030204" pitchFamily="18" charset="0"/>
                        <a:cs typeface="Arial" panose="020B0604020202020204" pitchFamily="34" charset="0"/>
                      </a:rPr>
                      <m:t>, </m:t>
                    </m:r>
                    <m:r>
                      <a:rPr lang="vi-VN" sz="3500" i="1">
                        <a:solidFill>
                          <a:srgbClr val="000000"/>
                        </a:solidFill>
                        <a:latin typeface="Cambria Math" panose="02040503050406030204" pitchFamily="18" charset="0"/>
                        <a:cs typeface="Arial" panose="020B0604020202020204" pitchFamily="34" charset="0"/>
                      </a:rPr>
                      <m:t>𝐵</m:t>
                    </m:r>
                    <m:r>
                      <a:rPr lang="vi-VN" sz="3500" i="1">
                        <a:solidFill>
                          <a:srgbClr val="000000"/>
                        </a:solidFill>
                        <a:latin typeface="Cambria Math" panose="02040503050406030204" pitchFamily="18" charset="0"/>
                        <a:cs typeface="Arial" panose="020B0604020202020204" pitchFamily="34" charset="0"/>
                      </a:rPr>
                      <m:t>′</m:t>
                    </m:r>
                    <m:r>
                      <a:rPr lang="vi-VN" sz="3500" i="1">
                        <a:solidFill>
                          <a:srgbClr val="000000"/>
                        </a:solidFill>
                        <a:latin typeface="Cambria Math" panose="02040503050406030204" pitchFamily="18" charset="0"/>
                        <a:cs typeface="Arial" panose="020B0604020202020204" pitchFamily="34" charset="0"/>
                      </a:rPr>
                      <m:t>𝐷</m:t>
                    </m:r>
                    <m:r>
                      <a:rPr lang="vi-VN" sz="3500" i="1">
                        <a:solidFill>
                          <a:srgbClr val="000000"/>
                        </a:solidFill>
                        <a:latin typeface="Cambria Math" panose="02040503050406030204" pitchFamily="18" charset="0"/>
                        <a:cs typeface="Arial" panose="020B0604020202020204" pitchFamily="34" charset="0"/>
                      </a:rPr>
                      <m:t>′) = </m:t>
                    </m:r>
                    <m:r>
                      <a:rPr lang="vi-VN" sz="3500" i="1">
                        <a:solidFill>
                          <a:srgbClr val="000000"/>
                        </a:solidFill>
                        <a:latin typeface="Cambria Math" panose="02040503050406030204" pitchFamily="18" charset="0"/>
                        <a:cs typeface="Arial" panose="020B0604020202020204" pitchFamily="34" charset="0"/>
                      </a:rPr>
                      <m:t>𝑂𝑂</m:t>
                    </m:r>
                    <m:r>
                      <a:rPr lang="vi-VN" sz="3500" i="1">
                        <a:solidFill>
                          <a:srgbClr val="000000"/>
                        </a:solidFill>
                        <a:latin typeface="Cambria Math" panose="02040503050406030204" pitchFamily="18" charset="0"/>
                        <a:cs typeface="Arial" panose="020B0604020202020204" pitchFamily="34" charset="0"/>
                      </a:rPr>
                      <m:t>′ = </m:t>
                    </m:r>
                    <m:r>
                      <a:rPr lang="vi-VN" sz="3500" i="1">
                        <a:solidFill>
                          <a:srgbClr val="000000"/>
                        </a:solidFill>
                        <a:latin typeface="Cambria Math" panose="02040503050406030204" pitchFamily="18" charset="0"/>
                        <a:cs typeface="Arial" panose="020B0604020202020204" pitchFamily="34" charset="0"/>
                      </a:rPr>
                      <m:t>𝑎</m:t>
                    </m:r>
                    <m:r>
                      <a:rPr lang="vi-VN" sz="3500" i="1">
                        <a:solidFill>
                          <a:srgbClr val="000000"/>
                        </a:solidFill>
                        <a:latin typeface="Cambria Math" panose="02040503050406030204" pitchFamily="18" charset="0"/>
                        <a:cs typeface="Arial" panose="020B0604020202020204" pitchFamily="34" charset="0"/>
                      </a:rPr>
                      <m:t>.</m:t>
                    </m:r>
                  </m:oMath>
                </a14:m>
                <a:endParaRPr lang="en-US" sz="3500" kern="100">
                  <a:solidFill>
                    <a:prstClr val="black"/>
                  </a:solidFill>
                  <a:latin typeface="Arial" panose="020B0604020202020204" pitchFamily="34" charset="0"/>
                  <a:ea typeface="Calibri" panose="020F0502020204030204" pitchFamily="34" charset="0"/>
                  <a:cs typeface="Arial" panose="020B0604020202020204" pitchFamily="34" charset="0"/>
                </a:endParaRPr>
              </a:p>
            </p:txBody>
          </p:sp>
        </mc:Choice>
        <mc:Fallback>
          <p:sp>
            <p:nvSpPr>
              <p:cNvPr id="2" name="Rectangle 1"/>
              <p:cNvSpPr>
                <a:spLocks noRot="1" noChangeAspect="1" noMove="1" noResize="1" noEditPoints="1" noAdjustHandles="1" noChangeArrowheads="1" noChangeShapeType="1" noTextEdit="1"/>
              </p:cNvSpPr>
              <p:nvPr/>
            </p:nvSpPr>
            <p:spPr>
              <a:xfrm>
                <a:off x="609600" y="6743700"/>
                <a:ext cx="17068800" cy="3323987"/>
              </a:xfrm>
              <a:prstGeom prst="rect">
                <a:avLst/>
              </a:prstGeom>
              <a:blipFill>
                <a:blip r:embed="rId6"/>
                <a:stretch>
                  <a:fillRect l="-1036" r="-1036" b="-3297"/>
                </a:stretch>
              </a:blipFill>
            </p:spPr>
            <p:txBody>
              <a:bodyPr/>
              <a:lstStyle/>
              <a:p>
                <a:r>
                  <a:rPr lang="en-US">
                    <a:noFill/>
                  </a:rPr>
                  <a:t> </a:t>
                </a:r>
              </a:p>
            </p:txBody>
          </p:sp>
        </mc:Fallback>
      </mc:AlternateContent>
    </p:spTree>
    <p:extLst>
      <p:ext uri="{BB962C8B-B14F-4D97-AF65-F5344CB8AC3E}">
        <p14:creationId xmlns:p14="http://schemas.microsoft.com/office/powerpoint/2010/main" val="1310484788"/>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randombar(horizontal)">
                                      <p:cBhvr>
                                        <p:cTn id="12" dur="500"/>
                                        <p:tgtEl>
                                          <p:spTgt spid="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wipe(up)">
                                      <p:cBhvr>
                                        <p:cTn id="17" dur="500"/>
                                        <p:tgtEl>
                                          <p:spTgt spid="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wipe(left)">
                                      <p:cBhvr>
                                        <p:cTn id="22" dur="500"/>
                                        <p:tgtEl>
                                          <p:spTgt spid="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2">
                                            <p:txEl>
                                              <p:pRg st="0" end="0"/>
                                            </p:txEl>
                                          </p:spTgt>
                                        </p:tgtEl>
                                        <p:attrNameLst>
                                          <p:attrName>style.visibility</p:attrName>
                                        </p:attrNameLst>
                                      </p:cBhvr>
                                      <p:to>
                                        <p:strVal val="visible"/>
                                      </p:to>
                                    </p:set>
                                    <p:animEffect transition="in" filter="randombar(horizontal)">
                                      <p:cBhvr>
                                        <p:cTn id="27" dur="500"/>
                                        <p:tgtEl>
                                          <p:spTgt spid="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
                                            <p:txEl>
                                              <p:pRg st="1" end="1"/>
                                            </p:txEl>
                                          </p:spTgt>
                                        </p:tgtEl>
                                        <p:attrNameLst>
                                          <p:attrName>style.visibility</p:attrName>
                                        </p:attrNameLst>
                                      </p:cBhvr>
                                      <p:to>
                                        <p:strVal val="visible"/>
                                      </p:to>
                                    </p:set>
                                    <p:animEffect transition="in" filter="wipe(down)">
                                      <p:cBhvr>
                                        <p:cTn id="32" dur="500"/>
                                        <p:tgtEl>
                                          <p:spTgt spid="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
                                            <p:txEl>
                                              <p:pRg st="2" end="2"/>
                                            </p:txEl>
                                          </p:spTgt>
                                        </p:tgtEl>
                                        <p:attrNameLst>
                                          <p:attrName>style.visibility</p:attrName>
                                        </p:attrNameLst>
                                      </p:cBhvr>
                                      <p:to>
                                        <p:strVal val="visible"/>
                                      </p:to>
                                    </p:set>
                                    <p:animEffect transition="in" filter="wipe(left)">
                                      <p:cBhvr>
                                        <p:cTn id="37"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2" name="Group 21"/>
          <p:cNvGrpSpPr/>
          <p:nvPr/>
        </p:nvGrpSpPr>
        <p:grpSpPr>
          <a:xfrm>
            <a:off x="1920721" y="800100"/>
            <a:ext cx="14712590" cy="5638800"/>
            <a:chOff x="2093981" y="951497"/>
            <a:chExt cx="14020800" cy="6197532"/>
          </a:xfrm>
        </p:grpSpPr>
        <p:grpSp>
          <p:nvGrpSpPr>
            <p:cNvPr id="11" name="Group 11"/>
            <p:cNvGrpSpPr/>
            <p:nvPr/>
          </p:nvGrpSpPr>
          <p:grpSpPr>
            <a:xfrm>
              <a:off x="2093981" y="951497"/>
              <a:ext cx="14020800" cy="6197532"/>
              <a:chOff x="0" y="0"/>
              <a:chExt cx="3449687" cy="746010"/>
            </a:xfrm>
          </p:grpSpPr>
          <p:sp>
            <p:nvSpPr>
              <p:cNvPr id="12" name="Freeform 12"/>
              <p:cNvSpPr/>
              <p:nvPr/>
            </p:nvSpPr>
            <p:spPr>
              <a:xfrm>
                <a:off x="48260" y="45862"/>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3"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E05142"/>
              </a:solidFill>
            </p:spPr>
          </p:sp>
          <p:sp>
            <p:nvSpPr>
              <p:cNvPr id="14"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3055413" y="1264085"/>
              <a:ext cx="11844413" cy="5327804"/>
            </a:xfrm>
            <a:prstGeom prst="rect">
              <a:avLst/>
            </a:prstGeom>
          </p:spPr>
          <p:txBody>
            <a:bodyPr wrap="square" lIns="0" tIns="0" rIns="0" bIns="0" rtlCol="0" anchor="t">
              <a:spAutoFit/>
            </a:bodyPr>
            <a:lstStyle/>
            <a:p>
              <a:pPr lvl="0" algn="ctr">
                <a:lnSpc>
                  <a:spcPct val="150000"/>
                </a:lnSpc>
              </a:pPr>
              <a:r>
                <a:rPr lang="en-US" sz="7000" b="1" smtClean="0">
                  <a:solidFill>
                    <a:srgbClr val="F1EEE1"/>
                  </a:solidFill>
                  <a:latin typeface="Arial" panose="020B0604020202020204" pitchFamily="34" charset="0"/>
                  <a:cs typeface="Arial" panose="020B0604020202020204" pitchFamily="34" charset="0"/>
                </a:rPr>
                <a:t>1. </a:t>
              </a:r>
              <a:r>
                <a:rPr lang="vi-VN" sz="7000" b="1" smtClean="0">
                  <a:solidFill>
                    <a:srgbClr val="F1EEE1"/>
                  </a:solidFill>
                  <a:cs typeface="Arial" panose="020B0604020202020204" pitchFamily="34" charset="0"/>
                </a:rPr>
                <a:t>Khoảng </a:t>
              </a:r>
              <a:r>
                <a:rPr lang="vi-VN" sz="7000" b="1">
                  <a:solidFill>
                    <a:srgbClr val="F1EEE1"/>
                  </a:solidFill>
                  <a:cs typeface="Arial" panose="020B0604020202020204" pitchFamily="34" charset="0"/>
                </a:rPr>
                <a:t>cách từ một điểm đến một đường thẳng</a:t>
              </a:r>
              <a:r>
                <a:rPr lang="vi-VN" sz="7000" b="1">
                  <a:solidFill>
                    <a:srgbClr val="F1EEE1"/>
                  </a:solidFill>
                  <a:cs typeface="Arial" panose="020B0604020202020204" pitchFamily="34" charset="0"/>
                </a:rPr>
                <a:t>, </a:t>
              </a:r>
              <a:endParaRPr lang="en-US" sz="7000" b="1" smtClean="0">
                <a:solidFill>
                  <a:srgbClr val="F1EEE1"/>
                </a:solidFill>
                <a:cs typeface="Arial" panose="020B0604020202020204" pitchFamily="34" charset="0"/>
              </a:endParaRPr>
            </a:p>
            <a:p>
              <a:pPr lvl="0" algn="ctr">
                <a:lnSpc>
                  <a:spcPct val="150000"/>
                </a:lnSpc>
              </a:pPr>
              <a:r>
                <a:rPr lang="vi-VN" sz="7000" b="1" smtClean="0">
                  <a:solidFill>
                    <a:srgbClr val="F1EEE1"/>
                  </a:solidFill>
                  <a:cs typeface="Arial" panose="020B0604020202020204" pitchFamily="34" charset="0"/>
                </a:rPr>
                <a:t>đến </a:t>
              </a:r>
              <a:r>
                <a:rPr lang="vi-VN" sz="7000" b="1">
                  <a:solidFill>
                    <a:srgbClr val="F1EEE1"/>
                  </a:solidFill>
                  <a:cs typeface="Arial" panose="020B0604020202020204" pitchFamily="34" charset="0"/>
                </a:rPr>
                <a:t>một mặt phẳng</a:t>
              </a:r>
            </a:p>
          </p:txBody>
        </p:sp>
      </p:grpSp>
      <p:sp>
        <p:nvSpPr>
          <p:cNvPr id="16" name="Freeform 16"/>
          <p:cNvSpPr/>
          <p:nvPr/>
        </p:nvSpPr>
        <p:spPr>
          <a:xfrm>
            <a:off x="609600" y="8115300"/>
            <a:ext cx="2928656" cy="3260650"/>
          </a:xfrm>
          <a:custGeom>
            <a:avLst/>
            <a:gdLst/>
            <a:ahLst/>
            <a:cxnLst/>
            <a:rect l="l" t="t" r="r" b="b"/>
            <a:pathLst>
              <a:path w="2928656" h="3260650">
                <a:moveTo>
                  <a:pt x="0" y="0"/>
                </a:moveTo>
                <a:lnTo>
                  <a:pt x="2928657" y="0"/>
                </a:lnTo>
                <a:lnTo>
                  <a:pt x="2928657" y="3260650"/>
                </a:lnTo>
                <a:lnTo>
                  <a:pt x="0" y="3260650"/>
                </a:lnTo>
                <a:lnTo>
                  <a:pt x="0" y="0"/>
                </a:lnTo>
                <a:close/>
              </a:path>
            </a:pathLst>
          </a:custGeom>
          <a:blipFill>
            <a:blip r:embed="rId3">
              <a:extLst>
                <a:ext uri="{96DAC541-7B7A-43D3-8B79-37D633B846F1}">
                  <asvg:svgBlip xmlns="" xmlns:asvg="http://schemas.microsoft.com/office/drawing/2016/SVG/main" r:embed="rId8"/>
                </a:ext>
              </a:extLst>
            </a:blip>
            <a:stretch>
              <a:fillRect/>
            </a:stretch>
          </a:blipFill>
        </p:spPr>
      </p:sp>
      <p:sp>
        <p:nvSpPr>
          <p:cNvPr id="23" name="Freeform 14"/>
          <p:cNvSpPr/>
          <p:nvPr/>
        </p:nvSpPr>
        <p:spPr>
          <a:xfrm>
            <a:off x="13581665" y="8258906"/>
            <a:ext cx="2527905" cy="1614602"/>
          </a:xfrm>
          <a:custGeom>
            <a:avLst/>
            <a:gdLst/>
            <a:ahLst/>
            <a:cxnLst/>
            <a:rect l="l" t="t" r="r" b="b"/>
            <a:pathLst>
              <a:path w="2952307" h="1862638">
                <a:moveTo>
                  <a:pt x="0" y="0"/>
                </a:moveTo>
                <a:lnTo>
                  <a:pt x="2952307" y="0"/>
                </a:lnTo>
                <a:lnTo>
                  <a:pt x="2952307" y="1862638"/>
                </a:lnTo>
                <a:lnTo>
                  <a:pt x="0" y="1862638"/>
                </a:lnTo>
                <a:lnTo>
                  <a:pt x="0" y="0"/>
                </a:lnTo>
                <a:close/>
              </a:path>
            </a:pathLst>
          </a:custGeom>
          <a:blipFill>
            <a:blip r:embed="rId9">
              <a:extLst>
                <a:ext uri="{96DAC541-7B7A-43D3-8B79-37D633B846F1}">
                  <asvg:svgBlip xmlns="" xmlns:asvg="http://schemas.microsoft.com/office/drawing/2016/SVG/main" r:embed="rId7"/>
                </a:ext>
              </a:extLst>
            </a:blip>
            <a:stretch>
              <a:fillRect/>
            </a:stretch>
          </a:blipFill>
        </p:spPr>
      </p:sp>
    </p:spTree>
    <p:extLst>
      <p:ext uri="{BB962C8B-B14F-4D97-AF65-F5344CB8AC3E}">
        <p14:creationId xmlns:p14="http://schemas.microsoft.com/office/powerpoint/2010/main" val="21476801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2228828" y="3696732"/>
            <a:ext cx="1010212" cy="615553"/>
          </a:xfrm>
          <a:prstGeom prst="rect">
            <a:avLst/>
          </a:prstGeom>
        </p:spPr>
        <p:txBody>
          <a:bodyPr wrap="none">
            <a:spAutoFit/>
          </a:bodyPr>
          <a:lstStyle/>
          <a:p>
            <a:pPr algn="ctr" defTabSz="1828800">
              <a:defRPr/>
            </a:pPr>
            <a:r>
              <a:rPr lang="en-US" sz="3400" b="1" i="1" u="sng" dirty="0">
                <a:solidFill>
                  <a:srgbClr val="C00000"/>
                </a:solidFill>
                <a:latin typeface="Arial" panose="020B0604020202020204" pitchFamily="34" charset="0"/>
                <a:cs typeface="Arial"/>
                <a:sym typeface="Arial"/>
              </a:rPr>
              <a:t>Giải</a:t>
            </a:r>
            <a:endParaRPr lang="en-US" sz="3400" b="1" i="1" u="sng" dirty="0">
              <a:solidFill>
                <a:srgbClr val="C00000"/>
              </a:solidFill>
              <a:latin typeface="Calibri"/>
              <a:cs typeface="Arial"/>
              <a:sym typeface="Arial"/>
            </a:endParaRPr>
          </a:p>
        </p:txBody>
      </p:sp>
      <mc:AlternateContent xmlns:mc="http://schemas.openxmlformats.org/markup-compatibility/2006">
        <mc:Choice xmlns:a14="http://schemas.microsoft.com/office/drawing/2010/main" Requires="a14">
          <p:sp>
            <p:nvSpPr>
              <p:cNvPr id="7" name="Rectangle 6"/>
              <p:cNvSpPr/>
              <p:nvPr/>
            </p:nvSpPr>
            <p:spPr>
              <a:xfrm>
                <a:off x="7010400" y="3924300"/>
                <a:ext cx="10975062" cy="6370975"/>
              </a:xfrm>
              <a:prstGeom prst="rect">
                <a:avLst/>
              </a:prstGeom>
            </p:spPr>
            <p:txBody>
              <a:bodyPr wrap="square">
                <a:spAutoFit/>
              </a:bodyPr>
              <a:lstStyle/>
              <a:p>
                <a:pPr algn="just">
                  <a:lnSpc>
                    <a:spcPct val="150000"/>
                  </a:lnSpc>
                </a:pPr>
                <a:r>
                  <a:rPr lang="en-US" sz="3400" kern="100" smtClean="0">
                    <a:latin typeface="Arial" panose="020B0604020202020204" pitchFamily="34" charset="0"/>
                    <a:ea typeface="Calibri" panose="020F0502020204030204" pitchFamily="34" charset="0"/>
                    <a:cs typeface="Arial" panose="020B0604020202020204" pitchFamily="34" charset="0"/>
                  </a:rPr>
                  <a:t>a)</a:t>
                </a:r>
                <a:r>
                  <a:rPr lang="en-US" sz="3400" kern="100" smtClean="0">
                    <a:ea typeface="Calibri" panose="020F0502020204030204" pitchFamily="34" charset="0"/>
                    <a:cs typeface="Arial" panose="020B0604020202020204" pitchFamily="34" charset="0"/>
                  </a:rPr>
                  <a:t> </a:t>
                </a:r>
                <a:r>
                  <a:rPr lang="vi-VN" sz="3400" kern="100" smtClean="0">
                    <a:ea typeface="Calibri" panose="020F0502020204030204" pitchFamily="34" charset="0"/>
                    <a:cs typeface="Arial" panose="020B0604020202020204" pitchFamily="34" charset="0"/>
                  </a:rPr>
                  <a:t>Vì </a:t>
                </a:r>
                <a14:m>
                  <m:oMath xmlns:m="http://schemas.openxmlformats.org/officeDocument/2006/math">
                    <m:r>
                      <a:rPr lang="vi-VN" sz="3400" i="1" kern="100" smtClean="0">
                        <a:latin typeface="Cambria Math" panose="02040503050406030204" pitchFamily="18" charset="0"/>
                        <a:ea typeface="Calibri" panose="020F0502020204030204" pitchFamily="34" charset="0"/>
                        <a:cs typeface="Arial" panose="020B0604020202020204" pitchFamily="34" charset="0"/>
                      </a:rPr>
                      <m:t>𝑀</m:t>
                    </m:r>
                  </m:oMath>
                </a14:m>
                <a:r>
                  <a:rPr lang="vi-VN" sz="3400" kern="100">
                    <a:ea typeface="Calibri" panose="020F0502020204030204" pitchFamily="34" charset="0"/>
                    <a:cs typeface="Arial" panose="020B0604020202020204" pitchFamily="34" charset="0"/>
                  </a:rPr>
                  <a:t> là trung điểm của </a:t>
                </a:r>
                <a14:m>
                  <m:oMath xmlns:m="http://schemas.openxmlformats.org/officeDocument/2006/math">
                    <m:r>
                      <a:rPr lang="vi-VN" sz="3400" i="1" kern="100" smtClean="0">
                        <a:latin typeface="Cambria Math" panose="02040503050406030204" pitchFamily="18" charset="0"/>
                        <a:ea typeface="Calibri" panose="020F0502020204030204" pitchFamily="34" charset="0"/>
                        <a:cs typeface="Arial" panose="020B0604020202020204" pitchFamily="34" charset="0"/>
                      </a:rPr>
                      <m:t>𝐴𝐵</m:t>
                    </m:r>
                  </m:oMath>
                </a14:m>
                <a:r>
                  <a:rPr lang="vi-VN" sz="3400" kern="100">
                    <a:ea typeface="Calibri" panose="020F0502020204030204" pitchFamily="34" charset="0"/>
                    <a:cs typeface="Arial" panose="020B0604020202020204" pitchFamily="34" charset="0"/>
                  </a:rPr>
                  <a:t> nên </a:t>
                </a:r>
                <a14:m>
                  <m:oMath xmlns:m="http://schemas.openxmlformats.org/officeDocument/2006/math">
                    <m:r>
                      <a:rPr lang="vi-VN" sz="3400" i="1" kern="100" smtClean="0">
                        <a:latin typeface="Cambria Math" panose="02040503050406030204" pitchFamily="18" charset="0"/>
                        <a:ea typeface="Calibri" panose="020F0502020204030204" pitchFamily="34" charset="0"/>
                        <a:cs typeface="Arial" panose="020B0604020202020204" pitchFamily="34" charset="0"/>
                      </a:rPr>
                      <m:t>𝐷𝑀</m:t>
                    </m:r>
                  </m:oMath>
                </a14:m>
                <a:r>
                  <a:rPr lang="vi-VN" sz="3400" kern="100">
                    <a:ea typeface="Calibri" panose="020F0502020204030204" pitchFamily="34" charset="0"/>
                    <a:cs typeface="Arial" panose="020B0604020202020204" pitchFamily="34" charset="0"/>
                  </a:rPr>
                  <a:t> là </a:t>
                </a:r>
                <a:r>
                  <a:rPr lang="vi-VN" sz="3400" kern="100">
                    <a:ea typeface="Calibri" panose="020F0502020204030204" pitchFamily="34" charset="0"/>
                    <a:cs typeface="Arial" panose="020B0604020202020204" pitchFamily="34" charset="0"/>
                  </a:rPr>
                  <a:t>trung </a:t>
                </a:r>
                <a:r>
                  <a:rPr lang="vi-VN" sz="3400" kern="100" smtClean="0">
                    <a:ea typeface="Calibri" panose="020F0502020204030204" pitchFamily="34" charset="0"/>
                    <a:cs typeface="Arial" panose="020B0604020202020204" pitchFamily="34" charset="0"/>
                  </a:rPr>
                  <a:t>tuyến</a:t>
                </a:r>
                <a:endParaRPr lang="vi-VN" sz="3400" kern="100">
                  <a:ea typeface="Calibri" panose="020F0502020204030204" pitchFamily="34" charset="0"/>
                  <a:cs typeface="Arial" panose="020B0604020202020204" pitchFamily="34" charset="0"/>
                </a:endParaRPr>
              </a:p>
              <a:p>
                <a:pPr algn="just">
                  <a:lnSpc>
                    <a:spcPct val="150000"/>
                  </a:lnSpc>
                </a:pPr>
                <a:r>
                  <a:rPr lang="vi-VN" sz="3400" kern="100" smtClean="0">
                    <a:ea typeface="Calibri" panose="020F0502020204030204" pitchFamily="34" charset="0"/>
                    <a:cs typeface="Arial" panose="020B0604020202020204" pitchFamily="34" charset="0"/>
                  </a:rPr>
                  <a:t>Vì </a:t>
                </a:r>
                <a:r>
                  <a:rPr lang="vi-VN" sz="3400" kern="100">
                    <a:ea typeface="Calibri" panose="020F0502020204030204" pitchFamily="34" charset="0"/>
                    <a:cs typeface="Arial" panose="020B0604020202020204" pitchFamily="34" charset="0"/>
                  </a:rPr>
                  <a:t>tam giác </a:t>
                </a:r>
                <a14:m>
                  <m:oMath xmlns:m="http://schemas.openxmlformats.org/officeDocument/2006/math">
                    <m:r>
                      <a:rPr lang="vi-VN" sz="3400" i="1" kern="100" smtClean="0">
                        <a:latin typeface="Cambria Math" panose="02040503050406030204" pitchFamily="18" charset="0"/>
                        <a:ea typeface="Calibri" panose="020F0502020204030204" pitchFamily="34" charset="0"/>
                        <a:cs typeface="Arial" panose="020B0604020202020204" pitchFamily="34" charset="0"/>
                      </a:rPr>
                      <m:t>𝐴𝐷𝐵</m:t>
                    </m:r>
                  </m:oMath>
                </a14:m>
                <a:r>
                  <a:rPr lang="vi-VN" sz="3400" kern="100">
                    <a:ea typeface="Calibri" panose="020F0502020204030204" pitchFamily="34" charset="0"/>
                    <a:cs typeface="Arial" panose="020B0604020202020204" pitchFamily="34" charset="0"/>
                  </a:rPr>
                  <a:t> </a:t>
                </a:r>
                <a:r>
                  <a:rPr lang="en-US" sz="3400" kern="100" smtClean="0">
                    <a:latin typeface="Arial" panose="020B0604020202020204" pitchFamily="34" charset="0"/>
                    <a:ea typeface="Calibri" panose="020F0502020204030204" pitchFamily="34" charset="0"/>
                    <a:cs typeface="Arial" panose="020B0604020202020204" pitchFamily="34" charset="0"/>
                  </a:rPr>
                  <a:t>đều nên </a:t>
                </a:r>
                <a14:m>
                  <m:oMath xmlns:m="http://schemas.openxmlformats.org/officeDocument/2006/math">
                    <m:r>
                      <a:rPr lang="vi-VN" sz="3400" i="1" kern="100" smtClean="0">
                        <a:latin typeface="Cambria Math" panose="02040503050406030204" pitchFamily="18" charset="0"/>
                        <a:ea typeface="Calibri" panose="020F0502020204030204" pitchFamily="34" charset="0"/>
                        <a:cs typeface="Arial" panose="020B0604020202020204" pitchFamily="34" charset="0"/>
                      </a:rPr>
                      <m:t>𝐷𝑀</m:t>
                    </m:r>
                  </m:oMath>
                </a14:m>
                <a:r>
                  <a:rPr lang="vi-VN" sz="3400" kern="100" smtClean="0">
                    <a:ea typeface="Calibri" panose="020F0502020204030204" pitchFamily="34" charset="0"/>
                    <a:cs typeface="Arial" panose="020B0604020202020204" pitchFamily="34" charset="0"/>
                  </a:rPr>
                  <a:t> </a:t>
                </a:r>
                <a:r>
                  <a:rPr lang="vi-VN" sz="3400" kern="100">
                    <a:ea typeface="Calibri" panose="020F0502020204030204" pitchFamily="34" charset="0"/>
                    <a:cs typeface="Arial" panose="020B0604020202020204" pitchFamily="34" charset="0"/>
                  </a:rPr>
                  <a:t>là trung </a:t>
                </a:r>
                <a:r>
                  <a:rPr lang="vi-VN" sz="3400" kern="100">
                    <a:ea typeface="Calibri" panose="020F0502020204030204" pitchFamily="34" charset="0"/>
                    <a:cs typeface="Arial" panose="020B0604020202020204" pitchFamily="34" charset="0"/>
                  </a:rPr>
                  <a:t>tuyến </a:t>
                </a:r>
                <a:r>
                  <a:rPr lang="vi-VN" sz="3400" kern="100" smtClean="0">
                    <a:ea typeface="Calibri" panose="020F0502020204030204" pitchFamily="34" charset="0"/>
                    <a:cs typeface="Arial" panose="020B0604020202020204" pitchFamily="34" charset="0"/>
                  </a:rPr>
                  <a:t>đồng </a:t>
                </a:r>
                <a:r>
                  <a:rPr lang="vi-VN" sz="3400" kern="100">
                    <a:ea typeface="Calibri" panose="020F0502020204030204" pitchFamily="34" charset="0"/>
                    <a:cs typeface="Arial" panose="020B0604020202020204" pitchFamily="34" charset="0"/>
                  </a:rPr>
                  <a:t>thời là đường cao hay </a:t>
                </a:r>
                <a14:m>
                  <m:oMath xmlns:m="http://schemas.openxmlformats.org/officeDocument/2006/math">
                    <m:r>
                      <a:rPr lang="vi-VN" sz="3400" i="1" kern="100" smtClean="0">
                        <a:latin typeface="Cambria Math" panose="02040503050406030204" pitchFamily="18" charset="0"/>
                        <a:ea typeface="Calibri" panose="020F0502020204030204" pitchFamily="34" charset="0"/>
                        <a:cs typeface="Arial" panose="020B0604020202020204" pitchFamily="34" charset="0"/>
                      </a:rPr>
                      <m:t>𝐷𝑀</m:t>
                    </m:r>
                    <m:r>
                      <a:rPr lang="vi-VN" sz="3400" i="1" kern="100" smtClean="0">
                        <a:latin typeface="Cambria Math" panose="02040503050406030204" pitchFamily="18" charset="0"/>
                        <a:ea typeface="Calibri" panose="020F0502020204030204" pitchFamily="34" charset="0"/>
                        <a:cs typeface="Arial" panose="020B0604020202020204" pitchFamily="34" charset="0"/>
                      </a:rPr>
                      <m:t>⊥</m:t>
                    </m:r>
                    <m:r>
                      <a:rPr lang="vi-VN" sz="3400" i="1" kern="100" smtClean="0">
                        <a:latin typeface="Cambria Math" panose="02040503050406030204" pitchFamily="18" charset="0"/>
                        <a:ea typeface="Calibri" panose="020F0502020204030204" pitchFamily="34" charset="0"/>
                        <a:cs typeface="Arial" panose="020B0604020202020204" pitchFamily="34" charset="0"/>
                      </a:rPr>
                      <m:t>𝐴𝐵</m:t>
                    </m:r>
                  </m:oMath>
                </a14:m>
                <a:r>
                  <a:rPr lang="vi-VN" sz="3400" kern="100" smtClean="0">
                    <a:ea typeface="Calibri" panose="020F0502020204030204" pitchFamily="34" charset="0"/>
                    <a:cs typeface="Arial" panose="020B0604020202020204" pitchFamily="34" charset="0"/>
                  </a:rPr>
                  <a:t>.</a:t>
                </a:r>
                <a:endParaRPr lang="en-US" sz="3400" kern="100" smtClean="0">
                  <a:ea typeface="Calibri" panose="020F0502020204030204" pitchFamily="34" charset="0"/>
                  <a:cs typeface="Arial" panose="020B0604020202020204" pitchFamily="34" charset="0"/>
                </a:endParaRPr>
              </a:p>
              <a:p>
                <a:pPr algn="just">
                  <a:lnSpc>
                    <a:spcPct val="150000"/>
                  </a:lnSpc>
                </a:pPr>
                <a:r>
                  <a:rPr lang="en-US" sz="3400" kern="100" smtClean="0">
                    <a:latin typeface="Arial" panose="020B0604020202020204" pitchFamily="34" charset="0"/>
                    <a:ea typeface="Calibri" panose="020F0502020204030204" pitchFamily="34" charset="0"/>
                    <a:cs typeface="Arial" panose="020B0604020202020204" pitchFamily="34" charset="0"/>
                  </a:rPr>
                  <a:t>Tương tự ta có </a:t>
                </a:r>
                <a14:m>
                  <m:oMath xmlns:m="http://schemas.openxmlformats.org/officeDocument/2006/math">
                    <m:r>
                      <a:rPr lang="en-US" sz="3400" i="1" kern="100">
                        <a:effectLst/>
                        <a:latin typeface="Cambria Math" panose="02040503050406030204" pitchFamily="18" charset="0"/>
                        <a:ea typeface="Calibri" panose="020F0502020204030204" pitchFamily="34" charset="0"/>
                        <a:cs typeface="Times New Roman" panose="02020603050405020304" pitchFamily="18" charset="0"/>
                      </a:rPr>
                      <m:t>𝐴𝐵</m:t>
                    </m:r>
                    <m:r>
                      <a:rPr lang="en-US" sz="34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400" i="1" kern="100">
                        <a:effectLst/>
                        <a:latin typeface="Cambria Math" panose="02040503050406030204" pitchFamily="18" charset="0"/>
                        <a:ea typeface="Calibri" panose="020F0502020204030204" pitchFamily="34" charset="0"/>
                        <a:cs typeface="Times New Roman" panose="02020603050405020304" pitchFamily="18" charset="0"/>
                      </a:rPr>
                      <m:t>𝐶</m:t>
                    </m:r>
                    <m:r>
                      <a:rPr lang="en-US" sz="3400" i="1" kern="100" smtClean="0">
                        <a:effectLst/>
                        <a:latin typeface="Cambria Math" panose="02040503050406030204" pitchFamily="18" charset="0"/>
                        <a:ea typeface="Calibri" panose="020F0502020204030204" pitchFamily="34" charset="0"/>
                        <a:cs typeface="Times New Roman" panose="02020603050405020304" pitchFamily="18" charset="0"/>
                      </a:rPr>
                      <m:t>𝑀</m:t>
                    </m:r>
                  </m:oMath>
                </a14:m>
                <a:r>
                  <a:rPr lang="en-US" sz="3400" kern="100" smtClean="0">
                    <a:effectLst/>
                    <a:latin typeface="Cambria Math" panose="02040503050406030204" pitchFamily="18" charset="0"/>
                    <a:ea typeface="Calibri" panose="020F0502020204030204" pitchFamily="34" charset="0"/>
                    <a:cs typeface="Times New Roman" panose="02020603050405020304" pitchFamily="18" charset="0"/>
                  </a:rPr>
                  <a:t>. </a:t>
                </a:r>
              </a:p>
              <a:p>
                <a:pPr algn="just">
                  <a:lnSpc>
                    <a:spcPct val="150000"/>
                  </a:lnSpc>
                </a:pPr>
                <a:r>
                  <a:rPr lang="en-US" sz="3400" kern="100" smtClean="0">
                    <a:effectLst/>
                    <a:latin typeface="Arial" panose="020B0604020202020204" pitchFamily="34" charset="0"/>
                    <a:ea typeface="Calibri" panose="020F0502020204030204" pitchFamily="34" charset="0"/>
                    <a:cs typeface="Arial" panose="020B0604020202020204" pitchFamily="34" charset="0"/>
                  </a:rPr>
                  <a:t>Vậy suy ra</a:t>
                </a:r>
                <a:r>
                  <a:rPr lang="en-US" sz="3400" kern="100" smtClean="0">
                    <a:effectLst/>
                    <a:latin typeface="Cambria Math" panose="02040503050406030204" pitchFamily="18" charset="0"/>
                    <a:ea typeface="Calibri" panose="020F0502020204030204" pitchFamily="34" charset="0"/>
                    <a:cs typeface="Times New Roman" panose="02020603050405020304" pitchFamily="18" charset="0"/>
                  </a:rPr>
                  <a:t> </a:t>
                </a:r>
                <a14:m>
                  <m:oMath xmlns:m="http://schemas.openxmlformats.org/officeDocument/2006/math">
                    <m:r>
                      <a:rPr lang="en-US" sz="3400" i="1" kern="100">
                        <a:latin typeface="Cambria Math" panose="02040503050406030204" pitchFamily="18" charset="0"/>
                        <a:ea typeface="Calibri" panose="020F0502020204030204" pitchFamily="34" charset="0"/>
                        <a:cs typeface="Times New Roman" panose="02020603050405020304" pitchFamily="18" charset="0"/>
                      </a:rPr>
                      <m:t>𝐴𝐵</m:t>
                    </m:r>
                    <m:r>
                      <a:rPr lang="en-US" sz="3400" kern="100">
                        <a:latin typeface="Cambria Math" panose="02040503050406030204" pitchFamily="18" charset="0"/>
                        <a:ea typeface="Calibri" panose="020F0502020204030204" pitchFamily="34" charset="0"/>
                        <a:cs typeface="Times New Roman" panose="02020603050405020304" pitchFamily="18" charset="0"/>
                      </a:rPr>
                      <m:t>⊥</m:t>
                    </m:r>
                    <m:d>
                      <m:dPr>
                        <m:ctrlPr>
                          <a:rPr lang="en-US" sz="3400" i="1" kern="100">
                            <a:latin typeface="Cambria Math" panose="02040503050406030204" pitchFamily="18" charset="0"/>
                            <a:ea typeface="Calibri" panose="020F0502020204030204" pitchFamily="34" charset="0"/>
                            <a:cs typeface="Times New Roman" panose="02020603050405020304" pitchFamily="18" charset="0"/>
                          </a:rPr>
                        </m:ctrlPr>
                      </m:dPr>
                      <m:e>
                        <m:r>
                          <a:rPr lang="en-US" sz="3400" i="1" kern="100">
                            <a:latin typeface="Cambria Math" panose="02040503050406030204" pitchFamily="18" charset="0"/>
                            <a:ea typeface="Calibri" panose="020F0502020204030204" pitchFamily="34" charset="0"/>
                            <a:cs typeface="Times New Roman" panose="02020603050405020304" pitchFamily="18" charset="0"/>
                          </a:rPr>
                          <m:t>𝑀𝐶𝐷</m:t>
                        </m:r>
                      </m:e>
                    </m:d>
                    <m:r>
                      <a:rPr lang="en-US" sz="34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400" i="1" kern="100">
                        <a:effectLst/>
                        <a:latin typeface="Cambria Math" panose="02040503050406030204" pitchFamily="18" charset="0"/>
                        <a:ea typeface="Calibri" panose="020F0502020204030204" pitchFamily="34" charset="0"/>
                        <a:cs typeface="Times New Roman" panose="02020603050405020304" pitchFamily="18" charset="0"/>
                      </a:rPr>
                      <m:t>𝐴𝐵</m:t>
                    </m:r>
                    <m:r>
                      <a:rPr lang="en-US" sz="34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400" i="1" kern="100">
                        <a:effectLst/>
                        <a:latin typeface="Cambria Math" panose="02040503050406030204" pitchFamily="18" charset="0"/>
                        <a:ea typeface="Calibri" panose="020F0502020204030204" pitchFamily="34" charset="0"/>
                        <a:cs typeface="Times New Roman" panose="02020603050405020304" pitchFamily="18" charset="0"/>
                      </a:rPr>
                      <m:t>𝑀𝑁</m:t>
                    </m:r>
                  </m:oMath>
                </a14:m>
                <a:r>
                  <a:rPr lang="en-US" sz="3400" kern="10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en-US" sz="3400" kern="100" smtClean="0">
                    <a:effectLst/>
                    <a:latin typeface="Arial" panose="020B0604020202020204" pitchFamily="34" charset="0"/>
                    <a:ea typeface="Calibri" panose="020F0502020204030204" pitchFamily="34" charset="0"/>
                    <a:cs typeface="Arial" panose="020B0604020202020204" pitchFamily="34" charset="0"/>
                  </a:rPr>
                  <a:t>Chứng minh tương </a:t>
                </a:r>
                <a:r>
                  <a:rPr lang="en-US" sz="3400" kern="100">
                    <a:effectLst/>
                    <a:latin typeface="Arial" panose="020B0604020202020204" pitchFamily="34" charset="0"/>
                    <a:ea typeface="Calibri" panose="020F0502020204030204" pitchFamily="34" charset="0"/>
                    <a:cs typeface="Arial" panose="020B0604020202020204" pitchFamily="34" charset="0"/>
                  </a:rPr>
                  <a:t>tự </a:t>
                </a:r>
                <a14:m>
                  <m:oMath xmlns:m="http://schemas.openxmlformats.org/officeDocument/2006/math">
                    <m:r>
                      <a:rPr lang="en-US" sz="3400" i="1" kern="100">
                        <a:effectLst/>
                        <a:latin typeface="Cambria Math" panose="02040503050406030204" pitchFamily="18" charset="0"/>
                        <a:ea typeface="Calibri" panose="020F0502020204030204" pitchFamily="34" charset="0"/>
                        <a:cs typeface="Times New Roman" panose="02020603050405020304" pitchFamily="18" charset="0"/>
                      </a:rPr>
                      <m:t>𝐶𝐷</m:t>
                    </m:r>
                    <m:r>
                      <a:rPr lang="en-US" sz="34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3400" i="1" kern="100">
                        <a:effectLst/>
                        <a:latin typeface="Cambria Math" panose="02040503050406030204" pitchFamily="18" charset="0"/>
                        <a:ea typeface="Calibri" panose="020F0502020204030204" pitchFamily="34" charset="0"/>
                        <a:cs typeface="Times New Roman" panose="02020603050405020304" pitchFamily="18" charset="0"/>
                      </a:rPr>
                      <m:t>𝑀𝑁</m:t>
                    </m:r>
                  </m:oMath>
                </a14:m>
                <a:r>
                  <a:rPr lang="en-US" sz="3400" kern="100" smtClean="0">
                    <a:effectLst/>
                    <a:latin typeface="Arial" panose="020B0604020202020204" pitchFamily="34" charset="0"/>
                    <a:ea typeface="Calibri" panose="020F0502020204030204" pitchFamily="34" charset="0"/>
                    <a:cs typeface="Arial" panose="020B0604020202020204" pitchFamily="34" charset="0"/>
                  </a:rPr>
                  <a:t>.</a:t>
                </a:r>
              </a:p>
              <a:p>
                <a:pPr algn="just">
                  <a:lnSpc>
                    <a:spcPct val="150000"/>
                  </a:lnSpc>
                </a:pPr>
                <a:r>
                  <a:rPr lang="vi-VN" sz="3400"/>
                  <a:t>Vì </a:t>
                </a:r>
                <a14:m>
                  <m:oMath xmlns:m="http://schemas.openxmlformats.org/officeDocument/2006/math">
                    <m:r>
                      <a:rPr lang="en-US" sz="3400" i="1" kern="100">
                        <a:latin typeface="Cambria Math" panose="02040503050406030204" pitchFamily="18" charset="0"/>
                        <a:ea typeface="Calibri" panose="020F0502020204030204" pitchFamily="34" charset="0"/>
                        <a:cs typeface="Times New Roman" panose="02020603050405020304" pitchFamily="18" charset="0"/>
                      </a:rPr>
                      <m:t>𝐴𝐵</m:t>
                    </m:r>
                    <m:r>
                      <a:rPr lang="en-US" sz="3400" kern="100">
                        <a:latin typeface="Cambria Math" panose="02040503050406030204" pitchFamily="18" charset="0"/>
                        <a:ea typeface="Calibri" panose="020F0502020204030204" pitchFamily="34" charset="0"/>
                        <a:cs typeface="Times New Roman" panose="02020603050405020304" pitchFamily="18" charset="0"/>
                      </a:rPr>
                      <m:t>⊥</m:t>
                    </m:r>
                    <m:r>
                      <a:rPr lang="en-US" sz="3400" i="1" kern="100">
                        <a:latin typeface="Cambria Math" panose="02040503050406030204" pitchFamily="18" charset="0"/>
                        <a:ea typeface="Calibri" panose="020F0502020204030204" pitchFamily="34" charset="0"/>
                        <a:cs typeface="Times New Roman" panose="02020603050405020304" pitchFamily="18" charset="0"/>
                      </a:rPr>
                      <m:t>𝑀𝑁</m:t>
                    </m:r>
                    <m:r>
                      <a:rPr lang="en-US" sz="3400" i="1" kern="100">
                        <a:latin typeface="Cambria Math" panose="02040503050406030204" pitchFamily="18" charset="0"/>
                        <a:ea typeface="Calibri" panose="020F0502020204030204" pitchFamily="34" charset="0"/>
                        <a:cs typeface="Times New Roman" panose="02020603050405020304" pitchFamily="18" charset="0"/>
                      </a:rPr>
                      <m:t> </m:t>
                    </m:r>
                  </m:oMath>
                </a14:m>
                <a:r>
                  <a:rPr lang="vi-VN" sz="3400"/>
                  <a:t>và </a:t>
                </a:r>
                <a14:m>
                  <m:oMath xmlns:m="http://schemas.openxmlformats.org/officeDocument/2006/math">
                    <m:r>
                      <a:rPr lang="en-US" sz="3400" i="1" kern="100">
                        <a:latin typeface="Cambria Math" panose="02040503050406030204" pitchFamily="18" charset="0"/>
                        <a:ea typeface="Calibri" panose="020F0502020204030204" pitchFamily="34" charset="0"/>
                        <a:cs typeface="Times New Roman" panose="02020603050405020304" pitchFamily="18" charset="0"/>
                      </a:rPr>
                      <m:t>𝐶𝐷</m:t>
                    </m:r>
                    <m:r>
                      <a:rPr lang="en-US" sz="3400" kern="100">
                        <a:latin typeface="Cambria Math" panose="02040503050406030204" pitchFamily="18" charset="0"/>
                        <a:ea typeface="Calibri" panose="020F0502020204030204" pitchFamily="34" charset="0"/>
                        <a:cs typeface="Times New Roman" panose="02020603050405020304" pitchFamily="18" charset="0"/>
                      </a:rPr>
                      <m:t>⊥</m:t>
                    </m:r>
                    <m:r>
                      <a:rPr lang="en-US" sz="3400" i="1" kern="100">
                        <a:latin typeface="Cambria Math" panose="02040503050406030204" pitchFamily="18" charset="0"/>
                        <a:ea typeface="Calibri" panose="020F0502020204030204" pitchFamily="34" charset="0"/>
                        <a:cs typeface="Times New Roman" panose="02020603050405020304" pitchFamily="18" charset="0"/>
                      </a:rPr>
                      <m:t>𝑀𝑁</m:t>
                    </m:r>
                    <m:r>
                      <a:rPr lang="en-US" sz="3400" i="1" kern="100">
                        <a:latin typeface="Cambria Math" panose="02040503050406030204" pitchFamily="18" charset="0"/>
                        <a:ea typeface="Calibri" panose="020F0502020204030204" pitchFamily="34" charset="0"/>
                        <a:cs typeface="Times New Roman" panose="02020603050405020304" pitchFamily="18" charset="0"/>
                      </a:rPr>
                      <m:t> </m:t>
                    </m:r>
                  </m:oMath>
                </a14:m>
                <a:r>
                  <a:rPr lang="vi-VN" sz="3400"/>
                  <a:t>nên </a:t>
                </a:r>
                <a14:m>
                  <m:oMath xmlns:m="http://schemas.openxmlformats.org/officeDocument/2006/math">
                    <m:r>
                      <a:rPr lang="vi-VN" sz="3400" i="1">
                        <a:solidFill>
                          <a:srgbClr val="000000"/>
                        </a:solidFill>
                        <a:latin typeface="Cambria Math" panose="02040503050406030204" pitchFamily="18" charset="0"/>
                        <a:cs typeface="Arial" panose="020B0604020202020204" pitchFamily="34" charset="0"/>
                      </a:rPr>
                      <m:t>𝑀𝑁</m:t>
                    </m:r>
                  </m:oMath>
                </a14:m>
                <a:r>
                  <a:rPr lang="vi-VN" sz="3400">
                    <a:solidFill>
                      <a:srgbClr val="000000"/>
                    </a:solidFill>
                    <a:cs typeface="Arial" panose="020B0604020202020204" pitchFamily="34" charset="0"/>
                  </a:rPr>
                  <a:t> là đường vuông góc chung của </a:t>
                </a:r>
                <a14:m>
                  <m:oMath xmlns:m="http://schemas.openxmlformats.org/officeDocument/2006/math">
                    <m:r>
                      <a:rPr lang="vi-VN" sz="3400" i="1">
                        <a:solidFill>
                          <a:srgbClr val="000000"/>
                        </a:solidFill>
                        <a:latin typeface="Cambria Math" panose="02040503050406030204" pitchFamily="18" charset="0"/>
                        <a:cs typeface="Arial" panose="020B0604020202020204" pitchFamily="34" charset="0"/>
                      </a:rPr>
                      <m:t>𝐴𝐵</m:t>
                    </m:r>
                  </m:oMath>
                </a14:m>
                <a:r>
                  <a:rPr lang="vi-VN" sz="3400">
                    <a:solidFill>
                      <a:srgbClr val="000000"/>
                    </a:solidFill>
                    <a:cs typeface="Arial" panose="020B0604020202020204" pitchFamily="34" charset="0"/>
                  </a:rPr>
                  <a:t> </a:t>
                </a:r>
                <a:r>
                  <a:rPr lang="vi-VN" sz="3400">
                    <a:solidFill>
                      <a:srgbClr val="000000"/>
                    </a:solidFill>
                    <a:cs typeface="Arial" panose="020B0604020202020204" pitchFamily="34" charset="0"/>
                  </a:rPr>
                  <a:t>và </a:t>
                </a:r>
                <a14:m>
                  <m:oMath xmlns:m="http://schemas.openxmlformats.org/officeDocument/2006/math">
                    <m:r>
                      <a:rPr lang="vi-VN" sz="3400" i="1">
                        <a:solidFill>
                          <a:srgbClr val="000000"/>
                        </a:solidFill>
                        <a:latin typeface="Cambria Math" panose="02040503050406030204" pitchFamily="18" charset="0"/>
                        <a:cs typeface="Arial" panose="020B0604020202020204" pitchFamily="34" charset="0"/>
                      </a:rPr>
                      <m:t>𝐶𝐷</m:t>
                    </m:r>
                    <m:r>
                      <a:rPr lang="vi-VN" sz="3400" i="1">
                        <a:solidFill>
                          <a:srgbClr val="000000"/>
                        </a:solidFill>
                        <a:latin typeface="Cambria Math" panose="02040503050406030204" pitchFamily="18" charset="0"/>
                        <a:cs typeface="Arial" panose="020B0604020202020204" pitchFamily="34" charset="0"/>
                      </a:rPr>
                      <m:t>.</m:t>
                    </m:r>
                  </m:oMath>
                </a14:m>
                <a:endParaRPr lang="vi-VN" sz="3400">
                  <a:solidFill>
                    <a:srgbClr val="000000"/>
                  </a:solidFill>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7010400" y="3924300"/>
                <a:ext cx="10975062" cy="6370975"/>
              </a:xfrm>
              <a:prstGeom prst="rect">
                <a:avLst/>
              </a:prstGeom>
              <a:blipFill>
                <a:blip r:embed="rId2"/>
                <a:stretch>
                  <a:fillRect l="-1556" r="-1556" b="-861"/>
                </a:stretch>
              </a:blipFill>
            </p:spPr>
            <p:txBody>
              <a:bodyPr/>
              <a:lstStyle/>
              <a:p>
                <a:r>
                  <a:rPr lang="en-US">
                    <a:noFill/>
                  </a:rPr>
                  <a:t> </a:t>
                </a:r>
              </a:p>
            </p:txBody>
          </p:sp>
        </mc:Fallback>
      </mc:AlternateContent>
      <p:grpSp>
        <p:nvGrpSpPr>
          <p:cNvPr id="3" name="Group 2"/>
          <p:cNvGrpSpPr/>
          <p:nvPr/>
        </p:nvGrpSpPr>
        <p:grpSpPr>
          <a:xfrm>
            <a:off x="168442" y="164275"/>
            <a:ext cx="17951116" cy="3455225"/>
            <a:chOff x="551930" y="517377"/>
            <a:chExt cx="17951116" cy="3455225"/>
          </a:xfrm>
        </p:grpSpPr>
        <mc:AlternateContent xmlns:mc="http://schemas.openxmlformats.org/markup-compatibility/2006">
          <mc:Choice xmlns:a14="http://schemas.microsoft.com/office/drawing/2010/main" Requires="a14">
            <p:sp>
              <p:nvSpPr>
                <p:cNvPr id="5" name="Rectangle 4"/>
                <p:cNvSpPr/>
                <p:nvPr/>
              </p:nvSpPr>
              <p:spPr>
                <a:xfrm>
                  <a:off x="551930" y="587060"/>
                  <a:ext cx="17951116" cy="3385542"/>
                </a:xfrm>
                <a:prstGeom prst="rect">
                  <a:avLst/>
                </a:prstGeom>
              </p:spPr>
              <p:txBody>
                <a:bodyPr wrap="square">
                  <a:spAutoFit/>
                </a:bodyPr>
                <a:lstStyle/>
                <a:p>
                  <a:pPr algn="just">
                    <a:lnSpc>
                      <a:spcPct val="150000"/>
                    </a:lnSpc>
                    <a:spcBef>
                      <a:spcPts val="300"/>
                    </a:spcBef>
                    <a:spcAft>
                      <a:spcPts val="300"/>
                    </a:spcAft>
                  </a:pPr>
                  <a:r>
                    <a:rPr lang="en-US" sz="3400" smtClean="0">
                      <a:solidFill>
                        <a:srgbClr val="000000"/>
                      </a:solidFill>
                      <a:latin typeface="Arial" panose="020B0604020202020204" pitchFamily="34" charset="0"/>
                      <a:cs typeface="Arial" panose="020B0604020202020204" pitchFamily="34" charset="0"/>
                    </a:rPr>
                    <a:t>                                           </a:t>
                  </a:r>
                  <a:r>
                    <a:rPr lang="vi-VN" sz="3400" smtClean="0">
                      <a:solidFill>
                        <a:srgbClr val="000000"/>
                      </a:solidFill>
                      <a:latin typeface="Arial" panose="020B0604020202020204" pitchFamily="34" charset="0"/>
                      <a:cs typeface="Arial" panose="020B0604020202020204" pitchFamily="34" charset="0"/>
                    </a:rPr>
                    <a:t>Cho </a:t>
                  </a:r>
                  <a:r>
                    <a:rPr lang="vi-VN" sz="3400">
                      <a:solidFill>
                        <a:srgbClr val="000000"/>
                      </a:solidFill>
                      <a:latin typeface="Arial" panose="020B0604020202020204" pitchFamily="34" charset="0"/>
                      <a:cs typeface="Arial" panose="020B0604020202020204" pitchFamily="34" charset="0"/>
                    </a:rPr>
                    <a:t>tứ diện </a:t>
                  </a:r>
                  <a14:m>
                    <m:oMath xmlns:m="http://schemas.openxmlformats.org/officeDocument/2006/math">
                      <m:r>
                        <a:rPr lang="vi-VN" sz="3400" i="1" smtClean="0">
                          <a:solidFill>
                            <a:srgbClr val="000000"/>
                          </a:solidFill>
                          <a:latin typeface="Cambria Math" panose="02040503050406030204" pitchFamily="18" charset="0"/>
                          <a:cs typeface="Arial" panose="020B0604020202020204" pitchFamily="34" charset="0"/>
                        </a:rPr>
                        <m:t>𝐴𝐵𝐶𝐷</m:t>
                      </m:r>
                    </m:oMath>
                  </a14:m>
                  <a:r>
                    <a:rPr lang="vi-VN" sz="3400">
                      <a:solidFill>
                        <a:srgbClr val="000000"/>
                      </a:solidFill>
                      <a:latin typeface="Arial" panose="020B0604020202020204" pitchFamily="34" charset="0"/>
                      <a:cs typeface="Arial" panose="020B0604020202020204" pitchFamily="34" charset="0"/>
                    </a:rPr>
                    <a:t> có các cạnh đều bằng </a:t>
                  </a:r>
                  <a14:m>
                    <m:oMath xmlns:m="http://schemas.openxmlformats.org/officeDocument/2006/math">
                      <m:r>
                        <a:rPr lang="vi-VN" sz="3400" i="1" smtClean="0">
                          <a:solidFill>
                            <a:srgbClr val="000000"/>
                          </a:solidFill>
                          <a:latin typeface="Cambria Math" panose="02040503050406030204" pitchFamily="18" charset="0"/>
                          <a:cs typeface="Arial" panose="020B0604020202020204" pitchFamily="34" charset="0"/>
                        </a:rPr>
                        <m:t>𝑎</m:t>
                      </m:r>
                    </m:oMath>
                  </a14:m>
                  <a:r>
                    <a:rPr lang="vi-VN" sz="3400">
                      <a:solidFill>
                        <a:srgbClr val="000000"/>
                      </a:solidFill>
                      <a:latin typeface="Arial" panose="020B0604020202020204" pitchFamily="34" charset="0"/>
                      <a:cs typeface="Arial" panose="020B0604020202020204" pitchFamily="34" charset="0"/>
                    </a:rPr>
                    <a:t>. Gọi </a:t>
                  </a:r>
                  <a14:m>
                    <m:oMath xmlns:m="http://schemas.openxmlformats.org/officeDocument/2006/math">
                      <m:r>
                        <a:rPr lang="vi-VN" sz="3400" i="1" smtClean="0">
                          <a:solidFill>
                            <a:srgbClr val="000000"/>
                          </a:solidFill>
                          <a:latin typeface="Cambria Math" panose="02040503050406030204" pitchFamily="18" charset="0"/>
                          <a:cs typeface="Arial" panose="020B0604020202020204" pitchFamily="34" charset="0"/>
                        </a:rPr>
                        <m:t>𝑀</m:t>
                      </m:r>
                      <m:r>
                        <a:rPr lang="vi-VN" sz="3400" i="1" smtClean="0">
                          <a:solidFill>
                            <a:srgbClr val="000000"/>
                          </a:solidFill>
                          <a:latin typeface="Cambria Math" panose="02040503050406030204" pitchFamily="18" charset="0"/>
                          <a:cs typeface="Arial" panose="020B0604020202020204" pitchFamily="34" charset="0"/>
                        </a:rPr>
                        <m:t>, </m:t>
                      </m:r>
                      <m:r>
                        <a:rPr lang="vi-VN" sz="3400" i="1" smtClean="0">
                          <a:solidFill>
                            <a:srgbClr val="000000"/>
                          </a:solidFill>
                          <a:latin typeface="Cambria Math" panose="02040503050406030204" pitchFamily="18" charset="0"/>
                          <a:cs typeface="Arial" panose="020B0604020202020204" pitchFamily="34" charset="0"/>
                        </a:rPr>
                        <m:t>𝑁</m:t>
                      </m:r>
                    </m:oMath>
                  </a14:m>
                  <a:r>
                    <a:rPr lang="en-US" sz="3400" smtClean="0">
                      <a:solidFill>
                        <a:srgbClr val="000000"/>
                      </a:solidFill>
                      <a:latin typeface="Arial" panose="020B0604020202020204" pitchFamily="34" charset="0"/>
                      <a:cs typeface="Arial" panose="020B0604020202020204" pitchFamily="34" charset="0"/>
                    </a:rPr>
                    <a:t> </a:t>
                  </a:r>
                  <a:r>
                    <a:rPr lang="vi-VN" sz="3400">
                      <a:solidFill>
                        <a:srgbClr val="000000"/>
                      </a:solidFill>
                      <a:latin typeface="Arial" panose="020B0604020202020204" pitchFamily="34" charset="0"/>
                      <a:cs typeface="Arial" panose="020B0604020202020204" pitchFamily="34" charset="0"/>
                    </a:rPr>
                    <a:t>tương ứng là trung điểm của các cạnh </a:t>
                  </a:r>
                  <a14:m>
                    <m:oMath xmlns:m="http://schemas.openxmlformats.org/officeDocument/2006/math">
                      <m:r>
                        <a:rPr lang="vi-VN" sz="3400" i="1" smtClean="0">
                          <a:solidFill>
                            <a:srgbClr val="000000"/>
                          </a:solidFill>
                          <a:latin typeface="Cambria Math" panose="02040503050406030204" pitchFamily="18" charset="0"/>
                          <a:cs typeface="Arial" panose="020B0604020202020204" pitchFamily="34" charset="0"/>
                        </a:rPr>
                        <m:t>𝐴𝐵</m:t>
                      </m:r>
                      <m:r>
                        <a:rPr lang="vi-VN" sz="3400" i="1" smtClean="0">
                          <a:solidFill>
                            <a:srgbClr val="000000"/>
                          </a:solidFill>
                          <a:latin typeface="Cambria Math" panose="02040503050406030204" pitchFamily="18" charset="0"/>
                          <a:cs typeface="Arial" panose="020B0604020202020204" pitchFamily="34" charset="0"/>
                        </a:rPr>
                        <m:t>, </m:t>
                      </m:r>
                      <m:r>
                        <a:rPr lang="vi-VN" sz="3400" i="1" smtClean="0">
                          <a:solidFill>
                            <a:srgbClr val="000000"/>
                          </a:solidFill>
                          <a:latin typeface="Cambria Math" panose="02040503050406030204" pitchFamily="18" charset="0"/>
                          <a:cs typeface="Arial" panose="020B0604020202020204" pitchFamily="34" charset="0"/>
                        </a:rPr>
                        <m:t>𝐶𝐷</m:t>
                      </m:r>
                    </m:oMath>
                  </a14:m>
                  <a:r>
                    <a:rPr lang="vi-VN" sz="3400">
                      <a:solidFill>
                        <a:srgbClr val="000000"/>
                      </a:solidFill>
                      <a:latin typeface="Arial" panose="020B0604020202020204" pitchFamily="34" charset="0"/>
                      <a:cs typeface="Arial" panose="020B0604020202020204" pitchFamily="34" charset="0"/>
                    </a:rPr>
                    <a:t>. Chứng minh </a:t>
                  </a:r>
                  <a:r>
                    <a:rPr lang="vi-VN" sz="3400">
                      <a:solidFill>
                        <a:srgbClr val="000000"/>
                      </a:solidFill>
                      <a:latin typeface="Arial" panose="020B0604020202020204" pitchFamily="34" charset="0"/>
                      <a:cs typeface="Arial" panose="020B0604020202020204" pitchFamily="34" charset="0"/>
                    </a:rPr>
                    <a:t>rằng</a:t>
                  </a:r>
                  <a:r>
                    <a:rPr lang="vi-VN" sz="3400" smtClean="0">
                      <a:solidFill>
                        <a:srgbClr val="000000"/>
                      </a:solidFill>
                      <a:latin typeface="Arial" panose="020B0604020202020204" pitchFamily="34" charset="0"/>
                      <a:cs typeface="Arial" panose="020B0604020202020204" pitchFamily="34" charset="0"/>
                    </a:rPr>
                    <a:t>:</a:t>
                  </a:r>
                  <a:endParaRPr lang="vi-VN" sz="3400">
                    <a:solidFill>
                      <a:srgbClr val="000000"/>
                    </a:solidFill>
                    <a:latin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3400">
                      <a:solidFill>
                        <a:srgbClr val="000000"/>
                      </a:solidFill>
                      <a:latin typeface="Arial" panose="020B0604020202020204" pitchFamily="34" charset="0"/>
                      <a:cs typeface="Arial" panose="020B0604020202020204" pitchFamily="34" charset="0"/>
                    </a:rPr>
                    <a:t>a) </a:t>
                  </a:r>
                  <a14:m>
                    <m:oMath xmlns:m="http://schemas.openxmlformats.org/officeDocument/2006/math">
                      <m:r>
                        <a:rPr lang="vi-VN" sz="3400" i="1" smtClean="0">
                          <a:solidFill>
                            <a:srgbClr val="000000"/>
                          </a:solidFill>
                          <a:latin typeface="Cambria Math" panose="02040503050406030204" pitchFamily="18" charset="0"/>
                          <a:cs typeface="Arial" panose="020B0604020202020204" pitchFamily="34" charset="0"/>
                        </a:rPr>
                        <m:t>𝑀𝑁</m:t>
                      </m:r>
                    </m:oMath>
                  </a14:m>
                  <a:r>
                    <a:rPr lang="vi-VN" sz="3400">
                      <a:solidFill>
                        <a:srgbClr val="000000"/>
                      </a:solidFill>
                      <a:latin typeface="Arial" panose="020B0604020202020204" pitchFamily="34" charset="0"/>
                      <a:cs typeface="Arial" panose="020B0604020202020204" pitchFamily="34" charset="0"/>
                    </a:rPr>
                    <a:t> là đường vuông góc chung </a:t>
                  </a:r>
                  <a:r>
                    <a:rPr lang="vi-VN" sz="3400">
                      <a:solidFill>
                        <a:srgbClr val="000000"/>
                      </a:solidFill>
                      <a:latin typeface="Arial" panose="020B0604020202020204" pitchFamily="34" charset="0"/>
                      <a:cs typeface="Arial" panose="020B0604020202020204" pitchFamily="34" charset="0"/>
                    </a:rPr>
                    <a:t>của </a:t>
                  </a:r>
                  <a14:m>
                    <m:oMath xmlns:m="http://schemas.openxmlformats.org/officeDocument/2006/math">
                      <m:r>
                        <a:rPr lang="vi-VN" sz="3400" i="1" smtClean="0">
                          <a:solidFill>
                            <a:srgbClr val="000000"/>
                          </a:solidFill>
                          <a:latin typeface="Cambria Math" panose="02040503050406030204" pitchFamily="18" charset="0"/>
                          <a:cs typeface="Arial" panose="020B0604020202020204" pitchFamily="34" charset="0"/>
                        </a:rPr>
                        <m:t>𝐴𝐵</m:t>
                      </m:r>
                    </m:oMath>
                  </a14:m>
                  <a:r>
                    <a:rPr lang="vi-VN" sz="3400" smtClean="0">
                      <a:solidFill>
                        <a:srgbClr val="000000"/>
                      </a:solidFill>
                      <a:latin typeface="Arial" panose="020B0604020202020204" pitchFamily="34" charset="0"/>
                      <a:cs typeface="Arial" panose="020B0604020202020204" pitchFamily="34" charset="0"/>
                    </a:rPr>
                    <a:t> </a:t>
                  </a:r>
                  <a:r>
                    <a:rPr lang="vi-VN" sz="3400">
                      <a:solidFill>
                        <a:srgbClr val="000000"/>
                      </a:solidFill>
                      <a:latin typeface="Arial" panose="020B0604020202020204" pitchFamily="34" charset="0"/>
                      <a:cs typeface="Arial" panose="020B0604020202020204" pitchFamily="34" charset="0"/>
                    </a:rPr>
                    <a:t>và </a:t>
                  </a:r>
                  <a14:m>
                    <m:oMath xmlns:m="http://schemas.openxmlformats.org/officeDocument/2006/math">
                      <m:r>
                        <a:rPr lang="vi-VN" sz="3400" i="1" smtClean="0">
                          <a:solidFill>
                            <a:srgbClr val="000000"/>
                          </a:solidFill>
                          <a:latin typeface="Cambria Math" panose="02040503050406030204" pitchFamily="18" charset="0"/>
                          <a:cs typeface="Arial" panose="020B0604020202020204" pitchFamily="34" charset="0"/>
                        </a:rPr>
                        <m:t>𝐶𝐷</m:t>
                      </m:r>
                      <m:r>
                        <a:rPr lang="vi-VN" sz="3400" i="1" smtClean="0">
                          <a:solidFill>
                            <a:srgbClr val="000000"/>
                          </a:solidFill>
                          <a:latin typeface="Cambria Math" panose="02040503050406030204" pitchFamily="18" charset="0"/>
                          <a:cs typeface="Arial" panose="020B0604020202020204" pitchFamily="34" charset="0"/>
                        </a:rPr>
                        <m:t>.</m:t>
                      </m:r>
                    </m:oMath>
                  </a14:m>
                  <a:endParaRPr lang="vi-VN" sz="3400">
                    <a:solidFill>
                      <a:srgbClr val="000000"/>
                    </a:solidFill>
                    <a:latin typeface="Arial" panose="020B0604020202020204" pitchFamily="34" charset="0"/>
                    <a:cs typeface="Arial" panose="020B0604020202020204" pitchFamily="34" charset="0"/>
                  </a:endParaRPr>
                </a:p>
                <a:p>
                  <a:pPr algn="just">
                    <a:lnSpc>
                      <a:spcPct val="150000"/>
                    </a:lnSpc>
                    <a:spcBef>
                      <a:spcPts val="300"/>
                    </a:spcBef>
                    <a:spcAft>
                      <a:spcPts val="300"/>
                    </a:spcAft>
                  </a:pPr>
                  <a:r>
                    <a:rPr lang="vi-VN" sz="3400">
                      <a:solidFill>
                        <a:srgbClr val="000000"/>
                      </a:solidFill>
                      <a:latin typeface="Arial" panose="020B0604020202020204" pitchFamily="34" charset="0"/>
                      <a:cs typeface="Arial" panose="020B0604020202020204" pitchFamily="34" charset="0"/>
                    </a:rPr>
                    <a:t>b) Các cặp cạnh đối diện trong tứ diện </a:t>
                  </a:r>
                  <a14:m>
                    <m:oMath xmlns:m="http://schemas.openxmlformats.org/officeDocument/2006/math">
                      <m:r>
                        <a:rPr lang="vi-VN" sz="3400" i="1" smtClean="0">
                          <a:solidFill>
                            <a:srgbClr val="000000"/>
                          </a:solidFill>
                          <a:latin typeface="Cambria Math" panose="02040503050406030204" pitchFamily="18" charset="0"/>
                          <a:cs typeface="Arial" panose="020B0604020202020204" pitchFamily="34" charset="0"/>
                        </a:rPr>
                        <m:t>𝐴𝐵𝐶𝐷</m:t>
                      </m:r>
                    </m:oMath>
                  </a14:m>
                  <a:r>
                    <a:rPr lang="vi-VN" sz="3400">
                      <a:solidFill>
                        <a:srgbClr val="000000"/>
                      </a:solidFill>
                      <a:latin typeface="Arial" panose="020B0604020202020204" pitchFamily="34" charset="0"/>
                      <a:cs typeface="Arial" panose="020B0604020202020204" pitchFamily="34" charset="0"/>
                    </a:rPr>
                    <a:t> đều vuông góc với </a:t>
                  </a:r>
                  <a:r>
                    <a:rPr lang="vi-VN" sz="3400">
                      <a:solidFill>
                        <a:srgbClr val="000000"/>
                      </a:solidFill>
                      <a:latin typeface="Arial" panose="020B0604020202020204" pitchFamily="34" charset="0"/>
                      <a:cs typeface="Arial" panose="020B0604020202020204" pitchFamily="34" charset="0"/>
                    </a:rPr>
                    <a:t>nhau</a:t>
                  </a:r>
                  <a:r>
                    <a:rPr lang="vi-VN" sz="3400" smtClean="0">
                      <a:solidFill>
                        <a:srgbClr val="000000"/>
                      </a:solidFill>
                      <a:latin typeface="Arial" panose="020B0604020202020204" pitchFamily="34" charset="0"/>
                      <a:cs typeface="Arial" panose="020B0604020202020204" pitchFamily="34" charset="0"/>
                    </a:rPr>
                    <a:t>.</a:t>
                  </a:r>
                  <a:endParaRPr lang="vi-VN" sz="3400">
                    <a:solidFill>
                      <a:srgbClr val="000000"/>
                    </a:solidFill>
                    <a:latin typeface="Arial" panose="020B0604020202020204" pitchFamily="34" charset="0"/>
                    <a:cs typeface="Arial" panose="020B0604020202020204" pitchFamily="34" charset="0"/>
                  </a:endParaRPr>
                </a:p>
              </p:txBody>
            </p:sp>
          </mc:Choice>
          <mc:Fallback>
            <p:sp>
              <p:nvSpPr>
                <p:cNvPr id="5" name="Rectangle 4"/>
                <p:cNvSpPr>
                  <a:spLocks noRot="1" noChangeAspect="1" noMove="1" noResize="1" noEditPoints="1" noAdjustHandles="1" noChangeArrowheads="1" noChangeShapeType="1" noTextEdit="1"/>
                </p:cNvSpPr>
                <p:nvPr/>
              </p:nvSpPr>
              <p:spPr>
                <a:xfrm>
                  <a:off x="551930" y="587060"/>
                  <a:ext cx="17951116" cy="3385542"/>
                </a:xfrm>
                <a:prstGeom prst="rect">
                  <a:avLst/>
                </a:prstGeom>
                <a:blipFill>
                  <a:blip r:embed="rId3"/>
                  <a:stretch>
                    <a:fillRect l="-951" r="-985" b="-2518"/>
                  </a:stretch>
                </a:blipFill>
              </p:spPr>
              <p:txBody>
                <a:bodyPr/>
                <a:lstStyle/>
                <a:p>
                  <a:r>
                    <a:rPr lang="en-US">
                      <a:noFill/>
                    </a:rPr>
                    <a:t> </a:t>
                  </a:r>
                </a:p>
              </p:txBody>
            </p:sp>
          </mc:Fallback>
        </mc:AlternateContent>
        <p:sp>
          <p:nvSpPr>
            <p:cNvPr id="14" name="Google Shape;3331;p61"/>
            <p:cNvSpPr txBox="1"/>
            <p:nvPr/>
          </p:nvSpPr>
          <p:spPr>
            <a:xfrm flipH="1">
              <a:off x="596045" y="517377"/>
              <a:ext cx="5042754" cy="952624"/>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36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36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7.24 (</a:t>
              </a:r>
              <a:r>
                <a:rPr kumimoji="0" lang="fr-FR" sz="36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36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fr-FR" sz="36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tr.59)</a:t>
              </a:r>
              <a:endParaRPr kumimoji="0" lang="en-US" sz="36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grpSp>
      <p:pic>
        <p:nvPicPr>
          <p:cNvPr id="4" name="Picture 3"/>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brightnessContrast contrast="40000"/>
                    </a14:imgEffect>
                  </a14:imgLayer>
                </a14:imgProps>
              </a:ext>
            </a:extLst>
          </a:blip>
          <a:stretch>
            <a:fillRect/>
          </a:stretch>
        </p:blipFill>
        <p:spPr>
          <a:xfrm>
            <a:off x="220578" y="4567067"/>
            <a:ext cx="6314317" cy="4843633"/>
          </a:xfrm>
          <a:prstGeom prst="rect">
            <a:avLst/>
          </a:prstGeom>
        </p:spPr>
      </p:pic>
      <p:sp>
        <p:nvSpPr>
          <p:cNvPr id="16" name="Freeform 16"/>
          <p:cNvSpPr/>
          <p:nvPr/>
        </p:nvSpPr>
        <p:spPr>
          <a:xfrm rot="5400000">
            <a:off x="788710" y="9022754"/>
            <a:ext cx="369256" cy="1473436"/>
          </a:xfrm>
          <a:custGeom>
            <a:avLst/>
            <a:gdLst/>
            <a:ahLst/>
            <a:cxnLst/>
            <a:rect l="l" t="t" r="r" b="b"/>
            <a:pathLst>
              <a:path w="897771" h="2956731">
                <a:moveTo>
                  <a:pt x="0" y="0"/>
                </a:moveTo>
                <a:lnTo>
                  <a:pt x="897771" y="0"/>
                </a:lnTo>
                <a:lnTo>
                  <a:pt x="897771" y="2956731"/>
                </a:lnTo>
                <a:lnTo>
                  <a:pt x="0" y="2956731"/>
                </a:lnTo>
                <a:lnTo>
                  <a:pt x="0" y="0"/>
                </a:lnTo>
                <a:close/>
              </a:path>
            </a:pathLst>
          </a:custGeom>
          <a:blipFill>
            <a:blip r:embed="rId6">
              <a:extLst>
                <a:ext uri="{96DAC541-7B7A-43D3-8B79-37D633B846F1}">
                  <asvg:svgBlip xmlns="" xmlns:asvg="http://schemas.microsoft.com/office/drawing/2016/SVG/main" r:embed="rId10"/>
                </a:ext>
              </a:extLst>
            </a:blip>
            <a:stretch>
              <a:fillRect/>
            </a:stretch>
          </a:blipFill>
        </p:spPr>
      </p:sp>
    </p:spTree>
    <p:extLst>
      <p:ext uri="{BB962C8B-B14F-4D97-AF65-F5344CB8AC3E}">
        <p14:creationId xmlns:p14="http://schemas.microsoft.com/office/powerpoint/2010/main" val="3166599312"/>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anim calcmode="lin" valueType="num">
                                      <p:cBhvr>
                                        <p:cTn id="8" dur="500" fill="hold"/>
                                        <p:tgtEl>
                                          <p:spTgt spid="3"/>
                                        </p:tgtEl>
                                        <p:attrNameLst>
                                          <p:attrName>ppt_x</p:attrName>
                                        </p:attrNameLst>
                                      </p:cBhvr>
                                      <p:tavLst>
                                        <p:tav tm="0">
                                          <p:val>
                                            <p:strVal val="#ppt_x"/>
                                          </p:val>
                                        </p:tav>
                                        <p:tav tm="100000">
                                          <p:val>
                                            <p:strVal val="#ppt_x"/>
                                          </p:val>
                                        </p:tav>
                                      </p:tavLst>
                                    </p:anim>
                                    <p:anim calcmode="lin" valueType="num">
                                      <p:cBhvr>
                                        <p:cTn id="9"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barn(inVertical)">
                                      <p:cBhvr>
                                        <p:cTn id="14" dur="5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7">
                                            <p:txEl>
                                              <p:pRg st="0" end="0"/>
                                            </p:txEl>
                                          </p:spTgt>
                                        </p:tgtEl>
                                        <p:attrNameLst>
                                          <p:attrName>style.visibility</p:attrName>
                                        </p:attrNameLst>
                                      </p:cBhvr>
                                      <p:to>
                                        <p:strVal val="visible"/>
                                      </p:to>
                                    </p:set>
                                    <p:animEffect transition="in" filter="fade">
                                      <p:cBhvr>
                                        <p:cTn id="24" dur="500"/>
                                        <p:tgtEl>
                                          <p:spTgt spid="7">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7">
                                            <p:txEl>
                                              <p:pRg st="1" end="1"/>
                                            </p:txEl>
                                          </p:spTgt>
                                        </p:tgtEl>
                                        <p:attrNameLst>
                                          <p:attrName>style.visibility</p:attrName>
                                        </p:attrNameLst>
                                      </p:cBhvr>
                                      <p:to>
                                        <p:strVal val="visible"/>
                                      </p:to>
                                    </p:set>
                                    <p:animEffect transition="in" filter="randombar(horizontal)">
                                      <p:cBhvr>
                                        <p:cTn id="29" dur="500"/>
                                        <p:tgtEl>
                                          <p:spTgt spid="7">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xEl>
                                              <p:pRg st="2" end="2"/>
                                            </p:txEl>
                                          </p:spTgt>
                                        </p:tgtEl>
                                        <p:attrNameLst>
                                          <p:attrName>style.visibility</p:attrName>
                                        </p:attrNameLst>
                                      </p:cBhvr>
                                      <p:to>
                                        <p:strVal val="visible"/>
                                      </p:to>
                                    </p:set>
                                    <p:animEffect transition="in" filter="wipe(down)">
                                      <p:cBhvr>
                                        <p:cTn id="34" dur="500"/>
                                        <p:tgtEl>
                                          <p:spTgt spid="7">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7">
                                            <p:txEl>
                                              <p:pRg st="3" end="3"/>
                                            </p:txEl>
                                          </p:spTgt>
                                        </p:tgtEl>
                                        <p:attrNameLst>
                                          <p:attrName>style.visibility</p:attrName>
                                        </p:attrNameLst>
                                      </p:cBhvr>
                                      <p:to>
                                        <p:strVal val="visible"/>
                                      </p:to>
                                    </p:set>
                                    <p:animEffect transition="in" filter="wipe(left)">
                                      <p:cBhvr>
                                        <p:cTn id="39" dur="500"/>
                                        <p:tgtEl>
                                          <p:spTgt spid="7">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7">
                                            <p:txEl>
                                              <p:pRg st="4" end="4"/>
                                            </p:txEl>
                                          </p:spTgt>
                                        </p:tgtEl>
                                        <p:attrNameLst>
                                          <p:attrName>style.visibility</p:attrName>
                                        </p:attrNameLst>
                                      </p:cBhvr>
                                      <p:to>
                                        <p:strVal val="visible"/>
                                      </p:to>
                                    </p:set>
                                    <p:animEffect transition="in" filter="fade">
                                      <p:cBhvr>
                                        <p:cTn id="44" dur="500"/>
                                        <p:tgtEl>
                                          <p:spTgt spid="7">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1" fill="hold" nodeType="clickEffect">
                                  <p:stCondLst>
                                    <p:cond delay="0"/>
                                  </p:stCondLst>
                                  <p:childTnLst>
                                    <p:set>
                                      <p:cBhvr>
                                        <p:cTn id="48" dur="1" fill="hold">
                                          <p:stCondLst>
                                            <p:cond delay="0"/>
                                          </p:stCondLst>
                                        </p:cTn>
                                        <p:tgtEl>
                                          <p:spTgt spid="7">
                                            <p:txEl>
                                              <p:pRg st="5" end="5"/>
                                            </p:txEl>
                                          </p:spTgt>
                                        </p:tgtEl>
                                        <p:attrNameLst>
                                          <p:attrName>style.visibility</p:attrName>
                                        </p:attrNameLst>
                                      </p:cBhvr>
                                      <p:to>
                                        <p:strVal val="visible"/>
                                      </p:to>
                                    </p:set>
                                    <p:animEffect transition="in" filter="wipe(up)">
                                      <p:cBhvr>
                                        <p:cTn id="49"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589547" y="413147"/>
            <a:ext cx="1010212" cy="615553"/>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4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34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7" name="Rectangle 6"/>
              <p:cNvSpPr/>
              <p:nvPr/>
            </p:nvSpPr>
            <p:spPr>
              <a:xfrm>
                <a:off x="7543800" y="1066234"/>
                <a:ext cx="10159610" cy="8725466"/>
              </a:xfrm>
              <a:prstGeom prst="rect">
                <a:avLst/>
              </a:prstGeom>
            </p:spPr>
            <p:txBody>
              <a:bodyPr wrap="square">
                <a:spAutoFit/>
              </a:bodyPr>
              <a:lstStyle/>
              <a:p>
                <a:pPr lvl="0" algn="just">
                  <a:lnSpc>
                    <a:spcPct val="150000"/>
                  </a:lnSpc>
                </a:pPr>
                <a:r>
                  <a:rPr lang="de-DE" sz="3400" kern="100">
                    <a:solidFill>
                      <a:prstClr val="black"/>
                    </a:solidFill>
                    <a:latin typeface="Arial" panose="020B0604020202020204" pitchFamily="34" charset="0"/>
                    <a:ea typeface="Calibri" panose="020F0502020204030204" pitchFamily="34" charset="0"/>
                    <a:cs typeface="Arial" panose="020B0604020202020204" pitchFamily="34" charset="0"/>
                  </a:rPr>
                  <a:t>b) Vì </a:t>
                </a:r>
                <a14:m>
                  <m:oMath xmlns:m="http://schemas.openxmlformats.org/officeDocument/2006/math">
                    <m:r>
                      <a:rPr lang="de-DE" sz="340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𝐴𝐵</m:t>
                    </m:r>
                    <m:r>
                      <a:rPr lang="de-DE" sz="340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de-DE" sz="3400" i="1" kern="100">
                        <a:solidFill>
                          <a:prstClr val="black"/>
                        </a:solidFill>
                        <a:latin typeface="Cambria Math" panose="02040503050406030204" pitchFamily="18" charset="0"/>
                        <a:ea typeface="Calibri" panose="020F0502020204030204" pitchFamily="34" charset="0"/>
                        <a:cs typeface="Arial" panose="020B0604020202020204" pitchFamily="34" charset="0"/>
                      </a:rPr>
                      <m:t>𝐷𝐶𝑀</m:t>
                    </m:r>
                    <m:r>
                      <a:rPr lang="de-DE" sz="3400" i="1" kern="100">
                        <a:solidFill>
                          <a:prstClr val="black"/>
                        </a:solidFill>
                        <a:latin typeface="Cambria Math" panose="02040503050406030204" pitchFamily="18" charset="0"/>
                        <a:ea typeface="Calibri" panose="020F0502020204030204" pitchFamily="34" charset="0"/>
                        <a:cs typeface="Arial" panose="020B0604020202020204" pitchFamily="34" charset="0"/>
                      </a:rPr>
                      <m:t>) </m:t>
                    </m:r>
                  </m:oMath>
                </a14:m>
                <a:r>
                  <a:rPr lang="de-DE" sz="3400" kern="100">
                    <a:solidFill>
                      <a:prstClr val="black"/>
                    </a:solidFill>
                    <a:latin typeface="Arial" panose="020B0604020202020204" pitchFamily="34" charset="0"/>
                    <a:ea typeface="Calibri" panose="020F0502020204030204" pitchFamily="34" charset="0"/>
                    <a:cs typeface="Arial" panose="020B0604020202020204" pitchFamily="34" charset="0"/>
                  </a:rPr>
                  <a:t>nên </a:t>
                </a:r>
                <a14:m>
                  <m:oMath xmlns:m="http://schemas.openxmlformats.org/officeDocument/2006/math">
                    <m:r>
                      <a:rPr lang="de-DE" sz="340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𝐴𝐵</m:t>
                    </m:r>
                    <m:r>
                      <a:rPr lang="de-DE" sz="340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 ⊥</m:t>
                    </m:r>
                    <m:r>
                      <a:rPr lang="de-DE" sz="3400" i="1" kern="100" smtClean="0">
                        <a:solidFill>
                          <a:prstClr val="black"/>
                        </a:solidFill>
                        <a:latin typeface="Cambria Math" panose="02040503050406030204" pitchFamily="18" charset="0"/>
                        <a:ea typeface="Calibri" panose="020F0502020204030204" pitchFamily="34" charset="0"/>
                        <a:cs typeface="Arial" panose="020B0604020202020204" pitchFamily="34" charset="0"/>
                      </a:rPr>
                      <m:t>𝐶𝐷</m:t>
                    </m:r>
                    <m:r>
                      <a:rPr lang="de-DE" sz="3400" i="1" kern="100">
                        <a:solidFill>
                          <a:prstClr val="black"/>
                        </a:solidFill>
                        <a:latin typeface="Cambria Math" panose="02040503050406030204" pitchFamily="18" charset="0"/>
                        <a:ea typeface="Calibri" panose="020F0502020204030204" pitchFamily="34" charset="0"/>
                        <a:cs typeface="Arial" panose="020B0604020202020204" pitchFamily="34" charset="0"/>
                      </a:rPr>
                      <m:t>.</m:t>
                    </m:r>
                  </m:oMath>
                </a14:m>
                <a:endParaRPr kumimoji="0" lang="en-US" sz="34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panose="020B0604020202020204" pitchFamily="34" charset="0"/>
                </a:endParaRPr>
              </a:p>
              <a:p>
                <a:pPr lvl="0" algn="just">
                  <a:lnSpc>
                    <a:spcPct val="150000"/>
                  </a:lnSpc>
                </a:pPr>
                <a:r>
                  <a:rPr lang="vi-VN" sz="3400">
                    <a:solidFill>
                      <a:srgbClr val="000000"/>
                    </a:solidFill>
                    <a:cs typeface="Arial" panose="020B0604020202020204" pitchFamily="34" charset="0"/>
                  </a:rPr>
                  <a:t>Gọi </a:t>
                </a:r>
                <a14:m>
                  <m:oMath xmlns:m="http://schemas.openxmlformats.org/officeDocument/2006/math">
                    <m:r>
                      <a:rPr lang="vi-VN" sz="3400" i="1" smtClean="0">
                        <a:solidFill>
                          <a:srgbClr val="000000"/>
                        </a:solidFill>
                        <a:latin typeface="Cambria Math" panose="02040503050406030204" pitchFamily="18" charset="0"/>
                        <a:cs typeface="Arial" panose="020B0604020202020204" pitchFamily="34" charset="0"/>
                      </a:rPr>
                      <m:t>𝐸</m:t>
                    </m:r>
                  </m:oMath>
                </a14:m>
                <a:r>
                  <a:rPr lang="vi-VN" sz="3400">
                    <a:solidFill>
                      <a:srgbClr val="000000"/>
                    </a:solidFill>
                    <a:cs typeface="Arial" panose="020B0604020202020204" pitchFamily="34" charset="0"/>
                  </a:rPr>
                  <a:t> là trung điểm của </a:t>
                </a:r>
                <a14:m>
                  <m:oMath xmlns:m="http://schemas.openxmlformats.org/officeDocument/2006/math">
                    <m:r>
                      <a:rPr lang="vi-VN" sz="3400" i="1" smtClean="0">
                        <a:solidFill>
                          <a:srgbClr val="000000"/>
                        </a:solidFill>
                        <a:latin typeface="Cambria Math" panose="02040503050406030204" pitchFamily="18" charset="0"/>
                        <a:cs typeface="Arial" panose="020B0604020202020204" pitchFamily="34" charset="0"/>
                      </a:rPr>
                      <m:t>𝐵𝐶</m:t>
                    </m:r>
                    <m:r>
                      <a:rPr lang="vi-VN" sz="3400" i="1" smtClean="0">
                        <a:solidFill>
                          <a:srgbClr val="000000"/>
                        </a:solidFill>
                        <a:latin typeface="Cambria Math" panose="02040503050406030204" pitchFamily="18" charset="0"/>
                        <a:cs typeface="Arial" panose="020B0604020202020204" pitchFamily="34" charset="0"/>
                      </a:rPr>
                      <m:t>.</m:t>
                    </m:r>
                  </m:oMath>
                </a14:m>
                <a:endParaRPr lang="vi-VN" sz="3400">
                  <a:solidFill>
                    <a:srgbClr val="000000"/>
                  </a:solidFill>
                  <a:cs typeface="Arial" panose="020B0604020202020204" pitchFamily="34" charset="0"/>
                </a:endParaRPr>
              </a:p>
              <a:p>
                <a:pPr lvl="0" algn="just">
                  <a:lnSpc>
                    <a:spcPct val="150000"/>
                  </a:lnSpc>
                </a:pPr>
                <a:r>
                  <a:rPr lang="en-US" sz="3400">
                    <a:solidFill>
                      <a:srgbClr val="000000"/>
                    </a:solidFill>
                    <a:latin typeface="Arial" panose="020B0604020202020204" pitchFamily="34" charset="0"/>
                    <a:cs typeface="Arial" panose="020B0604020202020204" pitchFamily="34" charset="0"/>
                  </a:rPr>
                  <a:t>T</a:t>
                </a:r>
                <a:r>
                  <a:rPr lang="vi-VN" sz="3400" smtClean="0">
                    <a:solidFill>
                      <a:srgbClr val="000000"/>
                    </a:solidFill>
                    <a:cs typeface="Arial" panose="020B0604020202020204" pitchFamily="34" charset="0"/>
                  </a:rPr>
                  <a:t>am </a:t>
                </a:r>
                <a:r>
                  <a:rPr lang="vi-VN" sz="3400">
                    <a:solidFill>
                      <a:srgbClr val="000000"/>
                    </a:solidFill>
                    <a:cs typeface="Arial" panose="020B0604020202020204" pitchFamily="34" charset="0"/>
                  </a:rPr>
                  <a:t>giác </a:t>
                </a:r>
                <a14:m>
                  <m:oMath xmlns:m="http://schemas.openxmlformats.org/officeDocument/2006/math">
                    <m:r>
                      <a:rPr lang="vi-VN" sz="3400" i="1" smtClean="0">
                        <a:solidFill>
                          <a:srgbClr val="000000"/>
                        </a:solidFill>
                        <a:latin typeface="Cambria Math" panose="02040503050406030204" pitchFamily="18" charset="0"/>
                        <a:cs typeface="Arial" panose="020B0604020202020204" pitchFamily="34" charset="0"/>
                      </a:rPr>
                      <m:t>𝐴𝐵𝐶</m:t>
                    </m:r>
                  </m:oMath>
                </a14:m>
                <a:r>
                  <a:rPr lang="vi-VN" sz="3400" smtClean="0">
                    <a:solidFill>
                      <a:srgbClr val="000000"/>
                    </a:solidFill>
                    <a:cs typeface="Arial" panose="020B0604020202020204" pitchFamily="34" charset="0"/>
                  </a:rPr>
                  <a:t> </a:t>
                </a:r>
                <a:r>
                  <a:rPr lang="en-US" sz="3400" smtClean="0">
                    <a:solidFill>
                      <a:srgbClr val="000000"/>
                    </a:solidFill>
                    <a:latin typeface="Arial" panose="020B0604020202020204" pitchFamily="34" charset="0"/>
                    <a:cs typeface="Arial" panose="020B0604020202020204" pitchFamily="34" charset="0"/>
                  </a:rPr>
                  <a:t>đều nên</a:t>
                </a:r>
                <a:r>
                  <a:rPr lang="vi-VN" sz="3400" smtClean="0">
                    <a:solidFill>
                      <a:srgbClr val="000000"/>
                    </a:solidFill>
                    <a:latin typeface="Arial" panose="020B0604020202020204" pitchFamily="34" charset="0"/>
                    <a:cs typeface="Arial" panose="020B0604020202020204" pitchFamily="34" charset="0"/>
                  </a:rPr>
                  <a:t> </a:t>
                </a:r>
                <a14:m>
                  <m:oMath xmlns:m="http://schemas.openxmlformats.org/officeDocument/2006/math">
                    <m:r>
                      <a:rPr lang="vi-VN" sz="3400" i="1" smtClean="0">
                        <a:solidFill>
                          <a:srgbClr val="000000"/>
                        </a:solidFill>
                        <a:latin typeface="Cambria Math" panose="02040503050406030204" pitchFamily="18" charset="0"/>
                        <a:cs typeface="Arial" panose="020B0604020202020204" pitchFamily="34" charset="0"/>
                      </a:rPr>
                      <m:t>𝐴𝐸</m:t>
                    </m:r>
                  </m:oMath>
                </a14:m>
                <a:r>
                  <a:rPr lang="vi-VN" sz="3400" smtClean="0">
                    <a:solidFill>
                      <a:srgbClr val="000000"/>
                    </a:solidFill>
                    <a:cs typeface="Arial" panose="020B0604020202020204" pitchFamily="34" charset="0"/>
                  </a:rPr>
                  <a:t> </a:t>
                </a:r>
                <a:r>
                  <a:rPr lang="vi-VN" sz="3400">
                    <a:solidFill>
                      <a:srgbClr val="000000"/>
                    </a:solidFill>
                    <a:cs typeface="Arial" panose="020B0604020202020204" pitchFamily="34" charset="0"/>
                  </a:rPr>
                  <a:t>là trung </a:t>
                </a:r>
                <a:r>
                  <a:rPr lang="vi-VN" sz="3400">
                    <a:solidFill>
                      <a:srgbClr val="000000"/>
                    </a:solidFill>
                    <a:cs typeface="Arial" panose="020B0604020202020204" pitchFamily="34" charset="0"/>
                  </a:rPr>
                  <a:t>tuyến </a:t>
                </a:r>
                <a:r>
                  <a:rPr lang="vi-VN" sz="3400" smtClean="0">
                    <a:solidFill>
                      <a:srgbClr val="000000"/>
                    </a:solidFill>
                    <a:cs typeface="Arial" panose="020B0604020202020204" pitchFamily="34" charset="0"/>
                  </a:rPr>
                  <a:t>đồng </a:t>
                </a:r>
                <a:r>
                  <a:rPr lang="vi-VN" sz="3400">
                    <a:solidFill>
                      <a:srgbClr val="000000"/>
                    </a:solidFill>
                    <a:cs typeface="Arial" panose="020B0604020202020204" pitchFamily="34" charset="0"/>
                  </a:rPr>
                  <a:t>thời là đường cao hay </a:t>
                </a:r>
                <a14:m>
                  <m:oMath xmlns:m="http://schemas.openxmlformats.org/officeDocument/2006/math">
                    <m:r>
                      <a:rPr lang="vi-VN" sz="3400" i="1" smtClean="0">
                        <a:solidFill>
                          <a:srgbClr val="000000"/>
                        </a:solidFill>
                        <a:latin typeface="Cambria Math" panose="02040503050406030204" pitchFamily="18" charset="0"/>
                        <a:cs typeface="Arial" panose="020B0604020202020204" pitchFamily="34" charset="0"/>
                      </a:rPr>
                      <m:t>𝐴𝐸</m:t>
                    </m:r>
                    <m:r>
                      <a:rPr lang="vi-VN" sz="3400" i="1" smtClean="0">
                        <a:solidFill>
                          <a:srgbClr val="000000"/>
                        </a:solidFill>
                        <a:latin typeface="Cambria Math" panose="02040503050406030204" pitchFamily="18" charset="0"/>
                        <a:cs typeface="Arial" panose="020B0604020202020204" pitchFamily="34" charset="0"/>
                      </a:rPr>
                      <m:t> ⊥</m:t>
                    </m:r>
                    <m:r>
                      <a:rPr lang="vi-VN" sz="3400" i="1" smtClean="0">
                        <a:solidFill>
                          <a:srgbClr val="000000"/>
                        </a:solidFill>
                        <a:latin typeface="Cambria Math" panose="02040503050406030204" pitchFamily="18" charset="0"/>
                        <a:cs typeface="Arial" panose="020B0604020202020204" pitchFamily="34" charset="0"/>
                      </a:rPr>
                      <m:t>𝐵𝐶</m:t>
                    </m:r>
                    <m:r>
                      <a:rPr lang="vi-VN" sz="3400" i="1">
                        <a:solidFill>
                          <a:srgbClr val="000000"/>
                        </a:solidFill>
                        <a:latin typeface="Cambria Math" panose="02040503050406030204" pitchFamily="18" charset="0"/>
                        <a:cs typeface="Arial" panose="020B0604020202020204" pitchFamily="34" charset="0"/>
                      </a:rPr>
                      <m:t>.</m:t>
                    </m:r>
                  </m:oMath>
                </a14:m>
                <a:endParaRPr lang="vi-VN" sz="3400">
                  <a:solidFill>
                    <a:srgbClr val="000000"/>
                  </a:solidFill>
                  <a:cs typeface="Arial" panose="020B0604020202020204" pitchFamily="34" charset="0"/>
                </a:endParaRPr>
              </a:p>
              <a:p>
                <a:pPr lvl="0" algn="just">
                  <a:lnSpc>
                    <a:spcPct val="150000"/>
                  </a:lnSpc>
                </a:pPr>
                <a:r>
                  <a:rPr lang="vi-VN" sz="3400" smtClean="0">
                    <a:solidFill>
                      <a:srgbClr val="000000"/>
                    </a:solidFill>
                    <a:cs typeface="Arial" panose="020B0604020202020204" pitchFamily="34" charset="0"/>
                  </a:rPr>
                  <a:t>Xét </a:t>
                </a:r>
                <a:r>
                  <a:rPr lang="vi-VN" sz="3400">
                    <a:solidFill>
                      <a:srgbClr val="000000"/>
                    </a:solidFill>
                    <a:cs typeface="Arial" panose="020B0604020202020204" pitchFamily="34" charset="0"/>
                  </a:rPr>
                  <a:t>tam giác </a:t>
                </a:r>
                <a14:m>
                  <m:oMath xmlns:m="http://schemas.openxmlformats.org/officeDocument/2006/math">
                    <m:r>
                      <a:rPr lang="vi-VN" sz="3400" i="1" smtClean="0">
                        <a:solidFill>
                          <a:srgbClr val="000000"/>
                        </a:solidFill>
                        <a:latin typeface="Cambria Math" panose="02040503050406030204" pitchFamily="18" charset="0"/>
                        <a:cs typeface="Arial" panose="020B0604020202020204" pitchFamily="34" charset="0"/>
                      </a:rPr>
                      <m:t>𝐵𝐷𝐶</m:t>
                    </m:r>
                  </m:oMath>
                </a14:m>
                <a:r>
                  <a:rPr lang="vi-VN" sz="3400">
                    <a:solidFill>
                      <a:srgbClr val="000000"/>
                    </a:solidFill>
                    <a:cs typeface="Arial" panose="020B0604020202020204" pitchFamily="34" charset="0"/>
                  </a:rPr>
                  <a:t> </a:t>
                </a:r>
                <a:r>
                  <a:rPr lang="en-US" sz="3400">
                    <a:solidFill>
                      <a:srgbClr val="000000"/>
                    </a:solidFill>
                    <a:latin typeface="Arial" panose="020B0604020202020204" pitchFamily="34" charset="0"/>
                    <a:cs typeface="Arial" panose="020B0604020202020204" pitchFamily="34" charset="0"/>
                  </a:rPr>
                  <a:t>đều nên</a:t>
                </a:r>
                <a:r>
                  <a:rPr lang="vi-VN" sz="3400">
                    <a:solidFill>
                      <a:srgbClr val="000000"/>
                    </a:solidFill>
                    <a:cs typeface="Arial" panose="020B0604020202020204" pitchFamily="34" charset="0"/>
                  </a:rPr>
                  <a:t> </a:t>
                </a:r>
                <a14:m>
                  <m:oMath xmlns:m="http://schemas.openxmlformats.org/officeDocument/2006/math">
                    <m:r>
                      <a:rPr lang="vi-VN" sz="3400" i="1" smtClean="0">
                        <a:solidFill>
                          <a:srgbClr val="000000"/>
                        </a:solidFill>
                        <a:latin typeface="Cambria Math" panose="02040503050406030204" pitchFamily="18" charset="0"/>
                        <a:cs typeface="Arial" panose="020B0604020202020204" pitchFamily="34" charset="0"/>
                      </a:rPr>
                      <m:t>𝐷𝐸</m:t>
                    </m:r>
                  </m:oMath>
                </a14:m>
                <a:r>
                  <a:rPr lang="vi-VN" sz="3400" smtClean="0">
                    <a:solidFill>
                      <a:srgbClr val="000000"/>
                    </a:solidFill>
                    <a:cs typeface="Arial" panose="020B0604020202020204" pitchFamily="34" charset="0"/>
                  </a:rPr>
                  <a:t> </a:t>
                </a:r>
                <a:r>
                  <a:rPr lang="vi-VN" sz="3400">
                    <a:solidFill>
                      <a:srgbClr val="000000"/>
                    </a:solidFill>
                    <a:cs typeface="Arial" panose="020B0604020202020204" pitchFamily="34" charset="0"/>
                  </a:rPr>
                  <a:t>là trung </a:t>
                </a:r>
                <a:r>
                  <a:rPr lang="vi-VN" sz="3400">
                    <a:solidFill>
                      <a:srgbClr val="000000"/>
                    </a:solidFill>
                    <a:cs typeface="Arial" panose="020B0604020202020204" pitchFamily="34" charset="0"/>
                  </a:rPr>
                  <a:t>tuyến </a:t>
                </a:r>
                <a:r>
                  <a:rPr lang="en-US" sz="3400" smtClean="0">
                    <a:solidFill>
                      <a:srgbClr val="000000"/>
                    </a:solidFill>
                    <a:cs typeface="Arial" panose="020B0604020202020204" pitchFamily="34" charset="0"/>
                  </a:rPr>
                  <a:t>     </a:t>
                </a:r>
                <a:r>
                  <a:rPr lang="vi-VN" sz="3400" smtClean="0">
                    <a:solidFill>
                      <a:srgbClr val="000000"/>
                    </a:solidFill>
                    <a:cs typeface="Arial" panose="020B0604020202020204" pitchFamily="34" charset="0"/>
                  </a:rPr>
                  <a:t>đồng </a:t>
                </a:r>
                <a:r>
                  <a:rPr lang="vi-VN" sz="3400">
                    <a:solidFill>
                      <a:srgbClr val="000000"/>
                    </a:solidFill>
                    <a:cs typeface="Arial" panose="020B0604020202020204" pitchFamily="34" charset="0"/>
                  </a:rPr>
                  <a:t>thời là đường cao hay </a:t>
                </a:r>
                <a14:m>
                  <m:oMath xmlns:m="http://schemas.openxmlformats.org/officeDocument/2006/math">
                    <m:r>
                      <a:rPr lang="vi-VN" sz="3400" i="1" smtClean="0">
                        <a:solidFill>
                          <a:srgbClr val="000000"/>
                        </a:solidFill>
                        <a:latin typeface="Cambria Math" panose="02040503050406030204" pitchFamily="18" charset="0"/>
                        <a:cs typeface="Arial" panose="020B0604020202020204" pitchFamily="34" charset="0"/>
                      </a:rPr>
                      <m:t>𝐷𝐸</m:t>
                    </m:r>
                    <m:r>
                      <a:rPr lang="vi-VN" sz="3400" i="1" smtClean="0">
                        <a:solidFill>
                          <a:srgbClr val="000000"/>
                        </a:solidFill>
                        <a:latin typeface="Cambria Math" panose="02040503050406030204" pitchFamily="18" charset="0"/>
                        <a:cs typeface="Arial" panose="020B0604020202020204" pitchFamily="34" charset="0"/>
                      </a:rPr>
                      <m:t> ⊥</m:t>
                    </m:r>
                    <m:r>
                      <a:rPr lang="vi-VN" sz="3400" i="1" smtClean="0">
                        <a:solidFill>
                          <a:srgbClr val="000000"/>
                        </a:solidFill>
                        <a:latin typeface="Cambria Math" panose="02040503050406030204" pitchFamily="18" charset="0"/>
                        <a:cs typeface="Arial" panose="020B0604020202020204" pitchFamily="34" charset="0"/>
                      </a:rPr>
                      <m:t>𝐵𝐶</m:t>
                    </m:r>
                    <m:r>
                      <a:rPr lang="vi-VN" sz="3400" i="1">
                        <a:solidFill>
                          <a:srgbClr val="000000"/>
                        </a:solidFill>
                        <a:latin typeface="Cambria Math" panose="02040503050406030204" pitchFamily="18" charset="0"/>
                        <a:cs typeface="Arial" panose="020B0604020202020204" pitchFamily="34" charset="0"/>
                      </a:rPr>
                      <m:t>.</m:t>
                    </m:r>
                  </m:oMath>
                </a14:m>
                <a:endParaRPr lang="vi-VN" sz="3400">
                  <a:solidFill>
                    <a:srgbClr val="000000"/>
                  </a:solidFill>
                  <a:cs typeface="Arial" panose="020B0604020202020204" pitchFamily="34" charset="0"/>
                </a:endParaRPr>
              </a:p>
              <a:p>
                <a:pPr lvl="0" algn="just">
                  <a:lnSpc>
                    <a:spcPct val="150000"/>
                  </a:lnSpc>
                </a:pPr>
                <a:r>
                  <a:rPr lang="vi-VN" sz="3400" smtClean="0">
                    <a:solidFill>
                      <a:srgbClr val="000000"/>
                    </a:solidFill>
                    <a:cs typeface="Arial" panose="020B0604020202020204" pitchFamily="34" charset="0"/>
                  </a:rPr>
                  <a:t>Có </a:t>
                </a:r>
                <a14:m>
                  <m:oMath xmlns:m="http://schemas.openxmlformats.org/officeDocument/2006/math">
                    <m:r>
                      <a:rPr lang="vi-VN" sz="3400" i="1">
                        <a:solidFill>
                          <a:srgbClr val="000000"/>
                        </a:solidFill>
                        <a:latin typeface="Cambria Math" panose="02040503050406030204" pitchFamily="18" charset="0"/>
                        <a:cs typeface="Arial" panose="020B0604020202020204" pitchFamily="34" charset="0"/>
                      </a:rPr>
                      <m:t>𝐴𝐸</m:t>
                    </m:r>
                    <m:r>
                      <a:rPr lang="vi-VN" sz="3400" i="1">
                        <a:solidFill>
                          <a:srgbClr val="000000"/>
                        </a:solidFill>
                        <a:latin typeface="Cambria Math" panose="02040503050406030204" pitchFamily="18" charset="0"/>
                        <a:cs typeface="Arial" panose="020B0604020202020204" pitchFamily="34" charset="0"/>
                      </a:rPr>
                      <m:t>⊥</m:t>
                    </m:r>
                    <m:r>
                      <a:rPr lang="vi-VN" sz="3400" i="1">
                        <a:solidFill>
                          <a:srgbClr val="000000"/>
                        </a:solidFill>
                        <a:latin typeface="Cambria Math" panose="02040503050406030204" pitchFamily="18" charset="0"/>
                        <a:cs typeface="Arial" panose="020B0604020202020204" pitchFamily="34" charset="0"/>
                      </a:rPr>
                      <m:t>𝐵𝐶</m:t>
                    </m:r>
                  </m:oMath>
                </a14:m>
                <a:r>
                  <a:rPr lang="en-US" sz="3400" smtClean="0">
                    <a:solidFill>
                      <a:srgbClr val="000000"/>
                    </a:solidFill>
                    <a:cs typeface="Arial" panose="020B0604020202020204" pitchFamily="34" charset="0"/>
                  </a:rPr>
                  <a:t> </a:t>
                </a:r>
                <a:r>
                  <a:rPr lang="vi-VN" sz="3400" smtClean="0">
                    <a:solidFill>
                      <a:srgbClr val="000000"/>
                    </a:solidFill>
                    <a:cs typeface="Arial" panose="020B0604020202020204" pitchFamily="34" charset="0"/>
                  </a:rPr>
                  <a:t>và </a:t>
                </a:r>
                <a14:m>
                  <m:oMath xmlns:m="http://schemas.openxmlformats.org/officeDocument/2006/math">
                    <m:r>
                      <a:rPr lang="vi-VN" sz="3400" i="1">
                        <a:solidFill>
                          <a:srgbClr val="000000"/>
                        </a:solidFill>
                        <a:latin typeface="Cambria Math" panose="02040503050406030204" pitchFamily="18" charset="0"/>
                        <a:cs typeface="Arial" panose="020B0604020202020204" pitchFamily="34" charset="0"/>
                      </a:rPr>
                      <m:t>𝐷𝐸</m:t>
                    </m:r>
                    <m:r>
                      <a:rPr lang="vi-VN" sz="3400" i="1">
                        <a:solidFill>
                          <a:srgbClr val="000000"/>
                        </a:solidFill>
                        <a:latin typeface="Cambria Math" panose="02040503050406030204" pitchFamily="18" charset="0"/>
                        <a:cs typeface="Arial" panose="020B0604020202020204" pitchFamily="34" charset="0"/>
                      </a:rPr>
                      <m:t>⊥</m:t>
                    </m:r>
                    <m:r>
                      <a:rPr lang="vi-VN" sz="3400" i="1">
                        <a:solidFill>
                          <a:srgbClr val="000000"/>
                        </a:solidFill>
                        <a:latin typeface="Cambria Math" panose="02040503050406030204" pitchFamily="18" charset="0"/>
                        <a:cs typeface="Arial" panose="020B0604020202020204" pitchFamily="34" charset="0"/>
                      </a:rPr>
                      <m:t>𝐵𝐶</m:t>
                    </m:r>
                  </m:oMath>
                </a14:m>
                <a:r>
                  <a:rPr lang="en-US" sz="3400" smtClean="0">
                    <a:solidFill>
                      <a:srgbClr val="000000"/>
                    </a:solidFill>
                    <a:cs typeface="Arial" panose="020B0604020202020204" pitchFamily="34" charset="0"/>
                  </a:rPr>
                  <a:t> </a:t>
                </a:r>
                <a:r>
                  <a:rPr lang="vi-VN" sz="3400" smtClean="0">
                    <a:solidFill>
                      <a:srgbClr val="000000"/>
                    </a:solidFill>
                    <a:cs typeface="Arial" panose="020B0604020202020204" pitchFamily="34" charset="0"/>
                  </a:rPr>
                  <a:t>nên </a:t>
                </a:r>
                <a14:m>
                  <m:oMath xmlns:m="http://schemas.openxmlformats.org/officeDocument/2006/math">
                    <m:r>
                      <a:rPr lang="vi-VN" sz="3400" i="1" smtClean="0">
                        <a:solidFill>
                          <a:srgbClr val="000000"/>
                        </a:solidFill>
                        <a:latin typeface="Cambria Math" panose="02040503050406030204" pitchFamily="18" charset="0"/>
                        <a:cs typeface="Arial" panose="020B0604020202020204" pitchFamily="34" charset="0"/>
                      </a:rPr>
                      <m:t>𝐵𝐶</m:t>
                    </m:r>
                    <m:r>
                      <a:rPr lang="vi-VN" sz="3400" i="1" smtClean="0">
                        <a:solidFill>
                          <a:srgbClr val="000000"/>
                        </a:solidFill>
                        <a:latin typeface="Cambria Math" panose="02040503050406030204" pitchFamily="18" charset="0"/>
                        <a:cs typeface="Arial" panose="020B0604020202020204" pitchFamily="34" charset="0"/>
                      </a:rPr>
                      <m:t>⊥(</m:t>
                    </m:r>
                    <m:r>
                      <a:rPr lang="vi-VN" sz="3400" i="1">
                        <a:solidFill>
                          <a:srgbClr val="000000"/>
                        </a:solidFill>
                        <a:latin typeface="Cambria Math" panose="02040503050406030204" pitchFamily="18" charset="0"/>
                        <a:cs typeface="Arial" panose="020B0604020202020204" pitchFamily="34" charset="0"/>
                      </a:rPr>
                      <m:t>𝐴𝐷𝐸</m:t>
                    </m:r>
                    <m:r>
                      <a:rPr lang="vi-VN" sz="3400" i="1">
                        <a:solidFill>
                          <a:srgbClr val="000000"/>
                        </a:solidFill>
                        <a:latin typeface="Cambria Math" panose="02040503050406030204" pitchFamily="18" charset="0"/>
                        <a:cs typeface="Arial" panose="020B0604020202020204" pitchFamily="34" charset="0"/>
                      </a:rPr>
                      <m:t>)</m:t>
                    </m:r>
                  </m:oMath>
                </a14:m>
                <a:endParaRPr lang="en-US" sz="3400" smtClean="0">
                  <a:solidFill>
                    <a:srgbClr val="000000"/>
                  </a:solidFill>
                  <a:cs typeface="Arial" panose="020B0604020202020204" pitchFamily="34" charset="0"/>
                </a:endParaRPr>
              </a:p>
              <a:p>
                <a:pPr lvl="0" algn="just">
                  <a:lnSpc>
                    <a:spcPct val="150000"/>
                  </a:lnSpc>
                </a:pPr>
                <a:r>
                  <a:rPr lang="vi-VN" sz="3400" smtClean="0">
                    <a:solidFill>
                      <a:srgbClr val="000000"/>
                    </a:solidFill>
                    <a:cs typeface="Arial" panose="020B0604020202020204" pitchFamily="34" charset="0"/>
                  </a:rPr>
                  <a:t>suy </a:t>
                </a:r>
                <a:r>
                  <a:rPr lang="vi-VN" sz="3400">
                    <a:solidFill>
                      <a:srgbClr val="000000"/>
                    </a:solidFill>
                    <a:cs typeface="Arial" panose="020B0604020202020204" pitchFamily="34" charset="0"/>
                  </a:rPr>
                  <a:t>ra </a:t>
                </a:r>
                <a14:m>
                  <m:oMath xmlns:m="http://schemas.openxmlformats.org/officeDocument/2006/math">
                    <m:r>
                      <a:rPr lang="vi-VN" sz="3400" i="1" smtClean="0">
                        <a:solidFill>
                          <a:srgbClr val="000000"/>
                        </a:solidFill>
                        <a:latin typeface="Cambria Math" panose="02040503050406030204" pitchFamily="18" charset="0"/>
                        <a:cs typeface="Arial" panose="020B0604020202020204" pitchFamily="34" charset="0"/>
                      </a:rPr>
                      <m:t>𝐵𝐶</m:t>
                    </m:r>
                    <m:r>
                      <a:rPr lang="vi-VN" sz="3400" i="1" smtClean="0">
                        <a:solidFill>
                          <a:srgbClr val="000000"/>
                        </a:solidFill>
                        <a:latin typeface="Cambria Math" panose="02040503050406030204" pitchFamily="18" charset="0"/>
                        <a:cs typeface="Arial" panose="020B0604020202020204" pitchFamily="34" charset="0"/>
                      </a:rPr>
                      <m:t>⊥</m:t>
                    </m:r>
                    <m:r>
                      <a:rPr lang="vi-VN" sz="3400" i="1" smtClean="0">
                        <a:solidFill>
                          <a:srgbClr val="000000"/>
                        </a:solidFill>
                        <a:latin typeface="Cambria Math" panose="02040503050406030204" pitchFamily="18" charset="0"/>
                        <a:cs typeface="Arial" panose="020B0604020202020204" pitchFamily="34" charset="0"/>
                      </a:rPr>
                      <m:t>𝐴𝐷</m:t>
                    </m:r>
                  </m:oMath>
                </a14:m>
                <a:endParaRPr lang="vi-VN" sz="3400">
                  <a:solidFill>
                    <a:srgbClr val="000000"/>
                  </a:solidFill>
                  <a:cs typeface="Arial" panose="020B0604020202020204" pitchFamily="34" charset="0"/>
                </a:endParaRPr>
              </a:p>
              <a:p>
                <a:pPr lvl="0" algn="just">
                  <a:lnSpc>
                    <a:spcPct val="150000"/>
                  </a:lnSpc>
                </a:pPr>
                <a:r>
                  <a:rPr lang="vi-VN" sz="3400" smtClean="0">
                    <a:solidFill>
                      <a:srgbClr val="000000"/>
                    </a:solidFill>
                    <a:latin typeface="Arial" panose="020B0604020202020204" pitchFamily="34" charset="0"/>
                    <a:cs typeface="Arial" panose="020B0604020202020204" pitchFamily="34" charset="0"/>
                  </a:rPr>
                  <a:t>Gọi </a:t>
                </a:r>
                <a14:m>
                  <m:oMath xmlns:m="http://schemas.openxmlformats.org/officeDocument/2006/math">
                    <m:r>
                      <a:rPr lang="vi-VN" sz="3400" i="1" smtClean="0">
                        <a:solidFill>
                          <a:srgbClr val="000000"/>
                        </a:solidFill>
                        <a:latin typeface="Cambria Math" panose="02040503050406030204" pitchFamily="18" charset="0"/>
                        <a:cs typeface="Arial" panose="020B0604020202020204" pitchFamily="34" charset="0"/>
                      </a:rPr>
                      <m:t>𝐹</m:t>
                    </m:r>
                  </m:oMath>
                </a14:m>
                <a:r>
                  <a:rPr lang="vi-VN" sz="3400">
                    <a:solidFill>
                      <a:srgbClr val="000000"/>
                    </a:solidFill>
                    <a:latin typeface="Arial" panose="020B0604020202020204" pitchFamily="34" charset="0"/>
                    <a:cs typeface="Arial" panose="020B0604020202020204" pitchFamily="34" charset="0"/>
                  </a:rPr>
                  <a:t> là trung điểm của </a:t>
                </a:r>
                <a14:m>
                  <m:oMath xmlns:m="http://schemas.openxmlformats.org/officeDocument/2006/math">
                    <m:r>
                      <a:rPr lang="vi-VN" sz="3400" i="1" smtClean="0">
                        <a:solidFill>
                          <a:srgbClr val="000000"/>
                        </a:solidFill>
                        <a:latin typeface="Cambria Math" panose="02040503050406030204" pitchFamily="18" charset="0"/>
                        <a:cs typeface="Arial" panose="020B0604020202020204" pitchFamily="34" charset="0"/>
                      </a:rPr>
                      <m:t>𝐵𝐷</m:t>
                    </m:r>
                    <m:r>
                      <a:rPr lang="vi-VN" sz="3400" i="1" smtClean="0">
                        <a:solidFill>
                          <a:srgbClr val="000000"/>
                        </a:solidFill>
                        <a:latin typeface="Cambria Math" panose="02040503050406030204" pitchFamily="18" charset="0"/>
                        <a:cs typeface="Arial" panose="020B0604020202020204" pitchFamily="34" charset="0"/>
                      </a:rPr>
                      <m:t>.</m:t>
                    </m:r>
                  </m:oMath>
                </a14:m>
                <a:endParaRPr lang="vi-VN" sz="3400">
                  <a:solidFill>
                    <a:srgbClr val="000000"/>
                  </a:solidFill>
                  <a:latin typeface="Arial" panose="020B0604020202020204" pitchFamily="34" charset="0"/>
                  <a:cs typeface="Arial" panose="020B0604020202020204" pitchFamily="34" charset="0"/>
                </a:endParaRPr>
              </a:p>
              <a:p>
                <a:pPr lvl="0" algn="just">
                  <a:lnSpc>
                    <a:spcPct val="150000"/>
                  </a:lnSpc>
                </a:pPr>
                <a:r>
                  <a:rPr lang="en-US" sz="3400" smtClean="0">
                    <a:solidFill>
                      <a:srgbClr val="000000"/>
                    </a:solidFill>
                    <a:latin typeface="Arial" panose="020B0604020202020204" pitchFamily="34" charset="0"/>
                    <a:cs typeface="Arial" panose="020B0604020202020204" pitchFamily="34" charset="0"/>
                  </a:rPr>
                  <a:t>Chứng minh tương tự ta có </a:t>
                </a:r>
                <a14:m>
                  <m:oMath xmlns:m="http://schemas.openxmlformats.org/officeDocument/2006/math">
                    <m:r>
                      <a:rPr lang="vi-VN" sz="3400" i="1" smtClean="0">
                        <a:solidFill>
                          <a:srgbClr val="000000"/>
                        </a:solidFill>
                        <a:latin typeface="Cambria Math" panose="02040503050406030204" pitchFamily="18" charset="0"/>
                        <a:cs typeface="Arial" panose="020B0604020202020204" pitchFamily="34" charset="0"/>
                      </a:rPr>
                      <m:t>𝐵𝐷</m:t>
                    </m:r>
                    <m:r>
                      <a:rPr lang="vi-VN" sz="3400" i="1" smtClean="0">
                        <a:solidFill>
                          <a:srgbClr val="000000"/>
                        </a:solidFill>
                        <a:latin typeface="Cambria Math" panose="02040503050406030204" pitchFamily="18" charset="0"/>
                        <a:cs typeface="Arial" panose="020B0604020202020204" pitchFamily="34" charset="0"/>
                      </a:rPr>
                      <m:t> ⊥(</m:t>
                    </m:r>
                    <m:r>
                      <a:rPr lang="vi-VN" sz="3400" i="1">
                        <a:solidFill>
                          <a:srgbClr val="000000"/>
                        </a:solidFill>
                        <a:latin typeface="Cambria Math" panose="02040503050406030204" pitchFamily="18" charset="0"/>
                        <a:cs typeface="Arial" panose="020B0604020202020204" pitchFamily="34" charset="0"/>
                      </a:rPr>
                      <m:t>𝐴𝐶𝐹</m:t>
                    </m:r>
                    <m:r>
                      <a:rPr lang="vi-VN" sz="3400" i="1">
                        <a:solidFill>
                          <a:srgbClr val="000000"/>
                        </a:solidFill>
                        <a:latin typeface="Cambria Math" panose="02040503050406030204" pitchFamily="18" charset="0"/>
                        <a:cs typeface="Arial" panose="020B0604020202020204" pitchFamily="34" charset="0"/>
                      </a:rPr>
                      <m:t>)</m:t>
                    </m:r>
                  </m:oMath>
                </a14:m>
                <a:endParaRPr lang="en-US" sz="3400" smtClean="0">
                  <a:solidFill>
                    <a:srgbClr val="000000"/>
                  </a:solidFill>
                  <a:cs typeface="Arial" panose="020B0604020202020204" pitchFamily="34" charset="0"/>
                </a:endParaRPr>
              </a:p>
              <a:p>
                <a:pPr lvl="0" algn="just">
                  <a:lnSpc>
                    <a:spcPct val="150000"/>
                  </a:lnSpc>
                </a:pPr>
                <a:r>
                  <a:rPr lang="vi-VN" sz="3400" smtClean="0">
                    <a:solidFill>
                      <a:srgbClr val="000000"/>
                    </a:solidFill>
                    <a:cs typeface="Arial" panose="020B0604020202020204" pitchFamily="34" charset="0"/>
                  </a:rPr>
                  <a:t>suy </a:t>
                </a:r>
                <a:r>
                  <a:rPr lang="vi-VN" sz="3400">
                    <a:solidFill>
                      <a:srgbClr val="000000"/>
                    </a:solidFill>
                    <a:cs typeface="Arial" panose="020B0604020202020204" pitchFamily="34" charset="0"/>
                  </a:rPr>
                  <a:t>ra </a:t>
                </a:r>
                <a14:m>
                  <m:oMath xmlns:m="http://schemas.openxmlformats.org/officeDocument/2006/math">
                    <m:r>
                      <a:rPr lang="vi-VN" sz="3400" i="1" smtClean="0">
                        <a:solidFill>
                          <a:srgbClr val="000000"/>
                        </a:solidFill>
                        <a:latin typeface="Cambria Math" panose="02040503050406030204" pitchFamily="18" charset="0"/>
                        <a:cs typeface="Arial" panose="020B0604020202020204" pitchFamily="34" charset="0"/>
                      </a:rPr>
                      <m:t>𝐵𝐷</m:t>
                    </m:r>
                    <m:r>
                      <a:rPr lang="vi-VN" sz="3400" i="1" smtClean="0">
                        <a:solidFill>
                          <a:srgbClr val="000000"/>
                        </a:solidFill>
                        <a:latin typeface="Cambria Math" panose="02040503050406030204" pitchFamily="18" charset="0"/>
                        <a:cs typeface="Arial" panose="020B0604020202020204" pitchFamily="34" charset="0"/>
                      </a:rPr>
                      <m:t>⊥</m:t>
                    </m:r>
                    <m:r>
                      <a:rPr lang="vi-VN" sz="3400" i="1" smtClean="0">
                        <a:solidFill>
                          <a:srgbClr val="000000"/>
                        </a:solidFill>
                        <a:latin typeface="Cambria Math" panose="02040503050406030204" pitchFamily="18" charset="0"/>
                        <a:cs typeface="Arial" panose="020B0604020202020204" pitchFamily="34" charset="0"/>
                      </a:rPr>
                      <m:t>𝐴𝐶</m:t>
                    </m:r>
                  </m:oMath>
                </a14:m>
                <a:r>
                  <a:rPr lang="vi-VN" sz="3400">
                    <a:solidFill>
                      <a:srgbClr val="000000"/>
                    </a:solidFill>
                    <a:cs typeface="Arial" panose="020B0604020202020204" pitchFamily="34" charset="0"/>
                  </a:rPr>
                  <a:t>.</a:t>
                </a:r>
                <a:endParaRPr kumimoji="0" lang="vi-VN" sz="3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endParaRPr>
              </a:p>
            </p:txBody>
          </p:sp>
        </mc:Choice>
        <mc:Fallback>
          <p:sp>
            <p:nvSpPr>
              <p:cNvPr id="7" name="Rectangle 6"/>
              <p:cNvSpPr>
                <a:spLocks noRot="1" noChangeAspect="1" noMove="1" noResize="1" noEditPoints="1" noAdjustHandles="1" noChangeArrowheads="1" noChangeShapeType="1" noTextEdit="1"/>
              </p:cNvSpPr>
              <p:nvPr/>
            </p:nvSpPr>
            <p:spPr>
              <a:xfrm>
                <a:off x="7543800" y="1066234"/>
                <a:ext cx="10159610" cy="8725466"/>
              </a:xfrm>
              <a:prstGeom prst="rect">
                <a:avLst/>
              </a:prstGeom>
              <a:blipFill>
                <a:blip r:embed="rId2"/>
                <a:stretch>
                  <a:fillRect l="-1681" r="-1621" b="-419"/>
                </a:stretch>
              </a:blipFill>
            </p:spPr>
            <p:txBody>
              <a:bodyPr/>
              <a:lstStyle/>
              <a:p>
                <a:r>
                  <a:rPr lang="en-US">
                    <a:noFill/>
                  </a:rPr>
                  <a:t> </a:t>
                </a:r>
              </a:p>
            </p:txBody>
          </p:sp>
        </mc:Fallback>
      </mc:AlternateContent>
      <p:sp>
        <p:nvSpPr>
          <p:cNvPr id="16" name="Freeform 16"/>
          <p:cNvSpPr/>
          <p:nvPr/>
        </p:nvSpPr>
        <p:spPr>
          <a:xfrm rot="5400000">
            <a:off x="1292671" y="9005138"/>
            <a:ext cx="369256" cy="1473436"/>
          </a:xfrm>
          <a:custGeom>
            <a:avLst/>
            <a:gdLst/>
            <a:ahLst/>
            <a:cxnLst/>
            <a:rect l="l" t="t" r="r" b="b"/>
            <a:pathLst>
              <a:path w="897771" h="2956731">
                <a:moveTo>
                  <a:pt x="0" y="0"/>
                </a:moveTo>
                <a:lnTo>
                  <a:pt x="897771" y="0"/>
                </a:lnTo>
                <a:lnTo>
                  <a:pt x="897771" y="2956731"/>
                </a:lnTo>
                <a:lnTo>
                  <a:pt x="0" y="2956731"/>
                </a:lnTo>
                <a:lnTo>
                  <a:pt x="0" y="0"/>
                </a:lnTo>
                <a:close/>
              </a:path>
            </a:pathLst>
          </a:custGeom>
          <a:blipFill>
            <a:blip r:embed="rId3">
              <a:extLst>
                <a:ext uri="{96DAC541-7B7A-43D3-8B79-37D633B846F1}">
                  <asvg:svgBlip xmlns="" xmlns:asvg="http://schemas.microsoft.com/office/drawing/2016/SVG/main" r:embed="rId10"/>
                </a:ext>
              </a:extLst>
            </a:blip>
            <a:stretch>
              <a:fillRect/>
            </a:stretch>
          </a:blipFill>
        </p:spPr>
      </p:sp>
      <p:grpSp>
        <p:nvGrpSpPr>
          <p:cNvPr id="36" name="Group 35"/>
          <p:cNvGrpSpPr/>
          <p:nvPr/>
        </p:nvGrpSpPr>
        <p:grpSpPr>
          <a:xfrm>
            <a:off x="609600" y="1365728"/>
            <a:ext cx="6195317" cy="5486400"/>
            <a:chOff x="236620" y="1181100"/>
            <a:chExt cx="6195317" cy="5486400"/>
          </a:xfrm>
        </p:grpSpPr>
        <p:pic>
          <p:nvPicPr>
            <p:cNvPr id="2" name="Picture 1"/>
            <p:cNvPicPr>
              <a:picLocks noChangeAspect="1"/>
            </p:cNvPicPr>
            <p:nvPr/>
          </p:nvPicPr>
          <p:blipFill>
            <a:blip r:embed="rId11">
              <a:biLevel thresh="75000"/>
              <a:extLst>
                <a:ext uri="{BEBA8EAE-BF5A-486C-A8C5-ECC9F3942E4B}">
                  <a14:imgProps xmlns:a14="http://schemas.microsoft.com/office/drawing/2010/main">
                    <a14:imgLayer r:embed="rId12">
                      <a14:imgEffect>
                        <a14:sharpenSoften amount="50000"/>
                      </a14:imgEffect>
                      <a14:imgEffect>
                        <a14:brightnessContrast contrast="-40000"/>
                      </a14:imgEffect>
                    </a14:imgLayer>
                  </a14:imgProps>
                </a:ext>
              </a:extLst>
            </a:blip>
            <a:stretch>
              <a:fillRect/>
            </a:stretch>
          </p:blipFill>
          <p:spPr>
            <a:xfrm>
              <a:off x="236620" y="1181100"/>
              <a:ext cx="6195317" cy="5486400"/>
            </a:xfrm>
            <a:prstGeom prst="rect">
              <a:avLst/>
            </a:prstGeom>
          </p:spPr>
        </p:pic>
        <p:sp>
          <p:nvSpPr>
            <p:cNvPr id="32" name="Oval 31"/>
            <p:cNvSpPr/>
            <p:nvPr/>
          </p:nvSpPr>
          <p:spPr>
            <a:xfrm>
              <a:off x="5312734" y="4940300"/>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Oval 32"/>
            <p:cNvSpPr/>
            <p:nvPr/>
          </p:nvSpPr>
          <p:spPr>
            <a:xfrm>
              <a:off x="1752600" y="3886200"/>
              <a:ext cx="76200" cy="7620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mc:AlternateContent xmlns:mc="http://schemas.openxmlformats.org/markup-compatibility/2006">
          <mc:Choice xmlns:a14="http://schemas.microsoft.com/office/drawing/2010/main" Requires="a14">
            <p:sp>
              <p:nvSpPr>
                <p:cNvPr id="34" name="Rectangle 33"/>
                <p:cNvSpPr/>
                <p:nvPr/>
              </p:nvSpPr>
              <p:spPr>
                <a:xfrm>
                  <a:off x="5382972" y="4754890"/>
                  <a:ext cx="538096" cy="52322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2800" b="0" i="1" smtClean="0">
                            <a:solidFill>
                              <a:srgbClr val="000000"/>
                            </a:solidFill>
                            <a:latin typeface="Cambria Math" panose="02040503050406030204" pitchFamily="18" charset="0"/>
                            <a:cs typeface="Arial" panose="020B0604020202020204" pitchFamily="34" charset="0"/>
                          </a:rPr>
                          <m:t>𝑁</m:t>
                        </m:r>
                      </m:oMath>
                    </m:oMathPara>
                  </a14:m>
                  <a:endParaRPr lang="en-US" sz="2800"/>
                </a:p>
              </p:txBody>
            </p:sp>
          </mc:Choice>
          <mc:Fallback>
            <p:sp>
              <p:nvSpPr>
                <p:cNvPr id="34" name="Rectangle 33"/>
                <p:cNvSpPr>
                  <a:spLocks noRot="1" noChangeAspect="1" noMove="1" noResize="1" noEditPoints="1" noAdjustHandles="1" noChangeArrowheads="1" noChangeShapeType="1" noTextEdit="1"/>
                </p:cNvSpPr>
                <p:nvPr/>
              </p:nvSpPr>
              <p:spPr>
                <a:xfrm>
                  <a:off x="5382972" y="4754890"/>
                  <a:ext cx="538096" cy="523220"/>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5" name="Rectangle 34"/>
                <p:cNvSpPr/>
                <p:nvPr/>
              </p:nvSpPr>
              <p:spPr>
                <a:xfrm>
                  <a:off x="1104319" y="3543300"/>
                  <a:ext cx="581377" cy="523220"/>
                </a:xfrm>
                <a:prstGeom prst="rect">
                  <a:avLst/>
                </a:prstGeom>
              </p:spPr>
              <p:txBody>
                <a:bodyPr wrap="none">
                  <a:spAutoFit/>
                </a:bodyPr>
                <a:lstStyle/>
                <a:p>
                  <a14:m>
                    <m:oMathPara xmlns:m="http://schemas.openxmlformats.org/officeDocument/2006/math">
                      <m:oMathParaPr>
                        <m:jc m:val="centerGroup"/>
                      </m:oMathParaPr>
                      <m:oMath xmlns:m="http://schemas.openxmlformats.org/officeDocument/2006/math">
                        <m:r>
                          <a:rPr lang="en-US" sz="2800" b="0" i="1" smtClean="0">
                            <a:solidFill>
                              <a:srgbClr val="000000"/>
                            </a:solidFill>
                            <a:latin typeface="Cambria Math" panose="02040503050406030204" pitchFamily="18" charset="0"/>
                            <a:cs typeface="Arial" panose="020B0604020202020204" pitchFamily="34" charset="0"/>
                          </a:rPr>
                          <m:t>𝑀</m:t>
                        </m:r>
                      </m:oMath>
                    </m:oMathPara>
                  </a14:m>
                  <a:endParaRPr lang="en-US" sz="2800"/>
                </a:p>
              </p:txBody>
            </p:sp>
          </mc:Choice>
          <mc:Fallback>
            <p:sp>
              <p:nvSpPr>
                <p:cNvPr id="35" name="Rectangle 34"/>
                <p:cNvSpPr>
                  <a:spLocks noRot="1" noChangeAspect="1" noMove="1" noResize="1" noEditPoints="1" noAdjustHandles="1" noChangeArrowheads="1" noChangeShapeType="1" noTextEdit="1"/>
                </p:cNvSpPr>
                <p:nvPr/>
              </p:nvSpPr>
              <p:spPr>
                <a:xfrm>
                  <a:off x="1104319" y="3543300"/>
                  <a:ext cx="581377" cy="523220"/>
                </a:xfrm>
                <a:prstGeom prst="rect">
                  <a:avLst/>
                </a:prstGeom>
                <a:blipFill>
                  <a:blip r:embed="rId14"/>
                  <a:stretch>
                    <a:fillRect/>
                  </a:stretch>
                </a:blipFill>
              </p:spPr>
              <p:txBody>
                <a:bodyPr/>
                <a:lstStyle/>
                <a:p>
                  <a:r>
                    <a:rPr lang="en-US">
                      <a:noFill/>
                    </a:rPr>
                    <a:t> </a:t>
                  </a:r>
                </a:p>
              </p:txBody>
            </p:sp>
          </mc:Fallback>
        </mc:AlternateContent>
      </p:grpSp>
    </p:spTree>
    <p:extLst>
      <p:ext uri="{BB962C8B-B14F-4D97-AF65-F5344CB8AC3E}">
        <p14:creationId xmlns:p14="http://schemas.microsoft.com/office/powerpoint/2010/main" val="1005838617"/>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up)">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wipe(down)">
                                      <p:cBhvr>
                                        <p:cTn id="17" dur="500"/>
                                        <p:tgtEl>
                                          <p:spTgt spid="7">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randombar(horizontal)">
                                      <p:cBhvr>
                                        <p:cTn id="22" dur="500"/>
                                        <p:tgtEl>
                                          <p:spTgt spid="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7">
                                            <p:txEl>
                                              <p:pRg st="3" end="3"/>
                                            </p:txEl>
                                          </p:spTgt>
                                        </p:tgtEl>
                                        <p:attrNameLst>
                                          <p:attrName>style.visibility</p:attrName>
                                        </p:attrNameLst>
                                      </p:cBhvr>
                                      <p:to>
                                        <p:strVal val="visible"/>
                                      </p:to>
                                    </p:set>
                                    <p:animEffect transition="in" filter="wipe(up)">
                                      <p:cBhvr>
                                        <p:cTn id="27" dur="500"/>
                                        <p:tgtEl>
                                          <p:spTgt spid="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
                                            <p:txEl>
                                              <p:pRg st="4" end="4"/>
                                            </p:txEl>
                                          </p:spTgt>
                                        </p:tgtEl>
                                        <p:attrNameLst>
                                          <p:attrName>style.visibility</p:attrName>
                                        </p:attrNameLst>
                                      </p:cBhvr>
                                      <p:to>
                                        <p:strVal val="visible"/>
                                      </p:to>
                                    </p:set>
                                    <p:animEffect transition="in" filter="fade">
                                      <p:cBhvr>
                                        <p:cTn id="32" dur="500"/>
                                        <p:tgtEl>
                                          <p:spTgt spid="7">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7">
                                            <p:txEl>
                                              <p:pRg st="5" end="5"/>
                                            </p:txEl>
                                          </p:spTgt>
                                        </p:tgtEl>
                                        <p:attrNameLst>
                                          <p:attrName>style.visibility</p:attrName>
                                        </p:attrNameLst>
                                      </p:cBhvr>
                                      <p:to>
                                        <p:strVal val="visible"/>
                                      </p:to>
                                    </p:set>
                                    <p:animEffect transition="in" filter="wipe(left)">
                                      <p:cBhvr>
                                        <p:cTn id="37" dur="500"/>
                                        <p:tgtEl>
                                          <p:spTgt spid="7">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
                                            <p:txEl>
                                              <p:pRg st="6" end="6"/>
                                            </p:txEl>
                                          </p:spTgt>
                                        </p:tgtEl>
                                        <p:attrNameLst>
                                          <p:attrName>style.visibility</p:attrName>
                                        </p:attrNameLst>
                                      </p:cBhvr>
                                      <p:to>
                                        <p:strVal val="visible"/>
                                      </p:to>
                                    </p:set>
                                    <p:animEffect transition="in" filter="fade">
                                      <p:cBhvr>
                                        <p:cTn id="42" dur="500"/>
                                        <p:tgtEl>
                                          <p:spTgt spid="7">
                                            <p:txEl>
                                              <p:pRg st="6" end="6"/>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7">
                                            <p:txEl>
                                              <p:pRg st="7" end="7"/>
                                            </p:txEl>
                                          </p:spTgt>
                                        </p:tgtEl>
                                        <p:attrNameLst>
                                          <p:attrName>style.visibility</p:attrName>
                                        </p:attrNameLst>
                                      </p:cBhvr>
                                      <p:to>
                                        <p:strVal val="visible"/>
                                      </p:to>
                                    </p:set>
                                    <p:animEffect transition="in" filter="wipe(down)">
                                      <p:cBhvr>
                                        <p:cTn id="47" dur="500"/>
                                        <p:tgtEl>
                                          <p:spTgt spid="7">
                                            <p:txEl>
                                              <p:pRg st="7" end="7"/>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7">
                                            <p:txEl>
                                              <p:pRg st="8" end="8"/>
                                            </p:txEl>
                                          </p:spTgt>
                                        </p:tgtEl>
                                        <p:attrNameLst>
                                          <p:attrName>style.visibility</p:attrName>
                                        </p:attrNameLst>
                                      </p:cBhvr>
                                      <p:to>
                                        <p:strVal val="visible"/>
                                      </p:to>
                                    </p:set>
                                    <p:animEffect transition="in" filter="wipe(left)">
                                      <p:cBhvr>
                                        <p:cTn id="52" dur="500"/>
                                        <p:tgtEl>
                                          <p:spTgt spid="7">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MasterSp="0">
  <p:cSld>
    <p:spTree>
      <p:nvGrpSpPr>
        <p:cNvPr id="1" name="Shape 910"/>
        <p:cNvGrpSpPr/>
        <p:nvPr/>
      </p:nvGrpSpPr>
      <p:grpSpPr>
        <a:xfrm>
          <a:off x="0" y="0"/>
          <a:ext cx="0" cy="0"/>
          <a:chOff x="0" y="0"/>
          <a:chExt cx="0" cy="0"/>
        </a:xfrm>
      </p:grpSpPr>
      <p:sp>
        <p:nvSpPr>
          <p:cNvPr id="9" name="Freeform 2"/>
          <p:cNvSpPr/>
          <p:nvPr/>
        </p:nvSpPr>
        <p:spPr>
          <a:xfrm>
            <a:off x="-20187" y="206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0" name="Group 4"/>
          <p:cNvGrpSpPr/>
          <p:nvPr/>
        </p:nvGrpSpPr>
        <p:grpSpPr>
          <a:xfrm>
            <a:off x="1022564" y="1028700"/>
            <a:ext cx="16421100" cy="8349934"/>
            <a:chOff x="0" y="0"/>
            <a:chExt cx="2671232" cy="2154171"/>
          </a:xfrm>
        </p:grpSpPr>
        <p:sp>
          <p:nvSpPr>
            <p:cNvPr id="11" name="Freeform 5"/>
            <p:cNvSpPr/>
            <p:nvPr/>
          </p:nvSpPr>
          <p:spPr>
            <a:xfrm>
              <a:off x="48260" y="4826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2"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14"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22" name="Freeform 11"/>
          <p:cNvSpPr/>
          <p:nvPr/>
        </p:nvSpPr>
        <p:spPr>
          <a:xfrm>
            <a:off x="15475924" y="1714788"/>
            <a:ext cx="1324839" cy="1041186"/>
          </a:xfrm>
          <a:custGeom>
            <a:avLst/>
            <a:gdLst/>
            <a:ahLst/>
            <a:cxnLst/>
            <a:rect l="l" t="t" r="r" b="b"/>
            <a:pathLst>
              <a:path w="1763452" h="1288923">
                <a:moveTo>
                  <a:pt x="0" y="0"/>
                </a:moveTo>
                <a:lnTo>
                  <a:pt x="1763452" y="0"/>
                </a:lnTo>
                <a:lnTo>
                  <a:pt x="1763452" y="1288923"/>
                </a:lnTo>
                <a:lnTo>
                  <a:pt x="0" y="1288923"/>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pic>
        <p:nvPicPr>
          <p:cNvPr id="23" name="Picture 22"/>
          <p:cNvPicPr>
            <a:picLocks noChangeAspect="1"/>
          </p:cNvPicPr>
          <p:nvPr/>
        </p:nvPicPr>
        <p:blipFill>
          <a:blip r:embed="rId7"/>
          <a:stretch>
            <a:fillRect/>
          </a:stretch>
        </p:blipFill>
        <p:spPr>
          <a:xfrm rot="11815361">
            <a:off x="16004249" y="7662333"/>
            <a:ext cx="1424366" cy="1644628"/>
          </a:xfrm>
          <a:prstGeom prst="rect">
            <a:avLst/>
          </a:prstGeom>
        </p:spPr>
      </p:pic>
      <p:sp>
        <p:nvSpPr>
          <p:cNvPr id="24" name="Google Shape;3331;p61"/>
          <p:cNvSpPr txBox="1"/>
          <p:nvPr/>
        </p:nvSpPr>
        <p:spPr>
          <a:xfrm flipH="1">
            <a:off x="1458651" y="1790700"/>
            <a:ext cx="5763143" cy="1143000"/>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algn="ctr" defTabSz="1828800">
              <a:lnSpc>
                <a:spcPct val="150000"/>
              </a:lnSpc>
              <a:defRPr/>
            </a:pP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7.25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a:t>
            </a:r>
            <a:r>
              <a:rPr lang="fr-FR" sz="4000" b="1" kern="0"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40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40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tr.59)</a:t>
            </a:r>
            <a:endParaRPr lang="en-US" sz="4000" kern="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mc:AlternateContent xmlns:mc="http://schemas.openxmlformats.org/markup-compatibility/2006">
        <mc:Choice xmlns:a14="http://schemas.microsoft.com/office/drawing/2010/main" Requires="a14">
          <p:sp>
            <p:nvSpPr>
              <p:cNvPr id="25" name="Rectangle 24"/>
              <p:cNvSpPr/>
              <p:nvPr/>
            </p:nvSpPr>
            <p:spPr>
              <a:xfrm>
                <a:off x="1458651" y="3212611"/>
                <a:ext cx="15330324" cy="4902689"/>
              </a:xfrm>
              <a:prstGeom prst="rect">
                <a:avLst/>
              </a:prstGeom>
            </p:spPr>
            <p:txBody>
              <a:bodyPr wrap="square">
                <a:spAutoFit/>
              </a:bodyPr>
              <a:lstStyle/>
              <a:p>
                <a:pPr algn="just" defTabSz="1828800">
                  <a:lnSpc>
                    <a:spcPct val="150000"/>
                  </a:lnSpc>
                  <a:spcBef>
                    <a:spcPts val="600"/>
                  </a:spcBef>
                  <a:spcAft>
                    <a:spcPts val="600"/>
                  </a:spcAft>
                  <a:defRPr/>
                </a:pPr>
                <a:r>
                  <a:rPr lang="vi-VN" sz="4000" kern="0">
                    <a:solidFill>
                      <a:sysClr val="windowText" lastClr="000000"/>
                    </a:solidFill>
                    <a:latin typeface="Arial"/>
                    <a:cs typeface="Arial"/>
                    <a:sym typeface="Arial"/>
                  </a:rPr>
                  <a:t>Cho hình lập phương </a:t>
                </a:r>
                <a14:m>
                  <m:oMath xmlns:m="http://schemas.openxmlformats.org/officeDocument/2006/math">
                    <m:r>
                      <a:rPr lang="vi-VN" sz="4000" i="1" kern="0" smtClean="0">
                        <a:solidFill>
                          <a:sysClr val="windowText" lastClr="000000"/>
                        </a:solidFill>
                        <a:latin typeface="Cambria Math" panose="02040503050406030204" pitchFamily="18" charset="0"/>
                        <a:cs typeface="Arial"/>
                        <a:sym typeface="Arial"/>
                      </a:rPr>
                      <m:t>𝐴𝐵𝐶𝐷</m:t>
                    </m:r>
                    <m:r>
                      <a:rPr lang="vi-VN" sz="4000" i="1" kern="0" smtClean="0">
                        <a:solidFill>
                          <a:sysClr val="windowText" lastClr="000000"/>
                        </a:solidFill>
                        <a:latin typeface="Cambria Math" panose="02040503050406030204" pitchFamily="18" charset="0"/>
                        <a:cs typeface="Arial"/>
                        <a:sym typeface="Arial"/>
                      </a:rPr>
                      <m:t>.</m:t>
                    </m:r>
                    <m:r>
                      <a:rPr lang="vi-VN" sz="4000" i="1" kern="0" smtClean="0">
                        <a:solidFill>
                          <a:sysClr val="windowText" lastClr="000000"/>
                        </a:solidFill>
                        <a:latin typeface="Cambria Math" panose="02040503050406030204" pitchFamily="18" charset="0"/>
                        <a:cs typeface="Arial"/>
                        <a:sym typeface="Arial"/>
                      </a:rPr>
                      <m:t>𝐴</m:t>
                    </m:r>
                    <m:r>
                      <a:rPr lang="vi-VN" sz="4000" i="1" kern="0" smtClean="0">
                        <a:solidFill>
                          <a:sysClr val="windowText" lastClr="000000"/>
                        </a:solidFill>
                        <a:latin typeface="Cambria Math" panose="02040503050406030204" pitchFamily="18" charset="0"/>
                        <a:cs typeface="Arial"/>
                        <a:sym typeface="Arial"/>
                      </a:rPr>
                      <m:t>′</m:t>
                    </m:r>
                    <m:r>
                      <a:rPr lang="vi-VN" sz="4000" i="1" kern="0" smtClean="0">
                        <a:solidFill>
                          <a:sysClr val="windowText" lastClr="000000"/>
                        </a:solidFill>
                        <a:latin typeface="Cambria Math" panose="02040503050406030204" pitchFamily="18" charset="0"/>
                        <a:cs typeface="Arial"/>
                        <a:sym typeface="Arial"/>
                      </a:rPr>
                      <m:t>𝐵</m:t>
                    </m:r>
                    <m:r>
                      <a:rPr lang="vi-VN" sz="4000" i="1" kern="0" smtClean="0">
                        <a:solidFill>
                          <a:sysClr val="windowText" lastClr="000000"/>
                        </a:solidFill>
                        <a:latin typeface="Cambria Math" panose="02040503050406030204" pitchFamily="18" charset="0"/>
                        <a:cs typeface="Arial"/>
                        <a:sym typeface="Arial"/>
                      </a:rPr>
                      <m:t>′</m:t>
                    </m:r>
                    <m:r>
                      <a:rPr lang="vi-VN" sz="4000" i="1" kern="0" smtClean="0">
                        <a:solidFill>
                          <a:sysClr val="windowText" lastClr="000000"/>
                        </a:solidFill>
                        <a:latin typeface="Cambria Math" panose="02040503050406030204" pitchFamily="18" charset="0"/>
                        <a:cs typeface="Arial"/>
                        <a:sym typeface="Arial"/>
                      </a:rPr>
                      <m:t>𝐶</m:t>
                    </m:r>
                    <m:r>
                      <a:rPr lang="vi-VN" sz="4000" i="1" kern="0" smtClean="0">
                        <a:solidFill>
                          <a:sysClr val="windowText" lastClr="000000"/>
                        </a:solidFill>
                        <a:latin typeface="Cambria Math" panose="02040503050406030204" pitchFamily="18" charset="0"/>
                        <a:cs typeface="Arial"/>
                        <a:sym typeface="Arial"/>
                      </a:rPr>
                      <m:t>′</m:t>
                    </m:r>
                    <m:r>
                      <a:rPr lang="vi-VN" sz="4000" i="1" kern="0" smtClean="0">
                        <a:solidFill>
                          <a:sysClr val="windowText" lastClr="000000"/>
                        </a:solidFill>
                        <a:latin typeface="Cambria Math" panose="02040503050406030204" pitchFamily="18" charset="0"/>
                        <a:cs typeface="Arial"/>
                        <a:sym typeface="Arial"/>
                      </a:rPr>
                      <m:t>𝐷</m:t>
                    </m:r>
                    <m:r>
                      <a:rPr lang="vi-VN" sz="4000" i="1" kern="0" smtClean="0">
                        <a:solidFill>
                          <a:sysClr val="windowText" lastClr="000000"/>
                        </a:solidFill>
                        <a:latin typeface="Cambria Math" panose="02040503050406030204" pitchFamily="18" charset="0"/>
                        <a:cs typeface="Arial"/>
                        <a:sym typeface="Arial"/>
                      </a:rPr>
                      <m:t>′</m:t>
                    </m:r>
                  </m:oMath>
                </a14:m>
                <a:r>
                  <a:rPr lang="en-US" sz="4000" kern="0" smtClean="0">
                    <a:solidFill>
                      <a:sysClr val="windowText" lastClr="000000"/>
                    </a:solidFill>
                    <a:latin typeface="Arial"/>
                    <a:cs typeface="Arial"/>
                    <a:sym typeface="Arial"/>
                  </a:rPr>
                  <a:t> </a:t>
                </a:r>
                <a:r>
                  <a:rPr lang="vi-VN" sz="4000" kern="0">
                    <a:solidFill>
                      <a:sysClr val="windowText" lastClr="000000"/>
                    </a:solidFill>
                    <a:latin typeface="Arial"/>
                    <a:cs typeface="Arial"/>
                    <a:sym typeface="Arial"/>
                  </a:rPr>
                  <a:t>có cạnh </a:t>
                </a:r>
                <a14:m>
                  <m:oMath xmlns:m="http://schemas.openxmlformats.org/officeDocument/2006/math">
                    <m:r>
                      <a:rPr lang="vi-VN" sz="4000" i="1" kern="0" smtClean="0">
                        <a:solidFill>
                          <a:sysClr val="windowText" lastClr="000000"/>
                        </a:solidFill>
                        <a:latin typeface="Cambria Math" panose="02040503050406030204" pitchFamily="18" charset="0"/>
                        <a:cs typeface="Arial"/>
                        <a:sym typeface="Arial"/>
                      </a:rPr>
                      <m:t>𝑎</m:t>
                    </m:r>
                  </m:oMath>
                </a14:m>
                <a:r>
                  <a:rPr lang="vi-VN" sz="4000" kern="0" smtClean="0">
                    <a:solidFill>
                      <a:sysClr val="windowText" lastClr="000000"/>
                    </a:solidFill>
                    <a:latin typeface="Arial"/>
                    <a:cs typeface="Arial"/>
                    <a:sym typeface="Arial"/>
                  </a:rPr>
                  <a:t>.</a:t>
                </a:r>
                <a:endParaRPr lang="vi-VN" sz="4000" kern="0">
                  <a:solidFill>
                    <a:sysClr val="windowText" lastClr="000000"/>
                  </a:solidFill>
                  <a:latin typeface="Arial"/>
                  <a:cs typeface="Arial"/>
                  <a:sym typeface="Arial"/>
                </a:endParaRPr>
              </a:p>
              <a:p>
                <a:pPr algn="just" defTabSz="1828800">
                  <a:lnSpc>
                    <a:spcPct val="150000"/>
                  </a:lnSpc>
                  <a:spcBef>
                    <a:spcPts val="600"/>
                  </a:spcBef>
                  <a:spcAft>
                    <a:spcPts val="600"/>
                  </a:spcAft>
                  <a:defRPr/>
                </a:pPr>
                <a:r>
                  <a:rPr lang="vi-VN" sz="4000" kern="0">
                    <a:solidFill>
                      <a:sysClr val="windowText" lastClr="000000"/>
                    </a:solidFill>
                    <a:latin typeface="Arial"/>
                    <a:cs typeface="Arial"/>
                    <a:sym typeface="Arial"/>
                  </a:rPr>
                  <a:t>a) Chứng minh rằng hai mặt phẳng </a:t>
                </a:r>
                <a14:m>
                  <m:oMath xmlns:m="http://schemas.openxmlformats.org/officeDocument/2006/math">
                    <m:r>
                      <a:rPr lang="vi-VN" sz="4000" i="1" kern="0" smtClean="0">
                        <a:solidFill>
                          <a:sysClr val="windowText" lastClr="000000"/>
                        </a:solidFill>
                        <a:latin typeface="Cambria Math" panose="02040503050406030204" pitchFamily="18" charset="0"/>
                        <a:cs typeface="Arial"/>
                        <a:sym typeface="Arial"/>
                      </a:rPr>
                      <m:t>(</m:t>
                    </m:r>
                    <m:r>
                      <a:rPr lang="vi-VN" sz="4000" i="1" kern="0" smtClean="0">
                        <a:solidFill>
                          <a:sysClr val="windowText" lastClr="000000"/>
                        </a:solidFill>
                        <a:latin typeface="Cambria Math" panose="02040503050406030204" pitchFamily="18" charset="0"/>
                        <a:cs typeface="Arial"/>
                        <a:sym typeface="Arial"/>
                      </a:rPr>
                      <m:t>𝐷</m:t>
                    </m:r>
                    <m:r>
                      <a:rPr lang="vi-VN" sz="4000" i="1" kern="0" smtClean="0">
                        <a:solidFill>
                          <a:sysClr val="windowText" lastClr="000000"/>
                        </a:solidFill>
                        <a:latin typeface="Cambria Math" panose="02040503050406030204" pitchFamily="18" charset="0"/>
                        <a:cs typeface="Arial"/>
                        <a:sym typeface="Arial"/>
                      </a:rPr>
                      <m:t>′</m:t>
                    </m:r>
                    <m:r>
                      <a:rPr lang="vi-VN" sz="4000" i="1" kern="0" smtClean="0">
                        <a:solidFill>
                          <a:sysClr val="windowText" lastClr="000000"/>
                        </a:solidFill>
                        <a:latin typeface="Cambria Math" panose="02040503050406030204" pitchFamily="18" charset="0"/>
                        <a:cs typeface="Arial"/>
                        <a:sym typeface="Arial"/>
                      </a:rPr>
                      <m:t>𝐴𝐶</m:t>
                    </m:r>
                    <m:r>
                      <a:rPr lang="vi-VN" sz="4000" i="1" kern="0" smtClean="0">
                        <a:solidFill>
                          <a:sysClr val="windowText" lastClr="000000"/>
                        </a:solidFill>
                        <a:latin typeface="Cambria Math" panose="02040503050406030204" pitchFamily="18" charset="0"/>
                        <a:cs typeface="Arial"/>
                        <a:sym typeface="Arial"/>
                      </a:rPr>
                      <m:t>)</m:t>
                    </m:r>
                  </m:oMath>
                </a14:m>
                <a:r>
                  <a:rPr lang="en-US" sz="4000" kern="0" smtClean="0">
                    <a:solidFill>
                      <a:sysClr val="windowText" lastClr="000000"/>
                    </a:solidFill>
                    <a:latin typeface="Arial"/>
                    <a:cs typeface="Arial"/>
                    <a:sym typeface="Arial"/>
                  </a:rPr>
                  <a:t> </a:t>
                </a:r>
                <a:r>
                  <a:rPr lang="vi-VN" sz="4000" kern="0">
                    <a:solidFill>
                      <a:sysClr val="windowText" lastClr="000000"/>
                    </a:solidFill>
                    <a:latin typeface="Arial"/>
                    <a:cs typeface="Arial"/>
                    <a:sym typeface="Arial"/>
                  </a:rPr>
                  <a:t>và </a:t>
                </a:r>
                <a14:m>
                  <m:oMath xmlns:m="http://schemas.openxmlformats.org/officeDocument/2006/math">
                    <m:r>
                      <a:rPr lang="vi-VN" sz="4000" i="1" kern="0" smtClean="0">
                        <a:solidFill>
                          <a:sysClr val="windowText" lastClr="000000"/>
                        </a:solidFill>
                        <a:latin typeface="Cambria Math" panose="02040503050406030204" pitchFamily="18" charset="0"/>
                        <a:cs typeface="Arial"/>
                        <a:sym typeface="Arial"/>
                      </a:rPr>
                      <m:t>(</m:t>
                    </m:r>
                    <m:r>
                      <a:rPr lang="vi-VN" sz="4000" i="1" kern="0" smtClean="0">
                        <a:solidFill>
                          <a:sysClr val="windowText" lastClr="000000"/>
                        </a:solidFill>
                        <a:latin typeface="Cambria Math" panose="02040503050406030204" pitchFamily="18" charset="0"/>
                        <a:cs typeface="Arial"/>
                        <a:sym typeface="Arial"/>
                      </a:rPr>
                      <m:t>𝐵𝐶</m:t>
                    </m:r>
                    <m:r>
                      <a:rPr lang="vi-VN" sz="4000" i="1" kern="0" smtClean="0">
                        <a:solidFill>
                          <a:sysClr val="windowText" lastClr="000000"/>
                        </a:solidFill>
                        <a:latin typeface="Cambria Math" panose="02040503050406030204" pitchFamily="18" charset="0"/>
                        <a:cs typeface="Arial"/>
                        <a:sym typeface="Arial"/>
                      </a:rPr>
                      <m:t>′</m:t>
                    </m:r>
                    <m:r>
                      <a:rPr lang="vi-VN" sz="4000" i="1" kern="0" smtClean="0">
                        <a:solidFill>
                          <a:sysClr val="windowText" lastClr="000000"/>
                        </a:solidFill>
                        <a:latin typeface="Cambria Math" panose="02040503050406030204" pitchFamily="18" charset="0"/>
                        <a:cs typeface="Arial"/>
                        <a:sym typeface="Arial"/>
                      </a:rPr>
                      <m:t>𝐴</m:t>
                    </m:r>
                    <m:r>
                      <a:rPr lang="vi-VN" sz="4000" i="1" kern="0" smtClean="0">
                        <a:solidFill>
                          <a:sysClr val="windowText" lastClr="000000"/>
                        </a:solidFill>
                        <a:latin typeface="Cambria Math" panose="02040503050406030204" pitchFamily="18" charset="0"/>
                        <a:cs typeface="Arial"/>
                        <a:sym typeface="Arial"/>
                      </a:rPr>
                      <m:t>′) </m:t>
                    </m:r>
                  </m:oMath>
                </a14:m>
                <a:r>
                  <a:rPr lang="vi-VN" sz="4000" kern="0">
                    <a:solidFill>
                      <a:sysClr val="windowText" lastClr="000000"/>
                    </a:solidFill>
                    <a:latin typeface="Arial"/>
                    <a:cs typeface="Arial"/>
                    <a:sym typeface="Arial"/>
                  </a:rPr>
                  <a:t>song song với nhau và </a:t>
                </a:r>
                <a14:m>
                  <m:oMath xmlns:m="http://schemas.openxmlformats.org/officeDocument/2006/math">
                    <m:r>
                      <a:rPr lang="vi-VN" sz="4000" i="1" kern="0" smtClean="0">
                        <a:solidFill>
                          <a:sysClr val="windowText" lastClr="000000"/>
                        </a:solidFill>
                        <a:latin typeface="Cambria Math" panose="02040503050406030204" pitchFamily="18" charset="0"/>
                        <a:cs typeface="Arial"/>
                        <a:sym typeface="Arial"/>
                      </a:rPr>
                      <m:t>𝐷𝐵</m:t>
                    </m:r>
                    <m:r>
                      <a:rPr lang="vi-VN" sz="4000" i="1" kern="0" smtClean="0">
                        <a:solidFill>
                          <a:sysClr val="windowText" lastClr="000000"/>
                        </a:solidFill>
                        <a:latin typeface="Cambria Math" panose="02040503050406030204" pitchFamily="18" charset="0"/>
                        <a:cs typeface="Arial"/>
                        <a:sym typeface="Arial"/>
                      </a:rPr>
                      <m:t>′</m:t>
                    </m:r>
                  </m:oMath>
                </a14:m>
                <a:r>
                  <a:rPr lang="vi-VN" sz="4000" kern="0">
                    <a:solidFill>
                      <a:sysClr val="windowText" lastClr="000000"/>
                    </a:solidFill>
                    <a:latin typeface="Arial"/>
                    <a:cs typeface="Arial"/>
                    <a:sym typeface="Arial"/>
                  </a:rPr>
                  <a:t> vuông góc với hai mặt phẳng </a:t>
                </a:r>
                <a:r>
                  <a:rPr lang="vi-VN" sz="4000" kern="0">
                    <a:solidFill>
                      <a:sysClr val="windowText" lastClr="000000"/>
                    </a:solidFill>
                    <a:latin typeface="Arial"/>
                    <a:cs typeface="Arial"/>
                    <a:sym typeface="Arial"/>
                  </a:rPr>
                  <a:t>đó</a:t>
                </a:r>
                <a:r>
                  <a:rPr lang="vi-VN" sz="4000" kern="0" smtClean="0">
                    <a:solidFill>
                      <a:sysClr val="windowText" lastClr="000000"/>
                    </a:solidFill>
                    <a:latin typeface="Arial"/>
                    <a:cs typeface="Arial"/>
                    <a:sym typeface="Arial"/>
                  </a:rPr>
                  <a:t>.</a:t>
                </a:r>
                <a:endParaRPr lang="vi-VN" sz="4000" kern="0">
                  <a:solidFill>
                    <a:sysClr val="windowText" lastClr="000000"/>
                  </a:solidFill>
                  <a:latin typeface="Arial"/>
                  <a:cs typeface="Arial"/>
                  <a:sym typeface="Arial"/>
                </a:endParaRPr>
              </a:p>
              <a:p>
                <a:pPr algn="just" defTabSz="1828800">
                  <a:lnSpc>
                    <a:spcPct val="150000"/>
                  </a:lnSpc>
                  <a:spcBef>
                    <a:spcPts val="600"/>
                  </a:spcBef>
                  <a:spcAft>
                    <a:spcPts val="600"/>
                  </a:spcAft>
                  <a:defRPr/>
                </a:pPr>
                <a:r>
                  <a:rPr lang="vi-VN" sz="4000" kern="0">
                    <a:solidFill>
                      <a:sysClr val="windowText" lastClr="000000"/>
                    </a:solidFill>
                    <a:latin typeface="Arial"/>
                    <a:cs typeface="Arial"/>
                    <a:sym typeface="Arial"/>
                  </a:rPr>
                  <a:t>b) Xác định các giao điểm </a:t>
                </a:r>
                <a14:m>
                  <m:oMath xmlns:m="http://schemas.openxmlformats.org/officeDocument/2006/math">
                    <m:r>
                      <a:rPr lang="vi-VN" sz="4000" i="1" kern="0" smtClean="0">
                        <a:solidFill>
                          <a:sysClr val="windowText" lastClr="000000"/>
                        </a:solidFill>
                        <a:latin typeface="Cambria Math" panose="02040503050406030204" pitchFamily="18" charset="0"/>
                        <a:cs typeface="Arial"/>
                        <a:sym typeface="Arial"/>
                      </a:rPr>
                      <m:t>𝐸</m:t>
                    </m:r>
                    <m:r>
                      <a:rPr lang="vi-VN" sz="4000" i="1" kern="0" smtClean="0">
                        <a:solidFill>
                          <a:sysClr val="windowText" lastClr="000000"/>
                        </a:solidFill>
                        <a:latin typeface="Cambria Math" panose="02040503050406030204" pitchFamily="18" charset="0"/>
                        <a:cs typeface="Arial"/>
                        <a:sym typeface="Arial"/>
                      </a:rPr>
                      <m:t>, </m:t>
                    </m:r>
                    <m:r>
                      <a:rPr lang="vi-VN" sz="4000" i="1" kern="0" smtClean="0">
                        <a:solidFill>
                          <a:sysClr val="windowText" lastClr="000000"/>
                        </a:solidFill>
                        <a:latin typeface="Cambria Math" panose="02040503050406030204" pitchFamily="18" charset="0"/>
                        <a:cs typeface="Arial"/>
                        <a:sym typeface="Arial"/>
                      </a:rPr>
                      <m:t>𝐹</m:t>
                    </m:r>
                    <m:r>
                      <a:rPr lang="vi-VN" sz="4000" i="1" kern="0" smtClean="0">
                        <a:solidFill>
                          <a:sysClr val="windowText" lastClr="000000"/>
                        </a:solidFill>
                        <a:latin typeface="Cambria Math" panose="02040503050406030204" pitchFamily="18" charset="0"/>
                        <a:cs typeface="Arial"/>
                        <a:sym typeface="Arial"/>
                      </a:rPr>
                      <m:t> </m:t>
                    </m:r>
                  </m:oMath>
                </a14:m>
                <a:r>
                  <a:rPr lang="vi-VN" sz="4000" kern="0">
                    <a:solidFill>
                      <a:sysClr val="windowText" lastClr="000000"/>
                    </a:solidFill>
                    <a:latin typeface="Arial"/>
                    <a:cs typeface="Arial"/>
                    <a:sym typeface="Arial"/>
                  </a:rPr>
                  <a:t>của </a:t>
                </a:r>
                <a14:m>
                  <m:oMath xmlns:m="http://schemas.openxmlformats.org/officeDocument/2006/math">
                    <m:r>
                      <a:rPr lang="vi-VN" sz="4000" i="1" kern="0" smtClean="0">
                        <a:solidFill>
                          <a:sysClr val="windowText" lastClr="000000"/>
                        </a:solidFill>
                        <a:latin typeface="Cambria Math" panose="02040503050406030204" pitchFamily="18" charset="0"/>
                        <a:cs typeface="Arial"/>
                        <a:sym typeface="Arial"/>
                      </a:rPr>
                      <m:t>𝐷𝐵</m:t>
                    </m:r>
                    <m:r>
                      <a:rPr lang="vi-VN" sz="4000" i="1" kern="0" smtClean="0">
                        <a:solidFill>
                          <a:sysClr val="windowText" lastClr="000000"/>
                        </a:solidFill>
                        <a:latin typeface="Cambria Math" panose="02040503050406030204" pitchFamily="18" charset="0"/>
                        <a:cs typeface="Arial"/>
                        <a:sym typeface="Arial"/>
                      </a:rPr>
                      <m:t>′</m:t>
                    </m:r>
                  </m:oMath>
                </a14:m>
                <a:r>
                  <a:rPr lang="vi-VN" sz="4000" kern="0">
                    <a:solidFill>
                      <a:sysClr val="windowText" lastClr="000000"/>
                    </a:solidFill>
                    <a:latin typeface="Arial"/>
                    <a:cs typeface="Arial"/>
                    <a:sym typeface="Arial"/>
                  </a:rPr>
                  <a:t> với </a:t>
                </a:r>
                <a14:m>
                  <m:oMath xmlns:m="http://schemas.openxmlformats.org/officeDocument/2006/math">
                    <m:r>
                      <a:rPr lang="vi-VN" sz="4000" i="1" kern="0" smtClean="0">
                        <a:solidFill>
                          <a:sysClr val="windowText" lastClr="000000"/>
                        </a:solidFill>
                        <a:latin typeface="Cambria Math" panose="02040503050406030204" pitchFamily="18" charset="0"/>
                        <a:cs typeface="Arial"/>
                        <a:sym typeface="Arial"/>
                      </a:rPr>
                      <m:t>(</m:t>
                    </m:r>
                    <m:r>
                      <a:rPr lang="vi-VN" sz="4000" i="1" kern="0" smtClean="0">
                        <a:solidFill>
                          <a:sysClr val="windowText" lastClr="000000"/>
                        </a:solidFill>
                        <a:latin typeface="Cambria Math" panose="02040503050406030204" pitchFamily="18" charset="0"/>
                        <a:cs typeface="Arial"/>
                        <a:sym typeface="Arial"/>
                      </a:rPr>
                      <m:t>𝐷</m:t>
                    </m:r>
                    <m:r>
                      <a:rPr lang="vi-VN" sz="4000" i="1" kern="0" smtClean="0">
                        <a:solidFill>
                          <a:sysClr val="windowText" lastClr="000000"/>
                        </a:solidFill>
                        <a:latin typeface="Cambria Math" panose="02040503050406030204" pitchFamily="18" charset="0"/>
                        <a:cs typeface="Arial"/>
                        <a:sym typeface="Arial"/>
                      </a:rPr>
                      <m:t>′</m:t>
                    </m:r>
                    <m:r>
                      <a:rPr lang="vi-VN" sz="4000" i="1" kern="0" smtClean="0">
                        <a:solidFill>
                          <a:sysClr val="windowText" lastClr="000000"/>
                        </a:solidFill>
                        <a:latin typeface="Cambria Math" panose="02040503050406030204" pitchFamily="18" charset="0"/>
                        <a:cs typeface="Arial"/>
                        <a:sym typeface="Arial"/>
                      </a:rPr>
                      <m:t>𝐴𝐶</m:t>
                    </m:r>
                    <m:r>
                      <a:rPr lang="vi-VN" sz="4000" i="1" kern="0" smtClean="0">
                        <a:solidFill>
                          <a:sysClr val="windowText" lastClr="000000"/>
                        </a:solidFill>
                        <a:latin typeface="Cambria Math" panose="02040503050406030204" pitchFamily="18" charset="0"/>
                        <a:cs typeface="Arial"/>
                        <a:sym typeface="Arial"/>
                      </a:rPr>
                      <m:t>), (</m:t>
                    </m:r>
                    <m:r>
                      <a:rPr lang="vi-VN" sz="4000" i="1" kern="0" smtClean="0">
                        <a:solidFill>
                          <a:sysClr val="windowText" lastClr="000000"/>
                        </a:solidFill>
                        <a:latin typeface="Cambria Math" panose="02040503050406030204" pitchFamily="18" charset="0"/>
                        <a:cs typeface="Arial"/>
                        <a:sym typeface="Arial"/>
                      </a:rPr>
                      <m:t>𝐵𝐶</m:t>
                    </m:r>
                    <m:r>
                      <a:rPr lang="vi-VN" sz="4000" i="1" kern="0" smtClean="0">
                        <a:solidFill>
                          <a:sysClr val="windowText" lastClr="000000"/>
                        </a:solidFill>
                        <a:latin typeface="Cambria Math" panose="02040503050406030204" pitchFamily="18" charset="0"/>
                        <a:cs typeface="Arial"/>
                        <a:sym typeface="Arial"/>
                      </a:rPr>
                      <m:t>′</m:t>
                    </m:r>
                    <m:r>
                      <a:rPr lang="vi-VN" sz="4000" i="1" kern="0" smtClean="0">
                        <a:solidFill>
                          <a:sysClr val="windowText" lastClr="000000"/>
                        </a:solidFill>
                        <a:latin typeface="Cambria Math" panose="02040503050406030204" pitchFamily="18" charset="0"/>
                        <a:cs typeface="Arial"/>
                        <a:sym typeface="Arial"/>
                      </a:rPr>
                      <m:t>𝐴</m:t>
                    </m:r>
                    <m:r>
                      <a:rPr lang="vi-VN" sz="4000" i="1" kern="0" smtClean="0">
                        <a:solidFill>
                          <a:sysClr val="windowText" lastClr="000000"/>
                        </a:solidFill>
                        <a:latin typeface="Cambria Math" panose="02040503050406030204" pitchFamily="18" charset="0"/>
                        <a:cs typeface="Arial"/>
                        <a:sym typeface="Arial"/>
                      </a:rPr>
                      <m:t>′). </m:t>
                    </m:r>
                  </m:oMath>
                </a14:m>
                <a:r>
                  <a:rPr lang="vi-VN" sz="4000" kern="0">
                    <a:solidFill>
                      <a:sysClr val="windowText" lastClr="000000"/>
                    </a:solidFill>
                    <a:latin typeface="Arial"/>
                    <a:cs typeface="Arial"/>
                    <a:sym typeface="Arial"/>
                  </a:rPr>
                  <a:t>Tính </a:t>
                </a:r>
                <a14:m>
                  <m:oMath xmlns:m="http://schemas.openxmlformats.org/officeDocument/2006/math">
                    <m:r>
                      <a:rPr lang="vi-VN" sz="4000" i="1" kern="0" smtClean="0">
                        <a:solidFill>
                          <a:sysClr val="windowText" lastClr="000000"/>
                        </a:solidFill>
                        <a:latin typeface="Cambria Math" panose="02040503050406030204" pitchFamily="18" charset="0"/>
                        <a:cs typeface="Arial"/>
                        <a:sym typeface="Arial"/>
                      </a:rPr>
                      <m:t>𝑑</m:t>
                    </m:r>
                    <m:r>
                      <a:rPr lang="vi-VN" sz="4000" i="1" kern="0" smtClean="0">
                        <a:solidFill>
                          <a:sysClr val="windowText" lastClr="000000"/>
                        </a:solidFill>
                        <a:latin typeface="Cambria Math" panose="02040503050406030204" pitchFamily="18" charset="0"/>
                        <a:cs typeface="Arial"/>
                        <a:sym typeface="Arial"/>
                      </a:rPr>
                      <m:t>((</m:t>
                    </m:r>
                    <m:r>
                      <a:rPr lang="vi-VN" sz="4000" i="1" kern="0" smtClean="0">
                        <a:solidFill>
                          <a:sysClr val="windowText" lastClr="000000"/>
                        </a:solidFill>
                        <a:latin typeface="Cambria Math" panose="02040503050406030204" pitchFamily="18" charset="0"/>
                        <a:cs typeface="Arial"/>
                        <a:sym typeface="Arial"/>
                      </a:rPr>
                      <m:t>𝐷</m:t>
                    </m:r>
                    <m:r>
                      <a:rPr lang="vi-VN" sz="4000" i="1" kern="0" smtClean="0">
                        <a:solidFill>
                          <a:sysClr val="windowText" lastClr="000000"/>
                        </a:solidFill>
                        <a:latin typeface="Cambria Math" panose="02040503050406030204" pitchFamily="18" charset="0"/>
                        <a:cs typeface="Arial"/>
                        <a:sym typeface="Arial"/>
                      </a:rPr>
                      <m:t>′</m:t>
                    </m:r>
                    <m:r>
                      <a:rPr lang="vi-VN" sz="4000" i="1" kern="0" smtClean="0">
                        <a:solidFill>
                          <a:sysClr val="windowText" lastClr="000000"/>
                        </a:solidFill>
                        <a:latin typeface="Cambria Math" panose="02040503050406030204" pitchFamily="18" charset="0"/>
                        <a:cs typeface="Arial"/>
                        <a:sym typeface="Arial"/>
                      </a:rPr>
                      <m:t>𝐴𝐶</m:t>
                    </m:r>
                    <m:r>
                      <a:rPr lang="vi-VN" sz="4000" i="1" kern="0" smtClean="0">
                        <a:solidFill>
                          <a:sysClr val="windowText" lastClr="000000"/>
                        </a:solidFill>
                        <a:latin typeface="Cambria Math" panose="02040503050406030204" pitchFamily="18" charset="0"/>
                        <a:cs typeface="Arial"/>
                        <a:sym typeface="Arial"/>
                      </a:rPr>
                      <m:t>), (</m:t>
                    </m:r>
                    <m:r>
                      <a:rPr lang="vi-VN" sz="4000" i="1" kern="0" smtClean="0">
                        <a:solidFill>
                          <a:sysClr val="windowText" lastClr="000000"/>
                        </a:solidFill>
                        <a:latin typeface="Cambria Math" panose="02040503050406030204" pitchFamily="18" charset="0"/>
                        <a:cs typeface="Arial"/>
                        <a:sym typeface="Arial"/>
                      </a:rPr>
                      <m:t>𝐵𝐶</m:t>
                    </m:r>
                    <m:r>
                      <a:rPr lang="vi-VN" sz="4000" i="1" kern="0" smtClean="0">
                        <a:solidFill>
                          <a:sysClr val="windowText" lastClr="000000"/>
                        </a:solidFill>
                        <a:latin typeface="Cambria Math" panose="02040503050406030204" pitchFamily="18" charset="0"/>
                        <a:cs typeface="Arial"/>
                        <a:sym typeface="Arial"/>
                      </a:rPr>
                      <m:t>′</m:t>
                    </m:r>
                    <m:r>
                      <a:rPr lang="vi-VN" sz="4000" i="1" kern="0" smtClean="0">
                        <a:solidFill>
                          <a:sysClr val="windowText" lastClr="000000"/>
                        </a:solidFill>
                        <a:latin typeface="Cambria Math" panose="02040503050406030204" pitchFamily="18" charset="0"/>
                        <a:cs typeface="Arial"/>
                        <a:sym typeface="Arial"/>
                      </a:rPr>
                      <m:t>𝐴</m:t>
                    </m:r>
                    <m:r>
                      <a:rPr lang="vi-VN" sz="4000" i="1" kern="0" smtClean="0">
                        <a:solidFill>
                          <a:sysClr val="windowText" lastClr="000000"/>
                        </a:solidFill>
                        <a:latin typeface="Cambria Math" panose="02040503050406030204" pitchFamily="18" charset="0"/>
                        <a:cs typeface="Arial"/>
                        <a:sym typeface="Arial"/>
                      </a:rPr>
                      <m:t>′)).</m:t>
                    </m:r>
                  </m:oMath>
                </a14:m>
                <a:endParaRPr lang="vi-VN" sz="4000" kern="0">
                  <a:solidFill>
                    <a:sysClr val="windowText" lastClr="000000"/>
                  </a:solidFill>
                  <a:latin typeface="Arial"/>
                  <a:cs typeface="Arial"/>
                  <a:sym typeface="Arial"/>
                </a:endParaRPr>
              </a:p>
            </p:txBody>
          </p:sp>
        </mc:Choice>
        <mc:Fallback>
          <p:sp>
            <p:nvSpPr>
              <p:cNvPr id="25" name="Rectangle 24"/>
              <p:cNvSpPr>
                <a:spLocks noRot="1" noChangeAspect="1" noMove="1" noResize="1" noEditPoints="1" noAdjustHandles="1" noChangeArrowheads="1" noChangeShapeType="1" noTextEdit="1"/>
              </p:cNvSpPr>
              <p:nvPr/>
            </p:nvSpPr>
            <p:spPr>
              <a:xfrm>
                <a:off x="1458651" y="3212611"/>
                <a:ext cx="15330324" cy="4902689"/>
              </a:xfrm>
              <a:prstGeom prst="rect">
                <a:avLst/>
              </a:prstGeom>
              <a:blipFill>
                <a:blip r:embed="rId8"/>
                <a:stretch>
                  <a:fillRect l="-1392" r="-1431"/>
                </a:stretch>
              </a:blipFill>
            </p:spPr>
            <p:txBody>
              <a:bodyPr/>
              <a:lstStyle/>
              <a:p>
                <a:r>
                  <a:rPr lang="en-US">
                    <a:noFill/>
                  </a:rPr>
                  <a:t> </a:t>
                </a:r>
              </a:p>
            </p:txBody>
          </p:sp>
        </mc:Fallback>
      </mc:AlternateContent>
    </p:spTree>
    <p:extLst>
      <p:ext uri="{BB962C8B-B14F-4D97-AF65-F5344CB8AC3E}">
        <p14:creationId xmlns:p14="http://schemas.microsoft.com/office/powerpoint/2010/main" val="1185916940"/>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anim calcmode="lin" valueType="num">
                                      <p:cBhvr>
                                        <p:cTn id="8" dur="500" fill="hold"/>
                                        <p:tgtEl>
                                          <p:spTgt spid="24"/>
                                        </p:tgtEl>
                                        <p:attrNameLst>
                                          <p:attrName>ppt_x</p:attrName>
                                        </p:attrNameLst>
                                      </p:cBhvr>
                                      <p:tavLst>
                                        <p:tav tm="0">
                                          <p:val>
                                            <p:strVal val="#ppt_x"/>
                                          </p:val>
                                        </p:tav>
                                        <p:tav tm="100000">
                                          <p:val>
                                            <p:strVal val="#ppt_x"/>
                                          </p:val>
                                        </p:tav>
                                      </p:tavLst>
                                    </p:anim>
                                    <p:anim calcmode="lin" valueType="num">
                                      <p:cBhvr>
                                        <p:cTn id="9" dur="500" fill="hold"/>
                                        <p:tgtEl>
                                          <p:spTgt spid="2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anim calcmode="lin" valueType="num">
                                      <p:cBhvr>
                                        <p:cTn id="13" dur="500" fill="hold"/>
                                        <p:tgtEl>
                                          <p:spTgt spid="25"/>
                                        </p:tgtEl>
                                        <p:attrNameLst>
                                          <p:attrName>ppt_x</p:attrName>
                                        </p:attrNameLst>
                                      </p:cBhvr>
                                      <p:tavLst>
                                        <p:tav tm="0">
                                          <p:val>
                                            <p:strVal val="#ppt_x"/>
                                          </p:val>
                                        </p:tav>
                                        <p:tav tm="100000">
                                          <p:val>
                                            <p:strVal val="#ppt_x"/>
                                          </p:val>
                                        </p:tav>
                                      </p:tavLst>
                                    </p:anim>
                                    <p:anim calcmode="lin" valueType="num">
                                      <p:cBhvr>
                                        <p:cTn id="14"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5" grpId="0"/>
    </p:bldLst>
  </p:timing>
</p:sld>
</file>

<file path=ppt/slides/slide53.xml><?xml version="1.0" encoding="utf-8"?>
<p:sld xmlns:a="http://schemas.openxmlformats.org/drawingml/2006/main" xmlns:r="http://schemas.openxmlformats.org/officeDocument/2006/relationships" xmlns:p="http://schemas.openxmlformats.org/presentationml/2006/main" showMasterSp="0">
  <p:cSld>
    <p:spTree>
      <p:nvGrpSpPr>
        <p:cNvPr id="1" name="Shape 910"/>
        <p:cNvGrpSpPr/>
        <p:nvPr/>
      </p:nvGrpSpPr>
      <p:grpSpPr>
        <a:xfrm>
          <a:off x="0" y="0"/>
          <a:ext cx="0" cy="0"/>
          <a:chOff x="0" y="0"/>
          <a:chExt cx="0" cy="0"/>
        </a:xfrm>
      </p:grpSpPr>
      <p:sp>
        <p:nvSpPr>
          <p:cNvPr id="9" name="Freeform 2"/>
          <p:cNvSpPr/>
          <p:nvPr/>
        </p:nvSpPr>
        <p:spPr>
          <a:xfrm>
            <a:off x="-20187" y="206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0" name="Group 4"/>
          <p:cNvGrpSpPr/>
          <p:nvPr/>
        </p:nvGrpSpPr>
        <p:grpSpPr>
          <a:xfrm>
            <a:off x="381000" y="342900"/>
            <a:ext cx="17449800" cy="9677400"/>
            <a:chOff x="0" y="0"/>
            <a:chExt cx="2671232" cy="2154171"/>
          </a:xfrm>
        </p:grpSpPr>
        <p:sp>
          <p:nvSpPr>
            <p:cNvPr id="11" name="Freeform 5"/>
            <p:cNvSpPr/>
            <p:nvPr/>
          </p:nvSpPr>
          <p:spPr>
            <a:xfrm>
              <a:off x="48260" y="4826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2"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14"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5" name="Freeform 11"/>
          <p:cNvSpPr/>
          <p:nvPr/>
        </p:nvSpPr>
        <p:spPr>
          <a:xfrm>
            <a:off x="835425" y="8700159"/>
            <a:ext cx="1211875" cy="889074"/>
          </a:xfrm>
          <a:custGeom>
            <a:avLst/>
            <a:gdLst/>
            <a:ahLst/>
            <a:cxnLst/>
            <a:rect l="l" t="t" r="r" b="b"/>
            <a:pathLst>
              <a:path w="1763452" h="1288923">
                <a:moveTo>
                  <a:pt x="0" y="0"/>
                </a:moveTo>
                <a:lnTo>
                  <a:pt x="1763452" y="0"/>
                </a:lnTo>
                <a:lnTo>
                  <a:pt x="1763452" y="1288923"/>
                </a:lnTo>
                <a:lnTo>
                  <a:pt x="0" y="1288923"/>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13" name="Rectangle 12"/>
          <p:cNvSpPr/>
          <p:nvPr/>
        </p:nvSpPr>
        <p:spPr>
          <a:xfrm>
            <a:off x="990600" y="829350"/>
            <a:ext cx="1056700" cy="646331"/>
          </a:xfrm>
          <a:prstGeom prst="rect">
            <a:avLst/>
          </a:prstGeom>
        </p:spPr>
        <p:txBody>
          <a:bodyPr wrap="none">
            <a:spAutoFit/>
          </a:bodyPr>
          <a:lstStyle/>
          <a:p>
            <a:pPr algn="ctr" defTabSz="1828800">
              <a:defRPr/>
            </a:pPr>
            <a:r>
              <a:rPr lang="en-US" sz="3600" b="1" i="1" u="sng" smtClean="0">
                <a:solidFill>
                  <a:srgbClr val="C00000"/>
                </a:solidFill>
                <a:latin typeface="Arial" panose="020B0604020202020204" pitchFamily="34" charset="0"/>
                <a:cs typeface="Arial"/>
                <a:sym typeface="Arial"/>
              </a:rPr>
              <a:t>Giải</a:t>
            </a:r>
            <a:endParaRPr lang="en-US" sz="3600" b="1" i="1" u="sng" dirty="0">
              <a:solidFill>
                <a:srgbClr val="C00000"/>
              </a:solidFill>
              <a:latin typeface="Calibri"/>
              <a:cs typeface="Arial"/>
              <a:sym typeface="Arial"/>
            </a:endParaRPr>
          </a:p>
        </p:txBody>
      </p:sp>
      <mc:AlternateContent xmlns:mc="http://schemas.openxmlformats.org/markup-compatibility/2006">
        <mc:Choice xmlns:a14="http://schemas.microsoft.com/office/drawing/2010/main" Requires="a14">
          <p:sp>
            <p:nvSpPr>
              <p:cNvPr id="5" name="Rectangle 4"/>
              <p:cNvSpPr/>
              <p:nvPr/>
            </p:nvSpPr>
            <p:spPr>
              <a:xfrm>
                <a:off x="6953810" y="1056342"/>
                <a:ext cx="10074885" cy="8467318"/>
              </a:xfrm>
              <a:prstGeom prst="rect">
                <a:avLst/>
              </a:prstGeom>
            </p:spPr>
            <p:txBody>
              <a:bodyPr wrap="square">
                <a:spAutoFit/>
              </a:bodyPr>
              <a:lstStyle/>
              <a:p>
                <a:pPr algn="just">
                  <a:lnSpc>
                    <a:spcPct val="150000"/>
                  </a:lnSpc>
                </a:pPr>
                <a:r>
                  <a:rPr lang="en-US" sz="3500" smtClean="0">
                    <a:solidFill>
                      <a:srgbClr val="000000"/>
                    </a:solidFill>
                  </a:rPr>
                  <a:t>a) Vì </a:t>
                </a:r>
                <a14:m>
                  <m:oMath xmlns:m="http://schemas.openxmlformats.org/officeDocument/2006/math">
                    <m:r>
                      <a:rPr lang="en-US" sz="3500" i="1" smtClean="0">
                        <a:solidFill>
                          <a:srgbClr val="000000"/>
                        </a:solidFill>
                        <a:latin typeface="Cambria Math" panose="02040503050406030204" pitchFamily="18" charset="0"/>
                      </a:rPr>
                      <m:t>𝐴𝐴</m:t>
                    </m:r>
                    <m:r>
                      <a:rPr lang="en-US" sz="3500" i="1" smtClean="0">
                        <a:solidFill>
                          <a:srgbClr val="000000"/>
                        </a:solidFill>
                        <a:latin typeface="Cambria Math" panose="02040503050406030204" pitchFamily="18" charset="0"/>
                      </a:rPr>
                      <m:t>′ // </m:t>
                    </m:r>
                    <m:r>
                      <a:rPr lang="en-US" sz="3500" i="1" smtClean="0">
                        <a:solidFill>
                          <a:srgbClr val="000000"/>
                        </a:solidFill>
                        <a:latin typeface="Cambria Math" panose="02040503050406030204" pitchFamily="18" charset="0"/>
                      </a:rPr>
                      <m:t>𝐶𝐶</m:t>
                    </m:r>
                    <m:r>
                      <a:rPr lang="en-US" sz="3500" i="1" smtClean="0">
                        <a:solidFill>
                          <a:srgbClr val="000000"/>
                        </a:solidFill>
                        <a:latin typeface="Cambria Math" panose="02040503050406030204" pitchFamily="18" charset="0"/>
                      </a:rPr>
                      <m:t>′ </m:t>
                    </m:r>
                  </m:oMath>
                </a14:m>
                <a:r>
                  <a:rPr lang="en-US" sz="3500">
                    <a:solidFill>
                      <a:srgbClr val="000000"/>
                    </a:solidFill>
                  </a:rPr>
                  <a:t>và </a:t>
                </a:r>
                <a14:m>
                  <m:oMath xmlns:m="http://schemas.openxmlformats.org/officeDocument/2006/math">
                    <m:r>
                      <a:rPr lang="en-US" sz="3500" i="1" smtClean="0">
                        <a:solidFill>
                          <a:srgbClr val="000000"/>
                        </a:solidFill>
                        <a:latin typeface="Cambria Math" panose="02040503050406030204" pitchFamily="18" charset="0"/>
                      </a:rPr>
                      <m:t>𝐴𝐴</m:t>
                    </m:r>
                    <m:r>
                      <a:rPr lang="en-US" sz="3500" i="1" smtClean="0">
                        <a:solidFill>
                          <a:srgbClr val="000000"/>
                        </a:solidFill>
                        <a:latin typeface="Cambria Math" panose="02040503050406030204" pitchFamily="18" charset="0"/>
                      </a:rPr>
                      <m:t>′ = </m:t>
                    </m:r>
                    <m:r>
                      <a:rPr lang="en-US" sz="3500" i="1" smtClean="0">
                        <a:solidFill>
                          <a:srgbClr val="000000"/>
                        </a:solidFill>
                        <a:latin typeface="Cambria Math" panose="02040503050406030204" pitchFamily="18" charset="0"/>
                      </a:rPr>
                      <m:t>𝐶𝐶</m:t>
                    </m:r>
                    <m:r>
                      <a:rPr lang="en-US" sz="3500" i="1" smtClean="0">
                        <a:solidFill>
                          <a:srgbClr val="000000"/>
                        </a:solidFill>
                        <a:latin typeface="Cambria Math" panose="02040503050406030204" pitchFamily="18" charset="0"/>
                      </a:rPr>
                      <m:t>′</m:t>
                    </m:r>
                  </m:oMath>
                </a14:m>
                <a:r>
                  <a:rPr lang="en-US" sz="3500">
                    <a:solidFill>
                      <a:srgbClr val="000000"/>
                    </a:solidFill>
                  </a:rPr>
                  <a:t> </a:t>
                </a:r>
                <a:r>
                  <a:rPr lang="en-US" sz="3500" smtClean="0">
                    <a:solidFill>
                      <a:srgbClr val="000000"/>
                    </a:solidFill>
                  </a:rPr>
                  <a:t>nên </a:t>
                </a:r>
                <a14:m>
                  <m:oMath xmlns:m="http://schemas.openxmlformats.org/officeDocument/2006/math">
                    <m:r>
                      <a:rPr lang="en-US" sz="3500" i="1" smtClean="0">
                        <a:solidFill>
                          <a:srgbClr val="000000"/>
                        </a:solidFill>
                        <a:latin typeface="Cambria Math" panose="02040503050406030204" pitchFamily="18" charset="0"/>
                      </a:rPr>
                      <m:t>𝐴𝐴</m:t>
                    </m:r>
                    <m:r>
                      <a:rPr lang="en-US" sz="3500" i="1" smtClean="0">
                        <a:solidFill>
                          <a:srgbClr val="000000"/>
                        </a:solidFill>
                        <a:latin typeface="Cambria Math" panose="02040503050406030204" pitchFamily="18" charset="0"/>
                      </a:rPr>
                      <m:t>′</m:t>
                    </m:r>
                    <m:r>
                      <a:rPr lang="en-US" sz="3500" i="1" smtClean="0">
                        <a:solidFill>
                          <a:srgbClr val="000000"/>
                        </a:solidFill>
                        <a:latin typeface="Cambria Math" panose="02040503050406030204" pitchFamily="18" charset="0"/>
                      </a:rPr>
                      <m:t>𝐶</m:t>
                    </m:r>
                    <m:r>
                      <a:rPr lang="en-US" sz="3500" i="1" smtClean="0">
                        <a:solidFill>
                          <a:srgbClr val="000000"/>
                        </a:solidFill>
                        <a:latin typeface="Cambria Math" panose="02040503050406030204" pitchFamily="18" charset="0"/>
                      </a:rPr>
                      <m:t>′</m:t>
                    </m:r>
                    <m:r>
                      <a:rPr lang="en-US" sz="3500" i="1" smtClean="0">
                        <a:solidFill>
                          <a:srgbClr val="000000"/>
                        </a:solidFill>
                        <a:latin typeface="Cambria Math" panose="02040503050406030204" pitchFamily="18" charset="0"/>
                      </a:rPr>
                      <m:t>𝐶</m:t>
                    </m:r>
                    <m:r>
                      <a:rPr lang="en-US" sz="3500" i="1" smtClean="0">
                        <a:solidFill>
                          <a:srgbClr val="000000"/>
                        </a:solidFill>
                        <a:latin typeface="Cambria Math" panose="02040503050406030204" pitchFamily="18" charset="0"/>
                      </a:rPr>
                      <m:t> </m:t>
                    </m:r>
                  </m:oMath>
                </a14:m>
                <a:r>
                  <a:rPr lang="en-US" sz="3500">
                    <a:solidFill>
                      <a:srgbClr val="000000"/>
                    </a:solidFill>
                  </a:rPr>
                  <a:t>là hình bình hành, suy ra </a:t>
                </a:r>
                <a14:m>
                  <m:oMath xmlns:m="http://schemas.openxmlformats.org/officeDocument/2006/math">
                    <m:r>
                      <a:rPr lang="en-US" sz="3500" i="1" smtClean="0">
                        <a:solidFill>
                          <a:srgbClr val="000000"/>
                        </a:solidFill>
                        <a:latin typeface="Cambria Math" panose="02040503050406030204" pitchFamily="18" charset="0"/>
                      </a:rPr>
                      <m:t>𝐴𝐶</m:t>
                    </m:r>
                    <m:r>
                      <a:rPr lang="en-US" sz="3500" i="1" smtClean="0">
                        <a:solidFill>
                          <a:srgbClr val="000000"/>
                        </a:solidFill>
                        <a:latin typeface="Cambria Math" panose="02040503050406030204" pitchFamily="18" charset="0"/>
                      </a:rPr>
                      <m:t> // </m:t>
                    </m:r>
                    <m:r>
                      <a:rPr lang="en-US" sz="3500" i="1" smtClean="0">
                        <a:solidFill>
                          <a:srgbClr val="000000"/>
                        </a:solidFill>
                        <a:latin typeface="Cambria Math" panose="02040503050406030204" pitchFamily="18" charset="0"/>
                      </a:rPr>
                      <m:t>𝐴</m:t>
                    </m:r>
                    <m:r>
                      <a:rPr lang="en-US" sz="3500" i="1" smtClean="0">
                        <a:solidFill>
                          <a:srgbClr val="000000"/>
                        </a:solidFill>
                        <a:latin typeface="Cambria Math" panose="02040503050406030204" pitchFamily="18" charset="0"/>
                      </a:rPr>
                      <m:t>′</m:t>
                    </m:r>
                    <m:r>
                      <a:rPr lang="en-US" sz="3500" i="1" smtClean="0">
                        <a:solidFill>
                          <a:srgbClr val="000000"/>
                        </a:solidFill>
                        <a:latin typeface="Cambria Math" panose="02040503050406030204" pitchFamily="18" charset="0"/>
                      </a:rPr>
                      <m:t>𝐶</m:t>
                    </m:r>
                    <m:r>
                      <a:rPr lang="en-US" sz="3500" i="1" smtClean="0">
                        <a:solidFill>
                          <a:srgbClr val="000000"/>
                        </a:solidFill>
                        <a:latin typeface="Cambria Math" panose="02040503050406030204" pitchFamily="18" charset="0"/>
                      </a:rPr>
                      <m:t>′ </m:t>
                    </m:r>
                  </m:oMath>
                </a14:m>
                <a:r>
                  <a:rPr lang="en-US" sz="3500">
                    <a:solidFill>
                      <a:srgbClr val="000000"/>
                    </a:solidFill>
                  </a:rPr>
                  <a:t>do đó </a:t>
                </a:r>
                <a14:m>
                  <m:oMath xmlns:m="http://schemas.openxmlformats.org/officeDocument/2006/math">
                    <m:r>
                      <a:rPr lang="en-US" sz="3500" i="1" smtClean="0">
                        <a:solidFill>
                          <a:srgbClr val="000000"/>
                        </a:solidFill>
                        <a:latin typeface="Cambria Math" panose="02040503050406030204" pitchFamily="18" charset="0"/>
                      </a:rPr>
                      <m:t>𝐴</m:t>
                    </m:r>
                    <m:r>
                      <a:rPr lang="en-US" sz="3500" i="1" smtClean="0">
                        <a:solidFill>
                          <a:srgbClr val="000000"/>
                        </a:solidFill>
                        <a:latin typeface="Cambria Math" panose="02040503050406030204" pitchFamily="18" charset="0"/>
                      </a:rPr>
                      <m:t>′</m:t>
                    </m:r>
                    <m:r>
                      <a:rPr lang="en-US" sz="3500" i="1" smtClean="0">
                        <a:solidFill>
                          <a:srgbClr val="000000"/>
                        </a:solidFill>
                        <a:latin typeface="Cambria Math" panose="02040503050406030204" pitchFamily="18" charset="0"/>
                      </a:rPr>
                      <m:t>𝐶</m:t>
                    </m:r>
                    <m:r>
                      <a:rPr lang="en-US" sz="3500" i="1" smtClean="0">
                        <a:solidFill>
                          <a:srgbClr val="000000"/>
                        </a:solidFill>
                        <a:latin typeface="Cambria Math" panose="02040503050406030204" pitchFamily="18" charset="0"/>
                      </a:rPr>
                      <m:t>′ // (</m:t>
                    </m:r>
                    <m:r>
                      <a:rPr lang="en-US" sz="3500" i="1" smtClean="0">
                        <a:solidFill>
                          <a:srgbClr val="000000"/>
                        </a:solidFill>
                        <a:latin typeface="Cambria Math" panose="02040503050406030204" pitchFamily="18" charset="0"/>
                      </a:rPr>
                      <m:t>𝐷</m:t>
                    </m:r>
                    <m:r>
                      <a:rPr lang="en-US" sz="3500" i="1" smtClean="0">
                        <a:solidFill>
                          <a:srgbClr val="000000"/>
                        </a:solidFill>
                        <a:latin typeface="Cambria Math" panose="02040503050406030204" pitchFamily="18" charset="0"/>
                      </a:rPr>
                      <m:t>′</m:t>
                    </m:r>
                    <m:r>
                      <a:rPr lang="en-US" sz="3500" i="1" smtClean="0">
                        <a:solidFill>
                          <a:srgbClr val="000000"/>
                        </a:solidFill>
                        <a:latin typeface="Cambria Math" panose="02040503050406030204" pitchFamily="18" charset="0"/>
                      </a:rPr>
                      <m:t>𝐴𝐶</m:t>
                    </m:r>
                    <m:r>
                      <a:rPr lang="en-US" sz="3500" i="1" smtClean="0">
                        <a:solidFill>
                          <a:srgbClr val="000000"/>
                        </a:solidFill>
                        <a:latin typeface="Cambria Math" panose="02040503050406030204" pitchFamily="18" charset="0"/>
                      </a:rPr>
                      <m:t>).</m:t>
                    </m:r>
                  </m:oMath>
                </a14:m>
                <a:endParaRPr lang="en-US" sz="3500">
                  <a:solidFill>
                    <a:srgbClr val="000000"/>
                  </a:solidFill>
                </a:endParaRPr>
              </a:p>
              <a:p>
                <a:pPr algn="just">
                  <a:lnSpc>
                    <a:spcPct val="150000"/>
                  </a:lnSpc>
                </a:pPr>
                <a:r>
                  <a:rPr lang="en-US" sz="3500">
                    <a:solidFill>
                      <a:srgbClr val="000000"/>
                    </a:solidFill>
                  </a:rPr>
                  <a:t>Vì </a:t>
                </a:r>
                <a14:m>
                  <m:oMath xmlns:m="http://schemas.openxmlformats.org/officeDocument/2006/math">
                    <m:r>
                      <a:rPr lang="en-US" sz="3500" i="1" smtClean="0">
                        <a:solidFill>
                          <a:srgbClr val="000000"/>
                        </a:solidFill>
                        <a:latin typeface="Cambria Math" panose="02040503050406030204" pitchFamily="18" charset="0"/>
                      </a:rPr>
                      <m:t>𝐴𝐵</m:t>
                    </m:r>
                    <m:r>
                      <a:rPr lang="en-US" sz="3500" i="1" smtClean="0">
                        <a:solidFill>
                          <a:srgbClr val="000000"/>
                        </a:solidFill>
                        <a:latin typeface="Cambria Math" panose="02040503050406030204" pitchFamily="18" charset="0"/>
                      </a:rPr>
                      <m:t> // </m:t>
                    </m:r>
                    <m:r>
                      <a:rPr lang="en-US" sz="3500" i="1" smtClean="0">
                        <a:solidFill>
                          <a:srgbClr val="000000"/>
                        </a:solidFill>
                        <a:latin typeface="Cambria Math" panose="02040503050406030204" pitchFamily="18" charset="0"/>
                      </a:rPr>
                      <m:t>𝐶</m:t>
                    </m:r>
                    <m:r>
                      <a:rPr lang="en-US" sz="3500" i="1" smtClean="0">
                        <a:solidFill>
                          <a:srgbClr val="000000"/>
                        </a:solidFill>
                        <a:latin typeface="Cambria Math" panose="02040503050406030204" pitchFamily="18" charset="0"/>
                      </a:rPr>
                      <m:t>′</m:t>
                    </m:r>
                    <m:r>
                      <a:rPr lang="en-US" sz="3500" i="1" smtClean="0">
                        <a:solidFill>
                          <a:srgbClr val="000000"/>
                        </a:solidFill>
                        <a:latin typeface="Cambria Math" panose="02040503050406030204" pitchFamily="18" charset="0"/>
                      </a:rPr>
                      <m:t>𝐷</m:t>
                    </m:r>
                    <m:r>
                      <a:rPr lang="en-US" sz="3500" i="1" smtClean="0">
                        <a:solidFill>
                          <a:srgbClr val="000000"/>
                        </a:solidFill>
                        <a:latin typeface="Cambria Math" panose="02040503050406030204" pitchFamily="18" charset="0"/>
                      </a:rPr>
                      <m:t>′ </m:t>
                    </m:r>
                  </m:oMath>
                </a14:m>
                <a:r>
                  <a:rPr lang="en-US" sz="3500">
                    <a:solidFill>
                      <a:srgbClr val="000000"/>
                    </a:solidFill>
                  </a:rPr>
                  <a:t>và </a:t>
                </a:r>
                <a14:m>
                  <m:oMath xmlns:m="http://schemas.openxmlformats.org/officeDocument/2006/math">
                    <m:r>
                      <a:rPr lang="en-US" sz="3500" i="1" smtClean="0">
                        <a:solidFill>
                          <a:srgbClr val="000000"/>
                        </a:solidFill>
                        <a:latin typeface="Cambria Math" panose="02040503050406030204" pitchFamily="18" charset="0"/>
                      </a:rPr>
                      <m:t>𝐴𝐵</m:t>
                    </m:r>
                    <m:r>
                      <a:rPr lang="en-US" sz="3500" i="1" smtClean="0">
                        <a:solidFill>
                          <a:srgbClr val="000000"/>
                        </a:solidFill>
                        <a:latin typeface="Cambria Math" panose="02040503050406030204" pitchFamily="18" charset="0"/>
                      </a:rPr>
                      <m:t> = </m:t>
                    </m:r>
                    <m:r>
                      <a:rPr lang="en-US" sz="3500" i="1" smtClean="0">
                        <a:solidFill>
                          <a:srgbClr val="000000"/>
                        </a:solidFill>
                        <a:latin typeface="Cambria Math" panose="02040503050406030204" pitchFamily="18" charset="0"/>
                      </a:rPr>
                      <m:t>𝐶</m:t>
                    </m:r>
                    <m:r>
                      <a:rPr lang="en-US" sz="3500" i="1" smtClean="0">
                        <a:solidFill>
                          <a:srgbClr val="000000"/>
                        </a:solidFill>
                        <a:latin typeface="Cambria Math" panose="02040503050406030204" pitchFamily="18" charset="0"/>
                      </a:rPr>
                      <m:t>′</m:t>
                    </m:r>
                    <m:r>
                      <a:rPr lang="en-US" sz="3500" i="1" smtClean="0">
                        <a:solidFill>
                          <a:srgbClr val="000000"/>
                        </a:solidFill>
                        <a:latin typeface="Cambria Math" panose="02040503050406030204" pitchFamily="18" charset="0"/>
                      </a:rPr>
                      <m:t>𝐷</m:t>
                    </m:r>
                    <m:r>
                      <a:rPr lang="en-US" sz="3500" i="1" smtClean="0">
                        <a:solidFill>
                          <a:srgbClr val="000000"/>
                        </a:solidFill>
                        <a:latin typeface="Cambria Math" panose="02040503050406030204" pitchFamily="18" charset="0"/>
                      </a:rPr>
                      <m:t>′ </m:t>
                    </m:r>
                  </m:oMath>
                </a14:m>
                <a:r>
                  <a:rPr lang="en-US" sz="3500">
                    <a:solidFill>
                      <a:srgbClr val="000000"/>
                    </a:solidFill>
                  </a:rPr>
                  <a:t>(do chúng cùng song song và bằng </a:t>
                </a:r>
                <a14:m>
                  <m:oMath xmlns:m="http://schemas.openxmlformats.org/officeDocument/2006/math">
                    <m:r>
                      <a:rPr lang="en-US" sz="3500" i="1" smtClean="0">
                        <a:solidFill>
                          <a:srgbClr val="000000"/>
                        </a:solidFill>
                        <a:latin typeface="Cambria Math" panose="02040503050406030204" pitchFamily="18" charset="0"/>
                      </a:rPr>
                      <m:t>𝐶𝐷</m:t>
                    </m:r>
                  </m:oMath>
                </a14:m>
                <a:r>
                  <a:rPr lang="en-US" sz="3500">
                    <a:solidFill>
                      <a:srgbClr val="000000"/>
                    </a:solidFill>
                  </a:rPr>
                  <a:t>) nên </a:t>
                </a:r>
                <a14:m>
                  <m:oMath xmlns:m="http://schemas.openxmlformats.org/officeDocument/2006/math">
                    <m:r>
                      <a:rPr lang="en-US" sz="3500" i="1" smtClean="0">
                        <a:solidFill>
                          <a:srgbClr val="000000"/>
                        </a:solidFill>
                        <a:latin typeface="Cambria Math" panose="02040503050406030204" pitchFamily="18" charset="0"/>
                      </a:rPr>
                      <m:t>𝐴𝐵𝐶</m:t>
                    </m:r>
                    <m:r>
                      <a:rPr lang="en-US" sz="3500" i="1" smtClean="0">
                        <a:solidFill>
                          <a:srgbClr val="000000"/>
                        </a:solidFill>
                        <a:latin typeface="Cambria Math" panose="02040503050406030204" pitchFamily="18" charset="0"/>
                      </a:rPr>
                      <m:t>′</m:t>
                    </m:r>
                    <m:r>
                      <a:rPr lang="en-US" sz="3500" i="1" smtClean="0">
                        <a:solidFill>
                          <a:srgbClr val="000000"/>
                        </a:solidFill>
                        <a:latin typeface="Cambria Math" panose="02040503050406030204" pitchFamily="18" charset="0"/>
                      </a:rPr>
                      <m:t>𝐷</m:t>
                    </m:r>
                    <m:r>
                      <a:rPr lang="en-US" sz="3500" i="1" smtClean="0">
                        <a:solidFill>
                          <a:srgbClr val="000000"/>
                        </a:solidFill>
                        <a:latin typeface="Cambria Math" panose="02040503050406030204" pitchFamily="18" charset="0"/>
                      </a:rPr>
                      <m:t>′</m:t>
                    </m:r>
                  </m:oMath>
                </a14:m>
                <a:r>
                  <a:rPr lang="en-US" sz="3500">
                    <a:solidFill>
                      <a:srgbClr val="000000"/>
                    </a:solidFill>
                  </a:rPr>
                  <a:t> là hình bình hành suy ra </a:t>
                </a:r>
                <a14:m>
                  <m:oMath xmlns:m="http://schemas.openxmlformats.org/officeDocument/2006/math">
                    <m:r>
                      <a:rPr lang="en-US" sz="3500" i="1" smtClean="0">
                        <a:solidFill>
                          <a:srgbClr val="000000"/>
                        </a:solidFill>
                        <a:latin typeface="Cambria Math" panose="02040503050406030204" pitchFamily="18" charset="0"/>
                      </a:rPr>
                      <m:t>𝐵𝐶</m:t>
                    </m:r>
                    <m:r>
                      <a:rPr lang="en-US" sz="3500" i="1" smtClean="0">
                        <a:solidFill>
                          <a:srgbClr val="000000"/>
                        </a:solidFill>
                        <a:latin typeface="Cambria Math" panose="02040503050406030204" pitchFamily="18" charset="0"/>
                      </a:rPr>
                      <m:t>′ // </m:t>
                    </m:r>
                    <m:r>
                      <a:rPr lang="en-US" sz="3500" i="1" smtClean="0">
                        <a:solidFill>
                          <a:srgbClr val="000000"/>
                        </a:solidFill>
                        <a:latin typeface="Cambria Math" panose="02040503050406030204" pitchFamily="18" charset="0"/>
                      </a:rPr>
                      <m:t>𝐴𝐷</m:t>
                    </m:r>
                    <m:r>
                      <a:rPr lang="en-US" sz="3500" i="1" smtClean="0">
                        <a:solidFill>
                          <a:srgbClr val="000000"/>
                        </a:solidFill>
                        <a:latin typeface="Cambria Math" panose="02040503050406030204" pitchFamily="18" charset="0"/>
                      </a:rPr>
                      <m:t>′, </m:t>
                    </m:r>
                  </m:oMath>
                </a14:m>
                <a:r>
                  <a:rPr lang="en-US" sz="3500">
                    <a:solidFill>
                      <a:srgbClr val="000000"/>
                    </a:solidFill>
                  </a:rPr>
                  <a:t>do đó </a:t>
                </a:r>
                <a14:m>
                  <m:oMath xmlns:m="http://schemas.openxmlformats.org/officeDocument/2006/math">
                    <m:r>
                      <a:rPr lang="en-US" sz="3500" i="1" smtClean="0">
                        <a:solidFill>
                          <a:srgbClr val="000000"/>
                        </a:solidFill>
                        <a:latin typeface="Cambria Math" panose="02040503050406030204" pitchFamily="18" charset="0"/>
                      </a:rPr>
                      <m:t>𝐵𝐶</m:t>
                    </m:r>
                    <m:r>
                      <a:rPr lang="en-US" sz="3500" i="1" smtClean="0">
                        <a:solidFill>
                          <a:srgbClr val="000000"/>
                        </a:solidFill>
                        <a:latin typeface="Cambria Math" panose="02040503050406030204" pitchFamily="18" charset="0"/>
                      </a:rPr>
                      <m:t>′ // (</m:t>
                    </m:r>
                    <m:r>
                      <a:rPr lang="en-US" sz="3500" i="1" smtClean="0">
                        <a:solidFill>
                          <a:srgbClr val="000000"/>
                        </a:solidFill>
                        <a:latin typeface="Cambria Math" panose="02040503050406030204" pitchFamily="18" charset="0"/>
                      </a:rPr>
                      <m:t>𝐷</m:t>
                    </m:r>
                    <m:r>
                      <a:rPr lang="en-US" sz="3500" i="1" smtClean="0">
                        <a:solidFill>
                          <a:srgbClr val="000000"/>
                        </a:solidFill>
                        <a:latin typeface="Cambria Math" panose="02040503050406030204" pitchFamily="18" charset="0"/>
                      </a:rPr>
                      <m:t>′</m:t>
                    </m:r>
                    <m:r>
                      <a:rPr lang="en-US" sz="3500" i="1" smtClean="0">
                        <a:solidFill>
                          <a:srgbClr val="000000"/>
                        </a:solidFill>
                        <a:latin typeface="Cambria Math" panose="02040503050406030204" pitchFamily="18" charset="0"/>
                      </a:rPr>
                      <m:t>𝐴𝐶</m:t>
                    </m:r>
                    <m:r>
                      <a:rPr lang="en-US" sz="3500" i="1" smtClean="0">
                        <a:solidFill>
                          <a:srgbClr val="000000"/>
                        </a:solidFill>
                        <a:latin typeface="Cambria Math" panose="02040503050406030204" pitchFamily="18" charset="0"/>
                      </a:rPr>
                      <m:t>).</m:t>
                    </m:r>
                  </m:oMath>
                </a14:m>
                <a:endParaRPr lang="en-US" sz="3500">
                  <a:solidFill>
                    <a:srgbClr val="000000"/>
                  </a:solidFill>
                </a:endParaRPr>
              </a:p>
              <a:p>
                <a:pPr algn="just">
                  <a:lnSpc>
                    <a:spcPct val="150000"/>
                  </a:lnSpc>
                </a:pPr>
                <a:r>
                  <a:rPr lang="en-US" sz="3500">
                    <a:solidFill>
                      <a:srgbClr val="000000"/>
                    </a:solidFill>
                  </a:rPr>
                  <a:t>Vì </a:t>
                </a:r>
                <a14:m>
                  <m:oMath xmlns:m="http://schemas.openxmlformats.org/officeDocument/2006/math">
                    <m:r>
                      <a:rPr lang="en-US" sz="3500" i="1" smtClean="0">
                        <a:solidFill>
                          <a:srgbClr val="000000"/>
                        </a:solidFill>
                        <a:latin typeface="Cambria Math" panose="02040503050406030204" pitchFamily="18" charset="0"/>
                      </a:rPr>
                      <m:t>𝐴</m:t>
                    </m:r>
                    <m:r>
                      <a:rPr lang="en-US" sz="3500" i="1" smtClean="0">
                        <a:solidFill>
                          <a:srgbClr val="000000"/>
                        </a:solidFill>
                        <a:latin typeface="Cambria Math" panose="02040503050406030204" pitchFamily="18" charset="0"/>
                      </a:rPr>
                      <m:t>′</m:t>
                    </m:r>
                    <m:r>
                      <a:rPr lang="en-US" sz="3500" i="1" smtClean="0">
                        <a:solidFill>
                          <a:srgbClr val="000000"/>
                        </a:solidFill>
                        <a:latin typeface="Cambria Math" panose="02040503050406030204" pitchFamily="18" charset="0"/>
                      </a:rPr>
                      <m:t>𝐶</m:t>
                    </m:r>
                    <m:r>
                      <a:rPr lang="en-US" sz="3500" i="1" smtClean="0">
                        <a:solidFill>
                          <a:srgbClr val="000000"/>
                        </a:solidFill>
                        <a:latin typeface="Cambria Math" panose="02040503050406030204" pitchFamily="18" charset="0"/>
                      </a:rPr>
                      <m:t>′ // (</m:t>
                    </m:r>
                    <m:r>
                      <a:rPr lang="en-US" sz="3500" i="1" smtClean="0">
                        <a:solidFill>
                          <a:srgbClr val="000000"/>
                        </a:solidFill>
                        <a:latin typeface="Cambria Math" panose="02040503050406030204" pitchFamily="18" charset="0"/>
                      </a:rPr>
                      <m:t>𝐷</m:t>
                    </m:r>
                    <m:r>
                      <a:rPr lang="en-US" sz="3500" i="1" smtClean="0">
                        <a:solidFill>
                          <a:srgbClr val="000000"/>
                        </a:solidFill>
                        <a:latin typeface="Cambria Math" panose="02040503050406030204" pitchFamily="18" charset="0"/>
                      </a:rPr>
                      <m:t>′</m:t>
                    </m:r>
                    <m:r>
                      <a:rPr lang="en-US" sz="3500" i="1" smtClean="0">
                        <a:solidFill>
                          <a:srgbClr val="000000"/>
                        </a:solidFill>
                        <a:latin typeface="Cambria Math" panose="02040503050406030204" pitchFamily="18" charset="0"/>
                      </a:rPr>
                      <m:t>𝐴𝐶</m:t>
                    </m:r>
                    <m:r>
                      <a:rPr lang="en-US" sz="3500" i="1" smtClean="0">
                        <a:solidFill>
                          <a:srgbClr val="000000"/>
                        </a:solidFill>
                        <a:latin typeface="Cambria Math" panose="02040503050406030204" pitchFamily="18" charset="0"/>
                      </a:rPr>
                      <m:t>) </m:t>
                    </m:r>
                  </m:oMath>
                </a14:m>
                <a:r>
                  <a:rPr lang="en-US" sz="3500">
                    <a:solidFill>
                      <a:srgbClr val="000000"/>
                    </a:solidFill>
                  </a:rPr>
                  <a:t>và </a:t>
                </a:r>
                <a14:m>
                  <m:oMath xmlns:m="http://schemas.openxmlformats.org/officeDocument/2006/math">
                    <m:r>
                      <a:rPr lang="en-US" sz="3500" i="1" smtClean="0">
                        <a:solidFill>
                          <a:srgbClr val="000000"/>
                        </a:solidFill>
                        <a:latin typeface="Cambria Math" panose="02040503050406030204" pitchFamily="18" charset="0"/>
                      </a:rPr>
                      <m:t>𝐵𝐶</m:t>
                    </m:r>
                    <m:r>
                      <a:rPr lang="en-US" sz="3500" i="1" smtClean="0">
                        <a:solidFill>
                          <a:srgbClr val="000000"/>
                        </a:solidFill>
                        <a:latin typeface="Cambria Math" panose="02040503050406030204" pitchFamily="18" charset="0"/>
                      </a:rPr>
                      <m:t>′ // (</m:t>
                    </m:r>
                    <m:r>
                      <a:rPr lang="en-US" sz="3500" i="1" smtClean="0">
                        <a:solidFill>
                          <a:srgbClr val="000000"/>
                        </a:solidFill>
                        <a:latin typeface="Cambria Math" panose="02040503050406030204" pitchFamily="18" charset="0"/>
                      </a:rPr>
                      <m:t>𝐷</m:t>
                    </m:r>
                    <m:r>
                      <a:rPr lang="en-US" sz="3500" i="1" smtClean="0">
                        <a:solidFill>
                          <a:srgbClr val="000000"/>
                        </a:solidFill>
                        <a:latin typeface="Cambria Math" panose="02040503050406030204" pitchFamily="18" charset="0"/>
                      </a:rPr>
                      <m:t>′</m:t>
                    </m:r>
                    <m:r>
                      <a:rPr lang="en-US" sz="3500" i="1" smtClean="0">
                        <a:solidFill>
                          <a:srgbClr val="000000"/>
                        </a:solidFill>
                        <a:latin typeface="Cambria Math" panose="02040503050406030204" pitchFamily="18" charset="0"/>
                      </a:rPr>
                      <m:t>𝐴𝐶</m:t>
                    </m:r>
                    <m:r>
                      <a:rPr lang="en-US" sz="3500" i="1" smtClean="0">
                        <a:solidFill>
                          <a:srgbClr val="000000"/>
                        </a:solidFill>
                        <a:latin typeface="Cambria Math" panose="02040503050406030204" pitchFamily="18" charset="0"/>
                      </a:rPr>
                      <m:t>) </m:t>
                    </m:r>
                  </m:oMath>
                </a14:m>
                <a:r>
                  <a:rPr lang="en-US" sz="3500">
                    <a:solidFill>
                      <a:srgbClr val="000000"/>
                    </a:solidFill>
                  </a:rPr>
                  <a:t>nên </a:t>
                </a:r>
                <a:endParaRPr lang="en-US" sz="3500" smtClean="0">
                  <a:solidFill>
                    <a:srgbClr val="000000"/>
                  </a:solidFill>
                </a:endParaRPr>
              </a:p>
              <a:p>
                <a:pPr algn="just">
                  <a:lnSpc>
                    <a:spcPct val="150000"/>
                  </a:lnSpc>
                </a:pPr>
                <a14:m>
                  <m:oMathPara xmlns:m="http://schemas.openxmlformats.org/officeDocument/2006/math">
                    <m:oMathParaPr>
                      <m:jc m:val="centerGroup"/>
                    </m:oMathParaPr>
                    <m:oMath xmlns:m="http://schemas.openxmlformats.org/officeDocument/2006/math">
                      <m:r>
                        <a:rPr lang="en-US" sz="3500" i="1" smtClean="0">
                          <a:solidFill>
                            <a:srgbClr val="000000"/>
                          </a:solidFill>
                          <a:latin typeface="Cambria Math" panose="02040503050406030204" pitchFamily="18" charset="0"/>
                        </a:rPr>
                        <m:t>(</m:t>
                      </m:r>
                      <m:r>
                        <a:rPr lang="en-US" sz="3500" i="1" smtClean="0">
                          <a:solidFill>
                            <a:srgbClr val="000000"/>
                          </a:solidFill>
                          <a:latin typeface="Cambria Math" panose="02040503050406030204" pitchFamily="18" charset="0"/>
                        </a:rPr>
                        <m:t>𝐵𝐶</m:t>
                      </m:r>
                      <m:r>
                        <a:rPr lang="en-US" sz="3500" i="1" smtClean="0">
                          <a:solidFill>
                            <a:srgbClr val="000000"/>
                          </a:solidFill>
                          <a:latin typeface="Cambria Math" panose="02040503050406030204" pitchFamily="18" charset="0"/>
                        </a:rPr>
                        <m:t>′</m:t>
                      </m:r>
                      <m:r>
                        <a:rPr lang="en-US" sz="3500" i="1" smtClean="0">
                          <a:solidFill>
                            <a:srgbClr val="000000"/>
                          </a:solidFill>
                          <a:latin typeface="Cambria Math" panose="02040503050406030204" pitchFamily="18" charset="0"/>
                        </a:rPr>
                        <m:t>𝐴</m:t>
                      </m:r>
                      <m:r>
                        <a:rPr lang="en-US" sz="3500" i="1" smtClean="0">
                          <a:solidFill>
                            <a:srgbClr val="000000"/>
                          </a:solidFill>
                          <a:latin typeface="Cambria Math" panose="02040503050406030204" pitchFamily="18" charset="0"/>
                        </a:rPr>
                        <m:t>′) // (</m:t>
                      </m:r>
                      <m:r>
                        <a:rPr lang="en-US" sz="3500" i="1" smtClean="0">
                          <a:solidFill>
                            <a:srgbClr val="000000"/>
                          </a:solidFill>
                          <a:latin typeface="Cambria Math" panose="02040503050406030204" pitchFamily="18" charset="0"/>
                        </a:rPr>
                        <m:t>𝐷</m:t>
                      </m:r>
                      <m:r>
                        <a:rPr lang="en-US" sz="3500" i="1" smtClean="0">
                          <a:solidFill>
                            <a:srgbClr val="000000"/>
                          </a:solidFill>
                          <a:latin typeface="Cambria Math" panose="02040503050406030204" pitchFamily="18" charset="0"/>
                        </a:rPr>
                        <m:t>′</m:t>
                      </m:r>
                      <m:r>
                        <a:rPr lang="en-US" sz="3500" i="1" smtClean="0">
                          <a:solidFill>
                            <a:srgbClr val="000000"/>
                          </a:solidFill>
                          <a:latin typeface="Cambria Math" panose="02040503050406030204" pitchFamily="18" charset="0"/>
                        </a:rPr>
                        <m:t>𝐴𝐶</m:t>
                      </m:r>
                      <m:r>
                        <a:rPr lang="en-US" sz="3500" i="1" smtClean="0">
                          <a:solidFill>
                            <a:srgbClr val="000000"/>
                          </a:solidFill>
                          <a:latin typeface="Cambria Math" panose="02040503050406030204" pitchFamily="18" charset="0"/>
                        </a:rPr>
                        <m:t>).</m:t>
                      </m:r>
                    </m:oMath>
                  </m:oMathPara>
                </a14:m>
                <a:endParaRPr lang="en-US" sz="3500">
                  <a:solidFill>
                    <a:srgbClr val="000000"/>
                  </a:solidFill>
                </a:endParaRPr>
              </a:p>
              <a:p>
                <a:pPr algn="just">
                  <a:lnSpc>
                    <a:spcPct val="150000"/>
                  </a:lnSpc>
                </a:pPr>
                <a:r>
                  <a:rPr lang="en-US" sz="3500">
                    <a:solidFill>
                      <a:srgbClr val="000000"/>
                    </a:solidFill>
                  </a:rPr>
                  <a:t>Vì </a:t>
                </a:r>
                <a14:m>
                  <m:oMath xmlns:m="http://schemas.openxmlformats.org/officeDocument/2006/math">
                    <m:r>
                      <a:rPr lang="en-US" sz="3500" i="1" smtClean="0">
                        <a:solidFill>
                          <a:srgbClr val="000000"/>
                        </a:solidFill>
                        <a:latin typeface="Cambria Math" panose="02040503050406030204" pitchFamily="18" charset="0"/>
                      </a:rPr>
                      <m:t>𝐴𝐵𝐶𝐷</m:t>
                    </m:r>
                  </m:oMath>
                </a14:m>
                <a:r>
                  <a:rPr lang="en-US" sz="3500">
                    <a:solidFill>
                      <a:srgbClr val="000000"/>
                    </a:solidFill>
                  </a:rPr>
                  <a:t> </a:t>
                </a:r>
                <a:r>
                  <a:rPr lang="en-US" sz="3500">
                    <a:solidFill>
                      <a:srgbClr val="000000"/>
                    </a:solidFill>
                  </a:rPr>
                  <a:t>là </a:t>
                </a:r>
                <a:r>
                  <a:rPr lang="en-US" sz="3500" smtClean="0">
                    <a:solidFill>
                      <a:srgbClr val="000000"/>
                    </a:solidFill>
                  </a:rPr>
                  <a:t>hình </a:t>
                </a:r>
                <a:r>
                  <a:rPr lang="en-US" sz="3500">
                    <a:solidFill>
                      <a:srgbClr val="000000"/>
                    </a:solidFill>
                  </a:rPr>
                  <a:t>vuông nên </a:t>
                </a:r>
                <a14:m>
                  <m:oMath xmlns:m="http://schemas.openxmlformats.org/officeDocument/2006/math">
                    <m:r>
                      <a:rPr lang="en-US" sz="3500" i="1" smtClean="0">
                        <a:solidFill>
                          <a:srgbClr val="000000"/>
                        </a:solidFill>
                        <a:latin typeface="Cambria Math" panose="02040503050406030204" pitchFamily="18" charset="0"/>
                      </a:rPr>
                      <m:t>𝐴𝐶</m:t>
                    </m:r>
                    <m:r>
                      <a:rPr lang="en-US" sz="3500" i="1">
                        <a:solidFill>
                          <a:srgbClr val="000000"/>
                        </a:solidFill>
                        <a:latin typeface="Cambria Math" panose="02040503050406030204" pitchFamily="18" charset="0"/>
                      </a:rPr>
                      <m:t> </m:t>
                    </m:r>
                    <m:r>
                      <a:rPr lang="en-US" sz="3500" i="1" smtClean="0">
                        <a:solidFill>
                          <a:srgbClr val="000000"/>
                        </a:solidFill>
                        <a:latin typeface="Cambria Math" panose="02040503050406030204" pitchFamily="18" charset="0"/>
                      </a:rPr>
                      <m:t>⊥</m:t>
                    </m:r>
                    <m:r>
                      <a:rPr lang="en-US" sz="3500" i="1">
                        <a:solidFill>
                          <a:srgbClr val="000000"/>
                        </a:solidFill>
                        <a:latin typeface="Cambria Math" panose="02040503050406030204" pitchFamily="18" charset="0"/>
                      </a:rPr>
                      <m:t> </m:t>
                    </m:r>
                    <m:r>
                      <a:rPr lang="en-US" sz="3500" i="1">
                        <a:solidFill>
                          <a:srgbClr val="000000"/>
                        </a:solidFill>
                        <a:latin typeface="Cambria Math" panose="02040503050406030204" pitchFamily="18" charset="0"/>
                      </a:rPr>
                      <m:t>𝐵𝐷</m:t>
                    </m:r>
                    <m:r>
                      <a:rPr lang="en-US" sz="3500" i="1">
                        <a:solidFill>
                          <a:srgbClr val="000000"/>
                        </a:solidFill>
                        <a:latin typeface="Cambria Math" panose="02040503050406030204" pitchFamily="18" charset="0"/>
                      </a:rPr>
                      <m:t>.</m:t>
                    </m:r>
                  </m:oMath>
                </a14:m>
                <a:endParaRPr lang="en-US" sz="3500">
                  <a:solidFill>
                    <a:srgbClr val="000000"/>
                  </a:solidFill>
                </a:endParaRPr>
              </a:p>
              <a:p>
                <a:pPr algn="just">
                  <a:lnSpc>
                    <a:spcPct val="150000"/>
                  </a:lnSpc>
                </a:pPr>
                <a:r>
                  <a:rPr lang="en-US" sz="3500">
                    <a:solidFill>
                      <a:srgbClr val="000000"/>
                    </a:solidFill>
                  </a:rPr>
                  <a:t>Vì </a:t>
                </a:r>
                <a14:m>
                  <m:oMath xmlns:m="http://schemas.openxmlformats.org/officeDocument/2006/math">
                    <m:r>
                      <a:rPr lang="en-US" sz="3500" i="1" smtClean="0">
                        <a:solidFill>
                          <a:srgbClr val="000000"/>
                        </a:solidFill>
                        <a:latin typeface="Cambria Math" panose="02040503050406030204" pitchFamily="18" charset="0"/>
                      </a:rPr>
                      <m:t>𝐵𝐵</m:t>
                    </m:r>
                    <m:r>
                      <a:rPr lang="en-US" sz="3500" i="1" smtClean="0">
                        <a:solidFill>
                          <a:srgbClr val="000000"/>
                        </a:solidFill>
                        <a:latin typeface="Cambria Math" panose="02040503050406030204" pitchFamily="18" charset="0"/>
                      </a:rPr>
                      <m:t>′⊥(</m:t>
                    </m:r>
                    <m:r>
                      <a:rPr lang="en-US" sz="3500" i="1" smtClean="0">
                        <a:solidFill>
                          <a:srgbClr val="000000"/>
                        </a:solidFill>
                        <a:latin typeface="Cambria Math" panose="02040503050406030204" pitchFamily="18" charset="0"/>
                      </a:rPr>
                      <m:t>𝐴𝐵𝐶𝐷</m:t>
                    </m:r>
                    <m:r>
                      <a:rPr lang="en-US" sz="3500" b="0" i="1" smtClean="0">
                        <a:solidFill>
                          <a:srgbClr val="000000"/>
                        </a:solidFill>
                        <a:latin typeface="Cambria Math" panose="02040503050406030204" pitchFamily="18" charset="0"/>
                      </a:rPr>
                      <m:t>)</m:t>
                    </m:r>
                  </m:oMath>
                </a14:m>
                <a:r>
                  <a:rPr lang="en-US" sz="3500">
                    <a:solidFill>
                      <a:srgbClr val="000000"/>
                    </a:solidFill>
                  </a:rPr>
                  <a:t> nên </a:t>
                </a:r>
                <a14:m>
                  <m:oMath xmlns:m="http://schemas.openxmlformats.org/officeDocument/2006/math">
                    <m:r>
                      <a:rPr lang="en-US" sz="3500" i="1" smtClean="0">
                        <a:solidFill>
                          <a:srgbClr val="000000"/>
                        </a:solidFill>
                        <a:latin typeface="Cambria Math" panose="02040503050406030204" pitchFamily="18" charset="0"/>
                      </a:rPr>
                      <m:t>𝐵𝐵</m:t>
                    </m:r>
                    <m:r>
                      <a:rPr lang="en-US" sz="3500" i="1" smtClean="0">
                        <a:solidFill>
                          <a:srgbClr val="000000"/>
                        </a:solidFill>
                        <a:latin typeface="Cambria Math" panose="02040503050406030204" pitchFamily="18" charset="0"/>
                      </a:rPr>
                      <m:t>′ ⊥ </m:t>
                    </m:r>
                    <m:r>
                      <a:rPr lang="en-US" sz="3500" i="1">
                        <a:solidFill>
                          <a:srgbClr val="000000"/>
                        </a:solidFill>
                        <a:latin typeface="Cambria Math" panose="02040503050406030204" pitchFamily="18" charset="0"/>
                      </a:rPr>
                      <m:t>𝐴𝐶</m:t>
                    </m:r>
                    <m:r>
                      <a:rPr lang="en-US" sz="3500" i="1">
                        <a:solidFill>
                          <a:srgbClr val="000000"/>
                        </a:solidFill>
                        <a:latin typeface="Cambria Math" panose="02040503050406030204" pitchFamily="18" charset="0"/>
                      </a:rPr>
                      <m:t> </m:t>
                    </m:r>
                  </m:oMath>
                </a14:m>
                <a:r>
                  <a:rPr lang="en-US" sz="3500">
                    <a:solidFill>
                      <a:srgbClr val="000000"/>
                    </a:solidFill>
                  </a:rPr>
                  <a:t>mà </a:t>
                </a:r>
                <a14:m>
                  <m:oMath xmlns:m="http://schemas.openxmlformats.org/officeDocument/2006/math">
                    <m:r>
                      <a:rPr lang="en-US" sz="3500" i="1" smtClean="0">
                        <a:solidFill>
                          <a:srgbClr val="000000"/>
                        </a:solidFill>
                        <a:latin typeface="Cambria Math" panose="02040503050406030204" pitchFamily="18" charset="0"/>
                      </a:rPr>
                      <m:t>𝐴𝐶</m:t>
                    </m:r>
                    <m:r>
                      <a:rPr lang="en-US" sz="3500" i="1">
                        <a:solidFill>
                          <a:srgbClr val="000000"/>
                        </a:solidFill>
                        <a:latin typeface="Cambria Math" panose="02040503050406030204" pitchFamily="18" charset="0"/>
                      </a:rPr>
                      <m:t> </m:t>
                    </m:r>
                    <m:r>
                      <a:rPr lang="en-US" sz="3500" i="1" smtClean="0">
                        <a:solidFill>
                          <a:srgbClr val="000000"/>
                        </a:solidFill>
                        <a:latin typeface="Cambria Math" panose="02040503050406030204" pitchFamily="18" charset="0"/>
                      </a:rPr>
                      <m:t>⊥</m:t>
                    </m:r>
                    <m:r>
                      <a:rPr lang="en-US" sz="3500" i="1">
                        <a:solidFill>
                          <a:srgbClr val="000000"/>
                        </a:solidFill>
                        <a:latin typeface="Cambria Math" panose="02040503050406030204" pitchFamily="18" charset="0"/>
                      </a:rPr>
                      <m:t> </m:t>
                    </m:r>
                    <m:r>
                      <a:rPr lang="en-US" sz="3500" i="1">
                        <a:solidFill>
                          <a:srgbClr val="000000"/>
                        </a:solidFill>
                        <a:latin typeface="Cambria Math" panose="02040503050406030204" pitchFamily="18" charset="0"/>
                      </a:rPr>
                      <m:t>𝐵𝐷</m:t>
                    </m:r>
                    <m:r>
                      <a:rPr lang="en-US" sz="3500" i="1">
                        <a:solidFill>
                          <a:srgbClr val="000000"/>
                        </a:solidFill>
                        <a:latin typeface="Cambria Math" panose="02040503050406030204" pitchFamily="18" charset="0"/>
                      </a:rPr>
                      <m:t> </m:t>
                    </m:r>
                  </m:oMath>
                </a14:m>
                <a:r>
                  <a:rPr lang="en-US" sz="3500">
                    <a:solidFill>
                      <a:srgbClr val="000000"/>
                    </a:solidFill>
                  </a:rPr>
                  <a:t>nên </a:t>
                </a:r>
                <a14:m>
                  <m:oMath xmlns:m="http://schemas.openxmlformats.org/officeDocument/2006/math">
                    <m:r>
                      <a:rPr lang="en-US" sz="3500" i="1" smtClean="0">
                        <a:solidFill>
                          <a:srgbClr val="000000"/>
                        </a:solidFill>
                        <a:latin typeface="Cambria Math" panose="02040503050406030204" pitchFamily="18" charset="0"/>
                      </a:rPr>
                      <m:t>𝐴𝐶</m:t>
                    </m:r>
                    <m:r>
                      <a:rPr lang="en-US" sz="3500" i="1">
                        <a:solidFill>
                          <a:srgbClr val="000000"/>
                        </a:solidFill>
                        <a:latin typeface="Cambria Math" panose="02040503050406030204" pitchFamily="18" charset="0"/>
                      </a:rPr>
                      <m:t> </m:t>
                    </m:r>
                    <m:r>
                      <a:rPr lang="en-US" sz="3500" i="1" smtClean="0">
                        <a:solidFill>
                          <a:srgbClr val="000000"/>
                        </a:solidFill>
                        <a:latin typeface="Cambria Math" panose="02040503050406030204" pitchFamily="18" charset="0"/>
                      </a:rPr>
                      <m:t>⊥</m:t>
                    </m:r>
                    <m:r>
                      <a:rPr lang="en-US" sz="3500" i="1">
                        <a:solidFill>
                          <a:srgbClr val="000000"/>
                        </a:solidFill>
                        <a:latin typeface="Cambria Math" panose="02040503050406030204" pitchFamily="18" charset="0"/>
                      </a:rPr>
                      <m:t> (</m:t>
                    </m:r>
                    <m:r>
                      <a:rPr lang="en-US" sz="3500" i="1">
                        <a:solidFill>
                          <a:srgbClr val="000000"/>
                        </a:solidFill>
                        <a:latin typeface="Cambria Math" panose="02040503050406030204" pitchFamily="18" charset="0"/>
                      </a:rPr>
                      <m:t>𝐵𝐵</m:t>
                    </m:r>
                    <m:r>
                      <a:rPr lang="en-US" sz="3500" i="1">
                        <a:solidFill>
                          <a:srgbClr val="000000"/>
                        </a:solidFill>
                        <a:latin typeface="Cambria Math" panose="02040503050406030204" pitchFamily="18" charset="0"/>
                      </a:rPr>
                      <m:t>′</m:t>
                    </m:r>
                    <m:r>
                      <a:rPr lang="en-US" sz="3500" i="1">
                        <a:solidFill>
                          <a:srgbClr val="000000"/>
                        </a:solidFill>
                        <a:latin typeface="Cambria Math" panose="02040503050406030204" pitchFamily="18" charset="0"/>
                      </a:rPr>
                      <m:t>𝐷</m:t>
                    </m:r>
                    <m:r>
                      <a:rPr lang="en-US" sz="3500" i="1">
                        <a:solidFill>
                          <a:srgbClr val="000000"/>
                        </a:solidFill>
                        <a:latin typeface="Cambria Math" panose="02040503050406030204" pitchFamily="18" charset="0"/>
                      </a:rPr>
                      <m:t>), </m:t>
                    </m:r>
                  </m:oMath>
                </a14:m>
                <a:r>
                  <a:rPr lang="en-US" sz="3500">
                    <a:solidFill>
                      <a:srgbClr val="000000"/>
                    </a:solidFill>
                  </a:rPr>
                  <a:t>suy ra </a:t>
                </a:r>
                <a14:m>
                  <m:oMath xmlns:m="http://schemas.openxmlformats.org/officeDocument/2006/math">
                    <m:r>
                      <a:rPr lang="en-US" sz="3500" i="1" smtClean="0">
                        <a:solidFill>
                          <a:srgbClr val="000000"/>
                        </a:solidFill>
                        <a:latin typeface="Cambria Math" panose="02040503050406030204" pitchFamily="18" charset="0"/>
                      </a:rPr>
                      <m:t>𝐴𝐶</m:t>
                    </m:r>
                    <m:r>
                      <a:rPr lang="en-US" sz="3500" i="1" smtClean="0">
                        <a:solidFill>
                          <a:srgbClr val="000000"/>
                        </a:solidFill>
                        <a:latin typeface="Cambria Math" panose="02040503050406030204" pitchFamily="18" charset="0"/>
                      </a:rPr>
                      <m:t> ⊥ </m:t>
                    </m:r>
                    <m:r>
                      <a:rPr lang="en-US" sz="3500" i="1" smtClean="0">
                        <a:solidFill>
                          <a:srgbClr val="000000"/>
                        </a:solidFill>
                        <a:latin typeface="Cambria Math" panose="02040503050406030204" pitchFamily="18" charset="0"/>
                      </a:rPr>
                      <m:t>𝐷𝐵</m:t>
                    </m:r>
                    <m:r>
                      <a:rPr lang="en-US" sz="3500" i="1" smtClean="0">
                        <a:solidFill>
                          <a:srgbClr val="000000"/>
                        </a:solidFill>
                        <a:latin typeface="Cambria Math" panose="02040503050406030204" pitchFamily="18" charset="0"/>
                      </a:rPr>
                      <m:t>′.</m:t>
                    </m:r>
                  </m:oMath>
                </a14:m>
                <a:endParaRPr lang="en-US" sz="3500">
                  <a:solidFill>
                    <a:srgbClr val="000000"/>
                  </a:solidFill>
                </a:endParaRPr>
              </a:p>
            </p:txBody>
          </p:sp>
        </mc:Choice>
        <mc:Fallback>
          <p:sp>
            <p:nvSpPr>
              <p:cNvPr id="5" name="Rectangle 4"/>
              <p:cNvSpPr>
                <a:spLocks noRot="1" noChangeAspect="1" noMove="1" noResize="1" noEditPoints="1" noAdjustHandles="1" noChangeArrowheads="1" noChangeShapeType="1" noTextEdit="1"/>
              </p:cNvSpPr>
              <p:nvPr/>
            </p:nvSpPr>
            <p:spPr>
              <a:xfrm>
                <a:off x="6953810" y="1056342"/>
                <a:ext cx="10074885" cy="8467318"/>
              </a:xfrm>
              <a:prstGeom prst="rect">
                <a:avLst/>
              </a:prstGeom>
              <a:blipFill>
                <a:blip r:embed="rId7"/>
                <a:stretch>
                  <a:fillRect l="-1816" r="-1816" b="-216"/>
                </a:stretch>
              </a:blipFill>
            </p:spPr>
            <p:txBody>
              <a:bodyPr/>
              <a:lstStyle/>
              <a:p>
                <a:r>
                  <a:rPr lang="en-US">
                    <a:noFill/>
                  </a:rPr>
                  <a:t> </a:t>
                </a:r>
              </a:p>
            </p:txBody>
          </p:sp>
        </mc:Fallback>
      </mc:AlternateContent>
      <p:pic>
        <p:nvPicPr>
          <p:cNvPr id="7" name="Picture 6"/>
          <p:cNvPicPr>
            <a:picLocks noChangeAspect="1"/>
          </p:cNvPicPr>
          <p:nvPr/>
        </p:nvPicPr>
        <p:blipFill>
          <a:blip r:embed="rId8"/>
          <a:stretch>
            <a:fillRect/>
          </a:stretch>
        </p:blipFill>
        <p:spPr>
          <a:xfrm>
            <a:off x="593156" y="2000744"/>
            <a:ext cx="5935673" cy="5643319"/>
          </a:xfrm>
          <a:prstGeom prst="rect">
            <a:avLst/>
          </a:prstGeom>
        </p:spPr>
      </p:pic>
    </p:spTree>
    <p:extLst>
      <p:ext uri="{BB962C8B-B14F-4D97-AF65-F5344CB8AC3E}">
        <p14:creationId xmlns:p14="http://schemas.microsoft.com/office/powerpoint/2010/main" val="3235163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randombar(horizontal)">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wipe(up)">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wipe(left)">
                                      <p:cBhvr>
                                        <p:cTn id="27" dur="500"/>
                                        <p:tgtEl>
                                          <p:spTgt spid="5">
                                            <p:txEl>
                                              <p:pRg st="2" end="2"/>
                                            </p:txEl>
                                          </p:spTgt>
                                        </p:tgtEl>
                                      </p:cBhvr>
                                    </p:animEffect>
                                  </p:childTnLst>
                                </p:cTn>
                              </p:par>
                              <p:par>
                                <p:cTn id="28" presetID="22" presetClass="entr" presetSubtype="8" fill="hold" nodeType="withEffect">
                                  <p:stCondLst>
                                    <p:cond delay="0"/>
                                  </p:stCondLst>
                                  <p:childTnLst>
                                    <p:set>
                                      <p:cBhvr>
                                        <p:cTn id="29" dur="1" fill="hold">
                                          <p:stCondLst>
                                            <p:cond delay="0"/>
                                          </p:stCondLst>
                                        </p:cTn>
                                        <p:tgtEl>
                                          <p:spTgt spid="5">
                                            <p:txEl>
                                              <p:pRg st="3" end="3"/>
                                            </p:txEl>
                                          </p:spTgt>
                                        </p:tgtEl>
                                        <p:attrNameLst>
                                          <p:attrName>style.visibility</p:attrName>
                                        </p:attrNameLst>
                                      </p:cBhvr>
                                      <p:to>
                                        <p:strVal val="visible"/>
                                      </p:to>
                                    </p:set>
                                    <p:animEffect transition="in" filter="wipe(left)">
                                      <p:cBhvr>
                                        <p:cTn id="30" dur="500"/>
                                        <p:tgtEl>
                                          <p:spTgt spid="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500"/>
                                        <p:tgtEl>
                                          <p:spTgt spid="5">
                                            <p:txEl>
                                              <p:pRg st="4" end="4"/>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4" presetClass="entr" presetSubtype="10" fill="hold" nodeType="clickEffect">
                                  <p:stCondLst>
                                    <p:cond delay="0"/>
                                  </p:stCondLst>
                                  <p:childTnLst>
                                    <p:set>
                                      <p:cBhvr>
                                        <p:cTn id="39" dur="1" fill="hold">
                                          <p:stCondLst>
                                            <p:cond delay="0"/>
                                          </p:stCondLst>
                                        </p:cTn>
                                        <p:tgtEl>
                                          <p:spTgt spid="5">
                                            <p:txEl>
                                              <p:pRg st="5" end="5"/>
                                            </p:txEl>
                                          </p:spTgt>
                                        </p:tgtEl>
                                        <p:attrNameLst>
                                          <p:attrName>style.visibility</p:attrName>
                                        </p:attrNameLst>
                                      </p:cBhvr>
                                      <p:to>
                                        <p:strVal val="visible"/>
                                      </p:to>
                                    </p:set>
                                    <p:animEffect transition="in" filter="randombar(horizontal)">
                                      <p:cBhvr>
                                        <p:cTn id="40"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910"/>
        <p:cNvGrpSpPr/>
        <p:nvPr/>
      </p:nvGrpSpPr>
      <p:grpSpPr>
        <a:xfrm>
          <a:off x="0" y="0"/>
          <a:ext cx="0" cy="0"/>
          <a:chOff x="0" y="0"/>
          <a:chExt cx="0" cy="0"/>
        </a:xfrm>
      </p:grpSpPr>
      <p:sp>
        <p:nvSpPr>
          <p:cNvPr id="9" name="Freeform 2"/>
          <p:cNvSpPr/>
          <p:nvPr/>
        </p:nvSpPr>
        <p:spPr>
          <a:xfrm>
            <a:off x="-20187" y="206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0" name="Group 4"/>
          <p:cNvGrpSpPr/>
          <p:nvPr/>
        </p:nvGrpSpPr>
        <p:grpSpPr>
          <a:xfrm>
            <a:off x="381000" y="342900"/>
            <a:ext cx="17449800" cy="9677400"/>
            <a:chOff x="0" y="0"/>
            <a:chExt cx="2671232" cy="2154171"/>
          </a:xfrm>
        </p:grpSpPr>
        <p:sp>
          <p:nvSpPr>
            <p:cNvPr id="11" name="Freeform 5"/>
            <p:cNvSpPr/>
            <p:nvPr/>
          </p:nvSpPr>
          <p:spPr>
            <a:xfrm>
              <a:off x="48260" y="4826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2"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14"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5" name="Freeform 11"/>
          <p:cNvSpPr/>
          <p:nvPr/>
        </p:nvSpPr>
        <p:spPr>
          <a:xfrm>
            <a:off x="835425" y="8700159"/>
            <a:ext cx="1211875" cy="889074"/>
          </a:xfrm>
          <a:custGeom>
            <a:avLst/>
            <a:gdLst/>
            <a:ahLst/>
            <a:cxnLst/>
            <a:rect l="l" t="t" r="r" b="b"/>
            <a:pathLst>
              <a:path w="1763452" h="1288923">
                <a:moveTo>
                  <a:pt x="0" y="0"/>
                </a:moveTo>
                <a:lnTo>
                  <a:pt x="1763452" y="0"/>
                </a:lnTo>
                <a:lnTo>
                  <a:pt x="1763452" y="1288923"/>
                </a:lnTo>
                <a:lnTo>
                  <a:pt x="0" y="1288923"/>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13" name="Rectangle 12"/>
          <p:cNvSpPr/>
          <p:nvPr/>
        </p:nvSpPr>
        <p:spPr>
          <a:xfrm>
            <a:off x="990600" y="829350"/>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mc:AlternateContent xmlns:mc="http://schemas.openxmlformats.org/markup-compatibility/2006">
        <mc:Choice xmlns:a14="http://schemas.microsoft.com/office/drawing/2010/main" Requires="a14">
          <p:sp>
            <p:nvSpPr>
              <p:cNvPr id="17" name="Rectangle 16"/>
              <p:cNvSpPr/>
              <p:nvPr/>
            </p:nvSpPr>
            <p:spPr>
              <a:xfrm>
                <a:off x="6705600" y="1312373"/>
                <a:ext cx="10517045" cy="7955255"/>
              </a:xfrm>
              <a:prstGeom prst="rect">
                <a:avLst/>
              </a:prstGeom>
            </p:spPr>
            <p:txBody>
              <a:bodyPr wrap="square">
                <a:spAutoFit/>
              </a:bodyPr>
              <a:lstStyle/>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500" b="0" i="0" u="none" strike="noStrike" kern="1200" cap="none" spc="0" normalizeH="0" baseline="0" noProof="0" smtClean="0">
                    <a:ln>
                      <a:noFill/>
                    </a:ln>
                    <a:solidFill>
                      <a:srgbClr val="000000"/>
                    </a:solidFill>
                    <a:effectLst/>
                    <a:uLnTx/>
                    <a:uFillTx/>
                    <a:latin typeface="Arial"/>
                    <a:ea typeface="+mn-ea"/>
                    <a:cs typeface="+mn-cs"/>
                  </a:rPr>
                  <a:t>Vì </a:t>
                </a:r>
                <a14:m>
                  <m:oMath xmlns:m="http://schemas.openxmlformats.org/officeDocument/2006/math">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𝐴𝐶</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 </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𝐶</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oMath>
                </a14:m>
                <a:r>
                  <a:rPr kumimoji="0" lang="en-US" sz="3500" b="0" i="0" u="none" strike="noStrike" kern="1200" cap="none" spc="0" normalizeH="0" baseline="0" noProof="0">
                    <a:ln>
                      <a:noFill/>
                    </a:ln>
                    <a:solidFill>
                      <a:srgbClr val="000000"/>
                    </a:solidFill>
                    <a:effectLst/>
                    <a:uLnTx/>
                    <a:uFillTx/>
                    <a:latin typeface="Arial"/>
                    <a:ea typeface="+mn-ea"/>
                    <a:cs typeface="+mn-cs"/>
                  </a:rPr>
                  <a:t>mà </a:t>
                </a:r>
                <a14:m>
                  <m:oMath xmlns:m="http://schemas.openxmlformats.org/officeDocument/2006/math">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𝐴𝐶</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 </m:t>
                    </m:r>
                    <m:r>
                      <a:rPr kumimoji="0" lang="en-US" sz="3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𝐷𝐵</m:t>
                    </m:r>
                    <m:r>
                      <a:rPr kumimoji="0" lang="en-US" sz="3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oMath>
                </a14:m>
                <a:r>
                  <a:rPr kumimoji="0" lang="en-US" sz="3500" b="0" i="0" u="none" strike="noStrike" kern="1200" cap="none" spc="0" normalizeH="0" baseline="0" noProof="0">
                    <a:ln>
                      <a:noFill/>
                    </a:ln>
                    <a:solidFill>
                      <a:srgbClr val="000000"/>
                    </a:solidFill>
                    <a:effectLst/>
                    <a:uLnTx/>
                    <a:uFillTx/>
                    <a:latin typeface="Arial"/>
                    <a:ea typeface="+mn-ea"/>
                    <a:cs typeface="+mn-cs"/>
                  </a:rPr>
                  <a:t>nên </a:t>
                </a:r>
                <a14:m>
                  <m:oMath xmlns:m="http://schemas.openxmlformats.org/officeDocument/2006/math">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𝐶</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𝐷𝐵</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oMath>
                </a14:m>
                <a:endParaRPr kumimoji="0" lang="en-US" sz="3500" b="0" i="0" u="none" strike="noStrike" kern="1200" cap="none" spc="0" normalizeH="0" baseline="0" noProof="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500" b="0" i="0" u="none" strike="noStrike" kern="1200" cap="none" spc="0" normalizeH="0" baseline="0" noProof="0" smtClean="0">
                    <a:ln>
                      <a:noFill/>
                    </a:ln>
                    <a:solidFill>
                      <a:srgbClr val="000000"/>
                    </a:solidFill>
                    <a:effectLst/>
                    <a:uLnTx/>
                    <a:uFillTx/>
                    <a:latin typeface="Arial"/>
                    <a:ea typeface="+mn-ea"/>
                    <a:cs typeface="+mn-cs"/>
                  </a:rPr>
                  <a:t>Do </a:t>
                </a:r>
                <a14:m>
                  <m:oMath xmlns:m="http://schemas.openxmlformats.org/officeDocument/2006/math">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𝐴𝐷</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 (</m:t>
                    </m:r>
                    <m:r>
                      <a:rPr kumimoji="0" lang="en-US" sz="3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𝐴𝐵𝐵</m:t>
                    </m:r>
                    <m:r>
                      <a:rPr kumimoji="0" lang="en-US" sz="3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3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𝐴</m:t>
                    </m:r>
                    <m:r>
                      <a:rPr kumimoji="0" lang="en-US" sz="3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oMath>
                </a14:m>
                <a:r>
                  <a:rPr kumimoji="0" lang="en-US" sz="3500" b="0" i="0" u="none" strike="noStrike" kern="1200" cap="none" spc="0" normalizeH="0" baseline="0" noProof="0">
                    <a:ln>
                      <a:noFill/>
                    </a:ln>
                    <a:solidFill>
                      <a:srgbClr val="000000"/>
                    </a:solidFill>
                    <a:effectLst/>
                    <a:uLnTx/>
                    <a:uFillTx/>
                    <a:latin typeface="Arial"/>
                    <a:ea typeface="+mn-ea"/>
                    <a:cs typeface="+mn-cs"/>
                  </a:rPr>
                  <a:t>nên </a:t>
                </a:r>
                <a14:m>
                  <m:oMath xmlns:m="http://schemas.openxmlformats.org/officeDocument/2006/math">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𝐴𝐷</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 </m:t>
                    </m:r>
                    <m:r>
                      <a:rPr kumimoji="0" lang="en-US" sz="3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𝐴</m:t>
                    </m:r>
                    <m:r>
                      <a:rPr kumimoji="0" lang="en-US" sz="3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3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𝐵</m:t>
                    </m:r>
                    <m:r>
                      <a:rPr kumimoji="0" lang="en-US" sz="3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oMath>
                </a14:m>
                <a:endParaRPr kumimoji="0" lang="en-US" sz="3500" b="0" i="0" u="none" strike="noStrike" kern="1200" cap="none" spc="0" normalizeH="0" baseline="0" noProof="0">
                  <a:ln>
                    <a:noFill/>
                  </a:ln>
                  <a:solidFill>
                    <a:srgbClr val="000000"/>
                  </a:solidFill>
                  <a:effectLst/>
                  <a:uLnTx/>
                  <a:uFillTx/>
                  <a:latin typeface="Arial"/>
                  <a:ea typeface="+mn-ea"/>
                  <a:cs typeface="+mn-cs"/>
                </a:endParaRPr>
              </a:p>
              <a:p>
                <a:pPr algn="just">
                  <a:lnSpc>
                    <a:spcPct val="150000"/>
                  </a:lnSpc>
                </a:pPr>
                <a:r>
                  <a:rPr kumimoji="0" lang="en-US" sz="3500" b="0" i="0" u="none" strike="noStrike" kern="1200" cap="none" spc="0" normalizeH="0" baseline="0" noProof="0">
                    <a:ln>
                      <a:noFill/>
                    </a:ln>
                    <a:solidFill>
                      <a:srgbClr val="000000"/>
                    </a:solidFill>
                    <a:effectLst/>
                    <a:uLnTx/>
                    <a:uFillTx/>
                    <a:latin typeface="Arial"/>
                    <a:ea typeface="+mn-ea"/>
                    <a:cs typeface="+mn-cs"/>
                  </a:rPr>
                  <a:t>Vì </a:t>
                </a:r>
                <a14:m>
                  <m:oMath xmlns:m="http://schemas.openxmlformats.org/officeDocument/2006/math">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𝐴𝐵𝐵</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oMath>
                </a14:m>
                <a:r>
                  <a:rPr kumimoji="0" lang="en-US" sz="3500" b="0" i="0" u="none" strike="noStrike" kern="1200" cap="none" spc="0" normalizeH="0" baseline="0" noProof="0">
                    <a:ln>
                      <a:noFill/>
                    </a:ln>
                    <a:solidFill>
                      <a:srgbClr val="000000"/>
                    </a:solidFill>
                    <a:effectLst/>
                    <a:uLnTx/>
                    <a:uFillTx/>
                    <a:latin typeface="Arial"/>
                    <a:ea typeface="+mn-ea"/>
                    <a:cs typeface="+mn-cs"/>
                  </a:rPr>
                  <a:t> là hình vuông nên </a:t>
                </a:r>
                <a14:m>
                  <m:oMath xmlns:m="http://schemas.openxmlformats.org/officeDocument/2006/math">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𝐴𝐵</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𝐴</m:t>
                    </m:r>
                    <m:r>
                      <a:rPr kumimoji="0" lang="en-US" sz="3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r>
                      <a:rPr kumimoji="0" lang="en-US" sz="3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𝐵</m:t>
                    </m:r>
                    <m:r>
                      <a:rPr kumimoji="0" lang="en-US" sz="3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oMath>
                </a14:m>
                <a:r>
                  <a:rPr kumimoji="0" lang="en-US" sz="3500" b="0" i="0" u="none" strike="noStrike" kern="1200" cap="none" spc="0" normalizeH="0" baseline="0" noProof="0" smtClean="0">
                    <a:ln>
                      <a:noFill/>
                    </a:ln>
                    <a:solidFill>
                      <a:srgbClr val="000000"/>
                    </a:solidFill>
                    <a:effectLst/>
                    <a:uLnTx/>
                    <a:uFillTx/>
                    <a:latin typeface="Arial"/>
                    <a:ea typeface="+mn-ea"/>
                    <a:cs typeface="+mn-cs"/>
                  </a:rPr>
                  <a:t>mà </a:t>
                </a:r>
                <a14:m>
                  <m:oMath xmlns:m="http://schemas.openxmlformats.org/officeDocument/2006/math">
                    <m:r>
                      <a:rPr lang="en-US" sz="3500" i="1">
                        <a:solidFill>
                          <a:srgbClr val="000000"/>
                        </a:solidFill>
                        <a:latin typeface="Cambria Math" panose="02040503050406030204" pitchFamily="18" charset="0"/>
                      </a:rPr>
                      <m:t>𝐴𝐷</m:t>
                    </m:r>
                    <m:r>
                      <a:rPr lang="en-US" sz="3500" i="1">
                        <a:solidFill>
                          <a:srgbClr val="000000"/>
                        </a:solidFill>
                        <a:latin typeface="Cambria Math" panose="02040503050406030204" pitchFamily="18" charset="0"/>
                      </a:rPr>
                      <m:t>⊥</m:t>
                    </m:r>
                    <m:r>
                      <a:rPr lang="en-US" sz="3500" i="1">
                        <a:solidFill>
                          <a:srgbClr val="000000"/>
                        </a:solidFill>
                        <a:latin typeface="Cambria Math" panose="02040503050406030204" pitchFamily="18" charset="0"/>
                      </a:rPr>
                      <m:t>𝐴</m:t>
                    </m:r>
                    <m:r>
                      <a:rPr lang="en-US" sz="3500" i="1">
                        <a:solidFill>
                          <a:srgbClr val="000000"/>
                        </a:solidFill>
                        <a:latin typeface="Cambria Math" panose="02040503050406030204" pitchFamily="18" charset="0"/>
                      </a:rPr>
                      <m:t>′</m:t>
                    </m:r>
                    <m:r>
                      <a:rPr lang="en-US" sz="3500" i="1">
                        <a:solidFill>
                          <a:srgbClr val="000000"/>
                        </a:solidFill>
                        <a:latin typeface="Cambria Math" panose="02040503050406030204" pitchFamily="18" charset="0"/>
                      </a:rPr>
                      <m:t>𝐵</m:t>
                    </m:r>
                  </m:oMath>
                </a14:m>
                <a:endParaRPr lang="en-US" sz="3500" smtClean="0">
                  <a:solidFill>
                    <a:srgbClr val="000000"/>
                  </a:solidFill>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500" b="0" i="0" u="none" strike="noStrike" kern="1200" cap="none" spc="0" normalizeH="0" baseline="0" noProof="0">
                    <a:ln>
                      <a:noFill/>
                    </a:ln>
                    <a:solidFill>
                      <a:srgbClr val="000000"/>
                    </a:solidFill>
                    <a:effectLst/>
                    <a:uLnTx/>
                    <a:uFillTx/>
                    <a:latin typeface="Arial"/>
                    <a:ea typeface="+mn-ea"/>
                    <a:cs typeface="+mn-cs"/>
                  </a:rPr>
                  <a:t>nên </a:t>
                </a:r>
                <a14:m>
                  <m:oMath xmlns:m="http://schemas.openxmlformats.org/officeDocument/2006/math">
                    <m:sSup>
                      <m:sSupPr>
                        <m:ctrlP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ctrlPr>
                      </m:sSupPr>
                      <m:e>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m:t>
                        </m:r>
                      </m:e>
                      <m:sup>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sup>
                    </m:sSup>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𝐵</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 </m:t>
                    </m:r>
                    <m:d>
                      <m:dPr>
                        <m:ctrlPr>
                          <a:rPr kumimoji="0" lang="en-US" sz="3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dPr>
                      <m:e>
                        <m:r>
                          <a:rPr kumimoji="0" lang="en-US" sz="3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𝐴𝐷</m:t>
                        </m:r>
                        <m:sSup>
                          <m:sSupPr>
                            <m:ctrlPr>
                              <a:rPr kumimoji="0" lang="en-US" sz="3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ctrlPr>
                          </m:sSupPr>
                          <m:e>
                            <m:r>
                              <a:rPr kumimoji="0" lang="en-US" sz="3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𝐵</m:t>
                            </m:r>
                          </m:e>
                          <m:sup>
                            <m:r>
                              <a:rPr kumimoji="0" lang="en-US" sz="3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sup>
                        </m:sSup>
                      </m:e>
                    </m:d>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oMath>
                </a14:m>
                <a:r>
                  <a:rPr kumimoji="0" lang="en-US" sz="3500" b="0" i="0" u="none" strike="noStrike" kern="1200" cap="none" spc="0" normalizeH="0" baseline="0" noProof="0" smtClean="0">
                    <a:ln>
                      <a:noFill/>
                    </a:ln>
                    <a:solidFill>
                      <a:srgbClr val="000000"/>
                    </a:solidFill>
                    <a:effectLst/>
                    <a:uLnTx/>
                    <a:uFillTx/>
                    <a:latin typeface="Arial"/>
                    <a:ea typeface="+mn-ea"/>
                    <a:cs typeface="+mn-cs"/>
                  </a:rPr>
                  <a:t> Suy </a:t>
                </a:r>
                <a:r>
                  <a:rPr kumimoji="0" lang="en-US" sz="3500" b="0" i="0" u="none" strike="noStrike" kern="1200" cap="none" spc="0" normalizeH="0" baseline="0" noProof="0">
                    <a:ln>
                      <a:noFill/>
                    </a:ln>
                    <a:solidFill>
                      <a:srgbClr val="000000"/>
                    </a:solidFill>
                    <a:effectLst/>
                    <a:uLnTx/>
                    <a:uFillTx/>
                    <a:latin typeface="Arial"/>
                    <a:ea typeface="+mn-ea"/>
                    <a:cs typeface="+mn-cs"/>
                  </a:rPr>
                  <a:t>ra </a:t>
                </a:r>
                <a14:m>
                  <m:oMath xmlns:m="http://schemas.openxmlformats.org/officeDocument/2006/math">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𝐵</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 </m:t>
                    </m:r>
                    <m:r>
                      <a:rPr kumimoji="0" lang="en-US" sz="3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𝐷𝐵</m:t>
                    </m:r>
                    <m:r>
                      <a:rPr kumimoji="0" lang="en-US" sz="3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m:t>
                    </m:r>
                  </m:oMath>
                </a14:m>
                <a:endParaRPr kumimoji="0" lang="en-US" sz="3500" b="0" i="0" u="none" strike="noStrike" kern="1200" cap="none" spc="0" normalizeH="0" baseline="0" noProof="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500" b="0" i="0" u="none" strike="noStrike" kern="1200" cap="none" spc="0" normalizeH="0" baseline="0" noProof="0" smtClean="0">
                    <a:ln>
                      <a:noFill/>
                    </a:ln>
                    <a:solidFill>
                      <a:srgbClr val="000000"/>
                    </a:solidFill>
                    <a:effectLst/>
                    <a:uLnTx/>
                    <a:uFillTx/>
                    <a:latin typeface="Arial"/>
                    <a:ea typeface="+mn-ea"/>
                    <a:cs typeface="+mn-cs"/>
                  </a:rPr>
                  <a:t>Có </a:t>
                </a:r>
                <a14:m>
                  <m:oMath xmlns:m="http://schemas.openxmlformats.org/officeDocument/2006/math">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𝐶</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 </m:t>
                    </m:r>
                    <m:r>
                      <a:rPr kumimoji="0" lang="en-US" sz="3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𝐷𝐵</m:t>
                    </m:r>
                    <m:r>
                      <a:rPr kumimoji="0" lang="en-US" sz="3500" b="0" i="1" u="none" strike="noStrike" kern="1200" cap="none" spc="0" normalizeH="0" baseline="0" noProof="0">
                        <a:ln>
                          <a:noFill/>
                        </a:ln>
                        <a:solidFill>
                          <a:srgbClr val="000000"/>
                        </a:solidFill>
                        <a:effectLst/>
                        <a:uLnTx/>
                        <a:uFillTx/>
                        <a:latin typeface="Cambria Math" panose="02040503050406030204" pitchFamily="18" charset="0"/>
                        <a:ea typeface="+mn-ea"/>
                        <a:cs typeface="+mn-cs"/>
                      </a:rPr>
                      <m:t>′ </m:t>
                    </m:r>
                  </m:oMath>
                </a14:m>
                <a:r>
                  <a:rPr kumimoji="0" lang="en-US" sz="3500" b="0" i="0" u="none" strike="noStrike" kern="1200" cap="none" spc="0" normalizeH="0" baseline="0" noProof="0">
                    <a:ln>
                      <a:noFill/>
                    </a:ln>
                    <a:solidFill>
                      <a:srgbClr val="000000"/>
                    </a:solidFill>
                    <a:effectLst/>
                    <a:uLnTx/>
                    <a:uFillTx/>
                    <a:latin typeface="Arial"/>
                    <a:ea typeface="+mn-ea"/>
                    <a:cs typeface="+mn-cs"/>
                  </a:rPr>
                  <a:t>và </a:t>
                </a:r>
                <a14:m>
                  <m:oMath xmlns:m="http://schemas.openxmlformats.org/officeDocument/2006/math">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𝐵</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 </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𝐷𝐵</m:t>
                    </m:r>
                  </m:oMath>
                </a14:m>
                <a:r>
                  <a:rPr kumimoji="0" lang="en-US" sz="3500" b="0" i="0" u="none" strike="noStrike" kern="1200" cap="none" spc="0" normalizeH="0" baseline="0" noProof="0">
                    <a:ln>
                      <a:noFill/>
                    </a:ln>
                    <a:solidFill>
                      <a:srgbClr val="000000"/>
                    </a:solidFill>
                    <a:effectLst/>
                    <a:uLnTx/>
                    <a:uFillTx/>
                    <a:latin typeface="Arial"/>
                    <a:ea typeface="+mn-ea"/>
                    <a:cs typeface="+mn-cs"/>
                  </a:rPr>
                  <a:t>' nên </a:t>
                </a:r>
                <a14:m>
                  <m:oMath xmlns:m="http://schemas.openxmlformats.org/officeDocument/2006/math">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𝐷𝐵</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𝐵𝐶</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oMath>
                </a14:m>
                <a:endParaRPr kumimoji="0" lang="en-US" sz="3500" b="0" i="0" u="none" strike="noStrike" kern="1200" cap="none" spc="0" normalizeH="0" baseline="0" noProof="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en-US" sz="3500" b="0" i="0" u="none" strike="noStrike" kern="1200" cap="none" spc="0" normalizeH="0" baseline="0" noProof="0" smtClean="0">
                    <a:ln>
                      <a:noFill/>
                    </a:ln>
                    <a:solidFill>
                      <a:srgbClr val="000000"/>
                    </a:solidFill>
                    <a:effectLst/>
                    <a:uLnTx/>
                    <a:uFillTx/>
                    <a:latin typeface="Arial"/>
                    <a:ea typeface="+mn-ea"/>
                    <a:cs typeface="+mn-cs"/>
                  </a:rPr>
                  <a:t>Vì </a:t>
                </a:r>
                <a14:m>
                  <m:oMath xmlns:m="http://schemas.openxmlformats.org/officeDocument/2006/math">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𝐷</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 </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𝐵𝐶</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oMath>
                </a14:m>
                <a:r>
                  <a:rPr kumimoji="0" lang="en-US" sz="3500" b="0" i="0" u="none" strike="noStrike" kern="1200" cap="none" spc="0" normalizeH="0" baseline="0" noProof="0">
                    <a:ln>
                      <a:noFill/>
                    </a:ln>
                    <a:solidFill>
                      <a:srgbClr val="000000"/>
                    </a:solidFill>
                    <a:effectLst/>
                    <a:uLnTx/>
                    <a:uFillTx/>
                    <a:latin typeface="Arial"/>
                    <a:ea typeface="+mn-ea"/>
                    <a:cs typeface="+mn-cs"/>
                  </a:rPr>
                  <a:t>và </a:t>
                </a:r>
                <a14:m>
                  <m:oMath xmlns:m="http://schemas.openxmlformats.org/officeDocument/2006/math">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𝐷</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𝐵𝐶</m:t>
                    </m:r>
                  </m:oMath>
                </a14:m>
                <a:r>
                  <a:rPr kumimoji="0" lang="en-US" sz="3500" b="0" i="0" u="none" strike="noStrike" kern="1200" cap="none" spc="0" normalizeH="0" baseline="0" noProof="0">
                    <a:ln>
                      <a:noFill/>
                    </a:ln>
                    <a:solidFill>
                      <a:srgbClr val="000000"/>
                    </a:solidFill>
                    <a:effectLst/>
                    <a:uLnTx/>
                    <a:uFillTx/>
                    <a:latin typeface="Arial"/>
                    <a:ea typeface="+mn-ea"/>
                    <a:cs typeface="+mn-cs"/>
                  </a:rPr>
                  <a:t> (do </a:t>
                </a:r>
                <a:r>
                  <a:rPr kumimoji="0" lang="en-US" sz="3500" b="0" i="0" u="none" strike="noStrike" kern="1200" cap="none" spc="0" normalizeH="0" baseline="0" noProof="0" smtClean="0">
                    <a:ln>
                      <a:noFill/>
                    </a:ln>
                    <a:solidFill>
                      <a:srgbClr val="000000"/>
                    </a:solidFill>
                    <a:effectLst/>
                    <a:uLnTx/>
                    <a:uFillTx/>
                    <a:latin typeface="Arial"/>
                    <a:ea typeface="+mn-ea"/>
                    <a:cs typeface="+mn-cs"/>
                  </a:rPr>
                  <a:t>cùng </a:t>
                </a:r>
                <a:r>
                  <a:rPr kumimoji="0" lang="en-US" sz="3500" b="0" i="0" u="none" strike="noStrike" kern="1200" cap="none" spc="0" normalizeH="0" baseline="0" noProof="0">
                    <a:ln>
                      <a:noFill/>
                    </a:ln>
                    <a:solidFill>
                      <a:srgbClr val="000000"/>
                    </a:solidFill>
                    <a:effectLst/>
                    <a:uLnTx/>
                    <a:uFillTx/>
                    <a:latin typeface="Arial"/>
                    <a:ea typeface="+mn-ea"/>
                    <a:cs typeface="+mn-cs"/>
                  </a:rPr>
                  <a:t>song song và </a:t>
                </a:r>
                <a:r>
                  <a:rPr kumimoji="0" lang="en-US" sz="3500" b="0" i="0" u="none" strike="noStrike" kern="1200" cap="none" spc="0" normalizeH="0" baseline="0" noProof="0" smtClean="0">
                    <a:ln>
                      <a:noFill/>
                    </a:ln>
                    <a:solidFill>
                      <a:srgbClr val="000000"/>
                    </a:solidFill>
                    <a:effectLst/>
                    <a:uLnTx/>
                    <a:uFillTx/>
                    <a:latin typeface="Arial"/>
                    <a:ea typeface="+mn-ea"/>
                    <a:cs typeface="+mn-cs"/>
                  </a:rPr>
                  <a:t>bằng </a:t>
                </a:r>
                <a14:m>
                  <m:oMath xmlns:m="http://schemas.openxmlformats.org/officeDocument/2006/math">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𝐴𝐷</m:t>
                    </m:r>
                  </m:oMath>
                </a14:m>
                <a:r>
                  <a:rPr kumimoji="0" lang="en-US" sz="3500" b="0" i="0" u="none" strike="noStrike" kern="1200" cap="none" spc="0" normalizeH="0" baseline="0" noProof="0" smtClean="0">
                    <a:ln>
                      <a:noFill/>
                    </a:ln>
                    <a:solidFill>
                      <a:srgbClr val="000000"/>
                    </a:solidFill>
                    <a:effectLst/>
                    <a:uLnTx/>
                    <a:uFillTx/>
                    <a:latin typeface="Arial"/>
                    <a:ea typeface="+mn-ea"/>
                    <a:cs typeface="+mn-cs"/>
                  </a:rPr>
                  <a:t>) </a:t>
                </a:r>
                <a:r>
                  <a:rPr kumimoji="0" lang="en-US" sz="3500" b="0" i="0" u="none" strike="noStrike" kern="1200" cap="none" spc="0" normalizeH="0" baseline="0" noProof="0">
                    <a:ln>
                      <a:noFill/>
                    </a:ln>
                    <a:solidFill>
                      <a:srgbClr val="000000"/>
                    </a:solidFill>
                    <a:effectLst/>
                    <a:uLnTx/>
                    <a:uFillTx/>
                    <a:latin typeface="Arial"/>
                    <a:ea typeface="+mn-ea"/>
                    <a:cs typeface="+mn-cs"/>
                  </a:rPr>
                  <a:t>nên </a:t>
                </a:r>
                <a14:m>
                  <m:oMath xmlns:m="http://schemas.openxmlformats.org/officeDocument/2006/math">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𝐷</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𝐶𝐵</m:t>
                    </m:r>
                  </m:oMath>
                </a14:m>
                <a:r>
                  <a:rPr kumimoji="0" lang="en-US" sz="3500" b="0" i="0" u="none" strike="noStrike" kern="1200" cap="none" spc="0" normalizeH="0" baseline="0" noProof="0">
                    <a:ln>
                      <a:noFill/>
                    </a:ln>
                    <a:solidFill>
                      <a:srgbClr val="000000"/>
                    </a:solidFill>
                    <a:effectLst/>
                    <a:uLnTx/>
                    <a:uFillTx/>
                    <a:latin typeface="Arial"/>
                    <a:ea typeface="+mn-ea"/>
                    <a:cs typeface="+mn-cs"/>
                  </a:rPr>
                  <a:t> là hình bình </a:t>
                </a:r>
                <a:r>
                  <a:rPr kumimoji="0" lang="en-US" sz="3500" b="0" i="0" u="none" strike="noStrike" kern="1200" cap="none" spc="0" normalizeH="0" baseline="0" noProof="0" smtClean="0">
                    <a:ln>
                      <a:noFill/>
                    </a:ln>
                    <a:solidFill>
                      <a:srgbClr val="000000"/>
                    </a:solidFill>
                    <a:effectLst/>
                    <a:uLnTx/>
                    <a:uFillTx/>
                    <a:latin typeface="Arial"/>
                    <a:ea typeface="+mn-ea"/>
                    <a:cs typeface="+mn-cs"/>
                  </a:rPr>
                  <a:t>hành.</a:t>
                </a:r>
              </a:p>
              <a:p>
                <a:pPr marL="0" marR="0" lvl="0" indent="0" algn="just" defTabSz="914400" rtl="0" eaLnBrk="1" fontAlgn="auto" latinLnBrk="0" hangingPunct="1">
                  <a:lnSpc>
                    <a:spcPct val="150000"/>
                  </a:lnSpc>
                  <a:spcBef>
                    <a:spcPts val="0"/>
                  </a:spcBef>
                  <a:spcAft>
                    <a:spcPts val="0"/>
                  </a:spcAft>
                  <a:buClrTx/>
                  <a:buSzTx/>
                  <a:buFontTx/>
                  <a:buNone/>
                  <a:tabLst/>
                  <a:defRPr/>
                </a:pPr>
                <a:r>
                  <a:rPr lang="en-US" sz="3500">
                    <a:solidFill>
                      <a:srgbClr val="000000"/>
                    </a:solidFill>
                    <a:latin typeface="Arial"/>
                  </a:rPr>
                  <a:t>S</a:t>
                </a:r>
                <a:r>
                  <a:rPr kumimoji="0" lang="en-US" sz="3500" b="0" i="0" u="none" strike="noStrike" kern="1200" cap="none" spc="0" normalizeH="0" baseline="0" noProof="0" smtClean="0">
                    <a:ln>
                      <a:noFill/>
                    </a:ln>
                    <a:solidFill>
                      <a:srgbClr val="000000"/>
                    </a:solidFill>
                    <a:effectLst/>
                    <a:uLnTx/>
                    <a:uFillTx/>
                    <a:latin typeface="Arial"/>
                    <a:ea typeface="+mn-ea"/>
                    <a:cs typeface="+mn-cs"/>
                  </a:rPr>
                  <a:t>uy </a:t>
                </a:r>
                <a:r>
                  <a:rPr kumimoji="0" lang="en-US" sz="3500" b="0" i="0" u="none" strike="noStrike" kern="1200" cap="none" spc="0" normalizeH="0" baseline="0" noProof="0">
                    <a:ln>
                      <a:noFill/>
                    </a:ln>
                    <a:solidFill>
                      <a:srgbClr val="000000"/>
                    </a:solidFill>
                    <a:effectLst/>
                    <a:uLnTx/>
                    <a:uFillTx/>
                    <a:latin typeface="Arial"/>
                    <a:ea typeface="+mn-ea"/>
                    <a:cs typeface="+mn-cs"/>
                  </a:rPr>
                  <a:t>ra </a:t>
                </a:r>
                <a14:m>
                  <m:oMath xmlns:m="http://schemas.openxmlformats.org/officeDocument/2006/math">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𝐵</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 </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𝐷</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𝐶</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oMath>
                </a14:m>
                <a:r>
                  <a:rPr kumimoji="0" lang="en-US" sz="3500" b="0" i="0" u="none" strike="noStrike" kern="1200" cap="none" spc="0" normalizeH="0" baseline="0" noProof="0">
                    <a:ln>
                      <a:noFill/>
                    </a:ln>
                    <a:solidFill>
                      <a:srgbClr val="000000"/>
                    </a:solidFill>
                    <a:effectLst/>
                    <a:uLnTx/>
                    <a:uFillTx/>
                    <a:latin typeface="Arial"/>
                    <a:ea typeface="+mn-ea"/>
                    <a:cs typeface="+mn-cs"/>
                  </a:rPr>
                  <a:t>mà </a:t>
                </a:r>
                <a14:m>
                  <m:oMath xmlns:m="http://schemas.openxmlformats.org/officeDocument/2006/math">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𝐵</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 </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𝐷𝐵</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oMath>
                </a14:m>
                <a:r>
                  <a:rPr kumimoji="0" lang="en-US" sz="3500" b="0" i="0" u="none" strike="noStrike" kern="1200" cap="none" spc="0" normalizeH="0" baseline="0" noProof="0" smtClean="0">
                    <a:ln>
                      <a:noFill/>
                    </a:ln>
                    <a:solidFill>
                      <a:srgbClr val="000000"/>
                    </a:solidFill>
                    <a:effectLst/>
                    <a:uLnTx/>
                    <a:uFillTx/>
                    <a:latin typeface="Arial"/>
                    <a:ea typeface="+mn-ea"/>
                    <a:cs typeface="+mn-cs"/>
                  </a:rPr>
                  <a:t>nên </a:t>
                </a:r>
                <a14:m>
                  <m:oMath xmlns:m="http://schemas.openxmlformats.org/officeDocument/2006/math">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𝐷</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𝐶</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 </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𝐷𝐵</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oMath>
                </a14:m>
                <a:endParaRPr kumimoji="0" lang="en-US" sz="3500" b="0" i="0" u="none" strike="noStrike" kern="1200" cap="none" spc="0" normalizeH="0" baseline="0" noProof="0">
                  <a:ln>
                    <a:noFill/>
                  </a:ln>
                  <a:solidFill>
                    <a:srgbClr val="000000"/>
                  </a:solidFill>
                  <a:effectLst/>
                  <a:uLnTx/>
                  <a:uFillTx/>
                  <a:latin typeface="Arial"/>
                  <a:ea typeface="+mn-ea"/>
                  <a:cs typeface="+mn-cs"/>
                </a:endParaRPr>
              </a:p>
              <a:p>
                <a:pPr algn="just">
                  <a:lnSpc>
                    <a:spcPct val="150000"/>
                  </a:lnSpc>
                </a:pPr>
                <a:r>
                  <a:rPr kumimoji="0" lang="en-US" sz="3500" b="0" i="0" u="none" strike="noStrike" kern="1200" cap="none" spc="0" normalizeH="0" baseline="0" noProof="0">
                    <a:ln>
                      <a:noFill/>
                    </a:ln>
                    <a:solidFill>
                      <a:srgbClr val="000000"/>
                    </a:solidFill>
                    <a:effectLst/>
                    <a:uLnTx/>
                    <a:uFillTx/>
                    <a:latin typeface="Arial"/>
                    <a:ea typeface="+mn-ea"/>
                    <a:cs typeface="+mn-cs"/>
                  </a:rPr>
                  <a:t>Có </a:t>
                </a:r>
                <a14:m>
                  <m:oMath xmlns:m="http://schemas.openxmlformats.org/officeDocument/2006/math">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𝐴𝐶</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 </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𝐷𝐵</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oMath>
                </a14:m>
                <a:r>
                  <a:rPr kumimoji="0" lang="en-US" sz="3500" b="0" i="0" u="none" strike="noStrike" kern="1200" cap="none" spc="0" normalizeH="0" baseline="0" noProof="0">
                    <a:ln>
                      <a:noFill/>
                    </a:ln>
                    <a:solidFill>
                      <a:srgbClr val="000000"/>
                    </a:solidFill>
                    <a:effectLst/>
                    <a:uLnTx/>
                    <a:uFillTx/>
                    <a:latin typeface="Arial"/>
                    <a:ea typeface="+mn-ea"/>
                    <a:cs typeface="+mn-cs"/>
                  </a:rPr>
                  <a:t> và </a:t>
                </a:r>
                <a14:m>
                  <m:oMath xmlns:m="http://schemas.openxmlformats.org/officeDocument/2006/math">
                    <m:r>
                      <a:rPr lang="en-US" sz="3500" i="1">
                        <a:solidFill>
                          <a:srgbClr val="000000"/>
                        </a:solidFill>
                        <a:latin typeface="Cambria Math" panose="02040503050406030204" pitchFamily="18" charset="0"/>
                      </a:rPr>
                      <m:t>𝐷</m:t>
                    </m:r>
                    <m:r>
                      <a:rPr lang="en-US" sz="3500" i="1">
                        <a:solidFill>
                          <a:srgbClr val="000000"/>
                        </a:solidFill>
                        <a:latin typeface="Cambria Math" panose="02040503050406030204" pitchFamily="18" charset="0"/>
                      </a:rPr>
                      <m:t>′</m:t>
                    </m:r>
                    <m:r>
                      <a:rPr lang="en-US" sz="3500" i="1">
                        <a:solidFill>
                          <a:srgbClr val="000000"/>
                        </a:solidFill>
                        <a:latin typeface="Cambria Math" panose="02040503050406030204" pitchFamily="18" charset="0"/>
                      </a:rPr>
                      <m:t>𝐶</m:t>
                    </m:r>
                    <m:r>
                      <a:rPr lang="en-US" sz="3500" i="1">
                        <a:solidFill>
                          <a:srgbClr val="000000"/>
                        </a:solidFill>
                        <a:latin typeface="Cambria Math" panose="02040503050406030204" pitchFamily="18" charset="0"/>
                      </a:rPr>
                      <m:t>⊥</m:t>
                    </m:r>
                    <m:r>
                      <a:rPr lang="en-US" sz="3500" i="1">
                        <a:solidFill>
                          <a:srgbClr val="000000"/>
                        </a:solidFill>
                        <a:latin typeface="Cambria Math" panose="02040503050406030204" pitchFamily="18" charset="0"/>
                      </a:rPr>
                      <m:t>𝐷𝐵</m:t>
                    </m:r>
                    <m:r>
                      <a:rPr lang="en-US" sz="3500" i="1">
                        <a:solidFill>
                          <a:srgbClr val="000000"/>
                        </a:solidFill>
                        <a:latin typeface="Cambria Math" panose="02040503050406030204" pitchFamily="18" charset="0"/>
                      </a:rPr>
                      <m:t>′</m:t>
                    </m:r>
                  </m:oMath>
                </a14:m>
                <a:r>
                  <a:rPr kumimoji="0" lang="en-US" sz="3500" b="0" i="0" u="none" strike="noStrike" kern="1200" cap="none" spc="0" normalizeH="0" baseline="0" noProof="0" smtClean="0">
                    <a:ln>
                      <a:noFill/>
                    </a:ln>
                    <a:solidFill>
                      <a:srgbClr val="000000"/>
                    </a:solidFill>
                    <a:effectLst/>
                    <a:uLnTx/>
                    <a:uFillTx/>
                    <a:latin typeface="Arial"/>
                    <a:ea typeface="+mn-ea"/>
                    <a:cs typeface="+mn-cs"/>
                  </a:rPr>
                  <a:t> </a:t>
                </a:r>
                <a:r>
                  <a:rPr kumimoji="0" lang="en-US" sz="3500" b="0" i="0" u="none" strike="noStrike" kern="1200" cap="none" spc="0" normalizeH="0" baseline="0" noProof="0">
                    <a:ln>
                      <a:noFill/>
                    </a:ln>
                    <a:solidFill>
                      <a:srgbClr val="000000"/>
                    </a:solidFill>
                    <a:effectLst/>
                    <a:uLnTx/>
                    <a:uFillTx/>
                    <a:latin typeface="Arial"/>
                    <a:ea typeface="+mn-ea"/>
                    <a:cs typeface="+mn-cs"/>
                  </a:rPr>
                  <a:t>nên </a:t>
                </a:r>
                <a14:m>
                  <m:oMath xmlns:m="http://schemas.openxmlformats.org/officeDocument/2006/math">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𝐷𝐵</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 ⊥(</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𝐷</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𝐴𝐶</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ea typeface="+mn-ea"/>
                        <a:cs typeface="+mn-cs"/>
                      </a:rPr>
                      <m:t>).</m:t>
                    </m:r>
                  </m:oMath>
                </a14:m>
                <a:endParaRPr kumimoji="0" lang="en-US" sz="3500" b="0" i="0" u="none" strike="noStrike" kern="1200" cap="none" spc="0" normalizeH="0" baseline="0" noProof="0">
                  <a:ln>
                    <a:noFill/>
                  </a:ln>
                  <a:solidFill>
                    <a:srgbClr val="000000"/>
                  </a:solidFill>
                  <a:effectLst/>
                  <a:uLnTx/>
                  <a:uFillTx/>
                  <a:latin typeface="Arial"/>
                  <a:ea typeface="+mn-ea"/>
                  <a:cs typeface="+mn-cs"/>
                </a:endParaRPr>
              </a:p>
            </p:txBody>
          </p:sp>
        </mc:Choice>
        <mc:Fallback>
          <p:sp>
            <p:nvSpPr>
              <p:cNvPr id="17" name="Rectangle 16"/>
              <p:cNvSpPr>
                <a:spLocks noRot="1" noChangeAspect="1" noMove="1" noResize="1" noEditPoints="1" noAdjustHandles="1" noChangeArrowheads="1" noChangeShapeType="1" noTextEdit="1"/>
              </p:cNvSpPr>
              <p:nvPr/>
            </p:nvSpPr>
            <p:spPr>
              <a:xfrm>
                <a:off x="6705600" y="1312373"/>
                <a:ext cx="10517045" cy="7955255"/>
              </a:xfrm>
              <a:prstGeom prst="rect">
                <a:avLst/>
              </a:prstGeom>
              <a:blipFill>
                <a:blip r:embed="rId7"/>
                <a:stretch>
                  <a:fillRect l="-1681" r="-1681" b="-307"/>
                </a:stretch>
              </a:blipFill>
            </p:spPr>
            <p:txBody>
              <a:bodyPr/>
              <a:lstStyle/>
              <a:p>
                <a:r>
                  <a:rPr lang="en-US">
                    <a:noFill/>
                  </a:rPr>
                  <a:t> </a:t>
                </a:r>
              </a:p>
            </p:txBody>
          </p:sp>
        </mc:Fallback>
      </mc:AlternateContent>
      <p:pic>
        <p:nvPicPr>
          <p:cNvPr id="18" name="Picture 17"/>
          <p:cNvPicPr>
            <a:picLocks noChangeAspect="1"/>
          </p:cNvPicPr>
          <p:nvPr/>
        </p:nvPicPr>
        <p:blipFill>
          <a:blip r:embed="rId8"/>
          <a:stretch>
            <a:fillRect/>
          </a:stretch>
        </p:blipFill>
        <p:spPr>
          <a:xfrm>
            <a:off x="577114" y="2000744"/>
            <a:ext cx="5935673" cy="5643319"/>
          </a:xfrm>
          <a:prstGeom prst="rect">
            <a:avLst/>
          </a:prstGeom>
        </p:spPr>
      </p:pic>
    </p:spTree>
    <p:extLst>
      <p:ext uri="{BB962C8B-B14F-4D97-AF65-F5344CB8AC3E}">
        <p14:creationId xmlns:p14="http://schemas.microsoft.com/office/powerpoint/2010/main" val="110593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fade">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wipe(down)">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randombar(horizontal)">
                                      <p:cBhvr>
                                        <p:cTn id="17" dur="500"/>
                                        <p:tgtEl>
                                          <p:spTgt spid="17">
                                            <p:txEl>
                                              <p:pRg st="2" end="2"/>
                                            </p:txEl>
                                          </p:spTgt>
                                        </p:tgtEl>
                                      </p:cBhvr>
                                    </p:animEffect>
                                  </p:childTnLst>
                                </p:cTn>
                              </p:par>
                              <p:par>
                                <p:cTn id="18" presetID="14" presetClass="entr" presetSubtype="10" fill="hold" nodeType="withEffect">
                                  <p:stCondLst>
                                    <p:cond delay="0"/>
                                  </p:stCondLst>
                                  <p:childTnLst>
                                    <p:set>
                                      <p:cBhvr>
                                        <p:cTn id="19"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20" dur="500"/>
                                        <p:tgtEl>
                                          <p:spTgt spid="1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7">
                                            <p:txEl>
                                              <p:pRg st="4" end="4"/>
                                            </p:txEl>
                                          </p:spTgt>
                                        </p:tgtEl>
                                        <p:attrNameLst>
                                          <p:attrName>style.visibility</p:attrName>
                                        </p:attrNameLst>
                                      </p:cBhvr>
                                      <p:to>
                                        <p:strVal val="visible"/>
                                      </p:to>
                                    </p:set>
                                    <p:animEffect transition="in" filter="wipe(left)">
                                      <p:cBhvr>
                                        <p:cTn id="25" dur="500"/>
                                        <p:tgtEl>
                                          <p:spTgt spid="1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7">
                                            <p:txEl>
                                              <p:pRg st="5" end="5"/>
                                            </p:txEl>
                                          </p:spTgt>
                                        </p:tgtEl>
                                        <p:attrNameLst>
                                          <p:attrName>style.visibility</p:attrName>
                                        </p:attrNameLst>
                                      </p:cBhvr>
                                      <p:to>
                                        <p:strVal val="visible"/>
                                      </p:to>
                                    </p:set>
                                    <p:animEffect transition="in" filter="fade">
                                      <p:cBhvr>
                                        <p:cTn id="30" dur="500"/>
                                        <p:tgtEl>
                                          <p:spTgt spid="17">
                                            <p:txEl>
                                              <p:pRg st="5" end="5"/>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4" fill="hold" nodeType="clickEffect">
                                  <p:stCondLst>
                                    <p:cond delay="0"/>
                                  </p:stCondLst>
                                  <p:childTnLst>
                                    <p:set>
                                      <p:cBhvr>
                                        <p:cTn id="34" dur="1" fill="hold">
                                          <p:stCondLst>
                                            <p:cond delay="0"/>
                                          </p:stCondLst>
                                        </p:cTn>
                                        <p:tgtEl>
                                          <p:spTgt spid="17">
                                            <p:txEl>
                                              <p:pRg st="6" end="6"/>
                                            </p:txEl>
                                          </p:spTgt>
                                        </p:tgtEl>
                                        <p:attrNameLst>
                                          <p:attrName>style.visibility</p:attrName>
                                        </p:attrNameLst>
                                      </p:cBhvr>
                                      <p:to>
                                        <p:strVal val="visible"/>
                                      </p:to>
                                    </p:set>
                                    <p:animEffect transition="in" filter="wipe(down)">
                                      <p:cBhvr>
                                        <p:cTn id="35" dur="500"/>
                                        <p:tgtEl>
                                          <p:spTgt spid="17">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17">
                                            <p:txEl>
                                              <p:pRg st="7" end="7"/>
                                            </p:txEl>
                                          </p:spTgt>
                                        </p:tgtEl>
                                        <p:attrNameLst>
                                          <p:attrName>style.visibility</p:attrName>
                                        </p:attrNameLst>
                                      </p:cBhvr>
                                      <p:to>
                                        <p:strVal val="visible"/>
                                      </p:to>
                                    </p:set>
                                    <p:animEffect transition="in" filter="barn(inVertical)">
                                      <p:cBhvr>
                                        <p:cTn id="40" dur="500"/>
                                        <p:tgtEl>
                                          <p:spTgt spid="1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Shape 910"/>
        <p:cNvGrpSpPr/>
        <p:nvPr/>
      </p:nvGrpSpPr>
      <p:grpSpPr>
        <a:xfrm>
          <a:off x="0" y="0"/>
          <a:ext cx="0" cy="0"/>
          <a:chOff x="0" y="0"/>
          <a:chExt cx="0" cy="0"/>
        </a:xfrm>
      </p:grpSpPr>
      <p:sp>
        <p:nvSpPr>
          <p:cNvPr id="9" name="Freeform 2"/>
          <p:cNvSpPr/>
          <p:nvPr/>
        </p:nvSpPr>
        <p:spPr>
          <a:xfrm>
            <a:off x="-20187" y="206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0" name="Group 4"/>
          <p:cNvGrpSpPr/>
          <p:nvPr/>
        </p:nvGrpSpPr>
        <p:grpSpPr>
          <a:xfrm>
            <a:off x="381000" y="342900"/>
            <a:ext cx="17449800" cy="9677400"/>
            <a:chOff x="0" y="0"/>
            <a:chExt cx="2671232" cy="2154171"/>
          </a:xfrm>
        </p:grpSpPr>
        <p:sp>
          <p:nvSpPr>
            <p:cNvPr id="11" name="Freeform 5"/>
            <p:cNvSpPr/>
            <p:nvPr/>
          </p:nvSpPr>
          <p:spPr>
            <a:xfrm>
              <a:off x="48260" y="4826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2"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14"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5" name="Freeform 11"/>
          <p:cNvSpPr/>
          <p:nvPr/>
        </p:nvSpPr>
        <p:spPr>
          <a:xfrm>
            <a:off x="835425" y="8700159"/>
            <a:ext cx="1211875" cy="889074"/>
          </a:xfrm>
          <a:custGeom>
            <a:avLst/>
            <a:gdLst/>
            <a:ahLst/>
            <a:cxnLst/>
            <a:rect l="l" t="t" r="r" b="b"/>
            <a:pathLst>
              <a:path w="1763452" h="1288923">
                <a:moveTo>
                  <a:pt x="0" y="0"/>
                </a:moveTo>
                <a:lnTo>
                  <a:pt x="1763452" y="0"/>
                </a:lnTo>
                <a:lnTo>
                  <a:pt x="1763452" y="1288923"/>
                </a:lnTo>
                <a:lnTo>
                  <a:pt x="0" y="1288923"/>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13" name="Rectangle 12"/>
          <p:cNvSpPr/>
          <p:nvPr/>
        </p:nvSpPr>
        <p:spPr>
          <a:xfrm>
            <a:off x="990600" y="829350"/>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6" name="Picture 15"/>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09600" y="2002664"/>
            <a:ext cx="6344210" cy="5426835"/>
          </a:xfrm>
          <a:prstGeom prst="rect">
            <a:avLst/>
          </a:prstGeom>
        </p:spPr>
      </p:pic>
      <mc:AlternateContent xmlns:mc="http://schemas.openxmlformats.org/markup-compatibility/2006">
        <mc:Choice xmlns:a14="http://schemas.microsoft.com/office/drawing/2010/main" Requires="a14">
          <p:sp>
            <p:nvSpPr>
              <p:cNvPr id="17" name="Rectangle 16"/>
              <p:cNvSpPr/>
              <p:nvPr/>
            </p:nvSpPr>
            <p:spPr>
              <a:xfrm>
                <a:off x="6705600" y="876658"/>
                <a:ext cx="10517045" cy="8610242"/>
              </a:xfrm>
              <a:prstGeom prst="rect">
                <a:avLst/>
              </a:prstGeom>
            </p:spPr>
            <p:txBody>
              <a:bodyPr wrap="square">
                <a:spAutoFit/>
              </a:bodyPr>
              <a:lstStyle/>
              <a:p>
                <a:pPr lvl="0" algn="just">
                  <a:lnSpc>
                    <a:spcPct val="150000"/>
                  </a:lnSpc>
                  <a:spcBef>
                    <a:spcPts val="300"/>
                  </a:spcBef>
                  <a:spcAft>
                    <a:spcPts val="300"/>
                  </a:spcAft>
                </a:pPr>
                <a:r>
                  <a:rPr lang="vi-VN" sz="3500">
                    <a:solidFill>
                      <a:srgbClr val="000000"/>
                    </a:solidFill>
                    <a:latin typeface="Arial"/>
                  </a:rPr>
                  <a:t>b) Gọi </a:t>
                </a:r>
                <a14:m>
                  <m:oMath xmlns:m="http://schemas.openxmlformats.org/officeDocument/2006/math">
                    <m:r>
                      <a:rPr lang="vi-VN" sz="3500" i="1" smtClean="0">
                        <a:solidFill>
                          <a:srgbClr val="000000"/>
                        </a:solidFill>
                        <a:latin typeface="Cambria Math" panose="02040503050406030204" pitchFamily="18" charset="0"/>
                      </a:rPr>
                      <m:t>𝑂</m:t>
                    </m:r>
                  </m:oMath>
                </a14:m>
                <a:r>
                  <a:rPr lang="vi-VN" sz="3500">
                    <a:solidFill>
                      <a:srgbClr val="000000"/>
                    </a:solidFill>
                    <a:latin typeface="Arial"/>
                  </a:rPr>
                  <a:t> và </a:t>
                </a:r>
                <a14:m>
                  <m:oMath xmlns:m="http://schemas.openxmlformats.org/officeDocument/2006/math">
                    <m:r>
                      <a:rPr lang="vi-VN" sz="3500" i="1" smtClean="0">
                        <a:solidFill>
                          <a:srgbClr val="000000"/>
                        </a:solidFill>
                        <a:latin typeface="Cambria Math" panose="02040503050406030204" pitchFamily="18" charset="0"/>
                      </a:rPr>
                      <m:t>𝑂</m:t>
                    </m:r>
                    <m:r>
                      <a:rPr lang="vi-VN" sz="3500" i="1" smtClean="0">
                        <a:solidFill>
                          <a:srgbClr val="000000"/>
                        </a:solidFill>
                        <a:latin typeface="Cambria Math" panose="02040503050406030204" pitchFamily="18" charset="0"/>
                      </a:rPr>
                      <m:t>′</m:t>
                    </m:r>
                  </m:oMath>
                </a14:m>
                <a:r>
                  <a:rPr lang="vi-VN" sz="3500">
                    <a:solidFill>
                      <a:srgbClr val="000000"/>
                    </a:solidFill>
                    <a:latin typeface="Arial"/>
                  </a:rPr>
                  <a:t> lần lượt là tâm của hai hình vuông </a:t>
                </a:r>
                <a14:m>
                  <m:oMath xmlns:m="http://schemas.openxmlformats.org/officeDocument/2006/math">
                    <m:r>
                      <a:rPr lang="vi-VN" sz="3500" i="1" smtClean="0">
                        <a:solidFill>
                          <a:srgbClr val="000000"/>
                        </a:solidFill>
                        <a:latin typeface="Cambria Math" panose="02040503050406030204" pitchFamily="18" charset="0"/>
                      </a:rPr>
                      <m:t>𝐴𝐵𝐶𝐷</m:t>
                    </m:r>
                  </m:oMath>
                </a14:m>
                <a:r>
                  <a:rPr lang="vi-VN" sz="3500">
                    <a:solidFill>
                      <a:srgbClr val="000000"/>
                    </a:solidFill>
                    <a:latin typeface="Arial"/>
                  </a:rPr>
                  <a:t> và </a:t>
                </a:r>
                <a14:m>
                  <m:oMath xmlns:m="http://schemas.openxmlformats.org/officeDocument/2006/math">
                    <m:r>
                      <a:rPr lang="vi-VN" sz="3500" i="1" smtClean="0">
                        <a:solidFill>
                          <a:srgbClr val="000000"/>
                        </a:solidFill>
                        <a:latin typeface="Cambria Math" panose="02040503050406030204" pitchFamily="18" charset="0"/>
                      </a:rPr>
                      <m:t>𝐴</m:t>
                    </m:r>
                    <m:r>
                      <a:rPr lang="vi-VN" sz="3500" i="1" smtClean="0">
                        <a:solidFill>
                          <a:srgbClr val="000000"/>
                        </a:solidFill>
                        <a:latin typeface="Cambria Math" panose="02040503050406030204" pitchFamily="18" charset="0"/>
                      </a:rPr>
                      <m:t>′</m:t>
                    </m:r>
                    <m:r>
                      <a:rPr lang="vi-VN" sz="3500" i="1" smtClean="0">
                        <a:solidFill>
                          <a:srgbClr val="000000"/>
                        </a:solidFill>
                        <a:latin typeface="Cambria Math" panose="02040503050406030204" pitchFamily="18" charset="0"/>
                      </a:rPr>
                      <m:t>𝐵</m:t>
                    </m:r>
                    <m:r>
                      <a:rPr lang="vi-VN" sz="3500" i="1" smtClean="0">
                        <a:solidFill>
                          <a:srgbClr val="000000"/>
                        </a:solidFill>
                        <a:latin typeface="Cambria Math" panose="02040503050406030204" pitchFamily="18" charset="0"/>
                      </a:rPr>
                      <m:t>′</m:t>
                    </m:r>
                    <m:r>
                      <a:rPr lang="vi-VN" sz="3500" i="1" smtClean="0">
                        <a:solidFill>
                          <a:srgbClr val="000000"/>
                        </a:solidFill>
                        <a:latin typeface="Cambria Math" panose="02040503050406030204" pitchFamily="18" charset="0"/>
                      </a:rPr>
                      <m:t>𝐶</m:t>
                    </m:r>
                    <m:r>
                      <a:rPr lang="vi-VN" sz="3500" i="1" smtClean="0">
                        <a:solidFill>
                          <a:srgbClr val="000000"/>
                        </a:solidFill>
                        <a:latin typeface="Cambria Math" panose="02040503050406030204" pitchFamily="18" charset="0"/>
                      </a:rPr>
                      <m:t>′</m:t>
                    </m:r>
                    <m:r>
                      <a:rPr lang="vi-VN" sz="3500" i="1" smtClean="0">
                        <a:solidFill>
                          <a:srgbClr val="000000"/>
                        </a:solidFill>
                        <a:latin typeface="Cambria Math" panose="02040503050406030204" pitchFamily="18" charset="0"/>
                      </a:rPr>
                      <m:t>𝐷</m:t>
                    </m:r>
                    <m:r>
                      <a:rPr lang="vi-VN" sz="3500" i="1" smtClean="0">
                        <a:solidFill>
                          <a:srgbClr val="000000"/>
                        </a:solidFill>
                        <a:latin typeface="Cambria Math" panose="02040503050406030204" pitchFamily="18" charset="0"/>
                      </a:rPr>
                      <m:t>′.</m:t>
                    </m:r>
                  </m:oMath>
                </a14:m>
                <a:endParaRPr lang="vi-VN" sz="3500">
                  <a:solidFill>
                    <a:srgbClr val="000000"/>
                  </a:solidFill>
                  <a:latin typeface="Arial"/>
                </a:endParaRPr>
              </a:p>
              <a:p>
                <a:pPr lvl="0" algn="just">
                  <a:lnSpc>
                    <a:spcPct val="150000"/>
                  </a:lnSpc>
                  <a:spcBef>
                    <a:spcPts val="300"/>
                  </a:spcBef>
                  <a:spcAft>
                    <a:spcPts val="300"/>
                  </a:spcAft>
                </a:pPr>
                <a:r>
                  <a:rPr lang="vi-VN" sz="3500">
                    <a:solidFill>
                      <a:srgbClr val="000000"/>
                    </a:solidFill>
                    <a:latin typeface="Arial"/>
                  </a:rPr>
                  <a:t>Trong mặt phẳng </a:t>
                </a:r>
                <a14:m>
                  <m:oMath xmlns:m="http://schemas.openxmlformats.org/officeDocument/2006/math">
                    <m:r>
                      <a:rPr lang="vi-VN" sz="3500" i="1" smtClean="0">
                        <a:solidFill>
                          <a:srgbClr val="000000"/>
                        </a:solidFill>
                        <a:latin typeface="Cambria Math" panose="02040503050406030204" pitchFamily="18" charset="0"/>
                      </a:rPr>
                      <m:t>(</m:t>
                    </m:r>
                    <m:r>
                      <a:rPr lang="vi-VN" sz="3500" i="1" smtClean="0">
                        <a:solidFill>
                          <a:srgbClr val="000000"/>
                        </a:solidFill>
                        <a:latin typeface="Cambria Math" panose="02040503050406030204" pitchFamily="18" charset="0"/>
                      </a:rPr>
                      <m:t>𝐵𝐷𝐷</m:t>
                    </m:r>
                    <m:r>
                      <a:rPr lang="vi-VN" sz="3500" i="1" smtClean="0">
                        <a:solidFill>
                          <a:srgbClr val="000000"/>
                        </a:solidFill>
                        <a:latin typeface="Cambria Math" panose="02040503050406030204" pitchFamily="18" charset="0"/>
                      </a:rPr>
                      <m:t>′</m:t>
                    </m:r>
                    <m:r>
                      <a:rPr lang="vi-VN" sz="3500" i="1" smtClean="0">
                        <a:solidFill>
                          <a:srgbClr val="000000"/>
                        </a:solidFill>
                        <a:latin typeface="Cambria Math" panose="02040503050406030204" pitchFamily="18" charset="0"/>
                      </a:rPr>
                      <m:t>𝐵</m:t>
                    </m:r>
                    <m:r>
                      <a:rPr lang="vi-VN" sz="3500" i="1" smtClean="0">
                        <a:solidFill>
                          <a:srgbClr val="000000"/>
                        </a:solidFill>
                        <a:latin typeface="Cambria Math" panose="02040503050406030204" pitchFamily="18" charset="0"/>
                      </a:rPr>
                      <m:t>′)</m:t>
                    </m:r>
                  </m:oMath>
                </a14:m>
                <a:r>
                  <a:rPr lang="vi-VN" sz="3500">
                    <a:solidFill>
                      <a:srgbClr val="000000"/>
                    </a:solidFill>
                    <a:latin typeface="Arial"/>
                  </a:rPr>
                  <a:t>, có </a:t>
                </a:r>
                <a14:m>
                  <m:oMath xmlns:m="http://schemas.openxmlformats.org/officeDocument/2006/math">
                    <m:r>
                      <a:rPr lang="vi-VN" sz="3500" i="1" smtClean="0">
                        <a:solidFill>
                          <a:srgbClr val="000000"/>
                        </a:solidFill>
                        <a:latin typeface="Cambria Math" panose="02040503050406030204" pitchFamily="18" charset="0"/>
                      </a:rPr>
                      <m:t>𝐷𝐵</m:t>
                    </m:r>
                    <m:r>
                      <a:rPr lang="vi-VN" sz="3500" i="1" smtClean="0">
                        <a:solidFill>
                          <a:srgbClr val="000000"/>
                        </a:solidFill>
                        <a:latin typeface="Cambria Math" panose="02040503050406030204" pitchFamily="18" charset="0"/>
                      </a:rPr>
                      <m:t>′</m:t>
                    </m:r>
                  </m:oMath>
                </a14:m>
                <a:r>
                  <a:rPr lang="vi-VN" sz="3500">
                    <a:solidFill>
                      <a:srgbClr val="000000"/>
                    </a:solidFill>
                    <a:latin typeface="Arial"/>
                  </a:rPr>
                  <a:t> </a:t>
                </a:r>
                <a14:m>
                  <m:oMath xmlns:m="http://schemas.openxmlformats.org/officeDocument/2006/math">
                    <m:r>
                      <a:rPr lang="vi-VN" sz="3500" i="1" smtClean="0">
                        <a:solidFill>
                          <a:srgbClr val="000000"/>
                        </a:solidFill>
                        <a:latin typeface="Cambria Math" panose="02040503050406030204" pitchFamily="18" charset="0"/>
                      </a:rPr>
                      <m:t>∩</m:t>
                    </m:r>
                    <m:r>
                      <a:rPr lang="en-US" sz="3500" i="1" smtClean="0">
                        <a:solidFill>
                          <a:srgbClr val="000000"/>
                        </a:solidFill>
                        <a:latin typeface="Cambria Math" panose="02040503050406030204" pitchFamily="18" charset="0"/>
                      </a:rPr>
                      <m:t> </m:t>
                    </m:r>
                    <m:r>
                      <a:rPr lang="vi-VN" sz="3500" i="1" smtClean="0">
                        <a:solidFill>
                          <a:srgbClr val="000000"/>
                        </a:solidFill>
                        <a:latin typeface="Cambria Math" panose="02040503050406030204" pitchFamily="18" charset="0"/>
                      </a:rPr>
                      <m:t>𝐷</m:t>
                    </m:r>
                    <m:r>
                      <a:rPr lang="vi-VN" sz="3500" i="1" smtClean="0">
                        <a:solidFill>
                          <a:srgbClr val="000000"/>
                        </a:solidFill>
                        <a:latin typeface="Cambria Math" panose="02040503050406030204" pitchFamily="18" charset="0"/>
                      </a:rPr>
                      <m:t>′</m:t>
                    </m:r>
                    <m:r>
                      <a:rPr lang="vi-VN" sz="3500" i="1" smtClean="0">
                        <a:solidFill>
                          <a:srgbClr val="000000"/>
                        </a:solidFill>
                        <a:latin typeface="Cambria Math" panose="02040503050406030204" pitchFamily="18" charset="0"/>
                      </a:rPr>
                      <m:t>𝑂</m:t>
                    </m:r>
                    <m:r>
                      <a:rPr lang="vi-VN" sz="3500" i="1" smtClean="0">
                        <a:solidFill>
                          <a:srgbClr val="000000"/>
                        </a:solidFill>
                        <a:latin typeface="Cambria Math" panose="02040503050406030204" pitchFamily="18" charset="0"/>
                      </a:rPr>
                      <m:t> = </m:t>
                    </m:r>
                    <m:r>
                      <a:rPr lang="vi-VN" sz="3500" i="1">
                        <a:solidFill>
                          <a:srgbClr val="000000"/>
                        </a:solidFill>
                        <a:latin typeface="Cambria Math" panose="02040503050406030204" pitchFamily="18" charset="0"/>
                      </a:rPr>
                      <m:t>𝐸</m:t>
                    </m:r>
                  </m:oMath>
                </a14:m>
                <a:r>
                  <a:rPr lang="vi-VN" sz="3500">
                    <a:solidFill>
                      <a:srgbClr val="000000"/>
                    </a:solidFill>
                    <a:latin typeface="Arial"/>
                  </a:rPr>
                  <a:t>. </a:t>
                </a:r>
                <a:endParaRPr lang="en-US" sz="3500" smtClean="0">
                  <a:solidFill>
                    <a:srgbClr val="000000"/>
                  </a:solidFill>
                  <a:latin typeface="Arial"/>
                </a:endParaRPr>
              </a:p>
              <a:p>
                <a:pPr lvl="0" algn="just">
                  <a:lnSpc>
                    <a:spcPct val="150000"/>
                  </a:lnSpc>
                  <a:spcBef>
                    <a:spcPts val="300"/>
                  </a:spcBef>
                  <a:spcAft>
                    <a:spcPts val="300"/>
                  </a:spcAft>
                </a:pPr>
                <a:r>
                  <a:rPr lang="vi-VN" sz="3500" smtClean="0">
                    <a:solidFill>
                      <a:srgbClr val="000000"/>
                    </a:solidFill>
                    <a:latin typeface="Arial"/>
                  </a:rPr>
                  <a:t>Khi </a:t>
                </a:r>
                <a:r>
                  <a:rPr lang="vi-VN" sz="3500">
                    <a:solidFill>
                      <a:srgbClr val="000000"/>
                    </a:solidFill>
                    <a:latin typeface="Arial"/>
                  </a:rPr>
                  <a:t>đó </a:t>
                </a:r>
                <a14:m>
                  <m:oMath xmlns:m="http://schemas.openxmlformats.org/officeDocument/2006/math">
                    <m:r>
                      <a:rPr lang="vi-VN" sz="3500" i="1" smtClean="0">
                        <a:solidFill>
                          <a:srgbClr val="000000"/>
                        </a:solidFill>
                        <a:latin typeface="Cambria Math" panose="02040503050406030204" pitchFamily="18" charset="0"/>
                      </a:rPr>
                      <m:t>𝐷𝐵</m:t>
                    </m:r>
                    <m:r>
                      <a:rPr lang="vi-VN" sz="3500" i="1">
                        <a:solidFill>
                          <a:srgbClr val="000000"/>
                        </a:solidFill>
                        <a:latin typeface="Cambria Math" panose="02040503050406030204" pitchFamily="18" charset="0"/>
                      </a:rPr>
                      <m:t>′ </m:t>
                    </m:r>
                    <m:r>
                      <a:rPr lang="vi-VN" sz="3500" i="1" smtClean="0">
                        <a:solidFill>
                          <a:srgbClr val="000000"/>
                        </a:solidFill>
                        <a:latin typeface="Cambria Math" panose="02040503050406030204" pitchFamily="18" charset="0"/>
                      </a:rPr>
                      <m:t>∩(</m:t>
                    </m:r>
                    <m:r>
                      <a:rPr lang="vi-VN" sz="3500" i="1">
                        <a:solidFill>
                          <a:srgbClr val="000000"/>
                        </a:solidFill>
                        <a:latin typeface="Cambria Math" panose="02040503050406030204" pitchFamily="18" charset="0"/>
                      </a:rPr>
                      <m:t>𝐷</m:t>
                    </m:r>
                    <m:r>
                      <a:rPr lang="vi-VN" sz="3500" i="1">
                        <a:solidFill>
                          <a:srgbClr val="000000"/>
                        </a:solidFill>
                        <a:latin typeface="Cambria Math" panose="02040503050406030204" pitchFamily="18" charset="0"/>
                      </a:rPr>
                      <m:t>′</m:t>
                    </m:r>
                    <m:r>
                      <a:rPr lang="vi-VN" sz="3500" i="1">
                        <a:solidFill>
                          <a:srgbClr val="000000"/>
                        </a:solidFill>
                        <a:latin typeface="Cambria Math" panose="02040503050406030204" pitchFamily="18" charset="0"/>
                      </a:rPr>
                      <m:t>𝐴𝐶</m:t>
                    </m:r>
                    <m:r>
                      <a:rPr lang="vi-VN" sz="3500" i="1">
                        <a:solidFill>
                          <a:srgbClr val="000000"/>
                        </a:solidFill>
                        <a:latin typeface="Cambria Math" panose="02040503050406030204" pitchFamily="18" charset="0"/>
                      </a:rPr>
                      <m:t>) = </m:t>
                    </m:r>
                    <m:r>
                      <a:rPr lang="vi-VN" sz="3500" i="1">
                        <a:solidFill>
                          <a:srgbClr val="000000"/>
                        </a:solidFill>
                        <a:latin typeface="Cambria Math" panose="02040503050406030204" pitchFamily="18" charset="0"/>
                      </a:rPr>
                      <m:t>𝐸</m:t>
                    </m:r>
                    <m:r>
                      <a:rPr lang="vi-VN" sz="3500" i="1">
                        <a:solidFill>
                          <a:srgbClr val="000000"/>
                        </a:solidFill>
                        <a:latin typeface="Cambria Math" panose="02040503050406030204" pitchFamily="18" charset="0"/>
                      </a:rPr>
                      <m:t>.</m:t>
                    </m:r>
                  </m:oMath>
                </a14:m>
                <a:endParaRPr lang="vi-VN" sz="3500">
                  <a:solidFill>
                    <a:srgbClr val="000000"/>
                  </a:solidFill>
                  <a:latin typeface="Arial"/>
                </a:endParaRPr>
              </a:p>
              <a:p>
                <a:pPr lvl="0" algn="just">
                  <a:lnSpc>
                    <a:spcPct val="150000"/>
                  </a:lnSpc>
                  <a:spcBef>
                    <a:spcPts val="300"/>
                  </a:spcBef>
                  <a:spcAft>
                    <a:spcPts val="300"/>
                  </a:spcAft>
                </a:pPr>
                <a:r>
                  <a:rPr lang="vi-VN" sz="3500" smtClean="0">
                    <a:solidFill>
                      <a:srgbClr val="000000"/>
                    </a:solidFill>
                    <a:latin typeface="Arial"/>
                  </a:rPr>
                  <a:t>Trong </a:t>
                </a:r>
                <a:r>
                  <a:rPr lang="vi-VN" sz="3500">
                    <a:solidFill>
                      <a:srgbClr val="000000"/>
                    </a:solidFill>
                    <a:latin typeface="Arial"/>
                  </a:rPr>
                  <a:t>mặt </a:t>
                </a:r>
                <a:r>
                  <a:rPr lang="vi-VN" sz="3500">
                    <a:solidFill>
                      <a:srgbClr val="000000"/>
                    </a:solidFill>
                    <a:latin typeface="Arial"/>
                  </a:rPr>
                  <a:t>phẳng </a:t>
                </a:r>
                <a14:m>
                  <m:oMath xmlns:m="http://schemas.openxmlformats.org/officeDocument/2006/math">
                    <m:r>
                      <a:rPr lang="vi-VN" sz="3500" i="1" smtClean="0">
                        <a:solidFill>
                          <a:srgbClr val="000000"/>
                        </a:solidFill>
                        <a:latin typeface="Cambria Math" panose="02040503050406030204" pitchFamily="18" charset="0"/>
                      </a:rPr>
                      <m:t>(</m:t>
                    </m:r>
                    <m:r>
                      <a:rPr lang="vi-VN" sz="3500" i="1" smtClean="0">
                        <a:solidFill>
                          <a:srgbClr val="000000"/>
                        </a:solidFill>
                        <a:latin typeface="Cambria Math" panose="02040503050406030204" pitchFamily="18" charset="0"/>
                      </a:rPr>
                      <m:t>𝐵𝐷𝐷</m:t>
                    </m:r>
                    <m:r>
                      <a:rPr lang="vi-VN" sz="3500" i="1" smtClean="0">
                        <a:solidFill>
                          <a:srgbClr val="000000"/>
                        </a:solidFill>
                        <a:latin typeface="Cambria Math" panose="02040503050406030204" pitchFamily="18" charset="0"/>
                      </a:rPr>
                      <m:t>′</m:t>
                    </m:r>
                    <m:r>
                      <a:rPr lang="vi-VN" sz="3500" i="1" smtClean="0">
                        <a:solidFill>
                          <a:srgbClr val="000000"/>
                        </a:solidFill>
                        <a:latin typeface="Cambria Math" panose="02040503050406030204" pitchFamily="18" charset="0"/>
                      </a:rPr>
                      <m:t>𝐵</m:t>
                    </m:r>
                    <m:r>
                      <a:rPr lang="vi-VN" sz="3500" i="1" smtClean="0">
                        <a:solidFill>
                          <a:srgbClr val="000000"/>
                        </a:solidFill>
                        <a:latin typeface="Cambria Math" panose="02040503050406030204" pitchFamily="18" charset="0"/>
                      </a:rPr>
                      <m:t>′), </m:t>
                    </m:r>
                  </m:oMath>
                </a14:m>
                <a:r>
                  <a:rPr lang="vi-VN" sz="3500">
                    <a:solidFill>
                      <a:srgbClr val="000000"/>
                    </a:solidFill>
                    <a:latin typeface="Arial"/>
                  </a:rPr>
                  <a:t>có </a:t>
                </a:r>
                <a14:m>
                  <m:oMath xmlns:m="http://schemas.openxmlformats.org/officeDocument/2006/math">
                    <m:r>
                      <a:rPr lang="vi-VN" sz="3500" i="1" smtClean="0">
                        <a:solidFill>
                          <a:srgbClr val="000000"/>
                        </a:solidFill>
                        <a:latin typeface="Cambria Math" panose="02040503050406030204" pitchFamily="18" charset="0"/>
                      </a:rPr>
                      <m:t>𝐷𝐵</m:t>
                    </m:r>
                    <m:r>
                      <a:rPr lang="vi-VN" sz="3500" i="1">
                        <a:solidFill>
                          <a:srgbClr val="000000"/>
                        </a:solidFill>
                        <a:latin typeface="Cambria Math" panose="02040503050406030204" pitchFamily="18" charset="0"/>
                      </a:rPr>
                      <m:t>′ </m:t>
                    </m:r>
                    <m:r>
                      <a:rPr lang="vi-VN" sz="3500" i="1" smtClean="0">
                        <a:solidFill>
                          <a:srgbClr val="000000"/>
                        </a:solidFill>
                        <a:latin typeface="Cambria Math" panose="02040503050406030204" pitchFamily="18" charset="0"/>
                      </a:rPr>
                      <m:t>∩</m:t>
                    </m:r>
                    <m:r>
                      <a:rPr lang="vi-VN" sz="3500" i="1" smtClean="0">
                        <a:solidFill>
                          <a:srgbClr val="000000"/>
                        </a:solidFill>
                        <a:latin typeface="Cambria Math" panose="02040503050406030204" pitchFamily="18" charset="0"/>
                      </a:rPr>
                      <m:t>𝐵𝑂</m:t>
                    </m:r>
                    <m:r>
                      <a:rPr lang="vi-VN" sz="3500" i="1">
                        <a:solidFill>
                          <a:srgbClr val="000000"/>
                        </a:solidFill>
                        <a:latin typeface="Cambria Math" panose="02040503050406030204" pitchFamily="18" charset="0"/>
                      </a:rPr>
                      <m:t>′ = </m:t>
                    </m:r>
                    <m:r>
                      <a:rPr lang="vi-VN" sz="3500" i="1">
                        <a:solidFill>
                          <a:srgbClr val="000000"/>
                        </a:solidFill>
                        <a:latin typeface="Cambria Math" panose="02040503050406030204" pitchFamily="18" charset="0"/>
                      </a:rPr>
                      <m:t>𝐹</m:t>
                    </m:r>
                  </m:oMath>
                </a14:m>
                <a:r>
                  <a:rPr lang="vi-VN" sz="3500">
                    <a:solidFill>
                      <a:srgbClr val="000000"/>
                    </a:solidFill>
                    <a:latin typeface="Arial"/>
                  </a:rPr>
                  <a:t>. </a:t>
                </a:r>
                <a:endParaRPr lang="en-US" sz="3500" smtClean="0">
                  <a:solidFill>
                    <a:srgbClr val="000000"/>
                  </a:solidFill>
                  <a:latin typeface="Arial"/>
                </a:endParaRPr>
              </a:p>
              <a:p>
                <a:pPr lvl="0" algn="just">
                  <a:lnSpc>
                    <a:spcPct val="150000"/>
                  </a:lnSpc>
                  <a:spcBef>
                    <a:spcPts val="300"/>
                  </a:spcBef>
                  <a:spcAft>
                    <a:spcPts val="300"/>
                  </a:spcAft>
                </a:pPr>
                <a:r>
                  <a:rPr lang="vi-VN" sz="3500" smtClean="0">
                    <a:solidFill>
                      <a:srgbClr val="000000"/>
                    </a:solidFill>
                    <a:latin typeface="Arial"/>
                  </a:rPr>
                  <a:t>Khi </a:t>
                </a:r>
                <a:r>
                  <a:rPr lang="vi-VN" sz="3500">
                    <a:solidFill>
                      <a:srgbClr val="000000"/>
                    </a:solidFill>
                    <a:latin typeface="Arial"/>
                  </a:rPr>
                  <a:t>đó </a:t>
                </a:r>
                <a14:m>
                  <m:oMath xmlns:m="http://schemas.openxmlformats.org/officeDocument/2006/math">
                    <m:r>
                      <a:rPr lang="vi-VN" sz="3500" i="1" smtClean="0">
                        <a:solidFill>
                          <a:srgbClr val="000000"/>
                        </a:solidFill>
                        <a:latin typeface="Cambria Math" panose="02040503050406030204" pitchFamily="18" charset="0"/>
                      </a:rPr>
                      <m:t>𝐷𝐵</m:t>
                    </m:r>
                    <m:r>
                      <a:rPr lang="vi-VN" sz="3500" i="1">
                        <a:solidFill>
                          <a:srgbClr val="000000"/>
                        </a:solidFill>
                        <a:latin typeface="Cambria Math" panose="02040503050406030204" pitchFamily="18" charset="0"/>
                      </a:rPr>
                      <m:t>′ </m:t>
                    </m:r>
                    <m:r>
                      <a:rPr lang="vi-VN" sz="3500" i="1" smtClean="0">
                        <a:solidFill>
                          <a:srgbClr val="000000"/>
                        </a:solidFill>
                        <a:latin typeface="Cambria Math" panose="02040503050406030204" pitchFamily="18" charset="0"/>
                      </a:rPr>
                      <m:t>∩(</m:t>
                    </m:r>
                    <m:r>
                      <a:rPr lang="vi-VN" sz="3500" i="1">
                        <a:solidFill>
                          <a:srgbClr val="000000"/>
                        </a:solidFill>
                        <a:latin typeface="Cambria Math" panose="02040503050406030204" pitchFamily="18" charset="0"/>
                      </a:rPr>
                      <m:t>𝐵𝐶</m:t>
                    </m:r>
                    <m:r>
                      <a:rPr lang="vi-VN" sz="3500" i="1">
                        <a:solidFill>
                          <a:srgbClr val="000000"/>
                        </a:solidFill>
                        <a:latin typeface="Cambria Math" panose="02040503050406030204" pitchFamily="18" charset="0"/>
                      </a:rPr>
                      <m:t>′</m:t>
                    </m:r>
                    <m:r>
                      <a:rPr lang="vi-VN" sz="3500" i="1">
                        <a:solidFill>
                          <a:srgbClr val="000000"/>
                        </a:solidFill>
                        <a:latin typeface="Cambria Math" panose="02040503050406030204" pitchFamily="18" charset="0"/>
                      </a:rPr>
                      <m:t>𝐴</m:t>
                    </m:r>
                    <m:r>
                      <a:rPr lang="vi-VN" sz="3500" i="1">
                        <a:solidFill>
                          <a:srgbClr val="000000"/>
                        </a:solidFill>
                        <a:latin typeface="Cambria Math" panose="02040503050406030204" pitchFamily="18" charset="0"/>
                      </a:rPr>
                      <m:t>′) = </m:t>
                    </m:r>
                    <m:r>
                      <a:rPr lang="vi-VN" sz="3500" i="1">
                        <a:solidFill>
                          <a:srgbClr val="000000"/>
                        </a:solidFill>
                        <a:latin typeface="Cambria Math" panose="02040503050406030204" pitchFamily="18" charset="0"/>
                      </a:rPr>
                      <m:t>𝐹</m:t>
                    </m:r>
                  </m:oMath>
                </a14:m>
                <a:r>
                  <a:rPr lang="vi-VN" sz="3500">
                    <a:solidFill>
                      <a:srgbClr val="000000"/>
                    </a:solidFill>
                    <a:latin typeface="Arial"/>
                  </a:rPr>
                  <a:t>.</a:t>
                </a:r>
              </a:p>
              <a:p>
                <a:pPr lvl="0" algn="just">
                  <a:lnSpc>
                    <a:spcPct val="150000"/>
                  </a:lnSpc>
                  <a:spcBef>
                    <a:spcPts val="300"/>
                  </a:spcBef>
                  <a:spcAft>
                    <a:spcPts val="300"/>
                  </a:spcAft>
                </a:pPr>
                <a:r>
                  <a:rPr lang="vi-VN" sz="3500" smtClean="0">
                    <a:solidFill>
                      <a:srgbClr val="000000"/>
                    </a:solidFill>
                    <a:latin typeface="Arial"/>
                  </a:rPr>
                  <a:t>Vì </a:t>
                </a:r>
                <a14:m>
                  <m:oMath xmlns:m="http://schemas.openxmlformats.org/officeDocument/2006/math">
                    <m:r>
                      <a:rPr lang="vi-VN" sz="3500" i="1" smtClean="0">
                        <a:solidFill>
                          <a:srgbClr val="000000"/>
                        </a:solidFill>
                        <a:latin typeface="Cambria Math" panose="02040503050406030204" pitchFamily="18" charset="0"/>
                      </a:rPr>
                      <m:t>(</m:t>
                    </m:r>
                    <m:r>
                      <a:rPr lang="vi-VN" sz="3500" i="1" smtClean="0">
                        <a:solidFill>
                          <a:srgbClr val="000000"/>
                        </a:solidFill>
                        <a:latin typeface="Cambria Math" panose="02040503050406030204" pitchFamily="18" charset="0"/>
                      </a:rPr>
                      <m:t>𝐵𝐶</m:t>
                    </m:r>
                    <m:r>
                      <a:rPr lang="vi-VN" sz="3500" i="1" smtClean="0">
                        <a:solidFill>
                          <a:srgbClr val="000000"/>
                        </a:solidFill>
                        <a:latin typeface="Cambria Math" panose="02040503050406030204" pitchFamily="18" charset="0"/>
                      </a:rPr>
                      <m:t>′</m:t>
                    </m:r>
                    <m:r>
                      <a:rPr lang="vi-VN" sz="3500" i="1" smtClean="0">
                        <a:solidFill>
                          <a:srgbClr val="000000"/>
                        </a:solidFill>
                        <a:latin typeface="Cambria Math" panose="02040503050406030204" pitchFamily="18" charset="0"/>
                      </a:rPr>
                      <m:t>𝐴</m:t>
                    </m:r>
                    <m:r>
                      <a:rPr lang="vi-VN" sz="3500" i="1" smtClean="0">
                        <a:solidFill>
                          <a:srgbClr val="000000"/>
                        </a:solidFill>
                        <a:latin typeface="Cambria Math" panose="02040503050406030204" pitchFamily="18" charset="0"/>
                      </a:rPr>
                      <m:t>′) // (</m:t>
                    </m:r>
                    <m:r>
                      <a:rPr lang="vi-VN" sz="3500" i="1" smtClean="0">
                        <a:solidFill>
                          <a:srgbClr val="000000"/>
                        </a:solidFill>
                        <a:latin typeface="Cambria Math" panose="02040503050406030204" pitchFamily="18" charset="0"/>
                      </a:rPr>
                      <m:t>𝐷</m:t>
                    </m:r>
                    <m:r>
                      <a:rPr lang="vi-VN" sz="3500" i="1" smtClean="0">
                        <a:solidFill>
                          <a:srgbClr val="000000"/>
                        </a:solidFill>
                        <a:latin typeface="Cambria Math" panose="02040503050406030204" pitchFamily="18" charset="0"/>
                      </a:rPr>
                      <m:t>′</m:t>
                    </m:r>
                    <m:r>
                      <a:rPr lang="vi-VN" sz="3500" i="1" smtClean="0">
                        <a:solidFill>
                          <a:srgbClr val="000000"/>
                        </a:solidFill>
                        <a:latin typeface="Cambria Math" panose="02040503050406030204" pitchFamily="18" charset="0"/>
                      </a:rPr>
                      <m:t>𝐴𝐶</m:t>
                    </m:r>
                    <m:r>
                      <a:rPr lang="vi-VN" sz="3500" i="1" smtClean="0">
                        <a:solidFill>
                          <a:srgbClr val="000000"/>
                        </a:solidFill>
                        <a:latin typeface="Cambria Math" panose="02040503050406030204" pitchFamily="18" charset="0"/>
                      </a:rPr>
                      <m:t>) </m:t>
                    </m:r>
                  </m:oMath>
                </a14:m>
                <a:r>
                  <a:rPr lang="vi-VN" sz="3500" smtClean="0">
                    <a:solidFill>
                      <a:srgbClr val="000000"/>
                    </a:solidFill>
                    <a:latin typeface="Arial"/>
                  </a:rPr>
                  <a:t>nên</a:t>
                </a:r>
                <a:endParaRPr lang="en-US" sz="3500" smtClean="0">
                  <a:solidFill>
                    <a:srgbClr val="000000"/>
                  </a:solidFill>
                  <a:latin typeface="Arial"/>
                </a:endParaRPr>
              </a:p>
              <a:p>
                <a:pPr lvl="0" algn="ctr">
                  <a:lnSpc>
                    <a:spcPct val="150000"/>
                  </a:lnSpc>
                  <a:spcBef>
                    <a:spcPts val="300"/>
                  </a:spcBef>
                  <a:spcAft>
                    <a:spcPts val="300"/>
                  </a:spcAft>
                </a:pPr>
                <a:r>
                  <a:rPr lang="vi-VN" sz="3500" smtClean="0">
                    <a:solidFill>
                      <a:srgbClr val="000000"/>
                    </a:solidFill>
                    <a:latin typeface="Arial"/>
                  </a:rPr>
                  <a:t> </a:t>
                </a:r>
                <a14:m>
                  <m:oMath xmlns:m="http://schemas.openxmlformats.org/officeDocument/2006/math">
                    <m:r>
                      <a:rPr lang="vi-VN" sz="3500" i="1" smtClean="0">
                        <a:solidFill>
                          <a:srgbClr val="000000"/>
                        </a:solidFill>
                        <a:latin typeface="Cambria Math" panose="02040503050406030204" pitchFamily="18" charset="0"/>
                      </a:rPr>
                      <m:t>𝑑</m:t>
                    </m:r>
                    <m:r>
                      <a:rPr lang="vi-VN" sz="3500" i="1" smtClean="0">
                        <a:solidFill>
                          <a:srgbClr val="000000"/>
                        </a:solidFill>
                        <a:latin typeface="Cambria Math" panose="02040503050406030204" pitchFamily="18" charset="0"/>
                      </a:rPr>
                      <m:t>((</m:t>
                    </m:r>
                    <m:r>
                      <a:rPr lang="vi-VN" sz="3500" i="1" smtClean="0">
                        <a:solidFill>
                          <a:srgbClr val="000000"/>
                        </a:solidFill>
                        <a:latin typeface="Cambria Math" panose="02040503050406030204" pitchFamily="18" charset="0"/>
                      </a:rPr>
                      <m:t>𝐷</m:t>
                    </m:r>
                    <m:r>
                      <a:rPr lang="vi-VN" sz="3500" i="1" smtClean="0">
                        <a:solidFill>
                          <a:srgbClr val="000000"/>
                        </a:solidFill>
                        <a:latin typeface="Cambria Math" panose="02040503050406030204" pitchFamily="18" charset="0"/>
                      </a:rPr>
                      <m:t>′</m:t>
                    </m:r>
                    <m:r>
                      <a:rPr lang="vi-VN" sz="3500" i="1" smtClean="0">
                        <a:solidFill>
                          <a:srgbClr val="000000"/>
                        </a:solidFill>
                        <a:latin typeface="Cambria Math" panose="02040503050406030204" pitchFamily="18" charset="0"/>
                      </a:rPr>
                      <m:t>𝐴𝐶</m:t>
                    </m:r>
                    <m:r>
                      <a:rPr lang="vi-VN" sz="3500" i="1" smtClean="0">
                        <a:solidFill>
                          <a:srgbClr val="000000"/>
                        </a:solidFill>
                        <a:latin typeface="Cambria Math" panose="02040503050406030204" pitchFamily="18" charset="0"/>
                      </a:rPr>
                      <m:t>), (</m:t>
                    </m:r>
                    <m:r>
                      <a:rPr lang="vi-VN" sz="3500" i="1" smtClean="0">
                        <a:solidFill>
                          <a:srgbClr val="000000"/>
                        </a:solidFill>
                        <a:latin typeface="Cambria Math" panose="02040503050406030204" pitchFamily="18" charset="0"/>
                      </a:rPr>
                      <m:t>𝐵𝐶</m:t>
                    </m:r>
                    <m:r>
                      <a:rPr lang="vi-VN" sz="3500" i="1" smtClean="0">
                        <a:solidFill>
                          <a:srgbClr val="000000"/>
                        </a:solidFill>
                        <a:latin typeface="Cambria Math" panose="02040503050406030204" pitchFamily="18" charset="0"/>
                      </a:rPr>
                      <m:t>′</m:t>
                    </m:r>
                    <m:r>
                      <a:rPr lang="vi-VN" sz="3500" i="1" smtClean="0">
                        <a:solidFill>
                          <a:srgbClr val="000000"/>
                        </a:solidFill>
                        <a:latin typeface="Cambria Math" panose="02040503050406030204" pitchFamily="18" charset="0"/>
                      </a:rPr>
                      <m:t>𝐴</m:t>
                    </m:r>
                    <m:r>
                      <a:rPr lang="vi-VN" sz="3500" i="1" smtClean="0">
                        <a:solidFill>
                          <a:srgbClr val="000000"/>
                        </a:solidFill>
                        <a:latin typeface="Cambria Math" panose="02040503050406030204" pitchFamily="18" charset="0"/>
                      </a:rPr>
                      <m:t>′)) = </m:t>
                    </m:r>
                    <m:r>
                      <a:rPr lang="vi-VN" sz="3500" i="1" smtClean="0">
                        <a:solidFill>
                          <a:srgbClr val="000000"/>
                        </a:solidFill>
                        <a:latin typeface="Cambria Math" panose="02040503050406030204" pitchFamily="18" charset="0"/>
                      </a:rPr>
                      <m:t>𝑑</m:t>
                    </m:r>
                    <m:r>
                      <a:rPr lang="vi-VN" sz="3500" i="1" smtClean="0">
                        <a:solidFill>
                          <a:srgbClr val="000000"/>
                        </a:solidFill>
                        <a:latin typeface="Cambria Math" panose="02040503050406030204" pitchFamily="18" charset="0"/>
                      </a:rPr>
                      <m:t>(</m:t>
                    </m:r>
                    <m:r>
                      <a:rPr lang="vi-VN" sz="3500" i="1" smtClean="0">
                        <a:solidFill>
                          <a:srgbClr val="000000"/>
                        </a:solidFill>
                        <a:latin typeface="Cambria Math" panose="02040503050406030204" pitchFamily="18" charset="0"/>
                      </a:rPr>
                      <m:t>𝐸</m:t>
                    </m:r>
                    <m:r>
                      <a:rPr lang="vi-VN" sz="3500" i="1" smtClean="0">
                        <a:solidFill>
                          <a:srgbClr val="000000"/>
                        </a:solidFill>
                        <a:latin typeface="Cambria Math" panose="02040503050406030204" pitchFamily="18" charset="0"/>
                      </a:rPr>
                      <m:t>, (</m:t>
                    </m:r>
                    <m:r>
                      <a:rPr lang="vi-VN" sz="3500" i="1" smtClean="0">
                        <a:solidFill>
                          <a:srgbClr val="000000"/>
                        </a:solidFill>
                        <a:latin typeface="Cambria Math" panose="02040503050406030204" pitchFamily="18" charset="0"/>
                      </a:rPr>
                      <m:t>𝐵𝐶</m:t>
                    </m:r>
                    <m:r>
                      <a:rPr lang="vi-VN" sz="3500" i="1" smtClean="0">
                        <a:solidFill>
                          <a:srgbClr val="000000"/>
                        </a:solidFill>
                        <a:latin typeface="Cambria Math" panose="02040503050406030204" pitchFamily="18" charset="0"/>
                      </a:rPr>
                      <m:t>′</m:t>
                    </m:r>
                    <m:r>
                      <a:rPr lang="vi-VN" sz="3500" i="1" smtClean="0">
                        <a:solidFill>
                          <a:srgbClr val="000000"/>
                        </a:solidFill>
                        <a:latin typeface="Cambria Math" panose="02040503050406030204" pitchFamily="18" charset="0"/>
                      </a:rPr>
                      <m:t>𝐴</m:t>
                    </m:r>
                    <m:r>
                      <a:rPr lang="vi-VN" sz="3500" i="1" smtClean="0">
                        <a:solidFill>
                          <a:srgbClr val="000000"/>
                        </a:solidFill>
                        <a:latin typeface="Cambria Math" panose="02040503050406030204" pitchFamily="18" charset="0"/>
                      </a:rPr>
                      <m:t>′)) = </m:t>
                    </m:r>
                    <m:r>
                      <a:rPr lang="vi-VN" sz="3500" i="1" smtClean="0">
                        <a:solidFill>
                          <a:srgbClr val="000000"/>
                        </a:solidFill>
                        <a:latin typeface="Cambria Math" panose="02040503050406030204" pitchFamily="18" charset="0"/>
                      </a:rPr>
                      <m:t>𝐸𝐹</m:t>
                    </m:r>
                  </m:oMath>
                </a14:m>
                <a:r>
                  <a:rPr lang="vi-VN" sz="3500">
                    <a:solidFill>
                      <a:srgbClr val="000000"/>
                    </a:solidFill>
                    <a:latin typeface="Arial"/>
                  </a:rPr>
                  <a:t> </a:t>
                </a:r>
                <a:endParaRPr lang="en-US" sz="3500" smtClean="0">
                  <a:solidFill>
                    <a:srgbClr val="000000"/>
                  </a:solidFill>
                  <a:latin typeface="Arial"/>
                </a:endParaRPr>
              </a:p>
              <a:p>
                <a:pPr lvl="0" algn="just">
                  <a:lnSpc>
                    <a:spcPct val="150000"/>
                  </a:lnSpc>
                  <a:spcBef>
                    <a:spcPts val="300"/>
                  </a:spcBef>
                  <a:spcAft>
                    <a:spcPts val="300"/>
                  </a:spcAft>
                </a:pPr>
                <a:r>
                  <a:rPr lang="vi-VN" sz="3500" smtClean="0">
                    <a:solidFill>
                      <a:srgbClr val="000000"/>
                    </a:solidFill>
                    <a:latin typeface="Arial"/>
                  </a:rPr>
                  <a:t>Vì </a:t>
                </a:r>
                <a14:m>
                  <m:oMath xmlns:m="http://schemas.openxmlformats.org/officeDocument/2006/math">
                    <m:r>
                      <a:rPr lang="vi-VN" sz="3500" i="1" smtClean="0">
                        <a:solidFill>
                          <a:srgbClr val="000000"/>
                        </a:solidFill>
                        <a:latin typeface="Cambria Math" panose="02040503050406030204" pitchFamily="18" charset="0"/>
                      </a:rPr>
                      <m:t>𝐷𝐵</m:t>
                    </m:r>
                    <m:r>
                      <a:rPr lang="vi-VN" sz="3500" i="1">
                        <a:solidFill>
                          <a:srgbClr val="000000"/>
                        </a:solidFill>
                        <a:latin typeface="Cambria Math" panose="02040503050406030204" pitchFamily="18" charset="0"/>
                      </a:rPr>
                      <m:t>′ </m:t>
                    </m:r>
                    <m:r>
                      <a:rPr lang="vi-VN" sz="3500" i="1" smtClean="0">
                        <a:solidFill>
                          <a:srgbClr val="000000"/>
                        </a:solidFill>
                        <a:latin typeface="Cambria Math" panose="02040503050406030204" pitchFamily="18" charset="0"/>
                      </a:rPr>
                      <m:t>⊥(</m:t>
                    </m:r>
                    <m:r>
                      <a:rPr lang="vi-VN" sz="3500" i="1">
                        <a:solidFill>
                          <a:srgbClr val="000000"/>
                        </a:solidFill>
                        <a:latin typeface="Cambria Math" panose="02040503050406030204" pitchFamily="18" charset="0"/>
                      </a:rPr>
                      <m:t>𝐵𝐶</m:t>
                    </m:r>
                    <m:r>
                      <a:rPr lang="vi-VN" sz="3500" i="1">
                        <a:solidFill>
                          <a:srgbClr val="000000"/>
                        </a:solidFill>
                        <a:latin typeface="Cambria Math" panose="02040503050406030204" pitchFamily="18" charset="0"/>
                      </a:rPr>
                      <m:t>′</m:t>
                    </m:r>
                    <m:r>
                      <a:rPr lang="vi-VN" sz="3500" i="1">
                        <a:solidFill>
                          <a:srgbClr val="000000"/>
                        </a:solidFill>
                        <a:latin typeface="Cambria Math" panose="02040503050406030204" pitchFamily="18" charset="0"/>
                      </a:rPr>
                      <m:t>𝐴</m:t>
                    </m:r>
                    <m:r>
                      <a:rPr lang="vi-VN" sz="3500" i="1">
                        <a:solidFill>
                          <a:srgbClr val="000000"/>
                        </a:solidFill>
                        <a:latin typeface="Cambria Math" panose="02040503050406030204" pitchFamily="18" charset="0"/>
                      </a:rPr>
                      <m:t>′) </m:t>
                    </m:r>
                  </m:oMath>
                </a14:m>
                <a:r>
                  <a:rPr lang="vi-VN" sz="3500">
                    <a:solidFill>
                      <a:srgbClr val="000000"/>
                    </a:solidFill>
                    <a:latin typeface="Arial"/>
                  </a:rPr>
                  <a:t>nên </a:t>
                </a:r>
                <a14:m>
                  <m:oMath xmlns:m="http://schemas.openxmlformats.org/officeDocument/2006/math">
                    <m:r>
                      <a:rPr lang="vi-VN" sz="3500" i="1" smtClean="0">
                        <a:solidFill>
                          <a:srgbClr val="000000"/>
                        </a:solidFill>
                        <a:latin typeface="Cambria Math" panose="02040503050406030204" pitchFamily="18" charset="0"/>
                      </a:rPr>
                      <m:t>𝐷𝐵</m:t>
                    </m:r>
                    <m:r>
                      <a:rPr lang="vi-VN" sz="3500" i="1">
                        <a:solidFill>
                          <a:srgbClr val="000000"/>
                        </a:solidFill>
                        <a:latin typeface="Cambria Math" panose="02040503050406030204" pitchFamily="18" charset="0"/>
                      </a:rPr>
                      <m:t>′ </m:t>
                    </m:r>
                    <m:r>
                      <a:rPr lang="vi-VN" sz="3500" i="1" smtClean="0">
                        <a:solidFill>
                          <a:srgbClr val="000000"/>
                        </a:solidFill>
                        <a:latin typeface="Cambria Math" panose="02040503050406030204" pitchFamily="18" charset="0"/>
                      </a:rPr>
                      <m:t>⊥</m:t>
                    </m:r>
                    <m:r>
                      <a:rPr lang="vi-VN" sz="3500" i="1" smtClean="0">
                        <a:solidFill>
                          <a:srgbClr val="000000"/>
                        </a:solidFill>
                        <a:latin typeface="Cambria Math" panose="02040503050406030204" pitchFamily="18" charset="0"/>
                      </a:rPr>
                      <m:t>𝐵𝑂</m:t>
                    </m:r>
                    <m:r>
                      <a:rPr lang="vi-VN" sz="3500" i="1">
                        <a:solidFill>
                          <a:srgbClr val="000000"/>
                        </a:solidFill>
                        <a:latin typeface="Cambria Math" panose="02040503050406030204" pitchFamily="18" charset="0"/>
                      </a:rPr>
                      <m:t>′ </m:t>
                    </m:r>
                  </m:oMath>
                </a14:m>
                <a:r>
                  <a:rPr lang="vi-VN" sz="3500">
                    <a:solidFill>
                      <a:srgbClr val="000000"/>
                    </a:solidFill>
                    <a:latin typeface="Arial"/>
                  </a:rPr>
                  <a:t>và </a:t>
                </a:r>
                <a14:m>
                  <m:oMath xmlns:m="http://schemas.openxmlformats.org/officeDocument/2006/math">
                    <m:r>
                      <a:rPr lang="vi-VN" sz="3500" i="1" smtClean="0">
                        <a:solidFill>
                          <a:srgbClr val="000000"/>
                        </a:solidFill>
                        <a:latin typeface="Cambria Math" panose="02040503050406030204" pitchFamily="18" charset="0"/>
                      </a:rPr>
                      <m:t>𝐷𝐵</m:t>
                    </m:r>
                    <m:r>
                      <a:rPr lang="vi-VN" sz="3500" i="1">
                        <a:solidFill>
                          <a:srgbClr val="000000"/>
                        </a:solidFill>
                        <a:latin typeface="Cambria Math" panose="02040503050406030204" pitchFamily="18" charset="0"/>
                      </a:rPr>
                      <m:t>′ </m:t>
                    </m:r>
                    <m:r>
                      <a:rPr lang="vi-VN" sz="3500" i="1" smtClean="0">
                        <a:solidFill>
                          <a:srgbClr val="000000"/>
                        </a:solidFill>
                        <a:latin typeface="Cambria Math" panose="02040503050406030204" pitchFamily="18" charset="0"/>
                      </a:rPr>
                      <m:t>⊥(</m:t>
                    </m:r>
                    <m:r>
                      <a:rPr lang="vi-VN" sz="3500" i="1">
                        <a:solidFill>
                          <a:srgbClr val="000000"/>
                        </a:solidFill>
                        <a:latin typeface="Cambria Math" panose="02040503050406030204" pitchFamily="18" charset="0"/>
                      </a:rPr>
                      <m:t>𝐷</m:t>
                    </m:r>
                    <m:r>
                      <a:rPr lang="vi-VN" sz="3500" i="1">
                        <a:solidFill>
                          <a:srgbClr val="000000"/>
                        </a:solidFill>
                        <a:latin typeface="Cambria Math" panose="02040503050406030204" pitchFamily="18" charset="0"/>
                      </a:rPr>
                      <m:t>′</m:t>
                    </m:r>
                    <m:r>
                      <a:rPr lang="vi-VN" sz="3500" i="1">
                        <a:solidFill>
                          <a:srgbClr val="000000"/>
                        </a:solidFill>
                        <a:latin typeface="Cambria Math" panose="02040503050406030204" pitchFamily="18" charset="0"/>
                      </a:rPr>
                      <m:t>𝐴𝐶</m:t>
                    </m:r>
                    <m:r>
                      <a:rPr lang="vi-VN" sz="3500" i="1">
                        <a:solidFill>
                          <a:srgbClr val="000000"/>
                        </a:solidFill>
                        <a:latin typeface="Cambria Math" panose="02040503050406030204" pitchFamily="18" charset="0"/>
                      </a:rPr>
                      <m:t>)</m:t>
                    </m:r>
                  </m:oMath>
                </a14:m>
                <a:r>
                  <a:rPr lang="vi-VN" sz="3500">
                    <a:solidFill>
                      <a:srgbClr val="000000"/>
                    </a:solidFill>
                    <a:latin typeface="Arial"/>
                  </a:rPr>
                  <a:t> nên </a:t>
                </a:r>
                <a14:m>
                  <m:oMath xmlns:m="http://schemas.openxmlformats.org/officeDocument/2006/math">
                    <m:r>
                      <a:rPr lang="vi-VN" sz="3500" i="1" smtClean="0">
                        <a:solidFill>
                          <a:srgbClr val="000000"/>
                        </a:solidFill>
                        <a:latin typeface="Cambria Math" panose="02040503050406030204" pitchFamily="18" charset="0"/>
                      </a:rPr>
                      <m:t>𝐷𝐵</m:t>
                    </m:r>
                    <m:r>
                      <a:rPr lang="vi-VN" sz="3500" i="1">
                        <a:solidFill>
                          <a:srgbClr val="000000"/>
                        </a:solidFill>
                        <a:latin typeface="Cambria Math" panose="02040503050406030204" pitchFamily="18" charset="0"/>
                      </a:rPr>
                      <m:t>′ </m:t>
                    </m:r>
                    <m:r>
                      <a:rPr lang="vi-VN" sz="3500" i="1" smtClean="0">
                        <a:solidFill>
                          <a:srgbClr val="000000"/>
                        </a:solidFill>
                        <a:latin typeface="Cambria Math" panose="02040503050406030204" pitchFamily="18" charset="0"/>
                      </a:rPr>
                      <m:t>⊥</m:t>
                    </m:r>
                    <m:r>
                      <a:rPr lang="vi-VN" sz="3500" i="1" smtClean="0">
                        <a:solidFill>
                          <a:srgbClr val="000000"/>
                        </a:solidFill>
                        <a:latin typeface="Cambria Math" panose="02040503050406030204" pitchFamily="18" charset="0"/>
                      </a:rPr>
                      <m:t>𝐷</m:t>
                    </m:r>
                    <m:r>
                      <a:rPr lang="vi-VN" sz="3500" i="1" smtClean="0">
                        <a:solidFill>
                          <a:srgbClr val="000000"/>
                        </a:solidFill>
                        <a:latin typeface="Cambria Math" panose="02040503050406030204" pitchFamily="18" charset="0"/>
                      </a:rPr>
                      <m:t>′</m:t>
                    </m:r>
                    <m:r>
                      <a:rPr lang="vi-VN" sz="3500" i="1" smtClean="0">
                        <a:solidFill>
                          <a:srgbClr val="000000"/>
                        </a:solidFill>
                        <a:latin typeface="Cambria Math" panose="02040503050406030204" pitchFamily="18" charset="0"/>
                      </a:rPr>
                      <m:t>𝑂</m:t>
                    </m:r>
                  </m:oMath>
                </a14:m>
                <a:r>
                  <a:rPr lang="vi-VN" sz="3500">
                    <a:solidFill>
                      <a:srgbClr val="000000"/>
                    </a:solidFill>
                    <a:latin typeface="Arial"/>
                  </a:rPr>
                  <a:t>, suy ra </a:t>
                </a:r>
                <a14:m>
                  <m:oMath xmlns:m="http://schemas.openxmlformats.org/officeDocument/2006/math">
                    <m:r>
                      <a:rPr lang="vi-VN" sz="3500" i="1" smtClean="0">
                        <a:solidFill>
                          <a:srgbClr val="000000"/>
                        </a:solidFill>
                        <a:latin typeface="Cambria Math" panose="02040503050406030204" pitchFamily="18" charset="0"/>
                      </a:rPr>
                      <m:t>𝐵𝑂</m:t>
                    </m:r>
                    <m:r>
                      <a:rPr lang="vi-VN" sz="3500" i="1" smtClean="0">
                        <a:solidFill>
                          <a:srgbClr val="000000"/>
                        </a:solidFill>
                        <a:latin typeface="Cambria Math" panose="02040503050406030204" pitchFamily="18" charset="0"/>
                      </a:rPr>
                      <m:t>′ // </m:t>
                    </m:r>
                    <m:r>
                      <a:rPr lang="vi-VN" sz="3500" i="1" smtClean="0">
                        <a:solidFill>
                          <a:srgbClr val="000000"/>
                        </a:solidFill>
                        <a:latin typeface="Cambria Math" panose="02040503050406030204" pitchFamily="18" charset="0"/>
                      </a:rPr>
                      <m:t>𝐷</m:t>
                    </m:r>
                    <m:r>
                      <a:rPr lang="vi-VN" sz="3500" i="1" smtClean="0">
                        <a:solidFill>
                          <a:srgbClr val="000000"/>
                        </a:solidFill>
                        <a:latin typeface="Cambria Math" panose="02040503050406030204" pitchFamily="18" charset="0"/>
                      </a:rPr>
                      <m:t>′</m:t>
                    </m:r>
                    <m:r>
                      <a:rPr lang="vi-VN" sz="3500" i="1" smtClean="0">
                        <a:solidFill>
                          <a:srgbClr val="000000"/>
                        </a:solidFill>
                        <a:latin typeface="Cambria Math" panose="02040503050406030204" pitchFamily="18" charset="0"/>
                      </a:rPr>
                      <m:t>𝑂</m:t>
                    </m:r>
                    <m:r>
                      <a:rPr lang="vi-VN" sz="3500" i="1" smtClean="0">
                        <a:solidFill>
                          <a:srgbClr val="000000"/>
                        </a:solidFill>
                        <a:latin typeface="Cambria Math" panose="02040503050406030204" pitchFamily="18" charset="0"/>
                      </a:rPr>
                      <m:t>.</m:t>
                    </m:r>
                  </m:oMath>
                </a14:m>
                <a:endParaRPr lang="en-US" sz="3500" smtClean="0">
                  <a:solidFill>
                    <a:srgbClr val="000000"/>
                  </a:solidFill>
                  <a:latin typeface="Arial"/>
                </a:endParaRPr>
              </a:p>
            </p:txBody>
          </p:sp>
        </mc:Choice>
        <mc:Fallback>
          <p:sp>
            <p:nvSpPr>
              <p:cNvPr id="17" name="Rectangle 16"/>
              <p:cNvSpPr>
                <a:spLocks noRot="1" noChangeAspect="1" noMove="1" noResize="1" noEditPoints="1" noAdjustHandles="1" noChangeArrowheads="1" noChangeShapeType="1" noTextEdit="1"/>
              </p:cNvSpPr>
              <p:nvPr/>
            </p:nvSpPr>
            <p:spPr>
              <a:xfrm>
                <a:off x="6705600" y="876658"/>
                <a:ext cx="10517045" cy="8610242"/>
              </a:xfrm>
              <a:prstGeom prst="rect">
                <a:avLst/>
              </a:prstGeom>
              <a:blipFill>
                <a:blip r:embed="rId9"/>
                <a:stretch>
                  <a:fillRect l="-1681" r="-1681" b="-1629"/>
                </a:stretch>
              </a:blipFill>
            </p:spPr>
            <p:txBody>
              <a:bodyPr/>
              <a:lstStyle/>
              <a:p>
                <a:r>
                  <a:rPr lang="en-US">
                    <a:noFill/>
                  </a:rPr>
                  <a:t> </a:t>
                </a:r>
              </a:p>
            </p:txBody>
          </p:sp>
        </mc:Fallback>
      </mc:AlternateContent>
    </p:spTree>
    <p:extLst>
      <p:ext uri="{BB962C8B-B14F-4D97-AF65-F5344CB8AC3E}">
        <p14:creationId xmlns:p14="http://schemas.microsoft.com/office/powerpoint/2010/main" val="1938795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xEl>
                                              <p:pRg st="0" end="0"/>
                                            </p:txEl>
                                          </p:spTgt>
                                        </p:tgtEl>
                                        <p:attrNameLst>
                                          <p:attrName>style.visibility</p:attrName>
                                        </p:attrNameLst>
                                      </p:cBhvr>
                                      <p:to>
                                        <p:strVal val="visible"/>
                                      </p:to>
                                    </p:set>
                                    <p:animEffect transition="in" filter="fade">
                                      <p:cBhvr>
                                        <p:cTn id="12" dur="500"/>
                                        <p:tgtEl>
                                          <p:spTgt spid="1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7">
                                            <p:txEl>
                                              <p:pRg st="1" end="1"/>
                                            </p:txEl>
                                          </p:spTgt>
                                        </p:tgtEl>
                                        <p:attrNameLst>
                                          <p:attrName>style.visibility</p:attrName>
                                        </p:attrNameLst>
                                      </p:cBhvr>
                                      <p:to>
                                        <p:strVal val="visible"/>
                                      </p:to>
                                    </p:set>
                                    <p:animEffect transition="in" filter="wipe(up)">
                                      <p:cBhvr>
                                        <p:cTn id="17" dur="500"/>
                                        <p:tgtEl>
                                          <p:spTgt spid="17">
                                            <p:txEl>
                                              <p:pRg st="1" end="1"/>
                                            </p:txEl>
                                          </p:spTgt>
                                        </p:tgtEl>
                                      </p:cBhvr>
                                    </p:animEffect>
                                  </p:childTnLst>
                                </p:cTn>
                              </p:par>
                              <p:par>
                                <p:cTn id="18" presetID="22" presetClass="entr" presetSubtype="1" fill="hold" nodeType="withEffect">
                                  <p:stCondLst>
                                    <p:cond delay="0"/>
                                  </p:stCondLst>
                                  <p:childTnLst>
                                    <p:set>
                                      <p:cBhvr>
                                        <p:cTn id="19" dur="1" fill="hold">
                                          <p:stCondLst>
                                            <p:cond delay="0"/>
                                          </p:stCondLst>
                                        </p:cTn>
                                        <p:tgtEl>
                                          <p:spTgt spid="17">
                                            <p:txEl>
                                              <p:pRg st="2" end="2"/>
                                            </p:txEl>
                                          </p:spTgt>
                                        </p:tgtEl>
                                        <p:attrNameLst>
                                          <p:attrName>style.visibility</p:attrName>
                                        </p:attrNameLst>
                                      </p:cBhvr>
                                      <p:to>
                                        <p:strVal val="visible"/>
                                      </p:to>
                                    </p:set>
                                    <p:animEffect transition="in" filter="wipe(up)">
                                      <p:cBhvr>
                                        <p:cTn id="20" dur="500"/>
                                        <p:tgtEl>
                                          <p:spTgt spid="17">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4" presetClass="entr" presetSubtype="10" fill="hold" nodeType="clickEffect">
                                  <p:stCondLst>
                                    <p:cond delay="0"/>
                                  </p:stCondLst>
                                  <p:childTnLst>
                                    <p:set>
                                      <p:cBhvr>
                                        <p:cTn id="24" dur="1" fill="hold">
                                          <p:stCondLst>
                                            <p:cond delay="0"/>
                                          </p:stCondLst>
                                        </p:cTn>
                                        <p:tgtEl>
                                          <p:spTgt spid="17">
                                            <p:txEl>
                                              <p:pRg st="3" end="3"/>
                                            </p:txEl>
                                          </p:spTgt>
                                        </p:tgtEl>
                                        <p:attrNameLst>
                                          <p:attrName>style.visibility</p:attrName>
                                        </p:attrNameLst>
                                      </p:cBhvr>
                                      <p:to>
                                        <p:strVal val="visible"/>
                                      </p:to>
                                    </p:set>
                                    <p:animEffect transition="in" filter="randombar(horizontal)">
                                      <p:cBhvr>
                                        <p:cTn id="25" dur="500"/>
                                        <p:tgtEl>
                                          <p:spTgt spid="17">
                                            <p:txEl>
                                              <p:pRg st="3" end="3"/>
                                            </p:txEl>
                                          </p:spTgt>
                                        </p:tgtEl>
                                      </p:cBhvr>
                                    </p:animEffect>
                                  </p:childTnLst>
                                </p:cTn>
                              </p:par>
                              <p:par>
                                <p:cTn id="26" presetID="14" presetClass="entr" presetSubtype="10" fill="hold" nodeType="withEffect">
                                  <p:stCondLst>
                                    <p:cond delay="0"/>
                                  </p:stCondLst>
                                  <p:childTnLst>
                                    <p:set>
                                      <p:cBhvr>
                                        <p:cTn id="27" dur="1" fill="hold">
                                          <p:stCondLst>
                                            <p:cond delay="0"/>
                                          </p:stCondLst>
                                        </p:cTn>
                                        <p:tgtEl>
                                          <p:spTgt spid="17">
                                            <p:txEl>
                                              <p:pRg st="4" end="4"/>
                                            </p:txEl>
                                          </p:spTgt>
                                        </p:tgtEl>
                                        <p:attrNameLst>
                                          <p:attrName>style.visibility</p:attrName>
                                        </p:attrNameLst>
                                      </p:cBhvr>
                                      <p:to>
                                        <p:strVal val="visible"/>
                                      </p:to>
                                    </p:set>
                                    <p:animEffect transition="in" filter="randombar(horizontal)">
                                      <p:cBhvr>
                                        <p:cTn id="28" dur="500"/>
                                        <p:tgtEl>
                                          <p:spTgt spid="17">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7">
                                            <p:txEl>
                                              <p:pRg st="5" end="5"/>
                                            </p:txEl>
                                          </p:spTgt>
                                        </p:tgtEl>
                                        <p:attrNameLst>
                                          <p:attrName>style.visibility</p:attrName>
                                        </p:attrNameLst>
                                      </p:cBhvr>
                                      <p:to>
                                        <p:strVal val="visible"/>
                                      </p:to>
                                    </p:set>
                                    <p:animEffect transition="in" filter="wipe(left)">
                                      <p:cBhvr>
                                        <p:cTn id="33" dur="500"/>
                                        <p:tgtEl>
                                          <p:spTgt spid="17">
                                            <p:txEl>
                                              <p:pRg st="5" end="5"/>
                                            </p:txEl>
                                          </p:spTgt>
                                        </p:tgtEl>
                                      </p:cBhvr>
                                    </p:animEffect>
                                  </p:childTnLst>
                                </p:cTn>
                              </p:par>
                              <p:par>
                                <p:cTn id="34" presetID="22" presetClass="entr" presetSubtype="8" fill="hold" nodeType="withEffect">
                                  <p:stCondLst>
                                    <p:cond delay="0"/>
                                  </p:stCondLst>
                                  <p:childTnLst>
                                    <p:set>
                                      <p:cBhvr>
                                        <p:cTn id="35" dur="1" fill="hold">
                                          <p:stCondLst>
                                            <p:cond delay="0"/>
                                          </p:stCondLst>
                                        </p:cTn>
                                        <p:tgtEl>
                                          <p:spTgt spid="17">
                                            <p:txEl>
                                              <p:pRg st="6" end="6"/>
                                            </p:txEl>
                                          </p:spTgt>
                                        </p:tgtEl>
                                        <p:attrNameLst>
                                          <p:attrName>style.visibility</p:attrName>
                                        </p:attrNameLst>
                                      </p:cBhvr>
                                      <p:to>
                                        <p:strVal val="visible"/>
                                      </p:to>
                                    </p:set>
                                    <p:animEffect transition="in" filter="wipe(left)">
                                      <p:cBhvr>
                                        <p:cTn id="36" dur="500"/>
                                        <p:tgtEl>
                                          <p:spTgt spid="17">
                                            <p:txEl>
                                              <p:pRg st="6" end="6"/>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17">
                                            <p:txEl>
                                              <p:pRg st="7" end="7"/>
                                            </p:txEl>
                                          </p:spTgt>
                                        </p:tgtEl>
                                        <p:attrNameLst>
                                          <p:attrName>style.visibility</p:attrName>
                                        </p:attrNameLst>
                                      </p:cBhvr>
                                      <p:to>
                                        <p:strVal val="visible"/>
                                      </p:to>
                                    </p:set>
                                    <p:animEffect transition="in" filter="barn(inVertical)">
                                      <p:cBhvr>
                                        <p:cTn id="41" dur="500"/>
                                        <p:tgtEl>
                                          <p:spTgt spid="1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p:spTree>
      <p:nvGrpSpPr>
        <p:cNvPr id="1" name="Shape 910"/>
        <p:cNvGrpSpPr/>
        <p:nvPr/>
      </p:nvGrpSpPr>
      <p:grpSpPr>
        <a:xfrm>
          <a:off x="0" y="0"/>
          <a:ext cx="0" cy="0"/>
          <a:chOff x="0" y="0"/>
          <a:chExt cx="0" cy="0"/>
        </a:xfrm>
      </p:grpSpPr>
      <p:sp>
        <p:nvSpPr>
          <p:cNvPr id="9" name="Freeform 2"/>
          <p:cNvSpPr/>
          <p:nvPr/>
        </p:nvSpPr>
        <p:spPr>
          <a:xfrm>
            <a:off x="-20187" y="20603"/>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0" name="Group 4"/>
          <p:cNvGrpSpPr/>
          <p:nvPr/>
        </p:nvGrpSpPr>
        <p:grpSpPr>
          <a:xfrm>
            <a:off x="381000" y="342900"/>
            <a:ext cx="17449800" cy="9677400"/>
            <a:chOff x="0" y="0"/>
            <a:chExt cx="2671232" cy="2154171"/>
          </a:xfrm>
        </p:grpSpPr>
        <p:sp>
          <p:nvSpPr>
            <p:cNvPr id="11" name="Freeform 5"/>
            <p:cNvSpPr/>
            <p:nvPr/>
          </p:nvSpPr>
          <p:spPr>
            <a:xfrm>
              <a:off x="48260" y="4826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2"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14"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5" name="Freeform 11"/>
          <p:cNvSpPr/>
          <p:nvPr/>
        </p:nvSpPr>
        <p:spPr>
          <a:xfrm>
            <a:off x="835425" y="8700159"/>
            <a:ext cx="1211875" cy="889074"/>
          </a:xfrm>
          <a:custGeom>
            <a:avLst/>
            <a:gdLst/>
            <a:ahLst/>
            <a:cxnLst/>
            <a:rect l="l" t="t" r="r" b="b"/>
            <a:pathLst>
              <a:path w="1763452" h="1288923">
                <a:moveTo>
                  <a:pt x="0" y="0"/>
                </a:moveTo>
                <a:lnTo>
                  <a:pt x="1763452" y="0"/>
                </a:lnTo>
                <a:lnTo>
                  <a:pt x="1763452" y="1288923"/>
                </a:lnTo>
                <a:lnTo>
                  <a:pt x="0" y="1288923"/>
                </a:lnTo>
                <a:lnTo>
                  <a:pt x="0" y="0"/>
                </a:lnTo>
                <a:close/>
              </a:path>
            </a:pathLst>
          </a:custGeom>
          <a:blipFill>
            <a:blip r:embed="rId4">
              <a:extLst>
                <a:ext uri="{96DAC541-7B7A-43D3-8B79-37D633B846F1}">
                  <asvg:svgBlip xmlns="" xmlns:asvg="http://schemas.microsoft.com/office/drawing/2016/SVG/main" r:embed="rId6"/>
                </a:ext>
              </a:extLst>
            </a:blip>
            <a:stretch>
              <a:fillRect/>
            </a:stretch>
          </a:blipFill>
        </p:spPr>
      </p:sp>
      <p:sp>
        <p:nvSpPr>
          <p:cNvPr id="13" name="Rectangle 12"/>
          <p:cNvSpPr/>
          <p:nvPr/>
        </p:nvSpPr>
        <p:spPr>
          <a:xfrm>
            <a:off x="990600" y="829350"/>
            <a:ext cx="1056700" cy="646331"/>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3600" b="1" i="1" u="sng" strike="noStrike" kern="1200" cap="none" spc="0" normalizeH="0" baseline="0" noProof="0" smtClean="0">
                <a:ln>
                  <a:noFill/>
                </a:ln>
                <a:solidFill>
                  <a:srgbClr val="C00000"/>
                </a:solidFill>
                <a:effectLst/>
                <a:uLnTx/>
                <a:uFillTx/>
                <a:latin typeface="Arial" panose="020B0604020202020204" pitchFamily="34" charset="0"/>
                <a:ea typeface="+mn-ea"/>
                <a:cs typeface="Arial"/>
                <a:sym typeface="Arial"/>
              </a:rPr>
              <a:t>Giải</a:t>
            </a:r>
            <a:endParaRPr kumimoji="0" lang="en-US" sz="3600" b="1" i="1" u="sng" strike="noStrike" kern="1200" cap="none" spc="0" normalizeH="0" baseline="0" noProof="0" dirty="0">
              <a:ln>
                <a:noFill/>
              </a:ln>
              <a:solidFill>
                <a:srgbClr val="C00000"/>
              </a:solidFill>
              <a:effectLst/>
              <a:uLnTx/>
              <a:uFillTx/>
              <a:latin typeface="Calibri"/>
              <a:ea typeface="+mn-ea"/>
              <a:cs typeface="Arial"/>
              <a:sym typeface="Arial"/>
            </a:endParaRPr>
          </a:p>
        </p:txBody>
      </p:sp>
      <p:pic>
        <p:nvPicPr>
          <p:cNvPr id="16" name="Picture 15"/>
          <p:cNvPicPr>
            <a:picLocks noChangeAspect="1"/>
          </p:cNvPicPr>
          <p:nvPr/>
        </p:nvPicPr>
        <p:blipFill>
          <a:blip r:embed="rId7">
            <a:extLst>
              <a:ext uri="{BEBA8EAE-BF5A-486C-A8C5-ECC9F3942E4B}">
                <a14:imgProps xmlns:a14="http://schemas.microsoft.com/office/drawing/2010/main">
                  <a14:imgLayer r:embed="rId8">
                    <a14:imgEffect>
                      <a14:sharpenSoften amount="5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609600" y="2002664"/>
            <a:ext cx="6344210" cy="5426835"/>
          </a:xfrm>
          <a:prstGeom prst="rect">
            <a:avLst/>
          </a:prstGeom>
        </p:spPr>
      </p:pic>
      <mc:AlternateContent xmlns:mc="http://schemas.openxmlformats.org/markup-compatibility/2006">
        <mc:Choice xmlns:a14="http://schemas.microsoft.com/office/drawing/2010/main" Requires="a14">
          <p:sp>
            <p:nvSpPr>
              <p:cNvPr id="17" name="Rectangle 16"/>
              <p:cNvSpPr/>
              <p:nvPr/>
            </p:nvSpPr>
            <p:spPr>
              <a:xfrm>
                <a:off x="7140929" y="622590"/>
                <a:ext cx="9967802" cy="9055428"/>
              </a:xfrm>
              <a:prstGeom prst="rect">
                <a:avLst/>
              </a:prstGeom>
            </p:spPr>
            <p:txBody>
              <a:bodyPr wrap="square">
                <a:spAutoFit/>
              </a:bodyPr>
              <a:lstStyle/>
              <a:p>
                <a:pPr lvl="0" algn="just">
                  <a:lnSpc>
                    <a:spcPct val="140000"/>
                  </a:lnSpc>
                  <a:defRPr/>
                </a:pPr>
                <a:r>
                  <a:rPr lang="vi-VN" sz="3500">
                    <a:solidFill>
                      <a:srgbClr val="000000"/>
                    </a:solidFill>
                    <a:cs typeface="Arial" panose="020B0604020202020204" pitchFamily="34" charset="0"/>
                  </a:rPr>
                  <a:t>Xét </a:t>
                </a:r>
                <a:r>
                  <a:rPr lang="vi-VN" sz="3500">
                    <a:solidFill>
                      <a:srgbClr val="000000"/>
                    </a:solidFill>
                    <a:cs typeface="Arial" panose="020B0604020202020204" pitchFamily="34" charset="0"/>
                  </a:rPr>
                  <a:t>tam giác </a:t>
                </a:r>
                <a14:m>
                  <m:oMath xmlns:m="http://schemas.openxmlformats.org/officeDocument/2006/math">
                    <m:r>
                      <a:rPr lang="vi-VN" sz="3500" i="1">
                        <a:solidFill>
                          <a:srgbClr val="000000"/>
                        </a:solidFill>
                        <a:latin typeface="Cambria Math" panose="02040503050406030204" pitchFamily="18" charset="0"/>
                      </a:rPr>
                      <m:t>𝐷𝐵𝐹</m:t>
                    </m:r>
                  </m:oMath>
                </a14:m>
                <a:r>
                  <a:rPr lang="vi-VN" sz="3500">
                    <a:solidFill>
                      <a:srgbClr val="000000"/>
                    </a:solidFill>
                    <a:cs typeface="Arial" panose="020B0604020202020204" pitchFamily="34" charset="0"/>
                  </a:rPr>
                  <a:t>, có </a:t>
                </a:r>
                <a14:m>
                  <m:oMath xmlns:m="http://schemas.openxmlformats.org/officeDocument/2006/math">
                    <m:r>
                      <a:rPr lang="vi-VN" sz="3500" i="1">
                        <a:solidFill>
                          <a:srgbClr val="000000"/>
                        </a:solidFill>
                        <a:latin typeface="Cambria Math" panose="02040503050406030204" pitchFamily="18" charset="0"/>
                      </a:rPr>
                      <m:t>𝑂𝐸</m:t>
                    </m:r>
                    <m:r>
                      <a:rPr lang="vi-VN" sz="3500" i="1">
                        <a:solidFill>
                          <a:srgbClr val="000000"/>
                        </a:solidFill>
                        <a:latin typeface="Cambria Math" panose="02040503050406030204" pitchFamily="18" charset="0"/>
                      </a:rPr>
                      <m:t> // </m:t>
                    </m:r>
                    <m:r>
                      <a:rPr lang="en-US" sz="3500" i="1">
                        <a:solidFill>
                          <a:srgbClr val="000000"/>
                        </a:solidFill>
                        <a:latin typeface="Cambria Math" panose="02040503050406030204" pitchFamily="18" charset="0"/>
                      </a:rPr>
                      <m:t>𝐵𝐹</m:t>
                    </m:r>
                  </m:oMath>
                </a14:m>
                <a:r>
                  <a:rPr lang="vi-VN" sz="3500">
                    <a:solidFill>
                      <a:srgbClr val="000000"/>
                    </a:solidFill>
                    <a:cs typeface="Arial" panose="020B0604020202020204" pitchFamily="34" charset="0"/>
                  </a:rPr>
                  <a:t> nên theo định lí Ta lét, ta có: </a:t>
                </a:r>
                <a14:m>
                  <m:oMath xmlns:m="http://schemas.openxmlformats.org/officeDocument/2006/math">
                    <m:f>
                      <m:fPr>
                        <m:ctrlPr>
                          <a:rPr lang="vi-VN" sz="3500" i="1">
                            <a:solidFill>
                              <a:srgbClr val="000000"/>
                            </a:solidFill>
                            <a:latin typeface="Cambria Math" panose="02040503050406030204" pitchFamily="18" charset="0"/>
                          </a:rPr>
                        </m:ctrlPr>
                      </m:fPr>
                      <m:num>
                        <m:r>
                          <a:rPr lang="en-US" sz="3500" i="1">
                            <a:solidFill>
                              <a:srgbClr val="000000"/>
                            </a:solidFill>
                            <a:latin typeface="Cambria Math" panose="02040503050406030204" pitchFamily="18" charset="0"/>
                          </a:rPr>
                          <m:t>𝐷𝐸</m:t>
                        </m:r>
                      </m:num>
                      <m:den>
                        <m:r>
                          <a:rPr lang="en-US" sz="3500" i="1">
                            <a:solidFill>
                              <a:srgbClr val="000000"/>
                            </a:solidFill>
                            <a:latin typeface="Cambria Math" panose="02040503050406030204" pitchFamily="18" charset="0"/>
                          </a:rPr>
                          <m:t>𝐸𝐹</m:t>
                        </m:r>
                      </m:den>
                    </m:f>
                    <m:r>
                      <a:rPr lang="en-US" sz="3500" i="1">
                        <a:solidFill>
                          <a:srgbClr val="000000"/>
                        </a:solidFill>
                        <a:latin typeface="Cambria Math" panose="02040503050406030204" pitchFamily="18" charset="0"/>
                      </a:rPr>
                      <m:t>=</m:t>
                    </m:r>
                    <m:f>
                      <m:fPr>
                        <m:ctrlPr>
                          <a:rPr lang="en-US" sz="3500" i="1">
                            <a:solidFill>
                              <a:srgbClr val="000000"/>
                            </a:solidFill>
                            <a:latin typeface="Cambria Math" panose="02040503050406030204" pitchFamily="18" charset="0"/>
                          </a:rPr>
                        </m:ctrlPr>
                      </m:fPr>
                      <m:num>
                        <m:r>
                          <a:rPr lang="en-US" sz="3500" i="1">
                            <a:solidFill>
                              <a:srgbClr val="000000"/>
                            </a:solidFill>
                            <a:latin typeface="Cambria Math" panose="02040503050406030204" pitchFamily="18" charset="0"/>
                          </a:rPr>
                          <m:t>𝐷𝑂</m:t>
                        </m:r>
                      </m:num>
                      <m:den>
                        <m:r>
                          <a:rPr lang="en-US" sz="3500" i="1">
                            <a:solidFill>
                              <a:srgbClr val="000000"/>
                            </a:solidFill>
                            <a:latin typeface="Cambria Math" panose="02040503050406030204" pitchFamily="18" charset="0"/>
                          </a:rPr>
                          <m:t>𝑂𝐵</m:t>
                        </m:r>
                      </m:den>
                    </m:f>
                    <m:r>
                      <a:rPr lang="en-US" sz="3500" i="1">
                        <a:solidFill>
                          <a:srgbClr val="000000"/>
                        </a:solidFill>
                        <a:latin typeface="Cambria Math" panose="02040503050406030204" pitchFamily="18" charset="0"/>
                      </a:rPr>
                      <m:t>=1</m:t>
                    </m:r>
                    <m:r>
                      <a:rPr lang="vi-VN" sz="3500" i="1">
                        <a:solidFill>
                          <a:srgbClr val="000000"/>
                        </a:solidFill>
                        <a:latin typeface="Cambria Math" panose="02040503050406030204" pitchFamily="18" charset="0"/>
                      </a:rPr>
                      <m:t>⇒</m:t>
                    </m:r>
                    <m:r>
                      <a:rPr lang="en-US" sz="3500" i="1">
                        <a:solidFill>
                          <a:srgbClr val="000000"/>
                        </a:solidFill>
                        <a:latin typeface="Cambria Math" panose="02040503050406030204" pitchFamily="18" charset="0"/>
                      </a:rPr>
                      <m:t>𝐷𝐸</m:t>
                    </m:r>
                    <m:r>
                      <a:rPr lang="en-US" sz="3500" i="1">
                        <a:solidFill>
                          <a:srgbClr val="000000"/>
                        </a:solidFill>
                        <a:latin typeface="Cambria Math" panose="02040503050406030204" pitchFamily="18" charset="0"/>
                      </a:rPr>
                      <m:t>=</m:t>
                    </m:r>
                    <m:r>
                      <a:rPr lang="en-US" sz="3500" i="1">
                        <a:solidFill>
                          <a:srgbClr val="000000"/>
                        </a:solidFill>
                        <a:latin typeface="Cambria Math" panose="02040503050406030204" pitchFamily="18" charset="0"/>
                      </a:rPr>
                      <m:t>𝐸𝐹</m:t>
                    </m:r>
                  </m:oMath>
                </a14:m>
                <a:r>
                  <a:rPr lang="en-US" sz="3500">
                    <a:solidFill>
                      <a:srgbClr val="000000"/>
                    </a:solidFill>
                    <a:latin typeface="Arial" panose="020B0604020202020204" pitchFamily="34" charset="0"/>
                    <a:cs typeface="Arial" panose="020B0604020202020204" pitchFamily="34" charset="0"/>
                  </a:rPr>
                  <a:t> </a:t>
                </a:r>
                <a:endParaRPr kumimoji="0" lang="en-US" sz="35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40000"/>
                  </a:lnSpc>
                  <a:buClrTx/>
                  <a:buSzTx/>
                  <a:buFontTx/>
                  <a:buNone/>
                  <a:tabLst/>
                  <a:defRPr/>
                </a:pPr>
                <a:r>
                  <a:rPr kumimoji="0" lang="vi-VN" sz="35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Xét </a:t>
                </a:r>
                <a:r>
                  <a:rPr kumimoji="0" lang="vi-VN" sz="35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tam giác </a:t>
                </a:r>
                <a14:m>
                  <m:oMath xmlns:m="http://schemas.openxmlformats.org/officeDocument/2006/math">
                    <m: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rPr>
                      <m:t>𝐵</m:t>
                    </m:r>
                    <m: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rPr>
                      <m:t>′</m:t>
                    </m:r>
                    <m: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rPr>
                      <m:t>𝐷</m:t>
                    </m:r>
                    <m: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rPr>
                      <m:t>′</m:t>
                    </m:r>
                    <m: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rPr>
                      <m:t>𝐸</m:t>
                    </m:r>
                  </m:oMath>
                </a14:m>
                <a:r>
                  <a:rPr kumimoji="0" lang="vi-VN" sz="35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có </a:t>
                </a:r>
                <a14:m>
                  <m:oMath xmlns:m="http://schemas.openxmlformats.org/officeDocument/2006/math">
                    <m: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rPr>
                      <m:t>𝑂</m:t>
                    </m:r>
                    <m: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rPr>
                      <m:t>′</m:t>
                    </m:r>
                    <m: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rPr>
                      <m:t>𝐹</m:t>
                    </m:r>
                    <m: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rPr>
                      <m:t> // </m:t>
                    </m:r>
                    <m: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rPr>
                      <m:t>𝐷</m:t>
                    </m:r>
                    <m: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rPr>
                      <m:t>′</m:t>
                    </m:r>
                    <m: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rPr>
                      <m:t>𝐸</m:t>
                    </m:r>
                    <m: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rPr>
                      <m:t> </m:t>
                    </m:r>
                  </m:oMath>
                </a14:m>
                <a:r>
                  <a:rPr kumimoji="0" lang="vi-VN" sz="35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nên theo định lí Ta lét, ta có: </a:t>
                </a:r>
                <a14:m>
                  <m:oMath xmlns:m="http://schemas.openxmlformats.org/officeDocument/2006/math">
                    <m:f>
                      <m:fPr>
                        <m:ctrlPr>
                          <a:rPr lang="vi-VN" sz="3500" i="1">
                            <a:solidFill>
                              <a:srgbClr val="000000"/>
                            </a:solidFill>
                            <a:latin typeface="Cambria Math" panose="02040503050406030204" pitchFamily="18" charset="0"/>
                          </a:rPr>
                        </m:ctrlPr>
                      </m:fPr>
                      <m:num>
                        <m:sSup>
                          <m:sSupPr>
                            <m:ctrlPr>
                              <a:rPr lang="en-US" sz="3500" b="0" i="1" smtClean="0">
                                <a:solidFill>
                                  <a:srgbClr val="000000"/>
                                </a:solidFill>
                                <a:latin typeface="Cambria Math" panose="02040503050406030204" pitchFamily="18" charset="0"/>
                              </a:rPr>
                            </m:ctrlPr>
                          </m:sSupPr>
                          <m:e>
                            <m:r>
                              <a:rPr lang="en-US" sz="3500" b="0" i="1" smtClean="0">
                                <a:solidFill>
                                  <a:srgbClr val="000000"/>
                                </a:solidFill>
                                <a:latin typeface="Cambria Math" panose="02040503050406030204" pitchFamily="18" charset="0"/>
                              </a:rPr>
                              <m:t>𝐵</m:t>
                            </m:r>
                          </m:e>
                          <m:sup>
                            <m:r>
                              <a:rPr lang="en-US" sz="3500" b="0" i="1" smtClean="0">
                                <a:solidFill>
                                  <a:srgbClr val="000000"/>
                                </a:solidFill>
                                <a:latin typeface="Cambria Math" panose="02040503050406030204" pitchFamily="18" charset="0"/>
                              </a:rPr>
                              <m:t>′</m:t>
                            </m:r>
                          </m:sup>
                        </m:sSup>
                        <m:r>
                          <a:rPr lang="en-US" sz="3500" b="0" i="1" smtClean="0">
                            <a:solidFill>
                              <a:srgbClr val="000000"/>
                            </a:solidFill>
                            <a:latin typeface="Cambria Math" panose="02040503050406030204" pitchFamily="18" charset="0"/>
                          </a:rPr>
                          <m:t>𝐹</m:t>
                        </m:r>
                      </m:num>
                      <m:den>
                        <m:r>
                          <a:rPr lang="en-US" sz="3500" i="1">
                            <a:solidFill>
                              <a:srgbClr val="000000"/>
                            </a:solidFill>
                            <a:latin typeface="Cambria Math" panose="02040503050406030204" pitchFamily="18" charset="0"/>
                          </a:rPr>
                          <m:t>𝐸𝐹</m:t>
                        </m:r>
                      </m:den>
                    </m:f>
                    <m:r>
                      <a:rPr lang="en-US" sz="3500" i="1">
                        <a:solidFill>
                          <a:srgbClr val="000000"/>
                        </a:solidFill>
                        <a:latin typeface="Cambria Math" panose="02040503050406030204" pitchFamily="18" charset="0"/>
                      </a:rPr>
                      <m:t>=</m:t>
                    </m:r>
                    <m:f>
                      <m:fPr>
                        <m:ctrlPr>
                          <a:rPr lang="en-US" sz="3500" i="1">
                            <a:solidFill>
                              <a:srgbClr val="000000"/>
                            </a:solidFill>
                            <a:latin typeface="Cambria Math" panose="02040503050406030204" pitchFamily="18" charset="0"/>
                          </a:rPr>
                        </m:ctrlPr>
                      </m:fPr>
                      <m:num>
                        <m:r>
                          <a:rPr lang="en-US" sz="3500" b="0" i="1" smtClean="0">
                            <a:solidFill>
                              <a:srgbClr val="000000"/>
                            </a:solidFill>
                            <a:latin typeface="Cambria Math" panose="02040503050406030204" pitchFamily="18" charset="0"/>
                          </a:rPr>
                          <m:t>𝐵</m:t>
                        </m:r>
                        <m:r>
                          <a:rPr lang="en-US" sz="3500" b="0" i="1" smtClean="0">
                            <a:solidFill>
                              <a:srgbClr val="000000"/>
                            </a:solidFill>
                            <a:latin typeface="Cambria Math" panose="02040503050406030204" pitchFamily="18" charset="0"/>
                          </a:rPr>
                          <m:t>′</m:t>
                        </m:r>
                        <m:r>
                          <a:rPr lang="en-US" sz="3500" i="1">
                            <a:solidFill>
                              <a:srgbClr val="000000"/>
                            </a:solidFill>
                            <a:latin typeface="Cambria Math" panose="02040503050406030204" pitchFamily="18" charset="0"/>
                          </a:rPr>
                          <m:t>𝑂</m:t>
                        </m:r>
                        <m:r>
                          <a:rPr lang="en-US" sz="3500" b="0" i="1" smtClean="0">
                            <a:solidFill>
                              <a:srgbClr val="000000"/>
                            </a:solidFill>
                            <a:latin typeface="Cambria Math" panose="02040503050406030204" pitchFamily="18" charset="0"/>
                          </a:rPr>
                          <m:t>′</m:t>
                        </m:r>
                      </m:num>
                      <m:den>
                        <m:sSup>
                          <m:sSupPr>
                            <m:ctrlPr>
                              <a:rPr lang="en-US" sz="3500" b="0" i="1" smtClean="0">
                                <a:solidFill>
                                  <a:srgbClr val="000000"/>
                                </a:solidFill>
                                <a:latin typeface="Cambria Math" panose="02040503050406030204" pitchFamily="18" charset="0"/>
                              </a:rPr>
                            </m:ctrlPr>
                          </m:sSupPr>
                          <m:e>
                            <m:r>
                              <a:rPr lang="en-US" sz="3500" i="1">
                                <a:solidFill>
                                  <a:srgbClr val="000000"/>
                                </a:solidFill>
                                <a:latin typeface="Cambria Math" panose="02040503050406030204" pitchFamily="18" charset="0"/>
                              </a:rPr>
                              <m:t>𝑂</m:t>
                            </m:r>
                          </m:e>
                          <m:sup>
                            <m:r>
                              <a:rPr lang="en-US" sz="3500" b="0" i="1" smtClean="0">
                                <a:solidFill>
                                  <a:srgbClr val="000000"/>
                                </a:solidFill>
                                <a:latin typeface="Cambria Math" panose="02040503050406030204" pitchFamily="18" charset="0"/>
                              </a:rPr>
                              <m:t>′</m:t>
                            </m:r>
                          </m:sup>
                        </m:sSup>
                        <m:r>
                          <a:rPr lang="en-US" sz="3500" b="0" i="1" smtClean="0">
                            <a:solidFill>
                              <a:srgbClr val="000000"/>
                            </a:solidFill>
                            <a:latin typeface="Cambria Math" panose="02040503050406030204" pitchFamily="18" charset="0"/>
                          </a:rPr>
                          <m:t>𝐷</m:t>
                        </m:r>
                        <m:r>
                          <a:rPr lang="en-US" sz="3500" b="0" i="1" smtClean="0">
                            <a:solidFill>
                              <a:srgbClr val="000000"/>
                            </a:solidFill>
                            <a:latin typeface="Cambria Math" panose="02040503050406030204" pitchFamily="18" charset="0"/>
                          </a:rPr>
                          <m:t>′</m:t>
                        </m:r>
                      </m:den>
                    </m:f>
                    <m:r>
                      <a:rPr lang="en-US" sz="3500" i="1">
                        <a:solidFill>
                          <a:srgbClr val="000000"/>
                        </a:solidFill>
                        <a:latin typeface="Cambria Math" panose="02040503050406030204" pitchFamily="18" charset="0"/>
                      </a:rPr>
                      <m:t>=1</m:t>
                    </m:r>
                    <m:r>
                      <a:rPr lang="vi-VN" sz="3500" i="1">
                        <a:solidFill>
                          <a:srgbClr val="000000"/>
                        </a:solidFill>
                        <a:latin typeface="Cambria Math" panose="02040503050406030204" pitchFamily="18" charset="0"/>
                      </a:rPr>
                      <m:t>⇒</m:t>
                    </m:r>
                    <m:sSup>
                      <m:sSupPr>
                        <m:ctrlPr>
                          <a:rPr lang="en-US" sz="3500" i="1">
                            <a:solidFill>
                              <a:srgbClr val="000000"/>
                            </a:solidFill>
                            <a:latin typeface="Cambria Math" panose="02040503050406030204" pitchFamily="18" charset="0"/>
                          </a:rPr>
                        </m:ctrlPr>
                      </m:sSupPr>
                      <m:e>
                        <m:r>
                          <a:rPr lang="en-US" sz="3500" i="1">
                            <a:solidFill>
                              <a:srgbClr val="000000"/>
                            </a:solidFill>
                            <a:latin typeface="Cambria Math" panose="02040503050406030204" pitchFamily="18" charset="0"/>
                          </a:rPr>
                          <m:t>𝐵</m:t>
                        </m:r>
                      </m:e>
                      <m:sup>
                        <m:r>
                          <a:rPr lang="en-US" sz="3500" i="1">
                            <a:solidFill>
                              <a:srgbClr val="000000"/>
                            </a:solidFill>
                            <a:latin typeface="Cambria Math" panose="02040503050406030204" pitchFamily="18" charset="0"/>
                          </a:rPr>
                          <m:t>′</m:t>
                        </m:r>
                      </m:sup>
                    </m:sSup>
                    <m:r>
                      <a:rPr lang="en-US" sz="3500" i="1">
                        <a:solidFill>
                          <a:srgbClr val="000000"/>
                        </a:solidFill>
                        <a:latin typeface="Cambria Math" panose="02040503050406030204" pitchFamily="18" charset="0"/>
                      </a:rPr>
                      <m:t>𝐹</m:t>
                    </m:r>
                    <m:r>
                      <a:rPr lang="en-US" sz="3500" i="1">
                        <a:solidFill>
                          <a:srgbClr val="000000"/>
                        </a:solidFill>
                        <a:latin typeface="Cambria Math" panose="02040503050406030204" pitchFamily="18" charset="0"/>
                      </a:rPr>
                      <m:t>=</m:t>
                    </m:r>
                    <m:r>
                      <a:rPr lang="en-US" sz="3500" i="1">
                        <a:solidFill>
                          <a:srgbClr val="000000"/>
                        </a:solidFill>
                        <a:latin typeface="Cambria Math" panose="02040503050406030204" pitchFamily="18" charset="0"/>
                      </a:rPr>
                      <m:t>𝐸𝐹</m:t>
                    </m:r>
                  </m:oMath>
                </a14:m>
                <a:r>
                  <a:rPr lang="en-US" sz="3500" smtClean="0">
                    <a:solidFill>
                      <a:srgbClr val="000000"/>
                    </a:solidFill>
                    <a:latin typeface="Arial" panose="020B0604020202020204" pitchFamily="34" charset="0"/>
                    <a:cs typeface="Arial" panose="020B0604020202020204" pitchFamily="34" charset="0"/>
                  </a:rPr>
                  <a:t> </a:t>
                </a:r>
              </a:p>
              <a:p>
                <a:pPr lvl="0" algn="just">
                  <a:lnSpc>
                    <a:spcPct val="140000"/>
                  </a:lnSpc>
                </a:pPr>
                <a:r>
                  <a:rPr lang="en-US" sz="3500">
                    <a:solidFill>
                      <a:srgbClr val="000000"/>
                    </a:solidFill>
                    <a:latin typeface="Arial" panose="020B0604020202020204" pitchFamily="34" charset="0"/>
                    <a:cs typeface="Arial" panose="020B0604020202020204" pitchFamily="34" charset="0"/>
                  </a:rPr>
                  <a:t>Do đó </a:t>
                </a:r>
                <a14:m>
                  <m:oMath xmlns:m="http://schemas.openxmlformats.org/officeDocument/2006/math">
                    <m:r>
                      <a:rPr lang="en-US" sz="3500" i="1" smtClean="0">
                        <a:solidFill>
                          <a:srgbClr val="000000"/>
                        </a:solidFill>
                        <a:latin typeface="Cambria Math" panose="02040503050406030204" pitchFamily="18" charset="0"/>
                      </a:rPr>
                      <m:t>𝐵</m:t>
                    </m:r>
                    <m:r>
                      <a:rPr lang="en-US" sz="3500" i="1" smtClean="0">
                        <a:solidFill>
                          <a:srgbClr val="000000"/>
                        </a:solidFill>
                        <a:latin typeface="Cambria Math" panose="02040503050406030204" pitchFamily="18" charset="0"/>
                      </a:rPr>
                      <m:t>′</m:t>
                    </m:r>
                    <m:r>
                      <a:rPr lang="en-US" sz="3500" i="1" smtClean="0">
                        <a:solidFill>
                          <a:srgbClr val="000000"/>
                        </a:solidFill>
                        <a:latin typeface="Cambria Math" panose="02040503050406030204" pitchFamily="18" charset="0"/>
                      </a:rPr>
                      <m:t>𝐹</m:t>
                    </m:r>
                    <m:r>
                      <a:rPr lang="en-US" sz="3500" i="1" smtClean="0">
                        <a:solidFill>
                          <a:srgbClr val="000000"/>
                        </a:solidFill>
                        <a:latin typeface="Cambria Math" panose="02040503050406030204" pitchFamily="18" charset="0"/>
                      </a:rPr>
                      <m:t>=</m:t>
                    </m:r>
                    <m:r>
                      <a:rPr lang="en-US" sz="3500" i="1" smtClean="0">
                        <a:solidFill>
                          <a:srgbClr val="000000"/>
                        </a:solidFill>
                        <a:latin typeface="Cambria Math" panose="02040503050406030204" pitchFamily="18" charset="0"/>
                      </a:rPr>
                      <m:t>𝐸𝐹</m:t>
                    </m:r>
                    <m:r>
                      <a:rPr lang="en-US" sz="3500" i="1" smtClean="0">
                        <a:solidFill>
                          <a:srgbClr val="000000"/>
                        </a:solidFill>
                        <a:latin typeface="Cambria Math" panose="02040503050406030204" pitchFamily="18" charset="0"/>
                      </a:rPr>
                      <m:t>=</m:t>
                    </m:r>
                    <m:r>
                      <a:rPr lang="en-US" sz="3500" i="1" smtClean="0">
                        <a:solidFill>
                          <a:srgbClr val="000000"/>
                        </a:solidFill>
                        <a:latin typeface="Cambria Math" panose="02040503050406030204" pitchFamily="18" charset="0"/>
                      </a:rPr>
                      <m:t>𝐷𝐸</m:t>
                    </m:r>
                    <m:r>
                      <a:rPr lang="en-US" sz="3500" i="1" smtClean="0">
                        <a:solidFill>
                          <a:srgbClr val="000000"/>
                        </a:solidFill>
                        <a:latin typeface="Cambria Math" panose="02040503050406030204" pitchFamily="18" charset="0"/>
                      </a:rPr>
                      <m:t> ⇒</m:t>
                    </m:r>
                    <m:r>
                      <a:rPr lang="en-US" sz="3500" i="1" smtClean="0">
                        <a:solidFill>
                          <a:srgbClr val="000000"/>
                        </a:solidFill>
                        <a:latin typeface="Cambria Math" panose="02040503050406030204" pitchFamily="18" charset="0"/>
                      </a:rPr>
                      <m:t>𝐸𝐹</m:t>
                    </m:r>
                    <m:r>
                      <a:rPr lang="en-US" sz="3500" i="1" smtClean="0">
                        <a:solidFill>
                          <a:srgbClr val="000000"/>
                        </a:solidFill>
                        <a:latin typeface="Cambria Math" panose="02040503050406030204" pitchFamily="18" charset="0"/>
                      </a:rPr>
                      <m:t> = </m:t>
                    </m:r>
                    <m:f>
                      <m:fPr>
                        <m:ctrlPr>
                          <a:rPr lang="en-US" sz="35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fPr>
                      <m:num>
                        <m:r>
                          <a:rPr lang="en-US" sz="3500"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1</m:t>
                        </m:r>
                      </m:num>
                      <m:den>
                        <m:r>
                          <a:rPr lang="en-US" sz="3500"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3</m:t>
                        </m:r>
                      </m:den>
                    </m:f>
                    <m:r>
                      <a:rPr lang="en-US" sz="35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𝐷</m:t>
                    </m:r>
                    <m:sSup>
                      <m:sSupPr>
                        <m:ctrlPr>
                          <a:rPr lang="en-US" sz="35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ctrlPr>
                      </m:sSupPr>
                      <m:e>
                        <m:r>
                          <a:rPr lang="en-US" sz="35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𝐵</m:t>
                        </m:r>
                      </m:e>
                      <m:sup>
                        <m:r>
                          <a:rPr lang="en-US" sz="35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m:t>
                        </m:r>
                      </m:sup>
                    </m:sSup>
                  </m:oMath>
                </a14:m>
                <a:endParaRPr kumimoji="0" lang="en-US" sz="35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a:p>
                <a:pPr lvl="0" algn="just">
                  <a:lnSpc>
                    <a:spcPct val="140000"/>
                  </a:lnSpc>
                </a:pPr>
                <a:r>
                  <a:rPr kumimoji="0" lang="vi-VN" sz="35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rPr>
                  <a:t>Xét </a:t>
                </a:r>
                <a:r>
                  <a:rPr kumimoji="0" lang="vi-VN" sz="35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tam giác </a:t>
                </a:r>
                <a14:m>
                  <m:oMath xmlns:m="http://schemas.openxmlformats.org/officeDocument/2006/math">
                    <m: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rPr>
                      <m:t>𝐵𝐶</m:t>
                    </m:r>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rPr>
                      <m:t>𝐷</m:t>
                    </m:r>
                  </m:oMath>
                </a14:m>
                <a:r>
                  <a:rPr kumimoji="0" lang="vi-VN" sz="35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vuông tại </a:t>
                </a:r>
                <a14:m>
                  <m:oMath xmlns:m="http://schemas.openxmlformats.org/officeDocument/2006/math">
                    <m: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rPr>
                      <m:t>𝐶</m:t>
                    </m:r>
                  </m:oMath>
                </a14:m>
                <a:r>
                  <a:rPr kumimoji="0" lang="vi-VN" sz="35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có </a:t>
                </a:r>
              </a:p>
              <a:p>
                <a:pPr lvl="0" algn="just">
                  <a:lnSpc>
                    <a:spcPct val="140000"/>
                  </a:lnSpc>
                </a:pPr>
                <a14:m>
                  <m:oMathPara xmlns:m="http://schemas.openxmlformats.org/officeDocument/2006/math">
                    <m:oMathParaPr>
                      <m:jc m:val="centerGroup"/>
                    </m:oMathParaPr>
                    <m:oMath xmlns:m="http://schemas.openxmlformats.org/officeDocument/2006/math">
                      <m:sSup>
                        <m:sSupPr>
                          <m:ctrlP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rPr>
                            <m:t>𝐵𝐷</m:t>
                          </m:r>
                        </m:e>
                        <m:sup>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rPr>
                            <m:t>2</m:t>
                          </m:r>
                        </m:sup>
                      </m:sSup>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rPr>
                        <m:t>=</m:t>
                      </m:r>
                      <m:sSup>
                        <m:sSupPr>
                          <m:ctrlP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rPr>
                            <m:t>𝐵𝐶</m:t>
                          </m:r>
                        </m:e>
                        <m:sup>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rPr>
                            <m:t>2</m:t>
                          </m:r>
                        </m:sup>
                      </m:sSup>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rPr>
                        <m:t>+</m:t>
                      </m:r>
                      <m:sSup>
                        <m:sSupPr>
                          <m:ctrlP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rPr>
                            <m:t>𝐶𝐷</m:t>
                          </m:r>
                        </m:e>
                        <m:sup>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rPr>
                            <m:t>2</m:t>
                          </m:r>
                        </m:sup>
                      </m:sSup>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rPr>
                        <m:t>=</m:t>
                      </m:r>
                      <m:sSup>
                        <m:sSupPr>
                          <m:ctrlP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rPr>
                            <m:t>𝑎</m:t>
                          </m:r>
                        </m:e>
                        <m:sup>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rPr>
                            <m:t>2</m:t>
                          </m:r>
                        </m:sup>
                      </m:sSup>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rPr>
                        <m:t>+</m:t>
                      </m:r>
                      <m:sSup>
                        <m:sSupPr>
                          <m:ctrlP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rPr>
                          </m:ctrlPr>
                        </m:sSupPr>
                        <m:e>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rPr>
                            <m:t>𝑎</m:t>
                          </m:r>
                        </m:e>
                        <m:sup>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rPr>
                            <m:t>2</m:t>
                          </m:r>
                        </m:sup>
                      </m:sSup>
                      <m:r>
                        <a:rPr kumimoji="0" lang="en-US" sz="3500" b="0" i="1" u="none" strike="noStrike" kern="1200" cap="none" spc="0" normalizeH="0" baseline="0" noProof="0" smtClean="0">
                          <a:ln>
                            <a:noFill/>
                          </a:ln>
                          <a:solidFill>
                            <a:srgbClr val="000000"/>
                          </a:solidFill>
                          <a:effectLst/>
                          <a:uLnTx/>
                          <a:uFillTx/>
                          <a:latin typeface="Cambria Math" panose="02040503050406030204" pitchFamily="18" charset="0"/>
                        </a:rPr>
                        <m:t>=2</m:t>
                      </m:r>
                      <m:sSup>
                        <m:sSupPr>
                          <m:ctrlPr>
                            <a:rPr lang="en-US" sz="3500" i="1">
                              <a:solidFill>
                                <a:srgbClr val="000000"/>
                              </a:solidFill>
                              <a:latin typeface="Cambria Math" panose="02040503050406030204" pitchFamily="18" charset="0"/>
                            </a:rPr>
                          </m:ctrlPr>
                        </m:sSupPr>
                        <m:e>
                          <m:r>
                            <a:rPr lang="en-US" sz="3500" i="1">
                              <a:solidFill>
                                <a:srgbClr val="000000"/>
                              </a:solidFill>
                              <a:latin typeface="Cambria Math" panose="02040503050406030204" pitchFamily="18" charset="0"/>
                            </a:rPr>
                            <m:t>𝑎</m:t>
                          </m:r>
                        </m:e>
                        <m:sup>
                          <m:r>
                            <a:rPr lang="en-US" sz="3500" i="1">
                              <a:solidFill>
                                <a:srgbClr val="000000"/>
                              </a:solidFill>
                              <a:latin typeface="Cambria Math" panose="02040503050406030204" pitchFamily="18" charset="0"/>
                            </a:rPr>
                            <m:t>2</m:t>
                          </m:r>
                        </m:sup>
                      </m:sSup>
                    </m:oMath>
                  </m:oMathPara>
                </a14:m>
                <a:endParaRPr kumimoji="0" lang="vi-VN" sz="35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lvl="0" indent="0" algn="just" defTabSz="914400" rtl="0" eaLnBrk="1" fontAlgn="auto" latinLnBrk="0" hangingPunct="1">
                  <a:lnSpc>
                    <a:spcPct val="140000"/>
                  </a:lnSpc>
                  <a:buClrTx/>
                  <a:buSzTx/>
                  <a:buFontTx/>
                  <a:buNone/>
                  <a:tabLst/>
                  <a:defRPr/>
                </a:pPr>
                <a:r>
                  <a:rPr kumimoji="0" lang="vi-VN" sz="35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Xét tam giác </a:t>
                </a:r>
                <a14:m>
                  <m:oMath xmlns:m="http://schemas.openxmlformats.org/officeDocument/2006/math">
                    <m: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rPr>
                      <m:t>𝐵</m:t>
                    </m:r>
                    <m: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rPr>
                      <m:t>′</m:t>
                    </m:r>
                    <m: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rPr>
                      <m:t>𝐵𝐷</m:t>
                    </m:r>
                  </m:oMath>
                </a14:m>
                <a:r>
                  <a:rPr kumimoji="0" lang="vi-VN" sz="35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vuông tại </a:t>
                </a:r>
                <a14:m>
                  <m:oMath xmlns:m="http://schemas.openxmlformats.org/officeDocument/2006/math">
                    <m:r>
                      <a:rPr kumimoji="0" lang="vi-VN" sz="3500" b="0" i="1" u="none" strike="noStrike" kern="1200" cap="none" spc="0" normalizeH="0" baseline="0" noProof="0" smtClean="0">
                        <a:ln>
                          <a:noFill/>
                        </a:ln>
                        <a:solidFill>
                          <a:srgbClr val="000000"/>
                        </a:solidFill>
                        <a:effectLst/>
                        <a:uLnTx/>
                        <a:uFillTx/>
                        <a:latin typeface="Cambria Math" panose="02040503050406030204" pitchFamily="18" charset="0"/>
                      </a:rPr>
                      <m:t>𝐵</m:t>
                    </m:r>
                  </m:oMath>
                </a14:m>
                <a:r>
                  <a:rPr kumimoji="0" lang="vi-VN" sz="35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 có </a:t>
                </a:r>
              </a:p>
              <a:p>
                <a:pPr lvl="0" algn="just">
                  <a:lnSpc>
                    <a:spcPct val="140000"/>
                  </a:lnSpc>
                </a:pPr>
                <a14:m>
                  <m:oMathPara xmlns:m="http://schemas.openxmlformats.org/officeDocument/2006/math">
                    <m:oMathParaPr>
                      <m:jc m:val="centerGroup"/>
                    </m:oMathParaPr>
                    <m:oMath xmlns:m="http://schemas.openxmlformats.org/officeDocument/2006/math">
                      <m:sSup>
                        <m:sSupPr>
                          <m:ctrlPr>
                            <a:rPr lang="vi-VN" sz="3500" i="1">
                              <a:solidFill>
                                <a:srgbClr val="000000"/>
                              </a:solidFill>
                              <a:latin typeface="Cambria Math" panose="02040503050406030204" pitchFamily="18" charset="0"/>
                            </a:rPr>
                          </m:ctrlPr>
                        </m:sSupPr>
                        <m:e>
                          <m:r>
                            <a:rPr lang="en-US" sz="3500" i="1">
                              <a:solidFill>
                                <a:srgbClr val="000000"/>
                              </a:solidFill>
                              <a:latin typeface="Cambria Math" panose="02040503050406030204" pitchFamily="18" charset="0"/>
                            </a:rPr>
                            <m:t>𝐵</m:t>
                          </m:r>
                          <m:r>
                            <a:rPr lang="en-US" sz="3500" b="0" i="1" smtClean="0">
                              <a:solidFill>
                                <a:srgbClr val="000000"/>
                              </a:solidFill>
                              <a:latin typeface="Cambria Math" panose="02040503050406030204" pitchFamily="18" charset="0"/>
                            </a:rPr>
                            <m:t>′</m:t>
                          </m:r>
                          <m:r>
                            <a:rPr lang="en-US" sz="3500" i="1">
                              <a:solidFill>
                                <a:srgbClr val="000000"/>
                              </a:solidFill>
                              <a:latin typeface="Cambria Math" panose="02040503050406030204" pitchFamily="18" charset="0"/>
                            </a:rPr>
                            <m:t>𝐷</m:t>
                          </m:r>
                        </m:e>
                        <m:sup>
                          <m:r>
                            <a:rPr lang="en-US" sz="3500" i="1">
                              <a:solidFill>
                                <a:srgbClr val="000000"/>
                              </a:solidFill>
                              <a:latin typeface="Cambria Math" panose="02040503050406030204" pitchFamily="18" charset="0"/>
                            </a:rPr>
                            <m:t>2</m:t>
                          </m:r>
                        </m:sup>
                      </m:sSup>
                      <m:r>
                        <a:rPr lang="en-US" sz="3500" i="1">
                          <a:solidFill>
                            <a:srgbClr val="000000"/>
                          </a:solidFill>
                          <a:latin typeface="Cambria Math" panose="02040503050406030204" pitchFamily="18" charset="0"/>
                        </a:rPr>
                        <m:t>=</m:t>
                      </m:r>
                      <m:sSup>
                        <m:sSupPr>
                          <m:ctrlPr>
                            <a:rPr lang="en-US" sz="3500" i="1">
                              <a:solidFill>
                                <a:srgbClr val="000000"/>
                              </a:solidFill>
                              <a:latin typeface="Cambria Math" panose="02040503050406030204" pitchFamily="18" charset="0"/>
                            </a:rPr>
                          </m:ctrlPr>
                        </m:sSupPr>
                        <m:e>
                          <m:sSup>
                            <m:sSupPr>
                              <m:ctrlPr>
                                <a:rPr lang="en-US" sz="3500" b="0" i="1" smtClean="0">
                                  <a:solidFill>
                                    <a:srgbClr val="000000"/>
                                  </a:solidFill>
                                  <a:latin typeface="Cambria Math" panose="02040503050406030204" pitchFamily="18" charset="0"/>
                                </a:rPr>
                              </m:ctrlPr>
                            </m:sSupPr>
                            <m:e>
                              <m:r>
                                <a:rPr lang="en-US" sz="3500" i="1">
                                  <a:solidFill>
                                    <a:srgbClr val="000000"/>
                                  </a:solidFill>
                                  <a:latin typeface="Cambria Math" panose="02040503050406030204" pitchFamily="18" charset="0"/>
                                </a:rPr>
                                <m:t>𝐵</m:t>
                              </m:r>
                            </m:e>
                            <m:sup>
                              <m:r>
                                <a:rPr lang="en-US" sz="3500" b="0" i="1" smtClean="0">
                                  <a:solidFill>
                                    <a:srgbClr val="000000"/>
                                  </a:solidFill>
                                  <a:latin typeface="Cambria Math" panose="02040503050406030204" pitchFamily="18" charset="0"/>
                                </a:rPr>
                                <m:t>′</m:t>
                              </m:r>
                            </m:sup>
                          </m:sSup>
                          <m:r>
                            <a:rPr lang="en-US" sz="3500" b="0" i="1" smtClean="0">
                              <a:solidFill>
                                <a:srgbClr val="000000"/>
                              </a:solidFill>
                              <a:latin typeface="Cambria Math" panose="02040503050406030204" pitchFamily="18" charset="0"/>
                            </a:rPr>
                            <m:t>𝐵</m:t>
                          </m:r>
                        </m:e>
                        <m:sup>
                          <m:r>
                            <a:rPr lang="en-US" sz="3500" i="1">
                              <a:solidFill>
                                <a:srgbClr val="000000"/>
                              </a:solidFill>
                              <a:latin typeface="Cambria Math" panose="02040503050406030204" pitchFamily="18" charset="0"/>
                            </a:rPr>
                            <m:t>2</m:t>
                          </m:r>
                        </m:sup>
                      </m:sSup>
                      <m:r>
                        <a:rPr lang="en-US" sz="3500" i="1">
                          <a:solidFill>
                            <a:srgbClr val="000000"/>
                          </a:solidFill>
                          <a:latin typeface="Cambria Math" panose="02040503050406030204" pitchFamily="18" charset="0"/>
                        </a:rPr>
                        <m:t>+</m:t>
                      </m:r>
                      <m:sSup>
                        <m:sSupPr>
                          <m:ctrlPr>
                            <a:rPr lang="en-US" sz="3500" i="1">
                              <a:solidFill>
                                <a:srgbClr val="000000"/>
                              </a:solidFill>
                              <a:latin typeface="Cambria Math" panose="02040503050406030204" pitchFamily="18" charset="0"/>
                            </a:rPr>
                          </m:ctrlPr>
                        </m:sSupPr>
                        <m:e>
                          <m:r>
                            <a:rPr lang="en-US" sz="3500" b="0" i="1" smtClean="0">
                              <a:solidFill>
                                <a:srgbClr val="000000"/>
                              </a:solidFill>
                              <a:latin typeface="Cambria Math" panose="02040503050406030204" pitchFamily="18" charset="0"/>
                            </a:rPr>
                            <m:t>𝐵</m:t>
                          </m:r>
                          <m:r>
                            <a:rPr lang="en-US" sz="3500" i="1">
                              <a:solidFill>
                                <a:srgbClr val="000000"/>
                              </a:solidFill>
                              <a:latin typeface="Cambria Math" panose="02040503050406030204" pitchFamily="18" charset="0"/>
                            </a:rPr>
                            <m:t>𝐷</m:t>
                          </m:r>
                        </m:e>
                        <m:sup>
                          <m:r>
                            <a:rPr lang="en-US" sz="3500" i="1">
                              <a:solidFill>
                                <a:srgbClr val="000000"/>
                              </a:solidFill>
                              <a:latin typeface="Cambria Math" panose="02040503050406030204" pitchFamily="18" charset="0"/>
                            </a:rPr>
                            <m:t>2</m:t>
                          </m:r>
                        </m:sup>
                      </m:sSup>
                      <m:r>
                        <a:rPr lang="en-US" sz="3500" i="1">
                          <a:solidFill>
                            <a:srgbClr val="000000"/>
                          </a:solidFill>
                          <a:latin typeface="Cambria Math" panose="02040503050406030204" pitchFamily="18" charset="0"/>
                        </a:rPr>
                        <m:t>=</m:t>
                      </m:r>
                      <m:sSup>
                        <m:sSupPr>
                          <m:ctrlPr>
                            <a:rPr lang="en-US" sz="3500" i="1">
                              <a:solidFill>
                                <a:srgbClr val="000000"/>
                              </a:solidFill>
                              <a:latin typeface="Cambria Math" panose="02040503050406030204" pitchFamily="18" charset="0"/>
                            </a:rPr>
                          </m:ctrlPr>
                        </m:sSupPr>
                        <m:e>
                          <m:r>
                            <a:rPr lang="en-US" sz="3500" i="1">
                              <a:solidFill>
                                <a:srgbClr val="000000"/>
                              </a:solidFill>
                              <a:latin typeface="Cambria Math" panose="02040503050406030204" pitchFamily="18" charset="0"/>
                            </a:rPr>
                            <m:t>𝑎</m:t>
                          </m:r>
                        </m:e>
                        <m:sup>
                          <m:r>
                            <a:rPr lang="en-US" sz="3500" i="1">
                              <a:solidFill>
                                <a:srgbClr val="000000"/>
                              </a:solidFill>
                              <a:latin typeface="Cambria Math" panose="02040503050406030204" pitchFamily="18" charset="0"/>
                            </a:rPr>
                            <m:t>2</m:t>
                          </m:r>
                        </m:sup>
                      </m:sSup>
                      <m:r>
                        <a:rPr lang="en-US" sz="3500" i="1">
                          <a:solidFill>
                            <a:srgbClr val="000000"/>
                          </a:solidFill>
                          <a:latin typeface="Cambria Math" panose="02040503050406030204" pitchFamily="18" charset="0"/>
                        </a:rPr>
                        <m:t>+</m:t>
                      </m:r>
                      <m:sSup>
                        <m:sSupPr>
                          <m:ctrlPr>
                            <a:rPr lang="en-US" sz="3500" i="1">
                              <a:solidFill>
                                <a:srgbClr val="000000"/>
                              </a:solidFill>
                              <a:latin typeface="Cambria Math" panose="02040503050406030204" pitchFamily="18" charset="0"/>
                            </a:rPr>
                          </m:ctrlPr>
                        </m:sSupPr>
                        <m:e>
                          <m:r>
                            <a:rPr lang="en-US" sz="3500" b="0" i="1" smtClean="0">
                              <a:solidFill>
                                <a:srgbClr val="000000"/>
                              </a:solidFill>
                              <a:latin typeface="Cambria Math" panose="02040503050406030204" pitchFamily="18" charset="0"/>
                            </a:rPr>
                            <m:t>2</m:t>
                          </m:r>
                          <m:r>
                            <a:rPr lang="en-US" sz="3500" i="1">
                              <a:solidFill>
                                <a:srgbClr val="000000"/>
                              </a:solidFill>
                              <a:latin typeface="Cambria Math" panose="02040503050406030204" pitchFamily="18" charset="0"/>
                            </a:rPr>
                            <m:t>𝑎</m:t>
                          </m:r>
                        </m:e>
                        <m:sup>
                          <m:r>
                            <a:rPr lang="en-US" sz="3500" i="1">
                              <a:solidFill>
                                <a:srgbClr val="000000"/>
                              </a:solidFill>
                              <a:latin typeface="Cambria Math" panose="02040503050406030204" pitchFamily="18" charset="0"/>
                            </a:rPr>
                            <m:t>2</m:t>
                          </m:r>
                        </m:sup>
                      </m:sSup>
                      <m:r>
                        <a:rPr lang="en-US" sz="3500" i="1">
                          <a:solidFill>
                            <a:srgbClr val="000000"/>
                          </a:solidFill>
                          <a:latin typeface="Cambria Math" panose="02040503050406030204" pitchFamily="18" charset="0"/>
                        </a:rPr>
                        <m:t>=</m:t>
                      </m:r>
                      <m:r>
                        <a:rPr lang="en-US" sz="3500" b="0" i="1" smtClean="0">
                          <a:solidFill>
                            <a:srgbClr val="000000"/>
                          </a:solidFill>
                          <a:latin typeface="Cambria Math" panose="02040503050406030204" pitchFamily="18" charset="0"/>
                        </a:rPr>
                        <m:t>3</m:t>
                      </m:r>
                      <m:sSup>
                        <m:sSupPr>
                          <m:ctrlPr>
                            <a:rPr lang="en-US" sz="3500" i="1">
                              <a:solidFill>
                                <a:srgbClr val="000000"/>
                              </a:solidFill>
                              <a:latin typeface="Cambria Math" panose="02040503050406030204" pitchFamily="18" charset="0"/>
                            </a:rPr>
                          </m:ctrlPr>
                        </m:sSupPr>
                        <m:e>
                          <m:r>
                            <a:rPr lang="en-US" sz="3500" i="1">
                              <a:solidFill>
                                <a:srgbClr val="000000"/>
                              </a:solidFill>
                              <a:latin typeface="Cambria Math" panose="02040503050406030204" pitchFamily="18" charset="0"/>
                            </a:rPr>
                            <m:t>𝑎</m:t>
                          </m:r>
                        </m:e>
                        <m:sup>
                          <m:r>
                            <a:rPr lang="en-US" sz="3500" i="1">
                              <a:solidFill>
                                <a:srgbClr val="000000"/>
                              </a:solidFill>
                              <a:latin typeface="Cambria Math" panose="02040503050406030204" pitchFamily="18" charset="0"/>
                            </a:rPr>
                            <m:t>2</m:t>
                          </m:r>
                        </m:sup>
                      </m:sSup>
                    </m:oMath>
                  </m:oMathPara>
                </a14:m>
                <a:endParaRPr kumimoji="0" lang="en-US" sz="3500" b="0" i="0" u="none" strike="noStrike" kern="1200" cap="none" spc="0" normalizeH="0" baseline="0" noProof="0" smtClean="0">
                  <a:ln>
                    <a:noFill/>
                  </a:ln>
                  <a:solidFill>
                    <a:srgbClr val="000000"/>
                  </a:solidFill>
                  <a:effectLst/>
                  <a:uLnTx/>
                  <a:uFillTx/>
                  <a:latin typeface="Arial" panose="020B0604020202020204" pitchFamily="34" charset="0"/>
                  <a:cs typeface="Arial" panose="020B0604020202020204" pitchFamily="34" charset="0"/>
                </a:endParaRPr>
              </a:p>
              <a:p>
                <a:pPr>
                  <a:lnSpc>
                    <a:spcPct val="140000"/>
                  </a:lnSpc>
                </a:pPr>
                <a:r>
                  <a:rPr lang="en-US" sz="3500" kern="100" smtClean="0">
                    <a:solidFill>
                      <a:srgbClr val="000000"/>
                    </a:solidFill>
                    <a:latin typeface="Arial" panose="020B0604020202020204" pitchFamily="34" charset="0"/>
                    <a:ea typeface="Calibri" panose="020F0502020204030204" pitchFamily="34" charset="0"/>
                    <a:cs typeface="Arial" panose="020B0604020202020204" pitchFamily="34" charset="0"/>
                  </a:rPr>
                  <a:t>Vậy </a:t>
                </a:r>
                <a14:m>
                  <m:oMath xmlns:m="http://schemas.openxmlformats.org/officeDocument/2006/math">
                    <m:r>
                      <a:rPr lang="en-US" sz="3500" i="1" kern="100">
                        <a:solidFill>
                          <a:srgbClr val="000000"/>
                        </a:solidFill>
                        <a:latin typeface="Cambria Math" panose="02040503050406030204" pitchFamily="18" charset="0"/>
                        <a:ea typeface="Calibri" panose="020F0502020204030204" pitchFamily="34" charset="0"/>
                        <a:cs typeface="Times New Roman" panose="02020603050405020304" pitchFamily="18" charset="0"/>
                      </a:rPr>
                      <m:t>𝑑</m:t>
                    </m:r>
                    <m:d>
                      <m:dPr>
                        <m:ctrlP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d>
                          <m:dPr>
                            <m:ctrlP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sSup>
                              <m:sSupPr>
                                <m:ctrlP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m:t>
                                </m:r>
                              </m:e>
                              <m:sup>
                                <m: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𝐴𝐶</m:t>
                            </m:r>
                          </m:e>
                        </m:d>
                        <m:r>
                          <a:rPr lang="en-US" sz="35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d>
                          <m:dPr>
                            <m:ctrlP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sSup>
                              <m:sSupPr>
                                <m:ctrlP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𝐴</m:t>
                                </m:r>
                              </m:e>
                              <m:sup>
                                <m: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sSup>
                              <m:sSupPr>
                                <m:ctrlP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𝐶</m:t>
                                </m:r>
                              </m:e>
                              <m:sup>
                                <m: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e>
                        </m:d>
                      </m:e>
                    </m:d>
                    <m:r>
                      <a:rPr lang="en-US" sz="35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𝐸𝐹</m:t>
                    </m:r>
                    <m:r>
                      <a:rPr lang="en-US" sz="35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5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m:t>
                        </m:r>
                      </m:num>
                      <m:den>
                        <m:r>
                          <a:rPr lang="en-US" sz="35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𝐷</m:t>
                    </m:r>
                    <m:sSup>
                      <m:sSupPr>
                        <m:ctrlP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𝐵</m:t>
                        </m:r>
                      </m:e>
                      <m:sup>
                        <m: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up>
                    </m:sSup>
                    <m:r>
                      <a:rPr lang="en-US" sz="35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f>
                      <m:fPr>
                        <m:ctrlP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𝑎</m:t>
                        </m:r>
                        <m:rad>
                          <m:radPr>
                            <m:degHide m:val="on"/>
                            <m:ctrlPr>
                              <a:rPr lang="en-US" sz="35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en-US" sz="35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en-US" sz="35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oMath>
                </a14:m>
                <a:r>
                  <a:rPr lang="en-US" sz="3500" kern="100" smtClean="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5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17" name="Rectangle 16"/>
              <p:cNvSpPr>
                <a:spLocks noRot="1" noChangeAspect="1" noMove="1" noResize="1" noEditPoints="1" noAdjustHandles="1" noChangeArrowheads="1" noChangeShapeType="1" noTextEdit="1"/>
              </p:cNvSpPr>
              <p:nvPr/>
            </p:nvSpPr>
            <p:spPr>
              <a:xfrm>
                <a:off x="7140929" y="622590"/>
                <a:ext cx="9967802" cy="9055428"/>
              </a:xfrm>
              <a:prstGeom prst="rect">
                <a:avLst/>
              </a:prstGeom>
              <a:blipFill>
                <a:blip r:embed="rId9"/>
                <a:stretch>
                  <a:fillRect l="-1773" r="-1773" b="-67"/>
                </a:stretch>
              </a:blipFill>
            </p:spPr>
            <p:txBody>
              <a:bodyPr/>
              <a:lstStyle/>
              <a:p>
                <a:r>
                  <a:rPr lang="en-US">
                    <a:noFill/>
                  </a:rPr>
                  <a:t> </a:t>
                </a:r>
              </a:p>
            </p:txBody>
          </p:sp>
        </mc:Fallback>
      </mc:AlternateContent>
    </p:spTree>
    <p:extLst>
      <p:ext uri="{BB962C8B-B14F-4D97-AF65-F5344CB8AC3E}">
        <p14:creationId xmlns:p14="http://schemas.microsoft.com/office/powerpoint/2010/main" val="3811567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7">
                                            <p:txEl>
                                              <p:pRg st="0" end="0"/>
                                            </p:txEl>
                                          </p:spTgt>
                                        </p:tgtEl>
                                        <p:attrNameLst>
                                          <p:attrName>style.visibility</p:attrName>
                                        </p:attrNameLst>
                                      </p:cBhvr>
                                      <p:to>
                                        <p:strVal val="visible"/>
                                      </p:to>
                                    </p:set>
                                    <p:animEffect transition="in" filter="wipe(up)">
                                      <p:cBhvr>
                                        <p:cTn id="7" dur="500"/>
                                        <p:tgtEl>
                                          <p:spTgt spid="1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7">
                                            <p:txEl>
                                              <p:pRg st="1" end="1"/>
                                            </p:txEl>
                                          </p:spTgt>
                                        </p:tgtEl>
                                        <p:attrNameLst>
                                          <p:attrName>style.visibility</p:attrName>
                                        </p:attrNameLst>
                                      </p:cBhvr>
                                      <p:to>
                                        <p:strVal val="visible"/>
                                      </p:to>
                                    </p:set>
                                    <p:animEffect transition="in" filter="randombar(horizontal)">
                                      <p:cBhvr>
                                        <p:cTn id="12" dur="500"/>
                                        <p:tgtEl>
                                          <p:spTgt spid="1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animEffect transition="in" filter="wipe(down)">
                                      <p:cBhvr>
                                        <p:cTn id="17" dur="500"/>
                                        <p:tgtEl>
                                          <p:spTgt spid="1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xEl>
                                              <p:pRg st="3" end="3"/>
                                            </p:txEl>
                                          </p:spTgt>
                                        </p:tgtEl>
                                        <p:attrNameLst>
                                          <p:attrName>style.visibility</p:attrName>
                                        </p:attrNameLst>
                                      </p:cBhvr>
                                      <p:to>
                                        <p:strVal val="visible"/>
                                      </p:to>
                                    </p:set>
                                    <p:animEffect transition="in" filter="fade">
                                      <p:cBhvr>
                                        <p:cTn id="22" dur="500"/>
                                        <p:tgtEl>
                                          <p:spTgt spid="17">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17">
                                            <p:txEl>
                                              <p:pRg st="4" end="4"/>
                                            </p:txEl>
                                          </p:spTgt>
                                        </p:tgtEl>
                                        <p:attrNameLst>
                                          <p:attrName>style.visibility</p:attrName>
                                        </p:attrNameLst>
                                      </p:cBhvr>
                                      <p:to>
                                        <p:strVal val="visible"/>
                                      </p:to>
                                    </p:set>
                                    <p:animEffect transition="in" filter="fade">
                                      <p:cBhvr>
                                        <p:cTn id="25" dur="500"/>
                                        <p:tgtEl>
                                          <p:spTgt spid="17">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nodeType="clickEffect">
                                  <p:stCondLst>
                                    <p:cond delay="0"/>
                                  </p:stCondLst>
                                  <p:childTnLst>
                                    <p:set>
                                      <p:cBhvr>
                                        <p:cTn id="29" dur="1" fill="hold">
                                          <p:stCondLst>
                                            <p:cond delay="0"/>
                                          </p:stCondLst>
                                        </p:cTn>
                                        <p:tgtEl>
                                          <p:spTgt spid="17">
                                            <p:txEl>
                                              <p:pRg st="5" end="5"/>
                                            </p:txEl>
                                          </p:spTgt>
                                        </p:tgtEl>
                                        <p:attrNameLst>
                                          <p:attrName>style.visibility</p:attrName>
                                        </p:attrNameLst>
                                      </p:cBhvr>
                                      <p:to>
                                        <p:strVal val="visible"/>
                                      </p:to>
                                    </p:set>
                                    <p:animEffect transition="in" filter="wipe(up)">
                                      <p:cBhvr>
                                        <p:cTn id="30" dur="500"/>
                                        <p:tgtEl>
                                          <p:spTgt spid="17">
                                            <p:txEl>
                                              <p:pRg st="5" end="5"/>
                                            </p:txEl>
                                          </p:spTgt>
                                        </p:tgtEl>
                                      </p:cBhvr>
                                    </p:animEffect>
                                  </p:childTnLst>
                                </p:cTn>
                              </p:par>
                              <p:par>
                                <p:cTn id="31" presetID="22" presetClass="entr" presetSubtype="1" fill="hold" nodeType="withEffect">
                                  <p:stCondLst>
                                    <p:cond delay="0"/>
                                  </p:stCondLst>
                                  <p:childTnLst>
                                    <p:set>
                                      <p:cBhvr>
                                        <p:cTn id="32" dur="1" fill="hold">
                                          <p:stCondLst>
                                            <p:cond delay="0"/>
                                          </p:stCondLst>
                                        </p:cTn>
                                        <p:tgtEl>
                                          <p:spTgt spid="17">
                                            <p:txEl>
                                              <p:pRg st="6" end="6"/>
                                            </p:txEl>
                                          </p:spTgt>
                                        </p:tgtEl>
                                        <p:attrNameLst>
                                          <p:attrName>style.visibility</p:attrName>
                                        </p:attrNameLst>
                                      </p:cBhvr>
                                      <p:to>
                                        <p:strVal val="visible"/>
                                      </p:to>
                                    </p:set>
                                    <p:animEffect transition="in" filter="wipe(up)">
                                      <p:cBhvr>
                                        <p:cTn id="33" dur="500"/>
                                        <p:tgtEl>
                                          <p:spTgt spid="17">
                                            <p:txEl>
                                              <p:pRg st="6" end="6"/>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7">
                                            <p:txEl>
                                              <p:pRg st="7" end="7"/>
                                            </p:txEl>
                                          </p:spTgt>
                                        </p:tgtEl>
                                        <p:attrNameLst>
                                          <p:attrName>style.visibility</p:attrName>
                                        </p:attrNameLst>
                                      </p:cBhvr>
                                      <p:to>
                                        <p:strVal val="visible"/>
                                      </p:to>
                                    </p:set>
                                    <p:animEffect transition="in" filter="barn(inVertical)">
                                      <p:cBhvr>
                                        <p:cTn id="38" dur="500"/>
                                        <p:tgtEl>
                                          <p:spTgt spid="1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22" name="Group 21"/>
          <p:cNvGrpSpPr/>
          <p:nvPr/>
        </p:nvGrpSpPr>
        <p:grpSpPr>
          <a:xfrm>
            <a:off x="1638052" y="1333500"/>
            <a:ext cx="9563348" cy="3352800"/>
            <a:chOff x="2093981" y="951497"/>
            <a:chExt cx="14020800" cy="6197532"/>
          </a:xfrm>
        </p:grpSpPr>
        <p:grpSp>
          <p:nvGrpSpPr>
            <p:cNvPr id="11" name="Group 11"/>
            <p:cNvGrpSpPr/>
            <p:nvPr/>
          </p:nvGrpSpPr>
          <p:grpSpPr>
            <a:xfrm>
              <a:off x="2093981" y="951497"/>
              <a:ext cx="14020800" cy="6197532"/>
              <a:chOff x="0" y="0"/>
              <a:chExt cx="3449687" cy="746010"/>
            </a:xfrm>
          </p:grpSpPr>
          <p:sp>
            <p:nvSpPr>
              <p:cNvPr id="12" name="Freeform 12"/>
              <p:cNvSpPr/>
              <p:nvPr/>
            </p:nvSpPr>
            <p:spPr>
              <a:xfrm>
                <a:off x="48260" y="45862"/>
                <a:ext cx="3401427" cy="700148"/>
              </a:xfrm>
              <a:custGeom>
                <a:avLst/>
                <a:gdLst/>
                <a:ahLst/>
                <a:cxnLst/>
                <a:rect l="l" t="t" r="r" b="b"/>
                <a:pathLst>
                  <a:path w="3374609" h="703873">
                    <a:moveTo>
                      <a:pt x="0" y="0"/>
                    </a:moveTo>
                    <a:lnTo>
                      <a:pt x="3374609" y="0"/>
                    </a:lnTo>
                    <a:lnTo>
                      <a:pt x="3374609" y="703873"/>
                    </a:lnTo>
                    <a:lnTo>
                      <a:pt x="0" y="703873"/>
                    </a:lnTo>
                    <a:close/>
                  </a:path>
                </a:pathLst>
              </a:custGeom>
              <a:solidFill>
                <a:srgbClr val="000000"/>
              </a:solidFill>
            </p:spPr>
          </p:sp>
          <p:sp>
            <p:nvSpPr>
              <p:cNvPr id="13" name="Freeform 13"/>
              <p:cNvSpPr/>
              <p:nvPr/>
            </p:nvSpPr>
            <p:spPr>
              <a:xfrm>
                <a:off x="6350" y="6350"/>
                <a:ext cx="3374610" cy="703873"/>
              </a:xfrm>
              <a:custGeom>
                <a:avLst/>
                <a:gdLst/>
                <a:ahLst/>
                <a:cxnLst/>
                <a:rect l="l" t="t" r="r" b="b"/>
                <a:pathLst>
                  <a:path w="3374610" h="703873">
                    <a:moveTo>
                      <a:pt x="0" y="0"/>
                    </a:moveTo>
                    <a:lnTo>
                      <a:pt x="3374610" y="0"/>
                    </a:lnTo>
                    <a:lnTo>
                      <a:pt x="3374610" y="703873"/>
                    </a:lnTo>
                    <a:lnTo>
                      <a:pt x="0" y="703873"/>
                    </a:lnTo>
                    <a:close/>
                  </a:path>
                </a:pathLst>
              </a:custGeom>
              <a:solidFill>
                <a:srgbClr val="E05142"/>
              </a:solidFill>
            </p:spPr>
          </p:sp>
          <p:sp>
            <p:nvSpPr>
              <p:cNvPr id="14" name="Freeform 14"/>
              <p:cNvSpPr/>
              <p:nvPr/>
            </p:nvSpPr>
            <p:spPr>
              <a:xfrm>
                <a:off x="0" y="0"/>
                <a:ext cx="3387310" cy="716573"/>
              </a:xfrm>
              <a:custGeom>
                <a:avLst/>
                <a:gdLst/>
                <a:ahLst/>
                <a:cxnLst/>
                <a:rect l="l" t="t" r="r" b="b"/>
                <a:pathLst>
                  <a:path w="3387310" h="716573">
                    <a:moveTo>
                      <a:pt x="3387310" y="716573"/>
                    </a:moveTo>
                    <a:lnTo>
                      <a:pt x="0" y="716573"/>
                    </a:lnTo>
                    <a:lnTo>
                      <a:pt x="0" y="0"/>
                    </a:lnTo>
                    <a:lnTo>
                      <a:pt x="3387310" y="0"/>
                    </a:lnTo>
                    <a:lnTo>
                      <a:pt x="3387310" y="716573"/>
                    </a:lnTo>
                    <a:close/>
                    <a:moveTo>
                      <a:pt x="12700" y="703873"/>
                    </a:moveTo>
                    <a:lnTo>
                      <a:pt x="3374610" y="703873"/>
                    </a:lnTo>
                    <a:lnTo>
                      <a:pt x="3374610" y="12700"/>
                    </a:lnTo>
                    <a:lnTo>
                      <a:pt x="12700" y="12700"/>
                    </a:lnTo>
                    <a:lnTo>
                      <a:pt x="12700" y="703873"/>
                    </a:lnTo>
                    <a:close/>
                  </a:path>
                </a:pathLst>
              </a:custGeom>
              <a:solidFill>
                <a:srgbClr val="000000"/>
              </a:solidFill>
            </p:spPr>
          </p:sp>
        </p:grpSp>
        <p:sp>
          <p:nvSpPr>
            <p:cNvPr id="15" name="TextBox 15"/>
            <p:cNvSpPr txBox="1"/>
            <p:nvPr/>
          </p:nvSpPr>
          <p:spPr>
            <a:xfrm>
              <a:off x="2614245" y="1279827"/>
              <a:ext cx="12773787" cy="4113723"/>
            </a:xfrm>
            <a:prstGeom prst="rect">
              <a:avLst/>
            </a:prstGeom>
          </p:spPr>
          <p:txBody>
            <a:bodyPr wrap="square" lIns="0" tIns="0" rIns="0" bIns="0" rtlCol="0" anchor="t">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11000" b="1" i="0" u="none" strike="noStrike" kern="1200" cap="none" spc="0" normalizeH="0" baseline="0" noProof="0" smtClean="0">
                  <a:ln>
                    <a:noFill/>
                  </a:ln>
                  <a:solidFill>
                    <a:srgbClr val="F1EEE1"/>
                  </a:solidFill>
                  <a:effectLst/>
                  <a:uLnTx/>
                  <a:uFillTx/>
                  <a:latin typeface="Arial" panose="020B0604020202020204" pitchFamily="34" charset="0"/>
                  <a:ea typeface="+mn-ea"/>
                  <a:cs typeface="Arial" panose="020B0604020202020204" pitchFamily="34" charset="0"/>
                </a:rPr>
                <a:t>VẬN</a:t>
              </a:r>
              <a:r>
                <a:rPr kumimoji="0" lang="en-US" sz="11000" b="1" i="0" u="none" strike="noStrike" kern="1200" cap="none" spc="0" normalizeH="0" noProof="0" smtClean="0">
                  <a:ln>
                    <a:noFill/>
                  </a:ln>
                  <a:solidFill>
                    <a:srgbClr val="F1EEE1"/>
                  </a:solidFill>
                  <a:effectLst/>
                  <a:uLnTx/>
                  <a:uFillTx/>
                  <a:latin typeface="Arial" panose="020B0604020202020204" pitchFamily="34" charset="0"/>
                  <a:ea typeface="+mn-ea"/>
                  <a:cs typeface="Arial" panose="020B0604020202020204" pitchFamily="34" charset="0"/>
                </a:rPr>
                <a:t> DỤNG</a:t>
              </a:r>
              <a:endParaRPr kumimoji="0" lang="en-US" sz="11000" b="1" i="0" u="none" strike="noStrike" kern="1200" cap="none" spc="0" normalizeH="0" baseline="0" noProof="0">
                <a:ln>
                  <a:noFill/>
                </a:ln>
                <a:solidFill>
                  <a:srgbClr val="F1EEE1"/>
                </a:solidFill>
                <a:effectLst/>
                <a:uLnTx/>
                <a:uFillTx/>
                <a:latin typeface="Arial" panose="020B0604020202020204" pitchFamily="34" charset="0"/>
                <a:ea typeface="+mn-ea"/>
                <a:cs typeface="Arial" panose="020B0604020202020204" pitchFamily="34" charset="0"/>
              </a:endParaRPr>
            </a:p>
          </p:txBody>
        </p:sp>
      </p:grpSp>
      <p:sp>
        <p:nvSpPr>
          <p:cNvPr id="23" name="Freeform 14"/>
          <p:cNvSpPr/>
          <p:nvPr/>
        </p:nvSpPr>
        <p:spPr>
          <a:xfrm>
            <a:off x="1771840" y="7962900"/>
            <a:ext cx="2745191" cy="1482292"/>
          </a:xfrm>
          <a:custGeom>
            <a:avLst/>
            <a:gdLst/>
            <a:ahLst/>
            <a:cxnLst/>
            <a:rect l="l" t="t" r="r" b="b"/>
            <a:pathLst>
              <a:path w="2952307" h="1862638">
                <a:moveTo>
                  <a:pt x="0" y="0"/>
                </a:moveTo>
                <a:lnTo>
                  <a:pt x="2952307" y="0"/>
                </a:lnTo>
                <a:lnTo>
                  <a:pt x="2952307" y="1862638"/>
                </a:lnTo>
                <a:lnTo>
                  <a:pt x="0" y="1862638"/>
                </a:lnTo>
                <a:lnTo>
                  <a:pt x="0" y="0"/>
                </a:lnTo>
                <a:close/>
              </a:path>
            </a:pathLst>
          </a:custGeom>
          <a:blipFill>
            <a:blip r:embed="rId3">
              <a:extLst>
                <a:ext uri="{96DAC541-7B7A-43D3-8B79-37D633B846F1}">
                  <asvg:svgBlip xmlns="" xmlns:asvg="http://schemas.microsoft.com/office/drawing/2016/SVG/main" r:embed="rId7"/>
                </a:ext>
              </a:extLst>
            </a:blip>
            <a:stretch>
              <a:fillRect/>
            </a:stretch>
          </a:blipFill>
        </p:spPr>
      </p:sp>
      <p:pic>
        <p:nvPicPr>
          <p:cNvPr id="3" name="Picture 2"/>
          <p:cNvPicPr>
            <a:picLocks noChangeAspect="1"/>
          </p:cNvPicPr>
          <p:nvPr/>
        </p:nvPicPr>
        <p:blipFill>
          <a:blip r:embed="rId8"/>
          <a:stretch>
            <a:fillRect/>
          </a:stretch>
        </p:blipFill>
        <p:spPr>
          <a:xfrm flipH="1">
            <a:off x="11963400" y="5219700"/>
            <a:ext cx="4806767" cy="4648378"/>
          </a:xfrm>
          <a:prstGeom prst="rect">
            <a:avLst/>
          </a:prstGeom>
        </p:spPr>
      </p:pic>
    </p:spTree>
    <p:extLst>
      <p:ext uri="{BB962C8B-B14F-4D97-AF65-F5344CB8AC3E}">
        <p14:creationId xmlns:p14="http://schemas.microsoft.com/office/powerpoint/2010/main" val="33483343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med" p14:dur="700">
        <p15:prstTrans prst="peelOff"/>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Shape 910"/>
        <p:cNvGrpSpPr/>
        <p:nvPr/>
      </p:nvGrpSpPr>
      <p:grpSpPr>
        <a:xfrm>
          <a:off x="0" y="0"/>
          <a:ext cx="0" cy="0"/>
          <a:chOff x="0" y="0"/>
          <a:chExt cx="0" cy="0"/>
        </a:xfrm>
      </p:grpSpPr>
      <p:sp>
        <p:nvSpPr>
          <p:cNvPr id="9" name="Freeform 2"/>
          <p:cNvSpPr/>
          <p:nvPr/>
        </p:nvSpPr>
        <p:spPr>
          <a:xfrm>
            <a:off x="-20187" y="-43565"/>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0" name="Group 4"/>
          <p:cNvGrpSpPr/>
          <p:nvPr/>
        </p:nvGrpSpPr>
        <p:grpSpPr>
          <a:xfrm>
            <a:off x="184484" y="190499"/>
            <a:ext cx="17841204" cy="9897251"/>
            <a:chOff x="0" y="0"/>
            <a:chExt cx="2661417" cy="2154171"/>
          </a:xfrm>
        </p:grpSpPr>
        <p:sp>
          <p:nvSpPr>
            <p:cNvPr id="11" name="Freeform 5"/>
            <p:cNvSpPr/>
            <p:nvPr/>
          </p:nvSpPr>
          <p:spPr>
            <a:xfrm>
              <a:off x="48260" y="48260"/>
              <a:ext cx="2613157" cy="2105911"/>
            </a:xfrm>
            <a:custGeom>
              <a:avLst/>
              <a:gdLst/>
              <a:ahLst/>
              <a:cxnLst/>
              <a:rect l="l" t="t" r="r" b="b"/>
              <a:pathLst>
                <a:path w="2622972" h="2105911">
                  <a:moveTo>
                    <a:pt x="0" y="0"/>
                  </a:moveTo>
                  <a:lnTo>
                    <a:pt x="2622972" y="0"/>
                  </a:lnTo>
                  <a:lnTo>
                    <a:pt x="2622972" y="2105911"/>
                  </a:lnTo>
                  <a:lnTo>
                    <a:pt x="0" y="2105911"/>
                  </a:lnTo>
                  <a:close/>
                </a:path>
              </a:pathLst>
            </a:custGeom>
            <a:solidFill>
              <a:srgbClr val="000000"/>
            </a:solidFill>
          </p:spPr>
        </p:sp>
        <p:sp>
          <p:nvSpPr>
            <p:cNvPr id="12"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14"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30" name="Picture 29"/>
          <p:cNvPicPr>
            <a:picLocks noChangeAspect="1"/>
          </p:cNvPicPr>
          <p:nvPr/>
        </p:nvPicPr>
        <p:blipFill>
          <a:blip r:embed="rId4"/>
          <a:stretch>
            <a:fillRect/>
          </a:stretch>
        </p:blipFill>
        <p:spPr>
          <a:xfrm rot="9165680">
            <a:off x="15955725" y="6214436"/>
            <a:ext cx="2789582" cy="3220958"/>
          </a:xfrm>
          <a:prstGeom prst="rect">
            <a:avLst/>
          </a:prstGeom>
        </p:spPr>
      </p:pic>
      <p:sp>
        <p:nvSpPr>
          <p:cNvPr id="18" name="Google Shape;3331;p61"/>
          <p:cNvSpPr txBox="1"/>
          <p:nvPr/>
        </p:nvSpPr>
        <p:spPr>
          <a:xfrm flipH="1">
            <a:off x="704017" y="739556"/>
            <a:ext cx="5344051" cy="907205"/>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algn="ctr" defTabSz="1828800">
              <a:lnSpc>
                <a:spcPct val="150000"/>
              </a:lnSpc>
              <a:defRPr/>
            </a:pPr>
            <a:r>
              <a:rPr lang="fr-FR" sz="38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Bài </a:t>
            </a:r>
            <a:r>
              <a:rPr lang="fr-FR" sz="38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7.26 </a:t>
            </a:r>
            <a:r>
              <a:rPr lang="fr-FR" sz="38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a:t>
            </a:r>
            <a:r>
              <a:rPr lang="fr-FR" sz="3800" b="1" kern="0" dirty="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SGK </a:t>
            </a:r>
            <a:r>
              <a:rPr lang="fr-FR" sz="3800" b="1" ker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 </a:t>
            </a:r>
            <a:r>
              <a:rPr lang="fr-FR" sz="3800" b="1" kern="0" smtClean="0">
                <a:solidFill>
                  <a:srgbClr val="BFDBF7">
                    <a:lumMod val="25000"/>
                  </a:srgbClr>
                </a:solidFill>
                <a:latin typeface="Arial" panose="020B0604020202020204" pitchFamily="34" charset="0"/>
                <a:ea typeface="Calibri" panose="020F0502020204030204" pitchFamily="34" charset="0"/>
                <a:cs typeface="Times New Roman" panose="02020603050405020304" pitchFamily="18" charset="0"/>
                <a:sym typeface="Arial"/>
              </a:rPr>
              <a:t>tr.59)</a:t>
            </a:r>
            <a:endParaRPr lang="en-US" sz="3800" kern="0" dirty="0">
              <a:solidFill>
                <a:srgbClr val="BFDBF7">
                  <a:lumMod val="25000"/>
                </a:srgbClr>
              </a:solidFill>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20" name="Rectangle 19"/>
          <p:cNvSpPr/>
          <p:nvPr/>
        </p:nvSpPr>
        <p:spPr>
          <a:xfrm>
            <a:off x="695698" y="805577"/>
            <a:ext cx="16636998" cy="2585323"/>
          </a:xfrm>
          <a:prstGeom prst="rect">
            <a:avLst/>
          </a:prstGeom>
        </p:spPr>
        <p:txBody>
          <a:bodyPr wrap="square">
            <a:spAutoFit/>
          </a:bodyPr>
          <a:lstStyle/>
          <a:p>
            <a:pPr algn="just" defTabSz="1828800">
              <a:lnSpc>
                <a:spcPct val="150000"/>
              </a:lnSpc>
              <a:defRPr/>
            </a:pPr>
            <a:r>
              <a:rPr lang="en-US" sz="3600" kern="0" smtClean="0">
                <a:solidFill>
                  <a:schemeClr val="bg1">
                    <a:lumMod val="10000"/>
                  </a:schemeClr>
                </a:solidFill>
                <a:latin typeface="Arial"/>
                <a:cs typeface="Arial"/>
                <a:sym typeface="Arial"/>
              </a:rPr>
              <a:t>                                           </a:t>
            </a:r>
            <a:r>
              <a:rPr lang="vi-VN" sz="3600" kern="0" smtClean="0">
                <a:solidFill>
                  <a:schemeClr val="bg1">
                    <a:lumMod val="10000"/>
                  </a:schemeClr>
                </a:solidFill>
                <a:latin typeface="Arial"/>
                <a:cs typeface="Arial"/>
                <a:sym typeface="Arial"/>
              </a:rPr>
              <a:t>Giá </a:t>
            </a:r>
            <a:r>
              <a:rPr lang="vi-VN" sz="3600" kern="0">
                <a:solidFill>
                  <a:schemeClr val="bg1">
                    <a:lumMod val="10000"/>
                  </a:schemeClr>
                </a:solidFill>
                <a:latin typeface="Arial"/>
                <a:cs typeface="Arial"/>
                <a:sym typeface="Arial"/>
              </a:rPr>
              <a:t>đỡ ba chân ở Hình 7.90 đang được mở sao cho ba gốc chân cách đều nhau một khoảng cách bằng 110 cm. Tính chiều cao của giá đõ, biết các chân của giá đỡ dài 129 cm.</a:t>
            </a:r>
            <a:endParaRPr lang="vi-VN" sz="3600" kern="0">
              <a:solidFill>
                <a:schemeClr val="bg1">
                  <a:lumMod val="10000"/>
                </a:schemeClr>
              </a:solidFill>
              <a:latin typeface="Arial"/>
              <a:cs typeface="Arial"/>
              <a:sym typeface="Arial"/>
            </a:endParaRPr>
          </a:p>
        </p:txBody>
      </p:sp>
      <p:sp>
        <p:nvSpPr>
          <p:cNvPr id="21" name="Rectangle 20"/>
          <p:cNvSpPr/>
          <p:nvPr/>
        </p:nvSpPr>
        <p:spPr>
          <a:xfrm>
            <a:off x="3351979" y="3430369"/>
            <a:ext cx="1056700" cy="646331"/>
          </a:xfrm>
          <a:prstGeom prst="rect">
            <a:avLst/>
          </a:prstGeom>
        </p:spPr>
        <p:txBody>
          <a:bodyPr wrap="none">
            <a:spAutoFit/>
          </a:bodyPr>
          <a:lstStyle/>
          <a:p>
            <a:pPr algn="ctr" defTabSz="1828800">
              <a:defRPr/>
            </a:pPr>
            <a:r>
              <a:rPr lang="en-US" sz="3600" b="1" i="1" u="sng" dirty="0">
                <a:solidFill>
                  <a:srgbClr val="C00000"/>
                </a:solidFill>
                <a:latin typeface="Arial" panose="020B0604020202020204" pitchFamily="34" charset="0"/>
                <a:cs typeface="Arial"/>
                <a:sym typeface="Arial"/>
              </a:rPr>
              <a:t>Giải</a:t>
            </a:r>
            <a:endParaRPr lang="en-US" sz="3600" b="1" i="1" u="sng" dirty="0">
              <a:solidFill>
                <a:srgbClr val="C00000"/>
              </a:solidFill>
              <a:latin typeface="Calibri"/>
              <a:cs typeface="Arial"/>
              <a:sym typeface="Arial"/>
            </a:endParaRPr>
          </a:p>
        </p:txBody>
      </p:sp>
      <p:pic>
        <p:nvPicPr>
          <p:cNvPr id="2" name="Picture 1"/>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Effect>
                      <a14:saturation sat="200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2344400" y="3683184"/>
            <a:ext cx="4062413" cy="5919728"/>
          </a:xfrm>
          <a:prstGeom prst="rect">
            <a:avLst/>
          </a:prstGeom>
        </p:spPr>
      </p:pic>
      <mc:AlternateContent xmlns:mc="http://schemas.openxmlformats.org/markup-compatibility/2006">
        <mc:Choice xmlns:a14="http://schemas.microsoft.com/office/drawing/2010/main" Requires="a14">
          <p:sp>
            <p:nvSpPr>
              <p:cNvPr id="3" name="Rectangle 2"/>
              <p:cNvSpPr/>
              <p:nvPr/>
            </p:nvSpPr>
            <p:spPr>
              <a:xfrm>
                <a:off x="695698" y="4336517"/>
                <a:ext cx="11191502" cy="5378717"/>
              </a:xfrm>
              <a:prstGeom prst="rect">
                <a:avLst/>
              </a:prstGeom>
            </p:spPr>
            <p:txBody>
              <a:bodyPr wrap="square">
                <a:spAutoFit/>
              </a:bodyPr>
              <a:lstStyle/>
              <a:p>
                <a:pPr>
                  <a:lnSpc>
                    <a:spcPct val="130000"/>
                  </a:lnSpc>
                  <a:spcAft>
                    <a:spcPts val="0"/>
                  </a:spcAft>
                </a:pPr>
                <a:r>
                  <a:rPr lang="fr-FR" sz="3600" kern="0" smtClean="0">
                    <a:solidFill>
                      <a:srgbClr val="000000"/>
                    </a:solidFill>
                    <a:latin typeface="Arial" panose="020B0604020202020204" pitchFamily="34" charset="0"/>
                    <a:ea typeface="Times New Roman" panose="02020603050405020304" pitchFamily="18" charset="0"/>
                    <a:cs typeface="Arial" panose="020B0604020202020204" pitchFamily="34" charset="0"/>
                  </a:rPr>
                  <a:t>Vì đáy là tam giác đều cạnh 110 cm nên chiều cao của đáy bằng </a:t>
                </a:r>
                <a14:m>
                  <m:oMath xmlns:m="http://schemas.openxmlformats.org/officeDocument/2006/math">
                    <m:r>
                      <a:rPr lang="fr-FR" sz="36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110.</m:t>
                    </m:r>
                    <m:f>
                      <m:fPr>
                        <m:ctrlPr>
                          <a:rPr lang="en-US" sz="36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ad>
                          <m:radPr>
                            <m:degHide m:val="on"/>
                            <m:ctrlPr>
                              <a:rPr lang="en-US" sz="36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36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e>
                        </m:rad>
                      </m:num>
                      <m:den>
                        <m:r>
                          <a:rPr lang="fr-FR" sz="36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den>
                    </m:f>
                    <m:r>
                      <a:rPr lang="fr-FR" sz="36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=55</m:t>
                    </m:r>
                    <m:rad>
                      <m:radPr>
                        <m:degHide m:val="on"/>
                        <m:ctrlPr>
                          <a:rPr lang="en-US" sz="36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36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e>
                    </m:rad>
                  </m:oMath>
                </a14:m>
                <a:r>
                  <a:rPr lang="fr-FR" sz="36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30000"/>
                  </a:lnSpc>
                  <a:spcAft>
                    <a:spcPts val="0"/>
                  </a:spcAft>
                </a:pPr>
                <a:r>
                  <a:rPr lang="fr-FR" sz="36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Khoảng cách từ chân đến tâm là </a:t>
                </a:r>
                <a14:m>
                  <m:oMath xmlns:m="http://schemas.openxmlformats.org/officeDocument/2006/math">
                    <m:f>
                      <m:fPr>
                        <m:ctrlPr>
                          <a:rPr lang="en-US" sz="36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2</m:t>
                        </m:r>
                      </m:num>
                      <m:den>
                        <m:r>
                          <a:rPr lang="fr-FR" sz="36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r>
                      <a:rPr lang="fr-FR" sz="36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.55</m:t>
                    </m:r>
                    <m:rad>
                      <m:radPr>
                        <m:degHide m:val="on"/>
                        <m:ctrlPr>
                          <a:rPr lang="en-US" sz="36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36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e>
                    </m:rad>
                    <m:r>
                      <a:rPr lang="fr-FR" sz="36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m:t>
                    </m:r>
                    <m:f>
                      <m:fPr>
                        <m:ctrlPr>
                          <a:rPr lang="en-US" sz="36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fPr>
                      <m:num>
                        <m:r>
                          <a:rPr lang="fr-FR" sz="36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110</m:t>
                        </m:r>
                        <m:rad>
                          <m:radPr>
                            <m:degHide m:val="on"/>
                            <m:ctrlPr>
                              <a:rPr lang="en-US" sz="36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ctrlPr>
                          </m:radPr>
                          <m:deg/>
                          <m:e>
                            <m:r>
                              <a:rPr lang="fr-FR" sz="36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e>
                        </m:rad>
                      </m:num>
                      <m:den>
                        <m:r>
                          <a:rPr lang="fr-FR" sz="3600" i="1" kern="0">
                            <a:solidFill>
                              <a:srgbClr val="000000"/>
                            </a:solidFill>
                            <a:effectLst/>
                            <a:latin typeface="Cambria Math" panose="02040503050406030204" pitchFamily="18" charset="0"/>
                            <a:ea typeface="Times New Roman" panose="02020603050405020304" pitchFamily="18" charset="0"/>
                            <a:cs typeface="Times New Roman" panose="02020603050405020304" pitchFamily="18" charset="0"/>
                          </a:rPr>
                          <m:t>3</m:t>
                        </m:r>
                      </m:den>
                    </m:f>
                  </m:oMath>
                </a14:m>
                <a:r>
                  <a:rPr lang="fr-FR" sz="36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a:t>
                </a:r>
                <a:endParaRPr lang="en-US" sz="36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nSpc>
                    <a:spcPct val="130000"/>
                  </a:lnSpc>
                  <a:spcAft>
                    <a:spcPts val="0"/>
                  </a:spcAft>
                </a:pPr>
                <a:r>
                  <a:rPr lang="fr-FR" sz="3600" kern="0">
                    <a:solidFill>
                      <a:srgbClr val="000000"/>
                    </a:solidFill>
                    <a:effectLst/>
                    <a:latin typeface="Arial" panose="020B0604020202020204" pitchFamily="34" charset="0"/>
                    <a:ea typeface="Times New Roman" panose="02020603050405020304" pitchFamily="18" charset="0"/>
                    <a:cs typeface="Arial" panose="020B0604020202020204" pitchFamily="34" charset="0"/>
                  </a:rPr>
                  <a:t>Chiều cao giá đỡ là </a:t>
                </a:r>
                <a14:m>
                  <m:oMath xmlns:m="http://schemas.openxmlformats.org/officeDocument/2006/math">
                    <m:rad>
                      <m:radPr>
                        <m:degHide m:val="on"/>
                        <m:ctrlP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sSup>
                          <m:sSupPr>
                            <m:ctrlP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r>
                              <a:rPr lang="fr-FR" sz="36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129</m:t>
                            </m:r>
                          </m:e>
                          <m:sup>
                            <m:r>
                              <a:rPr lang="fr-FR" sz="36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r>
                          <a:rPr lang="fr-FR"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sSup>
                          <m:sSupPr>
                            <m:ctrlP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sSupPr>
                          <m:e>
                            <m:d>
                              <m:dPr>
                                <m:ctrlP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dPr>
                              <m:e>
                                <m:f>
                                  <m:fPr>
                                    <m:ctrlP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fPr>
                                  <m:num>
                                    <m:r>
                                      <a:rPr lang="fr-FR" sz="36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110</m:t>
                                    </m:r>
                                    <m:rad>
                                      <m:radPr>
                                        <m:degHide m:val="on"/>
                                        <m:ctrlPr>
                                          <a:rPr lang="en-US" sz="3600" i="1"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ctrlPr>
                                      </m:radPr>
                                      <m:deg/>
                                      <m:e>
                                        <m:r>
                                          <a:rPr lang="fr-FR" sz="36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e>
                                    </m:rad>
                                  </m:num>
                                  <m:den>
                                    <m:r>
                                      <a:rPr lang="fr-FR" sz="36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3</m:t>
                                    </m:r>
                                  </m:den>
                                </m:f>
                              </m:e>
                            </m:d>
                          </m:e>
                          <m:sup>
                            <m:r>
                              <a:rPr lang="fr-FR" sz="36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2</m:t>
                            </m:r>
                          </m:sup>
                        </m:sSup>
                      </m:e>
                    </m:rad>
                    <m:r>
                      <a:rPr lang="fr-FR" sz="36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≈112(</m:t>
                    </m:r>
                    <m:r>
                      <m:rPr>
                        <m:nor/>
                      </m:rPr>
                      <a:rPr lang="fr-FR" sz="3600" kern="100">
                        <a:solidFill>
                          <a:srgbClr val="000000"/>
                        </a:solidFill>
                        <a:effectLst/>
                        <a:latin typeface="Arial" panose="020B0604020202020204" pitchFamily="34" charset="0"/>
                        <a:ea typeface="Calibri" panose="020F0502020204030204" pitchFamily="34" charset="0"/>
                        <a:cs typeface="Arial" panose="020B0604020202020204" pitchFamily="34" charset="0"/>
                      </a:rPr>
                      <m:t> </m:t>
                    </m:r>
                    <m:r>
                      <m:rPr>
                        <m:sty m:val="p"/>
                      </m:rPr>
                      <a:rPr lang="fr-FR" sz="36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cm</m:t>
                    </m:r>
                    <m:r>
                      <a:rPr lang="fr-FR" sz="3600" kern="100">
                        <a:solidFill>
                          <a:srgbClr val="000000"/>
                        </a:solidFill>
                        <a:effectLst/>
                        <a:latin typeface="Cambria Math" panose="02040503050406030204" pitchFamily="18" charset="0"/>
                        <a:ea typeface="Calibri" panose="020F0502020204030204" pitchFamily="34" charset="0"/>
                        <a:cs typeface="Times New Roman" panose="02020603050405020304" pitchFamily="18" charset="0"/>
                      </a:rPr>
                      <m:t>)</m:t>
                    </m:r>
                  </m:oMath>
                </a14:m>
                <a:r>
                  <a:rPr lang="fr-FR" sz="3600" kern="100">
                    <a:solidFill>
                      <a:srgbClr val="000000"/>
                    </a:solidFill>
                    <a:effectLst/>
                    <a:latin typeface="Arial" panose="020B0604020202020204" pitchFamily="34" charset="0"/>
                    <a:ea typeface="Calibri" panose="020F0502020204030204" pitchFamily="34" charset="0"/>
                    <a:cs typeface="Arial" panose="020B0604020202020204" pitchFamily="34" charset="0"/>
                  </a:rPr>
                  <a:t>.</a:t>
                </a:r>
                <a:endParaRPr lang="en-US" sz="3600" kern="100">
                  <a:solidFill>
                    <a:srgbClr val="000000"/>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 name="Rectangle 2"/>
              <p:cNvSpPr>
                <a:spLocks noRot="1" noChangeAspect="1" noMove="1" noResize="1" noEditPoints="1" noAdjustHandles="1" noChangeArrowheads="1" noChangeShapeType="1" noTextEdit="1"/>
              </p:cNvSpPr>
              <p:nvPr/>
            </p:nvSpPr>
            <p:spPr>
              <a:xfrm>
                <a:off x="695698" y="4336517"/>
                <a:ext cx="11191502" cy="5378717"/>
              </a:xfrm>
              <a:prstGeom prst="rect">
                <a:avLst/>
              </a:prstGeom>
              <a:blipFill>
                <a:blip r:embed="rId7"/>
                <a:stretch>
                  <a:fillRect l="-1634"/>
                </a:stretch>
              </a:blipFill>
            </p:spPr>
            <p:txBody>
              <a:bodyPr/>
              <a:lstStyle/>
              <a:p>
                <a:r>
                  <a:rPr lang="en-US">
                    <a:noFill/>
                  </a:rPr>
                  <a:t> </a:t>
                </a:r>
              </a:p>
            </p:txBody>
          </p:sp>
        </mc:Fallback>
      </mc:AlternateContent>
    </p:spTree>
    <p:extLst>
      <p:ext uri="{BB962C8B-B14F-4D97-AF65-F5344CB8AC3E}">
        <p14:creationId xmlns:p14="http://schemas.microsoft.com/office/powerpoint/2010/main" val="3692576601"/>
      </p:ext>
    </p:extLst>
  </p:cSld>
  <p:clrMapOvr>
    <a:masterClrMapping/>
  </p:clrMapOvr>
  <mc:AlternateContent xmlns:mc="http://schemas.openxmlformats.org/markup-compatibility/2006" xmlns:p14="http://schemas.microsoft.com/office/powerpoint/2010/main">
    <mc:Choice Requires="p14">
      <p:transition spd="med" p14:dur="700">
        <p:pull/>
      </p:transition>
    </mc:Choice>
    <mc:Fallback xmlns="">
      <p:transition spd="med">
        <p:pull/>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anim calcmode="lin" valueType="num">
                                      <p:cBhvr>
                                        <p:cTn id="13" dur="500" fill="hold"/>
                                        <p:tgtEl>
                                          <p:spTgt spid="20"/>
                                        </p:tgtEl>
                                        <p:attrNameLst>
                                          <p:attrName>ppt_x</p:attrName>
                                        </p:attrNameLst>
                                      </p:cBhvr>
                                      <p:tavLst>
                                        <p:tav tm="0">
                                          <p:val>
                                            <p:strVal val="#ppt_x"/>
                                          </p:val>
                                        </p:tav>
                                        <p:tav tm="100000">
                                          <p:val>
                                            <p:strVal val="#ppt_x"/>
                                          </p:val>
                                        </p:tav>
                                      </p:tavLst>
                                    </p:anim>
                                    <p:anim calcmode="lin" valueType="num">
                                      <p:cBhvr>
                                        <p:cTn id="14" dur="5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anim calcmode="lin" valueType="num">
                                      <p:cBhvr>
                                        <p:cTn id="18" dur="500" fill="hold"/>
                                        <p:tgtEl>
                                          <p:spTgt spid="2"/>
                                        </p:tgtEl>
                                        <p:attrNameLst>
                                          <p:attrName>ppt_x</p:attrName>
                                        </p:attrNameLst>
                                      </p:cBhvr>
                                      <p:tavLst>
                                        <p:tav tm="0">
                                          <p:val>
                                            <p:strVal val="#ppt_x"/>
                                          </p:val>
                                        </p:tav>
                                        <p:tav tm="100000">
                                          <p:val>
                                            <p:strVal val="#ppt_x"/>
                                          </p:val>
                                        </p:tav>
                                      </p:tavLst>
                                    </p:anim>
                                    <p:anim calcmode="lin" valueType="num">
                                      <p:cBhvr>
                                        <p:cTn id="19" dur="5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barn(inVertical)">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4" presetClass="entr" presetSubtype="1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Effect transition="in" filter="randombar(horizontal)">
                                      <p:cBhvr>
                                        <p:cTn id="29" dur="500"/>
                                        <p:tgtEl>
                                          <p:spTgt spid="3">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xEl>
                                              <p:pRg st="1" end="1"/>
                                            </p:txEl>
                                          </p:spTgt>
                                        </p:tgtEl>
                                        <p:attrNameLst>
                                          <p:attrName>style.visibility</p:attrName>
                                        </p:attrNameLst>
                                      </p:cBhvr>
                                      <p:to>
                                        <p:strVal val="visible"/>
                                      </p:to>
                                    </p:set>
                                    <p:animEffect transition="in" filter="wipe(down)">
                                      <p:cBhvr>
                                        <p:cTn id="34" dur="500"/>
                                        <p:tgtEl>
                                          <p:spTgt spid="3">
                                            <p:txEl>
                                              <p:pRg st="1" end="1"/>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left)">
                                      <p:cBhvr>
                                        <p:cTn id="3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P spid="21" grpId="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Shape 996"/>
        <p:cNvGrpSpPr/>
        <p:nvPr/>
      </p:nvGrpSpPr>
      <p:grpSpPr>
        <a:xfrm>
          <a:off x="0" y="0"/>
          <a:ext cx="0" cy="0"/>
          <a:chOff x="0" y="0"/>
          <a:chExt cx="0" cy="0"/>
        </a:xfrm>
      </p:grpSpPr>
      <p:sp>
        <p:nvSpPr>
          <p:cNvPr id="10"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7" name="Group 4"/>
          <p:cNvGrpSpPr/>
          <p:nvPr/>
        </p:nvGrpSpPr>
        <p:grpSpPr>
          <a:xfrm>
            <a:off x="228600" y="190500"/>
            <a:ext cx="17830800" cy="9906000"/>
            <a:chOff x="0" y="0"/>
            <a:chExt cx="2635672" cy="2118611"/>
          </a:xfrm>
        </p:grpSpPr>
        <p:sp>
          <p:nvSpPr>
            <p:cNvPr id="19"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20"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sp>
        <p:nvSpPr>
          <p:cNvPr id="11" name="Google Shape;3331;p61"/>
          <p:cNvSpPr txBox="1"/>
          <p:nvPr/>
        </p:nvSpPr>
        <p:spPr>
          <a:xfrm flipH="1">
            <a:off x="762000" y="838076"/>
            <a:ext cx="5920942" cy="952624"/>
          </a:xfrm>
          <a:prstGeom prst="rect">
            <a:avLst/>
          </a:prstGeom>
          <a:solidFill>
            <a:srgbClr val="F4FF5C"/>
          </a:solidFill>
          <a:ln w="9525" cap="flat" cmpd="sng">
            <a:solidFill>
              <a:srgbClr val="070185"/>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ctr" defTabSz="1828800" rtl="0" eaLnBrk="1" fontAlgn="auto" latinLnBrk="0" hangingPunct="1">
              <a:lnSpc>
                <a:spcPct val="150000"/>
              </a:lnSpc>
              <a:spcBef>
                <a:spcPts val="0"/>
              </a:spcBef>
              <a:spcAft>
                <a:spcPts val="0"/>
              </a:spcAft>
              <a:buClrTx/>
              <a:buSzTx/>
              <a:buFontTx/>
              <a:buNone/>
              <a:tabLst/>
              <a:defRPr/>
            </a:pPr>
            <a:r>
              <a:rPr kumimoji="0" lang="fr-FR" sz="4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Bài </a:t>
            </a:r>
            <a:r>
              <a:rPr kumimoji="0" lang="fr-FR" sz="4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7.27 (</a:t>
            </a:r>
            <a:r>
              <a:rPr kumimoji="0" lang="fr-FR" sz="4000" b="1" i="0" u="none" strike="noStrike" kern="0" cap="none" spc="0" normalizeH="0" baseline="0" noProof="0" dirty="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SGK </a:t>
            </a:r>
            <a:r>
              <a:rPr kumimoji="0" lang="fr-FR" sz="4000" b="1" i="0" u="none" strike="noStrike" kern="0" cap="none" spc="0" normalizeH="0" baseline="0" noProof="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 </a:t>
            </a:r>
            <a:r>
              <a:rPr kumimoji="0" lang="fr-FR" sz="4000" b="1" i="0" u="none" strike="noStrike" kern="0" cap="none" spc="0" normalizeH="0" baseline="0" noProof="0" smtClean="0">
                <a:ln>
                  <a:noFill/>
                </a:ln>
                <a:solidFill>
                  <a:srgbClr val="BFDBF7">
                    <a:lumMod val="25000"/>
                  </a:srgbClr>
                </a:solidFill>
                <a:effectLst/>
                <a:uLnTx/>
                <a:uFillTx/>
                <a:latin typeface="Arial" panose="020B0604020202020204" pitchFamily="34" charset="0"/>
                <a:ea typeface="Calibri" panose="020F0502020204030204" pitchFamily="34" charset="0"/>
                <a:cs typeface="Times New Roman" panose="02020603050405020304" pitchFamily="18" charset="0"/>
                <a:sym typeface="Arial"/>
              </a:rPr>
              <a:t>tr.59)</a:t>
            </a:r>
            <a:endParaRPr kumimoji="0" lang="en-US" sz="4000" b="0" i="0" u="none" strike="noStrike" kern="0" cap="none" spc="0" normalizeH="0" baseline="0" noProof="0" dirty="0">
              <a:ln>
                <a:noFill/>
              </a:ln>
              <a:solidFill>
                <a:srgbClr val="BFDBF7">
                  <a:lumMod val="25000"/>
                </a:srgbClr>
              </a:solidFill>
              <a:effectLst/>
              <a:uLnTx/>
              <a:uFillTx/>
              <a:latin typeface="Calibri" panose="020F0502020204030204" pitchFamily="34" charset="0"/>
              <a:ea typeface="Calibri" panose="020F0502020204030204" pitchFamily="34" charset="0"/>
              <a:cs typeface="Times New Roman" panose="02020603050405020304" pitchFamily="18" charset="0"/>
              <a:sym typeface="Arial"/>
            </a:endParaRPr>
          </a:p>
        </p:txBody>
      </p:sp>
      <p:sp>
        <p:nvSpPr>
          <p:cNvPr id="3" name="Rectangle 2"/>
          <p:cNvSpPr/>
          <p:nvPr/>
        </p:nvSpPr>
        <p:spPr>
          <a:xfrm>
            <a:off x="762001" y="2016966"/>
            <a:ext cx="16611600" cy="3785652"/>
          </a:xfrm>
          <a:prstGeom prst="rect">
            <a:avLst/>
          </a:prstGeom>
        </p:spPr>
        <p:txBody>
          <a:bodyPr wrap="square">
            <a:spAutoFit/>
          </a:bodyPr>
          <a:lstStyle/>
          <a:p>
            <a:pPr lvl="0" algn="just" eaLnBrk="0" fontAlgn="base" hangingPunct="0">
              <a:lnSpc>
                <a:spcPct val="150000"/>
              </a:lnSpc>
              <a:spcBef>
                <a:spcPct val="0"/>
              </a:spcBef>
              <a:spcAft>
                <a:spcPct val="0"/>
              </a:spcAft>
            </a:pPr>
            <a:r>
              <a:rPr lang="vi-VN" altLang="en-US" sz="4000" smtClean="0">
                <a:solidFill>
                  <a:srgbClr val="000000"/>
                </a:solidFill>
                <a:ea typeface="Open Sans"/>
              </a:rPr>
              <a:t>Một </a:t>
            </a:r>
            <a:r>
              <a:rPr lang="vi-VN" altLang="en-US" sz="4000">
                <a:solidFill>
                  <a:srgbClr val="000000"/>
                </a:solidFill>
                <a:ea typeface="Open Sans"/>
              </a:rPr>
              <a:t>bể nước có đáy thuộc mặt phẳng nằm ngang. Trong trường hợp này, độ sâu của bể là khoảng cách giữa mặt nước và đáy bể. Giải thích vì sao để đo độ sâu của bể, ta có thể thả quả dọi chạm đáy bể và đo chiều dài của đoạn dây dọi nằm trong bể nước.</a:t>
            </a:r>
            <a:endParaRPr kumimoji="0" lang="en-US" altLang="en-US" sz="4000" b="0" i="0" u="none" strike="noStrike" kern="1200" cap="none" spc="0" normalizeH="0" baseline="0" noProof="0">
              <a:ln>
                <a:noFill/>
              </a:ln>
              <a:solidFill>
                <a:srgbClr val="014040"/>
              </a:solidFill>
              <a:effectLst/>
              <a:uLnTx/>
              <a:uFillTx/>
              <a:latin typeface="Arial" panose="020B0604020202020204" pitchFamily="34" charset="0"/>
            </a:endParaRPr>
          </a:p>
        </p:txBody>
      </p:sp>
      <p:sp>
        <p:nvSpPr>
          <p:cNvPr id="9" name="Rectangle 8"/>
          <p:cNvSpPr/>
          <p:nvPr/>
        </p:nvSpPr>
        <p:spPr>
          <a:xfrm>
            <a:off x="762000" y="6793228"/>
            <a:ext cx="16611601" cy="1938992"/>
          </a:xfrm>
          <a:prstGeom prst="rect">
            <a:avLst/>
          </a:prstGeom>
        </p:spPr>
        <p:txBody>
          <a:bodyPr wrap="square">
            <a:spAutoFit/>
          </a:bodyPr>
          <a:lstStyle/>
          <a:p>
            <a:pPr lvl="0" algn="just">
              <a:lnSpc>
                <a:spcPct val="150000"/>
              </a:lnSpc>
            </a:pPr>
            <a:r>
              <a:rPr lang="vi-VN" sz="4000">
                <a:solidFill>
                  <a:srgbClr val="000000"/>
                </a:solidFill>
                <a:cs typeface="Arial" panose="020B0604020202020204" pitchFamily="34" charset="0"/>
              </a:rPr>
              <a:t>Sợi dây của quả dọi có phương vuông góc với đáy bể và vuông góc với mặt nước.</a:t>
            </a:r>
            <a:endParaRPr kumimoji="0" lang="en-US" sz="4000"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4"/>
          <a:stretch>
            <a:fillRect/>
          </a:stretch>
        </p:blipFill>
        <p:spPr>
          <a:xfrm flipH="1">
            <a:off x="16535400" y="8708394"/>
            <a:ext cx="1205862" cy="1311906"/>
          </a:xfrm>
          <a:prstGeom prst="rect">
            <a:avLst/>
          </a:prstGeom>
        </p:spPr>
      </p:pic>
      <p:sp>
        <p:nvSpPr>
          <p:cNvPr id="14" name="Rectangle 13"/>
          <p:cNvSpPr/>
          <p:nvPr/>
        </p:nvSpPr>
        <p:spPr>
          <a:xfrm>
            <a:off x="8566758" y="5943980"/>
            <a:ext cx="1154483" cy="707886"/>
          </a:xfrm>
          <a:prstGeom prst="rect">
            <a:avLst/>
          </a:prstGeom>
        </p:spPr>
        <p:txBody>
          <a:bodyPr wrap="none">
            <a:spAutoFit/>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US" sz="4000" b="1" i="1" u="sng" strike="noStrike" kern="1200" cap="none" spc="0" normalizeH="0" baseline="0" noProof="0" dirty="0">
                <a:ln>
                  <a:noFill/>
                </a:ln>
                <a:solidFill>
                  <a:srgbClr val="C00000"/>
                </a:solidFill>
                <a:effectLst/>
                <a:uLnTx/>
                <a:uFillTx/>
                <a:latin typeface="Arial" panose="020B0604020202020204" pitchFamily="34" charset="0"/>
                <a:ea typeface="+mn-ea"/>
                <a:cs typeface="Arial"/>
                <a:sym typeface="Arial"/>
              </a:rPr>
              <a:t>Giải</a:t>
            </a:r>
            <a:endParaRPr kumimoji="0" lang="en-US" sz="4000" b="1" i="1" u="sng" strike="noStrike" kern="1200" cap="none" spc="0" normalizeH="0" baseline="0" noProof="0" dirty="0">
              <a:ln>
                <a:noFill/>
              </a:ln>
              <a:solidFill>
                <a:srgbClr val="C00000"/>
              </a:solidFill>
              <a:effectLst/>
              <a:uLnTx/>
              <a:uFillTx/>
              <a:latin typeface="Calibri"/>
              <a:ea typeface="+mn-ea"/>
              <a:cs typeface="Arial"/>
              <a:sym typeface="Arial"/>
            </a:endParaRPr>
          </a:p>
        </p:txBody>
      </p:sp>
    </p:spTree>
    <p:extLst>
      <p:ext uri="{BB962C8B-B14F-4D97-AF65-F5344CB8AC3E}">
        <p14:creationId xmlns:p14="http://schemas.microsoft.com/office/powerpoint/2010/main" val="166334460"/>
      </p:ext>
    </p:extLst>
  </p:cSld>
  <p:clrMapOvr>
    <a:masterClrMapping/>
  </p:clrMapOvr>
  <mc:AlternateContent xmlns:mc="http://schemas.openxmlformats.org/markup-compatibility/2006">
    <mc:Choice xmlns:p14="http://schemas.microsoft.com/office/powerpoint/2010/main" Requires="p14">
      <p:transition spd="slow" p14:dur="1500">
        <p:split orient="vert"/>
      </p:transition>
    </mc:Choice>
    <mc:Fallback>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randombar(horizontal)">
                                      <p:cBhvr>
                                        <p:cTn id="15" dur="500"/>
                                        <p:tgtEl>
                                          <p:spTgt spid="1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nodeType="clickEffect">
                                  <p:stCondLst>
                                    <p:cond delay="0"/>
                                  </p:stCondLst>
                                  <p:childTnLst>
                                    <p:set>
                                      <p:cBhvr>
                                        <p:cTn id="19" dur="1" fill="hold">
                                          <p:stCondLst>
                                            <p:cond delay="0"/>
                                          </p:stCondLst>
                                        </p:cTn>
                                        <p:tgtEl>
                                          <p:spTgt spid="9">
                                            <p:txEl>
                                              <p:pRg st="0" end="0"/>
                                            </p:txEl>
                                          </p:spTgt>
                                        </p:tgtEl>
                                        <p:attrNameLst>
                                          <p:attrName>style.visibility</p:attrName>
                                        </p:attrNameLst>
                                      </p:cBhvr>
                                      <p:to>
                                        <p:strVal val="visible"/>
                                      </p:to>
                                    </p:set>
                                    <p:animEffect transition="in" filter="wipe(up)">
                                      <p:cBhvr>
                                        <p:cTn id="20"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996"/>
        <p:cNvGrpSpPr/>
        <p:nvPr/>
      </p:nvGrpSpPr>
      <p:grpSpPr>
        <a:xfrm>
          <a:off x="0" y="0"/>
          <a:ext cx="0" cy="0"/>
          <a:chOff x="0" y="0"/>
          <a:chExt cx="0" cy="0"/>
        </a:xfrm>
      </p:grpSpPr>
      <p:sp>
        <p:nvSpPr>
          <p:cNvPr id="10"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7" name="Group 4"/>
          <p:cNvGrpSpPr/>
          <p:nvPr/>
        </p:nvGrpSpPr>
        <p:grpSpPr>
          <a:xfrm>
            <a:off x="364958" y="403058"/>
            <a:ext cx="17526000" cy="9448800"/>
            <a:chOff x="0" y="0"/>
            <a:chExt cx="2635672" cy="2118611"/>
          </a:xfrm>
        </p:grpSpPr>
        <p:sp>
          <p:nvSpPr>
            <p:cNvPr id="19"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20"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8" name="Picture 7"/>
          <p:cNvPicPr>
            <a:picLocks noChangeAspect="1"/>
          </p:cNvPicPr>
          <p:nvPr/>
        </p:nvPicPr>
        <p:blipFill>
          <a:blip r:embed="rId4"/>
          <a:stretch>
            <a:fillRect/>
          </a:stretch>
        </p:blipFill>
        <p:spPr>
          <a:xfrm rot="5400000">
            <a:off x="16652154" y="8751762"/>
            <a:ext cx="895666" cy="1698244"/>
          </a:xfrm>
          <a:prstGeom prst="rect">
            <a:avLst/>
          </a:prstGeom>
        </p:spPr>
      </p:pic>
      <p:pic>
        <p:nvPicPr>
          <p:cNvPr id="9" name="Picture 8"/>
          <p:cNvPicPr>
            <a:picLocks noChangeAspect="1"/>
          </p:cNvPicPr>
          <p:nvPr/>
        </p:nvPicPr>
        <p:blipFill>
          <a:blip r:embed="rId5"/>
          <a:stretch>
            <a:fillRect/>
          </a:stretch>
        </p:blipFill>
        <p:spPr>
          <a:xfrm rot="503042" flipH="1">
            <a:off x="241137" y="7826873"/>
            <a:ext cx="1406202" cy="1861149"/>
          </a:xfrm>
          <a:prstGeom prst="rect">
            <a:avLst/>
          </a:prstGeom>
        </p:spPr>
      </p:pic>
      <mc:AlternateContent xmlns:mc="http://schemas.openxmlformats.org/markup-compatibility/2006">
        <mc:Choice xmlns:a14="http://schemas.microsoft.com/office/drawing/2010/main" Requires="a14">
          <p:sp>
            <p:nvSpPr>
              <p:cNvPr id="11" name="Rectangle 10"/>
              <p:cNvSpPr/>
              <p:nvPr/>
            </p:nvSpPr>
            <p:spPr>
              <a:xfrm>
                <a:off x="1126457" y="693676"/>
                <a:ext cx="16003001" cy="4593565"/>
              </a:xfrm>
              <a:prstGeom prst="rect">
                <a:avLst/>
              </a:prstGeom>
            </p:spPr>
            <p:txBody>
              <a:bodyPr wrap="square">
                <a:spAutoFit/>
              </a:bodyPr>
              <a:lstStyle/>
              <a:p>
                <a:pPr marL="685800" indent="-685800" algn="just" defTabSz="1828800">
                  <a:lnSpc>
                    <a:spcPct val="150000"/>
                  </a:lnSpc>
                  <a:buClr>
                    <a:srgbClr val="C00000"/>
                  </a:buClr>
                  <a:buFont typeface="Wingdings" panose="05000000000000000000" pitchFamily="2" charset="2"/>
                  <a:buChar char="q"/>
                  <a:defRPr/>
                </a:pPr>
                <a:r>
                  <a:rPr lang="en-US" sz="3900" b="1" kern="0" dirty="0">
                    <a:solidFill>
                      <a:srgbClr val="C00000"/>
                    </a:solidFill>
                    <a:latin typeface="Arial"/>
                    <a:ea typeface="Dotum" panose="020B0600000101010101" pitchFamily="34" charset="-127"/>
                    <a:cs typeface="Times New Roman" panose="02020603050405020304" pitchFamily="18" charset="0"/>
                    <a:sym typeface="Arial"/>
                  </a:rPr>
                  <a:t>HĐ1</a:t>
                </a:r>
                <a:r>
                  <a:rPr lang="en-US" sz="3900" kern="0">
                    <a:solidFill>
                      <a:srgbClr val="C00000"/>
                    </a:solidFill>
                    <a:latin typeface="Arial"/>
                    <a:ea typeface="Dotum" panose="020B0600000101010101" pitchFamily="34" charset="-127"/>
                    <a:cs typeface="Times New Roman" panose="02020603050405020304" pitchFamily="18" charset="0"/>
                    <a:sym typeface="Arial"/>
                  </a:rPr>
                  <a:t>:</a:t>
                </a:r>
                <a:r>
                  <a:rPr lang="en-US" sz="3900" kern="0">
                    <a:solidFill>
                      <a:srgbClr val="F7F7F7">
                        <a:lumMod val="10000"/>
                      </a:srgbClr>
                    </a:solidFill>
                    <a:latin typeface="Arial"/>
                    <a:ea typeface="Dotum" panose="020B0600000101010101" pitchFamily="34" charset="-127"/>
                    <a:cs typeface="Times New Roman" panose="02020603050405020304" pitchFamily="18" charset="0"/>
                    <a:sym typeface="Arial"/>
                  </a:rPr>
                  <a:t> </a:t>
                </a:r>
                <a:endParaRPr lang="en-US" sz="3900" kern="0" smtClean="0">
                  <a:solidFill>
                    <a:srgbClr val="F7F7F7">
                      <a:lumMod val="10000"/>
                    </a:srgbClr>
                  </a:solidFill>
                  <a:latin typeface="Arial"/>
                  <a:ea typeface="Dotum" panose="020B0600000101010101" pitchFamily="34" charset="-127"/>
                  <a:cs typeface="Times New Roman" panose="02020603050405020304" pitchFamily="18" charset="0"/>
                  <a:sym typeface="Arial"/>
                </a:endParaRPr>
              </a:p>
              <a:p>
                <a:pPr algn="just" defTabSz="1828800">
                  <a:lnSpc>
                    <a:spcPct val="150000"/>
                  </a:lnSpc>
                  <a:buClr>
                    <a:srgbClr val="C00000"/>
                  </a:buClr>
                  <a:defRPr/>
                </a:pPr>
                <a:r>
                  <a:rPr lang="vi-VN" sz="3900" kern="0" smtClean="0">
                    <a:solidFill>
                      <a:srgbClr val="000000"/>
                    </a:solidFill>
                    <a:cs typeface="Arial"/>
                    <a:sym typeface="Arial"/>
                  </a:rPr>
                  <a:t>a</a:t>
                </a:r>
                <a:r>
                  <a:rPr lang="vi-VN" sz="3900" kern="0">
                    <a:solidFill>
                      <a:srgbClr val="000000"/>
                    </a:solidFill>
                    <a:cs typeface="Arial"/>
                    <a:sym typeface="Arial"/>
                  </a:rPr>
                  <a:t>) Cho điểm </a:t>
                </a:r>
                <a14:m>
                  <m:oMath xmlns:m="http://schemas.openxmlformats.org/officeDocument/2006/math">
                    <m:r>
                      <a:rPr lang="vi-VN" sz="3900" i="1" kern="0" smtClean="0">
                        <a:solidFill>
                          <a:srgbClr val="000000"/>
                        </a:solidFill>
                        <a:latin typeface="Cambria Math" panose="02040503050406030204" pitchFamily="18" charset="0"/>
                        <a:cs typeface="Arial"/>
                        <a:sym typeface="Arial"/>
                      </a:rPr>
                      <m:t>𝑀</m:t>
                    </m:r>
                  </m:oMath>
                </a14:m>
                <a:r>
                  <a:rPr lang="vi-VN" sz="3900" kern="0">
                    <a:solidFill>
                      <a:srgbClr val="000000"/>
                    </a:solidFill>
                    <a:cs typeface="Arial"/>
                    <a:sym typeface="Arial"/>
                  </a:rPr>
                  <a:t> và đường thẳng </a:t>
                </a:r>
                <a14:m>
                  <m:oMath xmlns:m="http://schemas.openxmlformats.org/officeDocument/2006/math">
                    <m:r>
                      <a:rPr lang="vi-VN" sz="3900" i="1" kern="0" smtClean="0">
                        <a:solidFill>
                          <a:srgbClr val="000000"/>
                        </a:solidFill>
                        <a:latin typeface="Cambria Math" panose="02040503050406030204" pitchFamily="18" charset="0"/>
                        <a:cs typeface="Arial"/>
                        <a:sym typeface="Arial"/>
                      </a:rPr>
                      <m:t>𝑎</m:t>
                    </m:r>
                  </m:oMath>
                </a14:m>
                <a:r>
                  <a:rPr lang="vi-VN" sz="3900" kern="0">
                    <a:solidFill>
                      <a:srgbClr val="000000"/>
                    </a:solidFill>
                    <a:cs typeface="Arial"/>
                    <a:sym typeface="Arial"/>
                  </a:rPr>
                  <a:t>. Gọi </a:t>
                </a:r>
                <a14:m>
                  <m:oMath xmlns:m="http://schemas.openxmlformats.org/officeDocument/2006/math">
                    <m:r>
                      <a:rPr lang="vi-VN" sz="3900" i="1" kern="0" smtClean="0">
                        <a:solidFill>
                          <a:srgbClr val="000000"/>
                        </a:solidFill>
                        <a:latin typeface="Cambria Math" panose="02040503050406030204" pitchFamily="18" charset="0"/>
                        <a:cs typeface="Arial"/>
                        <a:sym typeface="Arial"/>
                      </a:rPr>
                      <m:t>𝐻</m:t>
                    </m:r>
                  </m:oMath>
                </a14:m>
                <a:r>
                  <a:rPr lang="vi-VN" sz="3900" kern="0">
                    <a:solidFill>
                      <a:srgbClr val="000000"/>
                    </a:solidFill>
                    <a:cs typeface="Arial"/>
                    <a:sym typeface="Arial"/>
                  </a:rPr>
                  <a:t> là hình chiếu của </a:t>
                </a:r>
                <a14:m>
                  <m:oMath xmlns:m="http://schemas.openxmlformats.org/officeDocument/2006/math">
                    <m:r>
                      <a:rPr lang="vi-VN" sz="3900" i="1" kern="0" smtClean="0">
                        <a:solidFill>
                          <a:srgbClr val="000000"/>
                        </a:solidFill>
                        <a:latin typeface="Cambria Math" panose="02040503050406030204" pitchFamily="18" charset="0"/>
                        <a:cs typeface="Arial"/>
                        <a:sym typeface="Arial"/>
                      </a:rPr>
                      <m:t>𝑀</m:t>
                    </m:r>
                  </m:oMath>
                </a14:m>
                <a:r>
                  <a:rPr lang="vi-VN" sz="3900" kern="0">
                    <a:solidFill>
                      <a:srgbClr val="000000"/>
                    </a:solidFill>
                    <a:cs typeface="Arial"/>
                    <a:sym typeface="Arial"/>
                  </a:rPr>
                  <a:t> trên </a:t>
                </a:r>
                <a14:m>
                  <m:oMath xmlns:m="http://schemas.openxmlformats.org/officeDocument/2006/math">
                    <m:r>
                      <a:rPr lang="vi-VN" sz="3900" i="1" kern="0" smtClean="0">
                        <a:solidFill>
                          <a:srgbClr val="000000"/>
                        </a:solidFill>
                        <a:latin typeface="Cambria Math" panose="02040503050406030204" pitchFamily="18" charset="0"/>
                        <a:cs typeface="Arial"/>
                        <a:sym typeface="Arial"/>
                      </a:rPr>
                      <m:t>𝑎</m:t>
                    </m:r>
                  </m:oMath>
                </a14:m>
                <a:r>
                  <a:rPr lang="vi-VN" sz="3900" kern="0">
                    <a:solidFill>
                      <a:srgbClr val="000000"/>
                    </a:solidFill>
                    <a:cs typeface="Arial"/>
                    <a:sym typeface="Arial"/>
                  </a:rPr>
                  <a:t>. Với mỗi điểm </a:t>
                </a:r>
                <a14:m>
                  <m:oMath xmlns:m="http://schemas.openxmlformats.org/officeDocument/2006/math">
                    <m:r>
                      <a:rPr lang="vi-VN" sz="3900" i="1" kern="0" smtClean="0">
                        <a:solidFill>
                          <a:srgbClr val="000000"/>
                        </a:solidFill>
                        <a:latin typeface="Cambria Math" panose="02040503050406030204" pitchFamily="18" charset="0"/>
                        <a:cs typeface="Arial"/>
                        <a:sym typeface="Arial"/>
                      </a:rPr>
                      <m:t>𝐾</m:t>
                    </m:r>
                  </m:oMath>
                </a14:m>
                <a:r>
                  <a:rPr lang="vi-VN" sz="3900" kern="0">
                    <a:solidFill>
                      <a:srgbClr val="000000"/>
                    </a:solidFill>
                    <a:cs typeface="Arial"/>
                    <a:sym typeface="Arial"/>
                  </a:rPr>
                  <a:t> thuộc </a:t>
                </a:r>
                <a14:m>
                  <m:oMath xmlns:m="http://schemas.openxmlformats.org/officeDocument/2006/math">
                    <m:r>
                      <a:rPr lang="vi-VN" sz="3900" i="1" kern="0" smtClean="0">
                        <a:solidFill>
                          <a:srgbClr val="000000"/>
                        </a:solidFill>
                        <a:latin typeface="Cambria Math" panose="02040503050406030204" pitchFamily="18" charset="0"/>
                        <a:cs typeface="Arial"/>
                        <a:sym typeface="Arial"/>
                      </a:rPr>
                      <m:t>𝑎</m:t>
                    </m:r>
                  </m:oMath>
                </a14:m>
                <a:r>
                  <a:rPr lang="vi-VN" sz="3900" kern="0">
                    <a:solidFill>
                      <a:srgbClr val="000000"/>
                    </a:solidFill>
                    <a:cs typeface="Arial"/>
                    <a:sym typeface="Arial"/>
                  </a:rPr>
                  <a:t>, giải thích vì sao </a:t>
                </a:r>
                <a14:m>
                  <m:oMath xmlns:m="http://schemas.openxmlformats.org/officeDocument/2006/math">
                    <m:r>
                      <a:rPr lang="vi-VN" sz="3900" i="1" kern="0" smtClean="0">
                        <a:solidFill>
                          <a:srgbClr val="000000"/>
                        </a:solidFill>
                        <a:latin typeface="Cambria Math" panose="02040503050406030204" pitchFamily="18" charset="0"/>
                        <a:cs typeface="Arial"/>
                        <a:sym typeface="Arial"/>
                      </a:rPr>
                      <m:t>𝑀𝐾</m:t>
                    </m:r>
                    <m:r>
                      <a:rPr lang="vi-VN" sz="3900" i="1" kern="0" smtClean="0">
                        <a:solidFill>
                          <a:srgbClr val="000000"/>
                        </a:solidFill>
                        <a:latin typeface="Cambria Math" panose="02040503050406030204" pitchFamily="18" charset="0"/>
                        <a:cs typeface="Arial"/>
                        <a:sym typeface="Arial"/>
                      </a:rPr>
                      <m:t>≥ </m:t>
                    </m:r>
                    <m:r>
                      <a:rPr lang="vi-VN" sz="3900" i="1" kern="0" smtClean="0">
                        <a:solidFill>
                          <a:srgbClr val="000000"/>
                        </a:solidFill>
                        <a:latin typeface="Cambria Math" panose="02040503050406030204" pitchFamily="18" charset="0"/>
                        <a:cs typeface="Arial"/>
                        <a:sym typeface="Arial"/>
                      </a:rPr>
                      <m:t>𝑀𝐻</m:t>
                    </m:r>
                    <m:r>
                      <a:rPr lang="vi-VN" sz="3900" i="1" kern="0" smtClean="0">
                        <a:solidFill>
                          <a:srgbClr val="000000"/>
                        </a:solidFill>
                        <a:latin typeface="Cambria Math" panose="02040503050406030204" pitchFamily="18" charset="0"/>
                        <a:cs typeface="Arial"/>
                        <a:sym typeface="Arial"/>
                      </a:rPr>
                      <m:t> </m:t>
                    </m:r>
                  </m:oMath>
                </a14:m>
                <a:r>
                  <a:rPr lang="vi-VN" sz="3900" kern="0">
                    <a:solidFill>
                      <a:srgbClr val="000000"/>
                    </a:solidFill>
                    <a:cs typeface="Arial"/>
                    <a:sym typeface="Arial"/>
                  </a:rPr>
                  <a:t>(H.7.74).</a:t>
                </a:r>
              </a:p>
              <a:p>
                <a:pPr algn="just" defTabSz="1828800">
                  <a:lnSpc>
                    <a:spcPct val="150000"/>
                  </a:lnSpc>
                  <a:buClr>
                    <a:srgbClr val="C00000"/>
                  </a:buClr>
                  <a:defRPr/>
                </a:pPr>
                <a:r>
                  <a:rPr lang="vi-VN" sz="3900" kern="0" smtClean="0">
                    <a:solidFill>
                      <a:srgbClr val="000000"/>
                    </a:solidFill>
                    <a:cs typeface="Arial"/>
                    <a:sym typeface="Arial"/>
                  </a:rPr>
                  <a:t>b</a:t>
                </a:r>
                <a:r>
                  <a:rPr lang="vi-VN" sz="3900" kern="0">
                    <a:solidFill>
                      <a:srgbClr val="000000"/>
                    </a:solidFill>
                    <a:cs typeface="Arial"/>
                    <a:sym typeface="Arial"/>
                  </a:rPr>
                  <a:t>) Cho điểm </a:t>
                </a:r>
                <a14:m>
                  <m:oMath xmlns:m="http://schemas.openxmlformats.org/officeDocument/2006/math">
                    <m:r>
                      <a:rPr lang="vi-VN" sz="3900" i="1" kern="0" smtClean="0">
                        <a:solidFill>
                          <a:srgbClr val="000000"/>
                        </a:solidFill>
                        <a:latin typeface="Cambria Math" panose="02040503050406030204" pitchFamily="18" charset="0"/>
                        <a:cs typeface="Arial"/>
                        <a:sym typeface="Arial"/>
                      </a:rPr>
                      <m:t>𝑀</m:t>
                    </m:r>
                  </m:oMath>
                </a14:m>
                <a:r>
                  <a:rPr lang="vi-VN" sz="3900" kern="0">
                    <a:solidFill>
                      <a:srgbClr val="000000"/>
                    </a:solidFill>
                    <a:cs typeface="Arial"/>
                    <a:sym typeface="Arial"/>
                  </a:rPr>
                  <a:t> và mặt phẳng </a:t>
                </a:r>
                <a14:m>
                  <m:oMath xmlns:m="http://schemas.openxmlformats.org/officeDocument/2006/math">
                    <m:r>
                      <a:rPr lang="vi-VN" sz="3900" i="1" kern="0" smtClean="0">
                        <a:solidFill>
                          <a:srgbClr val="000000"/>
                        </a:solidFill>
                        <a:latin typeface="Cambria Math" panose="02040503050406030204" pitchFamily="18" charset="0"/>
                        <a:cs typeface="Arial"/>
                        <a:sym typeface="Arial"/>
                      </a:rPr>
                      <m:t>(</m:t>
                    </m:r>
                    <m:r>
                      <a:rPr lang="vi-VN" sz="3900" i="1" kern="0" smtClean="0">
                        <a:solidFill>
                          <a:srgbClr val="000000"/>
                        </a:solidFill>
                        <a:latin typeface="Cambria Math" panose="02040503050406030204" pitchFamily="18" charset="0"/>
                        <a:cs typeface="Arial"/>
                        <a:sym typeface="Arial"/>
                      </a:rPr>
                      <m:t>𝑃</m:t>
                    </m:r>
                    <m:r>
                      <a:rPr lang="vi-VN" sz="3900" i="1" kern="0" smtClean="0">
                        <a:solidFill>
                          <a:srgbClr val="000000"/>
                        </a:solidFill>
                        <a:latin typeface="Cambria Math" panose="02040503050406030204" pitchFamily="18" charset="0"/>
                        <a:cs typeface="Arial"/>
                        <a:sym typeface="Arial"/>
                      </a:rPr>
                      <m:t>)</m:t>
                    </m:r>
                  </m:oMath>
                </a14:m>
                <a:r>
                  <a:rPr lang="vi-VN" sz="3900" kern="0">
                    <a:solidFill>
                      <a:srgbClr val="000000"/>
                    </a:solidFill>
                    <a:cs typeface="Arial"/>
                    <a:sym typeface="Arial"/>
                  </a:rPr>
                  <a:t>. Gọi </a:t>
                </a:r>
                <a14:m>
                  <m:oMath xmlns:m="http://schemas.openxmlformats.org/officeDocument/2006/math">
                    <m:r>
                      <a:rPr lang="vi-VN" sz="3900" i="1" kern="0" smtClean="0">
                        <a:solidFill>
                          <a:srgbClr val="000000"/>
                        </a:solidFill>
                        <a:latin typeface="Cambria Math" panose="02040503050406030204" pitchFamily="18" charset="0"/>
                        <a:cs typeface="Arial"/>
                        <a:sym typeface="Arial"/>
                      </a:rPr>
                      <m:t>𝐻</m:t>
                    </m:r>
                  </m:oMath>
                </a14:m>
                <a:r>
                  <a:rPr lang="vi-VN" sz="3900" kern="0">
                    <a:solidFill>
                      <a:srgbClr val="000000"/>
                    </a:solidFill>
                    <a:cs typeface="Arial"/>
                    <a:sym typeface="Arial"/>
                  </a:rPr>
                  <a:t> là hình chiếu của </a:t>
                </a:r>
                <a14:m>
                  <m:oMath xmlns:m="http://schemas.openxmlformats.org/officeDocument/2006/math">
                    <m:r>
                      <a:rPr lang="vi-VN" sz="3900" i="1" kern="0" smtClean="0">
                        <a:solidFill>
                          <a:srgbClr val="000000"/>
                        </a:solidFill>
                        <a:latin typeface="Cambria Math" panose="02040503050406030204" pitchFamily="18" charset="0"/>
                        <a:cs typeface="Arial"/>
                        <a:sym typeface="Arial"/>
                      </a:rPr>
                      <m:t>𝑀</m:t>
                    </m:r>
                  </m:oMath>
                </a14:m>
                <a:r>
                  <a:rPr lang="vi-VN" sz="3900" kern="0">
                    <a:solidFill>
                      <a:srgbClr val="000000"/>
                    </a:solidFill>
                    <a:cs typeface="Arial"/>
                    <a:sym typeface="Arial"/>
                  </a:rPr>
                  <a:t> lên </a:t>
                </a:r>
                <a14:m>
                  <m:oMath xmlns:m="http://schemas.openxmlformats.org/officeDocument/2006/math">
                    <m:r>
                      <a:rPr lang="vi-VN" sz="3900" i="1" kern="0" smtClean="0">
                        <a:solidFill>
                          <a:srgbClr val="000000"/>
                        </a:solidFill>
                        <a:latin typeface="Cambria Math" panose="02040503050406030204" pitchFamily="18" charset="0"/>
                        <a:cs typeface="Arial"/>
                        <a:sym typeface="Arial"/>
                      </a:rPr>
                      <m:t>(</m:t>
                    </m:r>
                    <m:r>
                      <a:rPr lang="vi-VN" sz="3900" i="1" kern="0" smtClean="0">
                        <a:solidFill>
                          <a:srgbClr val="000000"/>
                        </a:solidFill>
                        <a:latin typeface="Cambria Math" panose="02040503050406030204" pitchFamily="18" charset="0"/>
                        <a:cs typeface="Arial"/>
                        <a:sym typeface="Arial"/>
                      </a:rPr>
                      <m:t>𝑃</m:t>
                    </m:r>
                    <m:r>
                      <a:rPr lang="vi-VN" sz="3900" i="1" kern="0" smtClean="0">
                        <a:solidFill>
                          <a:srgbClr val="000000"/>
                        </a:solidFill>
                        <a:latin typeface="Cambria Math" panose="02040503050406030204" pitchFamily="18" charset="0"/>
                        <a:cs typeface="Arial"/>
                        <a:sym typeface="Arial"/>
                      </a:rPr>
                      <m:t>).</m:t>
                    </m:r>
                  </m:oMath>
                </a14:m>
                <a:r>
                  <a:rPr lang="en-US" sz="3900" kern="0" smtClean="0">
                    <a:solidFill>
                      <a:srgbClr val="000000"/>
                    </a:solidFill>
                    <a:cs typeface="Arial"/>
                    <a:sym typeface="Arial"/>
                  </a:rPr>
                  <a:t> </a:t>
                </a:r>
                <a:r>
                  <a:rPr lang="vi-VN" sz="3900" kern="0">
                    <a:solidFill>
                      <a:srgbClr val="000000"/>
                    </a:solidFill>
                    <a:cs typeface="Arial"/>
                    <a:sym typeface="Arial"/>
                  </a:rPr>
                  <a:t>Với mỗi điểm </a:t>
                </a:r>
                <a14:m>
                  <m:oMath xmlns:m="http://schemas.openxmlformats.org/officeDocument/2006/math">
                    <m:r>
                      <a:rPr lang="vi-VN" sz="3900" i="1" kern="0" smtClean="0">
                        <a:solidFill>
                          <a:srgbClr val="000000"/>
                        </a:solidFill>
                        <a:latin typeface="Cambria Math" panose="02040503050406030204" pitchFamily="18" charset="0"/>
                        <a:cs typeface="Arial"/>
                        <a:sym typeface="Arial"/>
                      </a:rPr>
                      <m:t>𝐾</m:t>
                    </m:r>
                  </m:oMath>
                </a14:m>
                <a:r>
                  <a:rPr lang="vi-VN" sz="3900" kern="0">
                    <a:solidFill>
                      <a:srgbClr val="000000"/>
                    </a:solidFill>
                    <a:cs typeface="Arial"/>
                    <a:sym typeface="Arial"/>
                  </a:rPr>
                  <a:t> thuộc </a:t>
                </a:r>
                <a14:m>
                  <m:oMath xmlns:m="http://schemas.openxmlformats.org/officeDocument/2006/math">
                    <m:r>
                      <a:rPr lang="vi-VN" sz="3900" i="1" kern="0" smtClean="0">
                        <a:solidFill>
                          <a:srgbClr val="000000"/>
                        </a:solidFill>
                        <a:latin typeface="Cambria Math" panose="02040503050406030204" pitchFamily="18" charset="0"/>
                        <a:cs typeface="Arial"/>
                        <a:sym typeface="Arial"/>
                      </a:rPr>
                      <m:t>(</m:t>
                    </m:r>
                    <m:r>
                      <a:rPr lang="vi-VN" sz="3900" i="1" kern="0" smtClean="0">
                        <a:solidFill>
                          <a:srgbClr val="000000"/>
                        </a:solidFill>
                        <a:latin typeface="Cambria Math" panose="02040503050406030204" pitchFamily="18" charset="0"/>
                        <a:cs typeface="Arial"/>
                        <a:sym typeface="Arial"/>
                      </a:rPr>
                      <m:t>𝑃</m:t>
                    </m:r>
                    <m:r>
                      <a:rPr lang="vi-VN" sz="3900" i="1" kern="0" smtClean="0">
                        <a:solidFill>
                          <a:srgbClr val="000000"/>
                        </a:solidFill>
                        <a:latin typeface="Cambria Math" panose="02040503050406030204" pitchFamily="18" charset="0"/>
                        <a:cs typeface="Arial"/>
                        <a:sym typeface="Arial"/>
                      </a:rPr>
                      <m:t>)</m:t>
                    </m:r>
                  </m:oMath>
                </a14:m>
                <a:r>
                  <a:rPr lang="vi-VN" sz="3900" kern="0">
                    <a:solidFill>
                      <a:srgbClr val="000000"/>
                    </a:solidFill>
                    <a:cs typeface="Arial"/>
                    <a:sym typeface="Arial"/>
                  </a:rPr>
                  <a:t>, giải thích vì sao </a:t>
                </a:r>
                <a14:m>
                  <m:oMath xmlns:m="http://schemas.openxmlformats.org/officeDocument/2006/math">
                    <m:r>
                      <a:rPr lang="vi-VN" sz="3900" i="1" kern="0" smtClean="0">
                        <a:solidFill>
                          <a:srgbClr val="000000"/>
                        </a:solidFill>
                        <a:latin typeface="Cambria Math" panose="02040503050406030204" pitchFamily="18" charset="0"/>
                        <a:cs typeface="Arial"/>
                        <a:sym typeface="Arial"/>
                      </a:rPr>
                      <m:t>𝑀𝐾</m:t>
                    </m:r>
                  </m:oMath>
                </a14:m>
                <a:r>
                  <a:rPr lang="vi-VN" sz="3900" kern="0">
                    <a:solidFill>
                      <a:srgbClr val="000000"/>
                    </a:solidFill>
                    <a:cs typeface="Arial"/>
                    <a:sym typeface="Arial"/>
                  </a:rPr>
                  <a:t> </a:t>
                </a:r>
                <a14:m>
                  <m:oMath xmlns:m="http://schemas.openxmlformats.org/officeDocument/2006/math">
                    <m:r>
                      <a:rPr lang="vi-VN" sz="3900" i="1" kern="0">
                        <a:solidFill>
                          <a:srgbClr val="000000"/>
                        </a:solidFill>
                        <a:latin typeface="Cambria Math" panose="02040503050406030204" pitchFamily="18" charset="0"/>
                        <a:cs typeface="Arial"/>
                        <a:sym typeface="Arial"/>
                      </a:rPr>
                      <m:t>≥</m:t>
                    </m:r>
                    <m:r>
                      <a:rPr lang="en-US" sz="3900" i="1" kern="0">
                        <a:solidFill>
                          <a:srgbClr val="000000"/>
                        </a:solidFill>
                        <a:latin typeface="Cambria Math" panose="02040503050406030204" pitchFamily="18" charset="0"/>
                        <a:cs typeface="Arial"/>
                        <a:sym typeface="Arial"/>
                      </a:rPr>
                      <m:t> </m:t>
                    </m:r>
                    <m:r>
                      <a:rPr lang="vi-VN" sz="3900" i="1" kern="0">
                        <a:solidFill>
                          <a:srgbClr val="000000"/>
                        </a:solidFill>
                        <a:latin typeface="Cambria Math" panose="02040503050406030204" pitchFamily="18" charset="0"/>
                        <a:cs typeface="Arial"/>
                        <a:sym typeface="Arial"/>
                      </a:rPr>
                      <m:t>𝑀𝐻</m:t>
                    </m:r>
                  </m:oMath>
                </a14:m>
                <a:r>
                  <a:rPr lang="vi-VN" sz="3900" kern="0" smtClean="0">
                    <a:solidFill>
                      <a:srgbClr val="000000"/>
                    </a:solidFill>
                    <a:cs typeface="Arial"/>
                    <a:sym typeface="Arial"/>
                  </a:rPr>
                  <a:t> </a:t>
                </a:r>
                <a:r>
                  <a:rPr lang="vi-VN" sz="3900" kern="0">
                    <a:solidFill>
                      <a:srgbClr val="000000"/>
                    </a:solidFill>
                    <a:cs typeface="Arial"/>
                    <a:sym typeface="Arial"/>
                  </a:rPr>
                  <a:t>(H7.75).</a:t>
                </a:r>
                <a:endParaRPr lang="en-US" sz="3900" kern="0">
                  <a:solidFill>
                    <a:srgbClr val="000000"/>
                  </a:solidFill>
                  <a:cs typeface="Arial"/>
                  <a:sym typeface="Arial"/>
                </a:endParaRPr>
              </a:p>
            </p:txBody>
          </p:sp>
        </mc:Choice>
        <mc:Fallback>
          <p:sp>
            <p:nvSpPr>
              <p:cNvPr id="11" name="Rectangle 10"/>
              <p:cNvSpPr>
                <a:spLocks noRot="1" noChangeAspect="1" noMove="1" noResize="1" noEditPoints="1" noAdjustHandles="1" noChangeArrowheads="1" noChangeShapeType="1" noTextEdit="1"/>
              </p:cNvSpPr>
              <p:nvPr/>
            </p:nvSpPr>
            <p:spPr>
              <a:xfrm>
                <a:off x="1126457" y="693676"/>
                <a:ext cx="16003001" cy="4593565"/>
              </a:xfrm>
              <a:prstGeom prst="rect">
                <a:avLst/>
              </a:prstGeom>
              <a:blipFill>
                <a:blip r:embed="rId6"/>
                <a:stretch>
                  <a:fillRect l="-1295" r="-1295" b="-2125"/>
                </a:stretch>
              </a:blipFill>
            </p:spPr>
            <p:txBody>
              <a:bodyPr/>
              <a:lstStyle/>
              <a:p>
                <a:r>
                  <a:rPr lang="en-US">
                    <a:noFill/>
                  </a:rPr>
                  <a:t> </a:t>
                </a:r>
              </a:p>
            </p:txBody>
          </p:sp>
        </mc:Fallback>
      </mc:AlternateContent>
      <p:pic>
        <p:nvPicPr>
          <p:cNvPr id="4" name="Picture 3"/>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812696" y="5688294"/>
            <a:ext cx="12662608" cy="3702745"/>
          </a:xfrm>
          <a:prstGeom prst="rect">
            <a:avLst/>
          </a:prstGeom>
        </p:spPr>
      </p:pic>
    </p:spTree>
    <p:extLst>
      <p:ext uri="{BB962C8B-B14F-4D97-AF65-F5344CB8AC3E}">
        <p14:creationId xmlns:p14="http://schemas.microsoft.com/office/powerpoint/2010/main" val="703123768"/>
      </p:ext>
    </p:extLst>
  </p:cSld>
  <p:clrMapOvr>
    <a:masterClrMapping/>
  </p:clrMapOvr>
  <mc:AlternateContent xmlns:mc="http://schemas.openxmlformats.org/markup-compatibility/2006" xmlns:p14="http://schemas.microsoft.com/office/powerpoint/2010/main">
    <mc:Choice Requires="p14">
      <p:transition spd="med" p14:dur="700">
        <p:split orient="vert"/>
      </p:transition>
    </mc:Choice>
    <mc:Fallback xmlns="">
      <p:transition spd="med">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Freeform 14"/>
          <p:cNvSpPr/>
          <p:nvPr/>
        </p:nvSpPr>
        <p:spPr>
          <a:xfrm>
            <a:off x="17154587" y="797480"/>
            <a:ext cx="840326" cy="2602370"/>
          </a:xfrm>
          <a:custGeom>
            <a:avLst/>
            <a:gdLst/>
            <a:ahLst/>
            <a:cxnLst/>
            <a:rect l="l" t="t" r="r" b="b"/>
            <a:pathLst>
              <a:path w="1016151" h="3211970">
                <a:moveTo>
                  <a:pt x="0" y="0"/>
                </a:moveTo>
                <a:lnTo>
                  <a:pt x="1016151" y="0"/>
                </a:lnTo>
                <a:lnTo>
                  <a:pt x="1016151" y="3211970"/>
                </a:lnTo>
                <a:lnTo>
                  <a:pt x="0" y="3211970"/>
                </a:lnTo>
                <a:lnTo>
                  <a:pt x="0" y="0"/>
                </a:lnTo>
                <a:close/>
              </a:path>
            </a:pathLst>
          </a:custGeom>
          <a:blipFill>
            <a:blip r:embed="rId3">
              <a:extLst>
                <a:ext uri="{96DAC541-7B7A-43D3-8B79-37D633B846F1}">
                  <asvg:svgBlip xmlns=""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911;p39"/>
          <p:cNvSpPr txBox="1">
            <a:spLocks/>
          </p:cNvSpPr>
          <p:nvPr/>
        </p:nvSpPr>
        <p:spPr>
          <a:xfrm>
            <a:off x="1426500" y="972900"/>
            <a:ext cx="15435000" cy="1046400"/>
          </a:xfrm>
          <a:prstGeom prst="rect">
            <a:avLst/>
          </a:prstGeom>
        </p:spPr>
        <p:txBody>
          <a:bodyPr spcFirstLastPara="1" wrap="square" lIns="182850" tIns="182850" rIns="182850" bIns="18285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r>
              <a:rPr lang="vi-VN" sz="6600" b="1">
                <a:solidFill>
                  <a:srgbClr val="C00000"/>
                </a:solidFill>
                <a:latin typeface="Arial" panose="020B0604020202020204" pitchFamily="34" charset="0"/>
                <a:cs typeface="Arial" panose="020B0604020202020204" pitchFamily="34" charset="0"/>
              </a:rPr>
              <a:t>HƯỚNG DẪN VỀ NHÀ</a:t>
            </a:r>
            <a:endParaRPr kumimoji="0" lang="en-US" sz="66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endParaRPr>
          </a:p>
        </p:txBody>
      </p:sp>
      <p:pic>
        <p:nvPicPr>
          <p:cNvPr id="21" name="Picture 20"/>
          <p:cNvPicPr>
            <a:picLocks noChangeAspect="1"/>
          </p:cNvPicPr>
          <p:nvPr/>
        </p:nvPicPr>
        <p:blipFill>
          <a:blip r:embed="rId10"/>
          <a:stretch>
            <a:fillRect/>
          </a:stretch>
        </p:blipFill>
        <p:spPr>
          <a:xfrm>
            <a:off x="15925800" y="8797480"/>
            <a:ext cx="1505229" cy="1104181"/>
          </a:xfrm>
          <a:prstGeom prst="rect">
            <a:avLst/>
          </a:prstGeom>
        </p:spPr>
      </p:pic>
      <p:sp>
        <p:nvSpPr>
          <p:cNvPr id="32" name="Rectangle 31"/>
          <p:cNvSpPr/>
          <p:nvPr/>
        </p:nvSpPr>
        <p:spPr>
          <a:xfrm>
            <a:off x="1981200" y="2857500"/>
            <a:ext cx="7677422" cy="962251"/>
          </a:xfrm>
          <a:prstGeom prst="rect">
            <a:avLst/>
          </a:prstGeom>
        </p:spPr>
        <p:txBody>
          <a:bodyPr wrap="square">
            <a:spAutoFit/>
          </a:bodyPr>
          <a:lstStyle/>
          <a:p>
            <a:pPr marL="685800" indent="-685800" algn="just">
              <a:lnSpc>
                <a:spcPct val="150000"/>
              </a:lnSpc>
              <a:buClr>
                <a:srgbClr val="000000"/>
              </a:buClr>
              <a:buFont typeface="Wingdings" panose="05000000000000000000" pitchFamily="2" charset="2"/>
              <a:buChar char="q"/>
              <a:defRPr/>
            </a:pPr>
            <a:r>
              <a:rPr lang="en-US" sz="4300" kern="0" dirty="0" err="1">
                <a:solidFill>
                  <a:srgbClr val="000000"/>
                </a:solidFill>
                <a:latin typeface="Arial"/>
                <a:cs typeface="Arial"/>
                <a:sym typeface="Arial"/>
              </a:rPr>
              <a:t>Ôn</a:t>
            </a:r>
            <a:r>
              <a:rPr lang="en-US" sz="4300" kern="0" dirty="0">
                <a:solidFill>
                  <a:srgbClr val="000000"/>
                </a:solidFill>
                <a:latin typeface="Arial"/>
                <a:cs typeface="Arial"/>
                <a:sym typeface="Arial"/>
              </a:rPr>
              <a:t> </a:t>
            </a:r>
            <a:r>
              <a:rPr lang="en-US" sz="4300" kern="0" dirty="0" err="1">
                <a:solidFill>
                  <a:srgbClr val="000000"/>
                </a:solidFill>
                <a:latin typeface="Arial"/>
                <a:cs typeface="Arial"/>
                <a:sym typeface="Arial"/>
              </a:rPr>
              <a:t>tập</a:t>
            </a:r>
            <a:r>
              <a:rPr lang="en-US" sz="4300" kern="0" dirty="0">
                <a:solidFill>
                  <a:srgbClr val="000000"/>
                </a:solidFill>
                <a:latin typeface="Arial"/>
                <a:cs typeface="Arial"/>
                <a:sym typeface="Arial"/>
              </a:rPr>
              <a:t> </a:t>
            </a:r>
            <a:r>
              <a:rPr lang="en-US" sz="4300" kern="0" dirty="0" err="1">
                <a:solidFill>
                  <a:srgbClr val="000000"/>
                </a:solidFill>
                <a:latin typeface="Arial"/>
                <a:cs typeface="Arial"/>
                <a:sym typeface="Arial"/>
              </a:rPr>
              <a:t>kiến</a:t>
            </a:r>
            <a:r>
              <a:rPr lang="en-US" sz="4300" kern="0" dirty="0">
                <a:solidFill>
                  <a:srgbClr val="000000"/>
                </a:solidFill>
                <a:latin typeface="Arial"/>
                <a:cs typeface="Arial"/>
                <a:sym typeface="Arial"/>
              </a:rPr>
              <a:t> </a:t>
            </a:r>
            <a:r>
              <a:rPr lang="en-US" sz="4300" kern="0" dirty="0" err="1">
                <a:solidFill>
                  <a:srgbClr val="000000"/>
                </a:solidFill>
                <a:latin typeface="Arial"/>
                <a:cs typeface="Arial"/>
                <a:sym typeface="Arial"/>
              </a:rPr>
              <a:t>thức</a:t>
            </a:r>
            <a:r>
              <a:rPr lang="en-US" sz="4300" kern="0" dirty="0">
                <a:solidFill>
                  <a:srgbClr val="000000"/>
                </a:solidFill>
                <a:latin typeface="Arial"/>
                <a:cs typeface="Arial"/>
                <a:sym typeface="Arial"/>
              </a:rPr>
              <a:t> </a:t>
            </a:r>
            <a:r>
              <a:rPr lang="en-US" sz="4300" kern="0" err="1">
                <a:solidFill>
                  <a:srgbClr val="000000"/>
                </a:solidFill>
                <a:latin typeface="Arial"/>
                <a:cs typeface="Arial"/>
                <a:sym typeface="Arial"/>
              </a:rPr>
              <a:t>đã</a:t>
            </a:r>
            <a:r>
              <a:rPr lang="en-US" sz="4300" kern="0">
                <a:solidFill>
                  <a:srgbClr val="000000"/>
                </a:solidFill>
                <a:latin typeface="Arial"/>
                <a:cs typeface="Arial"/>
                <a:sym typeface="Arial"/>
              </a:rPr>
              <a:t> </a:t>
            </a:r>
            <a:r>
              <a:rPr lang="en-US" sz="4300" kern="0" smtClean="0">
                <a:solidFill>
                  <a:srgbClr val="000000"/>
                </a:solidFill>
                <a:latin typeface="Arial"/>
                <a:cs typeface="Arial"/>
                <a:sym typeface="Arial"/>
              </a:rPr>
              <a:t>học</a:t>
            </a:r>
            <a:endParaRPr lang="en-US" sz="4300" kern="0" dirty="0">
              <a:solidFill>
                <a:srgbClr val="000000"/>
              </a:solidFill>
              <a:latin typeface="Arial"/>
              <a:cs typeface="Arial"/>
              <a:sym typeface="Arial"/>
            </a:endParaRPr>
          </a:p>
        </p:txBody>
      </p:sp>
      <p:sp>
        <p:nvSpPr>
          <p:cNvPr id="33" name="Rectangle 32"/>
          <p:cNvSpPr/>
          <p:nvPr/>
        </p:nvSpPr>
        <p:spPr>
          <a:xfrm>
            <a:off x="2000641" y="4610100"/>
            <a:ext cx="8277130" cy="962251"/>
          </a:xfrm>
          <a:prstGeom prst="rect">
            <a:avLst/>
          </a:prstGeom>
        </p:spPr>
        <p:txBody>
          <a:bodyPr wrap="square">
            <a:spAutoFit/>
          </a:bodyPr>
          <a:lstStyle/>
          <a:p>
            <a:pPr marL="685800" indent="-685800">
              <a:lnSpc>
                <a:spcPct val="150000"/>
              </a:lnSpc>
              <a:spcAft>
                <a:spcPts val="800"/>
              </a:spcAft>
              <a:buClr>
                <a:srgbClr val="000000"/>
              </a:buClr>
              <a:buFont typeface="Wingdings" panose="05000000000000000000" pitchFamily="2" charset="2"/>
              <a:buChar char="q"/>
              <a:defRPr/>
            </a:pPr>
            <a:r>
              <a:rPr lang="vi-VN" sz="4300" kern="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Arial"/>
              </a:rPr>
              <a:t>Hoàn thành bài tập trong </a:t>
            </a:r>
            <a:r>
              <a:rPr lang="vi-VN" sz="4300" kern="0" smtClean="0">
                <a:solidFill>
                  <a:srgbClr val="000000"/>
                </a:solidFill>
                <a:latin typeface="Arial" panose="020B0604020202020204" pitchFamily="34" charset="0"/>
                <a:ea typeface="Times New Roman" panose="02020603050405020304" pitchFamily="18" charset="0"/>
                <a:cs typeface="Times New Roman" panose="02020603050405020304" pitchFamily="18" charset="0"/>
                <a:sym typeface="Arial"/>
              </a:rPr>
              <a:t>SBT</a:t>
            </a:r>
            <a:endParaRPr lang="en-US" sz="4300" b="1" i="1" kern="0" dirty="0">
              <a:solidFill>
                <a:srgbClr val="000000"/>
              </a:solidFill>
              <a:latin typeface="Arial"/>
              <a:ea typeface="DengXian"/>
              <a:cs typeface="Times New Roman" panose="02020603050405020304" pitchFamily="18" charset="0"/>
              <a:sym typeface="Arial"/>
            </a:endParaRPr>
          </a:p>
        </p:txBody>
      </p:sp>
      <p:sp>
        <p:nvSpPr>
          <p:cNvPr id="34" name="Rectangle 33"/>
          <p:cNvSpPr/>
          <p:nvPr/>
        </p:nvSpPr>
        <p:spPr>
          <a:xfrm>
            <a:off x="1981200" y="6334649"/>
            <a:ext cx="14346900" cy="1084912"/>
          </a:xfrm>
          <a:prstGeom prst="rect">
            <a:avLst/>
          </a:prstGeom>
        </p:spPr>
        <p:txBody>
          <a:bodyPr wrap="square">
            <a:spAutoFit/>
          </a:bodyPr>
          <a:lstStyle/>
          <a:p>
            <a:pPr marL="685800" indent="-685800">
              <a:lnSpc>
                <a:spcPct val="150000"/>
              </a:lnSpc>
              <a:buFont typeface="Wingdings" panose="05000000000000000000" pitchFamily="2" charset="2"/>
              <a:buChar char="q"/>
              <a:defRPr/>
            </a:pPr>
            <a:r>
              <a:rPr lang="en-US" sz="43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Đọc</a:t>
            </a:r>
            <a:r>
              <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và</a:t>
            </a:r>
            <a:r>
              <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chuẩn</a:t>
            </a:r>
            <a:r>
              <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dirty="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bị</a:t>
            </a:r>
            <a:r>
              <a:rPr lang="en-US" sz="4300" dirty="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err="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trước</a:t>
            </a:r>
            <a:r>
              <a:rPr lang="en-US" sz="4300">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 </a:t>
            </a:r>
            <a:r>
              <a:rPr lang="en-US" sz="4300" b="1" i="1">
                <a:solidFill>
                  <a:prstClr val="black"/>
                </a:solidFill>
                <a:latin typeface="Arial" panose="020B0604020202020204" pitchFamily="34" charset="0"/>
                <a:ea typeface="Times New Roman" panose="02020603050405020304" pitchFamily="18" charset="0"/>
                <a:cs typeface="Arial" panose="020B0604020202020204" pitchFamily="34" charset="0"/>
                <a:sym typeface="Arial"/>
              </a:rPr>
              <a:t>Bài 27. Thể tích</a:t>
            </a:r>
            <a:endParaRPr lang="en-US" sz="4300" b="1" dirty="0">
              <a:solidFill>
                <a:prstClr val="black"/>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4216040741"/>
      </p:ext>
    </p:extLst>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par>
                          <p:cTn id="12" fill="hold">
                            <p:stCondLst>
                              <p:cond delay="1000"/>
                            </p:stCondLst>
                            <p:childTnLst>
                              <p:par>
                                <p:cTn id="13" presetID="14" presetClass="entr" presetSubtype="10" fill="hold" grpId="0"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randombar(horizontal)">
                                      <p:cBhvr>
                                        <p:cTn id="15" dur="500"/>
                                        <p:tgtEl>
                                          <p:spTgt spid="33"/>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32" grpId="0"/>
      <p:bldP spid="33" grpId="0"/>
      <p:bldP spid="34"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sp>
        <p:nvSpPr>
          <p:cNvPr id="3" name="Freeform 3"/>
          <p:cNvSpPr/>
          <p:nvPr/>
        </p:nvSpPr>
        <p:spPr>
          <a:xfrm>
            <a:off x="13137952" y="4322944"/>
            <a:ext cx="4129818" cy="4114800"/>
          </a:xfrm>
          <a:custGeom>
            <a:avLst/>
            <a:gdLst/>
            <a:ahLst/>
            <a:cxnLst/>
            <a:rect l="l" t="t" r="r" b="b"/>
            <a:pathLst>
              <a:path w="4129818" h="4114800">
                <a:moveTo>
                  <a:pt x="0" y="0"/>
                </a:moveTo>
                <a:lnTo>
                  <a:pt x="4129818" y="0"/>
                </a:lnTo>
                <a:lnTo>
                  <a:pt x="412981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4"/>
          <p:cNvSpPr/>
          <p:nvPr/>
        </p:nvSpPr>
        <p:spPr>
          <a:xfrm>
            <a:off x="1028700" y="1239348"/>
            <a:ext cx="4129818" cy="4114800"/>
          </a:xfrm>
          <a:custGeom>
            <a:avLst/>
            <a:gdLst/>
            <a:ahLst/>
            <a:cxnLst/>
            <a:rect l="l" t="t" r="r" b="b"/>
            <a:pathLst>
              <a:path w="4129818" h="4114800">
                <a:moveTo>
                  <a:pt x="0" y="0"/>
                </a:moveTo>
                <a:lnTo>
                  <a:pt x="4129818" y="0"/>
                </a:lnTo>
                <a:lnTo>
                  <a:pt x="4129818"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grpSp>
        <p:nvGrpSpPr>
          <p:cNvPr id="6" name="Group 6"/>
          <p:cNvGrpSpPr/>
          <p:nvPr/>
        </p:nvGrpSpPr>
        <p:grpSpPr>
          <a:xfrm>
            <a:off x="2512617" y="1638300"/>
            <a:ext cx="13565583" cy="5513415"/>
            <a:chOff x="0" y="0"/>
            <a:chExt cx="5018317" cy="1360314"/>
          </a:xfrm>
        </p:grpSpPr>
        <p:sp>
          <p:nvSpPr>
            <p:cNvPr id="7" name="Freeform 7"/>
            <p:cNvSpPr/>
            <p:nvPr/>
          </p:nvSpPr>
          <p:spPr>
            <a:xfrm>
              <a:off x="48260" y="48260"/>
              <a:ext cx="4970057" cy="1312054"/>
            </a:xfrm>
            <a:custGeom>
              <a:avLst/>
              <a:gdLst/>
              <a:ahLst/>
              <a:cxnLst/>
              <a:rect l="l" t="t" r="r" b="b"/>
              <a:pathLst>
                <a:path w="4970057" h="1312054">
                  <a:moveTo>
                    <a:pt x="0" y="0"/>
                  </a:moveTo>
                  <a:lnTo>
                    <a:pt x="4970057" y="0"/>
                  </a:lnTo>
                  <a:lnTo>
                    <a:pt x="4970057" y="1312054"/>
                  </a:lnTo>
                  <a:lnTo>
                    <a:pt x="0" y="1312054"/>
                  </a:lnTo>
                  <a:close/>
                </a:path>
              </a:pathLst>
            </a:custGeom>
            <a:solidFill>
              <a:srgbClr val="000000"/>
            </a:solidFill>
          </p:spPr>
        </p:sp>
        <p:sp>
          <p:nvSpPr>
            <p:cNvPr id="8" name="Freeform 8"/>
            <p:cNvSpPr/>
            <p:nvPr/>
          </p:nvSpPr>
          <p:spPr>
            <a:xfrm>
              <a:off x="6350" y="6350"/>
              <a:ext cx="4970057" cy="1312054"/>
            </a:xfrm>
            <a:custGeom>
              <a:avLst/>
              <a:gdLst/>
              <a:ahLst/>
              <a:cxnLst/>
              <a:rect l="l" t="t" r="r" b="b"/>
              <a:pathLst>
                <a:path w="4970057" h="1312054">
                  <a:moveTo>
                    <a:pt x="0" y="0"/>
                  </a:moveTo>
                  <a:lnTo>
                    <a:pt x="4970057" y="0"/>
                  </a:lnTo>
                  <a:lnTo>
                    <a:pt x="4970057" y="1312054"/>
                  </a:lnTo>
                  <a:lnTo>
                    <a:pt x="0" y="1312054"/>
                  </a:lnTo>
                  <a:close/>
                </a:path>
              </a:pathLst>
            </a:custGeom>
            <a:solidFill>
              <a:srgbClr val="FFC000"/>
            </a:solidFill>
          </p:spPr>
        </p:sp>
        <p:sp>
          <p:nvSpPr>
            <p:cNvPr id="9" name="Freeform 9"/>
            <p:cNvSpPr/>
            <p:nvPr/>
          </p:nvSpPr>
          <p:spPr>
            <a:xfrm>
              <a:off x="0" y="0"/>
              <a:ext cx="4982757" cy="1324754"/>
            </a:xfrm>
            <a:custGeom>
              <a:avLst/>
              <a:gdLst/>
              <a:ahLst/>
              <a:cxnLst/>
              <a:rect l="l" t="t" r="r" b="b"/>
              <a:pathLst>
                <a:path w="4982757" h="1324754">
                  <a:moveTo>
                    <a:pt x="4982757" y="1324754"/>
                  </a:moveTo>
                  <a:lnTo>
                    <a:pt x="0" y="1324754"/>
                  </a:lnTo>
                  <a:lnTo>
                    <a:pt x="0" y="0"/>
                  </a:lnTo>
                  <a:lnTo>
                    <a:pt x="4982757" y="0"/>
                  </a:lnTo>
                  <a:lnTo>
                    <a:pt x="4982757" y="1324754"/>
                  </a:lnTo>
                  <a:close/>
                  <a:moveTo>
                    <a:pt x="12700" y="1312054"/>
                  </a:moveTo>
                  <a:lnTo>
                    <a:pt x="4970057" y="1312054"/>
                  </a:lnTo>
                  <a:lnTo>
                    <a:pt x="4970057" y="12700"/>
                  </a:lnTo>
                  <a:lnTo>
                    <a:pt x="12700" y="12700"/>
                  </a:lnTo>
                  <a:lnTo>
                    <a:pt x="12700" y="1312054"/>
                  </a:lnTo>
                  <a:close/>
                </a:path>
              </a:pathLst>
            </a:custGeom>
            <a:solidFill>
              <a:srgbClr val="000000"/>
            </a:solidFill>
          </p:spPr>
        </p:sp>
      </p:grpSp>
      <p:sp>
        <p:nvSpPr>
          <p:cNvPr id="11" name="Google Shape;805;p37"/>
          <p:cNvSpPr txBox="1">
            <a:spLocks/>
          </p:cNvSpPr>
          <p:nvPr/>
        </p:nvSpPr>
        <p:spPr>
          <a:xfrm>
            <a:off x="2883029" y="2247900"/>
            <a:ext cx="12728631" cy="2570905"/>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1pPr>
            <a:lvl2pPr marR="0" lvl="1"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2pPr>
            <a:lvl3pPr marR="0" lvl="2"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3pPr>
            <a:lvl4pPr marR="0" lvl="3"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4pPr>
            <a:lvl5pPr marR="0" lvl="4"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5pPr>
            <a:lvl6pPr marR="0" lvl="5"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6pPr>
            <a:lvl7pPr marR="0" lvl="6"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7pPr>
            <a:lvl8pPr marR="0" lvl="7"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8pPr>
            <a:lvl9pPr marR="0" lvl="8" algn="ctr" rtl="0">
              <a:lnSpc>
                <a:spcPct val="100000"/>
              </a:lnSpc>
              <a:spcBef>
                <a:spcPts val="0"/>
              </a:spcBef>
              <a:spcAft>
                <a:spcPts val="0"/>
              </a:spcAft>
              <a:buClr>
                <a:schemeClr val="dk1"/>
              </a:buClr>
              <a:buSzPts val="3100"/>
              <a:buFont typeface="DM Sans SemiBold"/>
              <a:buNone/>
              <a:defRPr sz="3100" b="0" i="0" u="none" strike="noStrike" cap="none">
                <a:solidFill>
                  <a:schemeClr val="dk1"/>
                </a:solidFill>
                <a:latin typeface="DM Sans SemiBold"/>
                <a:ea typeface="DM Sans SemiBold"/>
                <a:cs typeface="DM Sans SemiBold"/>
                <a:sym typeface="DM Sans SemiBold"/>
              </a:defRPr>
            </a:lvl9pPr>
          </a:lstStyle>
          <a:p>
            <a:pPr algn="ctr" defTabSz="1828800">
              <a:lnSpc>
                <a:spcPct val="150000"/>
              </a:lnSpc>
              <a:buClr>
                <a:srgbClr val="014040"/>
              </a:buClr>
            </a:pPr>
            <a:r>
              <a:rPr lang="vi-VN" sz="8000" b="1" kern="0">
                <a:solidFill>
                  <a:srgbClr val="014040"/>
                </a:solidFill>
                <a:latin typeface="Arial" panose="020B0604020202020204" pitchFamily="34" charset="0"/>
              </a:rPr>
              <a:t>CẢM ƠN </a:t>
            </a:r>
            <a:r>
              <a:rPr lang="en-US" sz="8000" b="1" kern="0">
                <a:solidFill>
                  <a:srgbClr val="014040"/>
                </a:solidFill>
                <a:latin typeface="Arial"/>
              </a:rPr>
              <a:t>CÁC EM</a:t>
            </a:r>
            <a:endParaRPr lang="vi-VN" sz="8000" b="1" kern="0">
              <a:solidFill>
                <a:srgbClr val="014040"/>
              </a:solidFill>
              <a:latin typeface="Arial" panose="020B0604020202020204" pitchFamily="34" charset="0"/>
            </a:endParaRPr>
          </a:p>
          <a:p>
            <a:pPr algn="ctr" defTabSz="1828800">
              <a:lnSpc>
                <a:spcPct val="150000"/>
              </a:lnSpc>
              <a:buClr>
                <a:srgbClr val="014040"/>
              </a:buClr>
            </a:pPr>
            <a:r>
              <a:rPr lang="vi-VN" sz="8000" b="1" kern="0">
                <a:solidFill>
                  <a:srgbClr val="014040"/>
                </a:solidFill>
                <a:latin typeface="Arial" panose="020B0604020202020204" pitchFamily="34" charset="0"/>
              </a:rPr>
              <a:t>ĐÃ </a:t>
            </a:r>
            <a:r>
              <a:rPr lang="en-US" sz="8000" b="1" kern="0">
                <a:solidFill>
                  <a:srgbClr val="014040"/>
                </a:solidFill>
                <a:latin typeface="Arial"/>
              </a:rPr>
              <a:t>THAM GIA TIẾT HỌC</a:t>
            </a:r>
            <a:r>
              <a:rPr lang="vi-VN" sz="8000" b="1" kern="0">
                <a:solidFill>
                  <a:srgbClr val="014040"/>
                </a:solidFill>
                <a:latin typeface="Arial" panose="020B0604020202020204" pitchFamily="34" charset="0"/>
              </a:rPr>
              <a:t>!</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996"/>
        <p:cNvGrpSpPr/>
        <p:nvPr/>
      </p:nvGrpSpPr>
      <p:grpSpPr>
        <a:xfrm>
          <a:off x="0" y="0"/>
          <a:ext cx="0" cy="0"/>
          <a:chOff x="0" y="0"/>
          <a:chExt cx="0" cy="0"/>
        </a:xfrm>
      </p:grpSpPr>
      <p:sp>
        <p:nvSpPr>
          <p:cNvPr id="10"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3"/>
            <a:stretch>
              <a:fillRect l="-155" b="-78054"/>
            </a:stretch>
          </a:blipFill>
        </p:spPr>
      </p:sp>
      <p:grpSp>
        <p:nvGrpSpPr>
          <p:cNvPr id="17" name="Group 4"/>
          <p:cNvGrpSpPr/>
          <p:nvPr/>
        </p:nvGrpSpPr>
        <p:grpSpPr>
          <a:xfrm>
            <a:off x="364958" y="403058"/>
            <a:ext cx="17526000" cy="9448800"/>
            <a:chOff x="0" y="0"/>
            <a:chExt cx="2635672" cy="2118611"/>
          </a:xfrm>
        </p:grpSpPr>
        <p:sp>
          <p:nvSpPr>
            <p:cNvPr id="19" name="Freeform 6"/>
            <p:cNvSpPr/>
            <p:nvPr/>
          </p:nvSpPr>
          <p:spPr>
            <a:xfrm>
              <a:off x="6350" y="6350"/>
              <a:ext cx="2622972" cy="2105911"/>
            </a:xfrm>
            <a:custGeom>
              <a:avLst/>
              <a:gdLst/>
              <a:ahLst/>
              <a:cxnLst/>
              <a:rect l="l" t="t" r="r" b="b"/>
              <a:pathLst>
                <a:path w="2622972" h="2105911">
                  <a:moveTo>
                    <a:pt x="0" y="0"/>
                  </a:moveTo>
                  <a:lnTo>
                    <a:pt x="2622972" y="0"/>
                  </a:lnTo>
                  <a:lnTo>
                    <a:pt x="2622972" y="2105911"/>
                  </a:lnTo>
                  <a:lnTo>
                    <a:pt x="0" y="2105911"/>
                  </a:lnTo>
                  <a:close/>
                </a:path>
              </a:pathLst>
            </a:custGeom>
            <a:solidFill>
              <a:schemeClr val="accent5"/>
            </a:solidFill>
          </p:spPr>
        </p:sp>
        <p:sp>
          <p:nvSpPr>
            <p:cNvPr id="20" name="Freeform 7"/>
            <p:cNvSpPr/>
            <p:nvPr/>
          </p:nvSpPr>
          <p:spPr>
            <a:xfrm>
              <a:off x="0" y="0"/>
              <a:ext cx="2635672" cy="2118611"/>
            </a:xfrm>
            <a:custGeom>
              <a:avLst/>
              <a:gdLst/>
              <a:ahLst/>
              <a:cxnLst/>
              <a:rect l="l" t="t" r="r" b="b"/>
              <a:pathLst>
                <a:path w="2635672" h="2118611">
                  <a:moveTo>
                    <a:pt x="2635672" y="2118611"/>
                  </a:moveTo>
                  <a:lnTo>
                    <a:pt x="0" y="2118611"/>
                  </a:lnTo>
                  <a:lnTo>
                    <a:pt x="0" y="0"/>
                  </a:lnTo>
                  <a:lnTo>
                    <a:pt x="2635672" y="0"/>
                  </a:lnTo>
                  <a:lnTo>
                    <a:pt x="2635672" y="2118611"/>
                  </a:lnTo>
                  <a:close/>
                  <a:moveTo>
                    <a:pt x="12700" y="2105911"/>
                  </a:moveTo>
                  <a:lnTo>
                    <a:pt x="2622972" y="2105911"/>
                  </a:lnTo>
                  <a:lnTo>
                    <a:pt x="2622972" y="12700"/>
                  </a:lnTo>
                  <a:lnTo>
                    <a:pt x="12700" y="12700"/>
                  </a:lnTo>
                  <a:lnTo>
                    <a:pt x="12700" y="2105911"/>
                  </a:lnTo>
                  <a:close/>
                </a:path>
              </a:pathLst>
            </a:custGeom>
            <a:solidFill>
              <a:srgbClr val="000000"/>
            </a:solidFill>
          </p:spPr>
        </p:sp>
      </p:grpSp>
      <p:pic>
        <p:nvPicPr>
          <p:cNvPr id="8" name="Picture 7"/>
          <p:cNvPicPr>
            <a:picLocks noChangeAspect="1"/>
          </p:cNvPicPr>
          <p:nvPr/>
        </p:nvPicPr>
        <p:blipFill>
          <a:blip r:embed="rId4"/>
          <a:stretch>
            <a:fillRect/>
          </a:stretch>
        </p:blipFill>
        <p:spPr>
          <a:xfrm rot="5400000">
            <a:off x="16944928" y="8938641"/>
            <a:ext cx="790417" cy="1498685"/>
          </a:xfrm>
          <a:prstGeom prst="rect">
            <a:avLst/>
          </a:prstGeom>
        </p:spPr>
      </p:pic>
      <p:pic>
        <p:nvPicPr>
          <p:cNvPr id="9" name="Picture 8"/>
          <p:cNvPicPr>
            <a:picLocks noChangeAspect="1"/>
          </p:cNvPicPr>
          <p:nvPr/>
        </p:nvPicPr>
        <p:blipFill>
          <a:blip r:embed="rId5"/>
          <a:stretch>
            <a:fillRect/>
          </a:stretch>
        </p:blipFill>
        <p:spPr>
          <a:xfrm rot="503042" flipH="1">
            <a:off x="16379035" y="505186"/>
            <a:ext cx="1406202" cy="1861149"/>
          </a:xfrm>
          <a:prstGeom prst="rect">
            <a:avLst/>
          </a:prstGeom>
        </p:spPr>
      </p:pic>
      <p:pic>
        <p:nvPicPr>
          <p:cNvPr id="4" name="Picture 3"/>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Effect>
                      <a14:saturation sat="200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96654" y="1181100"/>
            <a:ext cx="12662608" cy="3702745"/>
          </a:xfrm>
          <a:prstGeom prst="rect">
            <a:avLst/>
          </a:prstGeom>
        </p:spPr>
      </p:pic>
      <p:sp>
        <p:nvSpPr>
          <p:cNvPr id="12" name="Rectangle 11"/>
          <p:cNvSpPr/>
          <p:nvPr/>
        </p:nvSpPr>
        <p:spPr>
          <a:xfrm>
            <a:off x="1066800" y="1104900"/>
            <a:ext cx="1080745" cy="661720"/>
          </a:xfrm>
          <a:prstGeom prst="rect">
            <a:avLst/>
          </a:prstGeom>
        </p:spPr>
        <p:txBody>
          <a:bodyPr wrap="none">
            <a:spAutoFit/>
          </a:bodyPr>
          <a:lstStyle/>
          <a:p>
            <a:pPr algn="ctr" defTabSz="1828800">
              <a:defRPr/>
            </a:pPr>
            <a:r>
              <a:rPr lang="en-US" sz="3700" b="1" i="1" u="sng" dirty="0">
                <a:solidFill>
                  <a:srgbClr val="011C26">
                    <a:lumMod val="90000"/>
                    <a:lumOff val="10000"/>
                  </a:srgbClr>
                </a:solidFill>
                <a:cs typeface="Arial"/>
                <a:sym typeface="Arial"/>
              </a:rPr>
              <a:t>Giải</a:t>
            </a:r>
          </a:p>
        </p:txBody>
      </p:sp>
      <mc:AlternateContent xmlns:mc="http://schemas.openxmlformats.org/markup-compatibility/2006">
        <mc:Choice xmlns:a14="http://schemas.microsoft.com/office/drawing/2010/main" Requires="a14">
          <p:sp>
            <p:nvSpPr>
              <p:cNvPr id="2" name="Rectangle 1"/>
              <p:cNvSpPr/>
              <p:nvPr/>
            </p:nvSpPr>
            <p:spPr>
              <a:xfrm>
                <a:off x="990600" y="5143500"/>
                <a:ext cx="16169864" cy="4362733"/>
              </a:xfrm>
              <a:prstGeom prst="rect">
                <a:avLst/>
              </a:prstGeom>
            </p:spPr>
            <p:txBody>
              <a:bodyPr wrap="square">
                <a:spAutoFit/>
              </a:bodyPr>
              <a:lstStyle/>
              <a:p>
                <a:pPr algn="just">
                  <a:lnSpc>
                    <a:spcPct val="150000"/>
                  </a:lnSpc>
                </a:pPr>
                <a:r>
                  <a:rPr lang="nl-NL" sz="3700" kern="100" smtClean="0">
                    <a:solidFill>
                      <a:srgbClr val="000000"/>
                    </a:solidFill>
                    <a:ea typeface="Calibri" panose="020F0502020204030204" pitchFamily="34" charset="0"/>
                    <a:cs typeface="Times New Roman" panose="02020603050405020304" pitchFamily="18" charset="0"/>
                  </a:rPr>
                  <a:t>a) Xét tam giác </a:t>
                </a:r>
                <a14:m>
                  <m:oMath xmlns:m="http://schemas.openxmlformats.org/officeDocument/2006/math">
                    <m:r>
                      <a:rPr lang="nl-NL" sz="3700" i="1" kern="100">
                        <a:solidFill>
                          <a:srgbClr val="000000"/>
                        </a:solidFill>
                        <a:effectLst/>
                        <a:ea typeface="Calibri" panose="020F0502020204030204" pitchFamily="34" charset="0"/>
                        <a:cs typeface="Times New Roman" panose="02020603050405020304" pitchFamily="18" charset="0"/>
                      </a:rPr>
                      <m:t>𝑀𝐻𝐾</m:t>
                    </m:r>
                    <m:r>
                      <a:rPr lang="nl-NL" sz="3700" i="1" kern="100">
                        <a:solidFill>
                          <a:srgbClr val="000000"/>
                        </a:solidFill>
                        <a:effectLst/>
                        <a:ea typeface="Calibri" panose="020F0502020204030204" pitchFamily="34" charset="0"/>
                        <a:cs typeface="Times New Roman" panose="02020603050405020304" pitchFamily="18" charset="0"/>
                      </a:rPr>
                      <m:t> </m:t>
                    </m:r>
                  </m:oMath>
                </a14:m>
                <a:r>
                  <a:rPr lang="nl-NL" sz="3700" kern="100">
                    <a:solidFill>
                      <a:srgbClr val="000000"/>
                    </a:solidFill>
                    <a:effectLst/>
                    <a:ea typeface="Malgun Gothic" panose="020B0503020000020004" pitchFamily="34" charset="-127"/>
                    <a:cs typeface="Times New Roman" panose="02020603050405020304" pitchFamily="18" charset="0"/>
                  </a:rPr>
                  <a:t>vuông tại H nên </a:t>
                </a:r>
                <a14:m>
                  <m:oMath xmlns:m="http://schemas.openxmlformats.org/officeDocument/2006/math">
                    <m:r>
                      <a:rPr lang="nl-NL" sz="3700" i="1" kern="100">
                        <a:solidFill>
                          <a:srgbClr val="000000"/>
                        </a:solidFill>
                        <a:effectLst/>
                        <a:ea typeface="Malgun Gothic" panose="020B0503020000020004" pitchFamily="34" charset="-127"/>
                        <a:cs typeface="Times New Roman" panose="02020603050405020304" pitchFamily="18" charset="0"/>
                      </a:rPr>
                      <m:t>𝑀𝐾</m:t>
                    </m:r>
                    <m:r>
                      <a:rPr lang="nl-NL" sz="3700" i="1" kern="100">
                        <a:solidFill>
                          <a:srgbClr val="000000"/>
                        </a:solidFill>
                        <a:effectLst/>
                        <a:ea typeface="Malgun Gothic" panose="020B0503020000020004" pitchFamily="34" charset="-127"/>
                        <a:cs typeface="Times New Roman" panose="02020603050405020304" pitchFamily="18" charset="0"/>
                      </a:rPr>
                      <m:t>&gt;</m:t>
                    </m:r>
                    <m:r>
                      <a:rPr lang="nl-NL" sz="3700" i="1" kern="100">
                        <a:solidFill>
                          <a:srgbClr val="000000"/>
                        </a:solidFill>
                        <a:effectLst/>
                        <a:ea typeface="Malgun Gothic" panose="020B0503020000020004" pitchFamily="34" charset="-127"/>
                        <a:cs typeface="Times New Roman" panose="02020603050405020304" pitchFamily="18" charset="0"/>
                      </a:rPr>
                      <m:t>𝑀𝐻</m:t>
                    </m:r>
                  </m:oMath>
                </a14:m>
                <a:r>
                  <a:rPr lang="nl-NL" sz="3700" kern="100">
                    <a:solidFill>
                      <a:srgbClr val="000000"/>
                    </a:solidFill>
                    <a:effectLst/>
                    <a:ea typeface="Malgun Gothic" panose="020B0503020000020004" pitchFamily="34" charset="-127"/>
                    <a:cs typeface="Times New Roman" panose="02020603050405020304" pitchFamily="18" charset="0"/>
                  </a:rPr>
                  <a:t>.</a:t>
                </a:r>
                <a:endParaRPr lang="en-US" sz="3700" kern="100">
                  <a:solidFill>
                    <a:srgbClr val="000000"/>
                  </a:solidFill>
                  <a:effectLs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nl-NL" sz="3700" i="1" kern="100">
                          <a:solidFill>
                            <a:srgbClr val="000000"/>
                          </a:solidFill>
                          <a:effectLst/>
                          <a:ea typeface="Malgun Gothic" panose="020B0503020000020004" pitchFamily="34" charset="-127"/>
                          <a:cs typeface="Times New Roman" panose="02020603050405020304" pitchFamily="18" charset="0"/>
                        </a:rPr>
                        <m:t>𝑀𝐾</m:t>
                      </m:r>
                      <m:r>
                        <a:rPr lang="nl-NL" sz="3700" i="1" kern="100">
                          <a:solidFill>
                            <a:srgbClr val="000000"/>
                          </a:solidFill>
                          <a:effectLst/>
                          <a:ea typeface="Malgun Gothic" panose="020B0503020000020004" pitchFamily="34" charset="-127"/>
                          <a:cs typeface="Times New Roman" panose="02020603050405020304" pitchFamily="18" charset="0"/>
                        </a:rPr>
                        <m:t>=</m:t>
                      </m:r>
                      <m:r>
                        <a:rPr lang="nl-NL" sz="3700" i="1" kern="100">
                          <a:solidFill>
                            <a:srgbClr val="000000"/>
                          </a:solidFill>
                          <a:effectLst/>
                          <a:ea typeface="Malgun Gothic" panose="020B0503020000020004" pitchFamily="34" charset="-127"/>
                          <a:cs typeface="Times New Roman" panose="02020603050405020304" pitchFamily="18" charset="0"/>
                        </a:rPr>
                        <m:t>𝑀𝐻</m:t>
                      </m:r>
                      <m:r>
                        <a:rPr lang="nl-NL" sz="3700" i="1" kern="100">
                          <a:solidFill>
                            <a:srgbClr val="000000"/>
                          </a:solidFill>
                          <a:effectLst/>
                          <a:ea typeface="Malgun Gothic" panose="020B0503020000020004" pitchFamily="34" charset="-127"/>
                          <a:cs typeface="Times New Roman" panose="02020603050405020304" pitchFamily="18" charset="0"/>
                        </a:rPr>
                        <m:t>⇔</m:t>
                      </m:r>
                      <m:r>
                        <a:rPr lang="nl-NL" sz="3700" i="1" kern="100">
                          <a:solidFill>
                            <a:srgbClr val="000000"/>
                          </a:solidFill>
                          <a:effectLst/>
                          <a:ea typeface="Malgun Gothic" panose="020B0503020000020004" pitchFamily="34" charset="-127"/>
                          <a:cs typeface="Times New Roman" panose="02020603050405020304" pitchFamily="18" charset="0"/>
                        </a:rPr>
                        <m:t>𝐾</m:t>
                      </m:r>
                      <m:r>
                        <a:rPr lang="nl-NL" sz="3700" i="1" kern="100">
                          <a:solidFill>
                            <a:srgbClr val="000000"/>
                          </a:solidFill>
                          <a:effectLst/>
                          <a:ea typeface="Malgun Gothic" panose="020B0503020000020004" pitchFamily="34" charset="-127"/>
                          <a:cs typeface="Times New Roman" panose="02020603050405020304" pitchFamily="18" charset="0"/>
                        </a:rPr>
                        <m:t>≡</m:t>
                      </m:r>
                      <m:r>
                        <a:rPr lang="nl-NL" sz="3700" i="1" kern="100">
                          <a:solidFill>
                            <a:srgbClr val="000000"/>
                          </a:solidFill>
                          <a:effectLst/>
                          <a:ea typeface="Malgun Gothic" panose="020B0503020000020004" pitchFamily="34" charset="-127"/>
                          <a:cs typeface="Times New Roman" panose="02020603050405020304" pitchFamily="18" charset="0"/>
                        </a:rPr>
                        <m:t>𝐻</m:t>
                      </m:r>
                    </m:oMath>
                  </m:oMathPara>
                </a14:m>
                <a:endParaRPr lang="en-US" sz="3700" kern="100">
                  <a:solidFill>
                    <a:srgbClr val="000000"/>
                  </a:solidFill>
                  <a:effectLst/>
                  <a:ea typeface="Calibri" panose="020F0502020204030204" pitchFamily="34" charset="0"/>
                  <a:cs typeface="Times New Roman" panose="02020603050405020304" pitchFamily="18" charset="0"/>
                </a:endParaRPr>
              </a:p>
              <a:p>
                <a:pPr algn="just">
                  <a:lnSpc>
                    <a:spcPct val="150000"/>
                  </a:lnSpc>
                </a:pPr>
                <a:r>
                  <a:rPr lang="nl-NL" sz="3700" kern="100">
                    <a:solidFill>
                      <a:srgbClr val="000000"/>
                    </a:solidFill>
                    <a:effectLst/>
                    <a:ea typeface="Malgun Gothic" panose="020B0503020000020004" pitchFamily="34" charset="-127"/>
                    <a:cs typeface="Times New Roman" panose="02020603050405020304" pitchFamily="18" charset="0"/>
                  </a:rPr>
                  <a:t>Vậy </a:t>
                </a:r>
                <a14:m>
                  <m:oMath xmlns:m="http://schemas.openxmlformats.org/officeDocument/2006/math">
                    <m:r>
                      <a:rPr lang="nl-NL" sz="3700" i="1" kern="100">
                        <a:solidFill>
                          <a:srgbClr val="000000"/>
                        </a:solidFill>
                        <a:effectLst/>
                        <a:ea typeface="Malgun Gothic" panose="020B0503020000020004" pitchFamily="34" charset="-127"/>
                        <a:cs typeface="Times New Roman" panose="02020603050405020304" pitchFamily="18" charset="0"/>
                      </a:rPr>
                      <m:t>𝑀𝐾</m:t>
                    </m:r>
                    <m:r>
                      <a:rPr lang="nl-NL" sz="3700" i="1" kern="100">
                        <a:solidFill>
                          <a:srgbClr val="000000"/>
                        </a:solidFill>
                        <a:effectLst/>
                        <a:ea typeface="Malgun Gothic" panose="020B0503020000020004" pitchFamily="34" charset="-127"/>
                        <a:cs typeface="Times New Roman" panose="02020603050405020304" pitchFamily="18" charset="0"/>
                      </a:rPr>
                      <m:t>≥</m:t>
                    </m:r>
                    <m:r>
                      <a:rPr lang="nl-NL" sz="3700" i="1" kern="100">
                        <a:solidFill>
                          <a:srgbClr val="000000"/>
                        </a:solidFill>
                        <a:effectLst/>
                        <a:ea typeface="Malgun Gothic" panose="020B0503020000020004" pitchFamily="34" charset="-127"/>
                        <a:cs typeface="Times New Roman" panose="02020603050405020304" pitchFamily="18" charset="0"/>
                      </a:rPr>
                      <m:t>𝑀𝐻</m:t>
                    </m:r>
                    <m:r>
                      <a:rPr lang="nl-NL" sz="3700" i="1" kern="100">
                        <a:solidFill>
                          <a:srgbClr val="000000"/>
                        </a:solidFill>
                        <a:effectLst/>
                        <a:ea typeface="Malgun Gothic" panose="020B0503020000020004" pitchFamily="34" charset="-127"/>
                        <a:cs typeface="Times New Roman" panose="02020603050405020304" pitchFamily="18" charset="0"/>
                      </a:rPr>
                      <m:t>.</m:t>
                    </m:r>
                  </m:oMath>
                </a14:m>
                <a:endParaRPr lang="en-US" sz="3700" kern="100">
                  <a:solidFill>
                    <a:srgbClr val="000000"/>
                  </a:solidFill>
                  <a:effectLst/>
                  <a:ea typeface="Calibri" panose="020F0502020204030204" pitchFamily="34" charset="0"/>
                  <a:cs typeface="Times New Roman" panose="02020603050405020304" pitchFamily="18" charset="0"/>
                </a:endParaRPr>
              </a:p>
              <a:p>
                <a:pPr algn="just">
                  <a:lnSpc>
                    <a:spcPct val="150000"/>
                  </a:lnSpc>
                </a:pPr>
                <a:r>
                  <a:rPr lang="nl-NL" sz="3700" kern="100">
                    <a:solidFill>
                      <a:srgbClr val="000000"/>
                    </a:solidFill>
                    <a:effectLst/>
                    <a:ea typeface="Malgun Gothic" panose="020B0503020000020004" pitchFamily="34" charset="-127"/>
                    <a:cs typeface="Times New Roman" panose="02020603050405020304" pitchFamily="18" charset="0"/>
                  </a:rPr>
                  <a:t>b) Tương tự câu a, sử dụng tính chất cạnh huyền và cạnh góc vuông ta có:</a:t>
                </a:r>
                <a:endParaRPr lang="en-US" sz="3700" kern="100">
                  <a:solidFill>
                    <a:srgbClr val="000000"/>
                  </a:solidFill>
                  <a:effectLst/>
                  <a:ea typeface="Calibri" panose="020F0502020204030204" pitchFamily="34" charset="0"/>
                  <a:cs typeface="Times New Roman" panose="02020603050405020304" pitchFamily="18" charset="0"/>
                </a:endParaRPr>
              </a:p>
              <a:p>
                <a:pPr algn="just">
                  <a:lnSpc>
                    <a:spcPct val="150000"/>
                  </a:lnSpc>
                </a:pPr>
                <a14:m>
                  <m:oMathPara xmlns:m="http://schemas.openxmlformats.org/officeDocument/2006/math">
                    <m:oMathParaPr>
                      <m:jc m:val="centerGroup"/>
                    </m:oMathParaPr>
                    <m:oMath xmlns:m="http://schemas.openxmlformats.org/officeDocument/2006/math">
                      <m:r>
                        <a:rPr lang="nl-NL" sz="3700" i="1" kern="100">
                          <a:solidFill>
                            <a:srgbClr val="000000"/>
                          </a:solidFill>
                          <a:effectLst/>
                          <a:ea typeface="Malgun Gothic" panose="020B0503020000020004" pitchFamily="34" charset="-127"/>
                          <a:cs typeface="Times New Roman" panose="02020603050405020304" pitchFamily="18" charset="0"/>
                        </a:rPr>
                        <m:t>𝑀𝐾</m:t>
                      </m:r>
                      <m:r>
                        <a:rPr lang="nl-NL" sz="3700" i="1" kern="100">
                          <a:solidFill>
                            <a:srgbClr val="000000"/>
                          </a:solidFill>
                          <a:effectLst/>
                          <a:ea typeface="Malgun Gothic" panose="020B0503020000020004" pitchFamily="34" charset="-127"/>
                          <a:cs typeface="Times New Roman" panose="02020603050405020304" pitchFamily="18" charset="0"/>
                        </a:rPr>
                        <m:t>≥</m:t>
                      </m:r>
                      <m:r>
                        <a:rPr lang="nl-NL" sz="3700" i="1" kern="100">
                          <a:solidFill>
                            <a:srgbClr val="000000"/>
                          </a:solidFill>
                          <a:effectLst/>
                          <a:ea typeface="Malgun Gothic" panose="020B0503020000020004" pitchFamily="34" charset="-127"/>
                          <a:cs typeface="Times New Roman" panose="02020603050405020304" pitchFamily="18" charset="0"/>
                        </a:rPr>
                        <m:t>𝑀𝐻</m:t>
                      </m:r>
                      <m:r>
                        <a:rPr lang="nl-NL" sz="3700" i="1" kern="100">
                          <a:solidFill>
                            <a:srgbClr val="000000"/>
                          </a:solidFill>
                          <a:effectLst/>
                          <a:ea typeface="Malgun Gothic" panose="020B0503020000020004" pitchFamily="34" charset="-127"/>
                          <a:cs typeface="Times New Roman" panose="02020603050405020304" pitchFamily="18" charset="0"/>
                        </a:rPr>
                        <m:t>.</m:t>
                      </m:r>
                    </m:oMath>
                  </m:oMathPara>
                </a14:m>
                <a:endParaRPr lang="en-US" sz="3700" kern="100">
                  <a:solidFill>
                    <a:srgbClr val="000000"/>
                  </a:solidFill>
                  <a:effectLst/>
                  <a:ea typeface="Calibri" panose="020F0502020204030204" pitchFamily="34" charset="0"/>
                  <a:cs typeface="Times New Roman" panose="02020603050405020304" pitchFamily="18" charset="0"/>
                </a:endParaRPr>
              </a:p>
            </p:txBody>
          </p:sp>
        </mc:Choice>
        <mc:Fallback>
          <p:sp>
            <p:nvSpPr>
              <p:cNvPr id="2" name="Rectangle 1"/>
              <p:cNvSpPr>
                <a:spLocks noRot="1" noChangeAspect="1" noMove="1" noResize="1" noEditPoints="1" noAdjustHandles="1" noChangeArrowheads="1" noChangeShapeType="1" noTextEdit="1"/>
              </p:cNvSpPr>
              <p:nvPr/>
            </p:nvSpPr>
            <p:spPr>
              <a:xfrm>
                <a:off x="990600" y="5143500"/>
                <a:ext cx="16169864" cy="4362733"/>
              </a:xfrm>
              <a:prstGeom prst="rect">
                <a:avLst/>
              </a:prstGeom>
              <a:blipFill>
                <a:blip r:embed="rId8"/>
                <a:stretch>
                  <a:fillRect l="-1207"/>
                </a:stretch>
              </a:blipFill>
            </p:spPr>
            <p:txBody>
              <a:bodyPr/>
              <a:lstStyle/>
              <a:p>
                <a:r>
                  <a:rPr lang="en-US">
                    <a:noFill/>
                  </a:rPr>
                  <a:t> </a:t>
                </a:r>
              </a:p>
            </p:txBody>
          </p:sp>
        </mc:Fallback>
      </mc:AlternateContent>
    </p:spTree>
    <p:extLst>
      <p:ext uri="{BB962C8B-B14F-4D97-AF65-F5344CB8AC3E}">
        <p14:creationId xmlns:p14="http://schemas.microsoft.com/office/powerpoint/2010/main" val="787020565"/>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wipe(down)">
                                      <p:cBhvr>
                                        <p:cTn id="15" dur="500"/>
                                        <p:tgtEl>
                                          <p:spTgt spid="2">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2">
                                            <p:txEl>
                                              <p:pRg st="1" end="1"/>
                                            </p:txEl>
                                          </p:spTgt>
                                        </p:tgtEl>
                                        <p:attrNameLst>
                                          <p:attrName>style.visibility</p:attrName>
                                        </p:attrNameLst>
                                      </p:cBhvr>
                                      <p:to>
                                        <p:strVal val="visible"/>
                                      </p:to>
                                    </p:set>
                                    <p:animEffect transition="in" filter="wipe(left)">
                                      <p:cBhvr>
                                        <p:cTn id="20" dur="500"/>
                                        <p:tgtEl>
                                          <p:spTgt spid="2">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
                                            <p:txEl>
                                              <p:pRg st="2" end="2"/>
                                            </p:txEl>
                                          </p:spTgt>
                                        </p:tgtEl>
                                        <p:attrNameLst>
                                          <p:attrName>style.visibility</p:attrName>
                                        </p:attrNameLst>
                                      </p:cBhvr>
                                      <p:to>
                                        <p:strVal val="visible"/>
                                      </p:to>
                                    </p:set>
                                    <p:animEffect transition="in" filter="fade">
                                      <p:cBhvr>
                                        <p:cTn id="25" dur="500"/>
                                        <p:tgtEl>
                                          <p:spTgt spid="2">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2">
                                            <p:txEl>
                                              <p:pRg st="3" end="3"/>
                                            </p:txEl>
                                          </p:spTgt>
                                        </p:tgtEl>
                                        <p:attrNameLst>
                                          <p:attrName>style.visibility</p:attrName>
                                        </p:attrNameLst>
                                      </p:cBhvr>
                                      <p:to>
                                        <p:strVal val="visible"/>
                                      </p:to>
                                    </p:set>
                                    <p:animEffect transition="in" filter="randombar(horizontal)">
                                      <p:cBhvr>
                                        <p:cTn id="30" dur="500"/>
                                        <p:tgtEl>
                                          <p:spTgt spid="2">
                                            <p:txEl>
                                              <p:pRg st="3" end="3"/>
                                            </p:txEl>
                                          </p:spTgt>
                                        </p:tgtEl>
                                      </p:cBhvr>
                                    </p:animEffect>
                                  </p:childTnLst>
                                </p:cTn>
                              </p:par>
                              <p:par>
                                <p:cTn id="31" presetID="14" presetClass="entr" presetSubtype="10" fill="hold" nodeType="with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animEffect transition="in" filter="randombar(horizontal)">
                                      <p:cBhvr>
                                        <p:cTn id="33"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sp>
        <p:nvSpPr>
          <p:cNvPr id="29" name="Google Shape;2540;p49"/>
          <p:cNvSpPr txBox="1">
            <a:spLocks/>
          </p:cNvSpPr>
          <p:nvPr/>
        </p:nvSpPr>
        <p:spPr>
          <a:xfrm>
            <a:off x="6018203" y="342900"/>
            <a:ext cx="6251594" cy="1323600"/>
          </a:xfrm>
          <a:prstGeom prst="rect">
            <a:avLst/>
          </a:prstGeom>
          <a:noFill/>
          <a:ln>
            <a:noFill/>
          </a:ln>
        </p:spPr>
        <p:txBody>
          <a:bodyPr spcFirstLastPara="1" wrap="square" lIns="182850" tIns="182850" rIns="182850" bIns="182850" anchor="t" anchorCtr="0">
            <a:noAutofit/>
          </a:bodyPr>
          <a:lstStyle>
            <a:defPPr marR="0" lvl="0" algn="l" rtl="0">
              <a:lnSpc>
                <a:spcPct val="100000"/>
              </a:lnSpc>
              <a:spcBef>
                <a:spcPts val="0"/>
              </a:spcBef>
              <a:spcAft>
                <a:spcPts val="0"/>
              </a:spcAft>
            </a:defPPr>
            <a:lvl1pPr marR="0" lvl="0" algn="r" rtl="0">
              <a:lnSpc>
                <a:spcPct val="100000"/>
              </a:lnSpc>
              <a:spcBef>
                <a:spcPts val="0"/>
              </a:spcBef>
              <a:spcAft>
                <a:spcPts val="0"/>
              </a:spcAft>
              <a:buClr>
                <a:schemeClr val="dk1"/>
              </a:buClr>
              <a:buSzPts val="3000"/>
              <a:buFont typeface="Maven Pro ExtraBold"/>
              <a:buNone/>
              <a:defRPr sz="3500" b="0" i="0" u="none" strike="noStrike" cap="none">
                <a:solidFill>
                  <a:schemeClr val="dk1"/>
                </a:solidFill>
                <a:latin typeface="Maven Pro ExtraBold"/>
                <a:ea typeface="Maven Pro ExtraBold"/>
                <a:cs typeface="Maven Pro ExtraBold"/>
                <a:sym typeface="Maven Pro ExtraBold"/>
              </a:defRPr>
            </a:lvl1pPr>
            <a:lvl2pPr marR="0" lvl="1"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2pPr>
            <a:lvl3pPr marR="0" lvl="2"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3pPr>
            <a:lvl4pPr marR="0" lvl="3"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4pPr>
            <a:lvl5pPr marR="0" lvl="4"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5pPr>
            <a:lvl6pPr marR="0" lvl="5"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6pPr>
            <a:lvl7pPr marR="0" lvl="6"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7pPr>
            <a:lvl8pPr marR="0" lvl="7"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8pPr>
            <a:lvl9pPr marR="0" lvl="8" algn="ctr" rtl="0">
              <a:lnSpc>
                <a:spcPct val="100000"/>
              </a:lnSpc>
              <a:spcBef>
                <a:spcPts val="0"/>
              </a:spcBef>
              <a:spcAft>
                <a:spcPts val="0"/>
              </a:spcAft>
              <a:buClr>
                <a:schemeClr val="dk1"/>
              </a:buClr>
              <a:buSzPts val="3000"/>
              <a:buFont typeface="DM Sans"/>
              <a:buNone/>
              <a:defRPr sz="3000" b="1" i="0" u="none" strike="noStrike" cap="none">
                <a:solidFill>
                  <a:schemeClr val="dk1"/>
                </a:solidFill>
                <a:latin typeface="DM Sans"/>
                <a:ea typeface="DM Sans"/>
                <a:cs typeface="DM Sans"/>
                <a:sym typeface="DM Sans"/>
              </a:defRPr>
            </a:lvl9pPr>
          </a:lstStyle>
          <a:p>
            <a:pPr algn="ctr" defTabSz="1828800">
              <a:buClr>
                <a:srgbClr val="070185"/>
              </a:buClr>
              <a:defRPr/>
            </a:pPr>
            <a:r>
              <a:rPr lang="en-US" sz="7000" b="1" kern="0">
                <a:solidFill>
                  <a:srgbClr val="FFFF00"/>
                </a:solidFill>
                <a:latin typeface="Arial" panose="020B0604020202020204" pitchFamily="34" charset="0"/>
              </a:rPr>
              <a:t>Kết luận:</a:t>
            </a:r>
            <a:endParaRPr lang="vi-VN" sz="7000" b="1" kern="0" dirty="0">
              <a:solidFill>
                <a:srgbClr val="FFFF00"/>
              </a:solidFill>
              <a:latin typeface="Arial" panose="020B0604020202020204" pitchFamily="34" charset="0"/>
            </a:endParaRPr>
          </a:p>
        </p:txBody>
      </p:sp>
      <mc:AlternateContent xmlns:mc="http://schemas.openxmlformats.org/markup-compatibility/2006">
        <mc:Choice xmlns:a14="http://schemas.microsoft.com/office/drawing/2010/main" Requires="a14">
          <p:sp>
            <p:nvSpPr>
              <p:cNvPr id="31" name="Rectangle 30"/>
              <p:cNvSpPr/>
              <p:nvPr/>
            </p:nvSpPr>
            <p:spPr>
              <a:xfrm>
                <a:off x="1317938" y="2192030"/>
                <a:ext cx="15652124" cy="4299960"/>
              </a:xfrm>
              <a:prstGeom prst="rect">
                <a:avLst/>
              </a:prstGeom>
              <a:solidFill>
                <a:srgbClr val="BFDBF7"/>
              </a:solidFill>
              <a:ln w="25400" cap="flat" cmpd="sng" algn="ctr">
                <a:solidFill>
                  <a:srgbClr val="FFFFFF"/>
                </a:solidFill>
                <a:prstDash val="solid"/>
              </a:ln>
              <a:effectLst/>
            </p:spPr>
            <p:txBody>
              <a:bodyPr wrap="square">
                <a:spAutoFit/>
              </a:bodyPr>
              <a:lstStyle/>
              <a:p>
                <a:pPr marL="571500" indent="-571500" algn="just">
                  <a:lnSpc>
                    <a:spcPct val="175000"/>
                  </a:lnSpc>
                  <a:spcBef>
                    <a:spcPts val="200"/>
                  </a:spcBef>
                  <a:spcAft>
                    <a:spcPts val="200"/>
                  </a:spcAft>
                  <a:buFont typeface="Arial" panose="020B0604020202020204" pitchFamily="34" charset="0"/>
                  <a:buChar char="•"/>
                </a:pPr>
                <a:r>
                  <a:rPr lang="nl-NL" sz="4000" kern="100" smtClean="0">
                    <a:latin typeface="Arial" panose="020B0604020202020204" pitchFamily="34" charset="0"/>
                    <a:ea typeface="Calibri" panose="020F0502020204030204" pitchFamily="34" charset="0"/>
                    <a:cs typeface="Arial" panose="020B0604020202020204" pitchFamily="34" charset="0"/>
                  </a:rPr>
                  <a:t>Khoảng </a:t>
                </a:r>
                <a:r>
                  <a:rPr lang="nl-NL" sz="4000" kern="100">
                    <a:latin typeface="Arial" panose="020B0604020202020204" pitchFamily="34" charset="0"/>
                    <a:ea typeface="Calibri" panose="020F0502020204030204" pitchFamily="34" charset="0"/>
                    <a:cs typeface="Arial" panose="020B0604020202020204" pitchFamily="34" charset="0"/>
                  </a:rPr>
                  <a:t>cách từ một điềm </a:t>
                </a:r>
                <a14:m>
                  <m:oMath xmlns:m="http://schemas.openxmlformats.org/officeDocument/2006/math">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𝑀</m:t>
                    </m:r>
                  </m:oMath>
                </a14:m>
                <a:r>
                  <a:rPr lang="nl-NL" sz="4000" kern="100">
                    <a:effectLst/>
                    <a:latin typeface="Arial" panose="020B0604020202020204" pitchFamily="34" charset="0"/>
                    <a:ea typeface="Calibri" panose="020F0502020204030204" pitchFamily="34" charset="0"/>
                    <a:cs typeface="Arial" panose="020B0604020202020204" pitchFamily="34" charset="0"/>
                  </a:rPr>
                  <a:t> đến một đường thẳng </a:t>
                </a:r>
                <a14:m>
                  <m:oMath xmlns:m="http://schemas.openxmlformats.org/officeDocument/2006/math">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𝑎</m:t>
                    </m:r>
                  </m:oMath>
                </a14:m>
                <a:r>
                  <a:rPr lang="nl-NL" sz="4000" kern="100">
                    <a:effectLst/>
                    <a:latin typeface="Arial" panose="020B0604020202020204" pitchFamily="34" charset="0"/>
                    <a:ea typeface="Calibri" panose="020F0502020204030204" pitchFamily="34" charset="0"/>
                    <a:cs typeface="Arial" panose="020B0604020202020204" pitchFamily="34" charset="0"/>
                  </a:rPr>
                  <a:t>, kí hiệu </a:t>
                </a:r>
                <a14:m>
                  <m:oMath xmlns:m="http://schemas.openxmlformats.org/officeDocument/2006/math">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𝑑</m:t>
                    </m:r>
                    <m:r>
                      <a:rPr lang="nl-NL" sz="4000" i="1" kern="100">
                        <a:effectLst/>
                        <a:latin typeface="Cambria Math" panose="02040503050406030204" pitchFamily="18" charset="0"/>
                        <a:ea typeface="Malgun Gothic" panose="020B0503020000020004" pitchFamily="34" charset="-127"/>
                        <a:cs typeface="Times New Roman" panose="02020603050405020304" pitchFamily="18" charset="0"/>
                      </a:rPr>
                      <m:t>(</m:t>
                    </m:r>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𝑀</m:t>
                    </m:r>
                    <m:r>
                      <a:rPr lang="nl-NL" sz="4000" i="1" kern="100">
                        <a:effectLst/>
                        <a:latin typeface="Cambria Math" panose="02040503050406030204" pitchFamily="18" charset="0"/>
                        <a:ea typeface="Malgun Gothic" panose="020B0503020000020004" pitchFamily="34" charset="-127"/>
                        <a:cs typeface="Times New Roman" panose="02020603050405020304" pitchFamily="18" charset="0"/>
                      </a:rPr>
                      <m:t>, </m:t>
                    </m:r>
                    <m:r>
                      <a:rPr lang="en-US" sz="4000" i="1" kern="100">
                        <a:effectLst/>
                        <a:latin typeface="Cambria Math" panose="02040503050406030204" pitchFamily="18" charset="0"/>
                        <a:ea typeface="Malgun Gothic" panose="020B0503020000020004" pitchFamily="34" charset="-127"/>
                        <a:cs typeface="Times New Roman" panose="02020603050405020304" pitchFamily="18" charset="0"/>
                      </a:rPr>
                      <m:t>𝑎</m:t>
                    </m:r>
                    <m:r>
                      <a:rPr lang="nl-NL" sz="4000" i="1" kern="100">
                        <a:effectLst/>
                        <a:latin typeface="Cambria Math" panose="02040503050406030204" pitchFamily="18" charset="0"/>
                        <a:ea typeface="Malgun Gothic" panose="020B0503020000020004" pitchFamily="34" charset="-127"/>
                        <a:cs typeface="Times New Roman" panose="02020603050405020304" pitchFamily="18" charset="0"/>
                      </a:rPr>
                      <m:t>),</m:t>
                    </m:r>
                  </m:oMath>
                </a14:m>
                <a:r>
                  <a:rPr lang="nl-NL" sz="4000" kern="100">
                    <a:effectLst/>
                    <a:latin typeface="Arial" panose="020B0604020202020204" pitchFamily="34" charset="0"/>
                    <a:ea typeface="Calibri" panose="020F0502020204030204" pitchFamily="34" charset="0"/>
                    <a:cs typeface="Arial" panose="020B0604020202020204" pitchFamily="34" charset="0"/>
                  </a:rPr>
                  <a:t> là khoảng cách giữa </a:t>
                </a:r>
                <a14:m>
                  <m:oMath xmlns:m="http://schemas.openxmlformats.org/officeDocument/2006/math">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𝑀</m:t>
                    </m:r>
                  </m:oMath>
                </a14:m>
                <a:r>
                  <a:rPr lang="nl-NL" sz="4000" kern="100">
                    <a:effectLst/>
                    <a:latin typeface="Arial" panose="020B0604020202020204" pitchFamily="34" charset="0"/>
                    <a:ea typeface="Calibri" panose="020F0502020204030204" pitchFamily="34" charset="0"/>
                    <a:cs typeface="Arial" panose="020B0604020202020204" pitchFamily="34" charset="0"/>
                  </a:rPr>
                  <a:t> và hình chiếu </a:t>
                </a:r>
                <a14:m>
                  <m:oMath xmlns:m="http://schemas.openxmlformats.org/officeDocument/2006/math">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𝐻</m:t>
                    </m:r>
                  </m:oMath>
                </a14:m>
                <a:r>
                  <a:rPr lang="nl-NL" sz="4000" kern="100">
                    <a:effectLst/>
                    <a:latin typeface="Arial" panose="020B0604020202020204" pitchFamily="34" charset="0"/>
                    <a:ea typeface="Calibri" panose="020F0502020204030204" pitchFamily="34" charset="0"/>
                    <a:cs typeface="Arial" panose="020B0604020202020204" pitchFamily="34" charset="0"/>
                  </a:rPr>
                  <a:t> của </a:t>
                </a:r>
                <a14:m>
                  <m:oMath xmlns:m="http://schemas.openxmlformats.org/officeDocument/2006/math">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𝑀</m:t>
                    </m:r>
                  </m:oMath>
                </a14:m>
                <a:r>
                  <a:rPr lang="nl-NL" sz="4000" kern="100">
                    <a:effectLst/>
                    <a:latin typeface="Arial" panose="020B0604020202020204" pitchFamily="34" charset="0"/>
                    <a:ea typeface="Calibri" panose="020F0502020204030204" pitchFamily="34" charset="0"/>
                    <a:cs typeface="Arial" panose="020B0604020202020204" pitchFamily="34" charset="0"/>
                  </a:rPr>
                  <a:t> trên </a:t>
                </a:r>
                <a14:m>
                  <m:oMath xmlns:m="http://schemas.openxmlformats.org/officeDocument/2006/math">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𝑎</m:t>
                    </m:r>
                  </m:oMath>
                </a14:m>
                <a:r>
                  <a:rPr lang="nl-NL" sz="4000" kern="100" smtClean="0">
                    <a:effectLst/>
                    <a:latin typeface="Arial" panose="020B0604020202020204" pitchFamily="34" charset="0"/>
                    <a:ea typeface="Calibri" panose="020F0502020204030204" pitchFamily="34" charset="0"/>
                    <a:cs typeface="Arial" panose="020B0604020202020204" pitchFamily="34" charset="0"/>
                  </a:rPr>
                  <a:t>.</a:t>
                </a:r>
                <a:endParaRPr lang="en-US" sz="4000" kern="100" smtClean="0">
                  <a:latin typeface="Arial" panose="020B0604020202020204" pitchFamily="34" charset="0"/>
                  <a:ea typeface="Calibri" panose="020F0502020204030204" pitchFamily="34" charset="0"/>
                  <a:cs typeface="Arial" panose="020B0604020202020204" pitchFamily="34" charset="0"/>
                </a:endParaRPr>
              </a:p>
              <a:p>
                <a:pPr marL="571500" indent="-571500" algn="just">
                  <a:lnSpc>
                    <a:spcPct val="175000"/>
                  </a:lnSpc>
                  <a:spcBef>
                    <a:spcPts val="200"/>
                  </a:spcBef>
                  <a:spcAft>
                    <a:spcPts val="200"/>
                  </a:spcAft>
                  <a:buFont typeface="Arial" panose="020B0604020202020204" pitchFamily="34" charset="0"/>
                  <a:buChar char="•"/>
                </a:pPr>
                <a:r>
                  <a:rPr lang="nl-NL" sz="4000" kern="100" smtClean="0">
                    <a:effectLst/>
                    <a:latin typeface="Arial" panose="020B0604020202020204" pitchFamily="34" charset="0"/>
                    <a:ea typeface="Calibri" panose="020F0502020204030204" pitchFamily="34" charset="0"/>
                    <a:cs typeface="Arial" panose="020B0604020202020204" pitchFamily="34" charset="0"/>
                  </a:rPr>
                  <a:t>Khoảng </a:t>
                </a:r>
                <a:r>
                  <a:rPr lang="nl-NL" sz="4000" kern="100">
                    <a:effectLst/>
                    <a:latin typeface="Arial" panose="020B0604020202020204" pitchFamily="34" charset="0"/>
                    <a:ea typeface="Calibri" panose="020F0502020204030204" pitchFamily="34" charset="0"/>
                    <a:cs typeface="Arial" panose="020B0604020202020204" pitchFamily="34" charset="0"/>
                  </a:rPr>
                  <a:t>cách từ một điểm </a:t>
                </a:r>
                <a14:m>
                  <m:oMath xmlns:m="http://schemas.openxmlformats.org/officeDocument/2006/math">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𝑀</m:t>
                    </m:r>
                  </m:oMath>
                </a14:m>
                <a:r>
                  <a:rPr lang="nl-NL" sz="4000" kern="100">
                    <a:effectLst/>
                    <a:latin typeface="Arial" panose="020B0604020202020204" pitchFamily="34" charset="0"/>
                    <a:ea typeface="Calibri" panose="020F0502020204030204" pitchFamily="34" charset="0"/>
                    <a:cs typeface="Arial" panose="020B0604020202020204" pitchFamily="34" charset="0"/>
                  </a:rPr>
                  <a:t> đến một mặt phẳng </a:t>
                </a:r>
                <a14:m>
                  <m:oMath xmlns:m="http://schemas.openxmlformats.org/officeDocument/2006/math">
                    <m:r>
                      <a:rPr lang="nl-NL" sz="40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nl-NL" sz="40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4000" kern="100">
                    <a:effectLst/>
                    <a:latin typeface="Arial" panose="020B0604020202020204" pitchFamily="34" charset="0"/>
                    <a:ea typeface="Calibri" panose="020F0502020204030204" pitchFamily="34" charset="0"/>
                    <a:cs typeface="Arial" panose="020B0604020202020204" pitchFamily="34" charset="0"/>
                  </a:rPr>
                  <a:t>, kí hiệu </a:t>
                </a:r>
                <a14:m>
                  <m:oMath xmlns:m="http://schemas.openxmlformats.org/officeDocument/2006/math">
                    <m:r>
                      <m:rPr>
                        <m:sty m:val="p"/>
                      </m:rPr>
                      <a:rPr lang="nl-NL" sz="4000" kern="100">
                        <a:effectLst/>
                        <a:latin typeface="Cambria Math" panose="02040503050406030204" pitchFamily="18" charset="0"/>
                        <a:ea typeface="Calibri" panose="020F0502020204030204" pitchFamily="34" charset="0"/>
                        <a:cs typeface="Times New Roman" panose="02020603050405020304" pitchFamily="18" charset="0"/>
                      </a:rPr>
                      <m:t>d</m:t>
                    </m:r>
                    <m:r>
                      <a:rPr lang="nl-NL" sz="40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𝑀</m:t>
                    </m:r>
                    <m:r>
                      <a:rPr lang="nl-NL" sz="40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nl-NL" sz="40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4000" kern="100">
                    <a:effectLst/>
                    <a:latin typeface="Arial" panose="020B0604020202020204" pitchFamily="34" charset="0"/>
                    <a:ea typeface="Calibri" panose="020F0502020204030204" pitchFamily="34" charset="0"/>
                    <a:cs typeface="Arial" panose="020B0604020202020204" pitchFamily="34" charset="0"/>
                  </a:rPr>
                  <a:t>, là khoảng cách giữa </a:t>
                </a:r>
                <a14:m>
                  <m:oMath xmlns:m="http://schemas.openxmlformats.org/officeDocument/2006/math">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𝑀</m:t>
                    </m:r>
                  </m:oMath>
                </a14:m>
                <a:r>
                  <a:rPr lang="nl-NL" sz="4000" kern="100">
                    <a:effectLst/>
                    <a:latin typeface="Arial" panose="020B0604020202020204" pitchFamily="34" charset="0"/>
                    <a:ea typeface="Calibri" panose="020F0502020204030204" pitchFamily="34" charset="0"/>
                    <a:cs typeface="Arial" panose="020B0604020202020204" pitchFamily="34" charset="0"/>
                  </a:rPr>
                  <a:t> và hình chiếu </a:t>
                </a:r>
                <a14:m>
                  <m:oMath xmlns:m="http://schemas.openxmlformats.org/officeDocument/2006/math">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𝐻</m:t>
                    </m:r>
                  </m:oMath>
                </a14:m>
                <a:r>
                  <a:rPr lang="nl-NL" sz="4000" kern="100">
                    <a:effectLst/>
                    <a:latin typeface="Arial" panose="020B0604020202020204" pitchFamily="34" charset="0"/>
                    <a:ea typeface="Calibri" panose="020F0502020204030204" pitchFamily="34" charset="0"/>
                    <a:cs typeface="Arial" panose="020B0604020202020204" pitchFamily="34" charset="0"/>
                  </a:rPr>
                  <a:t> của </a:t>
                </a:r>
                <a14:m>
                  <m:oMath xmlns:m="http://schemas.openxmlformats.org/officeDocument/2006/math">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𝑀</m:t>
                    </m:r>
                  </m:oMath>
                </a14:m>
                <a:r>
                  <a:rPr lang="nl-NL" sz="4000" kern="100">
                    <a:effectLst/>
                    <a:latin typeface="Arial" panose="020B0604020202020204" pitchFamily="34" charset="0"/>
                    <a:ea typeface="Calibri" panose="020F0502020204030204" pitchFamily="34" charset="0"/>
                    <a:cs typeface="Arial" panose="020B0604020202020204" pitchFamily="34" charset="0"/>
                  </a:rPr>
                  <a:t> trên </a:t>
                </a:r>
                <a14:m>
                  <m:oMath xmlns:m="http://schemas.openxmlformats.org/officeDocument/2006/math">
                    <m:r>
                      <a:rPr lang="nl-NL" sz="40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nl-NL" sz="40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nl-NL" sz="4000" kern="100">
                    <a:effectLst/>
                    <a:latin typeface="Arial" panose="020B0604020202020204" pitchFamily="34" charset="0"/>
                    <a:ea typeface="Calibri" panose="020F0502020204030204" pitchFamily="34" charset="0"/>
                    <a:cs typeface="Arial" panose="020B0604020202020204" pitchFamily="34" charset="0"/>
                  </a:rPr>
                  <a:t>.</a:t>
                </a:r>
                <a:endParaRPr lang="en-US" sz="4000" kern="100">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31" name="Rectangle 30"/>
              <p:cNvSpPr>
                <a:spLocks noRot="1" noChangeAspect="1" noMove="1" noResize="1" noEditPoints="1" noAdjustHandles="1" noChangeArrowheads="1" noChangeShapeType="1" noTextEdit="1"/>
              </p:cNvSpPr>
              <p:nvPr/>
            </p:nvSpPr>
            <p:spPr>
              <a:xfrm>
                <a:off x="1317938" y="2192030"/>
                <a:ext cx="15652124" cy="4299960"/>
              </a:xfrm>
              <a:prstGeom prst="rect">
                <a:avLst/>
              </a:prstGeom>
              <a:blipFill>
                <a:blip r:embed="rId3"/>
                <a:stretch>
                  <a:fillRect l="-1166" r="-1322" b="-4937"/>
                </a:stretch>
              </a:blipFill>
              <a:ln w="25400" cap="flat" cmpd="sng" algn="ctr">
                <a:solidFill>
                  <a:srgbClr val="FFFFFF"/>
                </a:solidFill>
                <a:prstDash val="solid"/>
              </a:ln>
              <a:effectLst/>
            </p:spPr>
            <p:txBody>
              <a:bodyPr/>
              <a:lstStyle/>
              <a:p>
                <a:r>
                  <a:rPr lang="en-US">
                    <a:noFill/>
                  </a:rPr>
                  <a:t> </a:t>
                </a:r>
              </a:p>
            </p:txBody>
          </p:sp>
        </mc:Fallback>
      </mc:AlternateContent>
      <p:pic>
        <p:nvPicPr>
          <p:cNvPr id="35" name="Picture 34"/>
          <p:cNvPicPr>
            <a:picLocks noChangeAspect="1"/>
          </p:cNvPicPr>
          <p:nvPr/>
        </p:nvPicPr>
        <p:blipFill>
          <a:blip r:embed="rId4"/>
          <a:stretch>
            <a:fillRect/>
          </a:stretch>
        </p:blipFill>
        <p:spPr>
          <a:xfrm rot="329459" flipH="1">
            <a:off x="379230" y="9050649"/>
            <a:ext cx="1370775" cy="894651"/>
          </a:xfrm>
          <a:prstGeom prst="rect">
            <a:avLst/>
          </a:prstGeom>
        </p:spPr>
      </p:pic>
      <p:pic>
        <p:nvPicPr>
          <p:cNvPr id="36" name="Picture 35"/>
          <p:cNvPicPr>
            <a:picLocks noChangeAspect="1"/>
          </p:cNvPicPr>
          <p:nvPr/>
        </p:nvPicPr>
        <p:blipFill>
          <a:blip r:embed="rId5"/>
          <a:stretch>
            <a:fillRect/>
          </a:stretch>
        </p:blipFill>
        <p:spPr>
          <a:xfrm rot="16200000">
            <a:off x="15772464" y="210314"/>
            <a:ext cx="573741" cy="1821455"/>
          </a:xfrm>
          <a:prstGeom prst="rect">
            <a:avLst/>
          </a:prstGeom>
        </p:spPr>
      </p:pic>
      <mc:AlternateContent xmlns:mc="http://schemas.openxmlformats.org/markup-compatibility/2006">
        <mc:Choice xmlns:a14="http://schemas.microsoft.com/office/drawing/2010/main" Requires="a14">
          <p:sp>
            <p:nvSpPr>
              <p:cNvPr id="4" name="Rectangle 3"/>
              <p:cNvSpPr/>
              <p:nvPr/>
            </p:nvSpPr>
            <p:spPr>
              <a:xfrm>
                <a:off x="2934584" y="7228002"/>
                <a:ext cx="9372600" cy="2257926"/>
              </a:xfrm>
              <a:prstGeom prst="rect">
                <a:avLst/>
              </a:prstGeom>
            </p:spPr>
            <p:txBody>
              <a:bodyPr wrap="square">
                <a:spAutoFit/>
              </a:bodyPr>
              <a:lstStyle/>
              <a:p>
                <a:pPr>
                  <a:lnSpc>
                    <a:spcPct val="150000"/>
                  </a:lnSpc>
                  <a:spcAft>
                    <a:spcPts val="1200"/>
                  </a:spcAft>
                </a:pPr>
                <a:r>
                  <a:rPr lang="en-US" sz="4200" b="1" kern="100" smtClean="0">
                    <a:solidFill>
                      <a:srgbClr val="FFFF00"/>
                    </a:solidFill>
                    <a:latin typeface="Arial" panose="020B0604020202020204" pitchFamily="34" charset="0"/>
                    <a:ea typeface="Calibri" panose="020F0502020204030204" pitchFamily="34" charset="0"/>
                    <a:cs typeface="Arial" panose="020B0604020202020204" pitchFamily="34" charset="0"/>
                  </a:rPr>
                  <a:t>Chú ý:</a:t>
                </a:r>
                <a:r>
                  <a:rPr lang="en-US" sz="4200" kern="100" smtClean="0">
                    <a:solidFill>
                      <a:srgbClr val="FFFF00"/>
                    </a:solidFill>
                    <a:latin typeface="Arial" panose="020B0604020202020204" pitchFamily="34" charset="0"/>
                    <a:ea typeface="Calibri" panose="020F0502020204030204" pitchFamily="34" charset="0"/>
                    <a:cs typeface="Arial" panose="020B0604020202020204" pitchFamily="34" charset="0"/>
                  </a:rPr>
                  <a:t>  </a:t>
                </a:r>
                <a14:m>
                  <m:oMath xmlns:m="http://schemas.openxmlformats.org/officeDocument/2006/math">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𝑑</m:t>
                    </m:r>
                    <m:d>
                      <m:dPr>
                        <m:ctrlP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ctrlPr>
                      </m:dPr>
                      <m:e>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𝑀</m:t>
                        </m:r>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e>
                    </m:d>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=0⇔</m:t>
                    </m:r>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𝑀</m:t>
                    </m:r>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𝑎</m:t>
                    </m:r>
                    <m:r>
                      <a:rPr lang="en-US" sz="4000" i="1" kern="100">
                        <a:solidFill>
                          <a:schemeClr val="bg1"/>
                        </a:solidFill>
                        <a:effectLst/>
                        <a:latin typeface="Cambria Math" panose="02040503050406030204" pitchFamily="18" charset="0"/>
                        <a:ea typeface="Calibri" panose="020F0502020204030204" pitchFamily="34" charset="0"/>
                        <a:cs typeface="Times New Roman" panose="02020603050405020304" pitchFamily="18" charset="0"/>
                      </a:rPr>
                      <m:t>;</m:t>
                    </m:r>
                  </m:oMath>
                </a14:m>
                <a:endParaRPr lang="en-US" sz="4000" i="1" kern="100" smtClean="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nSpc>
                    <a:spcPct val="150000"/>
                  </a:lnSpc>
                  <a:spcAft>
                    <a:spcPts val="1200"/>
                  </a:spcAft>
                </a:pPr>
                <a:r>
                  <a:rPr lang="en-US" sz="4000" kern="100" smtClean="0">
                    <a:solidFill>
                      <a:schemeClr val="bg1"/>
                    </a:solidFill>
                    <a:effectLst/>
                    <a:latin typeface="Arial" panose="020B0604020202020204" pitchFamily="34" charset="0"/>
                    <a:ea typeface="Malgun Gothic" panose="020B0503020000020004" pitchFamily="34" charset="-127"/>
                    <a:cs typeface="Arial" panose="020B0604020202020204" pitchFamily="34" charset="0"/>
                  </a:rPr>
                  <a:t>		</a:t>
                </a:r>
                <a14:m>
                  <m:oMath xmlns:m="http://schemas.openxmlformats.org/officeDocument/2006/math">
                    <m:r>
                      <a:rPr lang="en-US" sz="4000" i="1" kern="10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𝑑</m:t>
                    </m:r>
                    <m:d>
                      <m:dPr>
                        <m:ctrlPr>
                          <a:rPr lang="en-US" sz="4000" i="1" kern="10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kern="10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𝑀</m:t>
                        </m:r>
                        <m:r>
                          <a:rPr lang="en-US" sz="4000" i="1" kern="10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4000" i="1" kern="10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kern="10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𝑃</m:t>
                            </m:r>
                          </m:e>
                        </m:d>
                      </m:e>
                    </m:d>
                    <m:r>
                      <a:rPr lang="en-US" sz="4000" i="1" kern="10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=0⇔</m:t>
                    </m:r>
                    <m:r>
                      <a:rPr lang="en-US" sz="4000" i="1" kern="10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𝑀</m:t>
                    </m:r>
                    <m:r>
                      <a:rPr lang="en-US" sz="4000" i="1" kern="10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m:t>
                    </m:r>
                    <m:d>
                      <m:dPr>
                        <m:ctrlPr>
                          <a:rPr lang="en-US" sz="4000" i="1" kern="10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ctrlPr>
                      </m:dPr>
                      <m:e>
                        <m:r>
                          <a:rPr lang="en-US" sz="4000" i="1" kern="10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𝑃</m:t>
                        </m:r>
                      </m:e>
                    </m:d>
                    <m:r>
                      <a:rPr lang="en-US" sz="4000" i="1" kern="100">
                        <a:solidFill>
                          <a:schemeClr val="bg1"/>
                        </a:solidFill>
                        <a:effectLst/>
                        <a:latin typeface="Cambria Math" panose="02040503050406030204" pitchFamily="18" charset="0"/>
                        <a:ea typeface="Malgun Gothic" panose="020B0503020000020004" pitchFamily="34" charset="-127"/>
                        <a:cs typeface="Times New Roman" panose="02020603050405020304" pitchFamily="18" charset="0"/>
                      </a:rPr>
                      <m:t>.</m:t>
                    </m:r>
                  </m:oMath>
                </a14:m>
                <a:endParaRPr lang="en-US" sz="4000" kern="10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mc:Choice>
        <mc:Fallback>
          <p:sp>
            <p:nvSpPr>
              <p:cNvPr id="4" name="Rectangle 3"/>
              <p:cNvSpPr>
                <a:spLocks noRot="1" noChangeAspect="1" noMove="1" noResize="1" noEditPoints="1" noAdjustHandles="1" noChangeArrowheads="1" noChangeShapeType="1" noTextEdit="1"/>
              </p:cNvSpPr>
              <p:nvPr/>
            </p:nvSpPr>
            <p:spPr>
              <a:xfrm>
                <a:off x="2934584" y="7228002"/>
                <a:ext cx="9372600" cy="2257926"/>
              </a:xfrm>
              <a:prstGeom prst="rect">
                <a:avLst/>
              </a:prstGeom>
              <a:blipFill>
                <a:blip r:embed="rId6"/>
                <a:stretch>
                  <a:fillRect l="-2471"/>
                </a:stretch>
              </a:blipFill>
            </p:spPr>
            <p:txBody>
              <a:bodyPr/>
              <a:lstStyle/>
              <a:p>
                <a:r>
                  <a:rPr lang="en-US">
                    <a:noFill/>
                  </a:rPr>
                  <a:t> </a:t>
                </a:r>
              </a:p>
            </p:txBody>
          </p:sp>
        </mc:Fallback>
      </mc:AlternateContent>
      <p:pic>
        <p:nvPicPr>
          <p:cNvPr id="5" name="Picture 4"/>
          <p:cNvPicPr>
            <a:picLocks noChangeAspect="1"/>
          </p:cNvPicPr>
          <p:nvPr/>
        </p:nvPicPr>
        <p:blipFill>
          <a:blip r:embed="rId7"/>
          <a:stretch>
            <a:fillRect/>
          </a:stretch>
        </p:blipFill>
        <p:spPr>
          <a:xfrm>
            <a:off x="12954000" y="7084175"/>
            <a:ext cx="1863701" cy="2545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randomBar dir="vert"/>
      </p:transition>
    </mc:Choice>
    <mc:Fallback xmlns="">
      <p:transition spd="med">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barn(inVertical)">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anim calcmode="lin" valueType="num">
                                      <p:cBhvr>
                                        <p:cTn id="16" dur="500" fill="hold"/>
                                        <p:tgtEl>
                                          <p:spTgt spid="4"/>
                                        </p:tgtEl>
                                        <p:attrNameLst>
                                          <p:attrName>ppt_x</p:attrName>
                                        </p:attrNameLst>
                                      </p:cBhvr>
                                      <p:tavLst>
                                        <p:tav tm="0">
                                          <p:val>
                                            <p:strVal val="#ppt_x"/>
                                          </p:val>
                                        </p:tav>
                                        <p:tav tm="100000">
                                          <p:val>
                                            <p:strVal val="#ppt_x"/>
                                          </p:val>
                                        </p:tav>
                                      </p:tavLst>
                                    </p:anim>
                                    <p:anim calcmode="lin" valueType="num">
                                      <p:cBhvr>
                                        <p:cTn id="17" dur="5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anim calcmode="lin" valueType="num">
                                      <p:cBhvr>
                                        <p:cTn id="21" dur="500" fill="hold"/>
                                        <p:tgtEl>
                                          <p:spTgt spid="5"/>
                                        </p:tgtEl>
                                        <p:attrNameLst>
                                          <p:attrName>ppt_x</p:attrName>
                                        </p:attrNameLst>
                                      </p:cBhvr>
                                      <p:tavLst>
                                        <p:tav tm="0">
                                          <p:val>
                                            <p:strVal val="#ppt_x"/>
                                          </p:val>
                                        </p:tav>
                                        <p:tav tm="100000">
                                          <p:val>
                                            <p:strVal val="#ppt_x"/>
                                          </p:val>
                                        </p:tav>
                                      </p:tavLst>
                                    </p:anim>
                                    <p:anim calcmode="lin" valueType="num">
                                      <p:cBhvr>
                                        <p:cTn id="22"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1" grpId="0" animBg="1"/>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55" b="-78054"/>
            </a:stretch>
          </a:blipFill>
        </p:spPr>
      </p:sp>
      <p:grpSp>
        <p:nvGrpSpPr>
          <p:cNvPr id="16" name="Group 17"/>
          <p:cNvGrpSpPr/>
          <p:nvPr/>
        </p:nvGrpSpPr>
        <p:grpSpPr>
          <a:xfrm>
            <a:off x="495962" y="495300"/>
            <a:ext cx="17302753" cy="9296400"/>
            <a:chOff x="0" y="0"/>
            <a:chExt cx="4521135" cy="2620190"/>
          </a:xfrm>
        </p:grpSpPr>
        <p:sp>
          <p:nvSpPr>
            <p:cNvPr id="17" name="Freeform 18"/>
            <p:cNvSpPr/>
            <p:nvPr/>
          </p:nvSpPr>
          <p:spPr>
            <a:xfrm>
              <a:off x="0" y="0"/>
              <a:ext cx="4521135" cy="2620190"/>
            </a:xfrm>
            <a:custGeom>
              <a:avLst/>
              <a:gdLst/>
              <a:ahLst/>
              <a:cxnLst/>
              <a:rect l="l" t="t" r="r" b="b"/>
              <a:pathLst>
                <a:path w="4521135" h="2620190">
                  <a:moveTo>
                    <a:pt x="0" y="0"/>
                  </a:moveTo>
                  <a:lnTo>
                    <a:pt x="4521135" y="0"/>
                  </a:lnTo>
                  <a:lnTo>
                    <a:pt x="4521135" y="2620190"/>
                  </a:lnTo>
                  <a:lnTo>
                    <a:pt x="0" y="2620190"/>
                  </a:lnTo>
                  <a:close/>
                </a:path>
              </a:pathLst>
            </a:custGeom>
            <a:solidFill>
              <a:srgbClr val="FFFFFF"/>
            </a:solidFill>
            <a:ln w="28575">
              <a:solidFill>
                <a:srgbClr val="000000"/>
              </a:solidFill>
            </a:ln>
          </p:spPr>
        </p:sp>
        <p:sp>
          <p:nvSpPr>
            <p:cNvPr id="18" name="TextBox 19"/>
            <p:cNvSpPr txBox="1"/>
            <p:nvPr/>
          </p:nvSpPr>
          <p:spPr>
            <a:xfrm>
              <a:off x="0" y="-38100"/>
              <a:ext cx="812800" cy="85090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ct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p:cNvGrpSpPr/>
          <p:nvPr/>
        </p:nvGrpSpPr>
        <p:grpSpPr>
          <a:xfrm>
            <a:off x="495962" y="495299"/>
            <a:ext cx="4076038" cy="1219201"/>
            <a:chOff x="304800" y="266690"/>
            <a:chExt cx="7687821" cy="1260311"/>
          </a:xfrm>
        </p:grpSpPr>
        <p:sp>
          <p:nvSpPr>
            <p:cNvPr id="14" name="Round Single Corner Rectangle 13"/>
            <p:cNvSpPr/>
            <p:nvPr/>
          </p:nvSpPr>
          <p:spPr>
            <a:xfrm flipV="1">
              <a:off x="304800" y="266690"/>
              <a:ext cx="7687821" cy="126031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Rectangle 14"/>
            <p:cNvSpPr/>
            <p:nvPr/>
          </p:nvSpPr>
          <p:spPr>
            <a:xfrm>
              <a:off x="1061489" y="405598"/>
              <a:ext cx="5971870" cy="97037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Nhận </a:t>
              </a:r>
              <a:r>
                <a:rPr kumimoji="0" lang="en-US" sz="5500" b="1"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t>xét</a:t>
              </a:r>
              <a:endParaRPr kumimoji="0" lang="en-US" sz="5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mc:AlternateContent xmlns:mc="http://schemas.openxmlformats.org/markup-compatibility/2006">
        <mc:Choice xmlns:a14="http://schemas.microsoft.com/office/drawing/2010/main" Requires="a14">
          <p:sp>
            <p:nvSpPr>
              <p:cNvPr id="3" name="Rectangle 2"/>
              <p:cNvSpPr/>
              <p:nvPr/>
            </p:nvSpPr>
            <p:spPr>
              <a:xfrm>
                <a:off x="1409700" y="2033616"/>
                <a:ext cx="15468600" cy="2031325"/>
              </a:xfrm>
              <a:prstGeom prst="rect">
                <a:avLst/>
              </a:prstGeom>
            </p:spPr>
            <p:txBody>
              <a:bodyPr wrap="square">
                <a:spAutoFit/>
              </a:bodyPr>
              <a:lstStyle/>
              <a:p>
                <a:pPr algn="just">
                  <a:lnSpc>
                    <a:spcPct val="150000"/>
                  </a:lnSpc>
                  <a:spcAft>
                    <a:spcPts val="1200"/>
                  </a:spcAft>
                </a:pPr>
                <a:r>
                  <a:rPr lang="en-US" sz="4200" kern="100">
                    <a:latin typeface="Arial" panose="020B0604020202020204" pitchFamily="34" charset="0"/>
                    <a:ea typeface="Calibri" panose="020F0502020204030204" pitchFamily="34" charset="0"/>
                    <a:cs typeface="Arial" panose="020B0604020202020204" pitchFamily="34" charset="0"/>
                  </a:rPr>
                  <a:t>Khoảng cách từ </a:t>
                </a:r>
                <a14:m>
                  <m:oMath xmlns:m="http://schemas.openxmlformats.org/officeDocument/2006/math">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𝑀</m:t>
                    </m:r>
                  </m:oMath>
                </a14:m>
                <a:r>
                  <a:rPr lang="en-US" sz="4200" kern="100">
                    <a:effectLst/>
                    <a:latin typeface="Arial" panose="020B0604020202020204" pitchFamily="34" charset="0"/>
                    <a:ea typeface="Calibri" panose="020F0502020204030204" pitchFamily="34" charset="0"/>
                    <a:cs typeface="Arial" panose="020B0604020202020204" pitchFamily="34" charset="0"/>
                  </a:rPr>
                  <a:t> đến đường thẳng </a:t>
                </a:r>
                <a14:m>
                  <m:oMath xmlns:m="http://schemas.openxmlformats.org/officeDocument/2006/math">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4200" kern="100">
                    <a:effectLst/>
                    <a:latin typeface="Arial" panose="020B0604020202020204" pitchFamily="34" charset="0"/>
                    <a:ea typeface="Calibri" panose="020F0502020204030204" pitchFamily="34" charset="0"/>
                    <a:cs typeface="Arial" panose="020B0604020202020204" pitchFamily="34" charset="0"/>
                  </a:rPr>
                  <a:t> (mặt phẳng </a:t>
                </a:r>
                <a14:m>
                  <m:oMath xmlns:m="http://schemas.openxmlformats.org/officeDocument/2006/math">
                    <m:r>
                      <a:rPr lang="en-US" sz="42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42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200" kern="100">
                    <a:effectLst/>
                    <a:latin typeface="Arial" panose="020B0604020202020204" pitchFamily="34" charset="0"/>
                    <a:ea typeface="Calibri" panose="020F0502020204030204" pitchFamily="34" charset="0"/>
                    <a:cs typeface="Arial" panose="020B0604020202020204" pitchFamily="34" charset="0"/>
                  </a:rPr>
                  <a:t> là khoảng cách nhỏ nhất giữa </a:t>
                </a:r>
                <a14:m>
                  <m:oMath xmlns:m="http://schemas.openxmlformats.org/officeDocument/2006/math">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𝑀</m:t>
                    </m:r>
                  </m:oMath>
                </a14:m>
                <a:r>
                  <a:rPr lang="en-US" sz="4200" kern="100">
                    <a:effectLst/>
                    <a:latin typeface="Arial" panose="020B0604020202020204" pitchFamily="34" charset="0"/>
                    <a:ea typeface="Calibri" panose="020F0502020204030204" pitchFamily="34" charset="0"/>
                    <a:cs typeface="Arial" panose="020B0604020202020204" pitchFamily="34" charset="0"/>
                  </a:rPr>
                  <a:t> và </a:t>
                </a:r>
                <a:r>
                  <a:rPr lang="en-US" sz="4200" kern="100">
                    <a:effectLst/>
                    <a:latin typeface="Arial" panose="020B0604020202020204" pitchFamily="34" charset="0"/>
                    <a:ea typeface="Calibri" panose="020F0502020204030204" pitchFamily="34" charset="0"/>
                    <a:cs typeface="Arial" panose="020B0604020202020204" pitchFamily="34" charset="0"/>
                  </a:rPr>
                  <a:t>một </a:t>
                </a:r>
                <a:r>
                  <a:rPr lang="en-US" sz="4200" kern="100" smtClean="0">
                    <a:effectLst/>
                    <a:latin typeface="Arial" panose="020B0604020202020204" pitchFamily="34" charset="0"/>
                    <a:ea typeface="Calibri" panose="020F0502020204030204" pitchFamily="34" charset="0"/>
                    <a:cs typeface="Arial" panose="020B0604020202020204" pitchFamily="34" charset="0"/>
                  </a:rPr>
                  <a:t>điểm </a:t>
                </a:r>
                <a:r>
                  <a:rPr lang="en-US" sz="4200" kern="100">
                    <a:effectLst/>
                    <a:latin typeface="Arial" panose="020B0604020202020204" pitchFamily="34" charset="0"/>
                    <a:ea typeface="Calibri" panose="020F0502020204030204" pitchFamily="34" charset="0"/>
                    <a:cs typeface="Arial" panose="020B0604020202020204" pitchFamily="34" charset="0"/>
                  </a:rPr>
                  <a:t>thuộc </a:t>
                </a:r>
                <a14:m>
                  <m:oMath xmlns:m="http://schemas.openxmlformats.org/officeDocument/2006/math">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𝑎</m:t>
                    </m:r>
                  </m:oMath>
                </a14:m>
                <a:r>
                  <a:rPr lang="en-US" sz="4200" kern="100">
                    <a:effectLst/>
                    <a:latin typeface="Arial" panose="020B0604020202020204" pitchFamily="34" charset="0"/>
                    <a:ea typeface="Calibri" panose="020F0502020204030204" pitchFamily="34" charset="0"/>
                    <a:cs typeface="Arial" panose="020B0604020202020204" pitchFamily="34" charset="0"/>
                  </a:rPr>
                  <a:t> (thuộc </a:t>
                </a:r>
                <a14:m>
                  <m:oMath xmlns:m="http://schemas.openxmlformats.org/officeDocument/2006/math">
                    <m:r>
                      <a:rPr lang="en-US" sz="4200" kern="100">
                        <a:effectLst/>
                        <a:latin typeface="Cambria Math" panose="02040503050406030204" pitchFamily="18" charset="0"/>
                        <a:ea typeface="Calibri" panose="020F0502020204030204" pitchFamily="34" charset="0"/>
                        <a:cs typeface="Times New Roman" panose="02020603050405020304" pitchFamily="18" charset="0"/>
                      </a:rPr>
                      <m:t>(</m:t>
                    </m:r>
                    <m:r>
                      <a:rPr lang="en-US" sz="4200" i="1" kern="100">
                        <a:effectLst/>
                        <a:latin typeface="Cambria Math" panose="02040503050406030204" pitchFamily="18" charset="0"/>
                        <a:ea typeface="Calibri" panose="020F0502020204030204" pitchFamily="34" charset="0"/>
                        <a:cs typeface="Times New Roman" panose="02020603050405020304" pitchFamily="18" charset="0"/>
                      </a:rPr>
                      <m:t>𝑃</m:t>
                    </m:r>
                    <m:r>
                      <a:rPr lang="en-US" sz="4200" kern="100">
                        <a:effectLst/>
                        <a:latin typeface="Cambria Math" panose="02040503050406030204" pitchFamily="18" charset="0"/>
                        <a:ea typeface="Calibri" panose="020F0502020204030204" pitchFamily="34" charset="0"/>
                        <a:cs typeface="Times New Roman" panose="02020603050405020304" pitchFamily="18" charset="0"/>
                      </a:rPr>
                      <m:t>)</m:t>
                    </m:r>
                  </m:oMath>
                </a14:m>
                <a:r>
                  <a:rPr lang="en-US" sz="4200" kern="100">
                    <a:effectLst/>
                    <a:latin typeface="Arial" panose="020B0604020202020204" pitchFamily="34" charset="0"/>
                    <a:ea typeface="Calibri" panose="020F0502020204030204" pitchFamily="34" charset="0"/>
                    <a:cs typeface="Arial" panose="020B0604020202020204" pitchFamily="34" charset="0"/>
                  </a:rPr>
                  <a:t>).</a:t>
                </a:r>
              </a:p>
            </p:txBody>
          </p:sp>
        </mc:Choice>
        <mc:Fallback>
          <p:sp>
            <p:nvSpPr>
              <p:cNvPr id="3" name="Rectangle 2"/>
              <p:cNvSpPr>
                <a:spLocks noRot="1" noChangeAspect="1" noMove="1" noResize="1" noEditPoints="1" noAdjustHandles="1" noChangeArrowheads="1" noChangeShapeType="1" noTextEdit="1"/>
              </p:cNvSpPr>
              <p:nvPr/>
            </p:nvSpPr>
            <p:spPr>
              <a:xfrm>
                <a:off x="1409700" y="2033616"/>
                <a:ext cx="15468600" cy="2031325"/>
              </a:xfrm>
              <a:prstGeom prst="rect">
                <a:avLst/>
              </a:prstGeom>
              <a:blipFill>
                <a:blip r:embed="rId3"/>
                <a:stretch>
                  <a:fillRect l="-1497" r="-1497" b="-7207"/>
                </a:stretch>
              </a:blipFill>
            </p:spPr>
            <p:txBody>
              <a:bodyPr/>
              <a:lstStyle/>
              <a:p>
                <a:r>
                  <a:rPr lang="en-US">
                    <a:noFill/>
                  </a:rPr>
                  <a:t> </a:t>
                </a:r>
              </a:p>
            </p:txBody>
          </p:sp>
        </mc:Fallback>
      </mc:AlternateContent>
      <p:pic>
        <p:nvPicPr>
          <p:cNvPr id="4" name="Picture 3"/>
          <p:cNvPicPr>
            <a:picLocks noChangeAspect="1"/>
          </p:cNvPicPr>
          <p:nvPr/>
        </p:nvPicPr>
        <p:blipFill>
          <a:blip r:embed="rId4"/>
          <a:stretch>
            <a:fillRect/>
          </a:stretch>
        </p:blipFill>
        <p:spPr>
          <a:xfrm flipH="1">
            <a:off x="16127303" y="4472922"/>
            <a:ext cx="1501994" cy="1452501"/>
          </a:xfrm>
          <a:prstGeom prst="rect">
            <a:avLst/>
          </a:prstGeom>
        </p:spPr>
      </p:pic>
      <p:grpSp>
        <p:nvGrpSpPr>
          <p:cNvPr id="19" name="Group 18"/>
          <p:cNvGrpSpPr/>
          <p:nvPr/>
        </p:nvGrpSpPr>
        <p:grpSpPr>
          <a:xfrm>
            <a:off x="495962" y="4706222"/>
            <a:ext cx="4076038" cy="1219201"/>
            <a:chOff x="304800" y="266690"/>
            <a:chExt cx="7687821" cy="1260311"/>
          </a:xfrm>
        </p:grpSpPr>
        <p:sp>
          <p:nvSpPr>
            <p:cNvPr id="20" name="Round Single Corner Rectangle 19"/>
            <p:cNvSpPr/>
            <p:nvPr/>
          </p:nvSpPr>
          <p:spPr>
            <a:xfrm flipV="1">
              <a:off x="304800" y="266690"/>
              <a:ext cx="7687821" cy="1260311"/>
            </a:xfrm>
            <a:prstGeom prst="round1Rect">
              <a:avLst>
                <a:gd name="adj" fmla="val 29216"/>
              </a:avLst>
            </a:prstGeom>
            <a:solidFill>
              <a:srgbClr val="FFD3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Rectangle 20"/>
            <p:cNvSpPr/>
            <p:nvPr/>
          </p:nvSpPr>
          <p:spPr>
            <a:xfrm>
              <a:off x="1812621" y="407959"/>
              <a:ext cx="4045950" cy="970371"/>
            </a:xfrm>
            <a:prstGeom prst="rect">
              <a:avLst/>
            </a:prstGeom>
          </p:spPr>
          <p:txBody>
            <a:bodyPr wrap="none">
              <a:spAutoFit/>
            </a:bodyPr>
            <a:lstStyle/>
            <a:p>
              <a:pPr lvl="0">
                <a:defRPr/>
              </a:pPr>
              <a:r>
                <a:rPr lang="en-US" sz="5500" b="1">
                  <a:solidFill>
                    <a:prstClr val="black"/>
                  </a:solidFill>
                  <a:latin typeface="Arial" panose="020B0604020202020204" pitchFamily="34" charset="0"/>
                  <a:cs typeface="Arial" panose="020B0604020202020204" pitchFamily="34" charset="0"/>
                </a:rPr>
                <a:t>Chú </a:t>
              </a:r>
              <a:r>
                <a:rPr lang="en-US" sz="5500" b="1" smtClean="0">
                  <a:solidFill>
                    <a:prstClr val="black"/>
                  </a:solidFill>
                  <a:latin typeface="Arial" panose="020B0604020202020204" pitchFamily="34" charset="0"/>
                  <a:cs typeface="Arial" panose="020B0604020202020204" pitchFamily="34" charset="0"/>
                </a:rPr>
                <a:t>ý</a:t>
              </a:r>
              <a:endParaRPr kumimoji="0" lang="en-US" sz="5500" b="1"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grpSp>
      <p:sp>
        <p:nvSpPr>
          <p:cNvPr id="22" name="Rectangle 21"/>
          <p:cNvSpPr/>
          <p:nvPr/>
        </p:nvSpPr>
        <p:spPr>
          <a:xfrm>
            <a:off x="1411044" y="6420723"/>
            <a:ext cx="15468600" cy="1911549"/>
          </a:xfrm>
          <a:prstGeom prst="rect">
            <a:avLst/>
          </a:prstGeom>
        </p:spPr>
        <p:txBody>
          <a:bodyPr wrap="square">
            <a:spAutoFit/>
          </a:bodyPr>
          <a:lstStyle/>
          <a:p>
            <a:pPr algn="just">
              <a:lnSpc>
                <a:spcPct val="150000"/>
              </a:lnSpc>
              <a:spcAft>
                <a:spcPts val="1200"/>
              </a:spcAft>
            </a:pPr>
            <a:r>
              <a:rPr lang="vi-VN" sz="4200" kern="100">
                <a:ea typeface="Calibri" panose="020F0502020204030204" pitchFamily="34" charset="0"/>
                <a:cs typeface="Arial" panose="020B0604020202020204" pitchFamily="34" charset="0"/>
              </a:rPr>
              <a:t>Khoảng cách từ đỉnh đến mặt phẳng chứa mặt đáy của hình chóp được gọi là chiều cao của hình chóp đó.</a:t>
            </a:r>
            <a:endParaRPr lang="en-US" sz="4200" kern="100">
              <a:effectLst/>
              <a:latin typeface="Arial" panose="020B0604020202020204" pitchFamily="34" charset="0"/>
              <a:ea typeface="Calibri" panose="020F0502020204030204" pitchFamily="34" charset="0"/>
              <a:cs typeface="Arial" panose="020B0604020202020204" pitchFamily="34" charset="0"/>
            </a:endParaRPr>
          </a:p>
        </p:txBody>
      </p:sp>
      <p:pic>
        <p:nvPicPr>
          <p:cNvPr id="5" name="Picture 4"/>
          <p:cNvPicPr>
            <a:picLocks noChangeAspect="1"/>
          </p:cNvPicPr>
          <p:nvPr/>
        </p:nvPicPr>
        <p:blipFill>
          <a:blip r:embed="rId5"/>
          <a:stretch>
            <a:fillRect/>
          </a:stretch>
        </p:blipFill>
        <p:spPr>
          <a:xfrm>
            <a:off x="16330320" y="8518364"/>
            <a:ext cx="1085182" cy="944962"/>
          </a:xfrm>
          <a:prstGeom prst="rect">
            <a:avLst/>
          </a:prstGeom>
        </p:spPr>
      </p:pic>
    </p:spTree>
    <p:extLst>
      <p:ext uri="{BB962C8B-B14F-4D97-AF65-F5344CB8AC3E}">
        <p14:creationId xmlns:p14="http://schemas.microsoft.com/office/powerpoint/2010/main" val="1764157178"/>
      </p:ext>
    </p:extLst>
  </p:cSld>
  <p:clrMapOvr>
    <a:masterClrMapping/>
  </p:clrMapOvr>
  <mc:AlternateContent xmlns:mc="http://schemas.openxmlformats.org/markup-compatibility/2006">
    <mc:Choice xmlns:p14="http://schemas.microsoft.com/office/powerpoint/2010/main" Requires="p14">
      <p:transition spd="med" p14:dur="700">
        <p:circle/>
      </p:transition>
    </mc:Choice>
    <mc:Fallback>
      <p:transition spd="med">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anim calcmode="lin" valueType="num">
                                      <p:cBhvr>
                                        <p:cTn id="16" dur="500" fill="hold"/>
                                        <p:tgtEl>
                                          <p:spTgt spid="19"/>
                                        </p:tgtEl>
                                        <p:attrNameLst>
                                          <p:attrName>ppt_x</p:attrName>
                                        </p:attrNameLst>
                                      </p:cBhvr>
                                      <p:tavLst>
                                        <p:tav tm="0">
                                          <p:val>
                                            <p:strVal val="#ppt_x"/>
                                          </p:val>
                                        </p:tav>
                                        <p:tav tm="100000">
                                          <p:val>
                                            <p:strVal val="#ppt_x"/>
                                          </p:val>
                                        </p:tav>
                                      </p:tavLst>
                                    </p:anim>
                                    <p:anim calcmode="lin" valueType="num">
                                      <p:cBhvr>
                                        <p:cTn id="17" dur="500" fill="hold"/>
                                        <p:tgtEl>
                                          <p:spTgt spid="1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anim calcmode="lin" valueType="num">
                                      <p:cBhvr>
                                        <p:cTn id="21" dur="500" fill="hold"/>
                                        <p:tgtEl>
                                          <p:spTgt spid="22"/>
                                        </p:tgtEl>
                                        <p:attrNameLst>
                                          <p:attrName>ppt_x</p:attrName>
                                        </p:attrNameLst>
                                      </p:cBhvr>
                                      <p:tavLst>
                                        <p:tav tm="0">
                                          <p:val>
                                            <p:strVal val="#ppt_x"/>
                                          </p:val>
                                        </p:tav>
                                        <p:tav tm="100000">
                                          <p:val>
                                            <p:strVal val="#ppt_x"/>
                                          </p:val>
                                        </p:tav>
                                      </p:tavLst>
                                    </p:anim>
                                    <p:anim calcmode="lin" valueType="num">
                                      <p:cBhvr>
                                        <p:cTn id="22" dur="500" fill="hold"/>
                                        <p:tgtEl>
                                          <p:spTgt spid="22"/>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Geometry: Congruence and Similarity - Mathematics - 10th Grade by Slidesgo">
  <a:themeElements>
    <a:clrScheme name="Simple Light">
      <a:dk1>
        <a:srgbClr val="014040"/>
      </a:dk1>
      <a:lt1>
        <a:srgbClr val="F7F7F7"/>
      </a:lt1>
      <a:dk2>
        <a:srgbClr val="EFEFEF"/>
      </a:dk2>
      <a:lt2>
        <a:srgbClr val="D2D2D2"/>
      </a:lt2>
      <a:accent1>
        <a:srgbClr val="A67E5B"/>
      </a:accent1>
      <a:accent2>
        <a:srgbClr val="798C87"/>
      </a:accent2>
      <a:accent3>
        <a:srgbClr val="011C26"/>
      </a:accent3>
      <a:accent4>
        <a:srgbClr val="FFFFFF"/>
      </a:accent4>
      <a:accent5>
        <a:srgbClr val="FFFFFF"/>
      </a:accent5>
      <a:accent6>
        <a:srgbClr val="FFFFFF"/>
      </a:accent6>
      <a:hlink>
        <a:srgbClr val="0140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Geometry: Congruence and Similarity - Mathematics - 10th Grade by Slidesgo">
  <a:themeElements>
    <a:clrScheme name="Simple Light">
      <a:dk1>
        <a:srgbClr val="014040"/>
      </a:dk1>
      <a:lt1>
        <a:srgbClr val="F7F7F7"/>
      </a:lt1>
      <a:dk2>
        <a:srgbClr val="EFEFEF"/>
      </a:dk2>
      <a:lt2>
        <a:srgbClr val="D2D2D2"/>
      </a:lt2>
      <a:accent1>
        <a:srgbClr val="A67E5B"/>
      </a:accent1>
      <a:accent2>
        <a:srgbClr val="798C87"/>
      </a:accent2>
      <a:accent3>
        <a:srgbClr val="011C26"/>
      </a:accent3>
      <a:accent4>
        <a:srgbClr val="FFFFFF"/>
      </a:accent4>
      <a:accent5>
        <a:srgbClr val="FFFFFF"/>
      </a:accent5>
      <a:accent6>
        <a:srgbClr val="FFFFFF"/>
      </a:accent6>
      <a:hlink>
        <a:srgbClr val="0140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6550</TotalTime>
  <Words>3849</Words>
  <PresentationFormat>Custom</PresentationFormat>
  <Paragraphs>380</Paragraphs>
  <Slides>61</Slides>
  <Notes>40</Notes>
  <HiddenSlides>0</HiddenSlides>
  <MMClips>5</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61</vt:i4>
      </vt:variant>
    </vt:vector>
  </HeadingPairs>
  <TitlesOfParts>
    <vt:vector size="86" baseType="lpstr">
      <vt:lpstr>等线 Light</vt:lpstr>
      <vt:lpstr>Cambria Math</vt:lpstr>
      <vt:lpstr>Calibri</vt:lpstr>
      <vt:lpstr>Open Sans</vt:lpstr>
      <vt:lpstr>Lato</vt:lpstr>
      <vt:lpstr>Malgun Gothic</vt:lpstr>
      <vt:lpstr>Playfair Display</vt:lpstr>
      <vt:lpstr>Dotum</vt:lpstr>
      <vt:lpstr>Maven Pro</vt:lpstr>
      <vt:lpstr>Times New Roman</vt:lpstr>
      <vt:lpstr>DM Sans SemiBold</vt:lpstr>
      <vt:lpstr>Elsie</vt:lpstr>
      <vt:lpstr>Red Hat Display</vt:lpstr>
      <vt:lpstr>Arial</vt:lpstr>
      <vt:lpstr>Maven Pro ExtraBold</vt:lpstr>
      <vt:lpstr>DM Sans</vt:lpstr>
      <vt:lpstr>DengXian</vt:lpstr>
      <vt:lpstr>Wingdings</vt:lpstr>
      <vt:lpstr>Manrope</vt:lpstr>
      <vt:lpstr>Office Theme</vt:lpstr>
      <vt:lpstr>Geometry: Congruence and Similarity - Mathematics - 10th Grade by Slidesgo</vt:lpstr>
      <vt:lpstr>1_Geometry: Congruence and Similarity - Mathematics - 10th Grade by Slidesgo</vt:lpstr>
      <vt:lpstr>1_Office 主题​​</vt:lpstr>
      <vt:lpstr>2_Office Theme</vt:lpstr>
      <vt:lpstr>1_Office Theme</vt:lpstr>
      <vt:lpstr>PowerPoint Presentation</vt:lpstr>
      <vt:lpstr>PowerPoint Presentation</vt:lpstr>
      <vt:lpstr>PowerPoint Presentation</vt:lpstr>
      <vt:lpstr>NỘI DUNG BÀI HỌC</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2006-08-16T00:00:00Z</dcterms:created>
  <dcterms:modified xsi:type="dcterms:W3CDTF">2023-12-22T04:00:01Z</dcterms:modified>
  <dc:identifier>DAF1cscCFCQ</dc:identifier>
</cp:coreProperties>
</file>