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8" r:id="rId3"/>
    <p:sldId id="260" r:id="rId4"/>
    <p:sldId id="262" r:id="rId5"/>
    <p:sldId id="264" r:id="rId6"/>
    <p:sldId id="266" r:id="rId7"/>
    <p:sldId id="268" r:id="rId8"/>
    <p:sldId id="270" r:id="rId9"/>
    <p:sldId id="272" r:id="rId10"/>
    <p:sldId id="274" r:id="rId11"/>
    <p:sldId id="279" r:id="rId12"/>
    <p:sldId id="281" r:id="rId13"/>
    <p:sldId id="283" r:id="rId14"/>
    <p:sldId id="285" r:id="rId15"/>
    <p:sldId id="287" r:id="rId16"/>
    <p:sldId id="290" r:id="rId17"/>
    <p:sldId id="295" r:id="rId18"/>
    <p:sldId id="301" r:id="rId19"/>
    <p:sldId id="302" r:id="rId20"/>
    <p:sldId id="304" r:id="rId21"/>
    <p:sldId id="305" r:id="rId22"/>
    <p:sldId id="307" r:id="rId23"/>
    <p:sldId id="309" r:id="rId24"/>
    <p:sldId id="312" r:id="rId25"/>
    <p:sldId id="314" r:id="rId26"/>
    <p:sldId id="317" r:id="rId27"/>
    <p:sldId id="322" r:id="rId28"/>
    <p:sldId id="328" r:id="rId29"/>
    <p:sldId id="330" r:id="rId30"/>
    <p:sldId id="332" r:id="rId31"/>
    <p:sldId id="336" r:id="rId32"/>
    <p:sldId id="341" r:id="rId33"/>
    <p:sldId id="346" r:id="rId34"/>
    <p:sldId id="355" r:id="rId35"/>
    <p:sldId id="356" r:id="rId36"/>
    <p:sldId id="357" r:id="rId37"/>
    <p:sldId id="358" r:id="rId38"/>
    <p:sldId id="359" r:id="rId39"/>
    <p:sldId id="364" r:id="rId40"/>
    <p:sldId id="369" r:id="rId41"/>
    <p:sldId id="372" r:id="rId42"/>
    <p:sldId id="377" r:id="rId43"/>
    <p:sldId id="380" r:id="rId44"/>
    <p:sldId id="390" r:id="rId45"/>
    <p:sldId id="395" r:id="rId46"/>
    <p:sldId id="397" r:id="rId47"/>
    <p:sldId id="399" r:id="rId48"/>
    <p:sldId id="401" r:id="rId49"/>
    <p:sldId id="404" r:id="rId50"/>
    <p:sldId id="40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59FED1-B70B-44FB-A83D-EB82D34E43C6}" type="datetimeFigureOut">
              <a:rPr lang="en-US" smtClean="0"/>
              <a:t>4/2/2022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39A521-3044-48F8-91BA-B009C547AA00}" type="slidenum">
              <a:rPr lang="en-US" smtClean="0"/>
              <a:t>‹#›</a:t>
            </a:fld>
            <a:endParaRPr lang="en-US"/>
          </a:p>
        </p:txBody>
      </p:sp>
    </p:spTree>
    <p:extLst>
      <p:ext uri="{BB962C8B-B14F-4D97-AF65-F5344CB8AC3E}">
        <p14:creationId xmlns:p14="http://schemas.microsoft.com/office/powerpoint/2010/main" val="1538948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9A521-3044-48F8-91BA-B009C547AA00}" type="slidenum">
              <a:rPr lang="en-US" smtClean="0"/>
              <a:t>12</a:t>
            </a:fld>
            <a:endParaRPr lang="en-US"/>
          </a:p>
        </p:txBody>
      </p:sp>
    </p:spTree>
    <p:extLst>
      <p:ext uri="{BB962C8B-B14F-4D97-AF65-F5344CB8AC3E}">
        <p14:creationId xmlns:p14="http://schemas.microsoft.com/office/powerpoint/2010/main" val="2976844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1813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25760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2702797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56703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313662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58D6B-9BFE-4026-8BAF-0A58F7BDD610}"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130846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58D6B-9BFE-4026-8BAF-0A58F7BDD610}"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202445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58D6B-9BFE-4026-8BAF-0A58F7BDD610}" type="datetimeFigureOut">
              <a:rPr lang="en-US" smtClean="0"/>
              <a:t>4/2/2022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101034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158D6B-9BFE-4026-8BAF-0A58F7BDD610}" type="datetimeFigureOut">
              <a:rPr lang="en-US" smtClean="0"/>
              <a:t>4/2/2022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331846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58D6B-9BFE-4026-8BAF-0A58F7BDD610}" type="datetimeFigureOut">
              <a:rPr lang="en-US" smtClean="0"/>
              <a:t>4/2/2022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400065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58D6B-9BFE-4026-8BAF-0A58F7BDD610}"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643869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58D6B-9BFE-4026-8BAF-0A58F7BDD610}"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DFADE-439B-4EDF-88BE-268FAF412FBD}" type="slidenum">
              <a:rPr lang="en-US" smtClean="0"/>
              <a:t>‹#›</a:t>
            </a:fld>
            <a:endParaRPr lang="en-US"/>
          </a:p>
        </p:txBody>
      </p:sp>
    </p:spTree>
    <p:extLst>
      <p:ext uri="{BB962C8B-B14F-4D97-AF65-F5344CB8AC3E}">
        <p14:creationId xmlns:p14="http://schemas.microsoft.com/office/powerpoint/2010/main" val="175942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58D6B-9BFE-4026-8BAF-0A58F7BDD610}" type="datetimeFigureOut">
              <a:rPr lang="en-US" smtClean="0"/>
              <a:t>4/2/2022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DFADE-439B-4EDF-88BE-268FAF412FBD}" type="slidenum">
              <a:rPr lang="en-US" smtClean="0"/>
              <a:t>‹#›</a:t>
            </a:fld>
            <a:endParaRPr lang="en-US"/>
          </a:p>
        </p:txBody>
      </p:sp>
    </p:spTree>
    <p:extLst>
      <p:ext uri="{BB962C8B-B14F-4D97-AF65-F5344CB8AC3E}">
        <p14:creationId xmlns:p14="http://schemas.microsoft.com/office/powerpoint/2010/main" val="96557245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a:solidFill>
            <a:srgbClr val="0070C0"/>
          </a:solidFill>
        </p:spPr>
        <p:txBody>
          <a:bodyPr>
            <a:noAutofit/>
          </a:bodyPr>
          <a:lstStyle/>
          <a:p>
            <a:pPr algn="l"/>
            <a:r>
              <a:rPr lang="en-US" sz="2400" b="1" i="0" u="none" strike="noStrike" baseline="0" dirty="0" smtClean="0">
                <a:latin typeface="Times New Roman" pitchFamily="18" charset="0"/>
                <a:cs typeface="Times New Roman" pitchFamily="18" charset="0"/>
              </a:rPr>
              <a:t>Question 1. You may find doing this job very__________. Try it!</a:t>
            </a:r>
            <a:br>
              <a:rPr lang="en-US" sz="2400" b="1" i="0" u="none" strike="noStrike" baseline="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A</a:t>
            </a:r>
            <a:r>
              <a:rPr lang="en-US" sz="2400" b="1" dirty="0">
                <a:latin typeface="Times New Roman" pitchFamily="18" charset="0"/>
                <a:cs typeface="Times New Roman" pitchFamily="18" charset="0"/>
              </a:rPr>
              <a:t>. relaxing	B. relaxed	C. relax	D. relaxation</a:t>
            </a:r>
            <a:br>
              <a:rPr lang="en-US" sz="2400" b="1" dirty="0">
                <a:latin typeface="Times New Roman" pitchFamily="18" charset="0"/>
                <a:cs typeface="Times New Roman" pitchFamily="18" charset="0"/>
              </a:rPr>
            </a:br>
            <a:endParaRPr lang="en-US" sz="2400" b="1" i="0" u="none" strike="noStrike" baseline="0" dirty="0" smtClean="0">
              <a:latin typeface="Times New Roman" pitchFamily="18" charset="0"/>
              <a:cs typeface="Times New Roman" pitchFamily="18" charset="0"/>
            </a:endParaRPr>
          </a:p>
        </p:txBody>
      </p:sp>
      <p:sp>
        <p:nvSpPr>
          <p:cNvPr id="4" name="TextBox 3"/>
          <p:cNvSpPr txBox="1"/>
          <p:nvPr/>
        </p:nvSpPr>
        <p:spPr>
          <a:xfrm>
            <a:off x="349876" y="1219200"/>
            <a:ext cx="8794124" cy="5632311"/>
          </a:xfrm>
          <a:prstGeom prst="rect">
            <a:avLst/>
          </a:prstGeom>
          <a:solidFill>
            <a:srgbClr val="0070C0"/>
          </a:solidFill>
        </p:spPr>
        <p:txBody>
          <a:bodyPr wrap="square" rtlCol="0">
            <a:spAutoFit/>
          </a:bodyPr>
          <a:lstStyle/>
          <a:p>
            <a:r>
              <a:rPr lang="vi-VN" sz="2400" i="1" dirty="0">
                <a:latin typeface="Times New Roman" pitchFamily="18" charset="0"/>
                <a:cs typeface="Times New Roman" pitchFamily="18" charset="0"/>
              </a:rPr>
              <a:t>Kiến thức: Từ loại</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 Giải thích:</a:t>
            </a:r>
            <a:endParaRPr lang="en-US" sz="2400" i="1" dirty="0">
              <a:latin typeface="Times New Roman" pitchFamily="18" charset="0"/>
              <a:cs typeface="Times New Roman" pitchFamily="18" charset="0"/>
            </a:endParaRPr>
          </a:p>
          <a:p>
            <a:r>
              <a:rPr lang="en-US" sz="2400" i="1" dirty="0">
                <a:latin typeface="Times New Roman" pitchFamily="18" charset="0"/>
                <a:cs typeface="Times New Roman" pitchFamily="18" charset="0"/>
              </a:rPr>
              <a:t>A. </a:t>
            </a:r>
            <a:r>
              <a:rPr lang="vi-VN" sz="2400" i="1" dirty="0">
                <a:latin typeface="Times New Roman" pitchFamily="18" charset="0"/>
                <a:cs typeface="Times New Roman" pitchFamily="18" charset="0"/>
              </a:rPr>
              <a:t>relaxing (a): thoải mái, dễ chịu (tính từ đuôi ing, có yếu tố chủ động, thể hiện bản chất, đặc điểm của sự vật, sự việc, tự thân nó có)</a:t>
            </a:r>
            <a:endParaRPr lang="en-US" sz="2400" i="1" dirty="0">
              <a:latin typeface="Times New Roman" pitchFamily="18" charset="0"/>
              <a:cs typeface="Times New Roman" pitchFamily="18" charset="0"/>
            </a:endParaRPr>
          </a:p>
          <a:p>
            <a:r>
              <a:rPr lang="en-US" sz="2400" i="1" dirty="0">
                <a:latin typeface="Times New Roman" pitchFamily="18" charset="0"/>
                <a:cs typeface="Times New Roman" pitchFamily="18" charset="0"/>
              </a:rPr>
              <a:t>B. </a:t>
            </a:r>
            <a:r>
              <a:rPr lang="vi-VN" sz="2400" i="1" dirty="0">
                <a:latin typeface="Times New Roman" pitchFamily="18" charset="0"/>
                <a:cs typeface="Times New Roman" pitchFamily="18" charset="0"/>
              </a:rPr>
              <a:t>relaxed (a): thoải mái, dễ chịu (tính từ đuôi ed có yếu tố bị động, nó không tự có tính chất này mà là bên ngoài tác động vào khiến nó có cảm giác như vậy)</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C. relax (v): thư giãn</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D. relaxation (n): sự thư giãn, thoải mái</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Ta có cấu trúc “Find sb/ sth AD</a:t>
            </a:r>
            <a:r>
              <a:rPr lang="en-US" sz="2400" i="1" dirty="0">
                <a:latin typeface="Times New Roman" pitchFamily="18" charset="0"/>
                <a:cs typeface="Times New Roman" pitchFamily="18" charset="0"/>
              </a:rPr>
              <a:t>J</a:t>
            </a:r>
            <a:r>
              <a:rPr lang="vi-VN" sz="2400" i="1" dirty="0">
                <a:latin typeface="Times New Roman" pitchFamily="18" charset="0"/>
                <a:cs typeface="Times New Roman" pitchFamily="18" charset="0"/>
              </a:rPr>
              <a:t>’: thấy ai/ cái gì/ việc gì như thế nào.</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Vì thế vị trí chỗ trống ta cần một tính từ. Và tính từ này để nói rõ tính chất của “sb/sth” phía trước nên phải dùng tính từ đuôi ing</a:t>
            </a:r>
            <a:r>
              <a:rPr lang="vi-VN"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a:p>
            <a:r>
              <a:rPr lang="vi-VN" sz="2400" i="1" dirty="0">
                <a:latin typeface="Times New Roman" pitchFamily="18" charset="0"/>
                <a:cs typeface="Times New Roman" pitchFamily="18" charset="0"/>
              </a:rPr>
              <a:t>Tạm dịch: Có lẽ bạn sẽ thấy công việc này rất thoải mái. Hãy thử nó đi.</a:t>
            </a:r>
            <a:endParaRPr lang="en-US" sz="2400" i="1"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5" name="Oval 4"/>
          <p:cNvSpPr/>
          <p:nvPr/>
        </p:nvSpPr>
        <p:spPr>
          <a:xfrm>
            <a:off x="5334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14444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28600"/>
            <a:ext cx="8229600" cy="1828800"/>
          </a:xfrm>
          <a:solidFill>
            <a:srgbClr val="0070C0"/>
          </a:solidFill>
        </p:spPr>
        <p:txBody>
          <a:bodyPr>
            <a:noAutofit/>
          </a:bodyPr>
          <a:lstStyle/>
          <a:p>
            <a:pPr algn="l"/>
            <a:r>
              <a:rPr lang="en-US" sz="2400" b="1" i="0" u="none" strike="noStrike" baseline="0" dirty="0" smtClean="0">
                <a:latin typeface="Times New Roman"/>
              </a:rPr>
              <a:t/>
            </a:r>
            <a:br>
              <a:rPr lang="en-US" sz="2400" b="1" i="0" u="none" strike="noStrike" baseline="0" dirty="0" smtClean="0">
                <a:latin typeface="Times New Roman"/>
              </a:rPr>
            </a:br>
            <a:r>
              <a:rPr lang="en-US" sz="2400" b="1" i="0" u="none" strike="noStrike" baseline="0" dirty="0" smtClean="0">
                <a:latin typeface="Times New Roman"/>
              </a:rPr>
              <a:t>Question </a:t>
            </a:r>
            <a:r>
              <a:rPr lang="en-US" sz="2400" b="1" i="0" u="none" strike="noStrike" baseline="0" dirty="0" smtClean="0">
                <a:latin typeface="Times New Roman"/>
              </a:rPr>
              <a:t>10. She won’t come home __________.</a:t>
            </a:r>
            <a:br>
              <a:rPr lang="en-US" sz="2400" b="1" i="0" u="none" strike="noStrike" baseline="0" dirty="0" smtClean="0">
                <a:latin typeface="Times New Roman"/>
              </a:rPr>
            </a:br>
            <a:r>
              <a:rPr lang="en-US" sz="2400" b="1" dirty="0"/>
              <a:t>	A. as soon as she had finished all the paperwork </a:t>
            </a:r>
            <a:br>
              <a:rPr lang="en-US" sz="2400" b="1" dirty="0"/>
            </a:br>
            <a:r>
              <a:rPr lang="en-US" sz="2400" b="1" dirty="0"/>
              <a:t>	B. until she has finished all the paperwork </a:t>
            </a:r>
            <a:br>
              <a:rPr lang="en-US" sz="2400" b="1" dirty="0"/>
            </a:br>
            <a:r>
              <a:rPr lang="en-US" sz="2400" b="1" dirty="0"/>
              <a:t>	C. by the time she finished all the paperwork </a:t>
            </a:r>
            <a:br>
              <a:rPr lang="en-US" sz="2400" b="1" dirty="0"/>
            </a:br>
            <a:r>
              <a:rPr lang="en-US" sz="2400" b="1" dirty="0"/>
              <a:t>	D. when she was finishing all the paperwork</a:t>
            </a:r>
            <a:br>
              <a:rPr lang="en-US" sz="2400" b="1" dirty="0"/>
            </a:br>
            <a:endParaRPr lang="en-US" sz="2400" b="1" i="0" u="none" strike="noStrike" baseline="0" dirty="0" smtClean="0">
              <a:latin typeface="Times New Roman"/>
            </a:endParaRPr>
          </a:p>
        </p:txBody>
      </p:sp>
      <p:sp>
        <p:nvSpPr>
          <p:cNvPr id="4" name="TextBox 3"/>
          <p:cNvSpPr txBox="1"/>
          <p:nvPr/>
        </p:nvSpPr>
        <p:spPr>
          <a:xfrm>
            <a:off x="304800" y="2514600"/>
            <a:ext cx="8458200" cy="3416320"/>
          </a:xfrm>
          <a:prstGeom prst="rect">
            <a:avLst/>
          </a:prstGeom>
          <a:solidFill>
            <a:srgbClr val="0070C0"/>
          </a:solidFill>
        </p:spPr>
        <p:txBody>
          <a:bodyPr wrap="square" rtlCol="0">
            <a:spAutoFit/>
          </a:bodyPr>
          <a:lstStyle/>
          <a:p>
            <a:r>
              <a:rPr lang="vi-VN" sz="2400" b="1" i="1" dirty="0"/>
              <a:t>Kiến thức: Mệnh để trạng ngữ </a:t>
            </a:r>
            <a:endParaRPr lang="en-US" sz="2400" b="1" i="1" dirty="0"/>
          </a:p>
          <a:p>
            <a:r>
              <a:rPr lang="vi-VN" sz="2400" b="1" i="1" dirty="0"/>
              <a:t>Giải thích:</a:t>
            </a:r>
            <a:endParaRPr lang="en-US" sz="2400" b="1" i="1" dirty="0"/>
          </a:p>
          <a:p>
            <a:r>
              <a:rPr lang="vi-VN" sz="2400" b="1" i="1" dirty="0"/>
              <a:t>Ta sử dụng kiến thức phổi hợp thì và kiến thức về liên từ để giải quyết.</a:t>
            </a:r>
            <a:endParaRPr lang="en-US" sz="2400" b="1" i="1" dirty="0"/>
          </a:p>
          <a:p>
            <a:r>
              <a:rPr lang="vi-VN" sz="2400" b="1" i="1" dirty="0"/>
              <a:t>Mệnh đề cho trước đang là tương lai đơn nên không thể dùng A (quá khứ hoàn thành); không dùng </a:t>
            </a:r>
            <a:r>
              <a:rPr lang="en-US" sz="2400" b="1" i="1" dirty="0"/>
              <a:t>C</a:t>
            </a:r>
            <a:r>
              <a:rPr lang="vi-VN" sz="2400" b="1" i="1" dirty="0"/>
              <a:t> (quá khứ đơn), và không dùng D (quá khứ tiếp diễn) do tương lai không kết hợp với quá khứ.</a:t>
            </a:r>
            <a:endParaRPr lang="en-US" sz="2400" b="1" i="1" dirty="0"/>
          </a:p>
          <a:p>
            <a:endParaRPr lang="en-US" sz="2400" dirty="0"/>
          </a:p>
        </p:txBody>
      </p:sp>
      <p:sp>
        <p:nvSpPr>
          <p:cNvPr id="5" name="Oval 4"/>
          <p:cNvSpPr/>
          <p:nvPr/>
        </p:nvSpPr>
        <p:spPr>
          <a:xfrm>
            <a:off x="1447800" y="609600"/>
            <a:ext cx="228600" cy="381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0099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600200"/>
          </a:xfrm>
          <a:solidFill>
            <a:srgbClr val="0070C0"/>
          </a:solidFill>
        </p:spPr>
        <p:txBody>
          <a:bodyPr>
            <a:noAutofit/>
          </a:bodyPr>
          <a:lstStyle/>
          <a:p>
            <a:pPr algn="l"/>
            <a:r>
              <a:rPr lang="en-US" sz="2400" b="1" i="0" u="none" strike="noStrike" baseline="0" dirty="0" smtClean="0">
                <a:latin typeface="Times New Roman"/>
              </a:rPr>
              <a:t>Question 11. The Youth Union in our school has decided to launch a/an__________ to raise funds for local charities.</a:t>
            </a:r>
            <a:br>
              <a:rPr lang="en-US" sz="2400" b="1" i="0" u="none" strike="noStrike" baseline="0" dirty="0" smtClean="0">
                <a:latin typeface="Times New Roman"/>
              </a:rPr>
            </a:br>
            <a:r>
              <a:rPr lang="en-US" sz="2400" b="1" dirty="0" smtClean="0"/>
              <a:t>A</a:t>
            </a:r>
            <a:r>
              <a:rPr lang="en-US" sz="2400" b="1" dirty="0"/>
              <a:t>. activity	B. announcement 	C. campaign	D. decision</a:t>
            </a:r>
            <a:br>
              <a:rPr lang="en-US" sz="2400" b="1" dirty="0"/>
            </a:br>
            <a:endParaRPr lang="en-US" sz="2400" b="1" i="0" u="none" strike="noStrike" baseline="0" dirty="0" smtClean="0">
              <a:latin typeface="Times New Roman"/>
            </a:endParaRPr>
          </a:p>
        </p:txBody>
      </p:sp>
      <p:sp>
        <p:nvSpPr>
          <p:cNvPr id="4" name="TextBox 3"/>
          <p:cNvSpPr txBox="1"/>
          <p:nvPr/>
        </p:nvSpPr>
        <p:spPr>
          <a:xfrm>
            <a:off x="228600" y="2133600"/>
            <a:ext cx="8686800" cy="3416320"/>
          </a:xfrm>
          <a:prstGeom prst="rect">
            <a:avLst/>
          </a:prstGeom>
          <a:solidFill>
            <a:srgbClr val="0070C0"/>
          </a:solidFill>
        </p:spPr>
        <p:txBody>
          <a:bodyPr wrap="square" rtlCol="0">
            <a:spAutoFit/>
          </a:bodyPr>
          <a:lstStyle/>
          <a:p>
            <a:r>
              <a:rPr lang="vi-VN" sz="2400" b="1" i="1" dirty="0"/>
              <a:t>Kiến thức: Từ vựng</a:t>
            </a:r>
            <a:endParaRPr lang="en-US" sz="2400" b="1" i="1" dirty="0"/>
          </a:p>
          <a:p>
            <a:r>
              <a:rPr lang="en-US" sz="2400" b="1" i="1" dirty="0"/>
              <a:t>A. activity: </a:t>
            </a:r>
            <a:r>
              <a:rPr lang="vi-VN" sz="2400" b="1" i="1" dirty="0"/>
              <a:t>hoạt động</a:t>
            </a:r>
            <a:endParaRPr lang="en-US" sz="2400" b="1" i="1" dirty="0"/>
          </a:p>
          <a:p>
            <a:r>
              <a:rPr lang="en-US" sz="2400" b="1" i="1" dirty="0"/>
              <a:t>B. announcement: </a:t>
            </a:r>
            <a:r>
              <a:rPr lang="vi-VN" sz="2400" b="1" i="1" dirty="0"/>
              <a:t>thông báo</a:t>
            </a:r>
            <a:endParaRPr lang="en-US" sz="2400" b="1" i="1" dirty="0"/>
          </a:p>
          <a:p>
            <a:r>
              <a:rPr lang="vi-VN" sz="2400" b="1" i="1" dirty="0"/>
              <a:t>C. </a:t>
            </a:r>
            <a:r>
              <a:rPr lang="en-US" sz="2400" b="1" i="1" dirty="0"/>
              <a:t>campaign: </a:t>
            </a:r>
            <a:r>
              <a:rPr lang="vi-VN" sz="2400" b="1" i="1" dirty="0"/>
              <a:t>chiến dịch, phong trào </a:t>
            </a:r>
            <a:endParaRPr lang="en-US" sz="2400" b="1" i="1" dirty="0"/>
          </a:p>
          <a:p>
            <a:r>
              <a:rPr lang="vi-VN" sz="2400" b="1" i="1" dirty="0"/>
              <a:t>D. </a:t>
            </a:r>
            <a:r>
              <a:rPr lang="en-US" sz="2400" b="1" i="1" dirty="0"/>
              <a:t>decision: </a:t>
            </a:r>
            <a:r>
              <a:rPr lang="vi-VN" sz="2400" b="1" i="1" dirty="0"/>
              <a:t>quyết định </a:t>
            </a:r>
            <a:endParaRPr lang="en-US" sz="2400" b="1" i="1" dirty="0"/>
          </a:p>
          <a:p>
            <a:r>
              <a:rPr lang="vi-VN" sz="2400" b="1" i="1" dirty="0"/>
              <a:t>Ta có: </a:t>
            </a:r>
            <a:r>
              <a:rPr lang="en-US" sz="2400" b="1" i="1" dirty="0"/>
              <a:t>launch a campaign: </a:t>
            </a:r>
            <a:r>
              <a:rPr lang="vi-VN" sz="2400" b="1" i="1" dirty="0"/>
              <a:t>phát động một phong trào</a:t>
            </a:r>
            <a:endParaRPr lang="en-US" sz="2400" b="1" i="1" dirty="0"/>
          </a:p>
          <a:p>
            <a:r>
              <a:rPr lang="vi-VN" sz="2400" b="1" i="1" dirty="0"/>
              <a:t>Tạm dịch: Hội thanh niên trường tôi đã phát động phong trào để gây quỹ cho các tổ chức từ thiện địa phương.</a:t>
            </a:r>
            <a:endParaRPr lang="en-US" sz="2400" b="1" i="1" dirty="0"/>
          </a:p>
          <a:p>
            <a:endParaRPr lang="en-US" sz="2400" dirty="0"/>
          </a:p>
        </p:txBody>
      </p:sp>
      <p:sp>
        <p:nvSpPr>
          <p:cNvPr id="5" name="Oval 4"/>
          <p:cNvSpPr/>
          <p:nvPr/>
        </p:nvSpPr>
        <p:spPr>
          <a:xfrm>
            <a:off x="4974336" y="800100"/>
            <a:ext cx="381000" cy="381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2497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a:solidFill>
            <a:srgbClr val="0070C0"/>
          </a:solidFill>
        </p:spPr>
        <p:txBody>
          <a:bodyPr>
            <a:noAutofit/>
          </a:bodyPr>
          <a:lstStyle/>
          <a:p>
            <a:r>
              <a:rPr lang="en-US" sz="2800" b="1" i="0" u="none" strike="noStrike" baseline="0" dirty="0" smtClean="0">
                <a:latin typeface="Times New Roman"/>
              </a:rPr>
              <a:t/>
            </a:r>
            <a:br>
              <a:rPr lang="en-US" sz="2800" b="1" i="0" u="none" strike="noStrike" baseline="0" dirty="0" smtClean="0">
                <a:latin typeface="Times New Roman"/>
              </a:rPr>
            </a:br>
            <a:r>
              <a:rPr lang="en-US" sz="2800" b="1" i="0" u="none" strike="noStrike" baseline="0" dirty="0" smtClean="0">
                <a:latin typeface="Times New Roman"/>
              </a:rPr>
              <a:t>Question </a:t>
            </a:r>
            <a:r>
              <a:rPr lang="en-US" sz="2800" b="1" i="0" u="none" strike="noStrike" baseline="0" dirty="0" smtClean="0">
                <a:latin typeface="Times New Roman"/>
              </a:rPr>
              <a:t>12. Being helpful is good, but don’t allow others to__________ advantage of your generosity.</a:t>
            </a:r>
            <a:br>
              <a:rPr lang="en-US" sz="2800" b="1" i="0" u="none" strike="noStrike" baseline="0" dirty="0" smtClean="0">
                <a:latin typeface="Times New Roman"/>
              </a:rPr>
            </a:br>
            <a:r>
              <a:rPr lang="en-US" sz="2800" b="1" dirty="0"/>
              <a:t>	A. get	B. take	C. use	D. make</a:t>
            </a:r>
            <a:br>
              <a:rPr lang="en-US" sz="2800" b="1" dirty="0"/>
            </a:br>
            <a:endParaRPr lang="en-US" sz="2800" b="1" i="0" u="none" strike="noStrike" baseline="0" dirty="0" smtClean="0">
              <a:latin typeface="Times New Roman"/>
            </a:endParaRPr>
          </a:p>
        </p:txBody>
      </p:sp>
      <p:sp>
        <p:nvSpPr>
          <p:cNvPr id="4" name="TextBox 3"/>
          <p:cNvSpPr txBox="1"/>
          <p:nvPr/>
        </p:nvSpPr>
        <p:spPr>
          <a:xfrm>
            <a:off x="304800" y="1981200"/>
            <a:ext cx="8534400" cy="2308324"/>
          </a:xfrm>
          <a:prstGeom prst="rect">
            <a:avLst/>
          </a:prstGeom>
          <a:solidFill>
            <a:srgbClr val="0070C0"/>
          </a:solidFill>
        </p:spPr>
        <p:txBody>
          <a:bodyPr wrap="square" rtlCol="0">
            <a:spAutoFit/>
          </a:bodyPr>
          <a:lstStyle/>
          <a:p>
            <a:r>
              <a:rPr lang="vi-VN" sz="2400" b="1" i="1" dirty="0"/>
              <a:t>Kiến thức: Cụm từ</a:t>
            </a:r>
            <a:endParaRPr lang="en-US" sz="2400" b="1" i="1" dirty="0"/>
          </a:p>
          <a:p>
            <a:r>
              <a:rPr lang="vi-VN" sz="2400" b="1" i="1" dirty="0"/>
              <a:t>Giải thích: Ta có: </a:t>
            </a:r>
            <a:r>
              <a:rPr lang="en-US" sz="2400" b="1" i="1" dirty="0"/>
              <a:t>take advantage of: </a:t>
            </a:r>
            <a:r>
              <a:rPr lang="vi-VN" sz="2400" b="1" i="1" dirty="0"/>
              <a:t>tận dụng/ lợi dụng = </a:t>
            </a:r>
            <a:r>
              <a:rPr lang="en-US" sz="2400" b="1" i="1" dirty="0"/>
              <a:t>make use of: </a:t>
            </a:r>
            <a:r>
              <a:rPr lang="vi-VN" sz="2400" b="1" i="1" dirty="0"/>
              <a:t>sử dụng/ lợi dụng. Chọn B.</a:t>
            </a:r>
            <a:endParaRPr lang="en-US" sz="2400" b="1" i="1" dirty="0"/>
          </a:p>
          <a:p>
            <a:r>
              <a:rPr lang="vi-VN" sz="2400" b="1" i="1" dirty="0"/>
              <a:t>Tạm dịch: Có ích thì tốt, nhưng đừng để người khác lợi dụng sự hào phóng của bạn.</a:t>
            </a:r>
            <a:endParaRPr lang="en-US" sz="2400" b="1" i="1" dirty="0"/>
          </a:p>
          <a:p>
            <a:endParaRPr lang="en-US" sz="2400" dirty="0"/>
          </a:p>
        </p:txBody>
      </p:sp>
      <p:sp>
        <p:nvSpPr>
          <p:cNvPr id="5" name="Oval 4"/>
          <p:cNvSpPr/>
          <p:nvPr/>
        </p:nvSpPr>
        <p:spPr>
          <a:xfrm>
            <a:off x="3505200" y="1011936"/>
            <a:ext cx="3048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4723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70C0"/>
          </a:solidFill>
        </p:spPr>
        <p:txBody>
          <a:bodyPr>
            <a:noAutofit/>
          </a:bodyPr>
          <a:lstStyle/>
          <a:p>
            <a:pPr algn="l"/>
            <a:r>
              <a:rPr lang="en-US" sz="2400" b="1" i="0" u="none" strike="noStrike" baseline="0" dirty="0" smtClean="0">
                <a:latin typeface="Times New Roman"/>
              </a:rPr>
              <a:t>Question 13. I demand to know how this vase __________, and no one is leaving till I find out.</a:t>
            </a:r>
            <a:br>
              <a:rPr lang="en-US" sz="2400" b="1" i="0" u="none" strike="noStrike" baseline="0" dirty="0" smtClean="0">
                <a:latin typeface="Times New Roman"/>
              </a:rPr>
            </a:br>
            <a:r>
              <a:rPr lang="en-US" sz="2400" b="1" dirty="0" smtClean="0"/>
              <a:t>A</a:t>
            </a:r>
            <a:r>
              <a:rPr lang="en-US" sz="2400" b="1" dirty="0"/>
              <a:t>. got broken	B. was breaking	C. has broken	D. is </a:t>
            </a:r>
            <a:r>
              <a:rPr lang="en-US" sz="2400" b="1" dirty="0" smtClean="0"/>
              <a:t>broke</a:t>
            </a:r>
            <a:r>
              <a:rPr lang="en-US" sz="2400" b="1" dirty="0"/>
              <a:t/>
            </a:r>
            <a:br>
              <a:rPr lang="en-US" sz="2400" b="1" dirty="0"/>
            </a:br>
            <a:endParaRPr lang="en-US" sz="2400" b="1" i="0" u="none" strike="noStrike" baseline="0" dirty="0" smtClean="0">
              <a:latin typeface="Times New Roman"/>
            </a:endParaRPr>
          </a:p>
        </p:txBody>
      </p:sp>
      <p:sp>
        <p:nvSpPr>
          <p:cNvPr id="3" name="TextBox 2"/>
          <p:cNvSpPr txBox="1"/>
          <p:nvPr/>
        </p:nvSpPr>
        <p:spPr>
          <a:xfrm>
            <a:off x="152400" y="1981200"/>
            <a:ext cx="8686800" cy="2677656"/>
          </a:xfrm>
          <a:prstGeom prst="rect">
            <a:avLst/>
          </a:prstGeom>
          <a:solidFill>
            <a:srgbClr val="0070C0"/>
          </a:solidFill>
        </p:spPr>
        <p:txBody>
          <a:bodyPr wrap="square" rtlCol="0">
            <a:spAutoFit/>
          </a:bodyPr>
          <a:lstStyle/>
          <a:p>
            <a:r>
              <a:rPr lang="vi-VN" sz="2400" dirty="0"/>
              <a:t>Kiến thức: Câu bị động.</a:t>
            </a:r>
            <a:endParaRPr lang="en-US" sz="2400" dirty="0"/>
          </a:p>
          <a:p>
            <a:r>
              <a:rPr lang="vi-VN" sz="2400" dirty="0"/>
              <a:t>Giải thích: Ngoài cấu trúc bị động quen thuộc là </a:t>
            </a:r>
            <a:r>
              <a:rPr lang="vi-VN" sz="2400" i="1" dirty="0"/>
              <a:t>be + P2</a:t>
            </a:r>
            <a:r>
              <a:rPr lang="vi-VN" sz="2400" dirty="0"/>
              <a:t> thì ta còn có cách diễn đạt bị động khác nữa với cấu trúc: </a:t>
            </a:r>
            <a:r>
              <a:rPr lang="vi-VN" sz="2400" i="1" dirty="0"/>
              <a:t>Get + P2.</a:t>
            </a:r>
            <a:endParaRPr lang="en-US" sz="2400" dirty="0"/>
          </a:p>
          <a:p>
            <a:r>
              <a:rPr lang="vi-VN" sz="2400" dirty="0"/>
              <a:t>Loại B và </a:t>
            </a:r>
            <a:r>
              <a:rPr lang="en-US" sz="2400" dirty="0"/>
              <a:t>C</a:t>
            </a:r>
            <a:r>
              <a:rPr lang="vi-VN" sz="2400" dirty="0"/>
              <a:t> là 2 phương án viết ở chủ động, loại D do cách thể hiện “is broke” sai ngữ pháp. </a:t>
            </a:r>
            <a:endParaRPr lang="en-US" sz="2400" dirty="0"/>
          </a:p>
          <a:p>
            <a:endParaRPr lang="en-US" sz="2400" dirty="0"/>
          </a:p>
          <a:p>
            <a:endParaRPr lang="en-US" sz="2400" dirty="0"/>
          </a:p>
        </p:txBody>
      </p:sp>
      <p:sp>
        <p:nvSpPr>
          <p:cNvPr id="4" name="Oval 3"/>
          <p:cNvSpPr/>
          <p:nvPr/>
        </p:nvSpPr>
        <p:spPr>
          <a:xfrm>
            <a:off x="457200" y="838200"/>
            <a:ext cx="381000" cy="381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6004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p:spPr>
        <p:txBody>
          <a:bodyPr>
            <a:noAutofit/>
          </a:bodyPr>
          <a:lstStyle/>
          <a:p>
            <a:pPr algn="l"/>
            <a:r>
              <a:rPr lang="en-US" sz="2400" b="1" i="0" u="none" strike="noStrike" baseline="0" dirty="0" smtClean="0">
                <a:latin typeface="Times New Roman"/>
              </a:rPr>
              <a:t>Question 14. Although __________ by the bravery of his fellow soldiers, Bloch had harsh words for the army leadership.</a:t>
            </a:r>
            <a:br>
              <a:rPr lang="en-US" sz="2400" b="1" i="0" u="none" strike="noStrike" baseline="0" dirty="0" smtClean="0">
                <a:latin typeface="Times New Roman"/>
              </a:rPr>
            </a:br>
            <a:r>
              <a:rPr lang="en-US" sz="2400" b="1" dirty="0"/>
              <a:t>	</a:t>
            </a:r>
            <a:r>
              <a:rPr lang="en-US" sz="2400" b="1" dirty="0" smtClean="0"/>
              <a:t>A</a:t>
            </a:r>
            <a:r>
              <a:rPr lang="en-US" sz="2400" b="1" dirty="0"/>
              <a:t>. </a:t>
            </a:r>
            <a:r>
              <a:rPr lang="en-US" sz="2400" dirty="0"/>
              <a:t>was impressed 	</a:t>
            </a:r>
            <a:r>
              <a:rPr lang="en-US" sz="2400" b="1" dirty="0"/>
              <a:t>B.</a:t>
            </a:r>
            <a:r>
              <a:rPr lang="en-US" sz="2400" dirty="0"/>
              <a:t> impressed	</a:t>
            </a:r>
            <a:r>
              <a:rPr lang="en-US" sz="2400" dirty="0" smtClean="0"/>
              <a:t/>
            </a:r>
            <a:br>
              <a:rPr lang="en-US" sz="2400" dirty="0" smtClean="0"/>
            </a:br>
            <a:r>
              <a:rPr lang="en-US" sz="2400" dirty="0"/>
              <a:t>	</a:t>
            </a:r>
            <a:r>
              <a:rPr lang="en-US" sz="2400" b="1" dirty="0" smtClean="0"/>
              <a:t>C</a:t>
            </a:r>
            <a:r>
              <a:rPr lang="en-US" sz="2400" b="1" dirty="0"/>
              <a:t>.</a:t>
            </a:r>
            <a:r>
              <a:rPr lang="en-US" sz="2400" dirty="0"/>
              <a:t> having impressed 	</a:t>
            </a:r>
            <a:r>
              <a:rPr lang="en-US" sz="2400" b="1" dirty="0"/>
              <a:t>D. </a:t>
            </a:r>
            <a:r>
              <a:rPr lang="en-US" sz="2400" dirty="0"/>
              <a:t>impressing</a:t>
            </a:r>
            <a:br>
              <a:rPr lang="en-US" sz="2400" dirty="0"/>
            </a:br>
            <a:endParaRPr lang="en-US" sz="2400" b="1" i="0" u="none" strike="noStrike" baseline="0" dirty="0" smtClean="0">
              <a:latin typeface="Times New Roman"/>
            </a:endParaRPr>
          </a:p>
        </p:txBody>
      </p:sp>
      <p:sp>
        <p:nvSpPr>
          <p:cNvPr id="4" name="TextBox 3"/>
          <p:cNvSpPr txBox="1"/>
          <p:nvPr/>
        </p:nvSpPr>
        <p:spPr>
          <a:xfrm>
            <a:off x="228600" y="2057400"/>
            <a:ext cx="8534400" cy="5262979"/>
          </a:xfrm>
          <a:prstGeom prst="rect">
            <a:avLst/>
          </a:prstGeom>
          <a:solidFill>
            <a:srgbClr val="0070C0"/>
          </a:solidFill>
          <a:ln>
            <a:solidFill>
              <a:srgbClr val="002060"/>
            </a:solidFill>
          </a:ln>
        </p:spPr>
        <p:txBody>
          <a:bodyPr wrap="square" rtlCol="0">
            <a:spAutoFit/>
          </a:bodyPr>
          <a:lstStyle/>
          <a:p>
            <a:r>
              <a:rPr lang="vi-VN" sz="2400" dirty="0"/>
              <a:t>Kiến thức: Giản lược mệnh đề cùng chủ ngữ:</a:t>
            </a:r>
            <a:endParaRPr lang="en-US" sz="2400" dirty="0"/>
          </a:p>
          <a:p>
            <a:r>
              <a:rPr lang="vi-VN" sz="2400" dirty="0"/>
              <a:t>Giải thích: </a:t>
            </a:r>
            <a:r>
              <a:rPr lang="en-US" sz="2400" dirty="0"/>
              <a:t>Though/ Although </a:t>
            </a:r>
            <a:r>
              <a:rPr lang="vi-VN" sz="2400" dirty="0"/>
              <a:t>+ </a:t>
            </a:r>
            <a:r>
              <a:rPr lang="en-US" sz="2400" dirty="0"/>
              <a:t>S</a:t>
            </a:r>
            <a:r>
              <a:rPr lang="vi-VN" sz="2400" dirty="0"/>
              <a:t> + V, </a:t>
            </a:r>
            <a:r>
              <a:rPr lang="en-US" sz="2400" dirty="0"/>
              <a:t>S</a:t>
            </a:r>
            <a:r>
              <a:rPr lang="vi-VN" sz="2400" dirty="0"/>
              <a:t> + V: Mặc dù ...</a:t>
            </a:r>
            <a:endParaRPr lang="en-US" sz="2400" dirty="0"/>
          </a:p>
          <a:p>
            <a:r>
              <a:rPr lang="vi-VN" sz="2400" dirty="0"/>
              <a:t>Nếu chủ ngữ của 2 mệnh đề giống nhau thì ta có thể rút gọn mệnh đề nhượng bộ theo cấu trúc:</a:t>
            </a:r>
            <a:endParaRPr lang="en-US" sz="2400" dirty="0"/>
          </a:p>
          <a:p>
            <a:r>
              <a:rPr lang="vi-VN" sz="2400" dirty="0"/>
              <a:t>Although+ ADJ/ P2, </a:t>
            </a:r>
            <a:r>
              <a:rPr lang="en-US" sz="2400" dirty="0"/>
              <a:t>S </a:t>
            </a:r>
            <a:r>
              <a:rPr lang="vi-VN" sz="2400" dirty="0"/>
              <a:t>+ V.</a:t>
            </a:r>
            <a:endParaRPr lang="en-US" sz="2400" dirty="0"/>
          </a:p>
          <a:p>
            <a:r>
              <a:rPr lang="vi-VN" sz="2400" dirty="0"/>
              <a:t>Câu này cùng chủ ngữ là Bloch, có thể lược bỏ chủ ngữ ở mệnh đề đầu tiên và giữ lại ph</a:t>
            </a:r>
            <a:r>
              <a:rPr lang="en-US" sz="2400" dirty="0"/>
              <a:t>ầ</a:t>
            </a:r>
            <a:r>
              <a:rPr lang="vi-VN" sz="2400" dirty="0"/>
              <a:t>n P2 (vì là câu bị động). Ta chọn B.</a:t>
            </a:r>
            <a:endParaRPr lang="en-US" sz="2400" dirty="0"/>
          </a:p>
          <a:p>
            <a:r>
              <a:rPr lang="vi-VN" sz="2400" dirty="0"/>
              <a:t>Tạm dịch: Mặc dù bị ấn tượng bởi lòng dũng cảm của những người lính, Bloch vẫn có những từ ngữ khá khắc nghiệt cho việc lãnh đạo quân đội.</a:t>
            </a:r>
            <a:endParaRPr lang="en-US" sz="2400" dirty="0"/>
          </a:p>
          <a:p>
            <a:r>
              <a:rPr lang="vi-VN" sz="2400" dirty="0"/>
              <a:t>Tạm dịch: Tôi yêu cầu được biết làm sao mà cái lọ hoa này lại bị vỡ, và sẽ không ai rời đi cho đến khi nào tôi tìm ra.</a:t>
            </a:r>
            <a:endParaRPr lang="en-US" sz="2400" dirty="0"/>
          </a:p>
          <a:p>
            <a:endParaRPr lang="en-US" sz="2400" dirty="0"/>
          </a:p>
        </p:txBody>
      </p:sp>
      <p:sp>
        <p:nvSpPr>
          <p:cNvPr id="5" name="Oval 4"/>
          <p:cNvSpPr/>
          <p:nvPr/>
        </p:nvSpPr>
        <p:spPr>
          <a:xfrm>
            <a:off x="4114800" y="9144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26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noAutofit/>
          </a:bodyPr>
          <a:lstStyle/>
          <a:p>
            <a:pPr algn="l"/>
            <a:r>
              <a:rPr lang="en-US" sz="2400" b="1" i="0" u="none" strike="noStrike" baseline="0" dirty="0" smtClean="0">
                <a:latin typeface="Times New Roman"/>
              </a:rPr>
              <a:t>Question 15. The more you practice speaking in public, ____.</a:t>
            </a:r>
            <a:br>
              <a:rPr lang="en-US" sz="2400" b="1" i="0" u="none" strike="noStrike" baseline="0" dirty="0" smtClean="0">
                <a:latin typeface="Times New Roman"/>
              </a:rPr>
            </a:br>
            <a:r>
              <a:rPr lang="en-US" sz="2400" b="1" dirty="0" smtClean="0"/>
              <a:t>A</a:t>
            </a:r>
            <a:r>
              <a:rPr lang="en-US" sz="2400" b="1" dirty="0"/>
              <a:t>. </a:t>
            </a:r>
            <a:r>
              <a:rPr lang="en-US" sz="2400" dirty="0"/>
              <a:t>the more you become confident	</a:t>
            </a:r>
            <a:r>
              <a:rPr lang="en-US" sz="2400" dirty="0" smtClean="0"/>
              <a:t/>
            </a:r>
            <a:br>
              <a:rPr lang="en-US" sz="2400" dirty="0" smtClean="0"/>
            </a:br>
            <a:r>
              <a:rPr lang="en-US" sz="2400" b="1" dirty="0" smtClean="0"/>
              <a:t>B</a:t>
            </a:r>
            <a:r>
              <a:rPr lang="en-US" sz="2400" b="1" dirty="0"/>
              <a:t>.</a:t>
            </a:r>
            <a:r>
              <a:rPr lang="en-US" sz="2400" dirty="0"/>
              <a:t> the more you become confidently</a:t>
            </a:r>
            <a:br>
              <a:rPr lang="en-US" sz="2400" dirty="0"/>
            </a:br>
            <a:r>
              <a:rPr lang="en-US" sz="2400" b="1" dirty="0" smtClean="0"/>
              <a:t>C</a:t>
            </a:r>
            <a:r>
              <a:rPr lang="en-US" sz="2400" b="1" dirty="0"/>
              <a:t>. </a:t>
            </a:r>
            <a:r>
              <a:rPr lang="en-US" sz="2400" dirty="0"/>
              <a:t>the greater confidence you become	</a:t>
            </a:r>
            <a:r>
              <a:rPr lang="en-US" sz="2400" dirty="0" smtClean="0"/>
              <a:t/>
            </a:r>
            <a:br>
              <a:rPr lang="en-US" sz="2400" dirty="0" smtClean="0"/>
            </a:br>
            <a:r>
              <a:rPr lang="en-US" sz="2400" b="1" dirty="0" smtClean="0"/>
              <a:t>D</a:t>
            </a:r>
            <a:r>
              <a:rPr lang="en-US" sz="2400" b="1" dirty="0"/>
              <a:t>.</a:t>
            </a:r>
            <a:r>
              <a:rPr lang="en-US" sz="2400" dirty="0"/>
              <a:t> the more confident you become</a:t>
            </a:r>
            <a:br>
              <a:rPr lang="en-US" sz="2400" dirty="0"/>
            </a:br>
            <a:endParaRPr lang="en-US" sz="2400" b="1" i="0" u="none" strike="noStrike" baseline="0" dirty="0" smtClean="0">
              <a:latin typeface="Times New Roman"/>
            </a:endParaRPr>
          </a:p>
        </p:txBody>
      </p:sp>
      <p:sp>
        <p:nvSpPr>
          <p:cNvPr id="4" name="TextBox 3"/>
          <p:cNvSpPr txBox="1"/>
          <p:nvPr/>
        </p:nvSpPr>
        <p:spPr>
          <a:xfrm>
            <a:off x="0" y="2438400"/>
            <a:ext cx="8534400" cy="3785652"/>
          </a:xfrm>
          <a:prstGeom prst="rect">
            <a:avLst/>
          </a:prstGeom>
          <a:noFill/>
        </p:spPr>
        <p:txBody>
          <a:bodyPr wrap="square" rtlCol="0">
            <a:spAutoFit/>
          </a:bodyPr>
          <a:lstStyle/>
          <a:p>
            <a:r>
              <a:rPr lang="vi-VN" sz="2000" dirty="0"/>
              <a:t>Kiến thức: </a:t>
            </a:r>
            <a:r>
              <a:rPr lang="vi-VN" sz="2000" b="1" dirty="0"/>
              <a:t>Câu so sánh đồng tiên: Càng... càng</a:t>
            </a:r>
            <a:endParaRPr lang="en-US" sz="2000" dirty="0"/>
          </a:p>
          <a:p>
            <a:r>
              <a:rPr lang="vi-VN" sz="2000" b="1" dirty="0"/>
              <a:t>Cấu trúc: The ...er/ </a:t>
            </a:r>
            <a:r>
              <a:rPr lang="en-US" sz="2000" b="1" dirty="0"/>
              <a:t>more... </a:t>
            </a:r>
            <a:r>
              <a:rPr lang="vi-VN" sz="2000" b="1" dirty="0"/>
              <a:t>S + V, the...er/ </a:t>
            </a:r>
            <a:r>
              <a:rPr lang="en-US" sz="2000" b="1" dirty="0"/>
              <a:t>more... </a:t>
            </a:r>
            <a:r>
              <a:rPr lang="vi-VN" sz="2000" b="1" dirty="0"/>
              <a:t>S + V.</a:t>
            </a:r>
            <a:endParaRPr lang="en-US" sz="2000" dirty="0"/>
          </a:p>
          <a:p>
            <a:r>
              <a:rPr lang="vi-VN" sz="2000" dirty="0"/>
              <a:t>Đáp án D đúng cấu trúc yêu cầu. Các phương án khác sai cấu trúc nên loại. </a:t>
            </a:r>
            <a:endParaRPr lang="en-US" sz="2000" dirty="0"/>
          </a:p>
          <a:p>
            <a:r>
              <a:rPr lang="vi-VN" sz="2000" b="1" dirty="0"/>
              <a:t>Chọn D.</a:t>
            </a:r>
            <a:endParaRPr lang="en-US" sz="2000" dirty="0"/>
          </a:p>
          <a:p>
            <a:r>
              <a:rPr lang="vi-VN" sz="2000" dirty="0"/>
              <a:t>Tạm dịch: Bạn càng chịu khó luyện tập nhiều trước đám đông thì bạn càng trở nên tự tin hơn.</a:t>
            </a:r>
            <a:endParaRPr lang="en-US" sz="2000" dirty="0"/>
          </a:p>
          <a:p>
            <a:r>
              <a:rPr lang="vi-VN" sz="2000" b="1" dirty="0"/>
              <a:t>Đáp án B sử dụng hiện tại hoàn thành kết hợp hoàn hảo với thì tương lai như câu đã cho.</a:t>
            </a:r>
            <a:endParaRPr lang="en-US" sz="2000" dirty="0"/>
          </a:p>
          <a:p>
            <a:r>
              <a:rPr lang="vi-VN" sz="2000" dirty="0"/>
              <a:t>Tạm dịch: Cô ta sẽ không quay trở về nhà cho tới khi nào cô ấy hoàn thành xong tất cả các công việc giấy tờ.</a:t>
            </a:r>
            <a:endParaRPr lang="en-US" sz="2000" dirty="0"/>
          </a:p>
          <a:p>
            <a:endParaRPr lang="en-US" sz="2000" dirty="0"/>
          </a:p>
        </p:txBody>
      </p:sp>
      <p:sp>
        <p:nvSpPr>
          <p:cNvPr id="5" name="Oval 4"/>
          <p:cNvSpPr/>
          <p:nvPr/>
        </p:nvSpPr>
        <p:spPr>
          <a:xfrm>
            <a:off x="381000" y="1676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065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991600" cy="1143000"/>
          </a:xfrm>
        </p:spPr>
        <p:txBody>
          <a:bodyPr>
            <a:noAutofit/>
          </a:bodyPr>
          <a:lstStyle/>
          <a:p>
            <a:pPr algn="l"/>
            <a:r>
              <a:rPr lang="en-US" sz="2400" i="0" u="none" strike="noStrike" baseline="0" dirty="0" smtClean="0">
                <a:latin typeface="Times New Roman"/>
              </a:rPr>
              <a:t>Question 16: Tom is inviting Linda to his birthday party.</a:t>
            </a:r>
            <a:br>
              <a:rPr lang="en-US" sz="2400" i="0" u="none" strike="noStrike" baseline="0" dirty="0" smtClean="0">
                <a:latin typeface="Times New Roman"/>
              </a:rPr>
            </a:br>
            <a:r>
              <a:rPr lang="en-US" sz="2400" dirty="0"/>
              <a:t>Tom: “Would you like to come to my birthday party next week?"</a:t>
            </a:r>
            <a:br>
              <a:rPr lang="en-US" sz="2400" dirty="0"/>
            </a:br>
            <a:r>
              <a:rPr lang="en-US" sz="2400" dirty="0"/>
              <a:t>Linda: </a:t>
            </a:r>
            <a:r>
              <a:rPr lang="en-US" sz="2400" dirty="0" smtClean="0"/>
              <a:t>“……………………..’’</a:t>
            </a:r>
            <a:r>
              <a:rPr lang="en-US" sz="2400" dirty="0"/>
              <a:t/>
            </a:r>
            <a:br>
              <a:rPr lang="en-US" sz="2400" dirty="0"/>
            </a:br>
            <a:r>
              <a:rPr lang="en-US" sz="2400" dirty="0"/>
              <a:t>A. Why not?	B. Yes, I'd love </a:t>
            </a:r>
            <a:r>
              <a:rPr lang="en-US" sz="2400" dirty="0" smtClean="0"/>
              <a:t>to. C</a:t>
            </a:r>
            <a:r>
              <a:rPr lang="en-US" sz="2400" dirty="0"/>
              <a:t>. I don’t think so.	D. N 0, I‘d love to.</a:t>
            </a:r>
            <a:br>
              <a:rPr lang="en-US" sz="2400" dirty="0"/>
            </a:br>
            <a:endParaRPr lang="en-US" sz="2400" i="0" u="none" strike="noStrike" baseline="0" dirty="0" smtClean="0">
              <a:latin typeface="Times New Roman"/>
            </a:endParaRPr>
          </a:p>
        </p:txBody>
      </p:sp>
      <p:sp>
        <p:nvSpPr>
          <p:cNvPr id="4" name="TextBox 3"/>
          <p:cNvSpPr txBox="1"/>
          <p:nvPr/>
        </p:nvSpPr>
        <p:spPr>
          <a:xfrm>
            <a:off x="228600" y="2514600"/>
            <a:ext cx="8763000" cy="3416320"/>
          </a:xfrm>
          <a:prstGeom prst="rect">
            <a:avLst/>
          </a:prstGeom>
          <a:noFill/>
        </p:spPr>
        <p:txBody>
          <a:bodyPr wrap="square" rtlCol="0">
            <a:spAutoFit/>
          </a:bodyPr>
          <a:lstStyle/>
          <a:p>
            <a:r>
              <a:rPr lang="en-US" sz="2400" b="1" dirty="0" err="1"/>
              <a:t>Tình</a:t>
            </a:r>
            <a:r>
              <a:rPr lang="en-US" sz="2400" b="1" dirty="0"/>
              <a:t> </a:t>
            </a:r>
            <a:r>
              <a:rPr lang="en-US" sz="2400" b="1" dirty="0" err="1"/>
              <a:t>huống</a:t>
            </a:r>
            <a:r>
              <a:rPr lang="en-US" sz="2400" b="1" dirty="0"/>
              <a:t> </a:t>
            </a:r>
            <a:r>
              <a:rPr lang="en-US" sz="2400" b="1" dirty="0" err="1"/>
              <a:t>giao</a:t>
            </a:r>
            <a:r>
              <a:rPr lang="en-US" sz="2400" b="1" dirty="0"/>
              <a:t> </a:t>
            </a:r>
            <a:r>
              <a:rPr lang="en-US" sz="2400" b="1" dirty="0" err="1"/>
              <a:t>tiếp</a:t>
            </a:r>
            <a:endParaRPr lang="en-US" sz="2400" b="1" dirty="0"/>
          </a:p>
          <a:p>
            <a:r>
              <a:rPr lang="en-US" sz="2400" b="1" dirty="0" err="1"/>
              <a:t>Tạm</a:t>
            </a:r>
            <a:r>
              <a:rPr lang="en-US" sz="2400" b="1" dirty="0"/>
              <a:t> </a:t>
            </a:r>
            <a:r>
              <a:rPr lang="en-US" sz="2400" b="1" dirty="0" err="1"/>
              <a:t>dịch</a:t>
            </a:r>
            <a:r>
              <a:rPr lang="en-US" sz="2400" dirty="0"/>
              <a:t>: Tom </a:t>
            </a:r>
            <a:r>
              <a:rPr lang="en-US" sz="2400" dirty="0" err="1"/>
              <a:t>đang</a:t>
            </a:r>
            <a:r>
              <a:rPr lang="en-US" sz="2400" dirty="0"/>
              <a:t> </a:t>
            </a:r>
            <a:r>
              <a:rPr lang="en-US" sz="2400" dirty="0" err="1"/>
              <a:t>mời</a:t>
            </a:r>
            <a:r>
              <a:rPr lang="en-US" sz="2400" dirty="0"/>
              <a:t> Linda </a:t>
            </a:r>
            <a:r>
              <a:rPr lang="en-US" sz="2400" dirty="0" err="1"/>
              <a:t>tới</a:t>
            </a:r>
            <a:r>
              <a:rPr lang="en-US" sz="2400" dirty="0"/>
              <a:t> </a:t>
            </a:r>
            <a:r>
              <a:rPr lang="en-US" sz="2400" dirty="0" err="1"/>
              <a:t>bữa</a:t>
            </a:r>
            <a:r>
              <a:rPr lang="en-US" sz="2400" dirty="0"/>
              <a:t> </a:t>
            </a:r>
            <a:r>
              <a:rPr lang="en-US" sz="2400" dirty="0" err="1"/>
              <a:t>tiệc</a:t>
            </a:r>
            <a:r>
              <a:rPr lang="en-US" sz="2400" dirty="0"/>
              <a:t> </a:t>
            </a:r>
            <a:r>
              <a:rPr lang="en-US" sz="2400" dirty="0" err="1"/>
              <a:t>sinh</a:t>
            </a:r>
            <a:r>
              <a:rPr lang="en-US" sz="2400" dirty="0"/>
              <a:t> </a:t>
            </a:r>
            <a:r>
              <a:rPr lang="en-US" sz="2400" dirty="0" err="1"/>
              <a:t>nhật</a:t>
            </a:r>
            <a:r>
              <a:rPr lang="en-US" sz="2400" dirty="0"/>
              <a:t> </a:t>
            </a:r>
            <a:r>
              <a:rPr lang="en-US" sz="2400" dirty="0" err="1"/>
              <a:t>của</a:t>
            </a:r>
            <a:r>
              <a:rPr lang="en-US" sz="2400" dirty="0"/>
              <a:t> </a:t>
            </a:r>
            <a:r>
              <a:rPr lang="en-US" sz="2400" dirty="0" err="1"/>
              <a:t>mình</a:t>
            </a:r>
            <a:r>
              <a:rPr lang="en-US" sz="2400" dirty="0"/>
              <a:t>.</a:t>
            </a:r>
          </a:p>
          <a:p>
            <a:r>
              <a:rPr lang="en-US" sz="2400" dirty="0"/>
              <a:t>Tom: “</a:t>
            </a:r>
            <a:r>
              <a:rPr lang="en-US" sz="2400" dirty="0" err="1"/>
              <a:t>cậu</a:t>
            </a:r>
            <a:r>
              <a:rPr lang="en-US" sz="2400" dirty="0"/>
              <a:t> </a:t>
            </a:r>
            <a:r>
              <a:rPr lang="en-US" sz="2400" dirty="0" err="1"/>
              <a:t>có</a:t>
            </a:r>
            <a:r>
              <a:rPr lang="en-US" sz="2400" dirty="0"/>
              <a:t> </a:t>
            </a:r>
            <a:r>
              <a:rPr lang="en-US" sz="2400" dirty="0" err="1"/>
              <a:t>muốn</a:t>
            </a:r>
            <a:r>
              <a:rPr lang="en-US" sz="2400" dirty="0"/>
              <a:t> </a:t>
            </a:r>
            <a:r>
              <a:rPr lang="en-US" sz="2400" dirty="0" err="1"/>
              <a:t>tham</a:t>
            </a:r>
            <a:r>
              <a:rPr lang="en-US" sz="2400" dirty="0"/>
              <a:t> </a:t>
            </a:r>
            <a:r>
              <a:rPr lang="en-US" sz="2400" dirty="0" err="1"/>
              <a:t>gia</a:t>
            </a:r>
            <a:r>
              <a:rPr lang="en-US" sz="2400" dirty="0"/>
              <a:t> </a:t>
            </a:r>
            <a:r>
              <a:rPr lang="en-US" sz="2400" dirty="0" err="1"/>
              <a:t>bữa</a:t>
            </a:r>
            <a:r>
              <a:rPr lang="en-US" sz="2400" dirty="0"/>
              <a:t> </a:t>
            </a:r>
            <a:r>
              <a:rPr lang="en-US" sz="2400" dirty="0" err="1"/>
              <a:t>tiệc</a:t>
            </a:r>
            <a:r>
              <a:rPr lang="en-US" sz="2400" dirty="0"/>
              <a:t> </a:t>
            </a:r>
            <a:r>
              <a:rPr lang="en-US" sz="2400" dirty="0" err="1"/>
              <a:t>sinh</a:t>
            </a:r>
            <a:r>
              <a:rPr lang="en-US" sz="2400" dirty="0"/>
              <a:t> </a:t>
            </a:r>
            <a:r>
              <a:rPr lang="en-US" sz="2400" dirty="0" err="1"/>
              <a:t>nhật</a:t>
            </a:r>
            <a:r>
              <a:rPr lang="en-US" sz="2400" dirty="0"/>
              <a:t> </a:t>
            </a:r>
            <a:r>
              <a:rPr lang="en-US" sz="2400" dirty="0" err="1"/>
              <a:t>vào</a:t>
            </a:r>
            <a:r>
              <a:rPr lang="en-US" sz="2400" dirty="0"/>
              <a:t> </a:t>
            </a:r>
            <a:r>
              <a:rPr lang="en-US" sz="2400" dirty="0" err="1"/>
              <a:t>tuần</a:t>
            </a:r>
            <a:r>
              <a:rPr lang="en-US" sz="2400" dirty="0"/>
              <a:t> </a:t>
            </a:r>
            <a:r>
              <a:rPr lang="en-US" sz="2400" dirty="0" err="1"/>
              <a:t>sau</a:t>
            </a:r>
            <a:r>
              <a:rPr lang="en-US" sz="2400" dirty="0"/>
              <a:t> </a:t>
            </a:r>
            <a:r>
              <a:rPr lang="en-US" sz="2400" dirty="0" err="1"/>
              <a:t>của</a:t>
            </a:r>
            <a:r>
              <a:rPr lang="en-US" sz="2400" dirty="0"/>
              <a:t> </a:t>
            </a:r>
            <a:r>
              <a:rPr lang="en-US" sz="2400" dirty="0" err="1"/>
              <a:t>tớ</a:t>
            </a:r>
            <a:r>
              <a:rPr lang="en-US" sz="2400" dirty="0"/>
              <a:t> </a:t>
            </a:r>
            <a:r>
              <a:rPr lang="en-US" sz="2400" dirty="0" err="1"/>
              <a:t>không</a:t>
            </a:r>
            <a:r>
              <a:rPr lang="en-US" sz="2400" dirty="0"/>
              <a:t>?" Linda: "</a:t>
            </a:r>
            <a:r>
              <a:rPr lang="en-US" sz="2400" u="sng" dirty="0"/>
              <a:t> 	</a:t>
            </a:r>
            <a:r>
              <a:rPr lang="en-US" sz="2400" dirty="0"/>
              <a:t>."</a:t>
            </a:r>
          </a:p>
          <a:p>
            <a:pPr lvl="1"/>
            <a:r>
              <a:rPr lang="en-US" sz="2400" dirty="0" err="1"/>
              <a:t>Tại</a:t>
            </a:r>
            <a:r>
              <a:rPr lang="en-US" sz="2400" dirty="0"/>
              <a:t> </a:t>
            </a:r>
            <a:r>
              <a:rPr lang="en-US" sz="2400" dirty="0" err="1"/>
              <a:t>sao</a:t>
            </a:r>
            <a:r>
              <a:rPr lang="en-US" sz="2400" dirty="0"/>
              <a:t> </a:t>
            </a:r>
            <a:r>
              <a:rPr lang="en-US" sz="2400" dirty="0" err="1"/>
              <a:t>không</a:t>
            </a:r>
            <a:r>
              <a:rPr lang="en-US" sz="2400" dirty="0"/>
              <a:t> </a:t>
            </a:r>
            <a:r>
              <a:rPr lang="en-US" sz="2400" dirty="0" err="1"/>
              <a:t>nhỉ</a:t>
            </a:r>
            <a:r>
              <a:rPr lang="en-US" sz="2400" dirty="0"/>
              <a:t>? (</a:t>
            </a:r>
            <a:r>
              <a:rPr lang="en-US" sz="2400" dirty="0" err="1"/>
              <a:t>đáp</a:t>
            </a:r>
            <a:r>
              <a:rPr lang="en-US" sz="2400" dirty="0"/>
              <a:t> </a:t>
            </a:r>
            <a:r>
              <a:rPr lang="en-US" sz="2400" dirty="0" err="1"/>
              <a:t>lại</a:t>
            </a:r>
            <a:r>
              <a:rPr lang="en-US" sz="2400" dirty="0"/>
              <a:t> </a:t>
            </a:r>
            <a:r>
              <a:rPr lang="en-US" sz="2400" dirty="0" err="1"/>
              <a:t>khi</a:t>
            </a:r>
            <a:r>
              <a:rPr lang="en-US" sz="2400" dirty="0"/>
              <a:t> </a:t>
            </a:r>
            <a:r>
              <a:rPr lang="en-US" sz="2400" dirty="0" err="1"/>
              <a:t>ai</a:t>
            </a:r>
            <a:r>
              <a:rPr lang="en-US" sz="2400" dirty="0"/>
              <a:t> </a:t>
            </a:r>
            <a:r>
              <a:rPr lang="en-US" sz="2400" dirty="0" err="1"/>
              <a:t>đó</a:t>
            </a:r>
            <a:r>
              <a:rPr lang="en-US" sz="2400" dirty="0"/>
              <a:t> </a:t>
            </a:r>
            <a:r>
              <a:rPr lang="en-US" sz="2400" dirty="0" err="1"/>
              <a:t>đưa</a:t>
            </a:r>
            <a:r>
              <a:rPr lang="en-US" sz="2400" dirty="0"/>
              <a:t> </a:t>
            </a:r>
            <a:r>
              <a:rPr lang="en-US" sz="2400" dirty="0" err="1"/>
              <a:t>ra</a:t>
            </a:r>
            <a:r>
              <a:rPr lang="en-US" sz="2400" dirty="0"/>
              <a:t> ý </a:t>
            </a:r>
            <a:r>
              <a:rPr lang="en-US" sz="2400" dirty="0" err="1"/>
              <a:t>kiến</a:t>
            </a:r>
            <a:r>
              <a:rPr lang="en-US" sz="2400" dirty="0"/>
              <a:t>)</a:t>
            </a:r>
          </a:p>
          <a:p>
            <a:pPr lvl="1"/>
            <a:r>
              <a:rPr lang="en-US" sz="2400" dirty="0" err="1"/>
              <a:t>Có</a:t>
            </a:r>
            <a:r>
              <a:rPr lang="en-US" sz="2400" dirty="0"/>
              <a:t>, </a:t>
            </a:r>
            <a:r>
              <a:rPr lang="en-US" sz="2400" dirty="0" err="1"/>
              <a:t>tớ</a:t>
            </a:r>
            <a:r>
              <a:rPr lang="en-US" sz="2400" dirty="0"/>
              <a:t> </a:t>
            </a:r>
            <a:r>
              <a:rPr lang="en-US" sz="2400" dirty="0" err="1"/>
              <a:t>rất</a:t>
            </a:r>
            <a:r>
              <a:rPr lang="en-US" sz="2400" dirty="0"/>
              <a:t> </a:t>
            </a:r>
            <a:r>
              <a:rPr lang="en-US" sz="2400" dirty="0" err="1"/>
              <a:t>muốn</a:t>
            </a:r>
            <a:r>
              <a:rPr lang="en-US" sz="2400" dirty="0"/>
              <a:t> </a:t>
            </a:r>
            <a:r>
              <a:rPr lang="en-US" sz="2400" dirty="0" err="1"/>
              <a:t>đi</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mời</a:t>
            </a:r>
            <a:r>
              <a:rPr lang="en-US" sz="2400" dirty="0"/>
              <a:t>)</a:t>
            </a:r>
          </a:p>
          <a:p>
            <a:pPr lvl="1"/>
            <a:r>
              <a:rPr lang="en-US" sz="2400" dirty="0" err="1"/>
              <a:t>Tớ</a:t>
            </a:r>
            <a:r>
              <a:rPr lang="en-US" sz="2400" dirty="0"/>
              <a:t> </a:t>
            </a:r>
            <a:r>
              <a:rPr lang="en-US" sz="2400" dirty="0" err="1"/>
              <a:t>không</a:t>
            </a:r>
            <a:r>
              <a:rPr lang="en-US" sz="2400" dirty="0"/>
              <a:t> </a:t>
            </a:r>
            <a:r>
              <a:rPr lang="en-US" sz="2400" dirty="0" err="1"/>
              <a:t>nghĩ</a:t>
            </a:r>
            <a:r>
              <a:rPr lang="en-US" sz="2400" dirty="0"/>
              <a:t> </a:t>
            </a:r>
            <a:r>
              <a:rPr lang="en-US" sz="2400" dirty="0" err="1"/>
              <a:t>vậy</a:t>
            </a:r>
            <a:r>
              <a:rPr lang="en-US" sz="2400" dirty="0"/>
              <a:t> </a:t>
            </a:r>
            <a:r>
              <a:rPr lang="en-US" sz="2400" dirty="0" err="1"/>
              <a:t>đâu</a:t>
            </a:r>
            <a:endParaRPr lang="en-US" sz="2400" dirty="0"/>
          </a:p>
          <a:p>
            <a:pPr lvl="1"/>
            <a:r>
              <a:rPr lang="en-US" sz="2400" dirty="0" err="1"/>
              <a:t>Không</a:t>
            </a:r>
            <a:r>
              <a:rPr lang="en-US" sz="2400" dirty="0"/>
              <a:t>, </a:t>
            </a:r>
            <a:r>
              <a:rPr lang="en-US" sz="2400" dirty="0" err="1"/>
              <a:t>tớ</a:t>
            </a:r>
            <a:r>
              <a:rPr lang="en-US" sz="2400" dirty="0"/>
              <a:t> </a:t>
            </a:r>
            <a:r>
              <a:rPr lang="en-US" sz="2400" dirty="0" err="1"/>
              <a:t>rất</a:t>
            </a:r>
            <a:r>
              <a:rPr lang="en-US" sz="2400" dirty="0"/>
              <a:t> </a:t>
            </a:r>
            <a:r>
              <a:rPr lang="en-US" sz="2400" dirty="0" err="1"/>
              <a:t>muốn</a:t>
            </a:r>
            <a:endParaRPr lang="en-US" sz="2400" dirty="0"/>
          </a:p>
          <a:p>
            <a:endParaRPr lang="en-US" sz="2400" dirty="0"/>
          </a:p>
        </p:txBody>
      </p:sp>
      <p:sp>
        <p:nvSpPr>
          <p:cNvPr id="5" name="Oval 4"/>
          <p:cNvSpPr/>
          <p:nvPr/>
        </p:nvSpPr>
        <p:spPr>
          <a:xfrm>
            <a:off x="1828800" y="1600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963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Autofit/>
          </a:bodyPr>
          <a:lstStyle/>
          <a:p>
            <a:pPr algn="l"/>
            <a:r>
              <a:rPr lang="en-US" sz="2400" b="1" i="0" u="none" strike="noStrike" baseline="0" dirty="0" smtClean="0">
                <a:latin typeface="Times New Roman"/>
              </a:rPr>
              <a:t>Question 17: Laura is asking Tom for his idea about a vacation at the beach.</a:t>
            </a:r>
            <a:br>
              <a:rPr lang="en-US" sz="2400" b="1" i="0" u="none" strike="noStrike" baseline="0" dirty="0" smtClean="0">
                <a:latin typeface="Times New Roman"/>
              </a:rPr>
            </a:br>
            <a:r>
              <a:rPr lang="en-US" sz="2400" dirty="0"/>
              <a:t>Laura: “Do you think a vacation at the beach will do me good?” Tom: " 	</a:t>
            </a:r>
            <a:r>
              <a:rPr lang="en-US" sz="2400" dirty="0" smtClean="0"/>
              <a:t>……………"</a:t>
            </a:r>
            <a:r>
              <a:rPr lang="en-US" sz="2400" dirty="0"/>
              <a:t/>
            </a:r>
            <a:br>
              <a:rPr lang="en-US" sz="2400" dirty="0"/>
            </a:br>
            <a:r>
              <a:rPr lang="en-US" sz="2400" dirty="0"/>
              <a:t> </a:t>
            </a:r>
            <a:r>
              <a:rPr lang="en-US" sz="2400" b="1" dirty="0" smtClean="0"/>
              <a:t>A</a:t>
            </a:r>
            <a:r>
              <a:rPr lang="en-US" sz="2400" dirty="0"/>
              <a:t>. Sure. Have a good time there.	</a:t>
            </a:r>
            <a:r>
              <a:rPr lang="en-US" sz="2400" b="1" dirty="0"/>
              <a:t>B</a:t>
            </a:r>
            <a:r>
              <a:rPr lang="en-US" sz="2400" dirty="0"/>
              <a:t>. Yes, I think.</a:t>
            </a:r>
            <a:br>
              <a:rPr lang="en-US" sz="2400" dirty="0"/>
            </a:br>
            <a:r>
              <a:rPr lang="en-US" sz="2400" b="1" dirty="0"/>
              <a:t>C</a:t>
            </a:r>
            <a:r>
              <a:rPr lang="en-US" sz="2400" dirty="0"/>
              <a:t>. Could you bye me something?	</a:t>
            </a:r>
            <a:r>
              <a:rPr lang="en-US" sz="2400" b="1" dirty="0"/>
              <a:t>D</a:t>
            </a:r>
            <a:r>
              <a:rPr lang="en-US" sz="2400" dirty="0"/>
              <a:t>. Yes, it does. </a:t>
            </a:r>
            <a:br>
              <a:rPr lang="en-US" sz="2400" dirty="0"/>
            </a:br>
            <a:endParaRPr lang="en-US" sz="2400" b="1" i="0" u="none" strike="noStrike" baseline="0" dirty="0" smtClean="0">
              <a:latin typeface="Times New Roman"/>
            </a:endParaRPr>
          </a:p>
        </p:txBody>
      </p:sp>
      <p:sp>
        <p:nvSpPr>
          <p:cNvPr id="4" name="TextBox 3"/>
          <p:cNvSpPr txBox="1"/>
          <p:nvPr/>
        </p:nvSpPr>
        <p:spPr>
          <a:xfrm>
            <a:off x="304800" y="2667000"/>
            <a:ext cx="8305800" cy="3416320"/>
          </a:xfrm>
          <a:prstGeom prst="rect">
            <a:avLst/>
          </a:prstGeom>
          <a:noFill/>
        </p:spPr>
        <p:txBody>
          <a:bodyPr wrap="square" rtlCol="0">
            <a:spAutoFit/>
          </a:bodyPr>
          <a:lstStyle/>
          <a:p>
            <a:r>
              <a:rPr lang="en-US" sz="2400" b="1" dirty="0" err="1"/>
              <a:t>Tình</a:t>
            </a:r>
            <a:r>
              <a:rPr lang="en-US" sz="2400" b="1" dirty="0"/>
              <a:t> </a:t>
            </a:r>
            <a:r>
              <a:rPr lang="en-US" sz="2400" b="1" dirty="0" err="1"/>
              <a:t>huống</a:t>
            </a:r>
            <a:r>
              <a:rPr lang="en-US" sz="2400" b="1" dirty="0"/>
              <a:t> </a:t>
            </a:r>
            <a:r>
              <a:rPr lang="en-US" sz="2400" b="1" dirty="0" err="1"/>
              <a:t>giao</a:t>
            </a:r>
            <a:r>
              <a:rPr lang="en-US" sz="2400" b="1" dirty="0"/>
              <a:t> </a:t>
            </a:r>
            <a:r>
              <a:rPr lang="en-US" sz="2400" b="1" dirty="0" err="1"/>
              <a:t>tiếp</a:t>
            </a:r>
            <a:endParaRPr lang="en-US" sz="2400" b="1" dirty="0"/>
          </a:p>
          <a:p>
            <a:r>
              <a:rPr lang="en-US" sz="2400" b="1" dirty="0" err="1"/>
              <a:t>Tạm</a:t>
            </a:r>
            <a:r>
              <a:rPr lang="en-US" sz="2400" b="1" dirty="0"/>
              <a:t> </a:t>
            </a:r>
            <a:r>
              <a:rPr lang="en-US" sz="2400" b="1" dirty="0" err="1"/>
              <a:t>dịch</a:t>
            </a:r>
            <a:r>
              <a:rPr lang="en-US" sz="2400" dirty="0"/>
              <a:t>: Laura </a:t>
            </a:r>
            <a:r>
              <a:rPr lang="en-US" sz="2400" dirty="0" err="1"/>
              <a:t>đang</a:t>
            </a:r>
            <a:r>
              <a:rPr lang="en-US" sz="2400" dirty="0"/>
              <a:t> </a:t>
            </a:r>
            <a:r>
              <a:rPr lang="en-US" sz="2400" dirty="0" err="1"/>
              <a:t>hỏi</a:t>
            </a:r>
            <a:r>
              <a:rPr lang="en-US" sz="2400" dirty="0"/>
              <a:t> Tom </a:t>
            </a:r>
            <a:r>
              <a:rPr lang="en-US" sz="2400" dirty="0" err="1"/>
              <a:t>về</a:t>
            </a:r>
            <a:r>
              <a:rPr lang="en-US" sz="2400" dirty="0"/>
              <a:t> ý </a:t>
            </a:r>
            <a:r>
              <a:rPr lang="en-US" sz="2400" dirty="0" err="1"/>
              <a:t>tưởng</a:t>
            </a:r>
            <a:r>
              <a:rPr lang="en-US" sz="2400" dirty="0"/>
              <a:t> </a:t>
            </a:r>
            <a:r>
              <a:rPr lang="en-US" sz="2400" dirty="0" err="1"/>
              <a:t>của</a:t>
            </a:r>
            <a:r>
              <a:rPr lang="en-US" sz="2400" dirty="0"/>
              <a:t> </a:t>
            </a:r>
            <a:r>
              <a:rPr lang="en-US" sz="2400" dirty="0" err="1"/>
              <a:t>anh</a:t>
            </a:r>
            <a:r>
              <a:rPr lang="en-US" sz="2400" dirty="0"/>
              <a:t> </a:t>
            </a:r>
            <a:r>
              <a:rPr lang="en-US" sz="2400" dirty="0" err="1"/>
              <a:t>ấy</a:t>
            </a:r>
            <a:r>
              <a:rPr lang="en-US" sz="2400" dirty="0"/>
              <a:t> </a:t>
            </a:r>
            <a:r>
              <a:rPr lang="en-US" sz="2400" dirty="0" err="1"/>
              <a:t>cho</a:t>
            </a:r>
            <a:r>
              <a:rPr lang="en-US" sz="2400" dirty="0"/>
              <a:t> </a:t>
            </a:r>
            <a:r>
              <a:rPr lang="en-US" sz="2400" dirty="0" err="1"/>
              <a:t>kì</a:t>
            </a:r>
            <a:r>
              <a:rPr lang="en-US" sz="2400" dirty="0"/>
              <a:t> </a:t>
            </a:r>
            <a:r>
              <a:rPr lang="en-US" sz="2400" dirty="0" err="1"/>
              <a:t>nghỉ</a:t>
            </a:r>
            <a:r>
              <a:rPr lang="en-US" sz="2400" dirty="0"/>
              <a:t> ở </a:t>
            </a:r>
            <a:r>
              <a:rPr lang="en-US" sz="2400" dirty="0" err="1"/>
              <a:t>bãi</a:t>
            </a:r>
            <a:r>
              <a:rPr lang="en-US" sz="2400" dirty="0"/>
              <a:t> </a:t>
            </a:r>
            <a:r>
              <a:rPr lang="en-US" sz="2400" dirty="0" err="1"/>
              <a:t>biển</a:t>
            </a:r>
            <a:r>
              <a:rPr lang="en-US" sz="2400" dirty="0"/>
              <a:t>.</a:t>
            </a:r>
          </a:p>
          <a:p>
            <a:r>
              <a:rPr lang="en-US" sz="2400" dirty="0"/>
              <a:t>Laura: "</a:t>
            </a:r>
            <a:r>
              <a:rPr lang="en-US" sz="2400" dirty="0" err="1"/>
              <a:t>Cậu</a:t>
            </a:r>
            <a:r>
              <a:rPr lang="en-US" sz="2400" dirty="0"/>
              <a:t> </a:t>
            </a:r>
            <a:r>
              <a:rPr lang="en-US" sz="2400" dirty="0" err="1"/>
              <a:t>có</a:t>
            </a:r>
            <a:r>
              <a:rPr lang="en-US" sz="2400" dirty="0"/>
              <a:t> </a:t>
            </a:r>
            <a:r>
              <a:rPr lang="en-US" sz="2400" dirty="0" err="1"/>
              <a:t>nghĩa</a:t>
            </a:r>
            <a:r>
              <a:rPr lang="en-US" sz="2400" dirty="0"/>
              <a:t> </a:t>
            </a:r>
            <a:r>
              <a:rPr lang="en-US" sz="2400" dirty="0" err="1"/>
              <a:t>rằng</a:t>
            </a:r>
            <a:r>
              <a:rPr lang="en-US" sz="2400" dirty="0"/>
              <a:t> </a:t>
            </a:r>
            <a:r>
              <a:rPr lang="en-US" sz="2400" dirty="0" err="1"/>
              <a:t>đi</a:t>
            </a:r>
            <a:r>
              <a:rPr lang="en-US" sz="2400" dirty="0"/>
              <a:t> </a:t>
            </a:r>
            <a:r>
              <a:rPr lang="en-US" sz="2400" dirty="0" err="1"/>
              <a:t>nghỉ</a:t>
            </a:r>
            <a:r>
              <a:rPr lang="en-US" sz="2400" dirty="0"/>
              <a:t> ở </a:t>
            </a:r>
            <a:r>
              <a:rPr lang="en-US" sz="2400" dirty="0" err="1"/>
              <a:t>biển</a:t>
            </a:r>
            <a:r>
              <a:rPr lang="en-US" sz="2400" dirty="0"/>
              <a:t> </a:t>
            </a:r>
            <a:r>
              <a:rPr lang="en-US" sz="2400" dirty="0" err="1"/>
              <a:t>là</a:t>
            </a:r>
            <a:r>
              <a:rPr lang="en-US" sz="2400" dirty="0"/>
              <a:t> </a:t>
            </a:r>
            <a:r>
              <a:rPr lang="en-US" sz="2400" dirty="0" err="1"/>
              <a:t>tốt</a:t>
            </a:r>
            <a:r>
              <a:rPr lang="en-US" sz="2400" dirty="0"/>
              <a:t> </a:t>
            </a:r>
            <a:r>
              <a:rPr lang="en-US" sz="2400" dirty="0" err="1"/>
              <a:t>cho</a:t>
            </a:r>
            <a:r>
              <a:rPr lang="en-US" sz="2400" dirty="0"/>
              <a:t> </a:t>
            </a:r>
            <a:r>
              <a:rPr lang="en-US" sz="2400" dirty="0" err="1"/>
              <a:t>tớ</a:t>
            </a:r>
            <a:r>
              <a:rPr lang="en-US" sz="2400" dirty="0"/>
              <a:t> </a:t>
            </a:r>
            <a:r>
              <a:rPr lang="en-US" sz="2400" dirty="0" err="1"/>
              <a:t>không</a:t>
            </a:r>
            <a:r>
              <a:rPr lang="en-US" sz="2400" dirty="0"/>
              <a:t>?"</a:t>
            </a:r>
          </a:p>
          <a:p>
            <a:r>
              <a:rPr lang="en-US" sz="2400" dirty="0"/>
              <a:t>Tom : “	”</a:t>
            </a:r>
          </a:p>
          <a:p>
            <a:r>
              <a:rPr lang="en-US" sz="2400" b="1" dirty="0"/>
              <a:t>A</a:t>
            </a:r>
            <a:r>
              <a:rPr lang="en-US" sz="2400" dirty="0"/>
              <a:t>. </a:t>
            </a:r>
            <a:r>
              <a:rPr lang="en-US" sz="2400" dirty="0" err="1"/>
              <a:t>chắc</a:t>
            </a:r>
            <a:r>
              <a:rPr lang="en-US" sz="2400" dirty="0"/>
              <a:t> </a:t>
            </a:r>
            <a:r>
              <a:rPr lang="en-US" sz="2400" dirty="0" err="1"/>
              <a:t>chắn</a:t>
            </a:r>
            <a:r>
              <a:rPr lang="en-US" sz="2400" dirty="0"/>
              <a:t> </a:t>
            </a:r>
            <a:r>
              <a:rPr lang="en-US" sz="2400" dirty="0" err="1"/>
              <a:t>rồi</a:t>
            </a:r>
            <a:r>
              <a:rPr lang="en-US" sz="2400" dirty="0"/>
              <a:t>. </a:t>
            </a:r>
            <a:r>
              <a:rPr lang="en-US" sz="2400" dirty="0" err="1"/>
              <a:t>Chúc</a:t>
            </a:r>
            <a:r>
              <a:rPr lang="en-US" sz="2400" dirty="0"/>
              <a:t> </a:t>
            </a:r>
            <a:r>
              <a:rPr lang="en-US" sz="2400" dirty="0" err="1"/>
              <a:t>đi</a:t>
            </a:r>
            <a:r>
              <a:rPr lang="en-US" sz="2400" dirty="0"/>
              <a:t> </a:t>
            </a:r>
            <a:r>
              <a:rPr lang="en-US" sz="2400" dirty="0" err="1"/>
              <a:t>vui</a:t>
            </a:r>
            <a:r>
              <a:rPr lang="en-US" sz="2400" dirty="0"/>
              <a:t> </a:t>
            </a:r>
            <a:r>
              <a:rPr lang="en-US" sz="2400" dirty="0" err="1"/>
              <a:t>vẻ</a:t>
            </a:r>
            <a:r>
              <a:rPr lang="en-US" sz="2400" dirty="0"/>
              <a:t> </a:t>
            </a:r>
            <a:r>
              <a:rPr lang="en-US" sz="2400" dirty="0" err="1"/>
              <a:t>nha</a:t>
            </a:r>
            <a:r>
              <a:rPr lang="en-US" sz="2400" dirty="0"/>
              <a:t>.	</a:t>
            </a:r>
            <a:r>
              <a:rPr lang="en-US" sz="2400" b="1" dirty="0"/>
              <a:t>B</a:t>
            </a:r>
            <a:r>
              <a:rPr lang="en-US" sz="2400" dirty="0"/>
              <a:t>. </a:t>
            </a:r>
            <a:r>
              <a:rPr lang="en-US" sz="2400" dirty="0" err="1"/>
              <a:t>có</a:t>
            </a:r>
            <a:r>
              <a:rPr lang="en-US" sz="2400" dirty="0"/>
              <a:t>. </a:t>
            </a:r>
            <a:r>
              <a:rPr lang="en-US" sz="2400" dirty="0" err="1"/>
              <a:t>Tớ</a:t>
            </a:r>
            <a:r>
              <a:rPr lang="en-US" sz="2400" dirty="0"/>
              <a:t> </a:t>
            </a:r>
            <a:r>
              <a:rPr lang="en-US" sz="2400" dirty="0" err="1"/>
              <a:t>nghĩ</a:t>
            </a:r>
            <a:r>
              <a:rPr lang="en-US" sz="2400" dirty="0"/>
              <a:t> </a:t>
            </a:r>
            <a:r>
              <a:rPr lang="en-US" sz="2400" dirty="0" err="1"/>
              <a:t>vậy</a:t>
            </a:r>
            <a:endParaRPr lang="en-US" sz="2400" dirty="0"/>
          </a:p>
          <a:p>
            <a:r>
              <a:rPr lang="en-US" sz="2400" b="1" dirty="0"/>
              <a:t>C</a:t>
            </a:r>
            <a:r>
              <a:rPr lang="en-US" sz="2400" dirty="0"/>
              <a:t>. </a:t>
            </a:r>
            <a:r>
              <a:rPr lang="en-US" sz="2400" dirty="0" err="1"/>
              <a:t>cậu</a:t>
            </a:r>
            <a:r>
              <a:rPr lang="en-US" sz="2400" dirty="0"/>
              <a:t> </a:t>
            </a:r>
            <a:r>
              <a:rPr lang="en-US" sz="2400" dirty="0" err="1"/>
              <a:t>có</a:t>
            </a:r>
            <a:r>
              <a:rPr lang="en-US" sz="2400" dirty="0"/>
              <a:t> </a:t>
            </a:r>
            <a:r>
              <a:rPr lang="en-US" sz="2400" dirty="0" err="1"/>
              <a:t>thể</a:t>
            </a:r>
            <a:r>
              <a:rPr lang="en-US" sz="2400" dirty="0"/>
              <a:t> </a:t>
            </a:r>
            <a:r>
              <a:rPr lang="en-US" sz="2400" dirty="0" err="1"/>
              <a:t>mua</a:t>
            </a:r>
            <a:r>
              <a:rPr lang="en-US" sz="2400" dirty="0"/>
              <a:t> </a:t>
            </a:r>
            <a:r>
              <a:rPr lang="en-US" sz="2400" dirty="0" err="1"/>
              <a:t>cho</a:t>
            </a:r>
            <a:r>
              <a:rPr lang="en-US" sz="2400" dirty="0"/>
              <a:t> </a:t>
            </a:r>
            <a:r>
              <a:rPr lang="en-US" sz="2400" dirty="0" err="1"/>
              <a:t>tớ</a:t>
            </a:r>
            <a:r>
              <a:rPr lang="en-US" sz="2400" dirty="0"/>
              <a:t> </a:t>
            </a:r>
            <a:r>
              <a:rPr lang="en-US" sz="2400" dirty="0" err="1"/>
              <a:t>vài</a:t>
            </a:r>
            <a:r>
              <a:rPr lang="en-US" sz="2400" dirty="0"/>
              <a:t> </a:t>
            </a:r>
            <a:r>
              <a:rPr lang="en-US" sz="2400" dirty="0" err="1"/>
              <a:t>thứ</a:t>
            </a:r>
            <a:r>
              <a:rPr lang="en-US" sz="2400" dirty="0"/>
              <a:t> </a:t>
            </a:r>
            <a:r>
              <a:rPr lang="en-US" sz="2400" dirty="0" err="1"/>
              <a:t>được</a:t>
            </a:r>
            <a:r>
              <a:rPr lang="en-US" sz="2400" dirty="0"/>
              <a:t> </a:t>
            </a:r>
            <a:r>
              <a:rPr lang="en-US" sz="2400" dirty="0" err="1"/>
              <a:t>không</a:t>
            </a:r>
            <a:r>
              <a:rPr lang="en-US" sz="2400" dirty="0"/>
              <a:t>?	</a:t>
            </a:r>
            <a:r>
              <a:rPr lang="en-US" sz="2400" b="1" dirty="0"/>
              <a:t>D</a:t>
            </a:r>
            <a:r>
              <a:rPr lang="en-US" sz="2400" dirty="0"/>
              <a:t>. </a:t>
            </a:r>
            <a:r>
              <a:rPr lang="en-US" sz="2400" dirty="0" err="1"/>
              <a:t>có</a:t>
            </a:r>
            <a:r>
              <a:rPr lang="en-US" sz="2400" dirty="0"/>
              <a:t>. </a:t>
            </a:r>
            <a:r>
              <a:rPr lang="en-US" sz="2400" dirty="0" err="1"/>
              <a:t>Nó</a:t>
            </a:r>
            <a:r>
              <a:rPr lang="en-US" sz="2400" dirty="0"/>
              <a:t> </a:t>
            </a:r>
            <a:r>
              <a:rPr lang="en-US" sz="2400" dirty="0" err="1"/>
              <a:t>sẽ</a:t>
            </a:r>
            <a:r>
              <a:rPr lang="en-US" sz="2400" dirty="0"/>
              <a:t> </a:t>
            </a:r>
            <a:r>
              <a:rPr lang="en-US" sz="2400" dirty="0" err="1"/>
              <a:t>như</a:t>
            </a:r>
            <a:r>
              <a:rPr lang="en-US" sz="2400" dirty="0"/>
              <a:t> </a:t>
            </a:r>
            <a:r>
              <a:rPr lang="en-US" sz="2400" dirty="0" err="1"/>
              <a:t>vậy</a:t>
            </a:r>
            <a:r>
              <a:rPr lang="en-US" sz="2400" dirty="0"/>
              <a:t> </a:t>
            </a:r>
            <a:r>
              <a:rPr lang="en-US" sz="2400" dirty="0" err="1"/>
              <a:t>mà</a:t>
            </a:r>
            <a:r>
              <a:rPr lang="en-US" sz="2400" dirty="0"/>
              <a:t>.</a:t>
            </a:r>
          </a:p>
          <a:p>
            <a:endParaRPr lang="en-US" sz="2400" dirty="0"/>
          </a:p>
        </p:txBody>
      </p:sp>
      <p:sp>
        <p:nvSpPr>
          <p:cNvPr id="5" name="Oval 4"/>
          <p:cNvSpPr/>
          <p:nvPr/>
        </p:nvSpPr>
        <p:spPr>
          <a:xfrm>
            <a:off x="457200" y="1600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977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400" b="1" i="0" u="none" strike="noStrike" baseline="0" dirty="0" smtClean="0">
                <a:latin typeface="Times New Roman"/>
              </a:rPr>
              <a:t>Question 18. 	</a:t>
            </a:r>
            <a:br>
              <a:rPr lang="en-US" sz="2400" b="1" i="0" u="none" strike="noStrike" baseline="0" dirty="0" smtClean="0">
                <a:latin typeface="Times New Roman"/>
              </a:rPr>
            </a:br>
            <a:r>
              <a:rPr lang="en-US" sz="2400" b="1" i="0" u="none" strike="noStrike" baseline="0" dirty="0" smtClean="0">
                <a:latin typeface="Times New Roman"/>
              </a:rPr>
              <a:t>A. equip	B. secure	</a:t>
            </a:r>
            <a:r>
              <a:rPr lang="en-US" sz="2400" b="1" dirty="0"/>
              <a:t>C. vacant	D. oblige</a:t>
            </a:r>
          </a:p>
        </p:txBody>
      </p:sp>
      <p:sp>
        <p:nvSpPr>
          <p:cNvPr id="4" name="TextBox 3"/>
          <p:cNvSpPr txBox="1"/>
          <p:nvPr/>
        </p:nvSpPr>
        <p:spPr>
          <a:xfrm>
            <a:off x="457200" y="1905000"/>
            <a:ext cx="8229600" cy="2246769"/>
          </a:xfrm>
          <a:prstGeom prst="rect">
            <a:avLst/>
          </a:prstGeom>
          <a:noFill/>
        </p:spPr>
        <p:txBody>
          <a:bodyPr wrap="square" rtlCol="0">
            <a:spAutoFit/>
          </a:bodyPr>
          <a:lstStyle/>
          <a:p>
            <a:r>
              <a:rPr lang="vi-VN" sz="2000" dirty="0"/>
              <a:t>Đáp án </a:t>
            </a:r>
            <a:r>
              <a:rPr lang="en-US" sz="2000" dirty="0"/>
              <a:t>C</a:t>
            </a:r>
            <a:r>
              <a:rPr lang="vi-VN" sz="2000" dirty="0"/>
              <a:t> đúng vì đáp án </a:t>
            </a:r>
            <a:r>
              <a:rPr lang="en-US" sz="2000" dirty="0"/>
              <a:t>C</a:t>
            </a:r>
            <a:r>
              <a:rPr lang="vi-VN" sz="2000" dirty="0"/>
              <a:t> có trọng âm rơi vào âm thứ nhất. Các phương án còn lại có trọng âm rơi vào âm tiết thứ hai.</a:t>
            </a:r>
            <a:endParaRPr lang="en-US" sz="2000" dirty="0"/>
          </a:p>
          <a:p>
            <a:r>
              <a:rPr lang="vi-VN" sz="2000" dirty="0"/>
              <a:t>equip (v) /ɪˈkwɪp/: trang bị </a:t>
            </a:r>
            <a:endParaRPr lang="en-US" sz="2000" dirty="0"/>
          </a:p>
          <a:p>
            <a:r>
              <a:rPr lang="vi-VN" sz="2000" dirty="0"/>
              <a:t>secure (adj) /sɪˈkjʊə/: an toàn </a:t>
            </a:r>
            <a:endParaRPr lang="en-US" sz="2000" dirty="0"/>
          </a:p>
          <a:p>
            <a:r>
              <a:rPr lang="vi-VN" sz="2000" dirty="0"/>
              <a:t>vacant (adj) /ˈveɪkənt/: còn trống </a:t>
            </a:r>
            <a:endParaRPr lang="en-US" sz="2000" dirty="0"/>
          </a:p>
          <a:p>
            <a:r>
              <a:rPr lang="vi-VN" sz="2000" dirty="0"/>
              <a:t>oblige (v) /əˈblaɪʤ/: bắt buộc</a:t>
            </a:r>
            <a:endParaRPr lang="en-US" sz="2000" dirty="0"/>
          </a:p>
          <a:p>
            <a:endParaRPr lang="en-US" sz="2000" dirty="0"/>
          </a:p>
        </p:txBody>
      </p:sp>
      <p:sp>
        <p:nvSpPr>
          <p:cNvPr id="5" name="Oval 4"/>
          <p:cNvSpPr/>
          <p:nvPr/>
        </p:nvSpPr>
        <p:spPr>
          <a:xfrm>
            <a:off x="4191000" y="762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42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l" rtl="0"/>
            <a:r>
              <a:rPr lang="en-US" sz="2000" b="1" i="0" u="none" strike="noStrike" baseline="0" dirty="0" smtClean="0">
                <a:latin typeface="Times New Roman"/>
              </a:rPr>
              <a:t>Question 19. 	</a:t>
            </a:r>
            <a:br>
              <a:rPr lang="en-US" sz="2000" b="1" i="0" u="none" strike="noStrike" baseline="0" dirty="0" smtClean="0">
                <a:latin typeface="Times New Roman"/>
              </a:rPr>
            </a:br>
            <a:r>
              <a:rPr lang="en-US" sz="2000" b="1" i="0" u="none" strike="noStrike" baseline="0" dirty="0" smtClean="0">
                <a:highlight>
                  <a:srgbClr val="FFFF00"/>
                </a:highlight>
                <a:latin typeface="Times New Roman"/>
              </a:rPr>
              <a:t>A. </a:t>
            </a:r>
            <a:r>
              <a:rPr lang="en-US" sz="2000" b="1" i="0" u="none" strike="noStrike" baseline="0" dirty="0" smtClean="0">
                <a:solidFill>
                  <a:schemeClr val="bg1">
                    <a:lumMod val="95000"/>
                    <a:lumOff val="5000"/>
                  </a:schemeClr>
                </a:solidFill>
                <a:highlight>
                  <a:srgbClr val="FFFF00"/>
                </a:highlight>
                <a:latin typeface="Times New Roman"/>
              </a:rPr>
              <a:t>encounter 	B. agency	C. influence	D. memory</a:t>
            </a:r>
          </a:p>
        </p:txBody>
      </p:sp>
      <p:sp>
        <p:nvSpPr>
          <p:cNvPr id="5" name="TextBox 4"/>
          <p:cNvSpPr txBox="1"/>
          <p:nvPr/>
        </p:nvSpPr>
        <p:spPr>
          <a:xfrm>
            <a:off x="381000" y="1828800"/>
            <a:ext cx="7772400" cy="3539430"/>
          </a:xfrm>
          <a:prstGeom prst="rect">
            <a:avLst/>
          </a:prstGeom>
          <a:noFill/>
        </p:spPr>
        <p:txBody>
          <a:bodyPr wrap="square" rtlCol="0">
            <a:spAutoFit/>
          </a:bodyPr>
          <a:lstStyle/>
          <a:p>
            <a:r>
              <a:rPr lang="vi-VN" sz="2800" dirty="0"/>
              <a:t>Đáp án A đúng vì đáp án A có trọng âm rơi vào âm thứ hai. Các phương án còn lại có trọng âm rơi vào âm tiết thứ nhất.</a:t>
            </a:r>
            <a:endParaRPr lang="en-US" sz="2800" dirty="0"/>
          </a:p>
          <a:p>
            <a:r>
              <a:rPr lang="vi-VN" sz="2800" dirty="0"/>
              <a:t>encounter (v) /ɪnˈkaʊntə/: đương đầu </a:t>
            </a:r>
            <a:endParaRPr lang="en-US" sz="2800" dirty="0"/>
          </a:p>
          <a:p>
            <a:r>
              <a:rPr lang="vi-VN" sz="2800" dirty="0"/>
              <a:t>agency (n) /ˈeɪʤənsi/: đơn vị, đại lí </a:t>
            </a:r>
            <a:endParaRPr lang="en-US" sz="2800" dirty="0"/>
          </a:p>
          <a:p>
            <a:r>
              <a:rPr lang="vi-VN" sz="2800" dirty="0"/>
              <a:t>influence (v/n) /ˈɪnflʊəns/: ảnh hưởng </a:t>
            </a:r>
            <a:endParaRPr lang="en-US" sz="2800" dirty="0"/>
          </a:p>
          <a:p>
            <a:r>
              <a:rPr lang="vi-VN" sz="2800" dirty="0"/>
              <a:t>memory (n) /ˈmɛməri/: kí ức, trí nhớ</a:t>
            </a:r>
            <a:endParaRPr lang="en-US" sz="2800" dirty="0"/>
          </a:p>
          <a:p>
            <a:endParaRPr lang="en-US" sz="2800" dirty="0"/>
          </a:p>
        </p:txBody>
      </p:sp>
      <p:sp>
        <p:nvSpPr>
          <p:cNvPr id="6" name="Oval 5"/>
          <p:cNvSpPr/>
          <p:nvPr/>
        </p:nvSpPr>
        <p:spPr>
          <a:xfrm>
            <a:off x="381000" y="787758"/>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408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86800" cy="1828800"/>
          </a:xfrm>
          <a:solidFill>
            <a:srgbClr val="0070C0"/>
          </a:solidFill>
        </p:spPr>
        <p:txBody>
          <a:bodyPr>
            <a:noAutofit/>
          </a:bodyPr>
          <a:lstStyle/>
          <a:p>
            <a:pPr algn="l"/>
            <a:r>
              <a:rPr lang="en-US" sz="2800" b="1" i="0" u="none" strike="noStrike" baseline="0" dirty="0" smtClean="0">
                <a:latin typeface="Times New Roman"/>
              </a:rPr>
              <a:t>Question 2. No one on the plane was alive in the accident last night, __________?</a:t>
            </a:r>
            <a:br>
              <a:rPr lang="en-US" sz="2800" b="1" i="0" u="none" strike="noStrike" baseline="0" dirty="0" smtClean="0">
                <a:latin typeface="Times New Roman"/>
              </a:rPr>
            </a:br>
            <a:r>
              <a:rPr lang="en-US" sz="2800" b="1" dirty="0"/>
              <a:t>A. wasn’t </a:t>
            </a:r>
            <a:r>
              <a:rPr lang="en-US" sz="2800" b="1" dirty="0" smtClean="0"/>
              <a:t>he  B</a:t>
            </a:r>
            <a:r>
              <a:rPr lang="en-US" sz="2800" b="1" dirty="0"/>
              <a:t>. weren’t they	C. were </a:t>
            </a:r>
            <a:r>
              <a:rPr lang="en-US" sz="2800" b="1" dirty="0" smtClean="0"/>
              <a:t>they  D</a:t>
            </a:r>
            <a:r>
              <a:rPr lang="en-US" sz="2800" b="1" dirty="0"/>
              <a:t>. was he</a:t>
            </a:r>
            <a:br>
              <a:rPr lang="en-US" sz="2800" b="1" dirty="0"/>
            </a:br>
            <a:endParaRPr lang="en-US" sz="2800" b="1" i="0" u="none" strike="noStrike" baseline="0" dirty="0" smtClean="0">
              <a:latin typeface="Times New Roman"/>
            </a:endParaRPr>
          </a:p>
        </p:txBody>
      </p:sp>
      <p:sp>
        <p:nvSpPr>
          <p:cNvPr id="4" name="TextBox 3"/>
          <p:cNvSpPr txBox="1"/>
          <p:nvPr/>
        </p:nvSpPr>
        <p:spPr>
          <a:xfrm>
            <a:off x="152400" y="1629365"/>
            <a:ext cx="8915400" cy="5262979"/>
          </a:xfrm>
          <a:prstGeom prst="rect">
            <a:avLst/>
          </a:prstGeom>
          <a:solidFill>
            <a:srgbClr val="0070C0"/>
          </a:solidFill>
        </p:spPr>
        <p:txBody>
          <a:bodyPr wrap="square" rtlCol="0">
            <a:spAutoFit/>
          </a:bodyPr>
          <a:lstStyle/>
          <a:p>
            <a:r>
              <a:rPr lang="vi-VN" sz="2400" b="1" i="1" dirty="0"/>
              <a:t>Kiến thức: Câu hỏi đuôi Giải thích:</a:t>
            </a:r>
            <a:endParaRPr lang="en-US" sz="2400" b="1" i="1" dirty="0"/>
          </a:p>
          <a:p>
            <a:r>
              <a:rPr lang="vi-VN" sz="2400" b="1" i="1" dirty="0"/>
              <a:t>Chủ ngữ là “No one” thì ở câu hỏi đuôi ta dùng đại từ “they”.</a:t>
            </a:r>
            <a:endParaRPr lang="en-US" sz="2400" b="1" i="1" dirty="0"/>
          </a:p>
          <a:p>
            <a:r>
              <a:rPr lang="vi-VN" sz="2400" b="1" i="1" dirty="0"/>
              <a:t>Các đại từ bất định chỉ người như “</a:t>
            </a:r>
            <a:r>
              <a:rPr lang="en-US" sz="2400" b="1" i="1" dirty="0"/>
              <a:t>everyone</a:t>
            </a:r>
            <a:r>
              <a:rPr lang="vi-VN" sz="2400" b="1" i="1" dirty="0"/>
              <a:t>, </a:t>
            </a:r>
            <a:r>
              <a:rPr lang="en-US" sz="2400" b="1" i="1" dirty="0"/>
              <a:t>everybody, someone, somebody, anyone, anybody, no one, nobody” </a:t>
            </a:r>
            <a:r>
              <a:rPr lang="vi-VN" sz="2400" b="1" i="1" dirty="0"/>
              <a:t>ta dùng </a:t>
            </a:r>
            <a:r>
              <a:rPr lang="en-US" sz="2400" b="1" i="1" dirty="0"/>
              <a:t>“they” </a:t>
            </a:r>
            <a:r>
              <a:rPr lang="en-US" sz="2400" b="1" i="1" dirty="0" err="1"/>
              <a:t>cho</a:t>
            </a:r>
            <a:r>
              <a:rPr lang="en-US" sz="2400" b="1" i="1" dirty="0"/>
              <a:t> </a:t>
            </a:r>
            <a:r>
              <a:rPr lang="vi-VN" sz="2400" b="1" i="1" dirty="0"/>
              <a:t>vế câu hỏi đuôi.</a:t>
            </a:r>
            <a:endParaRPr lang="en-US" sz="2400" b="1" i="1" dirty="0"/>
          </a:p>
          <a:p>
            <a:r>
              <a:rPr lang="vi-VN" sz="2400" b="1" i="1" dirty="0"/>
              <a:t>Các đại từ bất định chỉ vật như </a:t>
            </a:r>
            <a:r>
              <a:rPr lang="en-US" sz="2400" b="1" i="1" dirty="0"/>
              <a:t>“everything, something, anything, nothing” </a:t>
            </a:r>
            <a:r>
              <a:rPr lang="vi-VN" sz="2400" b="1" i="1" dirty="0"/>
              <a:t>ta dùng </a:t>
            </a:r>
            <a:r>
              <a:rPr lang="en-US" sz="2400" b="1" i="1" dirty="0"/>
              <a:t>“it” </a:t>
            </a:r>
            <a:r>
              <a:rPr lang="vi-VN" sz="2400" b="1" i="1" dirty="0"/>
              <a:t>cho vế câu hỏi đuôi.</a:t>
            </a:r>
            <a:endParaRPr lang="en-US" sz="2400" b="1" i="1" dirty="0"/>
          </a:p>
          <a:p>
            <a:r>
              <a:rPr lang="vi-VN" sz="2400" b="1" i="1" dirty="0"/>
              <a:t>Vế trước chủ ngữ “no one”: không một ai, chứa yếu tố phủ định, nên câu hỏi đuôi sẽ ở thể khẳng định, do đó đáp án phù hợp là “were they”. Chọn </a:t>
            </a:r>
            <a:r>
              <a:rPr lang="en-US" sz="2400" b="1" i="1" dirty="0"/>
              <a:t>C</a:t>
            </a:r>
            <a:r>
              <a:rPr lang="vi-VN" sz="2400" b="1" i="1" dirty="0"/>
              <a:t>.</a:t>
            </a:r>
            <a:endParaRPr lang="en-US" sz="2400" b="1" i="1" dirty="0"/>
          </a:p>
          <a:p>
            <a:r>
              <a:rPr lang="vi-VN" sz="2400" b="1" i="1" dirty="0"/>
              <a:t>Tạm dịch: Không ai trên máy bay còn sống trong vụ tai nạn đêm qua, phải không?</a:t>
            </a:r>
            <a:endParaRPr lang="en-US" sz="2400" b="1" i="1" dirty="0"/>
          </a:p>
          <a:p>
            <a:endParaRPr lang="en-US" sz="2400" dirty="0"/>
          </a:p>
        </p:txBody>
      </p:sp>
      <p:sp>
        <p:nvSpPr>
          <p:cNvPr id="5" name="Oval 4"/>
          <p:cNvSpPr/>
          <p:nvPr/>
        </p:nvSpPr>
        <p:spPr>
          <a:xfrm>
            <a:off x="4828032" y="838200"/>
            <a:ext cx="457200" cy="4572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78367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9296400" cy="990600"/>
          </a:xfrm>
        </p:spPr>
        <p:txBody>
          <a:bodyPr>
            <a:normAutofit/>
          </a:bodyPr>
          <a:lstStyle/>
          <a:p>
            <a:pPr marR="0" rtl="0"/>
            <a:r>
              <a:rPr lang="en-US" sz="2400" b="1" dirty="0"/>
              <a:t>Question 20. 	A. </a:t>
            </a:r>
            <a:r>
              <a:rPr lang="en-US" sz="2400" b="1" dirty="0" smtClean="0"/>
              <a:t>asked  B</a:t>
            </a:r>
            <a:r>
              <a:rPr lang="en-US" sz="2400" b="1" dirty="0"/>
              <a:t>. danced	C. cashed	D. studied</a:t>
            </a:r>
          </a:p>
        </p:txBody>
      </p:sp>
      <p:sp>
        <p:nvSpPr>
          <p:cNvPr id="5" name="TextBox 4"/>
          <p:cNvSpPr txBox="1"/>
          <p:nvPr/>
        </p:nvSpPr>
        <p:spPr>
          <a:xfrm>
            <a:off x="304800" y="1066800"/>
            <a:ext cx="8839200" cy="5324535"/>
          </a:xfrm>
          <a:prstGeom prst="rect">
            <a:avLst/>
          </a:prstGeom>
          <a:noFill/>
        </p:spPr>
        <p:txBody>
          <a:bodyPr wrap="square" rtlCol="0">
            <a:spAutoFit/>
          </a:bodyPr>
          <a:lstStyle/>
          <a:p>
            <a:r>
              <a:rPr lang="vi-VN" sz="2000" dirty="0"/>
              <a:t>Kiến thức: Cách phát âm đuôi “ed”</a:t>
            </a:r>
            <a:endParaRPr lang="en-US" sz="2000" dirty="0"/>
          </a:p>
          <a:p>
            <a:r>
              <a:rPr lang="vi-VN" sz="2000" dirty="0"/>
              <a:t>Giải thích:</a:t>
            </a:r>
            <a:endParaRPr lang="en-US" sz="2000" dirty="0"/>
          </a:p>
          <a:p>
            <a:r>
              <a:rPr lang="en-US" sz="2000" dirty="0"/>
              <a:t>- </a:t>
            </a:r>
            <a:r>
              <a:rPr lang="vi-VN" sz="2000" dirty="0"/>
              <a:t>Đuôi “ed” được phát âm là /id/: Khi động từ có phát âm kết thúc là /t/ hay /d/</a:t>
            </a:r>
            <a:endParaRPr lang="en-US" sz="2000" dirty="0"/>
          </a:p>
          <a:p>
            <a:r>
              <a:rPr lang="vi-VN" sz="2000" dirty="0"/>
              <a:t>VD: </a:t>
            </a:r>
            <a:r>
              <a:rPr lang="en-US" sz="2000" dirty="0"/>
              <a:t>wanted, needed, invited, decided</a:t>
            </a:r>
          </a:p>
          <a:p>
            <a:r>
              <a:rPr lang="en-US" sz="2000" dirty="0"/>
              <a:t>- </a:t>
            </a:r>
            <a:r>
              <a:rPr lang="vi-VN" sz="2000" dirty="0"/>
              <a:t>Đuôi “ed” được phát âm là /t/: Khi động từ có phát âm kết thúc là: /s/: CE, X, SS; /f/: GH, PH, /p/, /ʃ/:SH, /</a:t>
            </a:r>
            <a:r>
              <a:rPr lang="en-US" sz="2000" dirty="0"/>
              <a:t>t</a:t>
            </a:r>
            <a:r>
              <a:rPr lang="vi-VN" sz="2000" dirty="0"/>
              <a:t>ʃ/: CH, /k/</a:t>
            </a:r>
            <a:endParaRPr lang="en-US" sz="2000" dirty="0"/>
          </a:p>
          <a:p>
            <a:r>
              <a:rPr lang="vi-VN" sz="2000" dirty="0"/>
              <a:t>VD:</a:t>
            </a:r>
            <a:r>
              <a:rPr lang="en-US" sz="2000" dirty="0"/>
              <a:t> danced, fixed, crossed, laughed,</a:t>
            </a:r>
          </a:p>
          <a:p>
            <a:r>
              <a:rPr lang="en-US" sz="2000" dirty="0"/>
              <a:t>photographed, washed, watched, booked,...</a:t>
            </a:r>
          </a:p>
          <a:p>
            <a:r>
              <a:rPr lang="en-US" sz="2000" dirty="0"/>
              <a:t>- </a:t>
            </a:r>
            <a:r>
              <a:rPr lang="vi-VN" sz="2000" dirty="0"/>
              <a:t>Đuôi “ed” được phát âm là /d/ với những trường hợp còn lại.</a:t>
            </a:r>
            <a:endParaRPr lang="en-US" sz="2000" dirty="0"/>
          </a:p>
          <a:p>
            <a:r>
              <a:rPr lang="vi-VN" sz="2000" dirty="0"/>
              <a:t>VD: considered, received, stayed,...</a:t>
            </a:r>
            <a:endParaRPr lang="en-US" sz="2000" dirty="0"/>
          </a:p>
          <a:p>
            <a:r>
              <a:rPr lang="vi-VN" sz="2000" dirty="0"/>
              <a:t>Đáp án D đúng vì ph</a:t>
            </a:r>
            <a:r>
              <a:rPr lang="en-US" sz="2000" dirty="0"/>
              <a:t>ầ</a:t>
            </a:r>
            <a:r>
              <a:rPr lang="vi-VN" sz="2000" dirty="0"/>
              <a:t>n gạch chân của đáp án D được đọc là /d/. Các phương án còn lại phẩn gạch chân được đọc là /t/.</a:t>
            </a:r>
            <a:endParaRPr lang="en-US" sz="2000" dirty="0"/>
          </a:p>
          <a:p>
            <a:r>
              <a:rPr lang="en-US" sz="2000" b="1" dirty="0"/>
              <a:t>A. </a:t>
            </a:r>
            <a:r>
              <a:rPr lang="en-US" sz="2000" dirty="0"/>
              <a:t>ask</a:t>
            </a:r>
            <a:r>
              <a:rPr lang="en-US" sz="2000" u="sng" dirty="0"/>
              <a:t>ed</a:t>
            </a:r>
            <a:r>
              <a:rPr lang="en-US" sz="2000" dirty="0"/>
              <a:t> </a:t>
            </a:r>
            <a:r>
              <a:rPr lang="vi-VN" sz="2000" dirty="0"/>
              <a:t>/ɑːskt/: hỏi</a:t>
            </a:r>
            <a:endParaRPr lang="en-US" sz="2000" dirty="0"/>
          </a:p>
          <a:p>
            <a:r>
              <a:rPr lang="en-US" sz="2000" b="1" dirty="0"/>
              <a:t>B. </a:t>
            </a:r>
            <a:r>
              <a:rPr lang="en-US" sz="2000" dirty="0"/>
              <a:t>danc</a:t>
            </a:r>
            <a:r>
              <a:rPr lang="en-US" sz="2000" u="sng" dirty="0"/>
              <a:t>ed</a:t>
            </a:r>
            <a:r>
              <a:rPr lang="en-US" sz="2000" dirty="0"/>
              <a:t> </a:t>
            </a:r>
            <a:r>
              <a:rPr lang="vi-VN" sz="2000" dirty="0"/>
              <a:t>/dɑːnst/: nhảy, khiêu vũ</a:t>
            </a:r>
            <a:endParaRPr lang="en-US" sz="2000" dirty="0"/>
          </a:p>
          <a:p>
            <a:r>
              <a:rPr lang="en-US" sz="2000" b="1" dirty="0"/>
              <a:t>C. </a:t>
            </a:r>
            <a:r>
              <a:rPr lang="en-US" sz="2000" dirty="0"/>
              <a:t>cash</a:t>
            </a:r>
            <a:r>
              <a:rPr lang="en-US" sz="2000" u="sng" dirty="0"/>
              <a:t>ed</a:t>
            </a:r>
            <a:r>
              <a:rPr lang="en-US" sz="2000" dirty="0"/>
              <a:t> </a:t>
            </a:r>
            <a:r>
              <a:rPr lang="vi-VN" sz="2000" dirty="0"/>
              <a:t>/kæʃt/</a:t>
            </a:r>
            <a:r>
              <a:rPr lang="vi-VN" sz="2000" b="1" dirty="0"/>
              <a:t>: </a:t>
            </a:r>
            <a:r>
              <a:rPr lang="vi-VN" sz="2000" dirty="0"/>
              <a:t>đổi tiền mặt</a:t>
            </a:r>
            <a:endParaRPr lang="en-US" sz="2000" dirty="0"/>
          </a:p>
          <a:p>
            <a:r>
              <a:rPr lang="en-US" sz="2000" b="1" dirty="0"/>
              <a:t>D. </a:t>
            </a:r>
            <a:r>
              <a:rPr lang="en-US" sz="2000" dirty="0"/>
              <a:t>studi</a:t>
            </a:r>
            <a:r>
              <a:rPr lang="en-US" sz="2000" u="sng" dirty="0"/>
              <a:t>ed</a:t>
            </a:r>
            <a:r>
              <a:rPr lang="en-US" sz="2000" dirty="0"/>
              <a:t> </a:t>
            </a:r>
            <a:r>
              <a:rPr lang="vi-VN" sz="2000" dirty="0"/>
              <a:t>/ˈstʌdɪd/: học</a:t>
            </a:r>
            <a:r>
              <a:rPr lang="vi-VN" sz="2000" b="1" dirty="0"/>
              <a:t> </a:t>
            </a:r>
            <a:endParaRPr lang="en-US" sz="2000" dirty="0"/>
          </a:p>
          <a:p>
            <a:endParaRPr lang="en-US" sz="2000" dirty="0"/>
          </a:p>
        </p:txBody>
      </p:sp>
      <p:sp>
        <p:nvSpPr>
          <p:cNvPr id="6" name="Oval 5"/>
          <p:cNvSpPr/>
          <p:nvPr/>
        </p:nvSpPr>
        <p:spPr>
          <a:xfrm>
            <a:off x="7391400" y="5334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629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sz="2800" b="1" dirty="0"/>
              <a:t>Question 21. 	</a:t>
            </a:r>
            <a:br>
              <a:rPr lang="en-US" sz="2800" b="1" dirty="0"/>
            </a:br>
            <a:r>
              <a:rPr lang="en-US" sz="2800" b="1" dirty="0"/>
              <a:t>A. profile	B. stomach	C. postpone	D. cyclone</a:t>
            </a:r>
          </a:p>
        </p:txBody>
      </p:sp>
      <p:sp>
        <p:nvSpPr>
          <p:cNvPr id="5" name="TextBox 4"/>
          <p:cNvSpPr txBox="1"/>
          <p:nvPr/>
        </p:nvSpPr>
        <p:spPr>
          <a:xfrm>
            <a:off x="228600" y="1981200"/>
            <a:ext cx="8763000" cy="3416320"/>
          </a:xfrm>
          <a:prstGeom prst="rect">
            <a:avLst/>
          </a:prstGeom>
          <a:noFill/>
        </p:spPr>
        <p:txBody>
          <a:bodyPr wrap="square" rtlCol="0">
            <a:spAutoFit/>
          </a:bodyPr>
          <a:lstStyle/>
          <a:p>
            <a:r>
              <a:rPr lang="vi-VN" sz="2400" dirty="0"/>
              <a:t>Kiến thức: Cách phát âm nguyên âm “o”</a:t>
            </a:r>
            <a:endParaRPr lang="en-US" sz="2400" dirty="0"/>
          </a:p>
          <a:p>
            <a:r>
              <a:rPr lang="vi-VN" sz="2400" dirty="0"/>
              <a:t>Giải thích:</a:t>
            </a:r>
            <a:endParaRPr lang="en-US" sz="2400" dirty="0"/>
          </a:p>
          <a:p>
            <a:r>
              <a:rPr lang="vi-VN" sz="2400" dirty="0"/>
              <a:t>Đáp án B đúng vì phần gạch chân của đáp án B được đọc là /ʌ/.</a:t>
            </a:r>
            <a:r>
              <a:rPr lang="vi-VN" sz="2400" b="1" dirty="0"/>
              <a:t> </a:t>
            </a:r>
            <a:r>
              <a:rPr lang="vi-VN" sz="2400" dirty="0"/>
              <a:t>Các phương án còn lại phần gạch chân được đọc là /əʊ/.</a:t>
            </a:r>
            <a:endParaRPr lang="en-US" sz="2400" dirty="0"/>
          </a:p>
          <a:p>
            <a:r>
              <a:rPr lang="vi-VN" sz="2400" dirty="0"/>
              <a:t>pr</a:t>
            </a:r>
            <a:r>
              <a:rPr lang="vi-VN" sz="2400" u="sng" dirty="0"/>
              <a:t>o</a:t>
            </a:r>
            <a:r>
              <a:rPr lang="vi-VN" sz="2400" dirty="0"/>
              <a:t>file (n)</a:t>
            </a:r>
            <a:r>
              <a:rPr lang="en-US" sz="2400" dirty="0"/>
              <a:t> /ˈ</a:t>
            </a:r>
            <a:r>
              <a:rPr lang="en-US" sz="2400" dirty="0" err="1"/>
              <a:t>prəʊfaɪl</a:t>
            </a:r>
            <a:r>
              <a:rPr lang="en-US" sz="2400" dirty="0"/>
              <a:t>/</a:t>
            </a:r>
            <a:r>
              <a:rPr lang="vi-VN" sz="2400" dirty="0"/>
              <a:t>: hồ sơ, sơ yếu lí lịch </a:t>
            </a:r>
            <a:endParaRPr lang="en-US" sz="2400" dirty="0"/>
          </a:p>
          <a:p>
            <a:r>
              <a:rPr lang="vi-VN" sz="2400" dirty="0"/>
              <a:t>st</a:t>
            </a:r>
            <a:r>
              <a:rPr lang="vi-VN" sz="2400" u="sng" dirty="0"/>
              <a:t>o</a:t>
            </a:r>
            <a:r>
              <a:rPr lang="vi-VN" sz="2400" dirty="0"/>
              <a:t>mach (n) /ˈstʌmək/: dạ dày, bụng </a:t>
            </a:r>
            <a:endParaRPr lang="en-US" sz="2400" dirty="0"/>
          </a:p>
          <a:p>
            <a:r>
              <a:rPr lang="vi-VN" sz="2400" dirty="0"/>
              <a:t>postp</a:t>
            </a:r>
            <a:r>
              <a:rPr lang="vi-VN" sz="2400" u="sng" dirty="0"/>
              <a:t>o</a:t>
            </a:r>
            <a:r>
              <a:rPr lang="vi-VN" sz="2400" dirty="0"/>
              <a:t>ne (v) /pəʊstˈpəʊn/: trì hoãn</a:t>
            </a:r>
            <a:endParaRPr lang="en-US" sz="2400" dirty="0"/>
          </a:p>
          <a:p>
            <a:r>
              <a:rPr lang="vi-VN" sz="2400" dirty="0"/>
              <a:t>cyclone (n) /ˈsaɪkləʊn/: lốc. gió xoáy</a:t>
            </a:r>
            <a:endParaRPr lang="en-US" sz="2400" dirty="0"/>
          </a:p>
          <a:p>
            <a:endParaRPr lang="en-US" sz="2400" dirty="0"/>
          </a:p>
        </p:txBody>
      </p:sp>
      <p:sp>
        <p:nvSpPr>
          <p:cNvPr id="6" name="Oval 5"/>
          <p:cNvSpPr/>
          <p:nvPr/>
        </p:nvSpPr>
        <p:spPr>
          <a:xfrm>
            <a:off x="2895600" y="838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060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22: Such problems as haste and inexperience are a </a:t>
            </a:r>
            <a:r>
              <a:rPr lang="en-US" sz="2400" b="1" i="0" u="sng" strike="noStrike" baseline="0" dirty="0" smtClean="0">
                <a:latin typeface="Times New Roman"/>
              </a:rPr>
              <a:t>universal</a:t>
            </a:r>
            <a:r>
              <a:rPr lang="en-US" sz="2400" b="1" i="0" u="none" strike="noStrike" baseline="0" dirty="0" smtClean="0">
                <a:latin typeface="Times New Roman"/>
              </a:rPr>
              <a:t> feature of youth.</a:t>
            </a:r>
            <a:br>
              <a:rPr lang="en-US" sz="2400" b="1" i="0" u="none" strike="noStrike" baseline="0" dirty="0" smtClean="0">
                <a:latin typeface="Times New Roman"/>
              </a:rPr>
            </a:br>
            <a:r>
              <a:rPr lang="en-US" sz="2400" b="1" dirty="0"/>
              <a:t>A. </a:t>
            </a:r>
            <a:r>
              <a:rPr lang="en-US" sz="2400" dirty="0"/>
              <a:t>marked	</a:t>
            </a:r>
            <a:r>
              <a:rPr lang="en-US" sz="2400" b="1" dirty="0"/>
              <a:t>B. </a:t>
            </a:r>
            <a:r>
              <a:rPr lang="en-US" sz="2400" dirty="0"/>
              <a:t>shared	</a:t>
            </a:r>
            <a:r>
              <a:rPr lang="en-US" sz="2400" b="1" dirty="0"/>
              <a:t>C. </a:t>
            </a:r>
            <a:r>
              <a:rPr lang="en-US" sz="2400" dirty="0"/>
              <a:t>hidden	</a:t>
            </a:r>
            <a:r>
              <a:rPr lang="en-US" sz="2400" b="1" dirty="0"/>
              <a:t>D. </a:t>
            </a:r>
            <a:r>
              <a:rPr lang="en-US" sz="2400" dirty="0"/>
              <a:t>separated</a:t>
            </a:r>
            <a:br>
              <a:rPr lang="en-US" sz="2400" dirty="0"/>
            </a:br>
            <a:endParaRPr lang="en-US" sz="2400" b="1" i="0" u="none" strike="noStrike" baseline="0" dirty="0" smtClean="0">
              <a:latin typeface="Times New Roman"/>
            </a:endParaRPr>
          </a:p>
        </p:txBody>
      </p:sp>
      <p:sp>
        <p:nvSpPr>
          <p:cNvPr id="4" name="TextBox 3"/>
          <p:cNvSpPr txBox="1"/>
          <p:nvPr/>
        </p:nvSpPr>
        <p:spPr>
          <a:xfrm>
            <a:off x="228600" y="1981200"/>
            <a:ext cx="8610600" cy="3416320"/>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b="1" dirty="0"/>
              <a:t>: </a:t>
            </a:r>
            <a:r>
              <a:rPr lang="en-US" sz="2400" dirty="0" err="1"/>
              <a:t>Từ</a:t>
            </a:r>
            <a:r>
              <a:rPr lang="en-US" sz="2400" dirty="0"/>
              <a:t> </a:t>
            </a:r>
            <a:r>
              <a:rPr lang="en-US" sz="2400" dirty="0" err="1"/>
              <a:t>đồng</a:t>
            </a:r>
            <a:r>
              <a:rPr lang="en-US" sz="2400" dirty="0"/>
              <a:t> </a:t>
            </a:r>
            <a:r>
              <a:rPr lang="en-US" sz="2400" dirty="0" err="1"/>
              <a:t>nghĩa</a:t>
            </a:r>
            <a:endParaRPr lang="en-US" sz="2400" dirty="0"/>
          </a:p>
          <a:p>
            <a:r>
              <a:rPr lang="en-US" sz="2400" b="1" dirty="0" err="1"/>
              <a:t>Giải</a:t>
            </a:r>
            <a:r>
              <a:rPr lang="en-US" sz="2400" b="1" dirty="0"/>
              <a:t> </a:t>
            </a:r>
            <a:r>
              <a:rPr lang="en-US" sz="2400" b="1" dirty="0" err="1"/>
              <a:t>thích</a:t>
            </a:r>
            <a:r>
              <a:rPr lang="en-US" sz="2400" b="1" dirty="0"/>
              <a:t>:</a:t>
            </a:r>
          </a:p>
          <a:p>
            <a:r>
              <a:rPr lang="en-US" sz="2400" dirty="0"/>
              <a:t>universal (</a:t>
            </a:r>
            <a:r>
              <a:rPr lang="en-US" sz="2400" dirty="0" err="1"/>
              <a:t>adj</a:t>
            </a:r>
            <a:r>
              <a:rPr lang="en-US" sz="2400" dirty="0"/>
              <a:t>): </a:t>
            </a:r>
            <a:r>
              <a:rPr lang="en-US" sz="2400" dirty="0" err="1"/>
              <a:t>phổ</a:t>
            </a:r>
            <a:r>
              <a:rPr lang="en-US" sz="2400" dirty="0"/>
              <a:t> </a:t>
            </a:r>
            <a:r>
              <a:rPr lang="en-US" sz="2400" dirty="0" err="1"/>
              <a:t>biến</a:t>
            </a:r>
            <a:r>
              <a:rPr lang="en-US" sz="2400" dirty="0"/>
              <a:t>, </a:t>
            </a:r>
            <a:r>
              <a:rPr lang="en-US" sz="2400" dirty="0" err="1"/>
              <a:t>chung</a:t>
            </a:r>
            <a:endParaRPr lang="en-US" sz="2400" dirty="0"/>
          </a:p>
          <a:p>
            <a:r>
              <a:rPr lang="en-US" sz="2400" dirty="0"/>
              <a:t>shared: </a:t>
            </a:r>
            <a:r>
              <a:rPr lang="en-US" sz="2400" dirty="0" err="1"/>
              <a:t>được</a:t>
            </a:r>
            <a:r>
              <a:rPr lang="en-US" sz="2400" dirty="0"/>
              <a:t> chia </a:t>
            </a:r>
            <a:r>
              <a:rPr lang="en-US" sz="2400" dirty="0" err="1"/>
              <a:t>sẻ</a:t>
            </a:r>
            <a:r>
              <a:rPr lang="en-US" sz="2400" dirty="0"/>
              <a:t>, </a:t>
            </a:r>
            <a:r>
              <a:rPr lang="en-US" sz="2400" dirty="0" err="1"/>
              <a:t>chung</a:t>
            </a:r>
            <a:r>
              <a:rPr lang="en-US" sz="2400" dirty="0"/>
              <a:t>	marked (</a:t>
            </a:r>
            <a:r>
              <a:rPr lang="en-US" sz="2400" dirty="0" err="1"/>
              <a:t>adj</a:t>
            </a:r>
            <a:r>
              <a:rPr lang="en-US" sz="2400" dirty="0"/>
              <a:t>): </a:t>
            </a:r>
            <a:r>
              <a:rPr lang="en-US" sz="2400" dirty="0" err="1"/>
              <a:t>rõ</a:t>
            </a:r>
            <a:r>
              <a:rPr lang="en-US" sz="2400" dirty="0"/>
              <a:t> </a:t>
            </a:r>
            <a:r>
              <a:rPr lang="en-US" sz="2400" dirty="0" err="1"/>
              <a:t>rệt</a:t>
            </a:r>
            <a:endParaRPr lang="en-US" sz="2400" dirty="0"/>
          </a:p>
          <a:p>
            <a:r>
              <a:rPr lang="en-US" sz="2400" dirty="0"/>
              <a:t>hidden: </a:t>
            </a:r>
            <a:r>
              <a:rPr lang="en-US" sz="2400" dirty="0" err="1"/>
              <a:t>ẩn</a:t>
            </a:r>
            <a:r>
              <a:rPr lang="en-US" sz="2400" dirty="0"/>
              <a:t>, </a:t>
            </a:r>
            <a:r>
              <a:rPr lang="en-US" sz="2400" dirty="0" err="1"/>
              <a:t>bị</a:t>
            </a:r>
            <a:r>
              <a:rPr lang="en-US" sz="2400" dirty="0"/>
              <a:t> </a:t>
            </a:r>
            <a:r>
              <a:rPr lang="en-US" sz="2400" dirty="0" err="1"/>
              <a:t>giấu</a:t>
            </a:r>
            <a:r>
              <a:rPr lang="en-US" sz="2400" dirty="0"/>
              <a:t> </a:t>
            </a:r>
            <a:r>
              <a:rPr lang="en-US" sz="2400" dirty="0" err="1"/>
              <a:t>đi</a:t>
            </a:r>
            <a:r>
              <a:rPr lang="en-US" sz="2400" dirty="0"/>
              <a:t>	separated (</a:t>
            </a:r>
            <a:r>
              <a:rPr lang="en-US" sz="2400" dirty="0" err="1"/>
              <a:t>adj</a:t>
            </a:r>
            <a:r>
              <a:rPr lang="en-US" sz="2400" dirty="0"/>
              <a:t>): </a:t>
            </a:r>
            <a:r>
              <a:rPr lang="en-US" sz="2400" dirty="0" err="1"/>
              <a:t>ly</a:t>
            </a:r>
            <a:r>
              <a:rPr lang="en-US" sz="2400" dirty="0"/>
              <a:t> </a:t>
            </a:r>
            <a:r>
              <a:rPr lang="en-US" sz="2400" dirty="0" err="1"/>
              <a:t>thân</a:t>
            </a:r>
            <a:endParaRPr lang="en-US" sz="2400" dirty="0"/>
          </a:p>
          <a:p>
            <a:r>
              <a:rPr lang="en-US" sz="2400" dirty="0"/>
              <a:t>=&gt; universal = shared</a:t>
            </a:r>
          </a:p>
          <a:p>
            <a:r>
              <a:rPr lang="en-US" sz="2400" b="1" dirty="0" err="1"/>
              <a:t>Tạm</a:t>
            </a:r>
            <a:r>
              <a:rPr lang="en-US" sz="2400" b="1" dirty="0"/>
              <a:t> </a:t>
            </a:r>
            <a:r>
              <a:rPr lang="en-US" sz="2400" b="1" dirty="0" err="1"/>
              <a:t>dịch</a:t>
            </a:r>
            <a:r>
              <a:rPr lang="en-US" sz="2400" b="1" dirty="0"/>
              <a:t>: </a:t>
            </a:r>
            <a:r>
              <a:rPr lang="en-US" sz="2400" dirty="0" err="1"/>
              <a:t>Những</a:t>
            </a:r>
            <a:r>
              <a:rPr lang="en-US" sz="2400" dirty="0"/>
              <a:t> </a:t>
            </a:r>
            <a:r>
              <a:rPr lang="en-US" sz="2400" dirty="0" err="1"/>
              <a:t>vấn</a:t>
            </a:r>
            <a:r>
              <a:rPr lang="en-US" sz="2400" dirty="0"/>
              <a:t> </a:t>
            </a:r>
            <a:r>
              <a:rPr lang="en-US" sz="2400" dirty="0" err="1"/>
              <a:t>đề</a:t>
            </a:r>
            <a:r>
              <a:rPr lang="en-US" sz="2400" dirty="0"/>
              <a:t> </a:t>
            </a:r>
            <a:r>
              <a:rPr lang="en-US" sz="2400" dirty="0" err="1"/>
              <a:t>như</a:t>
            </a:r>
            <a:r>
              <a:rPr lang="en-US" sz="2400" dirty="0"/>
              <a:t> </a:t>
            </a:r>
            <a:r>
              <a:rPr lang="en-US" sz="2400" dirty="0" err="1"/>
              <a:t>sự</a:t>
            </a:r>
            <a:r>
              <a:rPr lang="en-US" sz="2400" dirty="0"/>
              <a:t> </a:t>
            </a:r>
            <a:r>
              <a:rPr lang="en-US" sz="2400" dirty="0" err="1"/>
              <a:t>vội</a:t>
            </a:r>
            <a:r>
              <a:rPr lang="en-US" sz="2400" dirty="0"/>
              <a:t> </a:t>
            </a:r>
            <a:r>
              <a:rPr lang="en-US" sz="2400" dirty="0" err="1"/>
              <a:t>vàng</a:t>
            </a:r>
            <a:r>
              <a:rPr lang="en-US" sz="2400" dirty="0"/>
              <a:t> </a:t>
            </a:r>
            <a:r>
              <a:rPr lang="en-US" sz="2400" dirty="0" err="1"/>
              <a:t>và</a:t>
            </a:r>
            <a:r>
              <a:rPr lang="en-US" sz="2400" dirty="0"/>
              <a:t> </a:t>
            </a:r>
            <a:r>
              <a:rPr lang="en-US" sz="2400" dirty="0" err="1"/>
              <a:t>thiếu</a:t>
            </a:r>
            <a:r>
              <a:rPr lang="en-US" sz="2400" dirty="0"/>
              <a:t> </a:t>
            </a:r>
            <a:r>
              <a:rPr lang="en-US" sz="2400" dirty="0" err="1"/>
              <a:t>kinh</a:t>
            </a:r>
            <a:r>
              <a:rPr lang="en-US" sz="2400" dirty="0"/>
              <a:t> </a:t>
            </a:r>
            <a:r>
              <a:rPr lang="en-US" sz="2400" dirty="0" err="1"/>
              <a:t>nghiệm</a:t>
            </a:r>
            <a:r>
              <a:rPr lang="en-US" sz="2400" dirty="0"/>
              <a:t> </a:t>
            </a:r>
            <a:r>
              <a:rPr lang="en-US" sz="2400" dirty="0" err="1"/>
              <a:t>là</a:t>
            </a:r>
            <a:r>
              <a:rPr lang="en-US" sz="2400" dirty="0"/>
              <a:t> </a:t>
            </a:r>
            <a:r>
              <a:rPr lang="en-US" sz="2400" dirty="0" err="1"/>
              <a:t>một</a:t>
            </a:r>
            <a:r>
              <a:rPr lang="en-US" sz="2400" dirty="0"/>
              <a:t> </a:t>
            </a:r>
            <a:r>
              <a:rPr lang="en-US" sz="2400" dirty="0" err="1"/>
              <a:t>đặc</a:t>
            </a:r>
            <a:r>
              <a:rPr lang="en-US" sz="2400" dirty="0"/>
              <a:t> </a:t>
            </a:r>
            <a:r>
              <a:rPr lang="en-US" sz="2400" dirty="0" err="1"/>
              <a:t>điểm</a:t>
            </a:r>
            <a:r>
              <a:rPr lang="en-US" sz="2400" dirty="0"/>
              <a:t> </a:t>
            </a:r>
            <a:r>
              <a:rPr lang="en-US" sz="2400" dirty="0" err="1"/>
              <a:t>chung</a:t>
            </a:r>
            <a:r>
              <a:rPr lang="en-US" sz="2400" dirty="0"/>
              <a:t> </a:t>
            </a:r>
            <a:r>
              <a:rPr lang="en-US" sz="2400" dirty="0" err="1"/>
              <a:t>của</a:t>
            </a:r>
            <a:r>
              <a:rPr lang="en-US" sz="2400" dirty="0"/>
              <a:t> </a:t>
            </a:r>
            <a:r>
              <a:rPr lang="en-US" sz="2400" dirty="0" err="1"/>
              <a:t>giới</a:t>
            </a:r>
            <a:r>
              <a:rPr lang="en-US" sz="2400" dirty="0"/>
              <a:t> </a:t>
            </a:r>
            <a:r>
              <a:rPr lang="en-US" sz="2400" dirty="0" err="1"/>
              <a:t>trẻ</a:t>
            </a:r>
            <a:r>
              <a:rPr lang="en-US" sz="2400" dirty="0"/>
              <a:t>.</a:t>
            </a:r>
          </a:p>
          <a:p>
            <a:endParaRPr lang="en-US" sz="2400" dirty="0"/>
          </a:p>
        </p:txBody>
      </p:sp>
      <p:sp>
        <p:nvSpPr>
          <p:cNvPr id="5" name="Oval 4"/>
          <p:cNvSpPr/>
          <p:nvPr/>
        </p:nvSpPr>
        <p:spPr>
          <a:xfrm>
            <a:off x="22098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590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i="0" u="none" strike="noStrike" baseline="0" dirty="0" smtClean="0">
                <a:latin typeface="Times New Roman"/>
              </a:rPr>
              <a:t>Question 23: If that was done on a national scale, we would </a:t>
            </a:r>
            <a:r>
              <a:rPr lang="en-US" sz="2400" b="1" i="0" u="sng" strike="noStrike" baseline="0" dirty="0" smtClean="0">
                <a:latin typeface="Times New Roman"/>
              </a:rPr>
              <a:t>wipe out </a:t>
            </a:r>
            <a:r>
              <a:rPr lang="en-US" sz="2400" b="1" i="0" u="none" strike="noStrike" baseline="0" dirty="0" smtClean="0">
                <a:latin typeface="Times New Roman"/>
              </a:rPr>
              <a:t>this infectious disease.</a:t>
            </a:r>
            <a:br>
              <a:rPr lang="en-US" sz="2400" b="1" i="0" u="none" strike="noStrike" baseline="0" dirty="0" smtClean="0">
                <a:latin typeface="Times New Roman"/>
              </a:rPr>
            </a:br>
            <a:r>
              <a:rPr lang="en-US" sz="2400" b="1" dirty="0"/>
              <a:t>A. establish	B. retain	C. maintain	D. eliminate</a:t>
            </a:r>
            <a:br>
              <a:rPr lang="en-US" sz="2400" b="1" dirty="0"/>
            </a:br>
            <a:endParaRPr lang="en-US" sz="2400" b="1" i="0" u="none" strike="noStrike" baseline="0" dirty="0" smtClean="0">
              <a:latin typeface="Times New Roman"/>
            </a:endParaRPr>
          </a:p>
        </p:txBody>
      </p:sp>
      <p:sp>
        <p:nvSpPr>
          <p:cNvPr id="4" name="Oval 3"/>
          <p:cNvSpPr/>
          <p:nvPr/>
        </p:nvSpPr>
        <p:spPr>
          <a:xfrm>
            <a:off x="64770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122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24: Fee-paying schools, often called “</a:t>
            </a:r>
            <a:r>
              <a:rPr lang="en-US" sz="2400" b="1" i="0" u="sng" strike="noStrike" baseline="0" dirty="0" smtClean="0">
                <a:latin typeface="Times New Roman"/>
              </a:rPr>
              <a:t>independent schools</a:t>
            </a:r>
            <a:r>
              <a:rPr lang="en-US" sz="2400" b="1" i="0" u="none" strike="noStrike" baseline="0" dirty="0" smtClean="0">
                <a:latin typeface="Times New Roman"/>
              </a:rPr>
              <a:t>”, "private schools" or "public schools“</a:t>
            </a:r>
            <a:br>
              <a:rPr lang="en-US" sz="2400" b="1" i="0" u="none" strike="noStrike" baseline="0" dirty="0" smtClean="0">
                <a:latin typeface="Times New Roman"/>
              </a:rPr>
            </a:br>
            <a:r>
              <a:rPr lang="en-US" sz="2400" dirty="0"/>
              <a:t>A. </a:t>
            </a:r>
            <a:r>
              <a:rPr lang="en-US" sz="2400" b="1" dirty="0"/>
              <a:t>college	</a:t>
            </a:r>
            <a:r>
              <a:rPr lang="en-US" sz="2400" b="1" dirty="0" smtClean="0"/>
              <a:t>		</a:t>
            </a:r>
            <a:r>
              <a:rPr lang="en-US" sz="2400" dirty="0" smtClean="0"/>
              <a:t>B</a:t>
            </a:r>
            <a:r>
              <a:rPr lang="en-US" sz="2400" dirty="0"/>
              <a:t>. </a:t>
            </a:r>
            <a:r>
              <a:rPr lang="en-US" sz="2400" b="1" dirty="0"/>
              <a:t>primary schools	</a:t>
            </a:r>
            <a:r>
              <a:rPr lang="en-US" sz="2400" b="1" dirty="0" smtClean="0"/>
              <a:t/>
            </a:r>
            <a:br>
              <a:rPr lang="en-US" sz="2400" b="1" dirty="0" smtClean="0"/>
            </a:br>
            <a:r>
              <a:rPr lang="en-US" sz="2400" dirty="0" smtClean="0"/>
              <a:t>C</a:t>
            </a:r>
            <a:r>
              <a:rPr lang="en-US" sz="2400" dirty="0"/>
              <a:t>. </a:t>
            </a:r>
            <a:r>
              <a:rPr lang="en-US" sz="2400" b="1" dirty="0"/>
              <a:t>secondary schools 	</a:t>
            </a:r>
            <a:r>
              <a:rPr lang="en-US" sz="2400" b="1" dirty="0" smtClean="0"/>
              <a:t>	</a:t>
            </a:r>
            <a:r>
              <a:rPr lang="en-US" sz="2400" dirty="0" smtClean="0"/>
              <a:t>D</a:t>
            </a:r>
            <a:r>
              <a:rPr lang="en-US" sz="2400" dirty="0"/>
              <a:t>. </a:t>
            </a:r>
            <a:r>
              <a:rPr lang="en-US" sz="2400" b="1" dirty="0"/>
              <a:t>state schools </a:t>
            </a:r>
            <a:br>
              <a:rPr lang="en-US" sz="2400" b="1" dirty="0"/>
            </a:br>
            <a:endParaRPr lang="en-US" sz="2400" b="1" i="0" u="none" strike="noStrike" baseline="0" dirty="0" smtClean="0">
              <a:latin typeface="Times New Roman"/>
            </a:endParaRPr>
          </a:p>
        </p:txBody>
      </p:sp>
      <p:sp>
        <p:nvSpPr>
          <p:cNvPr id="4" name="TextBox 3"/>
          <p:cNvSpPr txBox="1"/>
          <p:nvPr/>
        </p:nvSpPr>
        <p:spPr>
          <a:xfrm>
            <a:off x="457200" y="1981200"/>
            <a:ext cx="8153400" cy="3970318"/>
          </a:xfrm>
          <a:prstGeom prst="rect">
            <a:avLst/>
          </a:prstGeom>
          <a:noFill/>
        </p:spPr>
        <p:txBody>
          <a:bodyPr wrap="square" rtlCol="0">
            <a:spAutoFit/>
          </a:bodyPr>
          <a:lstStyle/>
          <a:p>
            <a:r>
              <a:rPr lang="en-US" sz="2800" b="1" dirty="0" err="1"/>
              <a:t>Từ</a:t>
            </a:r>
            <a:r>
              <a:rPr lang="en-US" sz="2800" b="1" dirty="0"/>
              <a:t> </a:t>
            </a:r>
            <a:r>
              <a:rPr lang="en-US" sz="2800" b="1" dirty="0" err="1"/>
              <a:t>trái</a:t>
            </a:r>
            <a:r>
              <a:rPr lang="en-US" sz="2800" b="1" dirty="0"/>
              <a:t> </a:t>
            </a:r>
            <a:r>
              <a:rPr lang="en-US" sz="2800" b="1" dirty="0" err="1"/>
              <a:t>nghĩa</a:t>
            </a:r>
            <a:endParaRPr lang="en-US" sz="2800" dirty="0"/>
          </a:p>
          <a:p>
            <a:pPr lvl="0"/>
            <a:r>
              <a:rPr lang="en-US" sz="2800" dirty="0"/>
              <a:t>college /'</a:t>
            </a:r>
            <a:r>
              <a:rPr lang="en-US" sz="2800" dirty="0" err="1"/>
              <a:t>kɔliddʒ</a:t>
            </a:r>
            <a:r>
              <a:rPr lang="en-US" sz="2800" dirty="0"/>
              <a:t>/ (n): </a:t>
            </a:r>
            <a:r>
              <a:rPr lang="en-US" sz="2800" dirty="0" err="1"/>
              <a:t>trường</a:t>
            </a:r>
            <a:r>
              <a:rPr lang="en-US" sz="2800" dirty="0"/>
              <a:t> </a:t>
            </a:r>
            <a:r>
              <a:rPr lang="en-US" sz="2800" dirty="0" err="1"/>
              <a:t>Đại</a:t>
            </a:r>
            <a:r>
              <a:rPr lang="en-US" sz="2800" dirty="0"/>
              <a:t> </a:t>
            </a:r>
            <a:r>
              <a:rPr lang="en-US" sz="2800" dirty="0" err="1"/>
              <a:t>học</a:t>
            </a:r>
            <a:r>
              <a:rPr lang="en-US" sz="2800" dirty="0"/>
              <a:t>, Cao </a:t>
            </a:r>
            <a:r>
              <a:rPr lang="en-US" sz="2800" dirty="0" err="1"/>
              <a:t>đẳng</a:t>
            </a:r>
            <a:endParaRPr lang="en-US" sz="2800" dirty="0"/>
          </a:p>
          <a:p>
            <a:pPr lvl="0"/>
            <a:r>
              <a:rPr lang="en-US" sz="2800" dirty="0"/>
              <a:t>primary school (n): </a:t>
            </a:r>
            <a:r>
              <a:rPr lang="en-US" sz="2800" dirty="0" err="1"/>
              <a:t>trường</a:t>
            </a:r>
            <a:r>
              <a:rPr lang="en-US" sz="2800" dirty="0"/>
              <a:t> </a:t>
            </a:r>
            <a:r>
              <a:rPr lang="en-US" sz="2800" dirty="0" err="1"/>
              <a:t>Tiểu</a:t>
            </a:r>
            <a:r>
              <a:rPr lang="en-US" sz="2800" dirty="0"/>
              <a:t> </a:t>
            </a:r>
            <a:r>
              <a:rPr lang="en-US" sz="2800" dirty="0" err="1"/>
              <a:t>học</a:t>
            </a:r>
            <a:endParaRPr lang="en-US" sz="2800" dirty="0"/>
          </a:p>
          <a:p>
            <a:pPr lvl="0"/>
            <a:r>
              <a:rPr lang="en-US" sz="2800" dirty="0"/>
              <a:t>secondary school (n): </a:t>
            </a:r>
            <a:r>
              <a:rPr lang="en-US" sz="2800" dirty="0" err="1"/>
              <a:t>trường</a:t>
            </a:r>
            <a:r>
              <a:rPr lang="en-US" sz="2800" dirty="0"/>
              <a:t> </a:t>
            </a:r>
            <a:r>
              <a:rPr lang="en-US" sz="2800" dirty="0" err="1"/>
              <a:t>Trung</a:t>
            </a:r>
            <a:r>
              <a:rPr lang="en-US" sz="2800" dirty="0"/>
              <a:t> </a:t>
            </a:r>
            <a:r>
              <a:rPr lang="en-US" sz="2800" dirty="0" err="1"/>
              <a:t>học</a:t>
            </a:r>
            <a:r>
              <a:rPr lang="en-US" sz="2800" dirty="0"/>
              <a:t> </a:t>
            </a:r>
            <a:r>
              <a:rPr lang="en-US" sz="2800" dirty="0" err="1"/>
              <a:t>phổ</a:t>
            </a:r>
            <a:r>
              <a:rPr lang="en-US" sz="2800" dirty="0"/>
              <a:t> </a:t>
            </a:r>
            <a:r>
              <a:rPr lang="en-US" sz="2800" dirty="0" err="1"/>
              <a:t>thông</a:t>
            </a:r>
            <a:endParaRPr lang="en-US" sz="2800" dirty="0"/>
          </a:p>
          <a:p>
            <a:pPr lvl="0"/>
            <a:r>
              <a:rPr lang="en-US" sz="2800" dirty="0"/>
              <a:t>state school (n): </a:t>
            </a:r>
            <a:r>
              <a:rPr lang="en-US" sz="2800" dirty="0" err="1"/>
              <a:t>trường</a:t>
            </a:r>
            <a:r>
              <a:rPr lang="en-US" sz="2800" dirty="0"/>
              <a:t> </a:t>
            </a:r>
            <a:r>
              <a:rPr lang="en-US" sz="2800" dirty="0" err="1"/>
              <a:t>công</a:t>
            </a:r>
            <a:r>
              <a:rPr lang="en-US" sz="2800" dirty="0"/>
              <a:t> </a:t>
            </a:r>
            <a:r>
              <a:rPr lang="en-US" sz="2800" dirty="0" err="1"/>
              <a:t>lập</a:t>
            </a:r>
            <a:endParaRPr lang="en-US" sz="2800" dirty="0"/>
          </a:p>
          <a:p>
            <a:r>
              <a:rPr lang="en-US" sz="2800" b="1" dirty="0" err="1"/>
              <a:t>Tạm</a:t>
            </a:r>
            <a:r>
              <a:rPr lang="en-US" sz="2800" b="1" dirty="0"/>
              <a:t> </a:t>
            </a:r>
            <a:r>
              <a:rPr lang="en-US" sz="2800" b="1" dirty="0" err="1"/>
              <a:t>dịch</a:t>
            </a:r>
            <a:r>
              <a:rPr lang="en-US" sz="2800" b="1" dirty="0"/>
              <a:t>: </a:t>
            </a:r>
            <a:r>
              <a:rPr lang="en-US" sz="2800" dirty="0" err="1"/>
              <a:t>Những</a:t>
            </a:r>
            <a:r>
              <a:rPr lang="en-US" sz="2800" dirty="0"/>
              <a:t> </a:t>
            </a:r>
            <a:r>
              <a:rPr lang="en-US" sz="2800" dirty="0" err="1"/>
              <a:t>trường</a:t>
            </a:r>
            <a:r>
              <a:rPr lang="en-US" sz="2800" dirty="0"/>
              <a:t> </a:t>
            </a:r>
            <a:r>
              <a:rPr lang="en-US" sz="2800" dirty="0" err="1"/>
              <a:t>học</a:t>
            </a:r>
            <a:r>
              <a:rPr lang="en-US" sz="2800" dirty="0"/>
              <a:t> </a:t>
            </a:r>
            <a:r>
              <a:rPr lang="en-US" sz="2800" dirty="0" err="1"/>
              <a:t>phải</a:t>
            </a:r>
            <a:r>
              <a:rPr lang="en-US" sz="2800" dirty="0"/>
              <a:t> </a:t>
            </a:r>
            <a:r>
              <a:rPr lang="en-US" sz="2800" dirty="0" err="1"/>
              <a:t>trả</a:t>
            </a:r>
            <a:r>
              <a:rPr lang="en-US" sz="2800" dirty="0"/>
              <a:t> </a:t>
            </a:r>
            <a:r>
              <a:rPr lang="en-US" sz="2800" dirty="0" err="1"/>
              <a:t>phí</a:t>
            </a:r>
            <a:r>
              <a:rPr lang="en-US" sz="2800" dirty="0"/>
              <a:t> </a:t>
            </a:r>
            <a:r>
              <a:rPr lang="en-US" sz="2800" dirty="0" err="1"/>
              <a:t>thường</a:t>
            </a:r>
            <a:r>
              <a:rPr lang="en-US" sz="2800" dirty="0"/>
              <a:t> </a:t>
            </a:r>
            <a:r>
              <a:rPr lang="en-US" sz="2800" dirty="0" err="1"/>
              <a:t>được</a:t>
            </a:r>
            <a:r>
              <a:rPr lang="en-US" sz="2800" dirty="0"/>
              <a:t> </a:t>
            </a:r>
            <a:r>
              <a:rPr lang="en-US" sz="2800" dirty="0" err="1"/>
              <a:t>gọi</a:t>
            </a:r>
            <a:r>
              <a:rPr lang="en-US" sz="2800" dirty="0"/>
              <a:t> </a:t>
            </a:r>
            <a:r>
              <a:rPr lang="en-US" sz="2800" dirty="0" err="1"/>
              <a:t>là</a:t>
            </a:r>
            <a:r>
              <a:rPr lang="en-US" sz="2800" dirty="0"/>
              <a:t> </a:t>
            </a:r>
            <a:r>
              <a:rPr lang="en-US" sz="2800" dirty="0" err="1"/>
              <a:t>trường</a:t>
            </a:r>
            <a:r>
              <a:rPr lang="en-US" sz="2800" dirty="0"/>
              <a:t> </a:t>
            </a:r>
            <a:r>
              <a:rPr lang="en-US" sz="2800" dirty="0" err="1"/>
              <a:t>dân</a:t>
            </a:r>
            <a:r>
              <a:rPr lang="en-US" sz="2800" dirty="0"/>
              <a:t> </a:t>
            </a:r>
            <a:r>
              <a:rPr lang="en-US" sz="2800" dirty="0" err="1"/>
              <a:t>lập</a:t>
            </a:r>
            <a:r>
              <a:rPr lang="en-US" sz="2800" dirty="0"/>
              <a:t> hay </a:t>
            </a:r>
            <a:r>
              <a:rPr lang="en-US" sz="2800" dirty="0" err="1"/>
              <a:t>là</a:t>
            </a:r>
            <a:r>
              <a:rPr lang="en-US" sz="2800" dirty="0"/>
              <a:t> </a:t>
            </a:r>
            <a:r>
              <a:rPr lang="en-US" sz="2800" dirty="0" err="1"/>
              <a:t>trường</a:t>
            </a:r>
            <a:r>
              <a:rPr lang="en-US" sz="2800" dirty="0"/>
              <a:t> </a:t>
            </a:r>
            <a:r>
              <a:rPr lang="en-US" sz="2800" dirty="0" err="1"/>
              <a:t>tư</a:t>
            </a:r>
            <a:r>
              <a:rPr lang="en-US" sz="2800" dirty="0"/>
              <a:t> </a:t>
            </a:r>
            <a:r>
              <a:rPr lang="en-US" sz="2800" dirty="0" err="1"/>
              <a:t>thục</a:t>
            </a:r>
            <a:r>
              <a:rPr lang="en-US" sz="2800" dirty="0"/>
              <a:t>.</a:t>
            </a:r>
          </a:p>
          <a:p>
            <a:r>
              <a:rPr lang="en-US" sz="2800" dirty="0"/>
              <a:t>=&gt; independent schools &gt;&lt; state schools</a:t>
            </a:r>
          </a:p>
          <a:p>
            <a:endParaRPr lang="en-US" sz="2800" dirty="0"/>
          </a:p>
        </p:txBody>
      </p:sp>
      <p:sp>
        <p:nvSpPr>
          <p:cNvPr id="5" name="Oval 4"/>
          <p:cNvSpPr/>
          <p:nvPr/>
        </p:nvSpPr>
        <p:spPr>
          <a:xfrm>
            <a:off x="4114800" y="1066800"/>
            <a:ext cx="4191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553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Autofit/>
          </a:bodyPr>
          <a:lstStyle/>
          <a:p>
            <a:pPr algn="l"/>
            <a:r>
              <a:rPr lang="en-US" sz="2800" b="1" i="0" u="none" strike="noStrike" baseline="0" dirty="0" smtClean="0">
                <a:latin typeface="Times New Roman"/>
              </a:rPr>
              <a:t>Question 25: Each time you turn it on, with </a:t>
            </a:r>
            <a:r>
              <a:rPr lang="en-US" sz="2800" b="1" i="0" u="sng" strike="noStrike" baseline="0" dirty="0" smtClean="0">
                <a:latin typeface="Times New Roman"/>
              </a:rPr>
              <a:t>appropriate </a:t>
            </a:r>
            <a:r>
              <a:rPr lang="en-US" sz="2800" b="1" i="0" u="none" strike="noStrike" baseline="0" dirty="0" smtClean="0">
                <a:latin typeface="Times New Roman"/>
              </a:rPr>
              <a:t>hardware and software, it is capable of doing almost anything you ask.</a:t>
            </a:r>
            <a:br>
              <a:rPr lang="en-US" sz="2800" b="1" i="0" u="none" strike="noStrike" baseline="0" dirty="0" smtClean="0">
                <a:latin typeface="Times New Roman"/>
              </a:rPr>
            </a:br>
            <a:r>
              <a:rPr lang="en-US" sz="2800" b="1" dirty="0"/>
              <a:t>A. </a:t>
            </a:r>
            <a:r>
              <a:rPr lang="en-US" sz="2800" dirty="0"/>
              <a:t>unsuitable	</a:t>
            </a:r>
            <a:r>
              <a:rPr lang="en-US" sz="2800" b="1" dirty="0"/>
              <a:t>B. </a:t>
            </a:r>
            <a:r>
              <a:rPr lang="en-US" sz="2800" dirty="0"/>
              <a:t>unimportant	</a:t>
            </a:r>
            <a:r>
              <a:rPr lang="en-US" sz="2800" dirty="0" smtClean="0"/>
              <a:t/>
            </a:r>
            <a:br>
              <a:rPr lang="en-US" sz="2800" dirty="0" smtClean="0"/>
            </a:br>
            <a:r>
              <a:rPr lang="en-US" sz="2800" b="1" dirty="0" smtClean="0"/>
              <a:t>C</a:t>
            </a:r>
            <a:r>
              <a:rPr lang="en-US" sz="2800" b="1" dirty="0"/>
              <a:t>. </a:t>
            </a:r>
            <a:r>
              <a:rPr lang="en-US" sz="2800" dirty="0"/>
              <a:t>ill-prepared	</a:t>
            </a:r>
            <a:r>
              <a:rPr lang="en-US" sz="2800" b="1" dirty="0"/>
              <a:t>D. </a:t>
            </a:r>
            <a:r>
              <a:rPr lang="en-US" sz="2800" dirty="0"/>
              <a:t>irregular</a:t>
            </a:r>
            <a:br>
              <a:rPr lang="en-US" sz="2800" dirty="0"/>
            </a:br>
            <a:endParaRPr lang="en-US" sz="2800" b="1" i="0" u="none" strike="noStrike" baseline="0" dirty="0" smtClean="0">
              <a:latin typeface="Times New Roman"/>
            </a:endParaRPr>
          </a:p>
        </p:txBody>
      </p:sp>
      <p:sp>
        <p:nvSpPr>
          <p:cNvPr id="4" name="TextBox 3"/>
          <p:cNvSpPr txBox="1"/>
          <p:nvPr/>
        </p:nvSpPr>
        <p:spPr>
          <a:xfrm>
            <a:off x="304800" y="2667000"/>
            <a:ext cx="8534400" cy="3416320"/>
          </a:xfrm>
          <a:prstGeom prst="rect">
            <a:avLst/>
          </a:prstGeom>
          <a:noFill/>
        </p:spPr>
        <p:txBody>
          <a:bodyPr wrap="square" rtlCol="0">
            <a:spAutoFit/>
          </a:bodyPr>
          <a:lstStyle/>
          <a:p>
            <a:r>
              <a:rPr lang="en-US" sz="2400" b="1" dirty="0" err="1"/>
              <a:t>Từ</a:t>
            </a:r>
            <a:r>
              <a:rPr lang="en-US" sz="2400" b="1" dirty="0"/>
              <a:t> </a:t>
            </a:r>
            <a:r>
              <a:rPr lang="en-US" sz="2400" b="1" dirty="0" err="1"/>
              <a:t>trái</a:t>
            </a:r>
            <a:r>
              <a:rPr lang="en-US" sz="2400" b="1" dirty="0"/>
              <a:t> </a:t>
            </a:r>
            <a:r>
              <a:rPr lang="en-US" sz="2400" b="1" dirty="0" err="1"/>
              <a:t>nghĩa</a:t>
            </a:r>
            <a:endParaRPr lang="en-US" sz="2400" dirty="0"/>
          </a:p>
          <a:p>
            <a:pPr lvl="0"/>
            <a:r>
              <a:rPr lang="en-US" sz="2400" dirty="0"/>
              <a:t>unsuitable /</a:t>
            </a:r>
            <a:r>
              <a:rPr lang="en-US" sz="2400" dirty="0" err="1"/>
              <a:t>ʌn’su:təbl</a:t>
            </a:r>
            <a:r>
              <a:rPr lang="en-US" sz="2400" dirty="0"/>
              <a:t>/ (a): </a:t>
            </a:r>
            <a:r>
              <a:rPr lang="en-US" sz="2400" dirty="0" err="1"/>
              <a:t>không</a:t>
            </a:r>
            <a:r>
              <a:rPr lang="en-US" sz="2400" dirty="0"/>
              <a:t> </a:t>
            </a:r>
            <a:r>
              <a:rPr lang="en-US" sz="2400" dirty="0" err="1"/>
              <a:t>phù</a:t>
            </a:r>
            <a:r>
              <a:rPr lang="en-US" sz="2400" dirty="0"/>
              <a:t> </a:t>
            </a:r>
            <a:r>
              <a:rPr lang="en-US" sz="2400" dirty="0" err="1"/>
              <a:t>hợp</a:t>
            </a:r>
            <a:r>
              <a:rPr lang="en-US" sz="2400" dirty="0"/>
              <a:t>, </a:t>
            </a:r>
            <a:r>
              <a:rPr lang="en-US" sz="2400" dirty="0" err="1"/>
              <a:t>không</a:t>
            </a:r>
            <a:r>
              <a:rPr lang="en-US" sz="2400" dirty="0"/>
              <a:t> </a:t>
            </a:r>
            <a:r>
              <a:rPr lang="en-US" sz="2400" dirty="0" err="1"/>
              <a:t>thích</a:t>
            </a:r>
            <a:r>
              <a:rPr lang="en-US" sz="2400" dirty="0"/>
              <a:t> </a:t>
            </a:r>
            <a:r>
              <a:rPr lang="en-US" sz="2400" dirty="0" err="1"/>
              <a:t>hợp</a:t>
            </a:r>
            <a:endParaRPr lang="en-US" sz="2400" dirty="0"/>
          </a:p>
          <a:p>
            <a:pPr lvl="0"/>
            <a:r>
              <a:rPr lang="en-US" sz="2400" dirty="0"/>
              <a:t>unimportant /,</a:t>
            </a:r>
            <a:r>
              <a:rPr lang="en-US" sz="2400" dirty="0" err="1"/>
              <a:t>ʌnim'pɔ:tənt</a:t>
            </a:r>
            <a:r>
              <a:rPr lang="en-US" sz="2400" dirty="0"/>
              <a:t>/ (a): </a:t>
            </a:r>
            <a:r>
              <a:rPr lang="en-US" sz="2400" dirty="0" err="1"/>
              <a:t>không</a:t>
            </a:r>
            <a:r>
              <a:rPr lang="en-US" sz="2400" dirty="0"/>
              <a:t> </a:t>
            </a:r>
            <a:r>
              <a:rPr lang="en-US" sz="2400" dirty="0" err="1"/>
              <a:t>quan</a:t>
            </a:r>
            <a:r>
              <a:rPr lang="en-US" sz="2400" dirty="0"/>
              <a:t> </a:t>
            </a:r>
            <a:r>
              <a:rPr lang="en-US" sz="2400" dirty="0" err="1"/>
              <a:t>trọng</a:t>
            </a:r>
            <a:endParaRPr lang="en-US" sz="2400" dirty="0"/>
          </a:p>
          <a:p>
            <a:pPr lvl="0"/>
            <a:r>
              <a:rPr lang="en-US" sz="2400" dirty="0"/>
              <a:t>ill-prepared (a): </a:t>
            </a:r>
            <a:r>
              <a:rPr lang="en-US" sz="2400" dirty="0" err="1"/>
              <a:t>thiếu</a:t>
            </a:r>
            <a:r>
              <a:rPr lang="en-US" sz="2400" dirty="0"/>
              <a:t> </a:t>
            </a:r>
            <a:r>
              <a:rPr lang="en-US" sz="2400" dirty="0" err="1"/>
              <a:t>sự</a:t>
            </a:r>
            <a:r>
              <a:rPr lang="en-US" sz="2400" dirty="0"/>
              <a:t> </a:t>
            </a:r>
            <a:r>
              <a:rPr lang="en-US" sz="2400" dirty="0" err="1"/>
              <a:t>chuẩn</a:t>
            </a:r>
            <a:r>
              <a:rPr lang="en-US" sz="2400" dirty="0"/>
              <a:t> </a:t>
            </a:r>
            <a:r>
              <a:rPr lang="en-US" sz="2400" dirty="0" err="1"/>
              <a:t>bị</a:t>
            </a:r>
            <a:endParaRPr lang="en-US" sz="2400" dirty="0"/>
          </a:p>
          <a:p>
            <a:pPr lvl="0"/>
            <a:r>
              <a:rPr lang="en-US" sz="2400" dirty="0"/>
              <a:t>irregular /</a:t>
            </a:r>
            <a:r>
              <a:rPr lang="en-US" sz="2400" dirty="0" err="1"/>
              <a:t>i'regjulə</a:t>
            </a:r>
            <a:r>
              <a:rPr lang="en-US" sz="2400" dirty="0"/>
              <a:t>/ (a): </a:t>
            </a:r>
            <a:r>
              <a:rPr lang="en-US" sz="2400" dirty="0" err="1"/>
              <a:t>không</a:t>
            </a:r>
            <a:r>
              <a:rPr lang="en-US" sz="2400" dirty="0"/>
              <a:t> </a:t>
            </a:r>
            <a:r>
              <a:rPr lang="en-US" sz="2400" dirty="0" err="1"/>
              <a:t>đều</a:t>
            </a:r>
            <a:r>
              <a:rPr lang="en-US" sz="2400" dirty="0"/>
              <a:t>, </a:t>
            </a:r>
            <a:r>
              <a:rPr lang="en-US" sz="2400" dirty="0" err="1"/>
              <a:t>bất</a:t>
            </a:r>
            <a:r>
              <a:rPr lang="en-US" sz="2400" dirty="0"/>
              <a:t> </a:t>
            </a:r>
            <a:r>
              <a:rPr lang="en-US" sz="2400" dirty="0" err="1"/>
              <a:t>quy</a:t>
            </a:r>
            <a:r>
              <a:rPr lang="en-US" sz="2400" dirty="0"/>
              <a:t> </a:t>
            </a:r>
            <a:r>
              <a:rPr lang="en-US" sz="2400" dirty="0" err="1"/>
              <a:t>tắc</a:t>
            </a:r>
            <a:endParaRPr lang="en-US" sz="2400" dirty="0"/>
          </a:p>
          <a:p>
            <a:r>
              <a:rPr lang="en-US" sz="2400" b="1" dirty="0" err="1"/>
              <a:t>Tạm</a:t>
            </a:r>
            <a:r>
              <a:rPr lang="en-US" sz="2400" b="1" dirty="0"/>
              <a:t> </a:t>
            </a:r>
            <a:r>
              <a:rPr lang="en-US" sz="2400" b="1" dirty="0" err="1"/>
              <a:t>dịch</a:t>
            </a:r>
            <a:r>
              <a:rPr lang="en-US" sz="2400" b="1" dirty="0"/>
              <a:t>: </a:t>
            </a:r>
            <a:r>
              <a:rPr lang="en-US" sz="2400" dirty="0" err="1"/>
              <a:t>Mỗi</a:t>
            </a:r>
            <a:r>
              <a:rPr lang="en-US" sz="2400" dirty="0"/>
              <a:t> </a:t>
            </a:r>
            <a:r>
              <a:rPr lang="en-US" sz="2400" dirty="0" err="1"/>
              <a:t>khi</a:t>
            </a:r>
            <a:r>
              <a:rPr lang="en-US" sz="2400" dirty="0"/>
              <a:t> </a:t>
            </a:r>
            <a:r>
              <a:rPr lang="en-US" sz="2400" dirty="0" err="1"/>
              <a:t>bạn</a:t>
            </a:r>
            <a:r>
              <a:rPr lang="en-US" sz="2400" dirty="0"/>
              <a:t> </a:t>
            </a:r>
            <a:r>
              <a:rPr lang="en-US" sz="2400" dirty="0" err="1"/>
              <a:t>bật</a:t>
            </a:r>
            <a:r>
              <a:rPr lang="en-US" sz="2400" dirty="0"/>
              <a:t> </a:t>
            </a:r>
            <a:r>
              <a:rPr lang="en-US" sz="2400" dirty="0" err="1"/>
              <a:t>nó</a:t>
            </a:r>
            <a:r>
              <a:rPr lang="en-US" sz="2400" dirty="0"/>
              <a:t> </a:t>
            </a:r>
            <a:r>
              <a:rPr lang="en-US" sz="2400" dirty="0" err="1"/>
              <a:t>lên</a:t>
            </a:r>
            <a:r>
              <a:rPr lang="en-US" sz="2400" dirty="0"/>
              <a:t>, </a:t>
            </a:r>
            <a:r>
              <a:rPr lang="en-US" sz="2400" dirty="0" err="1"/>
              <a:t>với</a:t>
            </a:r>
            <a:r>
              <a:rPr lang="en-US" sz="2400" dirty="0"/>
              <a:t> </a:t>
            </a:r>
            <a:r>
              <a:rPr lang="en-US" sz="2400" dirty="0" err="1"/>
              <a:t>phần</a:t>
            </a:r>
            <a:r>
              <a:rPr lang="en-US" sz="2400" dirty="0"/>
              <a:t> </a:t>
            </a:r>
            <a:r>
              <a:rPr lang="en-US" sz="2400" dirty="0" err="1"/>
              <a:t>cứng</a:t>
            </a:r>
            <a:r>
              <a:rPr lang="en-US" sz="2400" dirty="0"/>
              <a:t> </a:t>
            </a:r>
            <a:r>
              <a:rPr lang="en-US" sz="2400" dirty="0" err="1"/>
              <a:t>và</a:t>
            </a:r>
            <a:r>
              <a:rPr lang="en-US" sz="2400" dirty="0"/>
              <a:t> </a:t>
            </a:r>
            <a:r>
              <a:rPr lang="en-US" sz="2400" dirty="0" err="1"/>
              <a:t>phần</a:t>
            </a:r>
            <a:r>
              <a:rPr lang="en-US" sz="2400" dirty="0"/>
              <a:t> </a:t>
            </a:r>
            <a:r>
              <a:rPr lang="en-US" sz="2400" dirty="0" err="1"/>
              <a:t>mềm</a:t>
            </a:r>
            <a:r>
              <a:rPr lang="en-US" sz="2400" dirty="0"/>
              <a:t> </a:t>
            </a:r>
            <a:r>
              <a:rPr lang="en-US" sz="2400" dirty="0" err="1"/>
              <a:t>phù</a:t>
            </a:r>
            <a:r>
              <a:rPr lang="en-US" sz="2400" dirty="0"/>
              <a:t> </a:t>
            </a:r>
            <a:r>
              <a:rPr lang="en-US" sz="2400" dirty="0" err="1"/>
              <a:t>hợp</a:t>
            </a:r>
            <a:r>
              <a:rPr lang="en-US" sz="2400" dirty="0"/>
              <a:t>, </a:t>
            </a:r>
            <a:r>
              <a:rPr lang="en-US" sz="2400" dirty="0" err="1"/>
              <a:t>nó</a:t>
            </a:r>
            <a:r>
              <a:rPr lang="en-US" sz="2400" dirty="0"/>
              <a:t> </a:t>
            </a:r>
            <a:r>
              <a:rPr lang="en-US" sz="2400" dirty="0" err="1"/>
              <a:t>có</a:t>
            </a:r>
            <a:r>
              <a:rPr lang="en-US" sz="2400" dirty="0"/>
              <a:t> </a:t>
            </a:r>
            <a:r>
              <a:rPr lang="en-US" sz="2400" dirty="0" err="1"/>
              <a:t>thể</a:t>
            </a:r>
            <a:r>
              <a:rPr lang="en-US" sz="2400" dirty="0"/>
              <a:t> </a:t>
            </a:r>
            <a:r>
              <a:rPr lang="en-US" sz="2400" dirty="0" err="1"/>
              <a:t>làm</a:t>
            </a:r>
            <a:r>
              <a:rPr lang="en-US" sz="2400" dirty="0"/>
              <a:t> </a:t>
            </a:r>
            <a:r>
              <a:rPr lang="en-US" sz="2400" dirty="0" err="1"/>
              <a:t>gần</a:t>
            </a:r>
            <a:r>
              <a:rPr lang="en-US" sz="2400" dirty="0"/>
              <a:t> </a:t>
            </a:r>
            <a:r>
              <a:rPr lang="en-US" sz="2400" dirty="0" err="1"/>
              <a:t>như</a:t>
            </a:r>
            <a:r>
              <a:rPr lang="en-US" sz="2400" dirty="0"/>
              <a:t> </a:t>
            </a:r>
            <a:r>
              <a:rPr lang="en-US" sz="2400" dirty="0" err="1"/>
              <a:t>bất</a:t>
            </a:r>
            <a:r>
              <a:rPr lang="en-US" sz="2400" dirty="0"/>
              <a:t> </a:t>
            </a:r>
            <a:r>
              <a:rPr lang="en-US" sz="2400" dirty="0" err="1"/>
              <a:t>cứ</a:t>
            </a:r>
            <a:r>
              <a:rPr lang="en-US" sz="2400" dirty="0"/>
              <a:t> </a:t>
            </a:r>
            <a:r>
              <a:rPr lang="en-US" sz="2400" dirty="0" err="1"/>
              <a:t>thứ</a:t>
            </a:r>
            <a:r>
              <a:rPr lang="en-US" sz="2400" dirty="0"/>
              <a:t> </a:t>
            </a:r>
            <a:r>
              <a:rPr lang="en-US" sz="2400" dirty="0" err="1"/>
              <a:t>gì</a:t>
            </a:r>
            <a:r>
              <a:rPr lang="en-US" sz="2400" dirty="0"/>
              <a:t> </a:t>
            </a:r>
            <a:r>
              <a:rPr lang="en-US" sz="2400" dirty="0" err="1"/>
              <a:t>mà</a:t>
            </a:r>
            <a:r>
              <a:rPr lang="en-US" sz="2400" dirty="0"/>
              <a:t> </a:t>
            </a:r>
            <a:r>
              <a:rPr lang="en-US" sz="2400" dirty="0" err="1"/>
              <a:t>bạn</a:t>
            </a:r>
            <a:r>
              <a:rPr lang="en-US" sz="2400" dirty="0"/>
              <a:t> </a:t>
            </a:r>
            <a:r>
              <a:rPr lang="en-US" sz="2400" dirty="0" err="1"/>
              <a:t>yêu</a:t>
            </a:r>
            <a:r>
              <a:rPr lang="en-US" sz="2400" dirty="0"/>
              <a:t> </a:t>
            </a:r>
            <a:r>
              <a:rPr lang="en-US" sz="2400" dirty="0" err="1"/>
              <a:t>cầu</a:t>
            </a:r>
            <a:r>
              <a:rPr lang="en-US" sz="2400" dirty="0"/>
              <a:t>.</a:t>
            </a:r>
          </a:p>
          <a:p>
            <a:r>
              <a:rPr lang="en-US" sz="2400" dirty="0"/>
              <a:t>=&gt; appropriate &gt;&lt; unsuitable</a:t>
            </a:r>
          </a:p>
          <a:p>
            <a:endParaRPr lang="en-US" sz="2400" dirty="0"/>
          </a:p>
        </p:txBody>
      </p:sp>
      <p:sp>
        <p:nvSpPr>
          <p:cNvPr id="5" name="Oval 4"/>
          <p:cNvSpPr/>
          <p:nvPr/>
        </p:nvSpPr>
        <p:spPr>
          <a:xfrm>
            <a:off x="4572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33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229600" cy="1143000"/>
          </a:xfrm>
        </p:spPr>
        <p:txBody>
          <a:bodyPr>
            <a:noAutofit/>
          </a:bodyPr>
          <a:lstStyle/>
          <a:p>
            <a:pPr algn="l"/>
            <a:r>
              <a:rPr lang="en-US" sz="2000" b="1" i="0" u="none" strike="noStrike" baseline="0" dirty="0" smtClean="0">
                <a:latin typeface="Times New Roman"/>
              </a:rPr>
              <a:t>Question 26. Hans told US about his investing in the company. He did it on his arrival at the meeting.</a:t>
            </a:r>
            <a:br>
              <a:rPr lang="en-US" sz="2000" b="1" i="0" u="none" strike="noStrike" baseline="0" dirty="0" smtClean="0">
                <a:latin typeface="Times New Roman"/>
              </a:rPr>
            </a:br>
            <a:r>
              <a:rPr lang="en-US" sz="2000" b="1" dirty="0"/>
              <a:t>	A. </a:t>
            </a:r>
            <a:r>
              <a:rPr lang="en-US" sz="2000" dirty="0"/>
              <a:t>Only after investing in the company did Hans inform US of his arrival at the meeting. </a:t>
            </a:r>
            <a:br>
              <a:rPr lang="en-US" sz="2000" dirty="0"/>
            </a:br>
            <a:r>
              <a:rPr lang="en-US" sz="2000" dirty="0"/>
              <a:t>	</a:t>
            </a:r>
            <a:r>
              <a:rPr lang="en-US" sz="2000" b="1" dirty="0"/>
              <a:t>B. </a:t>
            </a:r>
            <a:r>
              <a:rPr lang="en-US" sz="2000" dirty="0"/>
              <a:t>Not until Hans told US that he would invest in the company did he arrive at the meeting.</a:t>
            </a:r>
            <a:br>
              <a:rPr lang="en-US" sz="2000" dirty="0"/>
            </a:br>
            <a:r>
              <a:rPr lang="en-US" sz="2000" dirty="0"/>
              <a:t>	</a:t>
            </a:r>
            <a:r>
              <a:rPr lang="en-US" sz="2000" b="1" dirty="0"/>
              <a:t>C. </a:t>
            </a:r>
            <a:r>
              <a:rPr lang="en-US" sz="2000" dirty="0"/>
              <a:t>Hardly had he informed US about his investing in the company when Hans arrived at the meeting.</a:t>
            </a:r>
            <a:br>
              <a:rPr lang="en-US" sz="2000" dirty="0"/>
            </a:br>
            <a:r>
              <a:rPr lang="en-US" sz="2000" dirty="0"/>
              <a:t>	</a:t>
            </a:r>
            <a:r>
              <a:rPr lang="en-US" sz="2000" b="1" dirty="0"/>
              <a:t>D. </a:t>
            </a:r>
            <a:r>
              <a:rPr lang="en-US" sz="2000" dirty="0"/>
              <a:t>No sooner had Hans arrived at the meeting than he told US about his investing in the company.</a:t>
            </a:r>
            <a:br>
              <a:rPr lang="en-US" sz="2000" dirty="0"/>
            </a:br>
            <a:endParaRPr lang="en-US" sz="2000" b="1" i="0" u="none" strike="noStrike" baseline="0" dirty="0" smtClean="0">
              <a:latin typeface="Times New Roman"/>
            </a:endParaRPr>
          </a:p>
        </p:txBody>
      </p:sp>
      <p:sp>
        <p:nvSpPr>
          <p:cNvPr id="4" name="TextBox 3"/>
          <p:cNvSpPr txBox="1"/>
          <p:nvPr/>
        </p:nvSpPr>
        <p:spPr>
          <a:xfrm>
            <a:off x="228600" y="3167901"/>
            <a:ext cx="8686800" cy="3416320"/>
          </a:xfrm>
          <a:prstGeom prst="rect">
            <a:avLst/>
          </a:prstGeom>
          <a:noFill/>
        </p:spPr>
        <p:txBody>
          <a:bodyPr wrap="square" rtlCol="0">
            <a:spAutoFit/>
          </a:bodyPr>
          <a:lstStyle/>
          <a:p>
            <a:r>
              <a:rPr lang="vi-VN" dirty="0"/>
              <a:t>Kiến thức: Câu đảo ngữ</a:t>
            </a:r>
            <a:endParaRPr lang="en-US" dirty="0"/>
          </a:p>
          <a:p>
            <a:r>
              <a:rPr lang="vi-VN" dirty="0"/>
              <a:t>Câu đê' bài cho: Hans nói với chúng tôi về đầu tư của mình trong công ty. Ông đã làm điều đó ngay khi đến cuộc họp.</a:t>
            </a:r>
            <a:endParaRPr lang="en-US" dirty="0"/>
          </a:p>
          <a:p>
            <a:r>
              <a:rPr lang="en-US" b="1" dirty="0"/>
              <a:t>A. </a:t>
            </a:r>
            <a:r>
              <a:rPr lang="vi-VN" dirty="0"/>
              <a:t>Chỉ sau khi đầu tư vào công ty Hans mới bảo cho chúng tôi khi ông ấy đến cuộc họp.</a:t>
            </a:r>
            <a:endParaRPr lang="en-US" dirty="0"/>
          </a:p>
          <a:p>
            <a:r>
              <a:rPr lang="vi-VN" b="1" dirty="0"/>
              <a:t>B. </a:t>
            </a:r>
            <a:r>
              <a:rPr lang="vi-VN" dirty="0"/>
              <a:t>Mãi cho đến khi Hans nói với chúng tôi rằng ông sẽ đầu tư vào công ty ông mới đến cuộc họp.</a:t>
            </a:r>
            <a:endParaRPr lang="en-US" dirty="0"/>
          </a:p>
          <a:p>
            <a:r>
              <a:rPr lang="en-US" b="1" dirty="0"/>
              <a:t>C. </a:t>
            </a:r>
            <a:r>
              <a:rPr lang="vi-VN" dirty="0"/>
              <a:t>Ngay khi ông thông báo cho chúng tôi v</a:t>
            </a:r>
            <a:r>
              <a:rPr lang="en-US" dirty="0"/>
              <a:t>ề</a:t>
            </a:r>
            <a:r>
              <a:rPr lang="vi-VN" dirty="0"/>
              <a:t> việc đầu tư của mình trong công ty thì Hans đến cuộc họp.</a:t>
            </a:r>
            <a:endParaRPr lang="en-US" dirty="0"/>
          </a:p>
          <a:p>
            <a:r>
              <a:rPr lang="en-US" b="1" dirty="0"/>
              <a:t>D. </a:t>
            </a:r>
            <a:r>
              <a:rPr lang="vi-VN" dirty="0"/>
              <a:t>Ngay khi Hans đến tại cuộc họp thì ông ấy nói với chúng tôi về đầu tư của mình trong công ty</a:t>
            </a:r>
            <a:endParaRPr lang="en-US" dirty="0"/>
          </a:p>
          <a:p>
            <a:endParaRPr lang="en-US" dirty="0"/>
          </a:p>
        </p:txBody>
      </p:sp>
      <p:sp>
        <p:nvSpPr>
          <p:cNvPr id="5" name="Oval 4"/>
          <p:cNvSpPr/>
          <p:nvPr/>
        </p:nvSpPr>
        <p:spPr>
          <a:xfrm>
            <a:off x="1143000" y="2514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48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noAutofit/>
          </a:bodyPr>
          <a:lstStyle/>
          <a:p>
            <a:pPr algn="l"/>
            <a:r>
              <a:rPr lang="en-US" sz="2400" b="1" i="0" u="none" strike="noStrike" baseline="0" dirty="0" smtClean="0">
                <a:latin typeface="Times New Roman"/>
              </a:rPr>
              <a:t>Question 27. The driver in front stopped so suddenly. Therefore, the accident happened.</a:t>
            </a:r>
            <a:br>
              <a:rPr lang="en-US" sz="2400" b="1" i="0" u="none" strike="noStrike" baseline="0" dirty="0" smtClean="0">
                <a:latin typeface="Times New Roman"/>
              </a:rPr>
            </a:br>
            <a:r>
              <a:rPr lang="en-US" sz="2400" b="1" dirty="0"/>
              <a:t>	A. </a:t>
            </a:r>
            <a:r>
              <a:rPr lang="en-US" sz="2400" dirty="0"/>
              <a:t>If the driver in front didn’t stop so suddenly, the accident wouldn’t happen.</a:t>
            </a:r>
            <a:br>
              <a:rPr lang="en-US" sz="2400" dirty="0"/>
            </a:br>
            <a:r>
              <a:rPr lang="en-US" sz="2400" dirty="0"/>
              <a:t>	</a:t>
            </a:r>
            <a:r>
              <a:rPr lang="en-US" sz="2400" b="1" dirty="0"/>
              <a:t>B. </a:t>
            </a:r>
            <a:r>
              <a:rPr lang="en-US" sz="2400" dirty="0"/>
              <a:t>If the driver in front hadn’t stopped so suddenly, the accident would have happened.</a:t>
            </a:r>
            <a:br>
              <a:rPr lang="en-US" sz="2400" dirty="0"/>
            </a:br>
            <a:r>
              <a:rPr lang="en-US" sz="2400" dirty="0"/>
              <a:t>	</a:t>
            </a:r>
            <a:r>
              <a:rPr lang="en-US" sz="2400" b="1" dirty="0"/>
              <a:t>C. </a:t>
            </a:r>
            <a:r>
              <a:rPr lang="en-US" sz="2400" dirty="0"/>
              <a:t>If the driver in front hadn’t stopped so suddenly, the accident wouldn’t have happened. </a:t>
            </a:r>
            <a:br>
              <a:rPr lang="en-US" sz="2400" dirty="0"/>
            </a:br>
            <a:r>
              <a:rPr lang="en-US" sz="2400" dirty="0"/>
              <a:t>	</a:t>
            </a:r>
            <a:r>
              <a:rPr lang="en-US" sz="2400" b="1" dirty="0"/>
              <a:t>D. </a:t>
            </a:r>
            <a:r>
              <a:rPr lang="en-US" sz="2400" dirty="0"/>
              <a:t>If the driver in front had stopped so suddenly, the accident would have happened.</a:t>
            </a:r>
            <a:br>
              <a:rPr lang="en-US" sz="2400" dirty="0"/>
            </a:br>
            <a:r>
              <a:rPr lang="en-US" sz="2400" b="1" i="0" u="none" strike="noStrike" baseline="0" dirty="0" smtClean="0">
                <a:latin typeface="Times New Roman"/>
              </a:rPr>
              <a:t> </a:t>
            </a:r>
          </a:p>
        </p:txBody>
      </p:sp>
      <p:sp>
        <p:nvSpPr>
          <p:cNvPr id="4" name="TextBox 3"/>
          <p:cNvSpPr txBox="1"/>
          <p:nvPr/>
        </p:nvSpPr>
        <p:spPr>
          <a:xfrm>
            <a:off x="152400" y="3657600"/>
            <a:ext cx="8915400" cy="3693319"/>
          </a:xfrm>
          <a:prstGeom prst="rect">
            <a:avLst/>
          </a:prstGeom>
          <a:noFill/>
        </p:spPr>
        <p:txBody>
          <a:bodyPr wrap="square" rtlCol="0">
            <a:spAutoFit/>
          </a:bodyPr>
          <a:lstStyle/>
          <a:p>
            <a:r>
              <a:rPr lang="vi-VN" dirty="0"/>
              <a:t>Kiến thức: Câu điều kiện</a:t>
            </a:r>
            <a:endParaRPr lang="en-US" dirty="0"/>
          </a:p>
          <a:p>
            <a:r>
              <a:rPr lang="vi-VN" dirty="0"/>
              <a:t>Câu đ</a:t>
            </a:r>
            <a:r>
              <a:rPr lang="en-US" dirty="0"/>
              <a:t>ề</a:t>
            </a:r>
            <a:r>
              <a:rPr lang="vi-VN" dirty="0"/>
              <a:t> bài cho: Người lái xe phía trước đã dừng đột ngột. Vì thế, vụ tai nạn đã xảy ra.</a:t>
            </a:r>
            <a:endParaRPr lang="en-US" dirty="0"/>
          </a:p>
          <a:p>
            <a:r>
              <a:rPr lang="vi-VN" dirty="0"/>
              <a:t>Đề bài cho một tình huống đã xảy ra trong quá khứ nên ta nhận định sẽ viết về câu điều kiện loại 3 diễn tả những điều không có thật trong quá khứ với công thức: If </a:t>
            </a:r>
            <a:r>
              <a:rPr lang="en-US" dirty="0"/>
              <a:t>S </a:t>
            </a:r>
            <a:r>
              <a:rPr lang="vi-VN" dirty="0"/>
              <a:t>+ had P2, </a:t>
            </a:r>
            <a:r>
              <a:rPr lang="en-US" dirty="0"/>
              <a:t>S </a:t>
            </a:r>
            <a:r>
              <a:rPr lang="vi-VN" dirty="0"/>
              <a:t>+ would have P2.</a:t>
            </a:r>
            <a:endParaRPr lang="en-US" dirty="0"/>
          </a:p>
          <a:p>
            <a:r>
              <a:rPr lang="vi-VN" dirty="0"/>
              <a:t>A loại do A viết về câu điều kiện loại 2 diễn tả những điều không có thật ở hiện tại.</a:t>
            </a:r>
            <a:endParaRPr lang="en-US" dirty="0"/>
          </a:p>
          <a:p>
            <a:r>
              <a:rPr lang="vi-VN" dirty="0"/>
              <a:t>B loại do sai nghĩa: Nếu người lái xe phía trước không dừng đột ngột thì vụ tai nạn sẽ đã xảy ra.</a:t>
            </a:r>
            <a:endParaRPr lang="en-US" dirty="0"/>
          </a:p>
          <a:p>
            <a:r>
              <a:rPr lang="en-US" dirty="0"/>
              <a:t>C</a:t>
            </a:r>
            <a:r>
              <a:rPr lang="vi-VN" dirty="0"/>
              <a:t> đúng: Nếu người lái xe phía trước không dừng đột ngột thì vụ tai nạn sẽ đã không xảy ra.</a:t>
            </a:r>
            <a:endParaRPr lang="en-US" dirty="0"/>
          </a:p>
          <a:p>
            <a:r>
              <a:rPr lang="vi-VN" dirty="0"/>
              <a:t>D loại do sai nghĩa: Nếu người lái xe phía trước dừng đột ngột thì vụ tai nạn sẽ đã xảy ra.</a:t>
            </a:r>
            <a:endParaRPr lang="en-US" dirty="0"/>
          </a:p>
          <a:p>
            <a:endParaRPr lang="en-US" dirty="0"/>
          </a:p>
        </p:txBody>
      </p:sp>
      <p:sp>
        <p:nvSpPr>
          <p:cNvPr id="5" name="Oval 4"/>
          <p:cNvSpPr/>
          <p:nvPr/>
        </p:nvSpPr>
        <p:spPr>
          <a:xfrm>
            <a:off x="1295400" y="2286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162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229600" cy="1143000"/>
          </a:xfrm>
        </p:spPr>
        <p:txBody>
          <a:bodyPr>
            <a:normAutofit fontScale="90000"/>
          </a:bodyPr>
          <a:lstStyle/>
          <a:p>
            <a:r>
              <a:rPr lang="en-US" b="1" i="0" u="none" strike="noStrike" baseline="0" dirty="0" smtClean="0">
                <a:latin typeface="Times New Roman"/>
              </a:rPr>
              <a:t>Question 28:  </a:t>
            </a:r>
            <a:r>
              <a:rPr lang="en-US" b="1" i="0" u="sng" strike="noStrike" baseline="0" dirty="0" smtClean="0">
                <a:latin typeface="Times New Roman"/>
              </a:rPr>
              <a:t>What I told him</a:t>
            </a:r>
            <a:r>
              <a:rPr lang="en-US" b="1" i="0" u="none" strike="noStrike" baseline="0" dirty="0" smtClean="0">
                <a:latin typeface="Times New Roman"/>
              </a:rPr>
              <a:t> a few days ago </a:t>
            </a:r>
            <a:r>
              <a:rPr lang="en-US" b="1" i="0" u="sng" strike="noStrike" baseline="0" dirty="0" smtClean="0">
                <a:latin typeface="Times New Roman"/>
              </a:rPr>
              <a:t>is</a:t>
            </a:r>
            <a:r>
              <a:rPr lang="en-US" b="1" i="0" u="none" strike="noStrike" baseline="0" dirty="0" smtClean="0">
                <a:latin typeface="Times New Roman"/>
              </a:rPr>
              <a:t> not the solution </a:t>
            </a:r>
            <a:r>
              <a:rPr lang="en-US" b="1" i="0" u="sng" strike="noStrike" baseline="0" dirty="0" smtClean="0">
                <a:latin typeface="Times New Roman"/>
              </a:rPr>
              <a:t>to</a:t>
            </a:r>
            <a:r>
              <a:rPr lang="en-US" b="1" i="0" u="none" strike="noStrike" baseline="0" dirty="0" smtClean="0">
                <a:latin typeface="Times New Roman"/>
              </a:rPr>
              <a:t> </a:t>
            </a:r>
            <a:r>
              <a:rPr lang="en-US" b="1" i="0" u="sng" strike="noStrike" baseline="0" dirty="0" smtClean="0">
                <a:latin typeface="Times New Roman"/>
              </a:rPr>
              <a:t>most of</a:t>
            </a:r>
            <a:r>
              <a:rPr lang="en-US" b="1" i="0" u="none" strike="noStrike" baseline="0" dirty="0" smtClean="0">
                <a:latin typeface="Times New Roman"/>
              </a:rPr>
              <a:t> his problems.</a:t>
            </a:r>
            <a:br>
              <a:rPr lang="en-US" b="1" i="0" u="none" strike="noStrike" baseline="0" dirty="0" smtClean="0">
                <a:latin typeface="Times New Roman"/>
              </a:rPr>
            </a:br>
            <a:endParaRPr lang="en-US" b="1" i="0" u="none" strike="noStrike" baseline="0" dirty="0" smtClean="0">
              <a:latin typeface="Times New Roman"/>
            </a:endParaRPr>
          </a:p>
        </p:txBody>
      </p:sp>
      <p:sp>
        <p:nvSpPr>
          <p:cNvPr id="4" name="TextBox 3"/>
          <p:cNvSpPr txBox="1"/>
          <p:nvPr/>
        </p:nvSpPr>
        <p:spPr>
          <a:xfrm>
            <a:off x="381000" y="2971800"/>
            <a:ext cx="8763000" cy="1815882"/>
          </a:xfrm>
          <a:prstGeom prst="rect">
            <a:avLst/>
          </a:prstGeom>
          <a:noFill/>
        </p:spPr>
        <p:txBody>
          <a:bodyPr wrap="square" rtlCol="0">
            <a:spAutoFit/>
          </a:bodyPr>
          <a:lstStyle/>
          <a:p>
            <a:r>
              <a:rPr lang="en-US" sz="2800" dirty="0" err="1"/>
              <a:t>Kiến</a:t>
            </a:r>
            <a:r>
              <a:rPr lang="en-US" sz="2800" dirty="0"/>
              <a:t> </a:t>
            </a:r>
            <a:r>
              <a:rPr lang="en-US" sz="2800" dirty="0" err="1"/>
              <a:t>thức</a:t>
            </a:r>
            <a:r>
              <a:rPr lang="en-US" sz="2800" dirty="0"/>
              <a:t> </a:t>
            </a:r>
            <a:r>
              <a:rPr lang="en-US" sz="2800" dirty="0" err="1"/>
              <a:t>ngữ</a:t>
            </a:r>
            <a:r>
              <a:rPr lang="en-US" sz="2800" dirty="0"/>
              <a:t> </a:t>
            </a:r>
            <a:r>
              <a:rPr lang="en-US" sz="2800" dirty="0" err="1"/>
              <a:t>pháp</a:t>
            </a:r>
            <a:r>
              <a:rPr lang="en-US" sz="2800" dirty="0"/>
              <a:t>: ago </a:t>
            </a:r>
            <a:r>
              <a:rPr lang="en-US" sz="2800" dirty="0">
                <a:sym typeface="Wingdings"/>
              </a:rPr>
              <a:t></a:t>
            </a:r>
            <a:r>
              <a:rPr lang="en-US" sz="2800" dirty="0"/>
              <a:t> was </a:t>
            </a:r>
            <a:br>
              <a:rPr lang="en-US" sz="2800" dirty="0"/>
            </a:br>
            <a:r>
              <a:rPr lang="en-US" sz="2800" dirty="0" err="1"/>
              <a:t>Chủ</a:t>
            </a:r>
            <a:r>
              <a:rPr lang="en-US" sz="2800" dirty="0"/>
              <a:t> </a:t>
            </a:r>
            <a:r>
              <a:rPr lang="en-US" sz="2800" dirty="0" err="1"/>
              <a:t>ngữ</a:t>
            </a:r>
            <a:r>
              <a:rPr lang="en-US" sz="2800" dirty="0"/>
              <a:t> </a:t>
            </a:r>
            <a:r>
              <a:rPr lang="en-US" sz="2800" dirty="0" err="1"/>
              <a:t>là</a:t>
            </a:r>
            <a:r>
              <a:rPr lang="en-US" sz="2800" dirty="0"/>
              <a:t> </a:t>
            </a:r>
            <a:r>
              <a:rPr lang="en-US" sz="2800" dirty="0" err="1"/>
              <a:t>mệnh</a:t>
            </a:r>
            <a:r>
              <a:rPr lang="en-US" sz="2800" dirty="0"/>
              <a:t> </a:t>
            </a:r>
            <a:r>
              <a:rPr lang="en-US" sz="2800" dirty="0" err="1"/>
              <a:t>đề</a:t>
            </a:r>
            <a:r>
              <a:rPr lang="en-US" sz="2800" dirty="0"/>
              <a:t> </a:t>
            </a:r>
            <a:r>
              <a:rPr lang="en-US" sz="2800" dirty="0" err="1"/>
              <a:t>danh</a:t>
            </a:r>
            <a:r>
              <a:rPr lang="en-US" sz="2800" dirty="0"/>
              <a:t> </a:t>
            </a:r>
            <a:r>
              <a:rPr lang="en-US" sz="2800" dirty="0" err="1"/>
              <a:t>từ</a:t>
            </a:r>
            <a:r>
              <a:rPr lang="en-US" sz="2800" dirty="0"/>
              <a:t> </a:t>
            </a:r>
            <a:r>
              <a:rPr lang="en-US" sz="2800" dirty="0" err="1"/>
              <a:t>động</a:t>
            </a:r>
            <a:r>
              <a:rPr lang="en-US" sz="2800" dirty="0"/>
              <a:t> </a:t>
            </a:r>
            <a:r>
              <a:rPr lang="en-US" sz="2800" dirty="0" err="1"/>
              <a:t>từ</a:t>
            </a:r>
            <a:r>
              <a:rPr lang="en-US" sz="2800" dirty="0"/>
              <a:t> chia </a:t>
            </a:r>
            <a:r>
              <a:rPr lang="en-US" sz="2800" dirty="0" err="1"/>
              <a:t>số</a:t>
            </a:r>
            <a:r>
              <a:rPr lang="en-US" sz="2800" dirty="0"/>
              <a:t> it : were – was </a:t>
            </a:r>
            <a:br>
              <a:rPr lang="en-US" sz="2800" dirty="0"/>
            </a:br>
            <a:endParaRPr lang="en-US" sz="2800" dirty="0"/>
          </a:p>
        </p:txBody>
      </p:sp>
      <p:sp>
        <p:nvSpPr>
          <p:cNvPr id="5" name="Oval 4"/>
          <p:cNvSpPr/>
          <p:nvPr/>
        </p:nvSpPr>
        <p:spPr>
          <a:xfrm>
            <a:off x="2895600" y="990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188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i="0" u="none" strike="noStrike" baseline="0" smtClean="0">
                <a:latin typeface="Times New Roman"/>
              </a:rPr>
              <a:t>Question 29: Tom’s jokes are </a:t>
            </a:r>
            <a:r>
              <a:rPr lang="en-US" b="1" i="0" u="sng" strike="noStrike" baseline="0" smtClean="0">
                <a:latin typeface="Times New Roman"/>
              </a:rPr>
              <a:t>inappropriate</a:t>
            </a:r>
            <a:r>
              <a:rPr lang="en-US" b="1" i="0" u="none" strike="noStrike" baseline="0" smtClean="0">
                <a:latin typeface="Times New Roman"/>
              </a:rPr>
              <a:t> but we have to put up with </a:t>
            </a:r>
            <a:r>
              <a:rPr lang="en-US" b="1" i="0" u="sng" strike="noStrike" baseline="0" smtClean="0">
                <a:latin typeface="Times New Roman"/>
              </a:rPr>
              <a:t>it</a:t>
            </a:r>
            <a:r>
              <a:rPr lang="en-US" b="1" i="0" u="none" strike="noStrike" baseline="0" smtClean="0">
                <a:latin typeface="Times New Roman"/>
              </a:rPr>
              <a:t> just </a:t>
            </a:r>
            <a:r>
              <a:rPr lang="en-US" b="1" i="0" u="sng" strike="noStrike" baseline="0" smtClean="0">
                <a:latin typeface="Times New Roman"/>
              </a:rPr>
              <a:t>because</a:t>
            </a:r>
            <a:r>
              <a:rPr lang="en-US" b="1" i="0" u="none" strike="noStrike" baseline="0" smtClean="0">
                <a:latin typeface="Times New Roman"/>
              </a:rPr>
              <a:t> he’s </a:t>
            </a:r>
            <a:r>
              <a:rPr lang="en-US" b="1" i="0" u="sng" strike="noStrike" baseline="0" smtClean="0">
                <a:latin typeface="Times New Roman"/>
              </a:rPr>
              <a:t>the</a:t>
            </a:r>
            <a:r>
              <a:rPr lang="en-US" b="1" i="0" u="none" strike="noStrike" baseline="0" smtClean="0">
                <a:latin typeface="Times New Roman"/>
              </a:rPr>
              <a:t> boss.</a:t>
            </a:r>
          </a:p>
        </p:txBody>
      </p:sp>
      <p:sp>
        <p:nvSpPr>
          <p:cNvPr id="4" name="TextBox 3"/>
          <p:cNvSpPr txBox="1"/>
          <p:nvPr/>
        </p:nvSpPr>
        <p:spPr>
          <a:xfrm>
            <a:off x="381000" y="2895600"/>
            <a:ext cx="8458200" cy="3970318"/>
          </a:xfrm>
          <a:prstGeom prst="rect">
            <a:avLst/>
          </a:prstGeom>
          <a:noFill/>
        </p:spPr>
        <p:txBody>
          <a:bodyPr wrap="square" rtlCol="0">
            <a:spAutoFit/>
          </a:bodyPr>
          <a:lstStyle/>
          <a:p>
            <a:r>
              <a:rPr lang="en-US" sz="2800" b="1" dirty="0" err="1"/>
              <a:t>Kiến</a:t>
            </a:r>
            <a:r>
              <a:rPr lang="en-US" sz="2800" b="1" dirty="0"/>
              <a:t> </a:t>
            </a:r>
            <a:r>
              <a:rPr lang="en-US" sz="2800" b="1" dirty="0" err="1"/>
              <a:t>thức</a:t>
            </a:r>
            <a:r>
              <a:rPr lang="en-US" sz="2800" b="1" dirty="0"/>
              <a:t>: </a:t>
            </a:r>
            <a:r>
              <a:rPr lang="en-US" sz="2800" dirty="0" err="1"/>
              <a:t>từ</a:t>
            </a:r>
            <a:r>
              <a:rPr lang="en-US" sz="2800" dirty="0"/>
              <a:t> </a:t>
            </a:r>
            <a:r>
              <a:rPr lang="en-US" sz="2800" dirty="0" err="1"/>
              <a:t>vựng</a:t>
            </a:r>
            <a:endParaRPr lang="en-US" sz="2800" dirty="0"/>
          </a:p>
          <a:p>
            <a:r>
              <a:rPr lang="en-US" sz="2800" b="1" dirty="0" err="1"/>
              <a:t>Giải</a:t>
            </a:r>
            <a:r>
              <a:rPr lang="en-US" sz="2800" b="1" dirty="0"/>
              <a:t> </a:t>
            </a:r>
            <a:r>
              <a:rPr lang="en-US" sz="2800" b="1" dirty="0" err="1"/>
              <a:t>thích</a:t>
            </a:r>
            <a:r>
              <a:rPr lang="en-US" sz="2800" b="1" dirty="0"/>
              <a:t>:</a:t>
            </a:r>
            <a:endParaRPr lang="en-US" sz="2800" dirty="0"/>
          </a:p>
          <a:p>
            <a:r>
              <a:rPr lang="en-US" sz="2800" dirty="0"/>
              <a:t>“jokes” </a:t>
            </a:r>
            <a:r>
              <a:rPr lang="en-US" sz="2800" dirty="0" err="1"/>
              <a:t>là</a:t>
            </a:r>
            <a:r>
              <a:rPr lang="en-US" sz="2800" dirty="0"/>
              <a:t> </a:t>
            </a:r>
            <a:r>
              <a:rPr lang="en-US" sz="2800" dirty="0" err="1"/>
              <a:t>danh</a:t>
            </a:r>
            <a:r>
              <a:rPr lang="en-US" sz="2800" dirty="0"/>
              <a:t> </a:t>
            </a:r>
            <a:r>
              <a:rPr lang="en-US" sz="2800" dirty="0" err="1"/>
              <a:t>từ</a:t>
            </a:r>
            <a:r>
              <a:rPr lang="en-US" sz="2800" dirty="0"/>
              <a:t> ở </a:t>
            </a:r>
            <a:r>
              <a:rPr lang="en-US" sz="2800" dirty="0" err="1"/>
              <a:t>dạng</a:t>
            </a:r>
            <a:r>
              <a:rPr lang="en-US" sz="2800" dirty="0"/>
              <a:t> </a:t>
            </a:r>
            <a:r>
              <a:rPr lang="en-US" sz="2800" dirty="0" err="1"/>
              <a:t>số</a:t>
            </a:r>
            <a:r>
              <a:rPr lang="en-US" sz="2800" dirty="0"/>
              <a:t> </a:t>
            </a:r>
            <a:r>
              <a:rPr lang="en-US" sz="2800" dirty="0" err="1"/>
              <a:t>nhiều</a:t>
            </a:r>
            <a:r>
              <a:rPr lang="en-US" sz="2800" dirty="0"/>
              <a:t> </a:t>
            </a:r>
            <a:r>
              <a:rPr lang="en-US" sz="2800" dirty="0" err="1"/>
              <a:t>nên</a:t>
            </a:r>
            <a:r>
              <a:rPr lang="en-US" sz="2800" dirty="0"/>
              <a:t> </a:t>
            </a:r>
            <a:r>
              <a:rPr lang="en-US" sz="2800" dirty="0" err="1"/>
              <a:t>phải</a:t>
            </a:r>
            <a:r>
              <a:rPr lang="en-US" sz="2800" dirty="0"/>
              <a:t> </a:t>
            </a:r>
            <a:r>
              <a:rPr lang="en-US" sz="2800" dirty="0" err="1"/>
              <a:t>dùng</a:t>
            </a:r>
            <a:r>
              <a:rPr lang="en-US" sz="2800" dirty="0"/>
              <a:t> </a:t>
            </a:r>
            <a:r>
              <a:rPr lang="en-US" sz="2800" dirty="0" err="1"/>
              <a:t>tân</a:t>
            </a:r>
            <a:r>
              <a:rPr lang="en-US" sz="2800" dirty="0"/>
              <a:t> </a:t>
            </a:r>
            <a:r>
              <a:rPr lang="en-US" sz="2800" dirty="0" err="1"/>
              <a:t>ngữ</a:t>
            </a:r>
            <a:r>
              <a:rPr lang="en-US" sz="2800" dirty="0"/>
              <a:t> “them” </a:t>
            </a:r>
            <a:r>
              <a:rPr lang="en-US" sz="2800" dirty="0" err="1"/>
              <a:t>để</a:t>
            </a:r>
            <a:r>
              <a:rPr lang="en-US" sz="2800" dirty="0"/>
              <a:t> </a:t>
            </a:r>
            <a:r>
              <a:rPr lang="en-US" sz="2800" dirty="0" err="1"/>
              <a:t>thay</a:t>
            </a:r>
            <a:r>
              <a:rPr lang="en-US" sz="2800" dirty="0"/>
              <a:t> </a:t>
            </a:r>
            <a:r>
              <a:rPr lang="en-US" sz="2800" dirty="0" err="1"/>
              <a:t>th</a:t>
            </a:r>
            <a:r>
              <a:rPr lang="en-US" sz="2800" dirty="0"/>
              <a:t> ế.</a:t>
            </a:r>
          </a:p>
          <a:p>
            <a:r>
              <a:rPr lang="en-US" sz="2800" dirty="0"/>
              <a:t>it =&gt; them</a:t>
            </a:r>
          </a:p>
          <a:p>
            <a:r>
              <a:rPr lang="en-US" sz="2800" b="1" dirty="0" err="1"/>
              <a:t>Tạm</a:t>
            </a:r>
            <a:r>
              <a:rPr lang="en-US" sz="2800" b="1" dirty="0"/>
              <a:t> </a:t>
            </a:r>
            <a:r>
              <a:rPr lang="en-US" sz="2800" b="1" dirty="0" err="1"/>
              <a:t>dịch</a:t>
            </a:r>
            <a:r>
              <a:rPr lang="en-US" sz="2800" b="1" dirty="0"/>
              <a:t>: </a:t>
            </a:r>
            <a:r>
              <a:rPr lang="en-US" sz="2800" dirty="0" err="1"/>
              <a:t>Những</a:t>
            </a:r>
            <a:r>
              <a:rPr lang="en-US" sz="2800" dirty="0"/>
              <a:t> </a:t>
            </a:r>
            <a:r>
              <a:rPr lang="en-US" sz="2800" dirty="0" err="1"/>
              <a:t>câu</a:t>
            </a:r>
            <a:r>
              <a:rPr lang="en-US" sz="2800" dirty="0"/>
              <a:t> </a:t>
            </a:r>
            <a:r>
              <a:rPr lang="en-US" sz="2800" dirty="0" err="1"/>
              <a:t>chuyện</a:t>
            </a:r>
            <a:r>
              <a:rPr lang="en-US" sz="2800" dirty="0"/>
              <a:t> </a:t>
            </a:r>
            <a:r>
              <a:rPr lang="en-US" sz="2800" dirty="0" err="1"/>
              <a:t>cười</a:t>
            </a:r>
            <a:r>
              <a:rPr lang="en-US" sz="2800" dirty="0"/>
              <a:t> </a:t>
            </a:r>
            <a:r>
              <a:rPr lang="en-US" sz="2800" dirty="0" err="1"/>
              <a:t>của</a:t>
            </a:r>
            <a:r>
              <a:rPr lang="en-US" sz="2800" dirty="0"/>
              <a:t> Tom </a:t>
            </a:r>
            <a:r>
              <a:rPr lang="en-US" sz="2800" dirty="0" err="1"/>
              <a:t>không</a:t>
            </a:r>
            <a:r>
              <a:rPr lang="en-US" sz="2800" dirty="0"/>
              <a:t> </a:t>
            </a:r>
            <a:r>
              <a:rPr lang="en-US" sz="2800" dirty="0" err="1"/>
              <a:t>phù</a:t>
            </a:r>
            <a:r>
              <a:rPr lang="en-US" sz="2800" dirty="0"/>
              <a:t> </a:t>
            </a:r>
            <a:r>
              <a:rPr lang="en-US" sz="2800" dirty="0" err="1"/>
              <a:t>hợp</a:t>
            </a:r>
            <a:r>
              <a:rPr lang="en-US" sz="2800" dirty="0"/>
              <a:t> </a:t>
            </a:r>
            <a:r>
              <a:rPr lang="en-US" sz="2800" dirty="0" err="1"/>
              <a:t>nhưng</a:t>
            </a:r>
            <a:r>
              <a:rPr lang="en-US" sz="2800" dirty="0"/>
              <a:t> </a:t>
            </a:r>
            <a:r>
              <a:rPr lang="en-US" sz="2800" dirty="0" err="1"/>
              <a:t>chúng</a:t>
            </a:r>
            <a:r>
              <a:rPr lang="en-US" sz="2800" dirty="0"/>
              <a:t> ta </a:t>
            </a:r>
            <a:r>
              <a:rPr lang="en-US" sz="2800" dirty="0" err="1"/>
              <a:t>phải</a:t>
            </a:r>
            <a:r>
              <a:rPr lang="en-US" sz="2800" dirty="0"/>
              <a:t> </a:t>
            </a:r>
            <a:r>
              <a:rPr lang="en-US" sz="2800" dirty="0" err="1"/>
              <a:t>chịu</a:t>
            </a:r>
            <a:r>
              <a:rPr lang="en-US" sz="2800" dirty="0"/>
              <a:t> </a:t>
            </a:r>
            <a:r>
              <a:rPr lang="en-US" sz="2800" dirty="0" err="1"/>
              <a:t>đựng</a:t>
            </a:r>
            <a:r>
              <a:rPr lang="en-US" sz="2800" dirty="0"/>
              <a:t> </a:t>
            </a:r>
            <a:r>
              <a:rPr lang="en-US" sz="2800" dirty="0" err="1"/>
              <a:t>chúng</a:t>
            </a:r>
            <a:r>
              <a:rPr lang="en-US" sz="2800" dirty="0"/>
              <a:t> </a:t>
            </a:r>
            <a:r>
              <a:rPr lang="en-US" sz="2800" dirty="0" err="1"/>
              <a:t>chỉ</a:t>
            </a:r>
            <a:r>
              <a:rPr lang="en-US" sz="2800" dirty="0"/>
              <a:t> </a:t>
            </a:r>
            <a:r>
              <a:rPr lang="en-US" sz="2800" dirty="0" err="1"/>
              <a:t>vì</a:t>
            </a:r>
            <a:r>
              <a:rPr lang="en-US" sz="2800" dirty="0"/>
              <a:t> </a:t>
            </a:r>
            <a:r>
              <a:rPr lang="en-US" sz="2800" dirty="0" err="1"/>
              <a:t>ông</a:t>
            </a:r>
            <a:r>
              <a:rPr lang="en-US" sz="2800" dirty="0"/>
              <a:t> </a:t>
            </a:r>
            <a:r>
              <a:rPr lang="en-US" sz="2800" dirty="0" err="1"/>
              <a:t>ấy</a:t>
            </a:r>
            <a:r>
              <a:rPr lang="en-US" sz="2800" dirty="0"/>
              <a:t> </a:t>
            </a:r>
            <a:r>
              <a:rPr lang="en-US" sz="2800" dirty="0" err="1"/>
              <a:t>là</a:t>
            </a:r>
            <a:r>
              <a:rPr lang="en-US" sz="2800" dirty="0"/>
              <a:t> </a:t>
            </a:r>
            <a:r>
              <a:rPr lang="en-US" sz="2800" dirty="0" err="1"/>
              <a:t>ông</a:t>
            </a:r>
            <a:r>
              <a:rPr lang="en-US" sz="2800" dirty="0"/>
              <a:t> </a:t>
            </a:r>
            <a:r>
              <a:rPr lang="en-US" sz="2800" dirty="0" err="1"/>
              <a:t>chủ</a:t>
            </a:r>
            <a:r>
              <a:rPr lang="en-US" sz="2800" dirty="0"/>
              <a:t>.</a:t>
            </a:r>
          </a:p>
          <a:p>
            <a:endParaRPr lang="en-US" sz="2800" dirty="0"/>
          </a:p>
        </p:txBody>
      </p:sp>
      <p:sp>
        <p:nvSpPr>
          <p:cNvPr id="5" name="Oval 4"/>
          <p:cNvSpPr/>
          <p:nvPr/>
        </p:nvSpPr>
        <p:spPr>
          <a:xfrm>
            <a:off x="2133600" y="1752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005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04" y="76200"/>
            <a:ext cx="8686800" cy="1737519"/>
          </a:xfrm>
          <a:solidFill>
            <a:srgbClr val="0070C0"/>
          </a:solidFill>
          <a:ln>
            <a:solidFill>
              <a:srgbClr val="0070C0"/>
            </a:solidFill>
          </a:ln>
        </p:spPr>
        <p:txBody>
          <a:bodyPr>
            <a:noAutofit/>
          </a:bodyPr>
          <a:lstStyle/>
          <a:p>
            <a:pPr algn="l"/>
            <a:r>
              <a:rPr lang="en-US" sz="2800" b="1" i="0" u="none" strike="noStrike" baseline="0" dirty="0" smtClean="0">
                <a:latin typeface="Times New Roman"/>
              </a:rPr>
              <a:t/>
            </a:r>
            <a:br>
              <a:rPr lang="en-US" sz="2800" b="1" i="0" u="none" strike="noStrike" baseline="0" dirty="0" smtClean="0">
                <a:latin typeface="Times New Roman"/>
              </a:rPr>
            </a:br>
            <a:r>
              <a:rPr lang="en-US" sz="2800" b="1" i="0" u="none" strike="noStrike" baseline="0" dirty="0" smtClean="0">
                <a:latin typeface="Times New Roman"/>
              </a:rPr>
              <a:t>Question </a:t>
            </a:r>
            <a:r>
              <a:rPr lang="vi-VN" sz="2800" b="1" i="0" u="none" strike="noStrike" baseline="0" dirty="0" smtClean="0">
                <a:latin typeface="Times New Roman"/>
              </a:rPr>
              <a:t>3. </a:t>
            </a:r>
            <a:r>
              <a:rPr lang="en-US" sz="2800" b="1" i="0" u="none" strike="noStrike" baseline="0" dirty="0" smtClean="0">
                <a:latin typeface="Times New Roman"/>
              </a:rPr>
              <a:t>We had better keep on our__________ while were walking along the dark portions of this street.</a:t>
            </a:r>
            <a:br>
              <a:rPr lang="en-US" sz="2800" b="1" i="0" u="none" strike="noStrike" baseline="0" dirty="0" smtClean="0">
                <a:latin typeface="Times New Roman"/>
              </a:rPr>
            </a:br>
            <a:r>
              <a:rPr lang="en-US" sz="2800" b="1" dirty="0"/>
              <a:t>	A. figures	B. nails	C. toes	D. knees</a:t>
            </a:r>
            <a:br>
              <a:rPr lang="en-US" sz="2800" b="1" dirty="0"/>
            </a:br>
            <a:endParaRPr lang="en-US" sz="2800" b="1" i="0" u="none" strike="noStrike" baseline="0" dirty="0" smtClean="0">
              <a:latin typeface="Times New Roman"/>
            </a:endParaRPr>
          </a:p>
        </p:txBody>
      </p:sp>
      <p:sp>
        <p:nvSpPr>
          <p:cNvPr id="4" name="TextBox 3"/>
          <p:cNvSpPr txBox="1"/>
          <p:nvPr/>
        </p:nvSpPr>
        <p:spPr>
          <a:xfrm>
            <a:off x="228600" y="1905000"/>
            <a:ext cx="8763000" cy="4832092"/>
          </a:xfrm>
          <a:prstGeom prst="rect">
            <a:avLst/>
          </a:prstGeom>
          <a:solidFill>
            <a:srgbClr val="0070C0"/>
          </a:solidFill>
          <a:ln>
            <a:solidFill>
              <a:srgbClr val="0070C0"/>
            </a:solidFill>
          </a:ln>
        </p:spPr>
        <p:txBody>
          <a:bodyPr wrap="square" rtlCol="0">
            <a:spAutoFit/>
          </a:bodyPr>
          <a:lstStyle/>
          <a:p>
            <a:r>
              <a:rPr lang="vi-VN" sz="2800" b="1" i="1" dirty="0"/>
              <a:t>Kiến thức: </a:t>
            </a:r>
            <a:r>
              <a:rPr lang="en-US" sz="2800" b="1" i="1" dirty="0"/>
              <a:t>Idiom</a:t>
            </a:r>
          </a:p>
          <a:p>
            <a:r>
              <a:rPr lang="vi-VN" sz="2800" b="1" i="1" dirty="0"/>
              <a:t>Giải thích: Thành ngữ: </a:t>
            </a:r>
            <a:r>
              <a:rPr lang="en-US" sz="2800" b="1" i="1" dirty="0"/>
              <a:t>keep on our toes: </a:t>
            </a:r>
            <a:r>
              <a:rPr lang="vi-VN" sz="2800" b="1" i="1" dirty="0"/>
              <a:t>thận trọng, đề phòng </a:t>
            </a:r>
            <a:r>
              <a:rPr lang="en-US" sz="2800" b="1" i="1" dirty="0" err="1"/>
              <a:t>Chọn</a:t>
            </a:r>
            <a:r>
              <a:rPr lang="en-US" sz="2800" b="1" i="1" dirty="0"/>
              <a:t> C</a:t>
            </a:r>
          </a:p>
          <a:p>
            <a:r>
              <a:rPr lang="vi-VN" sz="2800" b="1" i="1" dirty="0"/>
              <a:t>Tạm dịch: Chúng ta nên cảnh giác đề phòng khi chúng ta đi bộ ở những đoạn đường tối ở thành ph</a:t>
            </a:r>
            <a:r>
              <a:rPr lang="en-US" sz="2800" b="1" i="1" dirty="0"/>
              <a:t>ố</a:t>
            </a:r>
            <a:r>
              <a:rPr lang="vi-VN" sz="2800" b="1" i="1" dirty="0"/>
              <a:t> này.</a:t>
            </a:r>
            <a:endParaRPr lang="en-US" sz="2800" b="1" i="1" dirty="0"/>
          </a:p>
          <a:p>
            <a:endParaRPr lang="en-US" sz="2800" dirty="0" smtClean="0"/>
          </a:p>
          <a:p>
            <a:endParaRPr lang="en-US" sz="2800" dirty="0"/>
          </a:p>
          <a:p>
            <a:endParaRPr lang="en-US" sz="2800" dirty="0" smtClean="0"/>
          </a:p>
          <a:p>
            <a:endParaRPr lang="en-US" sz="2800" dirty="0"/>
          </a:p>
          <a:p>
            <a:endParaRPr lang="en-US" sz="2800" dirty="0"/>
          </a:p>
        </p:txBody>
      </p:sp>
      <p:sp>
        <p:nvSpPr>
          <p:cNvPr id="5" name="Oval 4"/>
          <p:cNvSpPr/>
          <p:nvPr/>
        </p:nvSpPr>
        <p:spPr>
          <a:xfrm>
            <a:off x="4800600" y="914400"/>
            <a:ext cx="304800" cy="381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Oval 2"/>
          <p:cNvSpPr/>
          <p:nvPr/>
        </p:nvSpPr>
        <p:spPr>
          <a:xfrm>
            <a:off x="4800600" y="1295400"/>
            <a:ext cx="304800" cy="609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552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89" y="609600"/>
            <a:ext cx="8686800" cy="1143000"/>
          </a:xfrm>
        </p:spPr>
        <p:txBody>
          <a:bodyPr>
            <a:noAutofit/>
          </a:bodyPr>
          <a:lstStyle/>
          <a:p>
            <a:pPr algn="l"/>
            <a:r>
              <a:rPr lang="en-US" sz="2800" b="1" i="0" u="none" strike="noStrike" baseline="0" dirty="0" smtClean="0">
                <a:latin typeface="Times New Roman"/>
              </a:rPr>
              <a:t>Question 30:  Modern </a:t>
            </a:r>
            <a:r>
              <a:rPr lang="en-US" sz="2800" b="1" i="0" u="sng" strike="noStrike" baseline="0" dirty="0" smtClean="0">
                <a:latin typeface="Times New Roman"/>
              </a:rPr>
              <a:t>office buildings</a:t>
            </a:r>
            <a:r>
              <a:rPr lang="en-US" sz="2800" b="1" i="0" u="none" strike="noStrike" baseline="0" dirty="0" smtClean="0">
                <a:latin typeface="Times New Roman"/>
              </a:rPr>
              <a:t> have </a:t>
            </a:r>
            <a:r>
              <a:rPr lang="en-US" sz="2800" b="1" i="0" u="sng" strike="noStrike" baseline="0" dirty="0" smtClean="0">
                <a:latin typeface="Times New Roman"/>
              </a:rPr>
              <a:t>false ﬂoors</a:t>
            </a:r>
            <a:r>
              <a:rPr lang="en-US" sz="2800" b="1" i="0" u="none" strike="noStrike" baseline="0" dirty="0" smtClean="0">
                <a:latin typeface="Times New Roman"/>
              </a:rPr>
              <a:t> under </a:t>
            </a:r>
            <a:r>
              <a:rPr lang="en-US" sz="2800" b="1" i="0" u="sng" strike="noStrike" baseline="0" dirty="0" smtClean="0">
                <a:latin typeface="Times New Roman"/>
              </a:rPr>
              <a:t>which</a:t>
            </a:r>
            <a:r>
              <a:rPr lang="en-US" sz="2800" b="1" i="0" u="none" strike="noStrike" baseline="0" dirty="0" smtClean="0">
                <a:latin typeface="Times New Roman"/>
              </a:rPr>
              <a:t> computer and phone wires </a:t>
            </a:r>
            <a:r>
              <a:rPr lang="en-US" sz="2800" b="1" u="sng" dirty="0" smtClean="0"/>
              <a:t>can </a:t>
            </a:r>
            <a:r>
              <a:rPr lang="en-US" sz="2800" b="1" u="sng" dirty="0"/>
              <a:t>be lain</a:t>
            </a:r>
            <a:r>
              <a:rPr lang="en-US" sz="2800" b="1" dirty="0"/>
              <a:t>.</a:t>
            </a:r>
            <a:br>
              <a:rPr lang="en-US" sz="2800" b="1" dirty="0"/>
            </a:br>
            <a:endParaRPr lang="en-US" sz="2800" b="1" i="0" u="none" strike="noStrike" baseline="0" dirty="0" smtClean="0">
              <a:latin typeface="Times New Roman"/>
            </a:endParaRPr>
          </a:p>
        </p:txBody>
      </p:sp>
      <p:sp>
        <p:nvSpPr>
          <p:cNvPr id="4" name="TextBox 3"/>
          <p:cNvSpPr txBox="1"/>
          <p:nvPr/>
        </p:nvSpPr>
        <p:spPr>
          <a:xfrm>
            <a:off x="535546" y="2362200"/>
            <a:ext cx="8077200" cy="2677656"/>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cặp</a:t>
            </a:r>
            <a:r>
              <a:rPr lang="en-US" sz="2400" b="1" dirty="0"/>
              <a:t> </a:t>
            </a:r>
            <a:r>
              <a:rPr lang="en-US" sz="2400" b="1" dirty="0" err="1"/>
              <a:t>từ</a:t>
            </a:r>
            <a:r>
              <a:rPr lang="en-US" sz="2400" b="1" dirty="0"/>
              <a:t> </a:t>
            </a:r>
            <a:r>
              <a:rPr lang="en-US" sz="2400" b="1" dirty="0" err="1"/>
              <a:t>dễ</a:t>
            </a:r>
            <a:r>
              <a:rPr lang="en-US" sz="2400" b="1" dirty="0"/>
              <a:t> </a:t>
            </a:r>
            <a:r>
              <a:rPr lang="en-US" sz="2400" b="1" dirty="0" err="1"/>
              <a:t>gây</a:t>
            </a:r>
            <a:r>
              <a:rPr lang="en-US" sz="2400" b="1" dirty="0"/>
              <a:t> </a:t>
            </a:r>
            <a:r>
              <a:rPr lang="en-US" sz="2400" b="1" dirty="0" err="1"/>
              <a:t>nhầm</a:t>
            </a:r>
            <a:r>
              <a:rPr lang="en-US" sz="2400" b="1" dirty="0"/>
              <a:t> </a:t>
            </a:r>
            <a:r>
              <a:rPr lang="en-US" sz="2400" b="1" dirty="0" err="1"/>
              <a:t>lẫn</a:t>
            </a:r>
            <a:r>
              <a:rPr lang="en-US" sz="2400" b="1" dirty="0"/>
              <a:t> lay </a:t>
            </a:r>
            <a:r>
              <a:rPr lang="en-US" sz="2400" b="1" dirty="0" err="1"/>
              <a:t>và</a:t>
            </a:r>
            <a:r>
              <a:rPr lang="en-US" sz="2400" b="1" dirty="0"/>
              <a:t> lie</a:t>
            </a:r>
            <a:endParaRPr lang="en-US" sz="2400" dirty="0"/>
          </a:p>
          <a:p>
            <a:r>
              <a:rPr lang="en-US" sz="2400" dirty="0"/>
              <a:t>lay - laid - laid : </a:t>
            </a:r>
            <a:r>
              <a:rPr lang="en-US" sz="2400" dirty="0" err="1"/>
              <a:t>đặt</a:t>
            </a:r>
            <a:r>
              <a:rPr lang="en-US" sz="2400" dirty="0"/>
              <a:t>, </a:t>
            </a:r>
            <a:r>
              <a:rPr lang="en-US" sz="2400" dirty="0" err="1"/>
              <a:t>xếp</a:t>
            </a:r>
            <a:r>
              <a:rPr lang="en-US" sz="2400" dirty="0"/>
              <a:t> </a:t>
            </a:r>
            <a:r>
              <a:rPr lang="en-US" sz="2400" dirty="0" err="1"/>
              <a:t>thứ</a:t>
            </a:r>
            <a:r>
              <a:rPr lang="en-US" sz="2400" dirty="0"/>
              <a:t> </a:t>
            </a:r>
            <a:r>
              <a:rPr lang="en-US" sz="2400" dirty="0" err="1"/>
              <a:t>gì</a:t>
            </a:r>
            <a:r>
              <a:rPr lang="en-US" sz="2400" dirty="0"/>
              <a:t> </a:t>
            </a:r>
            <a:r>
              <a:rPr lang="en-US" sz="2400" dirty="0" err="1"/>
              <a:t>đó</a:t>
            </a:r>
            <a:r>
              <a:rPr lang="en-US" sz="2400" dirty="0"/>
              <a:t> </a:t>
            </a:r>
            <a:r>
              <a:rPr lang="en-US" sz="2400" dirty="0" err="1"/>
              <a:t>nằm</a:t>
            </a:r>
            <a:r>
              <a:rPr lang="en-US" sz="2400" dirty="0"/>
              <a:t> ở </a:t>
            </a:r>
            <a:r>
              <a:rPr lang="en-US" sz="2400" dirty="0" err="1"/>
              <a:t>vị</a:t>
            </a:r>
            <a:r>
              <a:rPr lang="en-US" sz="2400" dirty="0"/>
              <a:t> </a:t>
            </a:r>
            <a:r>
              <a:rPr lang="en-US" sz="2400" dirty="0" err="1"/>
              <a:t>trí</a:t>
            </a:r>
            <a:r>
              <a:rPr lang="en-US" sz="2400" dirty="0"/>
              <a:t> </a:t>
            </a:r>
            <a:r>
              <a:rPr lang="en-US" sz="2400" dirty="0" err="1"/>
              <a:t>tĩnh</a:t>
            </a:r>
            <a:endParaRPr lang="en-US" sz="2400" dirty="0"/>
          </a:p>
          <a:p>
            <a:r>
              <a:rPr lang="en-US" sz="2400" dirty="0"/>
              <a:t>lie – lay - lain: </a:t>
            </a:r>
            <a:r>
              <a:rPr lang="en-US" sz="2400" dirty="0" err="1"/>
              <a:t>tựa</a:t>
            </a:r>
            <a:r>
              <a:rPr lang="en-US" sz="2400" dirty="0"/>
              <a:t> </a:t>
            </a:r>
            <a:r>
              <a:rPr lang="en-US" sz="2400" dirty="0" err="1"/>
              <a:t>lên</a:t>
            </a:r>
            <a:r>
              <a:rPr lang="en-US" sz="2400" dirty="0"/>
              <a:t>, </a:t>
            </a:r>
            <a:r>
              <a:rPr lang="en-US" sz="2400" dirty="0" err="1"/>
              <a:t>nằm</a:t>
            </a:r>
            <a:r>
              <a:rPr lang="en-US" sz="2400" dirty="0"/>
              <a:t> </a:t>
            </a:r>
            <a:r>
              <a:rPr lang="en-US" sz="2400" dirty="0" err="1"/>
              <a:t>nghỉ</a:t>
            </a:r>
            <a:r>
              <a:rPr lang="en-US" sz="2400" dirty="0"/>
              <a:t> </a:t>
            </a:r>
            <a:r>
              <a:rPr lang="en-US" sz="2400" dirty="0" err="1"/>
              <a:t>trên</a:t>
            </a:r>
            <a:r>
              <a:rPr lang="en-US" sz="2400" dirty="0"/>
              <a:t> </a:t>
            </a:r>
            <a:r>
              <a:rPr lang="en-US" sz="2400" dirty="0" err="1"/>
              <a:t>một</a:t>
            </a:r>
            <a:r>
              <a:rPr lang="en-US" sz="2400" dirty="0"/>
              <a:t> </a:t>
            </a:r>
            <a:r>
              <a:rPr lang="en-US" sz="2400" dirty="0" err="1"/>
              <a:t>vị</a:t>
            </a:r>
            <a:r>
              <a:rPr lang="en-US" sz="2400" dirty="0"/>
              <a:t> </a:t>
            </a:r>
            <a:r>
              <a:rPr lang="en-US" sz="2400" dirty="0" err="1"/>
              <a:t>trí</a:t>
            </a:r>
            <a:r>
              <a:rPr lang="en-US" sz="2400" dirty="0"/>
              <a:t> </a:t>
            </a:r>
            <a:r>
              <a:rPr lang="en-US" sz="2400" dirty="0" err="1"/>
              <a:t>bằng</a:t>
            </a:r>
            <a:r>
              <a:rPr lang="en-US" sz="2400" dirty="0"/>
              <a:t> </a:t>
            </a:r>
            <a:r>
              <a:rPr lang="en-US" sz="2400" dirty="0" err="1"/>
              <a:t>phẳng</a:t>
            </a:r>
            <a:endParaRPr lang="en-US" sz="2400" dirty="0"/>
          </a:p>
          <a:p>
            <a:r>
              <a:rPr lang="en-US" sz="2400" dirty="0"/>
              <a:t>=&gt; </a:t>
            </a:r>
            <a:r>
              <a:rPr lang="en-US" sz="2400" b="1" i="1" dirty="0" err="1"/>
              <a:t>Đáp</a:t>
            </a:r>
            <a:r>
              <a:rPr lang="en-US" sz="2400" b="1" i="1" dirty="0"/>
              <a:t> </a:t>
            </a:r>
            <a:r>
              <a:rPr lang="en-US" sz="2400" b="1" i="1" dirty="0" err="1"/>
              <a:t>án</a:t>
            </a:r>
            <a:r>
              <a:rPr lang="en-US" sz="2400" b="1" i="1" dirty="0"/>
              <a:t> </a:t>
            </a:r>
            <a:r>
              <a:rPr lang="en-US" sz="2400" b="1" i="1" dirty="0" err="1"/>
              <a:t>là</a:t>
            </a:r>
            <a:r>
              <a:rPr lang="en-US" sz="2400" b="1" i="1" dirty="0"/>
              <a:t> D</a:t>
            </a:r>
            <a:r>
              <a:rPr lang="en-US" sz="2400" dirty="0"/>
              <a:t>(can be lain =&gt; can be laid)</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Những</a:t>
            </a:r>
            <a:r>
              <a:rPr lang="en-US" sz="2400" dirty="0"/>
              <a:t> </a:t>
            </a:r>
            <a:r>
              <a:rPr lang="en-US" sz="2400" dirty="0" err="1"/>
              <a:t>tòa</a:t>
            </a:r>
            <a:r>
              <a:rPr lang="en-US" sz="2400" dirty="0"/>
              <a:t> </a:t>
            </a:r>
            <a:r>
              <a:rPr lang="en-US" sz="2400" dirty="0" err="1"/>
              <a:t>văn</a:t>
            </a:r>
            <a:r>
              <a:rPr lang="en-US" sz="2400" dirty="0"/>
              <a:t> </a:t>
            </a:r>
            <a:r>
              <a:rPr lang="en-US" sz="2400" dirty="0" err="1"/>
              <a:t>phòng</a:t>
            </a:r>
            <a:r>
              <a:rPr lang="en-US" sz="2400" dirty="0"/>
              <a:t> </a:t>
            </a:r>
            <a:r>
              <a:rPr lang="en-US" sz="2400" dirty="0" err="1"/>
              <a:t>hiện</a:t>
            </a:r>
            <a:r>
              <a:rPr lang="en-US" sz="2400" dirty="0"/>
              <a:t> </a:t>
            </a:r>
            <a:r>
              <a:rPr lang="en-US" sz="2400" dirty="0" err="1"/>
              <a:t>đại</a:t>
            </a:r>
            <a:r>
              <a:rPr lang="en-US" sz="2400" dirty="0"/>
              <a:t> </a:t>
            </a:r>
            <a:r>
              <a:rPr lang="en-US" sz="2400" dirty="0" err="1"/>
              <a:t>có</a:t>
            </a:r>
            <a:r>
              <a:rPr lang="en-US" sz="2400" dirty="0"/>
              <a:t> </a:t>
            </a:r>
            <a:r>
              <a:rPr lang="en-US" sz="2400" dirty="0" err="1"/>
              <a:t>những</a:t>
            </a:r>
            <a:r>
              <a:rPr lang="en-US" sz="2400" dirty="0"/>
              <a:t> </a:t>
            </a:r>
            <a:r>
              <a:rPr lang="en-US" sz="2400" dirty="0" err="1"/>
              <a:t>sàn</a:t>
            </a:r>
            <a:r>
              <a:rPr lang="en-US" sz="2400" dirty="0"/>
              <a:t> </a:t>
            </a:r>
            <a:r>
              <a:rPr lang="en-US" sz="2400" dirty="0" err="1"/>
              <a:t>nâng</a:t>
            </a:r>
            <a:r>
              <a:rPr lang="en-US" sz="2400" dirty="0"/>
              <a:t>, </a:t>
            </a:r>
            <a:r>
              <a:rPr lang="en-US" sz="2400" dirty="0" err="1"/>
              <a:t>bên</a:t>
            </a:r>
            <a:r>
              <a:rPr lang="en-US" sz="2400" dirty="0"/>
              <a:t> </a:t>
            </a:r>
            <a:r>
              <a:rPr lang="en-US" sz="2400" dirty="0" err="1"/>
              <a:t>dưới</a:t>
            </a:r>
            <a:r>
              <a:rPr lang="en-US" sz="2400" dirty="0"/>
              <a:t> </a:t>
            </a:r>
            <a:r>
              <a:rPr lang="en-US" sz="2400" dirty="0" err="1"/>
              <a:t>chúng</a:t>
            </a:r>
            <a:r>
              <a:rPr lang="en-US" sz="2400" dirty="0"/>
              <a:t>, </a:t>
            </a:r>
            <a:r>
              <a:rPr lang="en-US" sz="2400" dirty="0" err="1"/>
              <a:t>dây</a:t>
            </a:r>
            <a:r>
              <a:rPr lang="en-US" sz="2400" dirty="0"/>
              <a:t> </a:t>
            </a:r>
            <a:r>
              <a:rPr lang="en-US" sz="2400" dirty="0" err="1"/>
              <a:t>điện</a:t>
            </a:r>
            <a:r>
              <a:rPr lang="en-US" sz="2400" dirty="0"/>
              <a:t> </a:t>
            </a:r>
            <a:r>
              <a:rPr lang="en-US" sz="2400" dirty="0" err="1"/>
              <a:t>máy</a:t>
            </a:r>
            <a:r>
              <a:rPr lang="en-US" sz="2400" dirty="0"/>
              <a:t> vi </a:t>
            </a:r>
            <a:r>
              <a:rPr lang="en-US" sz="2400" dirty="0" err="1"/>
              <a:t>tính</a:t>
            </a:r>
            <a:r>
              <a:rPr lang="en-US" sz="2400" dirty="0"/>
              <a:t> </a:t>
            </a:r>
            <a:r>
              <a:rPr lang="en-US" sz="2400" dirty="0" err="1"/>
              <a:t>và</a:t>
            </a:r>
            <a:r>
              <a:rPr lang="en-US" sz="2400" dirty="0"/>
              <a:t> </a:t>
            </a:r>
            <a:r>
              <a:rPr lang="en-US" sz="2400" dirty="0" err="1"/>
              <a:t>dâ</a:t>
            </a:r>
            <a:r>
              <a:rPr lang="en-US" sz="2400" b="1" dirty="0"/>
              <a:t> </a:t>
            </a:r>
            <a:endParaRPr lang="en-US" sz="2400" dirty="0"/>
          </a:p>
          <a:p>
            <a:endParaRPr lang="en-US" sz="2400" dirty="0"/>
          </a:p>
        </p:txBody>
      </p:sp>
      <p:sp>
        <p:nvSpPr>
          <p:cNvPr id="5" name="Oval 4"/>
          <p:cNvSpPr/>
          <p:nvPr/>
        </p:nvSpPr>
        <p:spPr>
          <a:xfrm>
            <a:off x="73152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578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991600" cy="1143000"/>
          </a:xfrm>
        </p:spPr>
        <p:txBody>
          <a:bodyPr>
            <a:noAutofit/>
          </a:bodyPr>
          <a:lstStyle/>
          <a:p>
            <a:pPr algn="l"/>
            <a:r>
              <a:rPr lang="en-US" sz="2800" b="1" i="0" u="none" strike="noStrike" baseline="0" dirty="0" smtClean="0">
                <a:latin typeface="Times New Roman"/>
              </a:rPr>
              <a:t>Question 31. It’s possible that she didn’t hear what I said.</a:t>
            </a:r>
            <a:br>
              <a:rPr lang="en-US" sz="2800" b="1" i="0" u="none" strike="noStrike" baseline="0" dirty="0" smtClean="0">
                <a:latin typeface="Times New Roman"/>
              </a:rPr>
            </a:br>
            <a:r>
              <a:rPr lang="en-US" sz="2800" b="1" dirty="0"/>
              <a:t>A. </a:t>
            </a:r>
            <a:r>
              <a:rPr lang="en-US" sz="2800" dirty="0"/>
              <a:t>She might not hear what I said.	</a:t>
            </a:r>
            <a:br>
              <a:rPr lang="en-US" sz="2800" dirty="0"/>
            </a:br>
            <a:r>
              <a:rPr lang="en-US" sz="2800" b="1" dirty="0"/>
              <a:t>B. </a:t>
            </a:r>
            <a:r>
              <a:rPr lang="en-US" sz="2800" dirty="0"/>
              <a:t>She might have not heard what I said.</a:t>
            </a:r>
            <a:br>
              <a:rPr lang="en-US" sz="2800" dirty="0"/>
            </a:br>
            <a:r>
              <a:rPr lang="en-US" sz="2800" b="1" dirty="0"/>
              <a:t>C. </a:t>
            </a:r>
            <a:r>
              <a:rPr lang="en-US" sz="2800" dirty="0"/>
              <a:t>She may not hear what I said.	</a:t>
            </a:r>
            <a:br>
              <a:rPr lang="en-US" sz="2800" dirty="0"/>
            </a:br>
            <a:r>
              <a:rPr lang="en-US" sz="2800" b="1" dirty="0"/>
              <a:t>D. </a:t>
            </a:r>
            <a:r>
              <a:rPr lang="en-US" sz="2800" dirty="0"/>
              <a:t>She may not have heard what I said.</a:t>
            </a:r>
            <a:br>
              <a:rPr lang="en-US" sz="2800" dirty="0"/>
            </a:br>
            <a:endParaRPr lang="en-US" sz="2800" b="1" i="0" u="none" strike="noStrike" baseline="0" dirty="0" smtClean="0">
              <a:latin typeface="Times New Roman"/>
            </a:endParaRPr>
          </a:p>
        </p:txBody>
      </p:sp>
      <p:sp>
        <p:nvSpPr>
          <p:cNvPr id="4" name="TextBox 3"/>
          <p:cNvSpPr txBox="1"/>
          <p:nvPr/>
        </p:nvSpPr>
        <p:spPr>
          <a:xfrm>
            <a:off x="152400" y="2743200"/>
            <a:ext cx="8839200" cy="3170099"/>
          </a:xfrm>
          <a:prstGeom prst="rect">
            <a:avLst/>
          </a:prstGeom>
          <a:noFill/>
        </p:spPr>
        <p:txBody>
          <a:bodyPr wrap="square" rtlCol="0">
            <a:spAutoFit/>
          </a:bodyPr>
          <a:lstStyle/>
          <a:p>
            <a:r>
              <a:rPr lang="vi-VN" sz="2000" dirty="0"/>
              <a:t>Kiến thức: Modal Verb</a:t>
            </a:r>
            <a:endParaRPr lang="en-US" sz="2000" dirty="0"/>
          </a:p>
          <a:p>
            <a:r>
              <a:rPr lang="vi-VN" sz="2000" dirty="0"/>
              <a:t>Câu đề bài cho: Có khả năng là cô ta đã không nghe thấy những gì tôi nói.</a:t>
            </a:r>
            <a:endParaRPr lang="en-US" sz="2000" dirty="0"/>
          </a:p>
          <a:p>
            <a:r>
              <a:rPr lang="vi-VN" sz="2000" dirty="0"/>
              <a:t>Khi nói lại các tình huống đã xảy ra trong quá khứ với Modal Verb (động từ khuyết thiếu) mà cụ thể ở đây là việc có lẽ cô ta đã không nghe thấy điều tôi nói, chúng ta phải dùng cấu trúc: </a:t>
            </a:r>
            <a:r>
              <a:rPr lang="en-US" sz="2000" dirty="0"/>
              <a:t>S </a:t>
            </a:r>
            <a:r>
              <a:rPr lang="vi-VN" sz="2000" dirty="0"/>
              <a:t>+ Modal Verb + HAVE + P2, duy nhất đáp án D làm được điều này nên D đúng.</a:t>
            </a:r>
            <a:endParaRPr lang="en-US" sz="2000" dirty="0"/>
          </a:p>
          <a:p>
            <a:r>
              <a:rPr lang="vi-VN" sz="2000" dirty="0"/>
              <a:t>Câu A và </a:t>
            </a:r>
            <a:r>
              <a:rPr lang="en-US" sz="2000" dirty="0"/>
              <a:t>C </a:t>
            </a:r>
            <a:r>
              <a:rPr lang="vi-VN" sz="2000" dirty="0"/>
              <a:t>sai do hai câu này đang viết sử dụng công thức </a:t>
            </a:r>
            <a:r>
              <a:rPr lang="en-US" sz="2000" i="1" dirty="0"/>
              <a:t>S </a:t>
            </a:r>
            <a:r>
              <a:rPr lang="vi-VN" sz="2000" i="1" dirty="0"/>
              <a:t>+ Modal Verb + V</a:t>
            </a:r>
            <a:r>
              <a:rPr lang="en-US" sz="2000" i="1" baseline="-25000" dirty="0"/>
              <a:t>0</a:t>
            </a:r>
            <a:r>
              <a:rPr lang="vi-VN" sz="2000" dirty="0"/>
              <a:t> nói về một phỏng đoán ở Hiện tại hoặc Tương lai.</a:t>
            </a:r>
            <a:endParaRPr lang="en-US" sz="2000" dirty="0"/>
          </a:p>
          <a:p>
            <a:r>
              <a:rPr lang="vi-VN" sz="2000" dirty="0"/>
              <a:t>Câu B sai do: Viết sai cấu trúc, phải là </a:t>
            </a:r>
            <a:r>
              <a:rPr lang="vi-VN" sz="2000" i="1" dirty="0"/>
              <a:t>she might not have heard</a:t>
            </a:r>
            <a:r>
              <a:rPr lang="vi-VN" sz="2000" dirty="0"/>
              <a:t>...</a:t>
            </a:r>
            <a:endParaRPr lang="en-US" sz="2000" dirty="0"/>
          </a:p>
          <a:p>
            <a:endParaRPr lang="en-US" sz="2000" dirty="0"/>
          </a:p>
        </p:txBody>
      </p:sp>
      <p:sp>
        <p:nvSpPr>
          <p:cNvPr id="5" name="Oval 4"/>
          <p:cNvSpPr/>
          <p:nvPr/>
        </p:nvSpPr>
        <p:spPr>
          <a:xfrm>
            <a:off x="381000" y="1981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368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610600" cy="1143000"/>
          </a:xfrm>
        </p:spPr>
        <p:txBody>
          <a:bodyPr>
            <a:noAutofit/>
          </a:bodyPr>
          <a:lstStyle/>
          <a:p>
            <a:pPr algn="l"/>
            <a:r>
              <a:rPr lang="en-US" sz="2400" b="1" i="0" u="none" strike="noStrike" baseline="0" dirty="0" smtClean="0">
                <a:latin typeface="Times New Roman"/>
              </a:rPr>
              <a:t>Question 32. “Stop smoking or you’ll be ill,” the doctor told me.</a:t>
            </a:r>
            <a:br>
              <a:rPr lang="en-US" sz="2400" b="1" i="0" u="none" strike="noStrike" baseline="0" dirty="0" smtClean="0">
                <a:latin typeface="Times New Roman"/>
              </a:rPr>
            </a:br>
            <a:r>
              <a:rPr lang="en-US" sz="2400" b="1" dirty="0"/>
              <a:t>A. </a:t>
            </a:r>
            <a:r>
              <a:rPr lang="en-US" sz="2400" dirty="0"/>
              <a:t>The doctor advised me to give up smoking to avoid illness.</a:t>
            </a:r>
            <a:br>
              <a:rPr lang="en-US" sz="2400" dirty="0"/>
            </a:br>
            <a:r>
              <a:rPr lang="en-US" sz="2400" b="1" dirty="0"/>
              <a:t>B. </a:t>
            </a:r>
            <a:r>
              <a:rPr lang="en-US" sz="2400" dirty="0"/>
              <a:t>The doctor suggested smoking to treat illness, </a:t>
            </a:r>
            <a:br>
              <a:rPr lang="en-US" sz="2400" dirty="0"/>
            </a:br>
            <a:r>
              <a:rPr lang="en-US" sz="2400" b="1" dirty="0"/>
              <a:t>C. </a:t>
            </a:r>
            <a:r>
              <a:rPr lang="en-US" sz="2400" dirty="0"/>
              <a:t>I</a:t>
            </a:r>
            <a:r>
              <a:rPr lang="en-US" sz="2400" b="1" dirty="0"/>
              <a:t> </a:t>
            </a:r>
            <a:r>
              <a:rPr lang="en-US" sz="2400" dirty="0"/>
              <a:t>was warned against smoking a lot of cigarettes.</a:t>
            </a:r>
            <a:br>
              <a:rPr lang="en-US" sz="2400" dirty="0"/>
            </a:br>
            <a:r>
              <a:rPr lang="en-US" sz="2400" b="1" dirty="0"/>
              <a:t>D. </a:t>
            </a:r>
            <a:r>
              <a:rPr lang="en-US" sz="2400" dirty="0"/>
              <a:t>I was ordered not to smoke to recover from illness.</a:t>
            </a:r>
            <a:br>
              <a:rPr lang="en-US" sz="2400" dirty="0"/>
            </a:br>
            <a:endParaRPr lang="en-US" sz="2400" b="1" i="0" u="none" strike="noStrike" baseline="0" dirty="0" smtClean="0">
              <a:latin typeface="Times New Roman"/>
            </a:endParaRPr>
          </a:p>
        </p:txBody>
      </p:sp>
      <p:sp>
        <p:nvSpPr>
          <p:cNvPr id="4" name="TextBox 3"/>
          <p:cNvSpPr txBox="1"/>
          <p:nvPr/>
        </p:nvSpPr>
        <p:spPr>
          <a:xfrm>
            <a:off x="152400" y="2514600"/>
            <a:ext cx="8839200" cy="2677656"/>
          </a:xfrm>
          <a:prstGeom prst="rect">
            <a:avLst/>
          </a:prstGeom>
          <a:noFill/>
        </p:spPr>
        <p:txBody>
          <a:bodyPr wrap="square" rtlCol="0">
            <a:spAutoFit/>
          </a:bodyPr>
          <a:lstStyle/>
          <a:p>
            <a:r>
              <a:rPr lang="vi-VN" sz="2400" dirty="0"/>
              <a:t>Kiến thức: Câu chuyển Trực tiếp- Gián tiếp Câu đề bài cho: “Ngừng hút thuốc hoặc anh sẽ bị bệnh”, bác sĩ đã nói với tôi.</a:t>
            </a:r>
            <a:endParaRPr lang="en-US" sz="2400" dirty="0"/>
          </a:p>
          <a:p>
            <a:r>
              <a:rPr lang="en-US" sz="2400" b="1" dirty="0"/>
              <a:t>A. </a:t>
            </a:r>
            <a:r>
              <a:rPr lang="vi-VN" sz="2400" dirty="0"/>
              <a:t>Bác sĩ khuyên tôi nên bỏ hút thuốc để tránh bệnh tật.</a:t>
            </a:r>
            <a:endParaRPr lang="en-US" sz="2400" dirty="0"/>
          </a:p>
          <a:p>
            <a:r>
              <a:rPr lang="en-US" sz="2400" b="1" dirty="0"/>
              <a:t>B. </a:t>
            </a:r>
            <a:r>
              <a:rPr lang="vi-VN" sz="2400" dirty="0"/>
              <a:t>Bác sĩ đề nghị hút thuốc để điểu trị bệnh.</a:t>
            </a:r>
            <a:endParaRPr lang="en-US" sz="2400" dirty="0"/>
          </a:p>
          <a:p>
            <a:r>
              <a:rPr lang="en-US" sz="2400" b="1" dirty="0"/>
              <a:t>C. </a:t>
            </a:r>
            <a:r>
              <a:rPr lang="vi-VN" sz="2400" dirty="0"/>
              <a:t>Tôi đã được cảnh báo không hút nhiều thuốc lá.</a:t>
            </a:r>
            <a:endParaRPr lang="en-US" sz="2400" dirty="0"/>
          </a:p>
          <a:p>
            <a:r>
              <a:rPr lang="en-US" sz="2400" b="1" dirty="0"/>
              <a:t>D. </a:t>
            </a:r>
            <a:r>
              <a:rPr lang="vi-VN" sz="2400" dirty="0"/>
              <a:t>Tôi được lệnh không hút thuốc để khỏi bệnh.</a:t>
            </a:r>
            <a:endParaRPr lang="en-US" sz="2400" dirty="0"/>
          </a:p>
          <a:p>
            <a:endParaRPr lang="en-US" sz="2400" dirty="0"/>
          </a:p>
        </p:txBody>
      </p:sp>
      <p:sp>
        <p:nvSpPr>
          <p:cNvPr id="5" name="Oval 4"/>
          <p:cNvSpPr/>
          <p:nvPr/>
        </p:nvSpPr>
        <p:spPr>
          <a:xfrm>
            <a:off x="304800" y="6858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59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8534400" cy="1143000"/>
          </a:xfrm>
        </p:spPr>
        <p:txBody>
          <a:bodyPr>
            <a:noAutofit/>
          </a:bodyPr>
          <a:lstStyle/>
          <a:p>
            <a:pPr algn="l"/>
            <a:r>
              <a:rPr lang="en-US" sz="3200" b="1" i="0" u="none" strike="noStrike" baseline="0" dirty="0" smtClean="0">
                <a:latin typeface="Times New Roman"/>
              </a:rPr>
              <a:t>Question 33. I haven’t heard from Mike for several months.</a:t>
            </a:r>
            <a:br>
              <a:rPr lang="en-US" sz="3200" b="1" i="0" u="none" strike="noStrike" baseline="0" dirty="0" smtClean="0">
                <a:latin typeface="Times New Roman"/>
              </a:rPr>
            </a:br>
            <a:r>
              <a:rPr lang="en-US" sz="3200" dirty="0"/>
              <a:t>A. I didn’t hear from Mike several months ago.</a:t>
            </a:r>
            <a:br>
              <a:rPr lang="en-US" sz="3200" dirty="0"/>
            </a:br>
            <a:r>
              <a:rPr lang="en-US" sz="3200" dirty="0"/>
              <a:t>B. Mike didn’t hear from me several months ago. </a:t>
            </a:r>
            <a:br>
              <a:rPr lang="en-US" sz="3200" dirty="0"/>
            </a:br>
            <a:r>
              <a:rPr lang="en-US" sz="3200" dirty="0"/>
              <a:t>C. Mike heard from me several months ago.</a:t>
            </a:r>
            <a:br>
              <a:rPr lang="en-US" sz="3200" dirty="0"/>
            </a:br>
            <a:r>
              <a:rPr lang="en-US" sz="3200" dirty="0"/>
              <a:t>D. I last heard from Mike several months ago.</a:t>
            </a:r>
            <a:br>
              <a:rPr lang="en-US" sz="3200" dirty="0"/>
            </a:br>
            <a:endParaRPr lang="en-US" sz="3200" b="1" i="0" u="none" strike="noStrike" baseline="0" dirty="0" smtClean="0">
              <a:latin typeface="Times New Roman"/>
            </a:endParaRPr>
          </a:p>
        </p:txBody>
      </p:sp>
      <p:sp>
        <p:nvSpPr>
          <p:cNvPr id="4" name="TextBox 3"/>
          <p:cNvSpPr txBox="1"/>
          <p:nvPr/>
        </p:nvSpPr>
        <p:spPr>
          <a:xfrm>
            <a:off x="381000" y="3352800"/>
            <a:ext cx="8382000" cy="3416320"/>
          </a:xfrm>
          <a:prstGeom prst="rect">
            <a:avLst/>
          </a:prstGeom>
          <a:noFill/>
        </p:spPr>
        <p:txBody>
          <a:bodyPr wrap="square" rtlCol="0">
            <a:spAutoFit/>
          </a:bodyPr>
          <a:lstStyle/>
          <a:p>
            <a:r>
              <a:rPr lang="vi-VN" sz="2400" dirty="0"/>
              <a:t>Kiến thức: Viết lại cấu chuyển đổi Thì của động từ.</a:t>
            </a:r>
            <a:endParaRPr lang="en-US" sz="2400" dirty="0"/>
          </a:p>
          <a:p>
            <a:r>
              <a:rPr lang="vi-VN" sz="2400" dirty="0"/>
              <a:t>Câu đề bài cho: Tôi đã không nghe tin tức gì từ Mike vài tháng nay rồi.</a:t>
            </a:r>
            <a:endParaRPr lang="en-US" sz="2400" dirty="0"/>
          </a:p>
          <a:p>
            <a:r>
              <a:rPr lang="en-US" sz="2400" b="1" dirty="0"/>
              <a:t>A. </a:t>
            </a:r>
            <a:r>
              <a:rPr lang="vi-VN" sz="2400" dirty="0"/>
              <a:t>Tôi đã không nghe gì từ Mike vài tháng trước.</a:t>
            </a:r>
            <a:endParaRPr lang="en-US" sz="2400" dirty="0"/>
          </a:p>
          <a:p>
            <a:r>
              <a:rPr lang="en-US" sz="2400" b="1" dirty="0"/>
              <a:t>B. </a:t>
            </a:r>
            <a:r>
              <a:rPr lang="vi-VN" sz="2400" dirty="0"/>
              <a:t>Mike đã không nghe gì từ tôi vài tháng trước.</a:t>
            </a:r>
            <a:endParaRPr lang="en-US" sz="2400" dirty="0"/>
          </a:p>
          <a:p>
            <a:r>
              <a:rPr lang="vi-VN" sz="2400" b="1" dirty="0"/>
              <a:t>C. </a:t>
            </a:r>
            <a:r>
              <a:rPr lang="vi-VN" sz="2400" dirty="0"/>
              <a:t>Mike đã nghe tin tức từ tôi vài tháng trước.</a:t>
            </a:r>
            <a:endParaRPr lang="en-US" sz="2400" dirty="0"/>
          </a:p>
          <a:p>
            <a:r>
              <a:rPr lang="en-US" sz="2400" b="1" dirty="0"/>
              <a:t>D. </a:t>
            </a:r>
            <a:r>
              <a:rPr lang="vi-VN" sz="2400" dirty="0"/>
              <a:t>Lần cuối cùng tôi nghe tin tức từ Mike là vài tháng trước đây.</a:t>
            </a:r>
            <a:endParaRPr lang="en-US" sz="2400" dirty="0"/>
          </a:p>
          <a:p>
            <a:endParaRPr lang="en-US" sz="2400" dirty="0"/>
          </a:p>
        </p:txBody>
      </p:sp>
      <p:sp>
        <p:nvSpPr>
          <p:cNvPr id="5" name="Oval 4"/>
          <p:cNvSpPr/>
          <p:nvPr/>
        </p:nvSpPr>
        <p:spPr>
          <a:xfrm>
            <a:off x="609600" y="2590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727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lvl="0" algn="l"/>
            <a:r>
              <a:rPr lang="en-US" sz="2800" b="1" dirty="0"/>
              <a:t>Question 34. </a:t>
            </a:r>
            <a:br>
              <a:rPr lang="en-US" sz="2800" b="1" dirty="0"/>
            </a:br>
            <a:r>
              <a:rPr lang="en-US" sz="2800" b="1" dirty="0"/>
              <a:t>We also use a great …………….of water daily in our homes, in factories, and in power stations. Most of this water is fresh water and it comes to US from reservoirs, rivers and lakes.</a:t>
            </a:r>
            <a:br>
              <a:rPr lang="en-US" sz="2800" b="1" dirty="0"/>
            </a:br>
            <a:r>
              <a:rPr lang="en-US" sz="2800" b="1" dirty="0"/>
              <a:t>	A. number 	B. much	C. many	D. amount</a:t>
            </a:r>
          </a:p>
        </p:txBody>
      </p:sp>
      <p:sp>
        <p:nvSpPr>
          <p:cNvPr id="5" name="TextBox 4"/>
          <p:cNvSpPr txBox="1"/>
          <p:nvPr/>
        </p:nvSpPr>
        <p:spPr>
          <a:xfrm>
            <a:off x="304800" y="2667000"/>
            <a:ext cx="8458200" cy="4524315"/>
          </a:xfrm>
          <a:prstGeom prst="rect">
            <a:avLst/>
          </a:prstGeom>
          <a:noFill/>
        </p:spPr>
        <p:txBody>
          <a:bodyPr wrap="square" rtlCol="0">
            <a:spAutoFit/>
          </a:bodyPr>
          <a:lstStyle/>
          <a:p>
            <a:r>
              <a:rPr lang="vi-VN" sz="2400" dirty="0"/>
              <a:t>Kiến thức: Lượng từ</a:t>
            </a:r>
            <a:endParaRPr lang="en-US" sz="2400" dirty="0"/>
          </a:p>
          <a:p>
            <a:r>
              <a:rPr lang="vi-VN" sz="2400" dirty="0"/>
              <a:t>Giải thích: </a:t>
            </a:r>
            <a:r>
              <a:rPr lang="en-US" sz="2400" dirty="0"/>
              <a:t>“water” </a:t>
            </a:r>
            <a:r>
              <a:rPr lang="vi-VN" sz="2400" dirty="0"/>
              <a:t>là danh từ không đếm được, cho nên ta dùng cụm </a:t>
            </a:r>
            <a:r>
              <a:rPr lang="en-US" sz="2400" dirty="0"/>
              <a:t>“a great amount of”. </a:t>
            </a:r>
            <a:r>
              <a:rPr lang="vi-VN" sz="2400" dirty="0"/>
              <a:t>Chọn D.</a:t>
            </a:r>
            <a:endParaRPr lang="en-US" sz="2400" dirty="0"/>
          </a:p>
          <a:p>
            <a:r>
              <a:rPr lang="vi-VN" sz="2400" dirty="0"/>
              <a:t>Các phương án còn lại:</a:t>
            </a:r>
            <a:endParaRPr lang="en-US" sz="2400" dirty="0"/>
          </a:p>
          <a:p>
            <a:r>
              <a:rPr lang="en-US" sz="2400" b="1" dirty="0"/>
              <a:t>A. </a:t>
            </a:r>
            <a:r>
              <a:rPr lang="en-US" sz="2400" dirty="0"/>
              <a:t>number: </a:t>
            </a:r>
            <a:r>
              <a:rPr lang="vi-VN" sz="2400" dirty="0"/>
              <a:t>số lượng</a:t>
            </a:r>
            <a:endParaRPr lang="en-US" sz="2400" dirty="0"/>
          </a:p>
          <a:p>
            <a:r>
              <a:rPr lang="en-US" sz="2400" b="1" dirty="0"/>
              <a:t>B. </a:t>
            </a:r>
            <a:r>
              <a:rPr lang="en-US" sz="2400" dirty="0"/>
              <a:t>much: </a:t>
            </a:r>
            <a:r>
              <a:rPr lang="vi-VN" sz="2400" dirty="0"/>
              <a:t>nhiều (dùng với danh từ không đếm được)</a:t>
            </a:r>
            <a:endParaRPr lang="en-US" sz="2400" dirty="0"/>
          </a:p>
          <a:p>
            <a:r>
              <a:rPr lang="vi-VN" sz="2400" b="1" dirty="0"/>
              <a:t>C. </a:t>
            </a:r>
            <a:r>
              <a:rPr lang="en-US" sz="2400" dirty="0"/>
              <a:t>many: </a:t>
            </a:r>
            <a:r>
              <a:rPr lang="vi-VN" sz="2400" dirty="0"/>
              <a:t>nhiều (dùng với danh từ đếm được số nhiều)</a:t>
            </a:r>
            <a:endParaRPr lang="en-US" sz="2400" dirty="0"/>
          </a:p>
          <a:p>
            <a:r>
              <a:rPr lang="vi-VN" sz="2400" dirty="0" smtClean="0"/>
              <a:t>Tạm </a:t>
            </a:r>
            <a:r>
              <a:rPr lang="vi-VN" sz="2400" dirty="0"/>
              <a:t>dịch: Chúng ta cũng sử dụng một lượng nước lớn hàng ngày trong nhà, trong các nhà máy và trong các nhà máy điện. Hầu hết nước này là nước ngọt và nó đến với chúng ta từ các hồ chứa, sông hồ.</a:t>
            </a:r>
            <a:endParaRPr lang="en-US" sz="2400" dirty="0"/>
          </a:p>
          <a:p>
            <a:endParaRPr lang="en-US" sz="2400" dirty="0"/>
          </a:p>
        </p:txBody>
      </p:sp>
      <p:sp>
        <p:nvSpPr>
          <p:cNvPr id="6" name="Oval 5"/>
          <p:cNvSpPr/>
          <p:nvPr/>
        </p:nvSpPr>
        <p:spPr>
          <a:xfrm>
            <a:off x="6858000" y="2133600"/>
            <a:ext cx="3048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159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86800" cy="1143000"/>
          </a:xfrm>
        </p:spPr>
        <p:txBody>
          <a:bodyPr>
            <a:noAutofit/>
          </a:bodyPr>
          <a:lstStyle/>
          <a:p>
            <a:pPr lvl="0" algn="l"/>
            <a:r>
              <a:rPr lang="en-US" sz="2800" b="1" i="0" u="none" strike="noStrike" baseline="0" dirty="0" smtClean="0">
                <a:latin typeface="Times New Roman"/>
              </a:rPr>
              <a:t>Question 35.</a:t>
            </a:r>
            <a:br>
              <a:rPr lang="en-US" sz="2800" b="1" i="0" u="none" strike="noStrike" baseline="0" dirty="0" smtClean="0">
                <a:latin typeface="Times New Roman"/>
              </a:rPr>
            </a:br>
            <a:r>
              <a:rPr lang="en-US" sz="2800" b="1" i="1" dirty="0">
                <a:latin typeface="Times New Roman"/>
              </a:rPr>
              <a:t>The Earth’s surface is </a:t>
            </a:r>
            <a:r>
              <a:rPr lang="en-US" sz="2800" b="1" i="1" u="sng" dirty="0" smtClean="0">
                <a:latin typeface="Times New Roman"/>
              </a:rPr>
              <a:t>……….</a:t>
            </a:r>
            <a:r>
              <a:rPr lang="en-US" sz="2800" b="1" i="1" dirty="0" smtClean="0">
                <a:latin typeface="Times New Roman"/>
              </a:rPr>
              <a:t> </a:t>
            </a:r>
            <a:r>
              <a:rPr lang="en-US" sz="2800" b="1" i="1" dirty="0">
                <a:latin typeface="Times New Roman"/>
              </a:rPr>
              <a:t>by large areas of water which we call oceans and seas</a:t>
            </a:r>
            <a:br>
              <a:rPr lang="en-US" sz="2800" b="1" i="1" dirty="0">
                <a:latin typeface="Times New Roman"/>
              </a:rPr>
            </a:br>
            <a:r>
              <a:rPr lang="en-US" sz="2800" b="1" i="0" u="none" strike="noStrike" baseline="0" dirty="0" smtClean="0">
                <a:latin typeface="Times New Roman"/>
              </a:rPr>
              <a:t> </a:t>
            </a:r>
            <a:r>
              <a:rPr lang="en-US" sz="2800" b="1" i="0" u="none" strike="noStrike" baseline="0" dirty="0" smtClean="0">
                <a:highlight>
                  <a:srgbClr val="FFFF00"/>
                </a:highlight>
                <a:latin typeface="Times New Roman"/>
              </a:rPr>
              <a:t>A</a:t>
            </a:r>
            <a:r>
              <a:rPr lang="en-US" sz="2800" b="1" i="0" u="none" strike="noStrike" baseline="0" dirty="0" smtClean="0">
                <a:solidFill>
                  <a:schemeClr val="bg1"/>
                </a:solidFill>
                <a:highlight>
                  <a:srgbClr val="FFFF00"/>
                </a:highlight>
                <a:latin typeface="Times New Roman"/>
              </a:rPr>
              <a:t>. covered 	B. reserved	C. constructed	D. included</a:t>
            </a:r>
          </a:p>
        </p:txBody>
      </p:sp>
      <p:sp>
        <p:nvSpPr>
          <p:cNvPr id="5" name="TextBox 4"/>
          <p:cNvSpPr txBox="1"/>
          <p:nvPr/>
        </p:nvSpPr>
        <p:spPr>
          <a:xfrm>
            <a:off x="228600" y="2209800"/>
            <a:ext cx="8686800" cy="3785652"/>
          </a:xfrm>
          <a:prstGeom prst="rect">
            <a:avLst/>
          </a:prstGeom>
          <a:noFill/>
        </p:spPr>
        <p:txBody>
          <a:bodyPr wrap="square" rtlCol="0">
            <a:spAutoFit/>
          </a:bodyPr>
          <a:lstStyle/>
          <a:p>
            <a:r>
              <a:rPr lang="vi-VN" sz="2400" dirty="0"/>
              <a:t>Kiến thức: Từ vựng</a:t>
            </a:r>
            <a:endParaRPr lang="en-US" sz="2400" dirty="0"/>
          </a:p>
          <a:p>
            <a:r>
              <a:rPr lang="vi-VN" sz="2400" dirty="0"/>
              <a:t>Giải thích:</a:t>
            </a:r>
            <a:endParaRPr lang="en-US" sz="2400" dirty="0"/>
          </a:p>
          <a:p>
            <a:r>
              <a:rPr lang="en-US" sz="2400" b="1" dirty="0"/>
              <a:t>A. </a:t>
            </a:r>
            <a:r>
              <a:rPr lang="en-US" sz="2400" dirty="0"/>
              <a:t>cover (v): </a:t>
            </a:r>
            <a:r>
              <a:rPr lang="vi-VN" sz="2400" dirty="0"/>
              <a:t>bao phủ</a:t>
            </a:r>
            <a:endParaRPr lang="en-US" sz="2400" dirty="0"/>
          </a:p>
          <a:p>
            <a:r>
              <a:rPr lang="en-US" sz="2400" b="1" dirty="0"/>
              <a:t>B. </a:t>
            </a:r>
            <a:r>
              <a:rPr lang="en-US" sz="2400" dirty="0"/>
              <a:t>reserve (v): </a:t>
            </a:r>
            <a:r>
              <a:rPr lang="vi-VN" sz="2400" dirty="0"/>
              <a:t>dự trữ, để dành </a:t>
            </a:r>
            <a:endParaRPr lang="en-US" sz="2400" dirty="0"/>
          </a:p>
          <a:p>
            <a:r>
              <a:rPr lang="vi-VN" sz="2400" b="1" dirty="0"/>
              <a:t>C. </a:t>
            </a:r>
            <a:r>
              <a:rPr lang="en-US" sz="2400" dirty="0"/>
              <a:t>construct (v): </a:t>
            </a:r>
            <a:r>
              <a:rPr lang="vi-VN" sz="2400" dirty="0"/>
              <a:t>xây dựng</a:t>
            </a:r>
            <a:endParaRPr lang="en-US" sz="2400" dirty="0"/>
          </a:p>
          <a:p>
            <a:r>
              <a:rPr lang="vi-VN" sz="2400" b="1" dirty="0"/>
              <a:t>D. </a:t>
            </a:r>
            <a:r>
              <a:rPr lang="en-US" sz="2400" dirty="0"/>
              <a:t>include (v): </a:t>
            </a:r>
            <a:r>
              <a:rPr lang="vi-VN" sz="2400" dirty="0"/>
              <a:t>bao gồm </a:t>
            </a:r>
            <a:endParaRPr lang="en-US" sz="2400" dirty="0"/>
          </a:p>
          <a:p>
            <a:r>
              <a:rPr lang="vi-VN" sz="2400" dirty="0"/>
              <a:t>Ta có cách dùng: </a:t>
            </a:r>
            <a:r>
              <a:rPr lang="en-US" sz="2400" dirty="0"/>
              <a:t>be covered: </a:t>
            </a:r>
            <a:r>
              <a:rPr lang="vi-VN" sz="2400" dirty="0"/>
              <a:t>được/bị bao phủ</a:t>
            </a:r>
            <a:endParaRPr lang="en-US" sz="2400" dirty="0"/>
          </a:p>
          <a:p>
            <a:r>
              <a:rPr lang="vi-VN" sz="2400" dirty="0" smtClean="0"/>
              <a:t>Tạm </a:t>
            </a:r>
            <a:r>
              <a:rPr lang="vi-VN" sz="2400" dirty="0"/>
              <a:t>dịch: Bề mặt Trái đất được bao phủ bởi những vùng nước rộng lớn mà chúng ta gọi là đại dương và biển.</a:t>
            </a:r>
            <a:endParaRPr lang="en-US" sz="2400" dirty="0"/>
          </a:p>
          <a:p>
            <a:endParaRPr lang="en-US" sz="2400" dirty="0"/>
          </a:p>
        </p:txBody>
      </p:sp>
      <p:sp>
        <p:nvSpPr>
          <p:cNvPr id="6" name="Oval 5"/>
          <p:cNvSpPr/>
          <p:nvPr/>
        </p:nvSpPr>
        <p:spPr>
          <a:xfrm>
            <a:off x="3810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674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Autofit/>
          </a:bodyPr>
          <a:lstStyle/>
          <a:p>
            <a:pPr lvl="0" algn="l"/>
            <a:r>
              <a:rPr lang="en-US" sz="2400" b="1" dirty="0"/>
              <a:t>Question 36. 	</a:t>
            </a:r>
            <a:br>
              <a:rPr lang="en-US" sz="2400" b="1" dirty="0"/>
            </a:br>
            <a:r>
              <a:rPr lang="en-US" sz="2400" b="1" dirty="0"/>
              <a:t>If you have tasted the water from the sea, you will know that, unlike fresh water, seawater tastes salty. This is due to the </a:t>
            </a:r>
            <a:r>
              <a:rPr lang="en-US" sz="2400" b="1" dirty="0" smtClean="0"/>
              <a:t>…….. </a:t>
            </a:r>
            <a:r>
              <a:rPr lang="en-US" sz="2400" b="1" dirty="0"/>
              <a:t>of sodium chloride which comes from the land.</a:t>
            </a:r>
            <a:br>
              <a:rPr lang="en-US" sz="2400" b="1" dirty="0"/>
            </a:br>
            <a:r>
              <a:rPr lang="en-US" sz="2400" b="1" dirty="0" smtClean="0"/>
              <a:t>A</a:t>
            </a:r>
            <a:r>
              <a:rPr lang="en-US" sz="2400" b="1" dirty="0"/>
              <a:t>. attraction 	B. presence	C. advantage	D. realization</a:t>
            </a:r>
          </a:p>
        </p:txBody>
      </p:sp>
      <p:sp>
        <p:nvSpPr>
          <p:cNvPr id="5" name="TextBox 4"/>
          <p:cNvSpPr txBox="1"/>
          <p:nvPr/>
        </p:nvSpPr>
        <p:spPr>
          <a:xfrm>
            <a:off x="228600" y="2590800"/>
            <a:ext cx="8686800" cy="3416320"/>
          </a:xfrm>
          <a:prstGeom prst="rect">
            <a:avLst/>
          </a:prstGeom>
          <a:noFill/>
        </p:spPr>
        <p:txBody>
          <a:bodyPr wrap="square" rtlCol="0">
            <a:spAutoFit/>
          </a:bodyPr>
          <a:lstStyle/>
          <a:p>
            <a:r>
              <a:rPr lang="vi-VN" sz="2400" dirty="0"/>
              <a:t>Kiến thức: Từ vựng Giải thích:</a:t>
            </a:r>
            <a:endParaRPr lang="en-US" sz="2400" dirty="0"/>
          </a:p>
          <a:p>
            <a:r>
              <a:rPr lang="en-US" sz="2400" b="1" dirty="0"/>
              <a:t>A. </a:t>
            </a:r>
            <a:r>
              <a:rPr lang="en-US" sz="2400" dirty="0"/>
              <a:t>attraction (n): </a:t>
            </a:r>
            <a:r>
              <a:rPr lang="vi-VN" sz="2400" dirty="0"/>
              <a:t>sự thu hút, sự lôi cuốn</a:t>
            </a:r>
            <a:endParaRPr lang="en-US" sz="2400" dirty="0"/>
          </a:p>
          <a:p>
            <a:r>
              <a:rPr lang="en-US" sz="2400" b="1" dirty="0"/>
              <a:t>B. </a:t>
            </a:r>
            <a:r>
              <a:rPr lang="en-US" sz="2400" dirty="0"/>
              <a:t>presence (n): </a:t>
            </a:r>
            <a:r>
              <a:rPr lang="vi-VN" sz="2400" dirty="0"/>
              <a:t>sự hiện diện</a:t>
            </a:r>
            <a:endParaRPr lang="en-US" sz="2400" dirty="0"/>
          </a:p>
          <a:p>
            <a:r>
              <a:rPr lang="vi-VN" sz="2400" b="1" dirty="0"/>
              <a:t>C. </a:t>
            </a:r>
            <a:r>
              <a:rPr lang="en-US" sz="2400" dirty="0"/>
              <a:t>advantage (n): </a:t>
            </a:r>
            <a:r>
              <a:rPr lang="vi-VN" sz="2400" dirty="0"/>
              <a:t>lợi thế, ưu điểm </a:t>
            </a:r>
            <a:endParaRPr lang="en-US" sz="2400" dirty="0"/>
          </a:p>
          <a:p>
            <a:r>
              <a:rPr lang="vi-VN" sz="2400" b="1" dirty="0"/>
              <a:t>D. </a:t>
            </a:r>
            <a:r>
              <a:rPr lang="en-US" sz="2400" dirty="0"/>
              <a:t>realization (n): </a:t>
            </a:r>
            <a:r>
              <a:rPr lang="vi-VN" sz="2400" dirty="0"/>
              <a:t>sự nhận biết </a:t>
            </a:r>
            <a:endParaRPr lang="en-US" sz="2400" dirty="0"/>
          </a:p>
          <a:p>
            <a:r>
              <a:rPr lang="vi-VN" sz="2400" dirty="0" smtClean="0"/>
              <a:t>Tạm </a:t>
            </a:r>
            <a:r>
              <a:rPr lang="vi-VN" sz="2400" dirty="0"/>
              <a:t>dịch: Nếu bạn đã nếm nước từ biển, bạn sẽ biết rằng, không giống như nước ngọt, nước biển có vị mặn. Điều này là do sự hiện diện của natri clorua đến từ đất.</a:t>
            </a:r>
            <a:endParaRPr lang="en-US" sz="2400" dirty="0"/>
          </a:p>
          <a:p>
            <a:endParaRPr lang="en-US" sz="2400" dirty="0"/>
          </a:p>
        </p:txBody>
      </p:sp>
      <p:sp>
        <p:nvSpPr>
          <p:cNvPr id="6" name="Oval 5"/>
          <p:cNvSpPr/>
          <p:nvPr/>
        </p:nvSpPr>
        <p:spPr>
          <a:xfrm>
            <a:off x="22098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08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Question 37. </a:t>
            </a:r>
            <a:br>
              <a:rPr lang="en-US" sz="2400" b="1" dirty="0"/>
            </a:br>
            <a:r>
              <a:rPr lang="en-US" sz="2400" b="1" dirty="0"/>
              <a:t>The reason is </a:t>
            </a:r>
            <a:r>
              <a:rPr lang="en-US" sz="2400" b="1" dirty="0" smtClean="0"/>
              <a:t>…………. </a:t>
            </a:r>
            <a:r>
              <a:rPr lang="en-US" sz="2400" b="1" dirty="0"/>
              <a:t>sunlight is made up of many colors.</a:t>
            </a:r>
            <a:br>
              <a:rPr lang="en-US" sz="2400" b="1" dirty="0"/>
            </a:br>
            <a:r>
              <a:rPr lang="en-US" sz="2400" b="1" dirty="0"/>
              <a:t>	A. what 	B. who	C. which	D. that</a:t>
            </a:r>
          </a:p>
        </p:txBody>
      </p:sp>
      <p:sp>
        <p:nvSpPr>
          <p:cNvPr id="4" name="TextBox 3"/>
          <p:cNvSpPr txBox="1"/>
          <p:nvPr/>
        </p:nvSpPr>
        <p:spPr>
          <a:xfrm>
            <a:off x="304800" y="2057400"/>
            <a:ext cx="8534400" cy="3416320"/>
          </a:xfrm>
          <a:prstGeom prst="rect">
            <a:avLst/>
          </a:prstGeom>
          <a:noFill/>
        </p:spPr>
        <p:txBody>
          <a:bodyPr wrap="square" rtlCol="0">
            <a:spAutoFit/>
          </a:bodyPr>
          <a:lstStyle/>
          <a:p>
            <a:r>
              <a:rPr lang="vi-VN" sz="2400" dirty="0"/>
              <a:t>Giải thích: Câu đã đầy đủ các thành phần: the reason (S) is (V).., và phía sau là một mệnh đ</a:t>
            </a:r>
            <a:r>
              <a:rPr lang="en-US" sz="2400" dirty="0"/>
              <a:t>ề</a:t>
            </a:r>
            <a:r>
              <a:rPr lang="vi-VN" sz="2400" dirty="0"/>
              <a:t> nên ta dùng “that” đứng trước mệnh đề đó. Đây là mệnh đ</a:t>
            </a:r>
            <a:r>
              <a:rPr lang="en-US" sz="2400" dirty="0"/>
              <a:t>ề</a:t>
            </a:r>
            <a:r>
              <a:rPr lang="vi-VN" sz="2400" dirty="0"/>
              <a:t> danh ngữ bắt đầu bằng THAT.</a:t>
            </a:r>
            <a:endParaRPr lang="en-US" sz="2400" dirty="0"/>
          </a:p>
          <a:p>
            <a:r>
              <a:rPr lang="vi-VN" sz="2400" dirty="0"/>
              <a:t>Không có yếu t</a:t>
            </a:r>
            <a:r>
              <a:rPr lang="en-US" sz="2400" dirty="0"/>
              <a:t>ố</a:t>
            </a:r>
            <a:r>
              <a:rPr lang="vi-VN" sz="2400" dirty="0"/>
              <a:t> thay thế cho danh từ đứng trước nên không dùng các phương án còn lại.</a:t>
            </a:r>
            <a:endParaRPr lang="en-US" sz="2400" dirty="0"/>
          </a:p>
          <a:p>
            <a:r>
              <a:rPr lang="vi-VN" sz="2400" dirty="0" smtClean="0"/>
              <a:t>Tạm </a:t>
            </a:r>
            <a:r>
              <a:rPr lang="vi-VN" sz="2400" dirty="0"/>
              <a:t>dịch: Lý do là ánh nắng mặt trời được tạo thành từ nhiều màu sắc.</a:t>
            </a:r>
            <a:endParaRPr lang="en-US" sz="2400" dirty="0"/>
          </a:p>
          <a:p>
            <a:endParaRPr lang="en-US" sz="2400" dirty="0"/>
          </a:p>
        </p:txBody>
      </p:sp>
      <p:sp>
        <p:nvSpPr>
          <p:cNvPr id="5" name="Oval 4"/>
          <p:cNvSpPr/>
          <p:nvPr/>
        </p:nvSpPr>
        <p:spPr>
          <a:xfrm>
            <a:off x="6019800" y="990600"/>
            <a:ext cx="228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42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pPr lvl="0" algn="l"/>
            <a:r>
              <a:rPr lang="en-US" sz="2400" b="1" dirty="0"/>
              <a:t>Question 38. </a:t>
            </a:r>
            <a:br>
              <a:rPr lang="en-US" sz="2400" b="1" dirty="0"/>
            </a:br>
            <a:r>
              <a:rPr lang="en-US" sz="2400" b="1" dirty="0"/>
              <a:t>Some colors disappear quickly in the sea but blue light bounces back or is reflected, to the surface. This makes the sea look blue. </a:t>
            </a:r>
            <a:r>
              <a:rPr lang="en-US" sz="2400" b="1" dirty="0" smtClean="0"/>
              <a:t>…………, </a:t>
            </a:r>
            <a:r>
              <a:rPr lang="en-US" sz="2400" b="1" dirty="0"/>
              <a:t>a stormy sky will make the sea look grey.</a:t>
            </a:r>
            <a:br>
              <a:rPr lang="en-US" sz="2400" b="1" dirty="0"/>
            </a:br>
            <a:r>
              <a:rPr lang="en-US" sz="2400" b="1" dirty="0"/>
              <a:t>	A. Moreover 	B. Hence	C. Although	D. However</a:t>
            </a:r>
          </a:p>
        </p:txBody>
      </p:sp>
      <p:sp>
        <p:nvSpPr>
          <p:cNvPr id="5" name="TextBox 4"/>
          <p:cNvSpPr txBox="1"/>
          <p:nvPr/>
        </p:nvSpPr>
        <p:spPr>
          <a:xfrm>
            <a:off x="228600" y="2057400"/>
            <a:ext cx="8763000" cy="4154984"/>
          </a:xfrm>
          <a:prstGeom prst="rect">
            <a:avLst/>
          </a:prstGeom>
          <a:noFill/>
        </p:spPr>
        <p:txBody>
          <a:bodyPr wrap="square" rtlCol="0">
            <a:spAutoFit/>
          </a:bodyPr>
          <a:lstStyle/>
          <a:p>
            <a:r>
              <a:rPr lang="vi-VN" sz="2400" dirty="0"/>
              <a:t>Kiến thức: Liên từ Giải thích:</a:t>
            </a:r>
            <a:endParaRPr lang="en-US" sz="2400" dirty="0"/>
          </a:p>
          <a:p>
            <a:r>
              <a:rPr lang="en-US" sz="2400" b="1" dirty="0"/>
              <a:t>A. </a:t>
            </a:r>
            <a:r>
              <a:rPr lang="en-US" sz="2400" dirty="0"/>
              <a:t>Moreover: </a:t>
            </a:r>
            <a:r>
              <a:rPr lang="vi-VN" sz="2400" dirty="0"/>
              <a:t>Hơn nữa</a:t>
            </a:r>
            <a:endParaRPr lang="en-US" sz="2400" dirty="0"/>
          </a:p>
          <a:p>
            <a:r>
              <a:rPr lang="en-US" sz="2400" b="1" dirty="0"/>
              <a:t>B. </a:t>
            </a:r>
            <a:r>
              <a:rPr lang="en-US" sz="2400" dirty="0"/>
              <a:t>Hence: </a:t>
            </a:r>
            <a:r>
              <a:rPr lang="vi-VN" sz="2400" dirty="0"/>
              <a:t>do đó, cũng vì lý do đó </a:t>
            </a:r>
            <a:endParaRPr lang="en-US" sz="2400" dirty="0"/>
          </a:p>
          <a:p>
            <a:r>
              <a:rPr lang="vi-VN" sz="2400" b="1" dirty="0"/>
              <a:t>C. </a:t>
            </a:r>
            <a:r>
              <a:rPr lang="en-US" sz="2400" dirty="0"/>
              <a:t>Although: </a:t>
            </a:r>
            <a:r>
              <a:rPr lang="vi-VN" sz="2400" dirty="0"/>
              <a:t>mặc dù</a:t>
            </a:r>
            <a:endParaRPr lang="en-US" sz="2400" dirty="0"/>
          </a:p>
          <a:p>
            <a:r>
              <a:rPr lang="vi-VN" sz="2400" b="1" dirty="0"/>
              <a:t>D. </a:t>
            </a:r>
            <a:r>
              <a:rPr lang="en-US" sz="2400" dirty="0"/>
              <a:t>However: </a:t>
            </a:r>
            <a:r>
              <a:rPr lang="vi-VN" sz="2400" dirty="0"/>
              <a:t>tuy nhiên </a:t>
            </a:r>
            <a:endParaRPr lang="en-US" sz="2400" dirty="0"/>
          </a:p>
          <a:p>
            <a:r>
              <a:rPr lang="vi-VN" sz="2400" dirty="0"/>
              <a:t>Ta chọn B theo ý nghĩa của bài.</a:t>
            </a:r>
            <a:endParaRPr lang="en-US" sz="2400" dirty="0"/>
          </a:p>
          <a:p>
            <a:r>
              <a:rPr lang="vi-VN" sz="2400" dirty="0" smtClean="0"/>
              <a:t>Tạm </a:t>
            </a:r>
            <a:r>
              <a:rPr lang="vi-VN" sz="2400" dirty="0"/>
              <a:t>dịch: Một số màu biến mất nhanh chóng trên biển nhưng ánh sáng xanh bị dội ngược lại hoặc bị phản xạ lên bề mặt. Điều này làm cho biển trông xanh. Cũng bởi lý do này, một bầu trời giông bão sẽ làm cho biển trông xám xịt.</a:t>
            </a:r>
            <a:endParaRPr lang="en-US" sz="2400" dirty="0"/>
          </a:p>
          <a:p>
            <a:endParaRPr lang="en-US" sz="2400" dirty="0"/>
          </a:p>
        </p:txBody>
      </p:sp>
      <p:sp>
        <p:nvSpPr>
          <p:cNvPr id="6" name="Oval 5"/>
          <p:cNvSpPr/>
          <p:nvPr/>
        </p:nvSpPr>
        <p:spPr>
          <a:xfrm>
            <a:off x="3276600" y="1447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84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pPr algn="l"/>
            <a:r>
              <a:rPr lang="en-US" sz="2000" b="1" i="0" u="none" strike="noStrike" baseline="0" dirty="0" smtClean="0">
                <a:latin typeface="Times New Roman"/>
              </a:rPr>
              <a:t>Question 39. What is the main idea of the passage?</a:t>
            </a:r>
            <a:br>
              <a:rPr lang="en-US" sz="2000" b="1" i="0" u="none" strike="noStrike" baseline="0" dirty="0" smtClean="0">
                <a:latin typeface="Times New Roman"/>
              </a:rPr>
            </a:br>
            <a:r>
              <a:rPr lang="en-US" sz="2000" b="1" dirty="0"/>
              <a:t>A. </a:t>
            </a:r>
            <a:r>
              <a:rPr lang="en-US" sz="2000" dirty="0"/>
              <a:t>Satoru Iwata is a man with amazing ideas.</a:t>
            </a:r>
            <a:br>
              <a:rPr lang="en-US" sz="2000" dirty="0"/>
            </a:br>
            <a:r>
              <a:rPr lang="en-US" sz="2000" b="1" dirty="0"/>
              <a:t>B. </a:t>
            </a:r>
            <a:r>
              <a:rPr lang="en-US" sz="2000" dirty="0"/>
              <a:t>Gaming is not just for dedicated gamers anymore.</a:t>
            </a:r>
            <a:br>
              <a:rPr lang="en-US" sz="2000" dirty="0"/>
            </a:br>
            <a:r>
              <a:rPr lang="en-US" sz="2000" b="1" dirty="0"/>
              <a:t>C. </a:t>
            </a:r>
            <a:r>
              <a:rPr lang="en-US" sz="2000" dirty="0"/>
              <a:t>Satoru Iwata is an important man for dedicated gamers </a:t>
            </a:r>
            <a:br>
              <a:rPr lang="en-US" sz="2000" dirty="0"/>
            </a:br>
            <a:r>
              <a:rPr lang="en-US" sz="2000" b="1" dirty="0"/>
              <a:t>D. </a:t>
            </a:r>
            <a:r>
              <a:rPr lang="en-US" sz="2000" dirty="0"/>
              <a:t>The gaming industry is making educational games now.</a:t>
            </a:r>
            <a:br>
              <a:rPr lang="en-US" sz="2000" dirty="0"/>
            </a:br>
            <a:endParaRPr lang="en-US" sz="2000" b="1" i="0" u="none" strike="noStrike" baseline="0" dirty="0" smtClean="0">
              <a:latin typeface="Times New Roman"/>
            </a:endParaRPr>
          </a:p>
        </p:txBody>
      </p:sp>
      <p:sp>
        <p:nvSpPr>
          <p:cNvPr id="4" name="TextBox 3"/>
          <p:cNvSpPr txBox="1"/>
          <p:nvPr/>
        </p:nvSpPr>
        <p:spPr>
          <a:xfrm>
            <a:off x="152400" y="1447800"/>
            <a:ext cx="8991600" cy="7017306"/>
          </a:xfrm>
          <a:prstGeom prst="rect">
            <a:avLst/>
          </a:prstGeom>
          <a:noFill/>
        </p:spPr>
        <p:txBody>
          <a:bodyPr wrap="square" rtlCol="0">
            <a:spAutoFit/>
          </a:bodyPr>
          <a:lstStyle/>
          <a:p>
            <a:r>
              <a:rPr lang="vi-VN" dirty="0"/>
              <a:t>Câu hỏi về nội dung chính của bài:Ý chính của bài đọc này là gì?</a:t>
            </a:r>
            <a:endParaRPr lang="en-US" dirty="0"/>
          </a:p>
          <a:p>
            <a:r>
              <a:rPr lang="en-US" b="1" dirty="0"/>
              <a:t>A. </a:t>
            </a:r>
            <a:r>
              <a:rPr lang="vi-VN" dirty="0"/>
              <a:t>Satoru Iwata là một người đàn ông có những ý tưởng đáng ngạc nhiên.</a:t>
            </a:r>
            <a:endParaRPr lang="en-US" dirty="0"/>
          </a:p>
          <a:p>
            <a:r>
              <a:rPr lang="en-US" b="1" dirty="0"/>
              <a:t>B. </a:t>
            </a:r>
            <a:r>
              <a:rPr lang="vi-VN" dirty="0"/>
              <a:t>Việc chơi game không chỉ dành cho đối tượng chơi game chuyên nghiệp nữa.</a:t>
            </a:r>
            <a:endParaRPr lang="en-US" dirty="0"/>
          </a:p>
          <a:p>
            <a:r>
              <a:rPr lang="vi-VN" b="1" dirty="0"/>
              <a:t>C. </a:t>
            </a:r>
            <a:r>
              <a:rPr lang="vi-VN" dirty="0"/>
              <a:t>Satoru Iwata là một người đàn ông quan trọng cho những người chơi game chuyên nghiệp.</a:t>
            </a:r>
            <a:endParaRPr lang="en-US" dirty="0"/>
          </a:p>
          <a:p>
            <a:r>
              <a:rPr lang="vi-VN" b="1" dirty="0"/>
              <a:t>D. </a:t>
            </a:r>
            <a:r>
              <a:rPr lang="vi-VN" dirty="0"/>
              <a:t>Nền công nghiệp game đang tạo ra nhiều trò chơi mang tính giáo dục.</a:t>
            </a:r>
            <a:endParaRPr lang="en-US" dirty="0"/>
          </a:p>
          <a:p>
            <a:r>
              <a:rPr lang="vi-VN" dirty="0"/>
              <a:t>Xuyên suốt bài đọc chúng ta thấy nói về những sáng kiến và ý tưởng mới của ông Satoru Iwata làm thay đổi ngành công nghiệp game.</a:t>
            </a:r>
            <a:endParaRPr lang="en-US" dirty="0"/>
          </a:p>
          <a:p>
            <a:r>
              <a:rPr lang="vi-VN" b="1" dirty="0"/>
              <a:t>Đoạn 1: </a:t>
            </a:r>
            <a:r>
              <a:rPr lang="vi-VN" dirty="0"/>
              <a:t>Khi ngành </a:t>
            </a:r>
            <a:r>
              <a:rPr lang="en-US" dirty="0"/>
              <a:t>game </a:t>
            </a:r>
            <a:r>
              <a:rPr lang="vi-VN" dirty="0"/>
              <a:t>đang chững lại và những sự cải tiến bị dập khuôn thì </a:t>
            </a:r>
            <a:r>
              <a:rPr lang="en-US" dirty="0"/>
              <a:t>“Iwata didn’t just want to attract dedicated gamers. He wanted to bring in new kinds of players to video gaming.” - </a:t>
            </a:r>
            <a:r>
              <a:rPr lang="en-US" i="1" dirty="0"/>
              <a:t>Iwata </a:t>
            </a:r>
            <a:r>
              <a:rPr lang="vi-VN" i="1" dirty="0"/>
              <a:t>không muốn chỉ thu hút những người chơi giỏi. Ông ấy còn muốn thu hút nhi</a:t>
            </a:r>
            <a:r>
              <a:rPr lang="en-US" i="1" dirty="0"/>
              <a:t>ề</a:t>
            </a:r>
            <a:r>
              <a:rPr lang="vi-VN" i="1" dirty="0"/>
              <a:t>u kiểu loại người chơi m</a:t>
            </a:r>
            <a:r>
              <a:rPr lang="en-US" i="1" dirty="0"/>
              <a:t>ớ</a:t>
            </a:r>
            <a:r>
              <a:rPr lang="vi-VN" i="1" dirty="0"/>
              <a:t>i vào chơi game.</a:t>
            </a:r>
            <a:endParaRPr lang="en-US" dirty="0"/>
          </a:p>
          <a:p>
            <a:r>
              <a:rPr lang="vi-VN" b="1" dirty="0"/>
              <a:t>Đoạn 2: </a:t>
            </a:r>
            <a:r>
              <a:rPr lang="vi-VN" dirty="0"/>
              <a:t>Iwata muốn trò chơi phù hợp với cuộc sống của mọi người hơn nữa, vì thế ông ta đã tạo ra game mà: “People interacted more directly with the game by using a touch screen instead of just a set of buttons” - </a:t>
            </a:r>
            <a:r>
              <a:rPr lang="vi-VN" i="1" dirty="0"/>
              <a:t>Mọi người tương tác trực tiếp hơn với game bằng màn hình cảm ứng thay vì chỉ với mỗi những nút bấm.</a:t>
            </a:r>
            <a:endParaRPr lang="en-US" dirty="0"/>
          </a:p>
          <a:p>
            <a:r>
              <a:rPr lang="vi-VN" b="1" dirty="0"/>
              <a:t>Đoạn 3: </a:t>
            </a:r>
            <a:r>
              <a:rPr lang="vi-VN" dirty="0"/>
              <a:t>Những thay đổi đi cùng với những </a:t>
            </a:r>
            <a:r>
              <a:rPr lang="en-US" dirty="0"/>
              <a:t>game </a:t>
            </a:r>
            <a:r>
              <a:rPr lang="vi-VN" dirty="0"/>
              <a:t>mới </a:t>
            </a:r>
            <a:r>
              <a:rPr lang="en-US" dirty="0"/>
              <a:t>do Iwata </a:t>
            </a:r>
            <a:r>
              <a:rPr lang="vi-VN" dirty="0"/>
              <a:t>tạo ra: </a:t>
            </a:r>
            <a:r>
              <a:rPr lang="en-US" dirty="0"/>
              <a:t>“Some of these new games, like Brain Age, improved thinking abilities. Others, like Wii Fit, improved fitness. This has brought in a new age of gaming. Everyone from grandparents to their grandchildren seems to be playing Nintendo products.” - </a:t>
            </a:r>
            <a:r>
              <a:rPr lang="vi-VN" i="1" dirty="0"/>
              <a:t>Một vài ví dụ cho những </a:t>
            </a:r>
            <a:r>
              <a:rPr lang="en-US" i="1" dirty="0"/>
              <a:t>game </a:t>
            </a:r>
            <a:r>
              <a:rPr lang="vi-VN" i="1" dirty="0"/>
              <a:t>mới này như </a:t>
            </a:r>
            <a:r>
              <a:rPr lang="en-US" i="1" dirty="0"/>
              <a:t>Brain Age</a:t>
            </a:r>
            <a:r>
              <a:rPr lang="vi-VN" dirty="0"/>
              <a:t>, </a:t>
            </a:r>
            <a:r>
              <a:rPr lang="vi-VN" i="1" dirty="0"/>
              <a:t>tăng khả năng suy luận. Những trò khác như Wii Fit tăng sự vận động. Điều này mang đến một thời đại mới cho game. Mọi người từ ông bà tới con cháu dường như đều thích chơi các sản phẩm của Nintendo.</a:t>
            </a:r>
            <a:endParaRPr lang="en-US" dirty="0"/>
          </a:p>
          <a:p>
            <a:r>
              <a:rPr lang="vi-VN" dirty="0"/>
              <a:t>Chọn A.</a:t>
            </a:r>
            <a:endParaRPr lang="en-US" dirty="0"/>
          </a:p>
          <a:p>
            <a:endParaRPr lang="en-US" dirty="0"/>
          </a:p>
        </p:txBody>
      </p:sp>
      <p:sp>
        <p:nvSpPr>
          <p:cNvPr id="3" name="Rectangle 2"/>
          <p:cNvSpPr/>
          <p:nvPr/>
        </p:nvSpPr>
        <p:spPr>
          <a:xfrm>
            <a:off x="533400" y="228600"/>
            <a:ext cx="304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499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646238"/>
          </a:xfrm>
          <a:solidFill>
            <a:srgbClr val="0070C0"/>
          </a:solidFill>
        </p:spPr>
        <p:txBody>
          <a:bodyPr>
            <a:noAutofit/>
          </a:bodyPr>
          <a:lstStyle/>
          <a:p>
            <a:pPr algn="l"/>
            <a:r>
              <a:rPr lang="en-US" sz="2800" b="1" i="0" u="none" strike="noStrike" baseline="0" dirty="0" smtClean="0">
                <a:latin typeface="Times New Roman"/>
              </a:rPr>
              <a:t>Question 4. He regretted spending too much time _____ computer games.</a:t>
            </a:r>
            <a:br>
              <a:rPr lang="en-US" sz="2800" b="1" i="0" u="none" strike="noStrike" baseline="0" dirty="0" smtClean="0">
                <a:latin typeface="Times New Roman"/>
              </a:rPr>
            </a:br>
            <a:r>
              <a:rPr lang="en-US" sz="2800" b="1" dirty="0"/>
              <a:t>	A. to	B. for	C. in	D. on</a:t>
            </a:r>
            <a:br>
              <a:rPr lang="en-US" sz="2800" b="1" dirty="0"/>
            </a:br>
            <a:endParaRPr lang="en-US" sz="2800" b="1" i="0" u="none" strike="noStrike" baseline="0" dirty="0" smtClean="0">
              <a:latin typeface="Times New Roman"/>
            </a:endParaRPr>
          </a:p>
        </p:txBody>
      </p:sp>
      <p:sp>
        <p:nvSpPr>
          <p:cNvPr id="4" name="TextBox 3"/>
          <p:cNvSpPr txBox="1"/>
          <p:nvPr/>
        </p:nvSpPr>
        <p:spPr>
          <a:xfrm>
            <a:off x="152400" y="2133600"/>
            <a:ext cx="8839200" cy="4524315"/>
          </a:xfrm>
          <a:prstGeom prst="rect">
            <a:avLst/>
          </a:prstGeom>
          <a:solidFill>
            <a:srgbClr val="0070C0"/>
          </a:solidFill>
        </p:spPr>
        <p:txBody>
          <a:bodyPr wrap="square" rtlCol="0">
            <a:spAutoFit/>
          </a:bodyPr>
          <a:lstStyle/>
          <a:p>
            <a:r>
              <a:rPr lang="vi-VN" sz="2400" b="1" i="1" dirty="0"/>
              <a:t>Kiến thức: Giới từ Giải thích:</a:t>
            </a:r>
            <a:endParaRPr lang="en-US" sz="2400" b="1" i="1" dirty="0"/>
          </a:p>
          <a:p>
            <a:r>
              <a:rPr lang="vi-VN" sz="2400" b="1" i="1" dirty="0"/>
              <a:t>Ta dùng cấu trúc: </a:t>
            </a:r>
            <a:r>
              <a:rPr lang="en-US" sz="2400" b="1" i="1" dirty="0"/>
              <a:t>S</a:t>
            </a:r>
            <a:r>
              <a:rPr lang="vi-VN" sz="2400" b="1" i="1" dirty="0"/>
              <a:t> + </a:t>
            </a:r>
            <a:r>
              <a:rPr lang="en-US" sz="2400" b="1" i="1" dirty="0"/>
              <a:t>spend </a:t>
            </a:r>
            <a:r>
              <a:rPr lang="vi-VN" sz="2400" b="1" i="1" dirty="0"/>
              <a:t>time/money </a:t>
            </a:r>
            <a:r>
              <a:rPr lang="en-US" sz="2400" b="1" i="1" dirty="0"/>
              <a:t>on</a:t>
            </a:r>
          </a:p>
          <a:p>
            <a:r>
              <a:rPr lang="vi-VN" sz="2400" b="1" i="1" dirty="0"/>
              <a:t>sth: tiêu xài thời gian/ tiền bạc vào cái gì. Chọn D.</a:t>
            </a:r>
            <a:endParaRPr lang="en-US" sz="2400" b="1" i="1" dirty="0"/>
          </a:p>
          <a:p>
            <a:r>
              <a:rPr lang="vi-VN" sz="2400" b="1" i="1" dirty="0"/>
              <a:t>Ta cũng có:</a:t>
            </a:r>
            <a:r>
              <a:rPr lang="en-US" sz="2400" b="1" i="1" dirty="0"/>
              <a:t> S</a:t>
            </a:r>
            <a:r>
              <a:rPr lang="vi-VN" sz="2400" b="1" i="1" dirty="0"/>
              <a:t> + </a:t>
            </a:r>
            <a:r>
              <a:rPr lang="en-US" sz="2400" b="1" i="1" dirty="0"/>
              <a:t>spend time/ money on </a:t>
            </a:r>
            <a:r>
              <a:rPr lang="en-US" sz="2400" b="1" i="1" dirty="0" err="1"/>
              <a:t>sth</a:t>
            </a:r>
            <a:r>
              <a:rPr lang="en-US" sz="2400" b="1" i="1" dirty="0"/>
              <a:t>: </a:t>
            </a:r>
            <a:r>
              <a:rPr lang="en-US" sz="2400" b="1" i="1" dirty="0" err="1"/>
              <a:t>tiêu</a:t>
            </a:r>
            <a:r>
              <a:rPr lang="en-US" sz="2400" b="1" i="1" dirty="0"/>
              <a:t> </a:t>
            </a:r>
            <a:r>
              <a:rPr lang="en-US" sz="2400" b="1" i="1" dirty="0" err="1"/>
              <a:t>xài</a:t>
            </a:r>
            <a:r>
              <a:rPr lang="en-US" sz="2400" b="1" i="1" dirty="0"/>
              <a:t> </a:t>
            </a:r>
            <a:r>
              <a:rPr lang="en-US" sz="2400" b="1" i="1" dirty="0" err="1"/>
              <a:t>thời</a:t>
            </a:r>
            <a:r>
              <a:rPr lang="en-US" sz="2400" b="1" i="1" dirty="0"/>
              <a:t> </a:t>
            </a:r>
            <a:r>
              <a:rPr lang="en-US" sz="2400" b="1" i="1" dirty="0" err="1"/>
              <a:t>gian</a:t>
            </a:r>
            <a:r>
              <a:rPr lang="en-US" sz="2400" b="1" i="1" dirty="0"/>
              <a:t>/ </a:t>
            </a:r>
            <a:r>
              <a:rPr lang="en-US" sz="2400" b="1" i="1" dirty="0" err="1"/>
              <a:t>tiền</a:t>
            </a:r>
            <a:r>
              <a:rPr lang="en-US" sz="2400" b="1" i="1" dirty="0"/>
              <a:t> </a:t>
            </a:r>
            <a:r>
              <a:rPr lang="en-US" sz="2400" b="1" i="1" dirty="0" err="1"/>
              <a:t>bạc</a:t>
            </a:r>
            <a:r>
              <a:rPr lang="en-US" sz="2400" b="1" i="1" dirty="0"/>
              <a:t> </a:t>
            </a:r>
            <a:r>
              <a:rPr lang="en-US" sz="2400" b="1" i="1" dirty="0" err="1"/>
              <a:t>vào</a:t>
            </a:r>
            <a:r>
              <a:rPr lang="en-US" sz="2400" b="1" i="1" dirty="0"/>
              <a:t> </a:t>
            </a:r>
            <a:r>
              <a:rPr lang="en-US" sz="2400" b="1" i="1" dirty="0" err="1"/>
              <a:t>cái</a:t>
            </a:r>
            <a:r>
              <a:rPr lang="en-US" sz="2400" b="1" i="1" dirty="0"/>
              <a:t> </a:t>
            </a:r>
            <a:r>
              <a:rPr lang="en-US" sz="2400" b="1" i="1" dirty="0" err="1"/>
              <a:t>gì</a:t>
            </a:r>
            <a:r>
              <a:rPr lang="en-US" sz="2400" b="1" i="1" dirty="0"/>
              <a:t>.</a:t>
            </a:r>
          </a:p>
          <a:p>
            <a:r>
              <a:rPr lang="en-US" sz="2400" b="1" i="1" dirty="0" err="1"/>
              <a:t>Chọn</a:t>
            </a:r>
            <a:r>
              <a:rPr lang="en-US" sz="2400" b="1" i="1" dirty="0"/>
              <a:t> D.</a:t>
            </a:r>
          </a:p>
          <a:p>
            <a:r>
              <a:rPr lang="en-US" sz="2400" b="1" i="1" dirty="0"/>
              <a:t>Ta </a:t>
            </a:r>
            <a:r>
              <a:rPr lang="en-US" sz="2400" b="1" i="1" dirty="0" err="1"/>
              <a:t>cũng</a:t>
            </a:r>
            <a:r>
              <a:rPr lang="en-US" sz="2400" b="1" i="1" dirty="0"/>
              <a:t> </a:t>
            </a:r>
            <a:r>
              <a:rPr lang="en-US" sz="2400" b="1" i="1" dirty="0" err="1"/>
              <a:t>có</a:t>
            </a:r>
            <a:r>
              <a:rPr lang="en-US" sz="2400" b="1" i="1" dirty="0"/>
              <a:t>: </a:t>
            </a:r>
          </a:p>
          <a:p>
            <a:r>
              <a:rPr lang="en-US" sz="2400" b="1" i="1" dirty="0"/>
              <a:t>S</a:t>
            </a:r>
            <a:r>
              <a:rPr lang="vi-VN" sz="2400" b="1" i="1" dirty="0"/>
              <a:t> + </a:t>
            </a:r>
            <a:r>
              <a:rPr lang="en-US" sz="2400" b="1" i="1" dirty="0"/>
              <a:t>spend time/ money</a:t>
            </a:r>
            <a:r>
              <a:rPr lang="vi-VN" sz="2400" b="1" i="1" dirty="0"/>
              <a:t> Ving: tiêu xài thời gian/ tiền bạc vào việc gì.</a:t>
            </a:r>
            <a:endParaRPr lang="en-US" sz="2400" b="1" i="1" dirty="0"/>
          </a:p>
          <a:p>
            <a:r>
              <a:rPr lang="vi-VN" sz="2400" b="1" i="1" dirty="0"/>
              <a:t>Tạm dịch: Anh ta thấy hối hận vì đã dùng quá nhiều thời gian chơi điện tử.</a:t>
            </a:r>
            <a:endParaRPr lang="en-US" sz="2400" b="1" i="1" dirty="0"/>
          </a:p>
          <a:p>
            <a:endParaRPr lang="en-US" sz="2400" dirty="0"/>
          </a:p>
        </p:txBody>
      </p:sp>
      <p:sp>
        <p:nvSpPr>
          <p:cNvPr id="5" name="Oval 4"/>
          <p:cNvSpPr/>
          <p:nvPr/>
        </p:nvSpPr>
        <p:spPr>
          <a:xfrm>
            <a:off x="4191000" y="838200"/>
            <a:ext cx="381000" cy="4572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82013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algn="l"/>
            <a:r>
              <a:rPr lang="en-US" sz="2400" b="1" i="0" u="none" strike="noStrike" baseline="0" dirty="0" smtClean="0">
                <a:latin typeface="Times New Roman"/>
              </a:rPr>
              <a:t>Question 40. What first motivated Iwata to change the strategy of Nintendo?</a:t>
            </a:r>
            <a:br>
              <a:rPr lang="en-US" sz="2400" b="1" i="0" u="none" strike="noStrike" baseline="0" dirty="0" smtClean="0">
                <a:latin typeface="Times New Roman"/>
              </a:rPr>
            </a:br>
            <a:r>
              <a:rPr lang="en-US" sz="2400" b="1" dirty="0" smtClean="0"/>
              <a:t>A</a:t>
            </a:r>
            <a:r>
              <a:rPr lang="en-US" sz="2400" b="1" dirty="0"/>
              <a:t>. </a:t>
            </a:r>
            <a:r>
              <a:rPr lang="en-US" sz="2400" dirty="0"/>
              <a:t>He wanted to make useful consoles. 	</a:t>
            </a:r>
            <a:r>
              <a:rPr lang="en-US" sz="2400" dirty="0" smtClean="0"/>
              <a:t/>
            </a:r>
            <a:br>
              <a:rPr lang="en-US" sz="2400" dirty="0" smtClean="0"/>
            </a:br>
            <a:r>
              <a:rPr lang="en-US" sz="2400" b="1" dirty="0" smtClean="0"/>
              <a:t>B</a:t>
            </a:r>
            <a:r>
              <a:rPr lang="en-US" sz="2400" b="1" dirty="0"/>
              <a:t>. </a:t>
            </a:r>
            <a:r>
              <a:rPr lang="en-US" sz="2400" dirty="0"/>
              <a:t>He wanted to lower sales. </a:t>
            </a:r>
            <a:br>
              <a:rPr lang="en-US" sz="2400" dirty="0"/>
            </a:br>
            <a:r>
              <a:rPr lang="en-US" sz="2400" b="1" dirty="0" smtClean="0"/>
              <a:t>C</a:t>
            </a:r>
            <a:r>
              <a:rPr lang="en-US" sz="2400" b="1" dirty="0"/>
              <a:t>. </a:t>
            </a:r>
            <a:r>
              <a:rPr lang="en-US" sz="2400" dirty="0"/>
              <a:t>He wanted to attract more players. 	</a:t>
            </a:r>
            <a:r>
              <a:rPr lang="en-US" sz="2400" dirty="0" smtClean="0"/>
              <a:t/>
            </a:r>
            <a:br>
              <a:rPr lang="en-US" sz="2400" dirty="0" smtClean="0"/>
            </a:br>
            <a:r>
              <a:rPr lang="en-US" sz="2400" b="1" dirty="0" smtClean="0"/>
              <a:t>D</a:t>
            </a:r>
            <a:r>
              <a:rPr lang="en-US" sz="2400" b="1" dirty="0"/>
              <a:t>. </a:t>
            </a:r>
            <a:r>
              <a:rPr lang="en-US" sz="2400" dirty="0"/>
              <a:t>He wanted a new concept for gaming. </a:t>
            </a:r>
            <a:br>
              <a:rPr lang="en-US" sz="2400" dirty="0"/>
            </a:br>
            <a:endParaRPr lang="en-US" sz="2400" b="1" i="0" u="none" strike="noStrike" baseline="0" dirty="0" smtClean="0">
              <a:latin typeface="Times New Roman"/>
            </a:endParaRPr>
          </a:p>
        </p:txBody>
      </p:sp>
      <p:sp>
        <p:nvSpPr>
          <p:cNvPr id="4" name="TextBox 3"/>
          <p:cNvSpPr txBox="1"/>
          <p:nvPr/>
        </p:nvSpPr>
        <p:spPr>
          <a:xfrm>
            <a:off x="326265" y="2362200"/>
            <a:ext cx="8686800" cy="5262979"/>
          </a:xfrm>
          <a:prstGeom prst="rect">
            <a:avLst/>
          </a:prstGeom>
          <a:noFill/>
        </p:spPr>
        <p:txBody>
          <a:bodyPr wrap="square" rtlCol="0">
            <a:spAutoFit/>
          </a:bodyPr>
          <a:lstStyle/>
          <a:p>
            <a:r>
              <a:rPr lang="vi-VN" sz="2400" dirty="0"/>
              <a:t>Điều gì đầu tiên đã thúc đẩy Iwata thay đổi chiến thuật của Nintendo?</a:t>
            </a:r>
            <a:endParaRPr lang="en-US" sz="2400" dirty="0"/>
          </a:p>
          <a:p>
            <a:r>
              <a:rPr lang="en-US" sz="2400" b="1" dirty="0"/>
              <a:t>A.</a:t>
            </a:r>
            <a:r>
              <a:rPr lang="en-US" sz="2400" dirty="0"/>
              <a:t> </a:t>
            </a:r>
            <a:r>
              <a:rPr lang="vi-VN" sz="2400" dirty="0"/>
              <a:t>Ông ta muốn tạo ra những máy chơi game hữu ích hơn.</a:t>
            </a:r>
            <a:endParaRPr lang="en-US" sz="2400" dirty="0"/>
          </a:p>
          <a:p>
            <a:r>
              <a:rPr lang="en-US" sz="2400" b="1" dirty="0"/>
              <a:t>B. </a:t>
            </a:r>
            <a:r>
              <a:rPr lang="vi-VN" sz="2400" dirty="0"/>
              <a:t>Ông ta muốn giảm doanh số bán hàng.</a:t>
            </a:r>
            <a:endParaRPr lang="en-US" sz="2400" dirty="0"/>
          </a:p>
          <a:p>
            <a:r>
              <a:rPr lang="vi-VN" sz="2400" b="1" dirty="0"/>
              <a:t>C</a:t>
            </a:r>
            <a:r>
              <a:rPr lang="en-US" sz="2400" b="1" dirty="0"/>
              <a:t>. </a:t>
            </a:r>
            <a:r>
              <a:rPr lang="vi-VN" sz="2400" dirty="0"/>
              <a:t>Ông ta muốn thu hút nhiều người chơi game nữa.</a:t>
            </a:r>
            <a:endParaRPr lang="en-US" sz="2400" dirty="0"/>
          </a:p>
          <a:p>
            <a:r>
              <a:rPr lang="vi-VN" sz="2400" b="1" dirty="0"/>
              <a:t>D. </a:t>
            </a:r>
            <a:r>
              <a:rPr lang="vi-VN" sz="2400" dirty="0"/>
              <a:t>Ông ta muốn có một khái niệm chơi game mới.</a:t>
            </a:r>
            <a:endParaRPr lang="en-US" sz="2400" dirty="0"/>
          </a:p>
          <a:p>
            <a:r>
              <a:rPr lang="vi-VN" sz="2400" b="1" dirty="0"/>
              <a:t>Thông tin ở đoạn 1: </a:t>
            </a:r>
            <a:r>
              <a:rPr lang="en-US" sz="2400" dirty="0"/>
              <a:t>However, Iwata didn’t just want to attract dedicated gamers. He wanted to bring in new kinds of players to video gaming.</a:t>
            </a:r>
          </a:p>
          <a:p>
            <a:r>
              <a:rPr lang="vi-VN" sz="2400" i="1" dirty="0"/>
              <a:t>Tuy nhiên, </a:t>
            </a:r>
            <a:r>
              <a:rPr lang="en-US" sz="2400" i="1" dirty="0"/>
              <a:t>Iwata </a:t>
            </a:r>
            <a:r>
              <a:rPr lang="vi-VN" sz="2400" i="1" dirty="0"/>
              <a:t>không chỉ muốn thu hút những người chơi </a:t>
            </a:r>
            <a:r>
              <a:rPr lang="en-US" sz="2400" i="1" dirty="0"/>
              <a:t>game </a:t>
            </a:r>
            <a:r>
              <a:rPr lang="vi-VN" sz="2400" i="1" dirty="0"/>
              <a:t>chuy</a:t>
            </a:r>
            <a:r>
              <a:rPr lang="en-US" sz="2400" i="1" dirty="0"/>
              <a:t>ê</a:t>
            </a:r>
            <a:r>
              <a:rPr lang="vi-VN" sz="2400" i="1" dirty="0"/>
              <a:t>n nghiệp. Ông ta còn muốn thu hút nhiêu người chơi game kh</a:t>
            </a:r>
            <a:r>
              <a:rPr lang="en-US" sz="2400" i="1" dirty="0"/>
              <a:t>á</a:t>
            </a:r>
            <a:r>
              <a:rPr lang="vi-VN" sz="2400" i="1" dirty="0"/>
              <a:t>c nữa.</a:t>
            </a:r>
            <a:endParaRPr lang="en-US" sz="2400" dirty="0"/>
          </a:p>
          <a:p>
            <a:r>
              <a:rPr lang="vi-VN" sz="2400" dirty="0"/>
              <a:t>Chọn </a:t>
            </a:r>
            <a:r>
              <a:rPr lang="en-US" sz="2400" dirty="0"/>
              <a:t>C</a:t>
            </a:r>
            <a:r>
              <a:rPr lang="vi-VN" sz="2400" dirty="0"/>
              <a:t>.</a:t>
            </a:r>
            <a:endParaRPr lang="en-US" sz="2400" dirty="0"/>
          </a:p>
          <a:p>
            <a:endParaRPr lang="en-US" sz="2400" dirty="0"/>
          </a:p>
        </p:txBody>
      </p:sp>
      <p:sp>
        <p:nvSpPr>
          <p:cNvPr id="5" name="Oval 4"/>
          <p:cNvSpPr/>
          <p:nvPr/>
        </p:nvSpPr>
        <p:spPr>
          <a:xfrm>
            <a:off x="533400" y="1524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9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Autofit/>
          </a:bodyPr>
          <a:lstStyle/>
          <a:p>
            <a:pPr algn="l"/>
            <a:r>
              <a:rPr lang="en-US" sz="2400" b="1" i="0" u="none" strike="noStrike" baseline="0" dirty="0" smtClean="0">
                <a:latin typeface="Times New Roman"/>
              </a:rPr>
              <a:t>Question 41. The word “</a:t>
            </a:r>
            <a:r>
              <a:rPr lang="en-US" sz="2400" b="1" i="0" u="sng" strike="noStrike" baseline="0" dirty="0" smtClean="0">
                <a:latin typeface="Times New Roman"/>
              </a:rPr>
              <a:t>that</a:t>
            </a:r>
            <a:r>
              <a:rPr lang="en-US" sz="2400" b="1" i="0" u="none" strike="noStrike" baseline="0" dirty="0" smtClean="0">
                <a:latin typeface="Times New Roman"/>
              </a:rPr>
              <a:t>” in paragraph 2 refer to	.</a:t>
            </a:r>
            <a:br>
              <a:rPr lang="en-US" sz="2400" b="1" i="0" u="none" strike="noStrike" baseline="0" dirty="0" smtClean="0">
                <a:latin typeface="Times New Roman"/>
              </a:rPr>
            </a:br>
            <a:r>
              <a:rPr lang="en-US" sz="2400" b="1" dirty="0"/>
              <a:t>A. </a:t>
            </a:r>
            <a:r>
              <a:rPr lang="en-US" sz="2400" dirty="0"/>
              <a:t>Bringing in new kinds of players to video gaming.</a:t>
            </a:r>
            <a:br>
              <a:rPr lang="en-US" sz="2400" dirty="0"/>
            </a:br>
            <a:r>
              <a:rPr lang="en-US" sz="2400" b="1" dirty="0"/>
              <a:t>B. </a:t>
            </a:r>
            <a:r>
              <a:rPr lang="en-US" sz="2400" dirty="0"/>
              <a:t>Attracting dedicated gamers</a:t>
            </a:r>
            <a:br>
              <a:rPr lang="en-US" sz="2400" dirty="0"/>
            </a:br>
            <a:r>
              <a:rPr lang="en-US" sz="2400" b="1" dirty="0"/>
              <a:t>C. </a:t>
            </a:r>
            <a:r>
              <a:rPr lang="en-US" sz="2400" dirty="0"/>
              <a:t>Making the same kinds of games </a:t>
            </a:r>
            <a:br>
              <a:rPr lang="en-US" sz="2400" dirty="0"/>
            </a:br>
            <a:r>
              <a:rPr lang="en-US" sz="2400" b="1" dirty="0"/>
              <a:t>D. </a:t>
            </a:r>
            <a:r>
              <a:rPr lang="en-US" sz="2400" dirty="0"/>
              <a:t>Improving games’ power and complexity.</a:t>
            </a:r>
            <a:br>
              <a:rPr lang="en-US" sz="2400" dirty="0"/>
            </a:br>
            <a:endParaRPr lang="en-US" sz="2400" b="1" i="0" u="none" strike="noStrike" baseline="0" dirty="0" smtClean="0">
              <a:latin typeface="Times New Roman"/>
            </a:endParaRPr>
          </a:p>
        </p:txBody>
      </p:sp>
      <p:sp>
        <p:nvSpPr>
          <p:cNvPr id="4" name="TextBox 3"/>
          <p:cNvSpPr txBox="1"/>
          <p:nvPr/>
        </p:nvSpPr>
        <p:spPr>
          <a:xfrm>
            <a:off x="152400" y="2286000"/>
            <a:ext cx="8763000" cy="4832092"/>
          </a:xfrm>
          <a:prstGeom prst="rect">
            <a:avLst/>
          </a:prstGeom>
          <a:noFill/>
        </p:spPr>
        <p:txBody>
          <a:bodyPr wrap="square" rtlCol="0">
            <a:spAutoFit/>
          </a:bodyPr>
          <a:lstStyle/>
          <a:p>
            <a:r>
              <a:rPr lang="vi-VN" sz="2800" dirty="0"/>
              <a:t>Từ </a:t>
            </a:r>
            <a:r>
              <a:rPr lang="en-US" sz="2800" b="1" dirty="0"/>
              <a:t>“that” </a:t>
            </a:r>
            <a:r>
              <a:rPr lang="vi-VN" sz="2800" dirty="0"/>
              <a:t>trong đoạn 2 liên hệ với</a:t>
            </a:r>
            <a:r>
              <a:rPr lang="en-US" sz="2800" dirty="0"/>
              <a:t>____</a:t>
            </a:r>
            <a:r>
              <a:rPr lang="vi-VN" sz="2800" dirty="0"/>
              <a:t>.</a:t>
            </a:r>
            <a:endParaRPr lang="en-US" sz="2800" dirty="0"/>
          </a:p>
          <a:p>
            <a:r>
              <a:rPr lang="vi-VN" sz="2800" b="1" dirty="0"/>
              <a:t>A.</a:t>
            </a:r>
            <a:r>
              <a:rPr lang="vi-VN" sz="2800" dirty="0"/>
              <a:t> Thu hút nhiều người chơi game mới.</a:t>
            </a:r>
            <a:endParaRPr lang="en-US" sz="2800" dirty="0"/>
          </a:p>
          <a:p>
            <a:r>
              <a:rPr lang="vi-VN" sz="2800" b="1" dirty="0"/>
              <a:t>B</a:t>
            </a:r>
            <a:r>
              <a:rPr lang="en-US" sz="2800" b="1" dirty="0"/>
              <a:t>.</a:t>
            </a:r>
            <a:r>
              <a:rPr lang="vi-VN" sz="2800" dirty="0"/>
              <a:t> Thu hút những người vốn đã thích chơi game.</a:t>
            </a:r>
            <a:endParaRPr lang="en-US" sz="2800" dirty="0"/>
          </a:p>
          <a:p>
            <a:r>
              <a:rPr lang="vi-VN" sz="2800" b="1" dirty="0"/>
              <a:t>C. </a:t>
            </a:r>
            <a:r>
              <a:rPr lang="vi-VN" sz="2800" dirty="0"/>
              <a:t>Sáng tạo ra những loại game tương tự.</a:t>
            </a:r>
            <a:endParaRPr lang="en-US" sz="2800" dirty="0"/>
          </a:p>
          <a:p>
            <a:r>
              <a:rPr lang="vi-VN" sz="2800" b="1" dirty="0"/>
              <a:t>D.</a:t>
            </a:r>
            <a:r>
              <a:rPr lang="vi-VN" sz="2800" dirty="0"/>
              <a:t> Cải thiện sức mạnh và độ phức tạp của game.</a:t>
            </a:r>
            <a:endParaRPr lang="en-US" sz="2800" dirty="0"/>
          </a:p>
          <a:p>
            <a:r>
              <a:rPr lang="vi-VN" sz="2800" b="1" dirty="0"/>
              <a:t>Thông tin đoạn 1: </a:t>
            </a:r>
            <a:r>
              <a:rPr lang="en-US" sz="2800" dirty="0"/>
              <a:t>He wanted to bring in new kinds of players to video gaming. How was he going to do </a:t>
            </a:r>
            <a:r>
              <a:rPr lang="en-US" sz="2800" b="1" u="sng" dirty="0"/>
              <a:t>that</a:t>
            </a:r>
            <a:r>
              <a:rPr lang="en-US" sz="2800" b="1" dirty="0"/>
              <a:t>?</a:t>
            </a:r>
            <a:endParaRPr lang="en-US" sz="2800" dirty="0"/>
          </a:p>
          <a:p>
            <a:r>
              <a:rPr lang="vi-VN" sz="2800" i="1" dirty="0"/>
              <a:t>Ông ta còn muốn thu hút nhi</a:t>
            </a:r>
            <a:r>
              <a:rPr lang="en-US" sz="2800" i="1" dirty="0"/>
              <a:t>ề</a:t>
            </a:r>
            <a:r>
              <a:rPr lang="vi-VN" sz="2800" i="1" dirty="0"/>
              <a:t>u người chơi </a:t>
            </a:r>
            <a:r>
              <a:rPr lang="en-US" sz="2800" i="1" dirty="0"/>
              <a:t>game </a:t>
            </a:r>
            <a:r>
              <a:rPr lang="vi-VN" sz="2800" i="1" dirty="0"/>
              <a:t>khác nữa. Ông ta sẽ định làm đi</a:t>
            </a:r>
            <a:r>
              <a:rPr lang="en-US" sz="2800" i="1" dirty="0"/>
              <a:t>ề</a:t>
            </a:r>
            <a:r>
              <a:rPr lang="vi-VN" sz="2800" i="1" dirty="0"/>
              <a:t>u đó như thế nào?</a:t>
            </a:r>
            <a:endParaRPr lang="en-US" sz="2800" dirty="0"/>
          </a:p>
          <a:p>
            <a:r>
              <a:rPr lang="vi-VN" sz="2800" dirty="0"/>
              <a:t>Chọn A.</a:t>
            </a:r>
            <a:endParaRPr lang="en-US" sz="2800" dirty="0"/>
          </a:p>
          <a:p>
            <a:endParaRPr lang="en-US" sz="2800" dirty="0"/>
          </a:p>
        </p:txBody>
      </p:sp>
      <p:sp>
        <p:nvSpPr>
          <p:cNvPr id="5" name="Oval 4"/>
          <p:cNvSpPr/>
          <p:nvPr/>
        </p:nvSpPr>
        <p:spPr>
          <a:xfrm>
            <a:off x="3810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729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pPr algn="l"/>
            <a:r>
              <a:rPr lang="en-US" sz="2400" b="1" i="0" u="none" strike="noStrike" baseline="0" dirty="0" smtClean="0">
                <a:latin typeface="Times New Roman"/>
              </a:rPr>
              <a:t>Question 42. Which is TRUE about changes Iwata make about the world of gaming?</a:t>
            </a:r>
            <a:br>
              <a:rPr lang="en-US" sz="2400" b="1" i="0" u="none" strike="noStrike" baseline="0" dirty="0" smtClean="0">
                <a:latin typeface="Times New Roman"/>
              </a:rPr>
            </a:br>
            <a:r>
              <a:rPr lang="en-US" sz="2400" b="1" dirty="0" smtClean="0"/>
              <a:t>A</a:t>
            </a:r>
            <a:r>
              <a:rPr lang="en-US" sz="2400" b="1" dirty="0"/>
              <a:t>. </a:t>
            </a:r>
            <a:r>
              <a:rPr lang="en-US" sz="2400" dirty="0"/>
              <a:t>More games for children and girls. 	</a:t>
            </a:r>
            <a:r>
              <a:rPr lang="en-US" sz="2400" dirty="0" smtClean="0"/>
              <a:t/>
            </a:r>
            <a:br>
              <a:rPr lang="en-US" sz="2400" dirty="0" smtClean="0"/>
            </a:br>
            <a:r>
              <a:rPr lang="en-US" sz="2400" b="1" dirty="0" smtClean="0"/>
              <a:t>B</a:t>
            </a:r>
            <a:r>
              <a:rPr lang="en-US" sz="2400" b="1" dirty="0"/>
              <a:t>. </a:t>
            </a:r>
            <a:r>
              <a:rPr lang="en-US" sz="2400" dirty="0"/>
              <a:t>More dedicated games.</a:t>
            </a:r>
            <a:br>
              <a:rPr lang="en-US" sz="2400" dirty="0"/>
            </a:br>
            <a:r>
              <a:rPr lang="en-US" sz="2400" dirty="0"/>
              <a:t> </a:t>
            </a:r>
            <a:r>
              <a:rPr lang="en-US" sz="2400" b="1" dirty="0" smtClean="0"/>
              <a:t>C</a:t>
            </a:r>
            <a:r>
              <a:rPr lang="en-US" sz="2400" b="1" dirty="0"/>
              <a:t>. </a:t>
            </a:r>
            <a:r>
              <a:rPr lang="en-US" sz="2400" dirty="0"/>
              <a:t>Created a new style of gaming.	</a:t>
            </a:r>
            <a:r>
              <a:rPr lang="en-US" sz="2400" dirty="0" smtClean="0"/>
              <a:t/>
            </a:r>
            <a:br>
              <a:rPr lang="en-US" sz="2400" dirty="0" smtClean="0"/>
            </a:br>
            <a:r>
              <a:rPr lang="en-US" sz="2400" b="1" dirty="0" smtClean="0"/>
              <a:t>D</a:t>
            </a:r>
            <a:r>
              <a:rPr lang="en-US" sz="2400" b="1" dirty="0"/>
              <a:t>. </a:t>
            </a:r>
            <a:r>
              <a:rPr lang="en-US" sz="2400" dirty="0"/>
              <a:t>Less expensive game systems.</a:t>
            </a:r>
            <a:br>
              <a:rPr lang="en-US" sz="2400" dirty="0"/>
            </a:br>
            <a:endParaRPr lang="en-US" sz="2400" b="1" i="0" u="none" strike="noStrike" baseline="0" dirty="0" smtClean="0">
              <a:latin typeface="Times New Roman"/>
            </a:endParaRPr>
          </a:p>
        </p:txBody>
      </p:sp>
      <p:sp>
        <p:nvSpPr>
          <p:cNvPr id="4" name="TextBox 3"/>
          <p:cNvSpPr txBox="1"/>
          <p:nvPr/>
        </p:nvSpPr>
        <p:spPr>
          <a:xfrm>
            <a:off x="228600" y="2514600"/>
            <a:ext cx="8458200" cy="3970318"/>
          </a:xfrm>
          <a:prstGeom prst="rect">
            <a:avLst/>
          </a:prstGeom>
          <a:noFill/>
        </p:spPr>
        <p:txBody>
          <a:bodyPr wrap="square" rtlCol="0">
            <a:spAutoFit/>
          </a:bodyPr>
          <a:lstStyle/>
          <a:p>
            <a:r>
              <a:rPr lang="vi-VN" dirty="0"/>
              <a:t>Điều gì là đúng về những thay đổi mà Iwata tạo ra về thế giới game?</a:t>
            </a:r>
            <a:endParaRPr lang="en-US" dirty="0"/>
          </a:p>
          <a:p>
            <a:r>
              <a:rPr lang="vi-VN" b="1" dirty="0"/>
              <a:t>A. </a:t>
            </a:r>
            <a:r>
              <a:rPr lang="vi-VN" dirty="0"/>
              <a:t>Có thêm nhiều trò chơi cho trẻ em và phụ nữ.</a:t>
            </a:r>
            <a:endParaRPr lang="en-US" dirty="0"/>
          </a:p>
          <a:p>
            <a:r>
              <a:rPr lang="vi-VN" b="1" dirty="0"/>
              <a:t>B</a:t>
            </a:r>
            <a:r>
              <a:rPr lang="en-US" b="1" dirty="0"/>
              <a:t>.</a:t>
            </a:r>
            <a:r>
              <a:rPr lang="vi-VN" dirty="0"/>
              <a:t> Thu hút thêm nhiều người lúc nào cũng thích chơi game.</a:t>
            </a:r>
            <a:endParaRPr lang="en-US" dirty="0"/>
          </a:p>
          <a:p>
            <a:r>
              <a:rPr lang="en-US" b="1" dirty="0"/>
              <a:t>C. </a:t>
            </a:r>
            <a:r>
              <a:rPr lang="vi-VN" dirty="0"/>
              <a:t>Tạo ra một kiểu chơi </a:t>
            </a:r>
            <a:r>
              <a:rPr lang="en-US" dirty="0"/>
              <a:t>game </a:t>
            </a:r>
            <a:r>
              <a:rPr lang="vi-VN" dirty="0"/>
              <a:t>mới.</a:t>
            </a:r>
            <a:endParaRPr lang="en-US" dirty="0"/>
          </a:p>
          <a:p>
            <a:r>
              <a:rPr lang="en-US" b="1" dirty="0"/>
              <a:t>D. </a:t>
            </a:r>
            <a:r>
              <a:rPr lang="vi-VN" dirty="0"/>
              <a:t>Trò chơi ít đắt đỏ hơn.</a:t>
            </a:r>
            <a:endParaRPr lang="en-US" dirty="0"/>
          </a:p>
          <a:p>
            <a:r>
              <a:rPr lang="vi-VN" b="1" dirty="0"/>
              <a:t>Thông tin:</a:t>
            </a:r>
            <a:endParaRPr lang="en-US" dirty="0"/>
          </a:p>
          <a:p>
            <a:r>
              <a:rPr lang="en-US" dirty="0"/>
              <a:t>- Iwata wanted to make video games easier to pick up and more relevant to people’s lives.</a:t>
            </a:r>
          </a:p>
          <a:p>
            <a:r>
              <a:rPr lang="en-US" dirty="0"/>
              <a:t>- The kinds of games produced changed as well.</a:t>
            </a:r>
          </a:p>
          <a:p>
            <a:r>
              <a:rPr lang="en-US" i="1" dirty="0"/>
              <a:t>- </a:t>
            </a:r>
            <a:r>
              <a:rPr lang="vi-VN" i="1" dirty="0"/>
              <a:t>Ông ta mong muốn khiến cho các trò chơi điện tử dễ hiểu và dễ chơi hơn, liên quan, phù hợp nhi</a:t>
            </a:r>
            <a:r>
              <a:rPr lang="en-US" i="1" dirty="0"/>
              <a:t>ề</a:t>
            </a:r>
            <a:r>
              <a:rPr lang="vi-VN" i="1" dirty="0"/>
              <a:t>u hơn đến cuộc sống của con người.</a:t>
            </a:r>
            <a:endParaRPr lang="en-US" dirty="0"/>
          </a:p>
          <a:p>
            <a:r>
              <a:rPr lang="en-US" i="1" dirty="0"/>
              <a:t>- </a:t>
            </a:r>
            <a:r>
              <a:rPr lang="vi-VN" i="1" dirty="0"/>
              <a:t>Loại hình </a:t>
            </a:r>
            <a:r>
              <a:rPr lang="en-US" i="1" dirty="0"/>
              <a:t>game </a:t>
            </a:r>
            <a:r>
              <a:rPr lang="vi-VN" i="1" dirty="0"/>
              <a:t>cũng thay đổi.</a:t>
            </a:r>
            <a:endParaRPr lang="en-US" dirty="0"/>
          </a:p>
          <a:p>
            <a:r>
              <a:rPr lang="vi-VN" dirty="0"/>
              <a:t>Chọn </a:t>
            </a:r>
            <a:r>
              <a:rPr lang="en-US" dirty="0"/>
              <a:t>C</a:t>
            </a:r>
            <a:r>
              <a:rPr lang="vi-VN" dirty="0"/>
              <a:t>.</a:t>
            </a:r>
            <a:endParaRPr lang="en-US" dirty="0"/>
          </a:p>
          <a:p>
            <a:endParaRPr lang="en-US" dirty="0"/>
          </a:p>
        </p:txBody>
      </p:sp>
      <p:sp>
        <p:nvSpPr>
          <p:cNvPr id="5" name="Oval 4"/>
          <p:cNvSpPr/>
          <p:nvPr/>
        </p:nvSpPr>
        <p:spPr>
          <a:xfrm>
            <a:off x="457200" y="1676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225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0" u="none" strike="noStrike" baseline="0" dirty="0" smtClean="0">
                <a:latin typeface="Times New Roman"/>
              </a:rPr>
              <a:t>Question 43. The word </a:t>
            </a:r>
            <a:r>
              <a:rPr lang="en-US" sz="2800" b="1" i="0" u="sng" strike="noStrike" baseline="0" dirty="0" smtClean="0">
                <a:latin typeface="Times New Roman"/>
              </a:rPr>
              <a:t>“groundbreaking</a:t>
            </a:r>
            <a:r>
              <a:rPr lang="en-US" sz="2800" b="1" i="0" u="none" strike="noStrike" baseline="0" dirty="0" smtClean="0">
                <a:latin typeface="Times New Roman"/>
              </a:rPr>
              <a:t>” in the last paragraph is closest in meaning to</a:t>
            </a:r>
            <a:br>
              <a:rPr lang="en-US" sz="2800" b="1" i="0" u="none" strike="noStrike" baseline="0" dirty="0" smtClean="0">
                <a:latin typeface="Times New Roman"/>
              </a:rPr>
            </a:br>
            <a:r>
              <a:rPr lang="en-US" sz="2800" b="1" dirty="0" smtClean="0"/>
              <a:t>A</a:t>
            </a:r>
            <a:r>
              <a:rPr lang="en-US" sz="2800" b="1" dirty="0"/>
              <a:t>. </a:t>
            </a:r>
            <a:r>
              <a:rPr lang="en-US" sz="2800" dirty="0"/>
              <a:t>innovative	</a:t>
            </a:r>
            <a:r>
              <a:rPr lang="en-US" sz="2800" b="1" dirty="0"/>
              <a:t>B. </a:t>
            </a:r>
            <a:r>
              <a:rPr lang="en-US" sz="2800" dirty="0"/>
              <a:t>bad	</a:t>
            </a:r>
            <a:r>
              <a:rPr lang="en-US" sz="2800" b="1" dirty="0"/>
              <a:t>C. </a:t>
            </a:r>
            <a:r>
              <a:rPr lang="en-US" sz="2800" dirty="0"/>
              <a:t>beautiful	</a:t>
            </a:r>
            <a:r>
              <a:rPr lang="en-US" sz="2800" b="1" dirty="0"/>
              <a:t>D. </a:t>
            </a:r>
            <a:r>
              <a:rPr lang="en-US" sz="2800" dirty="0"/>
              <a:t>natural</a:t>
            </a:r>
            <a:br>
              <a:rPr lang="en-US" sz="2800" dirty="0"/>
            </a:br>
            <a:endParaRPr lang="en-US" sz="2800" b="1" i="0" u="none" strike="noStrike" baseline="0" dirty="0" smtClean="0">
              <a:latin typeface="Times New Roman"/>
            </a:endParaRPr>
          </a:p>
        </p:txBody>
      </p:sp>
      <p:sp>
        <p:nvSpPr>
          <p:cNvPr id="4" name="TextBox 3"/>
          <p:cNvSpPr txBox="1"/>
          <p:nvPr/>
        </p:nvSpPr>
        <p:spPr>
          <a:xfrm>
            <a:off x="152400" y="1828800"/>
            <a:ext cx="8839200" cy="4524315"/>
          </a:xfrm>
          <a:prstGeom prst="rect">
            <a:avLst/>
          </a:prstGeom>
          <a:noFill/>
        </p:spPr>
        <p:txBody>
          <a:bodyPr wrap="square" rtlCol="0">
            <a:spAutoFit/>
          </a:bodyPr>
          <a:lstStyle/>
          <a:p>
            <a:r>
              <a:rPr lang="vi-VN" sz="2400" dirty="0"/>
              <a:t>Từ </a:t>
            </a:r>
            <a:r>
              <a:rPr lang="en-US" sz="2400" b="1" dirty="0"/>
              <a:t>“groundbreaking” </a:t>
            </a:r>
            <a:r>
              <a:rPr lang="vi-VN" sz="2400" dirty="0"/>
              <a:t>ở đoạn cuối gần nghĩa với</a:t>
            </a:r>
            <a:r>
              <a:rPr lang="en-US" sz="2400" dirty="0"/>
              <a:t>_____</a:t>
            </a:r>
            <a:r>
              <a:rPr lang="vi-VN" sz="2400" dirty="0"/>
              <a:t>.</a:t>
            </a:r>
            <a:endParaRPr lang="en-US" sz="2400" dirty="0"/>
          </a:p>
          <a:p>
            <a:r>
              <a:rPr lang="en-US" sz="2400" b="1" dirty="0"/>
              <a:t>A. </a:t>
            </a:r>
            <a:r>
              <a:rPr lang="en-US" sz="2400" dirty="0"/>
              <a:t>innovative (</a:t>
            </a:r>
            <a:r>
              <a:rPr lang="en-US" sz="2400" dirty="0" err="1"/>
              <a:t>adj</a:t>
            </a:r>
            <a:r>
              <a:rPr lang="en-US" sz="2400" dirty="0"/>
              <a:t>): </a:t>
            </a:r>
            <a:r>
              <a:rPr lang="vi-VN" sz="2400" dirty="0"/>
              <a:t>sáng tạo, cải tiến, đổi mới</a:t>
            </a:r>
            <a:endParaRPr lang="en-US" sz="2400" dirty="0"/>
          </a:p>
          <a:p>
            <a:r>
              <a:rPr lang="en-US" sz="2400" b="1" dirty="0"/>
              <a:t>B. </a:t>
            </a:r>
            <a:r>
              <a:rPr lang="en-US" sz="2400" dirty="0"/>
              <a:t>bad (</a:t>
            </a:r>
            <a:r>
              <a:rPr lang="en-US" sz="2400" dirty="0" err="1"/>
              <a:t>adj</a:t>
            </a:r>
            <a:r>
              <a:rPr lang="en-US" sz="2400" dirty="0"/>
              <a:t>): </a:t>
            </a:r>
            <a:r>
              <a:rPr lang="vi-VN" sz="2400" dirty="0"/>
              <a:t>tệ hại</a:t>
            </a:r>
            <a:endParaRPr lang="en-US" sz="2400" dirty="0"/>
          </a:p>
          <a:p>
            <a:r>
              <a:rPr lang="vi-VN" sz="2400" b="1" dirty="0"/>
              <a:t>C. </a:t>
            </a:r>
            <a:r>
              <a:rPr lang="en-US" sz="2400" dirty="0"/>
              <a:t>beautiful (</a:t>
            </a:r>
            <a:r>
              <a:rPr lang="en-US" sz="2400" dirty="0" err="1"/>
              <a:t>adj</a:t>
            </a:r>
            <a:r>
              <a:rPr lang="en-US" sz="2400" dirty="0"/>
              <a:t>): </a:t>
            </a:r>
            <a:r>
              <a:rPr lang="vi-VN" sz="2400" dirty="0"/>
              <a:t>đẹp </a:t>
            </a:r>
            <a:endParaRPr lang="en-US" sz="2400" dirty="0"/>
          </a:p>
          <a:p>
            <a:r>
              <a:rPr lang="vi-VN" sz="2400" b="1" dirty="0"/>
              <a:t>D. </a:t>
            </a:r>
            <a:r>
              <a:rPr lang="en-US" sz="2400" dirty="0"/>
              <a:t>natural (</a:t>
            </a:r>
            <a:r>
              <a:rPr lang="en-US" sz="2400" dirty="0" err="1"/>
              <a:t>adj</a:t>
            </a:r>
            <a:r>
              <a:rPr lang="en-US" sz="2400" dirty="0"/>
              <a:t>): </a:t>
            </a:r>
            <a:r>
              <a:rPr lang="vi-VN" sz="2400" dirty="0"/>
              <a:t>tự nhiên </a:t>
            </a:r>
            <a:endParaRPr lang="en-US" sz="2400" dirty="0"/>
          </a:p>
          <a:p>
            <a:r>
              <a:rPr lang="vi-VN" sz="2400" b="1" dirty="0"/>
              <a:t>Thông </a:t>
            </a:r>
            <a:r>
              <a:rPr lang="en-US" sz="2400" b="1" dirty="0"/>
              <a:t>tin: </a:t>
            </a:r>
            <a:r>
              <a:rPr lang="en-US" sz="2400" dirty="0"/>
              <a:t>With all that we have seen so far, we can only wonder what is next for Iwata. Surely it will be something </a:t>
            </a:r>
            <a:r>
              <a:rPr lang="en-US" sz="2400" b="1" u="sng" dirty="0"/>
              <a:t>groundbreaking</a:t>
            </a:r>
            <a:r>
              <a:rPr lang="en-US" sz="2400" b="1" dirty="0"/>
              <a:t>.</a:t>
            </a:r>
            <a:endParaRPr lang="en-US" sz="2400" dirty="0"/>
          </a:p>
          <a:p>
            <a:r>
              <a:rPr lang="vi-VN" sz="2400" i="1" dirty="0"/>
              <a:t>Với tất cả những thứ mà chúng ta nhìn thấy, chúng ta chỉ có thể hỏi là liệu </a:t>
            </a:r>
            <a:r>
              <a:rPr lang="en-US" sz="2400" i="1" dirty="0"/>
              <a:t>Iwata </a:t>
            </a:r>
            <a:r>
              <a:rPr lang="vi-VN" sz="2400" i="1" dirty="0"/>
              <a:t>sẽ làm gì tiếp theo. Chắc chắn đó sẽ là những thứ mang tính đột phá.</a:t>
            </a:r>
            <a:endParaRPr lang="en-US" sz="2400" dirty="0"/>
          </a:p>
          <a:p>
            <a:r>
              <a:rPr lang="en-US" sz="2400" b="1" i="1" dirty="0" err="1"/>
              <a:t>Chọn</a:t>
            </a:r>
            <a:r>
              <a:rPr lang="en-US" sz="2400" b="1" i="1" dirty="0"/>
              <a:t> A</a:t>
            </a:r>
            <a:endParaRPr lang="en-US" sz="2400" dirty="0"/>
          </a:p>
          <a:p>
            <a:endParaRPr lang="en-US" sz="2400" dirty="0"/>
          </a:p>
        </p:txBody>
      </p:sp>
      <p:sp>
        <p:nvSpPr>
          <p:cNvPr id="5" name="Oval 4"/>
          <p:cNvSpPr/>
          <p:nvPr/>
        </p:nvSpPr>
        <p:spPr>
          <a:xfrm>
            <a:off x="3810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612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algn="l"/>
            <a:r>
              <a:rPr lang="en-US" sz="2000" b="1" i="0" u="none" strike="noStrike" baseline="0" dirty="0" smtClean="0">
                <a:latin typeface="Times New Roman"/>
              </a:rPr>
              <a:t>Question 44. What topic does the passage mainly discuss?</a:t>
            </a:r>
            <a:br>
              <a:rPr lang="en-US" sz="2000" b="1" i="0" u="none" strike="noStrike" baseline="0" dirty="0" smtClean="0">
                <a:latin typeface="Times New Roman"/>
              </a:rPr>
            </a:br>
            <a:r>
              <a:rPr lang="en-US" sz="2000" b="1" dirty="0"/>
              <a:t>A.</a:t>
            </a:r>
            <a:r>
              <a:rPr lang="en-US" sz="2000" dirty="0"/>
              <a:t> The way how to write the resume for job application.</a:t>
            </a:r>
            <a:br>
              <a:rPr lang="en-US" sz="2000" dirty="0"/>
            </a:br>
            <a:r>
              <a:rPr lang="en-US" sz="2000" b="1" dirty="0"/>
              <a:t>B.</a:t>
            </a:r>
            <a:r>
              <a:rPr lang="en-US" sz="2000" dirty="0"/>
              <a:t> The mistakes people make when applying for a job. </a:t>
            </a:r>
            <a:br>
              <a:rPr lang="en-US" sz="2000" dirty="0"/>
            </a:br>
            <a:r>
              <a:rPr lang="en-US" sz="2000" b="1" dirty="0"/>
              <a:t>C.</a:t>
            </a:r>
            <a:r>
              <a:rPr lang="en-US" sz="2000" dirty="0"/>
              <a:t> The common way to make impression in a job interview.</a:t>
            </a:r>
            <a:br>
              <a:rPr lang="en-US" sz="2000" dirty="0"/>
            </a:br>
            <a:r>
              <a:rPr lang="en-US" sz="2000" b="1" dirty="0"/>
              <a:t>D.</a:t>
            </a:r>
            <a:r>
              <a:rPr lang="en-US" sz="2000" dirty="0"/>
              <a:t> The necessary skills for job application.</a:t>
            </a:r>
            <a:br>
              <a:rPr lang="en-US" sz="2000" dirty="0"/>
            </a:br>
            <a:endParaRPr lang="en-US" sz="2000" b="1" i="0" u="none" strike="noStrike" baseline="0" dirty="0" smtClean="0">
              <a:latin typeface="Times New Roman"/>
            </a:endParaRPr>
          </a:p>
        </p:txBody>
      </p:sp>
      <p:sp>
        <p:nvSpPr>
          <p:cNvPr id="4" name="TextBox 3"/>
          <p:cNvSpPr txBox="1"/>
          <p:nvPr/>
        </p:nvSpPr>
        <p:spPr>
          <a:xfrm>
            <a:off x="238259" y="1752599"/>
            <a:ext cx="8534400" cy="5509200"/>
          </a:xfrm>
          <a:prstGeom prst="rect">
            <a:avLst/>
          </a:prstGeom>
          <a:noFill/>
        </p:spPr>
        <p:txBody>
          <a:bodyPr wrap="square" rtlCol="0">
            <a:spAutoFit/>
          </a:bodyPr>
          <a:lstStyle/>
          <a:p>
            <a:r>
              <a:rPr lang="vi-VN" sz="2200" dirty="0" smtClean="0"/>
              <a:t>Bài </a:t>
            </a:r>
            <a:r>
              <a:rPr lang="vi-VN" sz="2200" dirty="0"/>
              <a:t>văn chủ yếu thảo luận về chủ đề gì?</a:t>
            </a:r>
            <a:endParaRPr lang="en-US" sz="2200" dirty="0"/>
          </a:p>
          <a:p>
            <a:r>
              <a:rPr lang="en-US" sz="2200" b="1" dirty="0"/>
              <a:t>A. </a:t>
            </a:r>
            <a:r>
              <a:rPr lang="vi-VN" sz="2200" dirty="0"/>
              <a:t>Cách viết bản sơ yếu lý lịch để xin việc.</a:t>
            </a:r>
            <a:endParaRPr lang="en-US" sz="2200" dirty="0"/>
          </a:p>
          <a:p>
            <a:r>
              <a:rPr lang="en-US" sz="2200" b="1" dirty="0"/>
              <a:t>B. </a:t>
            </a:r>
            <a:r>
              <a:rPr lang="vi-VN" sz="2200" dirty="0"/>
              <a:t>Những lỗi mọi người thường gặp phải khi nộp đơn xin việc.</a:t>
            </a:r>
            <a:endParaRPr lang="en-US" sz="2200" dirty="0"/>
          </a:p>
          <a:p>
            <a:r>
              <a:rPr lang="vi-VN" sz="2200" b="1" dirty="0"/>
              <a:t>C. </a:t>
            </a:r>
            <a:r>
              <a:rPr lang="vi-VN" sz="2200" dirty="0"/>
              <a:t>Cách thông thường để tạo ấn tượng tốt trong một cuộc phỏng vấn xin việc.</a:t>
            </a:r>
            <a:endParaRPr lang="en-US" sz="2200" dirty="0"/>
          </a:p>
          <a:p>
            <a:r>
              <a:rPr lang="vi-VN" sz="2200" b="1" dirty="0"/>
              <a:t>D. </a:t>
            </a:r>
            <a:r>
              <a:rPr lang="vi-VN" sz="2200" dirty="0"/>
              <a:t>Những kĩ năng cần thiết để xin việc.</a:t>
            </a:r>
            <a:endParaRPr lang="en-US" sz="2200" dirty="0"/>
          </a:p>
          <a:p>
            <a:r>
              <a:rPr lang="vi-VN" sz="2200" dirty="0"/>
              <a:t>Đoạn đầu tiên của bài đọc này đóng vai trò như phần mở bài giới thiệu nội dung chính của cả bài, và các đoạn tiếp theo đi làm rõ ý cho đoạn 1.</a:t>
            </a:r>
            <a:endParaRPr lang="en-US" sz="2200" dirty="0"/>
          </a:p>
          <a:p>
            <a:r>
              <a:rPr lang="vi-VN" sz="2200" b="1" dirty="0"/>
              <a:t>Căn cứ thông </a:t>
            </a:r>
            <a:r>
              <a:rPr lang="en-US" sz="2200" b="1" dirty="0"/>
              <a:t>tin: </a:t>
            </a:r>
            <a:r>
              <a:rPr lang="en-US" sz="2200" dirty="0"/>
              <a:t>“There are many mistakes that people make when writing their resume (CV) or completing a job application. Here are some of the most common and most serious.”</a:t>
            </a:r>
          </a:p>
          <a:p>
            <a:r>
              <a:rPr lang="vi-VN" sz="2200" i="1" dirty="0"/>
              <a:t>Có nhiều lỗi mà mọi người thường gặp khi viết bản sơ yếu lí lịch hay hoàn thành hồ sơ xin việc. Dưới đây là một vài lỗi thường gặp và nghiêm trọng nhất.</a:t>
            </a:r>
            <a:endParaRPr lang="en-US" sz="2200" dirty="0"/>
          </a:p>
          <a:p>
            <a:endParaRPr lang="en-US" sz="2200" dirty="0"/>
          </a:p>
        </p:txBody>
      </p:sp>
      <p:sp>
        <p:nvSpPr>
          <p:cNvPr id="5" name="Oval 4"/>
          <p:cNvSpPr/>
          <p:nvPr/>
        </p:nvSpPr>
        <p:spPr>
          <a:xfrm>
            <a:off x="533400" y="685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49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45. The word “executing” in paragraph 2 is closest in meaning to	.</a:t>
            </a:r>
            <a:br>
              <a:rPr lang="en-US" sz="2400" b="1" i="0" u="none" strike="noStrike" baseline="0" dirty="0" smtClean="0">
                <a:latin typeface="Times New Roman"/>
              </a:rPr>
            </a:br>
            <a:r>
              <a:rPr lang="en-US" sz="2400" b="1" dirty="0"/>
              <a:t>	A. </a:t>
            </a:r>
            <a:r>
              <a:rPr lang="en-US" sz="2400" dirty="0"/>
              <a:t>enumerating	</a:t>
            </a:r>
            <a:r>
              <a:rPr lang="en-US" sz="2400" b="1" dirty="0"/>
              <a:t>B. </a:t>
            </a:r>
            <a:r>
              <a:rPr lang="en-US" sz="2400" dirty="0"/>
              <a:t>determining	</a:t>
            </a:r>
            <a:r>
              <a:rPr lang="en-US" sz="2400" dirty="0" smtClean="0"/>
              <a:t/>
            </a:r>
            <a:br>
              <a:rPr lang="en-US" sz="2400" dirty="0" smtClean="0"/>
            </a:br>
            <a:r>
              <a:rPr lang="en-US" sz="2400" dirty="0"/>
              <a:t>	</a:t>
            </a:r>
            <a:r>
              <a:rPr lang="en-US" sz="2400" b="1" dirty="0" smtClean="0"/>
              <a:t>C</a:t>
            </a:r>
            <a:r>
              <a:rPr lang="en-US" sz="2400" b="1" dirty="0"/>
              <a:t>. </a:t>
            </a:r>
            <a:r>
              <a:rPr lang="en-US" sz="2400" dirty="0"/>
              <a:t>completing	</a:t>
            </a:r>
            <a:r>
              <a:rPr lang="en-US" sz="2400" dirty="0" smtClean="0"/>
              <a:t>	</a:t>
            </a:r>
            <a:r>
              <a:rPr lang="en-US" sz="2400" b="1" dirty="0" smtClean="0"/>
              <a:t>D</a:t>
            </a:r>
            <a:r>
              <a:rPr lang="en-US" sz="2400" b="1" dirty="0"/>
              <a:t>.</a:t>
            </a:r>
            <a:r>
              <a:rPr lang="en-US" sz="2400" dirty="0"/>
              <a:t> implementing</a:t>
            </a:r>
            <a:br>
              <a:rPr lang="en-US" sz="2400" dirty="0"/>
            </a:br>
            <a:endParaRPr lang="en-US" sz="2400" b="1" i="0" u="none" strike="noStrike" baseline="0" dirty="0" smtClean="0">
              <a:latin typeface="Times New Roman"/>
            </a:endParaRPr>
          </a:p>
        </p:txBody>
      </p:sp>
      <p:sp>
        <p:nvSpPr>
          <p:cNvPr id="4" name="TextBox 3"/>
          <p:cNvSpPr txBox="1"/>
          <p:nvPr/>
        </p:nvSpPr>
        <p:spPr>
          <a:xfrm>
            <a:off x="228600" y="1905000"/>
            <a:ext cx="8458200" cy="4893647"/>
          </a:xfrm>
          <a:prstGeom prst="rect">
            <a:avLst/>
          </a:prstGeom>
          <a:noFill/>
        </p:spPr>
        <p:txBody>
          <a:bodyPr wrap="square" rtlCol="0">
            <a:spAutoFit/>
          </a:bodyPr>
          <a:lstStyle/>
          <a:p>
            <a:r>
              <a:rPr lang="vi-VN" sz="2400" dirty="0"/>
              <a:t>Từ </a:t>
            </a:r>
            <a:r>
              <a:rPr lang="en-US" sz="2400" dirty="0"/>
              <a:t>“executing” </a:t>
            </a:r>
            <a:r>
              <a:rPr lang="vi-VN" sz="2400" dirty="0"/>
              <a:t>trong đoạn 2 gần nghĩa nhất với từ</a:t>
            </a:r>
            <a:r>
              <a:rPr lang="en-US" sz="2400" dirty="0"/>
              <a:t>______</a:t>
            </a:r>
            <a:r>
              <a:rPr lang="vi-VN" sz="2400" dirty="0"/>
              <a:t>.</a:t>
            </a:r>
            <a:endParaRPr lang="en-US" sz="2400" dirty="0"/>
          </a:p>
          <a:p>
            <a:r>
              <a:rPr lang="en-US" sz="2400" b="1" dirty="0"/>
              <a:t>A. </a:t>
            </a:r>
            <a:r>
              <a:rPr lang="vi-VN" sz="2400" dirty="0"/>
              <a:t>liệt kê</a:t>
            </a:r>
            <a:endParaRPr lang="en-US" sz="2400" dirty="0"/>
          </a:p>
          <a:p>
            <a:r>
              <a:rPr lang="en-US" sz="2400" b="1" dirty="0"/>
              <a:t>B. </a:t>
            </a:r>
            <a:r>
              <a:rPr lang="vi-VN" sz="2400" dirty="0"/>
              <a:t>xác định, tìm ra </a:t>
            </a:r>
            <a:endParaRPr lang="en-US" sz="2400" dirty="0"/>
          </a:p>
          <a:p>
            <a:r>
              <a:rPr lang="vi-VN" sz="2400" b="1" dirty="0"/>
              <a:t>C. </a:t>
            </a:r>
            <a:r>
              <a:rPr lang="vi-VN" sz="2400" dirty="0"/>
              <a:t>hoàn thành</a:t>
            </a:r>
            <a:endParaRPr lang="en-US" sz="2400" dirty="0"/>
          </a:p>
          <a:p>
            <a:r>
              <a:rPr lang="vi-VN" sz="2400" b="1" dirty="0"/>
              <a:t>D. </a:t>
            </a:r>
            <a:r>
              <a:rPr lang="vi-VN" sz="2400" dirty="0"/>
              <a:t>thực hiện, thi hành</a:t>
            </a:r>
            <a:endParaRPr lang="en-US" sz="2400" dirty="0"/>
          </a:p>
          <a:p>
            <a:r>
              <a:rPr lang="vi-VN" sz="2400" b="1" dirty="0"/>
              <a:t>Căn cứ thông tin: </a:t>
            </a:r>
            <a:r>
              <a:rPr lang="vi-VN" sz="2400" dirty="0"/>
              <a:t>“They do not necessarily know the specific skills you used in </a:t>
            </a:r>
            <a:r>
              <a:rPr lang="vi-VN" sz="2400" b="1" u="sng" dirty="0"/>
              <a:t>executing </a:t>
            </a:r>
            <a:r>
              <a:rPr lang="vi-VN" sz="2400" dirty="0"/>
              <a:t>them, nor do they know what results you achieved” - </a:t>
            </a:r>
            <a:r>
              <a:rPr lang="vi-VN" sz="2400" i="1" dirty="0"/>
              <a:t>Họ không cần thiết phải biết những kĩ năng cụ thể bạn đã sử dụng để thực hiện các nhiệm vụ đó, họ cũng không cần biết kết quả bạn đã đạt được là gì.</a:t>
            </a:r>
            <a:endParaRPr lang="en-US" sz="2400" dirty="0"/>
          </a:p>
          <a:p>
            <a:r>
              <a:rPr lang="vi-VN" sz="2400" dirty="0"/>
              <a:t>Từ đồng nghĩa: </a:t>
            </a:r>
            <a:r>
              <a:rPr lang="en-US" sz="2400" dirty="0"/>
              <a:t>executing </a:t>
            </a:r>
            <a:r>
              <a:rPr lang="vi-VN" sz="2400" dirty="0"/>
              <a:t>(thực hiện) = </a:t>
            </a:r>
            <a:r>
              <a:rPr lang="en-US" sz="2400" dirty="0"/>
              <a:t>implementing. </a:t>
            </a:r>
            <a:r>
              <a:rPr lang="vi-VN" sz="2400" dirty="0"/>
              <a:t>Chọn D.</a:t>
            </a:r>
            <a:endParaRPr lang="en-US" sz="2400" dirty="0"/>
          </a:p>
          <a:p>
            <a:endParaRPr lang="en-US" sz="2400" dirty="0"/>
          </a:p>
        </p:txBody>
      </p:sp>
      <p:sp>
        <p:nvSpPr>
          <p:cNvPr id="5" name="Oval 4"/>
          <p:cNvSpPr/>
          <p:nvPr/>
        </p:nvSpPr>
        <p:spPr>
          <a:xfrm>
            <a:off x="4191000" y="1066800"/>
            <a:ext cx="2667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12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i="0" u="none" strike="noStrike" baseline="0" dirty="0" smtClean="0">
                <a:latin typeface="Times New Roman"/>
              </a:rPr>
              <a:t>Question 46. The word “concrete” in paragraph 3 could be best replaced by	.</a:t>
            </a:r>
            <a:br>
              <a:rPr lang="en-US" sz="2400" b="1" i="0" u="none" strike="noStrike" baseline="0" dirty="0" smtClean="0">
                <a:latin typeface="Times New Roman"/>
              </a:rPr>
            </a:br>
            <a:r>
              <a:rPr lang="en-US" sz="2400" b="1" dirty="0" smtClean="0"/>
              <a:t>A</a:t>
            </a:r>
            <a:r>
              <a:rPr lang="en-US" sz="2400" b="1" dirty="0"/>
              <a:t>. </a:t>
            </a:r>
            <a:r>
              <a:rPr lang="en-US" sz="2400" dirty="0"/>
              <a:t>indeterminate	</a:t>
            </a:r>
            <a:r>
              <a:rPr lang="en-US" sz="2400" b="1" dirty="0"/>
              <a:t>B.</a:t>
            </a:r>
            <a:r>
              <a:rPr lang="en-US" sz="2400" dirty="0"/>
              <a:t> specific	</a:t>
            </a:r>
            <a:r>
              <a:rPr lang="en-US" sz="2400" b="1" dirty="0"/>
              <a:t>C. </a:t>
            </a:r>
            <a:r>
              <a:rPr lang="en-US" sz="2400" dirty="0"/>
              <a:t>substantial	</a:t>
            </a:r>
            <a:r>
              <a:rPr lang="en-US" sz="2400" b="1" dirty="0"/>
              <a:t>D.</a:t>
            </a:r>
            <a:r>
              <a:rPr lang="en-US" sz="2400" dirty="0"/>
              <a:t> important</a:t>
            </a:r>
            <a:br>
              <a:rPr lang="en-US" sz="2400" dirty="0"/>
            </a:br>
            <a:endParaRPr lang="en-US" sz="2400" b="1" i="0" u="none" strike="noStrike" baseline="0" dirty="0" smtClean="0">
              <a:latin typeface="Times New Roman"/>
            </a:endParaRPr>
          </a:p>
        </p:txBody>
      </p:sp>
      <p:sp>
        <p:nvSpPr>
          <p:cNvPr id="4" name="TextBox 3"/>
          <p:cNvSpPr txBox="1"/>
          <p:nvPr/>
        </p:nvSpPr>
        <p:spPr>
          <a:xfrm>
            <a:off x="152400" y="1981200"/>
            <a:ext cx="8839200" cy="5262979"/>
          </a:xfrm>
          <a:prstGeom prst="rect">
            <a:avLst/>
          </a:prstGeom>
          <a:noFill/>
        </p:spPr>
        <p:txBody>
          <a:bodyPr wrap="square" rtlCol="0">
            <a:spAutoFit/>
          </a:bodyPr>
          <a:lstStyle/>
          <a:p>
            <a:r>
              <a:rPr lang="vi-VN" sz="2800" dirty="0"/>
              <a:t>Từ </a:t>
            </a:r>
            <a:r>
              <a:rPr lang="en-US" sz="2800" dirty="0"/>
              <a:t>“concrete” </a:t>
            </a:r>
            <a:r>
              <a:rPr lang="vi-VN" sz="2800" dirty="0"/>
              <a:t>trong đoạn 3 được thay thế tốt nhất bởi từ</a:t>
            </a:r>
            <a:r>
              <a:rPr lang="en-US" sz="2800" dirty="0"/>
              <a:t>______</a:t>
            </a:r>
            <a:r>
              <a:rPr lang="vi-VN" sz="2800" dirty="0"/>
              <a:t>.</a:t>
            </a:r>
            <a:endParaRPr lang="en-US" sz="2800" dirty="0"/>
          </a:p>
          <a:p>
            <a:r>
              <a:rPr lang="en-US" sz="2800" b="1" dirty="0"/>
              <a:t>A. </a:t>
            </a:r>
            <a:r>
              <a:rPr lang="vi-VN" sz="2800" dirty="0"/>
              <a:t>mơ h</a:t>
            </a:r>
            <a:r>
              <a:rPr lang="en-US" sz="2800" dirty="0"/>
              <a:t>ồ</a:t>
            </a:r>
            <a:r>
              <a:rPr lang="vi-VN" sz="2800" dirty="0"/>
              <a:t>, không rõ</a:t>
            </a:r>
            <a:endParaRPr lang="en-US" sz="2800" dirty="0"/>
          </a:p>
          <a:p>
            <a:r>
              <a:rPr lang="en-US" sz="2800" b="1" dirty="0"/>
              <a:t>B. </a:t>
            </a:r>
            <a:r>
              <a:rPr lang="vi-VN" sz="2800" dirty="0"/>
              <a:t>cụ thể, rõ ràng</a:t>
            </a:r>
            <a:endParaRPr lang="en-US" sz="2800" dirty="0"/>
          </a:p>
          <a:p>
            <a:r>
              <a:rPr lang="vi-VN" sz="2800" b="1" dirty="0"/>
              <a:t>C. </a:t>
            </a:r>
            <a:r>
              <a:rPr lang="vi-VN" sz="2800" dirty="0"/>
              <a:t>chủ yếu, thiết yếu </a:t>
            </a:r>
            <a:endParaRPr lang="en-US" sz="2800" dirty="0"/>
          </a:p>
          <a:p>
            <a:r>
              <a:rPr lang="vi-VN" sz="2800" b="1" dirty="0"/>
              <a:t>D. </a:t>
            </a:r>
            <a:r>
              <a:rPr lang="vi-VN" sz="2800" dirty="0"/>
              <a:t>quan trọng</a:t>
            </a:r>
            <a:endParaRPr lang="en-US" sz="2800" dirty="0"/>
          </a:p>
          <a:p>
            <a:r>
              <a:rPr lang="vi-VN" sz="2800" b="1" dirty="0"/>
              <a:t>Căn cứ thông </a:t>
            </a:r>
            <a:r>
              <a:rPr lang="en-US" sz="2800" b="1" dirty="0"/>
              <a:t>tin: </a:t>
            </a:r>
            <a:r>
              <a:rPr lang="en-US" sz="2800" dirty="0"/>
              <a:t>“The more </a:t>
            </a:r>
            <a:r>
              <a:rPr lang="en-US" sz="2800" b="1" dirty="0"/>
              <a:t>concrete </a:t>
            </a:r>
            <a:r>
              <a:rPr lang="en-US" sz="2800" dirty="0"/>
              <a:t>information you can include, the better.” - </a:t>
            </a:r>
            <a:r>
              <a:rPr lang="vi-VN" sz="2800" i="1" dirty="0"/>
              <a:t>Thông </a:t>
            </a:r>
            <a:r>
              <a:rPr lang="en-US" sz="2800" i="1" dirty="0"/>
              <a:t>tin </a:t>
            </a:r>
            <a:r>
              <a:rPr lang="vi-VN" sz="2800" i="1" dirty="0"/>
              <a:t>bạn cung cấp càng cụ thể càng tốt</a:t>
            </a:r>
            <a:endParaRPr lang="en-US" sz="2800" dirty="0"/>
          </a:p>
          <a:p>
            <a:r>
              <a:rPr lang="vi-VN" sz="2800" dirty="0"/>
              <a:t>Từ đồng nghĩa: </a:t>
            </a:r>
            <a:r>
              <a:rPr lang="en-US" sz="2800" dirty="0"/>
              <a:t>concrete </a:t>
            </a:r>
            <a:r>
              <a:rPr lang="vi-VN" sz="2800" dirty="0"/>
              <a:t>(cụ thể) = </a:t>
            </a:r>
            <a:r>
              <a:rPr lang="en-US" sz="2800" dirty="0"/>
              <a:t>specific. </a:t>
            </a:r>
          </a:p>
          <a:p>
            <a:r>
              <a:rPr lang="vi-VN" sz="2800" dirty="0"/>
              <a:t>Chọn B.</a:t>
            </a:r>
            <a:endParaRPr lang="en-US" sz="2800" dirty="0"/>
          </a:p>
          <a:p>
            <a:endParaRPr lang="en-US" sz="2800" dirty="0"/>
          </a:p>
        </p:txBody>
      </p:sp>
      <p:sp>
        <p:nvSpPr>
          <p:cNvPr id="5" name="Oval 4"/>
          <p:cNvSpPr/>
          <p:nvPr/>
        </p:nvSpPr>
        <p:spPr>
          <a:xfrm>
            <a:off x="3200400" y="838200"/>
            <a:ext cx="228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14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pPr algn="l"/>
            <a:r>
              <a:rPr lang="en-US" sz="2400" b="1" i="0" u="none" strike="noStrike" baseline="0" dirty="0" smtClean="0">
                <a:latin typeface="Times New Roman"/>
              </a:rPr>
              <a:t>Question 47. What does the word “it” in paragraph 3 refer to	?</a:t>
            </a:r>
            <a:br>
              <a:rPr lang="en-US" sz="2400" b="1" i="0" u="none" strike="noStrike" baseline="0" dirty="0" smtClean="0">
                <a:latin typeface="Times New Roman"/>
              </a:rPr>
            </a:br>
            <a:r>
              <a:rPr lang="en-US" sz="2400" b="1" dirty="0"/>
              <a:t>	A.</a:t>
            </a:r>
            <a:r>
              <a:rPr lang="en-US" sz="2400" dirty="0"/>
              <a:t> organization money	</a:t>
            </a:r>
            <a:r>
              <a:rPr lang="en-US" sz="2400" b="1" dirty="0"/>
              <a:t>B. </a:t>
            </a:r>
            <a:r>
              <a:rPr lang="en-US" sz="2400" dirty="0"/>
              <a:t>information	</a:t>
            </a:r>
            <a:r>
              <a:rPr lang="en-US" sz="2400" dirty="0" smtClean="0"/>
              <a:t/>
            </a:r>
            <a:br>
              <a:rPr lang="en-US" sz="2400" dirty="0" smtClean="0"/>
            </a:br>
            <a:r>
              <a:rPr lang="en-US" sz="2400" dirty="0"/>
              <a:t>	</a:t>
            </a:r>
            <a:r>
              <a:rPr lang="en-US" sz="2400" b="1" dirty="0" smtClean="0"/>
              <a:t>C</a:t>
            </a:r>
            <a:r>
              <a:rPr lang="en-US" sz="2400" b="1" dirty="0"/>
              <a:t>.</a:t>
            </a:r>
            <a:r>
              <a:rPr lang="en-US" sz="2400" dirty="0"/>
              <a:t> productivity	</a:t>
            </a:r>
            <a:r>
              <a:rPr lang="en-US" sz="2400" dirty="0" smtClean="0"/>
              <a:t>		D</a:t>
            </a:r>
            <a:r>
              <a:rPr lang="en-US" sz="2400" dirty="0"/>
              <a:t>. percentage</a:t>
            </a:r>
            <a:br>
              <a:rPr lang="en-US" sz="2400" dirty="0"/>
            </a:br>
            <a:endParaRPr lang="en-US" sz="2400" b="1" i="0" u="none" strike="noStrike" baseline="0" dirty="0" smtClean="0">
              <a:latin typeface="Times New Roman"/>
            </a:endParaRPr>
          </a:p>
        </p:txBody>
      </p:sp>
      <p:sp>
        <p:nvSpPr>
          <p:cNvPr id="4" name="TextBox 3"/>
          <p:cNvSpPr txBox="1"/>
          <p:nvPr/>
        </p:nvSpPr>
        <p:spPr>
          <a:xfrm>
            <a:off x="228600" y="1752600"/>
            <a:ext cx="8763000" cy="4401205"/>
          </a:xfrm>
          <a:prstGeom prst="rect">
            <a:avLst/>
          </a:prstGeom>
          <a:noFill/>
        </p:spPr>
        <p:txBody>
          <a:bodyPr wrap="square" rtlCol="0">
            <a:spAutoFit/>
          </a:bodyPr>
          <a:lstStyle/>
          <a:p>
            <a:r>
              <a:rPr lang="vi-VN" sz="2000" dirty="0"/>
              <a:t>Từ </a:t>
            </a:r>
            <a:r>
              <a:rPr lang="en-US" sz="2000" dirty="0"/>
              <a:t>“it” </a:t>
            </a:r>
            <a:r>
              <a:rPr lang="vi-VN" sz="2000" dirty="0"/>
              <a:t>trong đoạn 3 đề cập đến từ nào?</a:t>
            </a:r>
            <a:endParaRPr lang="en-US" sz="2000" dirty="0"/>
          </a:p>
          <a:p>
            <a:r>
              <a:rPr lang="en-US" sz="2000" b="1" dirty="0"/>
              <a:t>A. </a:t>
            </a:r>
            <a:r>
              <a:rPr lang="vi-VN" sz="2000" dirty="0"/>
              <a:t>tiền của tổ chức</a:t>
            </a:r>
            <a:endParaRPr lang="en-US" sz="2000" dirty="0"/>
          </a:p>
          <a:p>
            <a:r>
              <a:rPr lang="en-US" sz="2000" b="1" dirty="0"/>
              <a:t>B. </a:t>
            </a:r>
            <a:r>
              <a:rPr lang="vi-VN" sz="2000" dirty="0"/>
              <a:t>thông tin </a:t>
            </a:r>
            <a:endParaRPr lang="en-US" sz="2000" dirty="0"/>
          </a:p>
          <a:p>
            <a:r>
              <a:rPr lang="vi-VN" sz="2000" b="1" dirty="0"/>
              <a:t>C. </a:t>
            </a:r>
            <a:r>
              <a:rPr lang="vi-VN" sz="2000" dirty="0"/>
              <a:t>năng suất</a:t>
            </a:r>
            <a:endParaRPr lang="en-US" sz="2000" dirty="0"/>
          </a:p>
          <a:p>
            <a:r>
              <a:rPr lang="vi-VN" sz="2000" b="1" dirty="0"/>
              <a:t>D. </a:t>
            </a:r>
            <a:r>
              <a:rPr lang="vi-VN" sz="2000" dirty="0"/>
              <a:t>tỉ lệ phần trăm </a:t>
            </a:r>
            <a:endParaRPr lang="en-US" sz="2000" dirty="0"/>
          </a:p>
          <a:p>
            <a:r>
              <a:rPr lang="vi-VN" sz="2000" b="1" dirty="0"/>
              <a:t>Căn cứ thông tin đoạn 3:</a:t>
            </a:r>
            <a:endParaRPr lang="en-US" sz="2000" dirty="0"/>
          </a:p>
          <a:p>
            <a:r>
              <a:rPr lang="en-US" sz="2000" dirty="0"/>
              <a:t>“If any innovations you introduced saved the organization money, how much did they save? If you found a way of increasing productivity, by what percentage did you increase </a:t>
            </a:r>
            <a:r>
              <a:rPr lang="en-US" sz="2000" b="1" u="sng" dirty="0"/>
              <a:t>it</a:t>
            </a:r>
            <a:r>
              <a:rPr lang="en-US" sz="2000" b="1" dirty="0"/>
              <a:t>?”</a:t>
            </a:r>
            <a:endParaRPr lang="en-US" sz="2000" dirty="0"/>
          </a:p>
          <a:p>
            <a:r>
              <a:rPr lang="vi-VN" sz="2000" i="1" dirty="0"/>
              <a:t>Nếu bạn đã đưa ra được ỷ tưởng đổi m</a:t>
            </a:r>
            <a:r>
              <a:rPr lang="en-US" sz="2000" i="1" dirty="0"/>
              <a:t>ớ</a:t>
            </a:r>
            <a:r>
              <a:rPr lang="vi-VN" sz="2000" i="1" dirty="0"/>
              <a:t>i nào giúp tiết kiệm được ti</a:t>
            </a:r>
            <a:r>
              <a:rPr lang="en-US" sz="2000" i="1" dirty="0"/>
              <a:t>ề</a:t>
            </a:r>
            <a:r>
              <a:rPr lang="vi-VN" sz="2000" i="1" dirty="0"/>
              <a:t>n cho tổ chức, thì họ đã tiết kiệm được bao nhiêu tiền? Nếu bạn đề xuất được một cách tăng năng suất, vậy </a:t>
            </a:r>
            <a:r>
              <a:rPr lang="en-US" sz="2000" i="1" dirty="0"/>
              <a:t>b</a:t>
            </a:r>
            <a:r>
              <a:rPr lang="vi-VN" sz="2000" i="1" dirty="0"/>
              <a:t>ạn đã làm tăng nó </a:t>
            </a:r>
            <a:r>
              <a:rPr lang="en-US" sz="2000" i="1" dirty="0"/>
              <a:t>l</a:t>
            </a:r>
            <a:r>
              <a:rPr lang="vi-VN" sz="2000" i="1" dirty="0"/>
              <a:t>ên bao nhiêu phần trăm?</a:t>
            </a:r>
            <a:endParaRPr lang="en-US" sz="2000" dirty="0"/>
          </a:p>
          <a:p>
            <a:r>
              <a:rPr lang="vi-VN" sz="2000" dirty="0"/>
              <a:t>Vậy </a:t>
            </a:r>
            <a:r>
              <a:rPr lang="en-US" sz="2000" dirty="0"/>
              <a:t>“it” </a:t>
            </a:r>
            <a:r>
              <a:rPr lang="vi-VN" sz="2000" dirty="0"/>
              <a:t>ở đây thay thế cho </a:t>
            </a:r>
            <a:r>
              <a:rPr lang="en-US" sz="2000" dirty="0"/>
              <a:t>“productivity” </a:t>
            </a:r>
            <a:r>
              <a:rPr lang="vi-VN" sz="2000" dirty="0"/>
              <a:t>→ Chọn </a:t>
            </a:r>
            <a:r>
              <a:rPr lang="en-US" sz="2000" dirty="0"/>
              <a:t>C</a:t>
            </a:r>
            <a:r>
              <a:rPr lang="vi-VN" sz="2000" dirty="0"/>
              <a:t>.</a:t>
            </a:r>
            <a:endParaRPr lang="en-US" sz="2000" dirty="0"/>
          </a:p>
          <a:p>
            <a:endParaRPr lang="en-US" sz="2000" dirty="0"/>
          </a:p>
        </p:txBody>
      </p:sp>
      <p:sp>
        <p:nvSpPr>
          <p:cNvPr id="5" name="Oval 4"/>
          <p:cNvSpPr/>
          <p:nvPr/>
        </p:nvSpPr>
        <p:spPr>
          <a:xfrm>
            <a:off x="1219200" y="914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57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000" b="1" i="0" u="none" strike="noStrike" baseline="0" dirty="0" smtClean="0">
                <a:latin typeface="Times New Roman"/>
              </a:rPr>
              <a:t>Question 48. According to the passage, what information should candidates include in their resume?</a:t>
            </a:r>
            <a:br>
              <a:rPr lang="en-US" sz="2000" b="1" i="0" u="none" strike="noStrike" baseline="0" dirty="0" smtClean="0">
                <a:latin typeface="Times New Roman"/>
              </a:rPr>
            </a:br>
            <a:r>
              <a:rPr lang="en-US" sz="2000" b="1" dirty="0"/>
              <a:t>	A. </a:t>
            </a:r>
            <a:r>
              <a:rPr lang="en-US" sz="2000" dirty="0"/>
              <a:t>specific skills for previous jobs	</a:t>
            </a:r>
            <a:r>
              <a:rPr lang="en-US" sz="2000" b="1" dirty="0"/>
              <a:t>B. </a:t>
            </a:r>
            <a:r>
              <a:rPr lang="en-US" sz="2000" dirty="0"/>
              <a:t>the past achievements</a:t>
            </a:r>
            <a:br>
              <a:rPr lang="en-US" sz="2000" dirty="0"/>
            </a:br>
            <a:r>
              <a:rPr lang="en-US" sz="2000" b="1" dirty="0"/>
              <a:t>	C.</a:t>
            </a:r>
            <a:r>
              <a:rPr lang="en-US" sz="2000" dirty="0"/>
              <a:t> previous positions		</a:t>
            </a:r>
            <a:r>
              <a:rPr lang="en-US" sz="2000" b="1" dirty="0"/>
              <a:t>D.</a:t>
            </a:r>
            <a:r>
              <a:rPr lang="en-US" sz="2000" dirty="0"/>
              <a:t> future objective</a:t>
            </a:r>
            <a:br>
              <a:rPr lang="en-US" sz="2000" dirty="0"/>
            </a:br>
            <a:endParaRPr lang="en-US" sz="2000" b="1" i="0" u="none" strike="noStrike" baseline="0" dirty="0" smtClean="0">
              <a:latin typeface="Times New Roman"/>
            </a:endParaRPr>
          </a:p>
        </p:txBody>
      </p:sp>
      <p:sp>
        <p:nvSpPr>
          <p:cNvPr id="4" name="TextBox 3"/>
          <p:cNvSpPr txBox="1"/>
          <p:nvPr/>
        </p:nvSpPr>
        <p:spPr>
          <a:xfrm>
            <a:off x="162059" y="1295400"/>
            <a:ext cx="8839200" cy="6186309"/>
          </a:xfrm>
          <a:prstGeom prst="rect">
            <a:avLst/>
          </a:prstGeom>
          <a:noFill/>
        </p:spPr>
        <p:txBody>
          <a:bodyPr wrap="square" rtlCol="0">
            <a:spAutoFit/>
          </a:bodyPr>
          <a:lstStyle/>
          <a:p>
            <a:r>
              <a:rPr lang="vi-VN" b="1" dirty="0"/>
              <a:t>Theo đoạn văn, thông tin nào những người xin việc nên bao hàm trong bản sơ yếu lí lịch của họ?</a:t>
            </a:r>
            <a:endParaRPr lang="en-US" dirty="0"/>
          </a:p>
          <a:p>
            <a:r>
              <a:rPr lang="en-US" b="1" dirty="0"/>
              <a:t>A. </a:t>
            </a:r>
            <a:r>
              <a:rPr lang="vi-VN" dirty="0"/>
              <a:t>các kĩ năng cụ thể cho các công việc trước đây</a:t>
            </a:r>
            <a:endParaRPr lang="en-US" dirty="0"/>
          </a:p>
          <a:p>
            <a:r>
              <a:rPr lang="en-US" b="1" dirty="0"/>
              <a:t>B. </a:t>
            </a:r>
            <a:r>
              <a:rPr lang="vi-VN" dirty="0"/>
              <a:t>các thành tựu đạt được trong quá khứ </a:t>
            </a:r>
            <a:endParaRPr lang="en-US" dirty="0"/>
          </a:p>
          <a:p>
            <a:r>
              <a:rPr lang="vi-VN" b="1" dirty="0"/>
              <a:t>C. </a:t>
            </a:r>
            <a:r>
              <a:rPr lang="vi-VN" dirty="0"/>
              <a:t>các chức vụ, vị trí công việc trước đây </a:t>
            </a:r>
            <a:endParaRPr lang="en-US" dirty="0"/>
          </a:p>
          <a:p>
            <a:r>
              <a:rPr lang="vi-VN" b="1" dirty="0"/>
              <a:t>D. </a:t>
            </a:r>
            <a:r>
              <a:rPr lang="vi-VN" dirty="0"/>
              <a:t>mục tiêu trong tương lai</a:t>
            </a:r>
            <a:endParaRPr lang="en-US" dirty="0"/>
          </a:p>
          <a:p>
            <a:r>
              <a:rPr lang="vi-VN" dirty="0"/>
              <a:t>Từ khóa: </a:t>
            </a:r>
            <a:r>
              <a:rPr lang="en-US" dirty="0"/>
              <a:t>information/ include in their resume</a:t>
            </a:r>
          </a:p>
          <a:p>
            <a:r>
              <a:rPr lang="vi-VN" b="1" dirty="0"/>
              <a:t>Cản cứ các thông tin trong đoạn văn:</a:t>
            </a:r>
            <a:r>
              <a:rPr lang="vi-VN" dirty="0"/>
              <a:t> “The </a:t>
            </a:r>
            <a:r>
              <a:rPr lang="en-US" dirty="0"/>
              <a:t>biggest problem is perhaps listing the duties for which you were responsible in a past position: all this tells your potential employers is what you were supposed to do. They do not necessarily know the specific skills you used in executing them, nor do they know what results you achieved” - </a:t>
            </a:r>
            <a:r>
              <a:rPr lang="vi-VN" i="1" dirty="0"/>
              <a:t>Vấn đề lớn nhất có l</a:t>
            </a:r>
            <a:r>
              <a:rPr lang="en-US" i="1" dirty="0"/>
              <a:t>ẽ</a:t>
            </a:r>
            <a:r>
              <a:rPr lang="vi-VN" i="1" dirty="0"/>
              <a:t> là liệt k</a:t>
            </a:r>
            <a:r>
              <a:rPr lang="en-US" i="1" dirty="0"/>
              <a:t>ê</a:t>
            </a:r>
            <a:r>
              <a:rPr lang="vi-VN" i="1" dirty="0"/>
              <a:t> các công việc mà bạn đã làm trong chức vụ trước đây: tất cả những điều này nói cho nhà tuyển dụng tiềm năng của bạn biết những gì bạn có thể làm được. Họ không c</a:t>
            </a:r>
            <a:r>
              <a:rPr lang="en-US" i="1" dirty="0"/>
              <a:t>ầ</a:t>
            </a:r>
            <a:r>
              <a:rPr lang="vi-VN" i="1" dirty="0"/>
              <a:t>n thiết phải biết những kĩ năng cụ thể bạn đã sử dụng để thực hiện các nhiệm vụ đó</a:t>
            </a:r>
            <a:r>
              <a:rPr lang="vi-VN" i="1" dirty="0" smtClean="0"/>
              <a:t>.</a:t>
            </a:r>
            <a:r>
              <a:rPr lang="vi-VN" dirty="0" smtClean="0"/>
              <a:t>→ </a:t>
            </a:r>
            <a:r>
              <a:rPr lang="vi-VN" dirty="0"/>
              <a:t>Loại A</a:t>
            </a:r>
            <a:endParaRPr lang="en-US" dirty="0"/>
          </a:p>
          <a:p>
            <a:r>
              <a:rPr lang="vi-VN" i="1" dirty="0"/>
              <a:t>...họ cũng không cần biết kết quả bạn đã đạt được là gì. -</a:t>
            </a:r>
            <a:r>
              <a:rPr lang="vi-VN" dirty="0"/>
              <a:t>→ Loại B</a:t>
            </a:r>
            <a:endParaRPr lang="en-US" dirty="0"/>
          </a:p>
          <a:p>
            <a:r>
              <a:rPr lang="en-US" dirty="0"/>
              <a:t>“Writing what you are trying to achieve in life - your objective - is a waste of space.” - </a:t>
            </a:r>
            <a:r>
              <a:rPr lang="vi-VN" i="1" dirty="0"/>
              <a:t>Viết </a:t>
            </a:r>
            <a:r>
              <a:rPr lang="en-US" i="1" dirty="0" err="1"/>
              <a:t>về</a:t>
            </a:r>
            <a:r>
              <a:rPr lang="en-US" i="1" dirty="0"/>
              <a:t> </a:t>
            </a:r>
            <a:r>
              <a:rPr lang="vi-VN" i="1" dirty="0"/>
              <a:t>những đi</a:t>
            </a:r>
            <a:r>
              <a:rPr lang="en-US" i="1" dirty="0"/>
              <a:t>ề</a:t>
            </a:r>
            <a:r>
              <a:rPr lang="vi-VN" i="1" dirty="0"/>
              <a:t>u bạn đang cố gắng đạt được trong cuộc sống - mục tiêu của bạn - là một sự lãng phí giấy.</a:t>
            </a:r>
            <a:r>
              <a:rPr lang="vi-VN" dirty="0"/>
              <a:t> → Loại D</a:t>
            </a:r>
            <a:endParaRPr lang="en-US" dirty="0"/>
          </a:p>
          <a:p>
            <a:r>
              <a:rPr lang="vi-VN" dirty="0"/>
              <a:t>Chọn C: chúng ta liệt kê các chức vụ trước đây đã làm nhưng không nên nhắc các kĩ năng cụ thể và các thành tựu.</a:t>
            </a:r>
            <a:endParaRPr lang="en-US" dirty="0"/>
          </a:p>
          <a:p>
            <a:endParaRPr lang="en-US" dirty="0"/>
          </a:p>
        </p:txBody>
      </p:sp>
      <p:sp>
        <p:nvSpPr>
          <p:cNvPr id="5" name="Oval 4"/>
          <p:cNvSpPr/>
          <p:nvPr/>
        </p:nvSpPr>
        <p:spPr>
          <a:xfrm>
            <a:off x="13716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080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 y="762000"/>
            <a:ext cx="8915400" cy="1143000"/>
          </a:xfrm>
        </p:spPr>
        <p:txBody>
          <a:bodyPr>
            <a:noAutofit/>
          </a:bodyPr>
          <a:lstStyle/>
          <a:p>
            <a:pPr algn="l"/>
            <a:r>
              <a:rPr lang="en-US" sz="1800" b="1" i="0" u="none" strike="noStrike" baseline="0" dirty="0" smtClean="0">
                <a:latin typeface="Times New Roman"/>
              </a:rPr>
              <a:t>Question 49 According to the passage, which of the following is NOT true?</a:t>
            </a:r>
            <a:br>
              <a:rPr lang="en-US" sz="1800" b="1" i="0" u="none" strike="noStrike" baseline="0" dirty="0" smtClean="0">
                <a:latin typeface="Times New Roman"/>
              </a:rPr>
            </a:br>
            <a:r>
              <a:rPr lang="en-US" sz="1800" b="1" dirty="0" smtClean="0"/>
              <a:t>A</a:t>
            </a:r>
            <a:r>
              <a:rPr lang="en-US" sz="1800" b="1" dirty="0"/>
              <a:t>. </a:t>
            </a:r>
            <a:r>
              <a:rPr lang="en-US" sz="1800" dirty="0"/>
              <a:t>The ability to negotiate effectively is as significant as technical skills.</a:t>
            </a:r>
            <a:br>
              <a:rPr lang="en-US" sz="1800" dirty="0"/>
            </a:br>
            <a:r>
              <a:rPr lang="en-US" sz="1800" b="1" dirty="0" smtClean="0"/>
              <a:t>B</a:t>
            </a:r>
            <a:r>
              <a:rPr lang="en-US" sz="1800" b="1" dirty="0"/>
              <a:t>.</a:t>
            </a:r>
            <a:r>
              <a:rPr lang="en-US" sz="1800" dirty="0"/>
              <a:t> Candidates must study the job they are applying carefully before writing the CV</a:t>
            </a:r>
            <a:br>
              <a:rPr lang="en-US" sz="1800" dirty="0"/>
            </a:br>
            <a:r>
              <a:rPr lang="en-US" sz="1800" b="1" dirty="0" smtClean="0"/>
              <a:t>C</a:t>
            </a:r>
            <a:r>
              <a:rPr lang="en-US" sz="1800" b="1" dirty="0"/>
              <a:t>.</a:t>
            </a:r>
            <a:r>
              <a:rPr lang="en-US" sz="1800" dirty="0"/>
              <a:t> Applicants should not apply for a distinct job from what they are doing.</a:t>
            </a:r>
            <a:br>
              <a:rPr lang="en-US" sz="1800" dirty="0"/>
            </a:br>
            <a:r>
              <a:rPr lang="en-US" sz="1800" b="1" dirty="0" smtClean="0"/>
              <a:t>D</a:t>
            </a:r>
            <a:r>
              <a:rPr lang="en-US" sz="1800" b="1" dirty="0"/>
              <a:t>.</a:t>
            </a:r>
            <a:r>
              <a:rPr lang="en-US" sz="1800" dirty="0"/>
              <a:t> The information interviewees present should be related to the job they are applying. </a:t>
            </a:r>
            <a:br>
              <a:rPr lang="en-US" sz="1800" dirty="0"/>
            </a:br>
            <a:endParaRPr lang="en-US" sz="1800" b="1" i="0" u="none" strike="noStrike" baseline="0" dirty="0" smtClean="0">
              <a:latin typeface="Times New Roman"/>
            </a:endParaRPr>
          </a:p>
        </p:txBody>
      </p:sp>
      <p:sp>
        <p:nvSpPr>
          <p:cNvPr id="4" name="TextBox 3"/>
          <p:cNvSpPr txBox="1"/>
          <p:nvPr/>
        </p:nvSpPr>
        <p:spPr>
          <a:xfrm>
            <a:off x="228600" y="1981200"/>
            <a:ext cx="8915400" cy="6186309"/>
          </a:xfrm>
          <a:prstGeom prst="rect">
            <a:avLst/>
          </a:prstGeom>
          <a:noFill/>
        </p:spPr>
        <p:txBody>
          <a:bodyPr wrap="square" rtlCol="0">
            <a:spAutoFit/>
          </a:bodyPr>
          <a:lstStyle/>
          <a:p>
            <a:r>
              <a:rPr lang="vi-VN" dirty="0"/>
              <a:t>Theo đoạn văn, câu nào sau đây là không đúng?</a:t>
            </a:r>
            <a:endParaRPr lang="en-US" dirty="0"/>
          </a:p>
          <a:p>
            <a:r>
              <a:rPr lang="en-US" b="1" dirty="0"/>
              <a:t>A. </a:t>
            </a:r>
            <a:r>
              <a:rPr lang="vi-VN" dirty="0"/>
              <a:t>Khả năng đàm phán hiệu quả cũng quan trọng như các kĩ năng thực hành.</a:t>
            </a:r>
            <a:endParaRPr lang="en-US" dirty="0"/>
          </a:p>
          <a:p>
            <a:r>
              <a:rPr lang="en-US" b="1" dirty="0"/>
              <a:t>B. </a:t>
            </a:r>
            <a:r>
              <a:rPr lang="vi-VN" dirty="0"/>
              <a:t>Người xin việc c</a:t>
            </a:r>
            <a:r>
              <a:rPr lang="en-US" dirty="0"/>
              <a:t>ầ</a:t>
            </a:r>
            <a:r>
              <a:rPr lang="vi-VN" dirty="0"/>
              <a:t>n phải nghiên cứu công việc họ đang nộp đơn xin một cách kĩ càng trước khi viết bản sơ yếu lí lịch.</a:t>
            </a:r>
            <a:endParaRPr lang="en-US" dirty="0"/>
          </a:p>
          <a:p>
            <a:r>
              <a:rPr lang="vi-VN" b="1" dirty="0"/>
              <a:t>C. </a:t>
            </a:r>
            <a:r>
              <a:rPr lang="vi-VN" dirty="0"/>
              <a:t>Người xin việc không nên nộp đơn xin một công việc khác với công việc mà họ đang làm.</a:t>
            </a:r>
            <a:endParaRPr lang="en-US" dirty="0"/>
          </a:p>
          <a:p>
            <a:r>
              <a:rPr lang="vi-VN" b="1" dirty="0"/>
              <a:t>D. </a:t>
            </a:r>
            <a:r>
              <a:rPr lang="vi-VN" dirty="0"/>
              <a:t>Những thông tin mà người đi phỏng vấn trình bày nên có liên quan đến công việc mà họ đang xin.</a:t>
            </a:r>
            <a:endParaRPr lang="en-US" dirty="0"/>
          </a:p>
          <a:p>
            <a:r>
              <a:rPr lang="vi-VN" dirty="0"/>
              <a:t>Từ khóa: </a:t>
            </a:r>
            <a:r>
              <a:rPr lang="en-US" dirty="0"/>
              <a:t>NOT TRUE</a:t>
            </a:r>
          </a:p>
          <a:p>
            <a:r>
              <a:rPr lang="vi-VN" b="1" dirty="0"/>
              <a:t>Cản cứ vào các thông tin trong đoạn văn:</a:t>
            </a:r>
            <a:endParaRPr lang="en-US" dirty="0"/>
          </a:p>
          <a:p>
            <a:r>
              <a:rPr lang="en-US" dirty="0"/>
              <a:t>“However, your ability to negotiate effectively, for example, can be just as important as your technical skills.” </a:t>
            </a:r>
            <a:r>
              <a:rPr lang="vi-VN" i="1" dirty="0"/>
              <a:t>Tuy nhiên, khả năng đàm phán hiệu quả của hạn cũng quan trọng như các kĩ năng thực hành.</a:t>
            </a:r>
            <a:r>
              <a:rPr lang="vi-VN" dirty="0"/>
              <a:t> Loại A.</a:t>
            </a:r>
            <a:endParaRPr lang="en-US" dirty="0"/>
          </a:p>
          <a:p>
            <a:r>
              <a:rPr lang="en-US" dirty="0"/>
              <a:t>“All information you give should be relevant, so carefully consider the job for which you are applying. If you are applying for a job that is somewhat different than your current job, it is up to you to draw a connection for the resume reviewer, so that they will understand how your skills will fit in their organization.” - </a:t>
            </a:r>
            <a:r>
              <a:rPr lang="vi-VN" i="1" dirty="0"/>
              <a:t>Tất cả các thông tin bạn cung cấp nên có mối liên quan với nhau, vì vậy hãy nghiên cứu công việc bạn định xin một cách kĩ càng. Nếu bạn đang xin một công việc, về mặt nào đó, khác với công việc hiện tại của bạn, bạn nên tạo sự liên kết giữa 2 công việc để người đọc bản sơ yếu lý lịch hiểu được các kĩ năng của bạn phù hợp với tổ chức của họ. </a:t>
            </a:r>
            <a:r>
              <a:rPr lang="vi-VN" dirty="0"/>
              <a:t>→ Loại B và D. </a:t>
            </a:r>
            <a:endParaRPr lang="en-US" dirty="0"/>
          </a:p>
          <a:p>
            <a:endParaRPr lang="en-US" dirty="0"/>
          </a:p>
        </p:txBody>
      </p:sp>
      <p:sp>
        <p:nvSpPr>
          <p:cNvPr id="5" name="Oval 4"/>
          <p:cNvSpPr/>
          <p:nvPr/>
        </p:nvSpPr>
        <p:spPr>
          <a:xfrm>
            <a:off x="0" y="1371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27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1192"/>
            <a:ext cx="8763000" cy="1880056"/>
          </a:xfrm>
          <a:solidFill>
            <a:srgbClr val="0070C0"/>
          </a:solidFill>
        </p:spPr>
        <p:txBody>
          <a:bodyPr>
            <a:noAutofit/>
          </a:bodyPr>
          <a:lstStyle/>
          <a:p>
            <a:pPr algn="l"/>
            <a:r>
              <a:rPr lang="en-US" sz="2800" b="1" i="0" u="none" strike="noStrike" baseline="0" dirty="0" smtClean="0">
                <a:latin typeface="Times New Roman"/>
              </a:rPr>
              <a:t>Question 5. He looks for any excuse he can to blow off his__________ to do housework.</a:t>
            </a:r>
            <a:br>
              <a:rPr lang="en-US" sz="2800" b="1" i="0" u="none" strike="noStrike" baseline="0" dirty="0" smtClean="0">
                <a:latin typeface="Times New Roman"/>
              </a:rPr>
            </a:br>
            <a:r>
              <a:rPr lang="en-US" sz="2800" b="1" dirty="0" smtClean="0"/>
              <a:t>A </a:t>
            </a:r>
            <a:r>
              <a:rPr lang="en-US" sz="2800" b="1" dirty="0"/>
              <a:t>commitment	</a:t>
            </a:r>
            <a:r>
              <a:rPr lang="en-US" sz="2800" b="1" dirty="0" smtClean="0"/>
              <a:t>	B</a:t>
            </a:r>
            <a:r>
              <a:rPr lang="en-US" sz="2800" b="1" dirty="0"/>
              <a:t>. obligation	</a:t>
            </a:r>
            <a:r>
              <a:rPr lang="en-US" sz="2800" b="1" dirty="0" smtClean="0"/>
              <a:t/>
            </a:r>
            <a:br>
              <a:rPr lang="en-US" sz="2800" b="1" dirty="0" smtClean="0"/>
            </a:br>
            <a:r>
              <a:rPr lang="en-US" sz="2800" b="1" dirty="0" smtClean="0"/>
              <a:t>C</a:t>
            </a:r>
            <a:r>
              <a:rPr lang="en-US" sz="2800" b="1" dirty="0"/>
              <a:t>. assignment	</a:t>
            </a:r>
            <a:r>
              <a:rPr lang="en-US" sz="2800" b="1" dirty="0" smtClean="0"/>
              <a:t>	D</a:t>
            </a:r>
            <a:r>
              <a:rPr lang="en-US" sz="2800" b="1" dirty="0"/>
              <a:t>. responsibility</a:t>
            </a:r>
            <a:br>
              <a:rPr lang="en-US" sz="2800" b="1" dirty="0"/>
            </a:br>
            <a:endParaRPr lang="en-US" sz="2800" b="1" i="0" u="none" strike="noStrike" baseline="0" dirty="0" smtClean="0">
              <a:latin typeface="Times New Roman"/>
            </a:endParaRPr>
          </a:p>
        </p:txBody>
      </p:sp>
      <p:sp>
        <p:nvSpPr>
          <p:cNvPr id="4" name="TextBox 3"/>
          <p:cNvSpPr txBox="1"/>
          <p:nvPr/>
        </p:nvSpPr>
        <p:spPr>
          <a:xfrm>
            <a:off x="152400" y="2642056"/>
            <a:ext cx="8839200" cy="4154984"/>
          </a:xfrm>
          <a:prstGeom prst="rect">
            <a:avLst/>
          </a:prstGeom>
          <a:solidFill>
            <a:srgbClr val="0070C0"/>
          </a:solidFill>
        </p:spPr>
        <p:txBody>
          <a:bodyPr wrap="square" rtlCol="0">
            <a:spAutoFit/>
          </a:bodyPr>
          <a:lstStyle/>
          <a:p>
            <a:r>
              <a:rPr lang="vi-VN" sz="2400" b="1" i="1" dirty="0"/>
              <a:t>Kiến thức: Từ vựng </a:t>
            </a:r>
            <a:r>
              <a:rPr lang="en-US" sz="2400" b="1" i="1" dirty="0" err="1"/>
              <a:t>cùng</a:t>
            </a:r>
            <a:r>
              <a:rPr lang="en-US" sz="2400" b="1" i="1" dirty="0"/>
              <a:t> </a:t>
            </a:r>
            <a:r>
              <a:rPr lang="en-US" sz="2400" b="1" i="1" dirty="0" err="1"/>
              <a:t>trường</a:t>
            </a:r>
            <a:r>
              <a:rPr lang="en-US" sz="2400" b="1" i="1" dirty="0"/>
              <a:t> </a:t>
            </a:r>
            <a:r>
              <a:rPr lang="en-US" sz="2400" b="1" i="1" dirty="0" err="1"/>
              <a:t>nghĩa</a:t>
            </a:r>
            <a:endParaRPr lang="en-US" sz="2400" b="1" i="1" dirty="0"/>
          </a:p>
          <a:p>
            <a:r>
              <a:rPr lang="vi-VN" sz="2400" b="1" i="1" dirty="0"/>
              <a:t>Giải thích:</a:t>
            </a:r>
            <a:endParaRPr lang="en-US" sz="2400" b="1" i="1" dirty="0"/>
          </a:p>
          <a:p>
            <a:r>
              <a:rPr lang="en-US" sz="2400" b="1" i="1" dirty="0"/>
              <a:t>A. commitment (n): </a:t>
            </a:r>
            <a:r>
              <a:rPr lang="vi-VN" sz="2400" b="1" i="1" dirty="0"/>
              <a:t>lời cam kết</a:t>
            </a:r>
            <a:endParaRPr lang="en-US" sz="2400" b="1" i="1" dirty="0"/>
          </a:p>
          <a:p>
            <a:r>
              <a:rPr lang="en-US" sz="2400" b="1" i="1" dirty="0"/>
              <a:t>B. obligation (n): </a:t>
            </a:r>
            <a:r>
              <a:rPr lang="vi-VN" sz="2400" b="1" i="1" dirty="0"/>
              <a:t>nghĩa vụ</a:t>
            </a:r>
            <a:endParaRPr lang="en-US" sz="2400" b="1" i="1" dirty="0"/>
          </a:p>
          <a:p>
            <a:r>
              <a:rPr lang="vi-VN" sz="2400" b="1" i="1" dirty="0"/>
              <a:t>C. </a:t>
            </a:r>
            <a:r>
              <a:rPr lang="en-US" sz="2400" b="1" i="1" dirty="0"/>
              <a:t>assignment (n): </a:t>
            </a:r>
            <a:r>
              <a:rPr lang="vi-VN" sz="2400" b="1" i="1" dirty="0"/>
              <a:t>nhiệm vụ được giao </a:t>
            </a:r>
            <a:endParaRPr lang="en-US" sz="2400" b="1" i="1" dirty="0"/>
          </a:p>
          <a:p>
            <a:r>
              <a:rPr lang="vi-VN" sz="2400" b="1" i="1" dirty="0"/>
              <a:t>D. </a:t>
            </a:r>
            <a:r>
              <a:rPr lang="en-US" sz="2400" b="1" i="1" dirty="0"/>
              <a:t>responsibility (n): </a:t>
            </a:r>
            <a:r>
              <a:rPr lang="vi-VN" sz="2400" b="1" i="1" dirty="0"/>
              <a:t>trách nhiệm</a:t>
            </a:r>
            <a:endParaRPr lang="en-US" sz="2400" b="1" i="1" dirty="0"/>
          </a:p>
          <a:p>
            <a:r>
              <a:rPr lang="vi-VN" sz="2400" b="1" i="1" dirty="0"/>
              <a:t>Ta có cụm thường gặp </a:t>
            </a:r>
            <a:r>
              <a:rPr lang="en-US" sz="2400" b="1" i="1" dirty="0"/>
              <a:t>“blow off the responsibility”: </a:t>
            </a:r>
            <a:r>
              <a:rPr lang="vi-VN" sz="2400" b="1" i="1" dirty="0"/>
              <a:t>rũ bỏ trách nhiệm</a:t>
            </a:r>
            <a:r>
              <a:rPr lang="en-US" sz="2400" b="1" i="1" dirty="0"/>
              <a:t>. </a:t>
            </a:r>
            <a:r>
              <a:rPr lang="en-US" sz="2400" b="1" i="1" dirty="0" err="1"/>
              <a:t>chọn</a:t>
            </a:r>
            <a:r>
              <a:rPr lang="en-US" sz="2400" b="1" i="1" dirty="0"/>
              <a:t> D</a:t>
            </a:r>
          </a:p>
          <a:p>
            <a:r>
              <a:rPr lang="vi-VN" sz="2400" b="1" i="1" dirty="0"/>
              <a:t>Tạm dịch: Anh ta tìm mọi lý do có thể để rũ bỏ trách nhiệm phải làm việc nhà</a:t>
            </a:r>
            <a:endParaRPr lang="en-US" sz="2400" b="1" i="1" dirty="0"/>
          </a:p>
          <a:p>
            <a:endParaRPr lang="en-US" sz="2400" dirty="0"/>
          </a:p>
        </p:txBody>
      </p:sp>
      <p:sp>
        <p:nvSpPr>
          <p:cNvPr id="5" name="Oval 4"/>
          <p:cNvSpPr/>
          <p:nvPr/>
        </p:nvSpPr>
        <p:spPr>
          <a:xfrm>
            <a:off x="3886200" y="1371600"/>
            <a:ext cx="381000" cy="5588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82617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839200" cy="1143000"/>
          </a:xfrm>
        </p:spPr>
        <p:txBody>
          <a:bodyPr>
            <a:noAutofit/>
          </a:bodyPr>
          <a:lstStyle/>
          <a:p>
            <a:pPr algn="l"/>
            <a:r>
              <a:rPr lang="en-US" sz="2000" b="1" i="0" u="none" strike="noStrike" baseline="0" dirty="0" smtClean="0">
                <a:latin typeface="Times New Roman"/>
              </a:rPr>
              <a:t>Question 50. It can be inferred from the last paragraph that	</a:t>
            </a:r>
            <a:br>
              <a:rPr lang="en-US" sz="2000" b="1" i="0" u="none" strike="noStrike" baseline="0" dirty="0" smtClean="0">
                <a:latin typeface="Times New Roman"/>
              </a:rPr>
            </a:br>
            <a:r>
              <a:rPr lang="en-US" sz="2000" b="1" dirty="0"/>
              <a:t>	A. </a:t>
            </a:r>
            <a:r>
              <a:rPr lang="en-US" sz="2000" dirty="0"/>
              <a:t>you should write accurately about your ability for the vacant position.</a:t>
            </a:r>
            <a:br>
              <a:rPr lang="en-US" sz="2000" dirty="0"/>
            </a:br>
            <a:r>
              <a:rPr lang="en-US" sz="2000" b="1" dirty="0"/>
              <a:t>	B. </a:t>
            </a:r>
            <a:r>
              <a:rPr lang="en-US" sz="2000" dirty="0"/>
              <a:t>you should be modest about what you can do.</a:t>
            </a:r>
            <a:br>
              <a:rPr lang="en-US" sz="2000" dirty="0"/>
            </a:br>
            <a:r>
              <a:rPr lang="en-US" sz="2000" b="1" dirty="0"/>
              <a:t>	C. </a:t>
            </a:r>
            <a:r>
              <a:rPr lang="en-US" sz="2000" dirty="0"/>
              <a:t>a resume reader is good enough to understand what you imply about your ability in the CV.</a:t>
            </a:r>
            <a:r>
              <a:rPr lang="en-US" sz="2000" b="1" dirty="0"/>
              <a:t> </a:t>
            </a:r>
            <a:r>
              <a:rPr lang="en-US" sz="2000" dirty="0"/>
              <a:t/>
            </a:r>
            <a:br>
              <a:rPr lang="en-US" sz="2000" dirty="0"/>
            </a:br>
            <a:r>
              <a:rPr lang="en-US" sz="2000" b="1" dirty="0"/>
              <a:t>	D.</a:t>
            </a:r>
            <a:r>
              <a:rPr lang="en-US" sz="2000" dirty="0"/>
              <a:t> you are allowed to exaggerate the truth of your competence if possible.</a:t>
            </a:r>
            <a:br>
              <a:rPr lang="en-US" sz="2000" dirty="0"/>
            </a:br>
            <a:r>
              <a:rPr lang="en-US" sz="2000" b="1" i="0" u="none" strike="noStrike" baseline="0" dirty="0" smtClean="0">
                <a:latin typeface="Times New Roman"/>
              </a:rPr>
              <a:t>.</a:t>
            </a:r>
          </a:p>
        </p:txBody>
      </p:sp>
      <p:sp>
        <p:nvSpPr>
          <p:cNvPr id="4" name="TextBox 3"/>
          <p:cNvSpPr txBox="1"/>
          <p:nvPr/>
        </p:nvSpPr>
        <p:spPr>
          <a:xfrm>
            <a:off x="152400" y="2057400"/>
            <a:ext cx="8915400" cy="4524315"/>
          </a:xfrm>
          <a:prstGeom prst="rect">
            <a:avLst/>
          </a:prstGeom>
          <a:noFill/>
        </p:spPr>
        <p:txBody>
          <a:bodyPr wrap="square" rtlCol="0">
            <a:spAutoFit/>
          </a:bodyPr>
          <a:lstStyle/>
          <a:p>
            <a:r>
              <a:rPr lang="vi-VN" dirty="0"/>
              <a:t>Có thể suy ra từ đoạn văn cuối rằng</a:t>
            </a:r>
            <a:r>
              <a:rPr lang="en-US" dirty="0"/>
              <a:t>______.</a:t>
            </a:r>
          </a:p>
          <a:p>
            <a:r>
              <a:rPr lang="en-US" b="1" dirty="0"/>
              <a:t>A. </a:t>
            </a:r>
            <a:r>
              <a:rPr lang="vi-VN" dirty="0"/>
              <a:t>bạn nên viết một cách chính xác về khả năng của bạn cho vị trí còn trống.</a:t>
            </a:r>
            <a:endParaRPr lang="en-US" dirty="0"/>
          </a:p>
          <a:p>
            <a:r>
              <a:rPr lang="en-US" b="1" dirty="0"/>
              <a:t>B. </a:t>
            </a:r>
            <a:r>
              <a:rPr lang="vi-VN" dirty="0"/>
              <a:t>bạn nên khiêm tốn về những gì bạn có thể làm.</a:t>
            </a:r>
            <a:endParaRPr lang="en-US" dirty="0"/>
          </a:p>
          <a:p>
            <a:r>
              <a:rPr lang="en-US" b="1" dirty="0"/>
              <a:t>C. </a:t>
            </a:r>
            <a:r>
              <a:rPr lang="vi-VN" dirty="0"/>
              <a:t>người đọc bản sơ yếu lý lịch đủ giỏi để hiểu những gì bạn hàm ý về khả năng của bạn trong bản sơ yếu lịch.</a:t>
            </a:r>
            <a:endParaRPr lang="en-US" dirty="0"/>
          </a:p>
          <a:p>
            <a:r>
              <a:rPr lang="en-US" b="1" dirty="0"/>
              <a:t>D. </a:t>
            </a:r>
            <a:r>
              <a:rPr lang="vi-VN" dirty="0"/>
              <a:t>bạn được phép phóng đại sự thật về khả năng của bạn nếu có thể.</a:t>
            </a:r>
            <a:endParaRPr lang="en-US" dirty="0"/>
          </a:p>
          <a:p>
            <a:r>
              <a:rPr lang="vi-VN" dirty="0"/>
              <a:t>Căn cứ vào thông tin đoạn cuối:</a:t>
            </a:r>
            <a:endParaRPr lang="en-US" dirty="0"/>
          </a:p>
          <a:p>
            <a:r>
              <a:rPr lang="vi-VN" dirty="0"/>
              <a:t>“If you are modest about the skills you can offer, or the results you have achieved, a resume reader may take what you write literally, and be left with a low opinion of your ability: you need to say exactly how good you are. On the other hand, of course, never stretch the truth or lie.”</a:t>
            </a:r>
            <a:endParaRPr lang="en-US" dirty="0"/>
          </a:p>
          <a:p>
            <a:r>
              <a:rPr lang="vi-VN" dirty="0"/>
              <a:t>Nếu bạn khiêm tốn vê những kĩ năng bạn có thể làm hay kết quả bạn đã đạt được, người đọc bản sơ yếu lí lịch sẽ hiểu theo đúng nghĩa đen bạn viết, và sẽ có ấn tượng không tốt về khả năng của bạn: bạn c</a:t>
            </a:r>
            <a:r>
              <a:rPr lang="en-US" dirty="0"/>
              <a:t>ầ</a:t>
            </a:r>
            <a:r>
              <a:rPr lang="vi-VN" dirty="0"/>
              <a:t>n phải nói chính x</a:t>
            </a:r>
            <a:r>
              <a:rPr lang="en-US" dirty="0"/>
              <a:t>á</a:t>
            </a:r>
            <a:r>
              <a:rPr lang="vi-VN" dirty="0"/>
              <a:t>c bạn giỏi đ</a:t>
            </a:r>
            <a:r>
              <a:rPr lang="en-US" dirty="0"/>
              <a:t>ế</a:t>
            </a:r>
            <a:r>
              <a:rPr lang="vi-VN" dirty="0"/>
              <a:t>n mức nào. Mặc khác, tất nhiên, không bao giờ được phóng đại sự thật hay nói dối.</a:t>
            </a:r>
            <a:endParaRPr lang="en-US" dirty="0"/>
          </a:p>
          <a:p>
            <a:endParaRPr lang="en-US" dirty="0"/>
          </a:p>
        </p:txBody>
      </p:sp>
      <p:sp>
        <p:nvSpPr>
          <p:cNvPr id="5" name="Oval 4"/>
          <p:cNvSpPr/>
          <p:nvPr/>
        </p:nvSpPr>
        <p:spPr>
          <a:xfrm>
            <a:off x="1219200" y="381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231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1341438"/>
          </a:xfrm>
          <a:solidFill>
            <a:srgbClr val="0070C0"/>
          </a:solidFill>
        </p:spPr>
        <p:txBody>
          <a:bodyPr>
            <a:noAutofit/>
          </a:bodyPr>
          <a:lstStyle/>
          <a:p>
            <a:pPr algn="l"/>
            <a:r>
              <a:rPr lang="en-US" sz="2400" b="1" i="0" u="none" strike="noStrike" baseline="0" dirty="0" smtClean="0">
                <a:latin typeface="Times New Roman"/>
              </a:rPr>
              <a:t>Question 6. __________ what she prepared for the job interview, Megan didn’t pass it.</a:t>
            </a:r>
            <a:br>
              <a:rPr lang="en-US" sz="2400" b="1" i="0" u="none" strike="noStrike" baseline="0" dirty="0" smtClean="0">
                <a:latin typeface="Times New Roman"/>
              </a:rPr>
            </a:br>
            <a:r>
              <a:rPr lang="en-US" sz="2400" b="1" dirty="0"/>
              <a:t>	A. Despite of	B. In spite of	C. Though	D. However</a:t>
            </a:r>
            <a:br>
              <a:rPr lang="en-US" sz="2400" b="1" dirty="0"/>
            </a:br>
            <a:endParaRPr lang="en-US" sz="2400" b="1" i="0" u="none" strike="noStrike" baseline="0" dirty="0" smtClean="0">
              <a:latin typeface="Times New Roman"/>
            </a:endParaRPr>
          </a:p>
        </p:txBody>
      </p:sp>
      <p:sp>
        <p:nvSpPr>
          <p:cNvPr id="4" name="TextBox 3"/>
          <p:cNvSpPr txBox="1"/>
          <p:nvPr/>
        </p:nvSpPr>
        <p:spPr>
          <a:xfrm>
            <a:off x="381000" y="1447800"/>
            <a:ext cx="8763000" cy="5262979"/>
          </a:xfrm>
          <a:prstGeom prst="rect">
            <a:avLst/>
          </a:prstGeom>
          <a:solidFill>
            <a:srgbClr val="0070C0"/>
          </a:solidFill>
        </p:spPr>
        <p:txBody>
          <a:bodyPr wrap="square" rtlCol="0">
            <a:spAutoFit/>
          </a:bodyPr>
          <a:lstStyle/>
          <a:p>
            <a:r>
              <a:rPr lang="vi-VN" sz="2400" b="1" i="1" dirty="0"/>
              <a:t>Kiến thức: Liên từ Giải thích:</a:t>
            </a:r>
            <a:endParaRPr lang="en-US" sz="2400" b="1" i="1" dirty="0"/>
          </a:p>
          <a:p>
            <a:r>
              <a:rPr lang="en-US" sz="2400" b="1" i="1" dirty="0"/>
              <a:t>Despite/ In spite of </a:t>
            </a:r>
            <a:r>
              <a:rPr lang="vi-VN" sz="2400" b="1" i="1" dirty="0"/>
              <a:t>+ N/ Ving = </a:t>
            </a:r>
            <a:r>
              <a:rPr lang="en-US" sz="2400" b="1" i="1" dirty="0"/>
              <a:t>Though </a:t>
            </a:r>
            <a:r>
              <a:rPr lang="vi-VN" sz="2400" b="1" i="1" dirty="0"/>
              <a:t>+ </a:t>
            </a:r>
            <a:r>
              <a:rPr lang="en-US" sz="2400" b="1" i="1" dirty="0"/>
              <a:t>S</a:t>
            </a:r>
            <a:r>
              <a:rPr lang="vi-VN" sz="2400" b="1" i="1" dirty="0"/>
              <a:t> + V: mặc dù</a:t>
            </a:r>
            <a:endParaRPr lang="en-US" sz="2400" b="1" i="1" dirty="0"/>
          </a:p>
          <a:p>
            <a:r>
              <a:rPr lang="en-US" sz="2400" b="1" i="1" dirty="0"/>
              <a:t>However </a:t>
            </a:r>
            <a:r>
              <a:rPr lang="vi-VN" sz="2400" b="1" i="1" dirty="0"/>
              <a:t>S+V: Tuy nhiên</a:t>
            </a:r>
            <a:endParaRPr lang="en-US" sz="2400" b="1" i="1" dirty="0"/>
          </a:p>
          <a:p>
            <a:r>
              <a:rPr lang="vi-VN" sz="2400" b="1" i="1" dirty="0"/>
              <a:t>Ta có: </a:t>
            </a:r>
            <a:r>
              <a:rPr lang="en-US" sz="2400" b="1" i="1" dirty="0"/>
              <a:t>“What </a:t>
            </a:r>
            <a:r>
              <a:rPr lang="vi-VN" sz="2400" b="1" i="1" dirty="0"/>
              <a:t>+ s + V” là mệnh đề danh từ → Dùng </a:t>
            </a:r>
            <a:r>
              <a:rPr lang="en-US" sz="2400" b="1" i="1" dirty="0"/>
              <a:t>“Despite/ In spite of”.</a:t>
            </a:r>
          </a:p>
          <a:p>
            <a:r>
              <a:rPr lang="vi-VN" sz="2400" b="1" i="1" dirty="0"/>
              <a:t>Loại A do despite không theo cùng với of, đồng thời loại </a:t>
            </a:r>
            <a:r>
              <a:rPr lang="en-US" sz="2400" b="1" i="1" dirty="0"/>
              <a:t>C</a:t>
            </a:r>
            <a:r>
              <a:rPr lang="vi-VN" sz="2400" b="1" i="1" dirty="0"/>
              <a:t> và D vì sau Though là một mệnh đề và However không đứng đầu để nối hai mệnh đề với nghĩa “tuy nhiên” như này, However chỉ nối câu với câu hoặc đoạn với đoạn hoặc đứng ở giữa được ngăn cách bởi dấu chấm phảy và dấu phảy.</a:t>
            </a:r>
            <a:endParaRPr lang="en-US" sz="2400" b="1" i="1" dirty="0"/>
          </a:p>
          <a:p>
            <a:r>
              <a:rPr lang="vi-VN" sz="2400" b="1" i="1" dirty="0"/>
              <a:t>Tạm dịch: Bất chấp những gì cô ấy chuẩn bị cho buổi phỏng vấn xin việc, Megan đã không vượt qua nó.</a:t>
            </a:r>
            <a:endParaRPr lang="en-US" sz="2400" b="1" i="1" dirty="0"/>
          </a:p>
          <a:p>
            <a:endParaRPr lang="en-US" sz="2400" dirty="0"/>
          </a:p>
        </p:txBody>
      </p:sp>
      <p:sp>
        <p:nvSpPr>
          <p:cNvPr id="5" name="Oval 4"/>
          <p:cNvSpPr/>
          <p:nvPr/>
        </p:nvSpPr>
        <p:spPr>
          <a:xfrm>
            <a:off x="2944368" y="774192"/>
            <a:ext cx="457200" cy="3048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11173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610600" cy="1447800"/>
          </a:xfrm>
          <a:solidFill>
            <a:srgbClr val="0070C0"/>
          </a:solidFill>
        </p:spPr>
        <p:txBody>
          <a:bodyPr>
            <a:noAutofit/>
          </a:bodyPr>
          <a:lstStyle/>
          <a:p>
            <a:pPr algn="l"/>
            <a:r>
              <a:rPr lang="en-US" sz="2800" b="1" i="0" u="none" strike="noStrike" baseline="0" dirty="0" smtClean="0">
                <a:latin typeface="Times New Roman"/>
              </a:rPr>
              <a:t>Question 7. There is __________ table in my bedroom.</a:t>
            </a:r>
            <a:br>
              <a:rPr lang="en-US" sz="2800" b="1" i="0" u="none" strike="noStrike" baseline="0" dirty="0" smtClean="0">
                <a:latin typeface="Times New Roman"/>
              </a:rPr>
            </a:br>
            <a:r>
              <a:rPr lang="en-US" sz="2800" b="1" dirty="0" smtClean="0"/>
              <a:t>A</a:t>
            </a:r>
            <a:r>
              <a:rPr lang="en-US" sz="2800" b="1" dirty="0"/>
              <a:t>. an old square wooden	</a:t>
            </a:r>
            <a:r>
              <a:rPr lang="en-US" sz="2800" b="1" dirty="0" smtClean="0"/>
              <a:t>B</a:t>
            </a:r>
            <a:r>
              <a:rPr lang="en-US" sz="2800" b="1" dirty="0"/>
              <a:t>. a square wooden </a:t>
            </a:r>
            <a:r>
              <a:rPr lang="en-US" sz="2800" b="1" dirty="0" smtClean="0"/>
              <a:t>old</a:t>
            </a:r>
            <a:br>
              <a:rPr lang="en-US" sz="2800" b="1" dirty="0" smtClean="0"/>
            </a:br>
            <a:r>
              <a:rPr lang="en-US" sz="2800" b="1" dirty="0" smtClean="0"/>
              <a:t>C</a:t>
            </a:r>
            <a:r>
              <a:rPr lang="en-US" sz="2800" b="1" dirty="0"/>
              <a:t>. an old wooden square	</a:t>
            </a:r>
            <a:r>
              <a:rPr lang="en-US" sz="2800" b="1" dirty="0" smtClean="0"/>
              <a:t>	D</a:t>
            </a:r>
            <a:r>
              <a:rPr lang="en-US" sz="2800" b="1" dirty="0"/>
              <a:t>. a wooden old square</a:t>
            </a:r>
            <a:br>
              <a:rPr lang="en-US" sz="2800" b="1" dirty="0"/>
            </a:br>
            <a:endParaRPr lang="en-US" sz="2800" b="1" i="0" u="none" strike="noStrike" baseline="0" dirty="0" smtClean="0">
              <a:latin typeface="Times New Roman"/>
            </a:endParaRPr>
          </a:p>
        </p:txBody>
      </p:sp>
      <p:sp>
        <p:nvSpPr>
          <p:cNvPr id="4" name="TextBox 3"/>
          <p:cNvSpPr txBox="1"/>
          <p:nvPr/>
        </p:nvSpPr>
        <p:spPr>
          <a:xfrm>
            <a:off x="294068" y="1676400"/>
            <a:ext cx="8839200" cy="4801314"/>
          </a:xfrm>
          <a:prstGeom prst="rect">
            <a:avLst/>
          </a:prstGeom>
          <a:solidFill>
            <a:srgbClr val="0070C0"/>
          </a:solidFill>
        </p:spPr>
        <p:txBody>
          <a:bodyPr wrap="square" rtlCol="0">
            <a:spAutoFit/>
          </a:bodyPr>
          <a:lstStyle/>
          <a:p>
            <a:r>
              <a:rPr lang="vi-VN" b="1" i="1" dirty="0"/>
              <a:t>Kiến thức: Trật tự tính từ</a:t>
            </a:r>
            <a:endParaRPr lang="en-US" b="1" i="1" dirty="0"/>
          </a:p>
          <a:p>
            <a:r>
              <a:rPr lang="vi-VN" b="1" i="1" dirty="0"/>
              <a:t>Giải thích:</a:t>
            </a:r>
            <a:endParaRPr lang="en-US" b="1" i="1" dirty="0"/>
          </a:p>
          <a:p>
            <a:r>
              <a:rPr lang="vi-VN" b="1" i="1" dirty="0"/>
              <a:t>Trật tự tính từ: OSASCOMP</a:t>
            </a:r>
            <a:endParaRPr lang="en-US" b="1" i="1" dirty="0"/>
          </a:p>
          <a:p>
            <a:r>
              <a:rPr lang="en-US" b="1" i="1" dirty="0"/>
              <a:t>1. Opinion and general description </a:t>
            </a:r>
            <a:r>
              <a:rPr lang="vi-VN" b="1" i="1" dirty="0"/>
              <a:t>(Ý kiến hoặc miêu tả chung) Ví dụ: </a:t>
            </a:r>
            <a:r>
              <a:rPr lang="en-US" b="1" i="1" dirty="0"/>
              <a:t>nice, awesome, lovely.</a:t>
            </a:r>
            <a:r>
              <a:rPr lang="vi-VN" b="1" i="1" dirty="0"/>
              <a:t>..</a:t>
            </a:r>
            <a:endParaRPr lang="en-US" b="1" i="1" dirty="0"/>
          </a:p>
          <a:p>
            <a:r>
              <a:rPr lang="en-US" b="1" i="1" dirty="0"/>
              <a:t>2. Size / Weight </a:t>
            </a:r>
            <a:r>
              <a:rPr lang="vi-VN" b="1" i="1" dirty="0"/>
              <a:t>(Kích cỡ, cân nặng) Ví dụ: </a:t>
            </a:r>
            <a:r>
              <a:rPr lang="en-US" b="1" i="1" dirty="0"/>
              <a:t>big, small, heavy.</a:t>
            </a:r>
            <a:r>
              <a:rPr lang="vi-VN" b="1" i="1" dirty="0"/>
              <a:t>..</a:t>
            </a:r>
            <a:endParaRPr lang="en-US" b="1" i="1" dirty="0"/>
          </a:p>
          <a:p>
            <a:r>
              <a:rPr lang="en-US" b="1" i="1" dirty="0"/>
              <a:t>3. Age </a:t>
            </a:r>
            <a:r>
              <a:rPr lang="vi-VN" b="1" i="1" dirty="0"/>
              <a:t>(Tuổi, cũ-mới) Ví dụ: </a:t>
            </a:r>
            <a:r>
              <a:rPr lang="en-US" b="1" i="1" dirty="0"/>
              <a:t>old, new, young, ancient...</a:t>
            </a:r>
          </a:p>
          <a:p>
            <a:r>
              <a:rPr lang="en-US" b="1" i="1" dirty="0"/>
              <a:t>4. Shape </a:t>
            </a:r>
            <a:r>
              <a:rPr lang="vi-VN" b="1" i="1" dirty="0"/>
              <a:t>(Hình dạng) Ví dụ: </a:t>
            </a:r>
            <a:r>
              <a:rPr lang="en-US" b="1" i="1" dirty="0"/>
              <a:t>round, square, oval.</a:t>
            </a:r>
            <a:r>
              <a:rPr lang="vi-VN" b="1" i="1" dirty="0"/>
              <a:t>..</a:t>
            </a:r>
            <a:endParaRPr lang="en-US" b="1" i="1" dirty="0"/>
          </a:p>
          <a:p>
            <a:r>
              <a:rPr lang="en-US" b="1" i="1" dirty="0"/>
              <a:t>5. Color </a:t>
            </a:r>
            <a:r>
              <a:rPr lang="vi-VN" b="1" i="1" dirty="0"/>
              <a:t>(Màu sắc) Ví dụ: </a:t>
            </a:r>
            <a:r>
              <a:rPr lang="en-US" b="1" i="1" dirty="0"/>
              <a:t>green, red, blue,...</a:t>
            </a:r>
          </a:p>
          <a:p>
            <a:r>
              <a:rPr lang="en-US" b="1" i="1" dirty="0"/>
              <a:t>6. Origin </a:t>
            </a:r>
            <a:r>
              <a:rPr lang="vi-VN" b="1" i="1" dirty="0"/>
              <a:t>(Xuất xứ) Ví dụ: </a:t>
            </a:r>
            <a:r>
              <a:rPr lang="en-US" b="1" i="1" dirty="0"/>
              <a:t>Swiss, Italian, English.</a:t>
            </a:r>
            <a:r>
              <a:rPr lang="vi-VN" b="1" i="1" dirty="0"/>
              <a:t>...</a:t>
            </a:r>
            <a:endParaRPr lang="en-US" b="1" i="1" dirty="0"/>
          </a:p>
          <a:p>
            <a:r>
              <a:rPr lang="en-US" b="1" i="1" dirty="0"/>
              <a:t>7. Material </a:t>
            </a:r>
            <a:r>
              <a:rPr lang="vi-VN" b="1" i="1" dirty="0"/>
              <a:t>(Chất liệu) Ví dụ: </a:t>
            </a:r>
            <a:r>
              <a:rPr lang="en-US" b="1" i="1" dirty="0"/>
              <a:t>woolly, cotton, plastic</a:t>
            </a:r>
            <a:r>
              <a:rPr lang="vi-VN" b="1" i="1" dirty="0"/>
              <a:t>...</a:t>
            </a:r>
            <a:endParaRPr lang="en-US" b="1" i="1" dirty="0"/>
          </a:p>
          <a:p>
            <a:r>
              <a:rPr lang="en-US" b="1" i="1" dirty="0"/>
              <a:t>8. Purpose </a:t>
            </a:r>
            <a:r>
              <a:rPr lang="vi-VN" b="1" i="1" dirty="0"/>
              <a:t>(Mục đích) Ví dụ: </a:t>
            </a:r>
            <a:r>
              <a:rPr lang="en-US" b="1" i="1" dirty="0"/>
              <a:t>walking (socks), running (shoes)....</a:t>
            </a:r>
          </a:p>
          <a:p>
            <a:r>
              <a:rPr lang="vi-VN" b="1" i="1" dirty="0"/>
              <a:t>Ta có sắp xếp đúng: </a:t>
            </a:r>
            <a:r>
              <a:rPr lang="en-US" b="1" i="1" dirty="0"/>
              <a:t>old </a:t>
            </a:r>
            <a:r>
              <a:rPr lang="vi-VN" b="1" i="1" dirty="0"/>
              <a:t>(cũ) - </a:t>
            </a:r>
            <a:r>
              <a:rPr lang="en-US" b="1" i="1" dirty="0"/>
              <a:t>age </a:t>
            </a:r>
            <a:r>
              <a:rPr lang="vi-VN" b="1" i="1" dirty="0"/>
              <a:t>→ </a:t>
            </a:r>
            <a:r>
              <a:rPr lang="en-US" b="1" i="1" dirty="0"/>
              <a:t>square </a:t>
            </a:r>
            <a:r>
              <a:rPr lang="vi-VN" b="1" i="1" dirty="0"/>
              <a:t>(hình vuông) - </a:t>
            </a:r>
            <a:r>
              <a:rPr lang="en-US" b="1" i="1" dirty="0"/>
              <a:t>shape </a:t>
            </a:r>
            <a:r>
              <a:rPr lang="vi-VN" b="1" i="1" dirty="0"/>
              <a:t>→ </a:t>
            </a:r>
            <a:r>
              <a:rPr lang="en-US" b="1" i="1" dirty="0"/>
              <a:t>wooden </a:t>
            </a:r>
            <a:r>
              <a:rPr lang="vi-VN" b="1" i="1" dirty="0"/>
              <a:t>(bằng gỗ) – </a:t>
            </a:r>
            <a:r>
              <a:rPr lang="en-US" b="1" i="1" dirty="0"/>
              <a:t>material</a:t>
            </a:r>
          </a:p>
          <a:p>
            <a:r>
              <a:rPr lang="en-US" b="1" i="1" dirty="0" err="1"/>
              <a:t>Chọn</a:t>
            </a:r>
            <a:r>
              <a:rPr lang="en-US" b="1" i="1" dirty="0"/>
              <a:t> </a:t>
            </a:r>
            <a:r>
              <a:rPr lang="en-US" b="1" i="1" dirty="0" err="1"/>
              <a:t>đáp</a:t>
            </a:r>
            <a:r>
              <a:rPr lang="en-US" b="1" i="1" dirty="0"/>
              <a:t> </a:t>
            </a:r>
            <a:r>
              <a:rPr lang="en-US" b="1" i="1" dirty="0" err="1"/>
              <a:t>án</a:t>
            </a:r>
            <a:r>
              <a:rPr lang="en-US" b="1" i="1" dirty="0"/>
              <a:t> A</a:t>
            </a:r>
          </a:p>
          <a:p>
            <a:r>
              <a:rPr lang="vi-VN" b="1" i="1" dirty="0"/>
              <a:t>Tạm dịch: Có một chiếc bàn gỗ cũ hình vuông trong phòng của tôi.</a:t>
            </a:r>
            <a:endParaRPr lang="en-US" b="1" i="1" dirty="0"/>
          </a:p>
          <a:p>
            <a:endParaRPr lang="en-US" dirty="0"/>
          </a:p>
        </p:txBody>
      </p:sp>
      <p:sp>
        <p:nvSpPr>
          <p:cNvPr id="5" name="Oval 4"/>
          <p:cNvSpPr/>
          <p:nvPr/>
        </p:nvSpPr>
        <p:spPr>
          <a:xfrm>
            <a:off x="294068" y="680720"/>
            <a:ext cx="391732" cy="38608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8617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86800" cy="1547019"/>
          </a:xfrm>
          <a:solidFill>
            <a:srgbClr val="0070C0"/>
          </a:solidFill>
        </p:spPr>
        <p:txBody>
          <a:bodyPr>
            <a:noAutofit/>
          </a:bodyPr>
          <a:lstStyle/>
          <a:p>
            <a:pPr algn="l"/>
            <a:r>
              <a:rPr lang="en-US" sz="2800" b="1" i="0" u="none" strike="noStrike" baseline="0" dirty="0" smtClean="0">
                <a:latin typeface="Times New Roman"/>
              </a:rPr>
              <a:t>Question 8. The new airport has__________ a lot of changes on this island.</a:t>
            </a:r>
            <a:br>
              <a:rPr lang="en-US" sz="2800" b="1" i="0" u="none" strike="noStrike" baseline="0" dirty="0" smtClean="0">
                <a:latin typeface="Times New Roman"/>
              </a:rPr>
            </a:br>
            <a:r>
              <a:rPr lang="en-US" sz="2800" b="1" dirty="0" smtClean="0"/>
              <a:t>A</a:t>
            </a:r>
            <a:r>
              <a:rPr lang="en-US" sz="2800" b="1" dirty="0"/>
              <a:t>. brought about	B. taken to	C. counted </a:t>
            </a:r>
            <a:r>
              <a:rPr lang="en-US" sz="2800" b="1" dirty="0" smtClean="0"/>
              <a:t>in D</a:t>
            </a:r>
            <a:r>
              <a:rPr lang="en-US" sz="2800" b="1" dirty="0"/>
              <a:t>. turned up</a:t>
            </a:r>
            <a:br>
              <a:rPr lang="en-US" sz="2800" b="1" dirty="0"/>
            </a:br>
            <a:endParaRPr lang="en-US" sz="2800" b="1" i="0" u="none" strike="noStrike" baseline="0" dirty="0" smtClean="0">
              <a:latin typeface="Times New Roman"/>
            </a:endParaRPr>
          </a:p>
        </p:txBody>
      </p:sp>
      <p:sp>
        <p:nvSpPr>
          <p:cNvPr id="4" name="TextBox 3"/>
          <p:cNvSpPr txBox="1"/>
          <p:nvPr/>
        </p:nvSpPr>
        <p:spPr>
          <a:xfrm>
            <a:off x="228600" y="1828800"/>
            <a:ext cx="8610600" cy="3416320"/>
          </a:xfrm>
          <a:prstGeom prst="rect">
            <a:avLst/>
          </a:prstGeom>
          <a:solidFill>
            <a:srgbClr val="0070C0"/>
          </a:solidFill>
        </p:spPr>
        <p:txBody>
          <a:bodyPr wrap="square" rtlCol="0">
            <a:spAutoFit/>
          </a:bodyPr>
          <a:lstStyle/>
          <a:p>
            <a:r>
              <a:rPr lang="vi-VN" sz="2400" b="1" i="1" dirty="0"/>
              <a:t>Kiến thức: </a:t>
            </a:r>
            <a:r>
              <a:rPr lang="en-US" sz="2400" b="1" i="1" dirty="0"/>
              <a:t>Phrasal verbs </a:t>
            </a:r>
          </a:p>
          <a:p>
            <a:r>
              <a:rPr lang="vi-VN" sz="2400" b="1" i="1" dirty="0"/>
              <a:t>Giải thích:</a:t>
            </a:r>
            <a:endParaRPr lang="en-US" sz="2400" b="1" i="1" dirty="0"/>
          </a:p>
          <a:p>
            <a:r>
              <a:rPr lang="en-US" sz="2400" b="1" i="1" dirty="0"/>
              <a:t>A. bring about: </a:t>
            </a:r>
            <a:r>
              <a:rPr lang="vi-VN" sz="2400" b="1" i="1" dirty="0"/>
              <a:t>mang lại</a:t>
            </a:r>
            <a:endParaRPr lang="en-US" sz="2400" b="1" i="1" dirty="0"/>
          </a:p>
          <a:p>
            <a:r>
              <a:rPr lang="en-US" sz="2400" b="1" i="1" dirty="0"/>
              <a:t>B. take </a:t>
            </a:r>
            <a:r>
              <a:rPr lang="vi-VN" sz="2400" b="1" i="1" dirty="0"/>
              <a:t>to: bắt đầu thích</a:t>
            </a:r>
            <a:endParaRPr lang="en-US" sz="2400" b="1" i="1" dirty="0"/>
          </a:p>
          <a:p>
            <a:r>
              <a:rPr lang="en-US" sz="2400" b="1" i="1" dirty="0"/>
              <a:t>C. count </a:t>
            </a:r>
            <a:r>
              <a:rPr lang="vi-VN" sz="2400" b="1" i="1" dirty="0"/>
              <a:t>in: hoạt động cùng ai </a:t>
            </a:r>
            <a:endParaRPr lang="en-US" sz="2400" b="1" i="1" dirty="0"/>
          </a:p>
          <a:p>
            <a:r>
              <a:rPr lang="vi-VN" sz="2400" b="1" i="1" dirty="0"/>
              <a:t>D. </a:t>
            </a:r>
            <a:r>
              <a:rPr lang="en-US" sz="2400" b="1" i="1" dirty="0"/>
              <a:t>turn up: </a:t>
            </a:r>
            <a:r>
              <a:rPr lang="vi-VN" sz="2400" b="1" i="1" dirty="0"/>
              <a:t>xuất hiện</a:t>
            </a:r>
            <a:endParaRPr lang="en-US" sz="2400" b="1" i="1" dirty="0"/>
          </a:p>
          <a:p>
            <a:r>
              <a:rPr lang="vi-VN" sz="2400" b="1" i="1" dirty="0"/>
              <a:t>Tạm dịch: Sân bay mới đã mang lại nhiều thay đổi trên hòn đảo này.</a:t>
            </a:r>
            <a:endParaRPr lang="en-US" sz="2400" b="1" i="1" dirty="0"/>
          </a:p>
          <a:p>
            <a:endParaRPr lang="en-US" sz="2400" dirty="0"/>
          </a:p>
        </p:txBody>
      </p:sp>
      <p:sp>
        <p:nvSpPr>
          <p:cNvPr id="5" name="Oval 4"/>
          <p:cNvSpPr/>
          <p:nvPr/>
        </p:nvSpPr>
        <p:spPr>
          <a:xfrm>
            <a:off x="381000" y="914400"/>
            <a:ext cx="533400" cy="381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3033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76400"/>
          </a:xfrm>
          <a:solidFill>
            <a:srgbClr val="0070C0"/>
          </a:solidFill>
        </p:spPr>
        <p:txBody>
          <a:bodyPr>
            <a:noAutofit/>
          </a:bodyPr>
          <a:lstStyle/>
          <a:p>
            <a:pPr algn="l"/>
            <a:r>
              <a:rPr lang="en-US" sz="2800" b="1" i="0" u="none" strike="noStrike" baseline="0" dirty="0" smtClean="0">
                <a:latin typeface="Times New Roman"/>
              </a:rPr>
              <a:t/>
            </a:r>
            <a:br>
              <a:rPr lang="en-US" sz="2800" b="1" i="0" u="none" strike="noStrike" baseline="0" dirty="0" smtClean="0">
                <a:latin typeface="Times New Roman"/>
              </a:rPr>
            </a:br>
            <a:r>
              <a:rPr lang="en-US" sz="2800" b="1" i="0" u="none" strike="noStrike" baseline="0" dirty="0" smtClean="0">
                <a:latin typeface="Times New Roman"/>
              </a:rPr>
              <a:t>Question </a:t>
            </a:r>
            <a:r>
              <a:rPr lang="en-US" sz="2800" b="1" i="0" u="none" strike="noStrike" baseline="0" dirty="0" smtClean="0">
                <a:latin typeface="Times New Roman"/>
              </a:rPr>
              <a:t>9. They__________ the bridge by the time you come back.</a:t>
            </a:r>
            <a:br>
              <a:rPr lang="en-US" sz="2800" b="1" i="0" u="none" strike="noStrike" baseline="0" dirty="0" smtClean="0">
                <a:latin typeface="Times New Roman"/>
              </a:rPr>
            </a:br>
            <a:r>
              <a:rPr lang="en-US" sz="2800" b="1" dirty="0"/>
              <a:t>	A. will finish	</a:t>
            </a:r>
            <a:r>
              <a:rPr lang="en-US" sz="2800" b="1" dirty="0" smtClean="0"/>
              <a:t>	B</a:t>
            </a:r>
            <a:r>
              <a:rPr lang="en-US" sz="2800" b="1" dirty="0"/>
              <a:t>. will have finished	</a:t>
            </a:r>
            <a:r>
              <a:rPr lang="en-US" sz="2800" b="1" dirty="0" smtClean="0"/>
              <a:t/>
            </a:r>
            <a:br>
              <a:rPr lang="en-US" sz="2800" b="1" dirty="0" smtClean="0"/>
            </a:br>
            <a:r>
              <a:rPr lang="en-US" sz="2800" b="1" dirty="0"/>
              <a:t>	</a:t>
            </a:r>
            <a:r>
              <a:rPr lang="en-US" sz="2800" b="1" dirty="0" smtClean="0"/>
              <a:t>C</a:t>
            </a:r>
            <a:r>
              <a:rPr lang="en-US" sz="2800" b="1" dirty="0"/>
              <a:t>. will be finished	D. have finished</a:t>
            </a:r>
            <a:br>
              <a:rPr lang="en-US" sz="2800" b="1" dirty="0"/>
            </a:br>
            <a:endParaRPr lang="en-US" sz="2800" b="1" i="0" u="none" strike="noStrike" baseline="0" dirty="0" smtClean="0">
              <a:latin typeface="Times New Roman"/>
            </a:endParaRPr>
          </a:p>
        </p:txBody>
      </p:sp>
      <p:sp>
        <p:nvSpPr>
          <p:cNvPr id="4" name="TextBox 3"/>
          <p:cNvSpPr txBox="1"/>
          <p:nvPr/>
        </p:nvSpPr>
        <p:spPr>
          <a:xfrm>
            <a:off x="296214" y="2133600"/>
            <a:ext cx="8839200" cy="3785652"/>
          </a:xfrm>
          <a:prstGeom prst="rect">
            <a:avLst/>
          </a:prstGeom>
          <a:solidFill>
            <a:srgbClr val="0070C0"/>
          </a:solidFill>
        </p:spPr>
        <p:txBody>
          <a:bodyPr wrap="square" rtlCol="0">
            <a:spAutoFit/>
          </a:bodyPr>
          <a:lstStyle/>
          <a:p>
            <a:r>
              <a:rPr lang="vi-VN" sz="2000" b="1" i="1" dirty="0"/>
              <a:t>Kiến thức: sự phối hợp thì</a:t>
            </a:r>
            <a:endParaRPr lang="en-US" sz="2000" b="1" i="1" dirty="0"/>
          </a:p>
          <a:p>
            <a:r>
              <a:rPr lang="vi-VN" sz="2000" b="1" i="1" dirty="0"/>
              <a:t>Giải thích:</a:t>
            </a:r>
            <a:endParaRPr lang="en-US" sz="2000" b="1" i="1" dirty="0"/>
          </a:p>
          <a:p>
            <a:r>
              <a:rPr lang="vi-VN" sz="2000" b="1" i="1" dirty="0"/>
              <a:t>Thì tương lai hoàn thành dùng để diễn tả một hành động hoặc một sự việc xảy ra và hoàn thành trước một hành động hoặc một thời điểm khác trong tương lai.</a:t>
            </a:r>
            <a:endParaRPr lang="en-US" sz="2000" b="1" i="1" dirty="0"/>
          </a:p>
          <a:p>
            <a:r>
              <a:rPr lang="vi-VN" sz="2000" b="1" i="1" dirty="0"/>
              <a:t>Công thức: </a:t>
            </a:r>
            <a:r>
              <a:rPr lang="en-US" sz="2000" b="1" i="1" dirty="0"/>
              <a:t>S</a:t>
            </a:r>
            <a:r>
              <a:rPr lang="vi-VN" sz="2000" b="1" i="1" dirty="0"/>
              <a:t> + </a:t>
            </a:r>
            <a:r>
              <a:rPr lang="en-US" sz="2000" b="1" i="1" dirty="0"/>
              <a:t>will </a:t>
            </a:r>
            <a:r>
              <a:rPr lang="vi-VN" sz="2000" b="1" i="1" dirty="0"/>
              <a:t>+ </a:t>
            </a:r>
            <a:r>
              <a:rPr lang="en-US" sz="2000" b="1" i="1" dirty="0"/>
              <a:t>have </a:t>
            </a:r>
            <a:r>
              <a:rPr lang="vi-VN" sz="2000" b="1" i="1" dirty="0"/>
              <a:t>+ P2 </a:t>
            </a:r>
            <a:r>
              <a:rPr lang="en-US" sz="2000" b="1" i="1" dirty="0"/>
              <a:t>by the time + S + V(s/</a:t>
            </a:r>
            <a:r>
              <a:rPr lang="en-US" sz="2000" b="1" i="1" dirty="0" err="1"/>
              <a:t>es</a:t>
            </a:r>
            <a:r>
              <a:rPr lang="en-US" sz="2000" b="1" i="1" dirty="0"/>
              <a:t>).</a:t>
            </a:r>
          </a:p>
          <a:p>
            <a:r>
              <a:rPr lang="vi-VN" sz="2000" b="1" i="1" dirty="0"/>
              <a:t>Chú ý: By the time là dấu hiệu để chia thì tương lai hoàn thành nếu sau “by the time” có yếu tố hiện tại hoặc tương lai, còn by the time sẽ là dấu hiệu chia quá khứ hoàn thành nếu sau cụm này có yếu tố của qu</a:t>
            </a:r>
            <a:r>
              <a:rPr lang="en-US" sz="2000" b="1" i="1" dirty="0"/>
              <a:t>á</a:t>
            </a:r>
            <a:r>
              <a:rPr lang="vi-VN" sz="2000" b="1" i="1" dirty="0"/>
              <a:t> khứ. Câu này có yếu tố tương lai nên chọn B.</a:t>
            </a:r>
            <a:endParaRPr lang="en-US" sz="2000" b="1" i="1" dirty="0"/>
          </a:p>
          <a:p>
            <a:r>
              <a:rPr lang="vi-VN" sz="2000" b="1" i="1" dirty="0"/>
              <a:t>Tạm dịch: Họ sẽ hoàn thành xong cây cầu trước khi anh quay lại.</a:t>
            </a:r>
            <a:endParaRPr lang="en-US" sz="2000" b="1" i="1" dirty="0"/>
          </a:p>
          <a:p>
            <a:endParaRPr lang="en-US" sz="2000" dirty="0"/>
          </a:p>
        </p:txBody>
      </p:sp>
      <p:sp>
        <p:nvSpPr>
          <p:cNvPr id="5" name="Oval 4"/>
          <p:cNvSpPr/>
          <p:nvPr/>
        </p:nvSpPr>
        <p:spPr>
          <a:xfrm>
            <a:off x="4038600" y="1066800"/>
            <a:ext cx="381000" cy="381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1981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123</TotalTime>
  <Words>6661</Words>
  <Application>Microsoft Office PowerPoint</Application>
  <PresentationFormat>On-screen Show (4:3)</PresentationFormat>
  <Paragraphs>392</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Question 1. You may find doing this job very__________. Try it! A. relaxing B. relaxed C. relax D. relaxation </vt:lpstr>
      <vt:lpstr>Question 2. No one on the plane was alive in the accident last night, __________? A. wasn’t he  B. weren’t they C. were they  D. was he </vt:lpstr>
      <vt:lpstr> Question 3. We had better keep on our__________ while were walking along the dark portions of this street.  A. figures B. nails C. toes D. knees </vt:lpstr>
      <vt:lpstr>Question 4. He regretted spending too much time _____ computer games.  A. to B. for C. in D. on </vt:lpstr>
      <vt:lpstr>Question 5. He looks for any excuse he can to blow off his__________ to do housework. A commitment  B. obligation  C. assignment  D. responsibility </vt:lpstr>
      <vt:lpstr>Question 6. __________ what she prepared for the job interview, Megan didn’t pass it.  A. Despite of B. In spite of C. Though D. However </vt:lpstr>
      <vt:lpstr>Question 7. There is __________ table in my bedroom. A. an old square wooden B. a square wooden old C. an old wooden square  D. a wooden old square </vt:lpstr>
      <vt:lpstr>Question 8. The new airport has__________ a lot of changes on this island. A. brought about B. taken to C. counted in D. turned up </vt:lpstr>
      <vt:lpstr> Question 9. They__________ the bridge by the time you come back.  A. will finish  B. will have finished   C. will be finished D. have finished </vt:lpstr>
      <vt:lpstr> Question 10. She won’t come home __________.  A. as soon as she had finished all the paperwork   B. until she has finished all the paperwork   C. by the time she finished all the paperwork   D. when she was finishing all the paperwork </vt:lpstr>
      <vt:lpstr>Question 11. The Youth Union in our school has decided to launch a/an__________ to raise funds for local charities. A. activity B. announcement  C. campaign D. decision </vt:lpstr>
      <vt:lpstr> Question 12. Being helpful is good, but don’t allow others to__________ advantage of your generosity.  A. get B. take C. use D. make </vt:lpstr>
      <vt:lpstr>Question 13. I demand to know how this vase __________, and no one is leaving till I find out. A. got broken B. was breaking C. has broken D. is broke </vt:lpstr>
      <vt:lpstr>Question 14. Although __________ by the bravery of his fellow soldiers, Bloch had harsh words for the army leadership.  A. was impressed  B. impressed   C. having impressed  D. impressing </vt:lpstr>
      <vt:lpstr>Question 15. The more you practice speaking in public, ____. A. the more you become confident  B. the more you become confidently C. the greater confidence you become  D. the more confident you become </vt:lpstr>
      <vt:lpstr>Question 16: Tom is inviting Linda to his birthday party. Tom: “Would you like to come to my birthday party next week?" Linda: “……………………..’’ A. Why not? B. Yes, I'd love to. C. I don’t think so. D. N 0, I‘d love to. </vt:lpstr>
      <vt:lpstr>Question 17: Laura is asking Tom for his idea about a vacation at the beach. Laura: “Do you think a vacation at the beach will do me good?” Tom: "  ……………"  A. Sure. Have a good time there. B. Yes, I think. C. Could you bye me something? D. Yes, it does.  </vt:lpstr>
      <vt:lpstr>Question 18.   A. equip B. secure C. vacant D. oblige</vt:lpstr>
      <vt:lpstr>Question 19.   A. encounter  B. agency C. influence D. memory</vt:lpstr>
      <vt:lpstr>Question 20.  A. asked  B. danced C. cashed D. studied</vt:lpstr>
      <vt:lpstr>Question 21.   A. profile B. stomach C. postpone D. cyclone</vt:lpstr>
      <vt:lpstr>Question 22: Such problems as haste and inexperience are a universal feature of youth. A. marked B. shared C. hidden D. separated </vt:lpstr>
      <vt:lpstr>Question 23: If that was done on a national scale, we would wipe out this infectious disease. A. establish B. retain C. maintain D. eliminate </vt:lpstr>
      <vt:lpstr>Question 24: Fee-paying schools, often called “independent schools”, "private schools" or "public schools“ A. college   B. primary schools  C. secondary schools   D. state schools  </vt:lpstr>
      <vt:lpstr>Question 25: Each time you turn it on, with appropriate hardware and software, it is capable of doing almost anything you ask. A. unsuitable B. unimportant  C. ill-prepared D. irregular </vt:lpstr>
      <vt:lpstr>Question 26. Hans told US about his investing in the company. He did it on his arrival at the meeting.  A. Only after investing in the company did Hans inform US of his arrival at the meeting.   B. Not until Hans told US that he would invest in the company did he arrive at the meeting.  C. Hardly had he informed US about his investing in the company when Hans arrived at the meeting.  D. No sooner had Hans arrived at the meeting than he told US about his investing in the company. </vt:lpstr>
      <vt:lpstr>Question 27. The driver in front stopped so suddenly. Therefore, the accident happened.  A. If the driver in front didn’t stop so suddenly, the accident wouldn’t happen.  B. If the driver in front hadn’t stopped so suddenly, the accident would have happened.  C. If the driver in front hadn’t stopped so suddenly, the accident wouldn’t have happened.   D. If the driver in front had stopped so suddenly, the accident would have happened.  </vt:lpstr>
      <vt:lpstr>Question 28:  What I told him a few days ago is not the solution to most of his problems. </vt:lpstr>
      <vt:lpstr>Question 29: Tom’s jokes are inappropriate but we have to put up with it just because he’s the boss.</vt:lpstr>
      <vt:lpstr>Question 30:  Modern office buildings have false ﬂoors under which computer and phone wires can be lain. </vt:lpstr>
      <vt:lpstr>Question 31. It’s possible that she didn’t hear what I said. A. She might not hear what I said.  B. She might have not heard what I said. C. She may not hear what I said.  D. She may not have heard what I said. </vt:lpstr>
      <vt:lpstr>Question 32. “Stop smoking or you’ll be ill,” the doctor told me. A. The doctor advised me to give up smoking to avoid illness. B. The doctor suggested smoking to treat illness,  C. I was warned against smoking a lot of cigarettes. D. I was ordered not to smoke to recover from illness. </vt:lpstr>
      <vt:lpstr>Question 33. I haven’t heard from Mike for several months. A. I didn’t hear from Mike several months ago. B. Mike didn’t hear from me several months ago.  C. Mike heard from me several months ago. D. I last heard from Mike several months ago. </vt:lpstr>
      <vt:lpstr>Question 34.  We also use a great …………….of water daily in our homes, in factories, and in power stations. Most of this water is fresh water and it comes to US from reservoirs, rivers and lakes.  A. number  B. much C. many D. amount</vt:lpstr>
      <vt:lpstr>Question 35. The Earth’s surface is ………. by large areas of water which we call oceans and seas  A. covered  B. reserved C. constructed D. included</vt:lpstr>
      <vt:lpstr>Question 36.   If you have tasted the water from the sea, you will know that, unlike fresh water, seawater tastes salty. This is due to the …….. of sodium chloride which comes from the land. A. attraction  B. presence C. advantage D. realization</vt:lpstr>
      <vt:lpstr>Question 37.  The reason is …………. sunlight is made up of many colors.  A. what  B. who C. which D. that</vt:lpstr>
      <vt:lpstr>Question 38.  Some colors disappear quickly in the sea but blue light bounces back or is reflected, to the surface. This makes the sea look blue. …………, a stormy sky will make the sea look grey.  A. Moreover  B. Hence C. Although D. However</vt:lpstr>
      <vt:lpstr>Question 39. What is the main idea of the passage? A. Satoru Iwata is a man with amazing ideas. B. Gaming is not just for dedicated gamers anymore. C. Satoru Iwata is an important man for dedicated gamers  D. The gaming industry is making educational games now. </vt:lpstr>
      <vt:lpstr>Question 40. What first motivated Iwata to change the strategy of Nintendo? A. He wanted to make useful consoles.   B. He wanted to lower sales.  C. He wanted to attract more players.   D. He wanted a new concept for gaming.  </vt:lpstr>
      <vt:lpstr>Question 41. The word “that” in paragraph 2 refer to . A. Bringing in new kinds of players to video gaming. B. Attracting dedicated gamers C. Making the same kinds of games  D. Improving games’ power and complexity. </vt:lpstr>
      <vt:lpstr>Question 42. Which is TRUE about changes Iwata make about the world of gaming? A. More games for children and girls.   B. More dedicated games.  C. Created a new style of gaming.  D. Less expensive game systems. </vt:lpstr>
      <vt:lpstr>Question 43. The word “groundbreaking” in the last paragraph is closest in meaning to A. innovative B. bad C. beautiful D. natural </vt:lpstr>
      <vt:lpstr>Question 44. What topic does the passage mainly discuss? A. The way how to write the resume for job application. B. The mistakes people make when applying for a job.  C. The common way to make impression in a job interview. D. The necessary skills for job application. </vt:lpstr>
      <vt:lpstr>Question 45. The word “executing” in paragraph 2 is closest in meaning to .  A. enumerating B. determining   C. completing  D. implementing </vt:lpstr>
      <vt:lpstr>Question 46. The word “concrete” in paragraph 3 could be best replaced by . A. indeterminate B. specific C. substantial D. important </vt:lpstr>
      <vt:lpstr>Question 47. What does the word “it” in paragraph 3 refer to ?  A. organization money B. information   C. productivity   D. percentage </vt:lpstr>
      <vt:lpstr>Question 48. According to the passage, what information should candidates include in their resume?  A. specific skills for previous jobs B. the past achievements  C. previous positions  D. future objective </vt:lpstr>
      <vt:lpstr>Question 49 According to the passage, which of the following is NOT true? A. The ability to negotiate effectively is as significant as technical skills. B. Candidates must study the job they are applying carefully before writing the CV C. Applicants should not apply for a distinct job from what they are doing. D. The information interviewees present should be related to the job they are applying.  </vt:lpstr>
      <vt:lpstr>Question 50. It can be inferred from the last paragraph that   A. you should write accurately about your ability for the vacant position.  B. you should be modest about what you can do.  C. a resume reader is good enough to understand what you imply about your ability in the CV.   D. you are allowed to exaggerate the truth of your competence if possible.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1. You may find doing this job very__________. Try it! A. relaxing B. relaxed C. relax D. relaxation</dc:title>
  <dc:creator>Mr Tuan</dc:creator>
  <cp:lastModifiedBy>Mr Tuan</cp:lastModifiedBy>
  <cp:revision>15</cp:revision>
  <dcterms:created xsi:type="dcterms:W3CDTF">2022-04-02T00:33:41Z</dcterms:created>
  <dcterms:modified xsi:type="dcterms:W3CDTF">2022-04-02T03:20:24Z</dcterms:modified>
</cp:coreProperties>
</file>