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68" r:id="rId3"/>
    <p:sldId id="302" r:id="rId4"/>
    <p:sldId id="292" r:id="rId5"/>
    <p:sldId id="360" r:id="rId6"/>
    <p:sldId id="334" r:id="rId7"/>
    <p:sldId id="333" r:id="rId8"/>
    <p:sldId id="381" r:id="rId9"/>
    <p:sldId id="382" r:id="rId10"/>
    <p:sldId id="336" r:id="rId11"/>
    <p:sldId id="383" r:id="rId12"/>
    <p:sldId id="384" r:id="rId13"/>
    <p:sldId id="386" r:id="rId14"/>
    <p:sldId id="366" r:id="rId15"/>
    <p:sldId id="378" r:id="rId16"/>
    <p:sldId id="379" r:id="rId17"/>
    <p:sldId id="315" r:id="rId18"/>
    <p:sldId id="380" r:id="rId19"/>
    <p:sldId id="331" r:id="rId20"/>
    <p:sldId id="295" r:id="rId21"/>
    <p:sldId id="329" r:id="rId22"/>
    <p:sldId id="343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RPV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60" d="100"/>
          <a:sy n="60" d="100"/>
        </p:scale>
        <p:origin x="112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BEBACD7-B954-4707-A866-D4B64D2CA537}" type="datetimeFigureOut">
              <a:rPr lang="en-US"/>
              <a:pPr>
                <a:defRPr/>
              </a:pPr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61D425-1C0B-41B4-8621-DE3CD26DF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8A8809-3D85-48C7-8F6E-E23D98010F8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6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68FD68-26EE-F8CF-5A3E-FFBB18744E8F}"/>
              </a:ext>
            </a:extLst>
          </p:cNvPr>
          <p:cNvSpPr txBox="1"/>
          <p:nvPr userDrawn="1"/>
        </p:nvSpPr>
        <p:spPr>
          <a:xfrm>
            <a:off x="165100" y="15667"/>
            <a:ext cx="671513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Unit 1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02F16-C99B-AB48-36CB-A9D0548C20C7}"/>
              </a:ext>
            </a:extLst>
          </p:cNvPr>
          <p:cNvSpPr txBox="1"/>
          <p:nvPr userDrawn="1"/>
        </p:nvSpPr>
        <p:spPr>
          <a:xfrm>
            <a:off x="9870452" y="12700"/>
            <a:ext cx="2418419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Lesson 1b – Grammar (Cont.) 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5100" y="15667"/>
            <a:ext cx="671513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Unit 1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870452" y="12700"/>
            <a:ext cx="2418419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Lesson 1b – Grammar (Cont.) 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1" r:id="rId3"/>
    <p:sldLayoutId id="2147483652" r:id="rId4"/>
    <p:sldLayoutId id="214748365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5172075" y="1806575"/>
            <a:ext cx="634365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Unit 1: My World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Calibri" pitchFamily="34" charset="0"/>
              </a:rPr>
              <a:t>Lesson 1b: Grammar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Calibri" pitchFamily="34" charset="0"/>
              </a:rPr>
              <a:t>(Cont.)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Calibri" pitchFamily="34" charset="0"/>
              </a:rPr>
              <a:t>Page 17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4068763" y="3919538"/>
            <a:ext cx="24717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Practice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3" y="415925"/>
            <a:ext cx="11442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325438" y="2024063"/>
            <a:ext cx="1159986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000" b="1" dirty="0">
                <a:latin typeface="Calibri" pitchFamily="34" charset="0"/>
              </a:rPr>
              <a:t>1 </a:t>
            </a:r>
            <a:r>
              <a:rPr lang="en-US" sz="3000" dirty="0">
                <a:latin typeface="Calibri" pitchFamily="34" charset="0"/>
              </a:rPr>
              <a:t>John </a:t>
            </a:r>
            <a:r>
              <a:rPr lang="en-US" sz="3000" u="sng" dirty="0">
                <a:solidFill>
                  <a:srgbClr val="FF0000"/>
                </a:solidFill>
                <a:latin typeface="Calibri" pitchFamily="34" charset="0"/>
              </a:rPr>
              <a:t>loves</a:t>
            </a:r>
            <a:r>
              <a:rPr lang="en-US" sz="3000" dirty="0">
                <a:latin typeface="Calibri" pitchFamily="34" charset="0"/>
              </a:rPr>
              <a:t> </a:t>
            </a:r>
            <a:r>
              <a:rPr lang="en-US" sz="3000" b="1" dirty="0">
                <a:latin typeface="Calibri" pitchFamily="34" charset="0"/>
              </a:rPr>
              <a:t>(love) </a:t>
            </a:r>
            <a:r>
              <a:rPr lang="en-US" sz="3000" dirty="0">
                <a:latin typeface="Calibri" pitchFamily="34" charset="0"/>
              </a:rPr>
              <a:t>swimming at the beach </a:t>
            </a:r>
            <a:r>
              <a:rPr lang="en-US" sz="3000" u="sng" dirty="0">
                <a:solidFill>
                  <a:srgbClr val="FF0000"/>
                </a:solidFill>
                <a:latin typeface="Calibri" pitchFamily="34" charset="0"/>
              </a:rPr>
              <a:t>in</a:t>
            </a:r>
            <a:r>
              <a:rPr lang="en-US" sz="3000" dirty="0">
                <a:latin typeface="Calibri" pitchFamily="34" charset="0"/>
              </a:rPr>
              <a:t> summer.</a:t>
            </a:r>
            <a:br>
              <a:rPr lang="en-US" sz="3000" dirty="0">
                <a:latin typeface="Calibri" pitchFamily="34" charset="0"/>
              </a:rPr>
            </a:br>
            <a:r>
              <a:rPr lang="en-US" sz="3000" b="1" dirty="0">
                <a:latin typeface="Calibri" pitchFamily="34" charset="0"/>
              </a:rPr>
              <a:t>2 </a:t>
            </a:r>
            <a:r>
              <a:rPr lang="en-US" sz="3000" dirty="0">
                <a:latin typeface="Calibri" pitchFamily="34" charset="0"/>
              </a:rPr>
              <a:t>I __________________ </a:t>
            </a:r>
            <a:r>
              <a:rPr lang="en-US" sz="3000" b="1" dirty="0">
                <a:latin typeface="Calibri" pitchFamily="34" charset="0"/>
              </a:rPr>
              <a:t>(not/get up) </a:t>
            </a:r>
            <a:r>
              <a:rPr lang="en-US" sz="3000" dirty="0">
                <a:latin typeface="Calibri" pitchFamily="34" charset="0"/>
              </a:rPr>
              <a:t>________ 7 o’clock ________ the weekend.</a:t>
            </a:r>
            <a:br>
              <a:rPr lang="en-US" sz="3000" dirty="0">
                <a:latin typeface="Calibri" pitchFamily="34" charset="0"/>
              </a:rPr>
            </a:br>
            <a:r>
              <a:rPr lang="en-US" sz="3000" b="1" dirty="0">
                <a:latin typeface="Calibri" pitchFamily="34" charset="0"/>
              </a:rPr>
              <a:t>3 </a:t>
            </a:r>
            <a:r>
              <a:rPr lang="en-US" sz="3000" dirty="0">
                <a:latin typeface="Calibri" pitchFamily="34" charset="0"/>
              </a:rPr>
              <a:t>Her birthday __________ </a:t>
            </a:r>
            <a:r>
              <a:rPr lang="en-US" sz="3000" b="1" dirty="0">
                <a:latin typeface="Calibri" pitchFamily="34" charset="0"/>
              </a:rPr>
              <a:t>(be) </a:t>
            </a:r>
            <a:r>
              <a:rPr lang="en-US" sz="3000" dirty="0">
                <a:latin typeface="Calibri" pitchFamily="34" charset="0"/>
              </a:rPr>
              <a:t>________ 2nd August.</a:t>
            </a:r>
            <a:br>
              <a:rPr lang="en-US" sz="3000" dirty="0">
                <a:latin typeface="Calibri" pitchFamily="34" charset="0"/>
              </a:rPr>
            </a:br>
            <a:r>
              <a:rPr lang="en-US" sz="3000" b="1" dirty="0">
                <a:latin typeface="Calibri" pitchFamily="34" charset="0"/>
              </a:rPr>
              <a:t>4 </a:t>
            </a:r>
            <a:r>
              <a:rPr lang="en-US" sz="3000" dirty="0">
                <a:latin typeface="Calibri" pitchFamily="34" charset="0"/>
              </a:rPr>
              <a:t>Mark __________________ </a:t>
            </a:r>
            <a:r>
              <a:rPr lang="en-US" sz="3000" b="1" dirty="0">
                <a:latin typeface="Calibri" pitchFamily="34" charset="0"/>
              </a:rPr>
              <a:t>(not/eat) </a:t>
            </a:r>
            <a:r>
              <a:rPr lang="en-US" sz="3000" dirty="0">
                <a:latin typeface="Calibri" pitchFamily="34" charset="0"/>
              </a:rPr>
              <a:t>lunch at school ________ noon.</a:t>
            </a:r>
            <a:br>
              <a:rPr lang="en-US" sz="3000" dirty="0">
                <a:latin typeface="Calibri" pitchFamily="34" charset="0"/>
              </a:rPr>
            </a:br>
            <a:r>
              <a:rPr lang="en-US" sz="3000" b="1" dirty="0">
                <a:latin typeface="Calibri" pitchFamily="34" charset="0"/>
              </a:rPr>
              <a:t>5 </a:t>
            </a:r>
            <a:r>
              <a:rPr lang="en-US" sz="3000" dirty="0">
                <a:latin typeface="Calibri" pitchFamily="34" charset="0"/>
              </a:rPr>
              <a:t>__________________ </a:t>
            </a:r>
            <a:r>
              <a:rPr lang="en-US" sz="3000" b="1" dirty="0">
                <a:latin typeface="Calibri" pitchFamily="34" charset="0"/>
              </a:rPr>
              <a:t>(you/play) </a:t>
            </a:r>
            <a:r>
              <a:rPr lang="en-US" sz="3000" dirty="0">
                <a:latin typeface="Calibri" pitchFamily="34" charset="0"/>
              </a:rPr>
              <a:t>football ________ Mondays? </a:t>
            </a:r>
            <a:br>
              <a:rPr lang="en-US" sz="3000" dirty="0">
                <a:latin typeface="Calibri" pitchFamily="34" charset="0"/>
              </a:rPr>
            </a:br>
            <a:endParaRPr lang="en-US" sz="3000" dirty="0">
              <a:latin typeface="Calibri" pitchFamily="34" charset="0"/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953941" y="2481263"/>
            <a:ext cx="33289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don’t get up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6281738" y="2481263"/>
            <a:ext cx="16859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at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9378470" y="2481263"/>
            <a:ext cx="16430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at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2695575" y="3381375"/>
            <a:ext cx="20288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is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5367338" y="3395663"/>
            <a:ext cx="16144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on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1624013" y="3867150"/>
            <a:ext cx="33289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doesn’t eat 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8858250" y="3867149"/>
            <a:ext cx="17097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at</a:t>
            </a: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738188" y="4324350"/>
            <a:ext cx="33289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Do you play</a:t>
            </a:r>
          </a:p>
        </p:txBody>
      </p:sp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7196138" y="4310063"/>
            <a:ext cx="15716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4" grpId="0"/>
      <p:bldP spid="60425" grpId="0"/>
      <p:bldP spid="60426" grpId="0"/>
      <p:bldP spid="60427" grpId="0"/>
      <p:bldP spid="60428" grpId="0"/>
      <p:bldP spid="60429" grpId="0"/>
      <p:bldP spid="60430" grpId="0"/>
      <p:bldP spid="60431" grpId="0"/>
      <p:bldP spid="604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13" y="444500"/>
            <a:ext cx="12099925" cy="588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9147175" y="2959100"/>
            <a:ext cx="6508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at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7331075" y="3305175"/>
            <a:ext cx="17176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drives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3284538" y="363855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am never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10337800" y="3654425"/>
            <a:ext cx="6508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go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5141913" y="3983038"/>
            <a:ext cx="6508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in</a:t>
            </a: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11002963" y="3984625"/>
            <a:ext cx="6508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in</a:t>
            </a: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4348163" y="4346575"/>
            <a:ext cx="20637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often catch</a:t>
            </a:r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10974388" y="4330700"/>
            <a:ext cx="6508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in</a:t>
            </a: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7650163" y="4678363"/>
            <a:ext cx="9271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have</a:t>
            </a: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3660775" y="5008563"/>
            <a:ext cx="21066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usually read</a:t>
            </a:r>
          </a:p>
        </p:txBody>
      </p:sp>
      <p:sp>
        <p:nvSpPr>
          <p:cNvPr id="61456" name="Text Box 16"/>
          <p:cNvSpPr txBox="1">
            <a:spLocks noChangeArrowheads="1"/>
          </p:cNvSpPr>
          <p:nvPr/>
        </p:nvSpPr>
        <p:spPr bwMode="auto">
          <a:xfrm>
            <a:off x="9810750" y="5022850"/>
            <a:ext cx="6508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at</a:t>
            </a:r>
          </a:p>
        </p:txBody>
      </p:sp>
      <p:sp>
        <p:nvSpPr>
          <p:cNvPr id="61457" name="Text Box 17"/>
          <p:cNvSpPr txBox="1">
            <a:spLocks noChangeArrowheads="1"/>
          </p:cNvSpPr>
          <p:nvPr/>
        </p:nvSpPr>
        <p:spPr bwMode="auto">
          <a:xfrm>
            <a:off x="3560763" y="5356225"/>
            <a:ext cx="6508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/>
      <p:bldP spid="61447" grpId="0"/>
      <p:bldP spid="61448" grpId="0"/>
      <p:bldP spid="61449" grpId="0"/>
      <p:bldP spid="61450" grpId="0"/>
      <p:bldP spid="61451" grpId="0"/>
      <p:bldP spid="61452" grpId="0"/>
      <p:bldP spid="61453" grpId="0"/>
      <p:bldP spid="61454" grpId="0"/>
      <p:bldP spid="61455" grpId="0"/>
      <p:bldP spid="61456" grpId="0"/>
      <p:bldP spid="614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" y="407988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WB, Page 11</a:t>
            </a:r>
          </a:p>
        </p:txBody>
      </p:sp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1735138" y="495300"/>
            <a:ext cx="99202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Put the adverbs of frequency in the correct place (a or b).</a:t>
            </a:r>
            <a:r>
              <a:rPr lang="en-US" sz="3200">
                <a:latin typeface="Calibri" pitchFamily="34" charset="0"/>
              </a:rPr>
              <a:t> </a:t>
            </a:r>
          </a:p>
        </p:txBody>
      </p:sp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741488" y="1974850"/>
            <a:ext cx="10450512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 dirty="0">
                <a:latin typeface="Calibri" pitchFamily="34" charset="0"/>
              </a:rPr>
              <a:t>1 </a:t>
            </a:r>
            <a:r>
              <a:rPr lang="en-US" sz="2800" dirty="0">
                <a:latin typeface="Calibri" pitchFamily="34" charset="0"/>
              </a:rPr>
              <a:t>I </a:t>
            </a:r>
            <a:r>
              <a:rPr lang="en-US" sz="2800" b="1" dirty="0">
                <a:latin typeface="Calibri" pitchFamily="34" charset="0"/>
              </a:rPr>
              <a:t>a) </a:t>
            </a:r>
            <a:r>
              <a:rPr lang="en-US" sz="2800" dirty="0">
                <a:latin typeface="Calibri" pitchFamily="34" charset="0"/>
              </a:rPr>
              <a:t>___________ do </a:t>
            </a:r>
            <a:r>
              <a:rPr lang="en-US" sz="2800" b="1" dirty="0">
                <a:latin typeface="Calibri" pitchFamily="34" charset="0"/>
              </a:rPr>
              <a:t>b) </a:t>
            </a:r>
            <a:r>
              <a:rPr lang="en-US" sz="2800" dirty="0">
                <a:latin typeface="Calibri" pitchFamily="34" charset="0"/>
              </a:rPr>
              <a:t>___________ my homework in the evening.</a:t>
            </a:r>
          </a:p>
          <a:p>
            <a:r>
              <a:rPr lang="en-US" sz="2800" b="1" dirty="0">
                <a:latin typeface="Calibri" pitchFamily="34" charset="0"/>
              </a:rPr>
              <a:t>2 </a:t>
            </a:r>
            <a:r>
              <a:rPr lang="en-US" sz="2800" dirty="0">
                <a:latin typeface="Calibri" pitchFamily="34" charset="0"/>
              </a:rPr>
              <a:t>We </a:t>
            </a:r>
            <a:r>
              <a:rPr lang="en-US" sz="2800" b="1" dirty="0">
                <a:latin typeface="Calibri" pitchFamily="34" charset="0"/>
              </a:rPr>
              <a:t>a) </a:t>
            </a:r>
            <a:r>
              <a:rPr lang="en-US" sz="2800" dirty="0">
                <a:latin typeface="Calibri" pitchFamily="34" charset="0"/>
              </a:rPr>
              <a:t>__________ meet </a:t>
            </a:r>
            <a:r>
              <a:rPr lang="en-US" sz="2800" b="1" dirty="0">
                <a:latin typeface="Calibri" pitchFamily="34" charset="0"/>
              </a:rPr>
              <a:t>b) </a:t>
            </a:r>
            <a:r>
              <a:rPr lang="en-US" sz="2800" dirty="0">
                <a:latin typeface="Calibri" pitchFamily="34" charset="0"/>
              </a:rPr>
              <a:t>__________our friends at the weekend. </a:t>
            </a:r>
            <a:br>
              <a:rPr lang="en-US" sz="2800" b="1" dirty="0">
                <a:latin typeface="Calibri" pitchFamily="34" charset="0"/>
              </a:rPr>
            </a:br>
            <a:r>
              <a:rPr lang="en-US" sz="2800" b="1" dirty="0">
                <a:latin typeface="Calibri" pitchFamily="34" charset="0"/>
              </a:rPr>
              <a:t>3 </a:t>
            </a:r>
            <a:r>
              <a:rPr lang="en-US" sz="2800" dirty="0">
                <a:latin typeface="Calibri" pitchFamily="34" charset="0"/>
              </a:rPr>
              <a:t>Erica </a:t>
            </a:r>
            <a:r>
              <a:rPr lang="en-US" sz="2800" b="1" dirty="0">
                <a:latin typeface="Calibri" pitchFamily="34" charset="0"/>
              </a:rPr>
              <a:t>a) </a:t>
            </a:r>
            <a:r>
              <a:rPr lang="en-US" sz="2800" dirty="0">
                <a:latin typeface="Calibri" pitchFamily="34" charset="0"/>
              </a:rPr>
              <a:t>___________ is </a:t>
            </a:r>
            <a:r>
              <a:rPr lang="en-US" sz="2800" b="1" dirty="0">
                <a:latin typeface="Calibri" pitchFamily="34" charset="0"/>
              </a:rPr>
              <a:t>b) </a:t>
            </a:r>
            <a:r>
              <a:rPr lang="en-US" sz="2800" dirty="0">
                <a:latin typeface="Calibri" pitchFamily="34" charset="0"/>
              </a:rPr>
              <a:t>___________ late for her English class. </a:t>
            </a:r>
          </a:p>
          <a:p>
            <a:r>
              <a:rPr lang="en-US" sz="2800" b="1" dirty="0">
                <a:latin typeface="Calibri" pitchFamily="34" charset="0"/>
              </a:rPr>
              <a:t>4 </a:t>
            </a:r>
            <a:r>
              <a:rPr lang="en-US" sz="2800" dirty="0">
                <a:latin typeface="Calibri" pitchFamily="34" charset="0"/>
              </a:rPr>
              <a:t>They </a:t>
            </a:r>
            <a:r>
              <a:rPr lang="en-US" sz="2800" b="1" dirty="0">
                <a:latin typeface="Calibri" pitchFamily="34" charset="0"/>
              </a:rPr>
              <a:t>a) </a:t>
            </a:r>
            <a:r>
              <a:rPr lang="en-US" sz="2800" dirty="0">
                <a:latin typeface="Calibri" pitchFamily="34" charset="0"/>
              </a:rPr>
              <a:t>___________ go </a:t>
            </a:r>
            <a:r>
              <a:rPr lang="en-US" sz="2800" b="1" dirty="0">
                <a:latin typeface="Calibri" pitchFamily="34" charset="0"/>
              </a:rPr>
              <a:t>b) </a:t>
            </a:r>
            <a:r>
              <a:rPr lang="en-US" sz="2800" dirty="0">
                <a:latin typeface="Calibri" pitchFamily="34" charset="0"/>
              </a:rPr>
              <a:t>___________to the cinema on Saturdays.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b="1" dirty="0">
                <a:latin typeface="Calibri" pitchFamily="34" charset="0"/>
              </a:rPr>
              <a:t>5 </a:t>
            </a:r>
            <a:r>
              <a:rPr lang="en-US" sz="2800" dirty="0">
                <a:latin typeface="Calibri" pitchFamily="34" charset="0"/>
              </a:rPr>
              <a:t>Jane </a:t>
            </a:r>
            <a:r>
              <a:rPr lang="en-US" sz="2800" b="1" dirty="0">
                <a:latin typeface="Calibri" pitchFamily="34" charset="0"/>
              </a:rPr>
              <a:t>a) </a:t>
            </a:r>
            <a:r>
              <a:rPr lang="en-US" sz="2800" dirty="0">
                <a:latin typeface="Calibri" pitchFamily="34" charset="0"/>
              </a:rPr>
              <a:t>___________ is </a:t>
            </a:r>
            <a:r>
              <a:rPr lang="en-US" sz="2800" b="1" dirty="0">
                <a:latin typeface="Calibri" pitchFamily="34" charset="0"/>
              </a:rPr>
              <a:t>b) </a:t>
            </a:r>
            <a:r>
              <a:rPr lang="en-US" sz="2800" dirty="0">
                <a:latin typeface="Calibri" pitchFamily="34" charset="0"/>
              </a:rPr>
              <a:t>___________ in bed at 10 o’clock. </a:t>
            </a:r>
          </a:p>
          <a:p>
            <a:r>
              <a:rPr lang="en-US" sz="2800" b="1" dirty="0">
                <a:latin typeface="Calibri" pitchFamily="34" charset="0"/>
              </a:rPr>
              <a:t>6 </a:t>
            </a:r>
            <a:r>
              <a:rPr lang="en-US" sz="2800" dirty="0">
                <a:latin typeface="Calibri" pitchFamily="34" charset="0"/>
              </a:rPr>
              <a:t>He </a:t>
            </a:r>
            <a:r>
              <a:rPr lang="en-US" sz="2800" b="1" dirty="0">
                <a:latin typeface="Calibri" pitchFamily="34" charset="0"/>
              </a:rPr>
              <a:t>a) </a:t>
            </a:r>
            <a:r>
              <a:rPr lang="en-US" sz="2800" dirty="0">
                <a:latin typeface="Calibri" pitchFamily="34" charset="0"/>
              </a:rPr>
              <a:t>___________ is </a:t>
            </a:r>
            <a:r>
              <a:rPr lang="en-US" sz="2800" b="1" dirty="0">
                <a:latin typeface="Calibri" pitchFamily="34" charset="0"/>
              </a:rPr>
              <a:t>b) </a:t>
            </a:r>
            <a:r>
              <a:rPr lang="en-US" sz="2800" dirty="0">
                <a:latin typeface="Calibri" pitchFamily="34" charset="0"/>
              </a:rPr>
              <a:t>___________online after 9 o’clock. </a:t>
            </a: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0" y="1957388"/>
            <a:ext cx="1543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usually</a:t>
            </a: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0" y="2366963"/>
            <a:ext cx="1543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often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0" y="2781300"/>
            <a:ext cx="1543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never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0" y="3224213"/>
            <a:ext cx="18430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sometimes</a:t>
            </a: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42863" y="3652838"/>
            <a:ext cx="1543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always</a:t>
            </a:r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42863" y="4110038"/>
            <a:ext cx="1543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seldom</a:t>
            </a:r>
          </a:p>
        </p:txBody>
      </p:sp>
      <p:sp>
        <p:nvSpPr>
          <p:cNvPr id="20490" name="Text Box 15"/>
          <p:cNvSpPr txBox="1">
            <a:spLocks noChangeArrowheads="1"/>
          </p:cNvSpPr>
          <p:nvPr/>
        </p:nvSpPr>
        <p:spPr bwMode="auto">
          <a:xfrm>
            <a:off x="485775" y="1214438"/>
            <a:ext cx="11401425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Calibri" pitchFamily="34" charset="0"/>
              </a:rPr>
              <a:t>Note!</a:t>
            </a:r>
            <a:r>
              <a:rPr lang="en-US" sz="2800">
                <a:latin typeface="Calibri" pitchFamily="34" charset="0"/>
              </a:rPr>
              <a:t> Adverbs of frequency + ordinary verbs / To be + Adverbs of frequency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22513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24623 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5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49492 0.01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26849 0.00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49401 0.006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47943 0.001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5" grpId="0"/>
      <p:bldP spid="65546" grpId="0"/>
      <p:bldP spid="65547" grpId="0"/>
      <p:bldP spid="655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" y="407988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WB, Page 11</a:t>
            </a:r>
          </a:p>
        </p:txBody>
      </p:sp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2139950" y="498475"/>
            <a:ext cx="55641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Calibri" pitchFamily="34" charset="0"/>
              </a:rPr>
              <a:t>Fill in each gap with </a:t>
            </a:r>
            <a:r>
              <a:rPr lang="en-US" sz="3200" b="1" i="1">
                <a:latin typeface="Calibri" pitchFamily="34" charset="0"/>
              </a:rPr>
              <a:t>in</a:t>
            </a:r>
            <a:r>
              <a:rPr lang="en-US" sz="3200" b="1">
                <a:latin typeface="Calibri" pitchFamily="34" charset="0"/>
              </a:rPr>
              <a:t>, </a:t>
            </a:r>
            <a:r>
              <a:rPr lang="en-US" sz="3200" b="1" i="1">
                <a:latin typeface="Calibri" pitchFamily="34" charset="0"/>
              </a:rPr>
              <a:t>at</a:t>
            </a:r>
            <a:r>
              <a:rPr lang="en-US" sz="3200" b="1">
                <a:latin typeface="Calibri" pitchFamily="34" charset="0"/>
              </a:rPr>
              <a:t> or </a:t>
            </a:r>
            <a:r>
              <a:rPr lang="en-US" sz="3200" b="1" i="1">
                <a:latin typeface="Calibri" pitchFamily="34" charset="0"/>
              </a:rPr>
              <a:t>on</a:t>
            </a:r>
            <a:r>
              <a:rPr lang="en-US" sz="3200" b="1">
                <a:latin typeface="Calibri" pitchFamily="34" charset="0"/>
              </a:rPr>
              <a:t>.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681038" y="1557338"/>
            <a:ext cx="9015412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1 </a:t>
            </a:r>
            <a:r>
              <a:rPr lang="en-US" sz="3200">
                <a:latin typeface="Calibri" pitchFamily="34" charset="0"/>
              </a:rPr>
              <a:t>We usually go to the sea ____ August.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2 </a:t>
            </a:r>
            <a:r>
              <a:rPr lang="en-US" sz="3200">
                <a:latin typeface="Calibri" pitchFamily="34" charset="0"/>
              </a:rPr>
              <a:t>I go to bed ____ 10 o’clock.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3 </a:t>
            </a:r>
            <a:r>
              <a:rPr lang="en-US" sz="3200">
                <a:latin typeface="Calibri" pitchFamily="34" charset="0"/>
              </a:rPr>
              <a:t>Jamie has guitar lessons ____ Friday afternoons.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4 </a:t>
            </a:r>
            <a:r>
              <a:rPr lang="en-US" sz="3200">
                <a:latin typeface="Calibri" pitchFamily="34" charset="0"/>
              </a:rPr>
              <a:t>Is your sister’s birthday ____ 12</a:t>
            </a:r>
            <a:r>
              <a:rPr lang="en-US" sz="3200" baseline="30000">
                <a:latin typeface="Calibri" pitchFamily="34" charset="0"/>
              </a:rPr>
              <a:t>th</a:t>
            </a:r>
            <a:r>
              <a:rPr lang="en-US" sz="3200">
                <a:latin typeface="Calibri" pitchFamily="34" charset="0"/>
              </a:rPr>
              <a:t> April?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5 </a:t>
            </a:r>
            <a:r>
              <a:rPr lang="en-US" sz="3200">
                <a:latin typeface="Calibri" pitchFamily="34" charset="0"/>
              </a:rPr>
              <a:t>He often plays sports ____ the weekend.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6 </a:t>
            </a:r>
            <a:r>
              <a:rPr lang="en-US" sz="3200">
                <a:latin typeface="Calibri" pitchFamily="34" charset="0"/>
              </a:rPr>
              <a:t>We play computer games ____ the evening.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7 </a:t>
            </a:r>
            <a:r>
              <a:rPr lang="en-US" sz="3200">
                <a:latin typeface="Calibri" pitchFamily="34" charset="0"/>
              </a:rPr>
              <a:t>We’ve got an English lesson ____ Tuesday morning.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8 </a:t>
            </a:r>
            <a:r>
              <a:rPr lang="en-US" sz="3200">
                <a:latin typeface="Calibri" pitchFamily="34" charset="0"/>
              </a:rPr>
              <a:t>My dad usually goes to bed ____ midnight 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5188744" y="1577975"/>
            <a:ext cx="771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in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2924175" y="2038350"/>
            <a:ext cx="771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at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5138738" y="2524125"/>
            <a:ext cx="771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on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5010150" y="3038475"/>
            <a:ext cx="771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on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4638675" y="3509963"/>
            <a:ext cx="771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at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5367338" y="3995738"/>
            <a:ext cx="771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in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5738813" y="4495800"/>
            <a:ext cx="771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on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667375" y="4967288"/>
            <a:ext cx="771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  <p:bldP spid="31752" grpId="0"/>
      <p:bldP spid="31753" grpId="0"/>
      <p:bldP spid="31754" grpId="0"/>
      <p:bldP spid="31755" grpId="0"/>
      <p:bldP spid="31756" grpId="0"/>
      <p:bldP spid="31757" grpId="0"/>
      <p:bldP spid="317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6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1782763" y="2687638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ChangeArrowheads="1"/>
          </p:cNvSpPr>
          <p:nvPr/>
        </p:nvSpPr>
        <p:spPr bwMode="auto">
          <a:xfrm>
            <a:off x="696913" y="1138238"/>
            <a:ext cx="7481887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1 </a:t>
            </a:r>
            <a:r>
              <a:rPr lang="en-US" sz="3200">
                <a:latin typeface="Calibri" pitchFamily="34" charset="0"/>
              </a:rPr>
              <a:t>what time / you / go to school?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	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A: What time do you go to school?</a:t>
            </a:r>
            <a:br>
              <a:rPr lang="en-US" sz="320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	B: At 7:00 in the morning.</a:t>
            </a:r>
            <a:br>
              <a:rPr lang="en-US" sz="320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2 </a:t>
            </a:r>
            <a:r>
              <a:rPr lang="en-US" sz="3200">
                <a:latin typeface="Calibri" pitchFamily="34" charset="0"/>
              </a:rPr>
              <a:t>your dad / cook dinner / every evening?</a:t>
            </a:r>
          </a:p>
          <a:p>
            <a:endParaRPr lang="en-US" sz="3200">
              <a:latin typeface="Calibri" pitchFamily="34" charset="0"/>
            </a:endParaRPr>
          </a:p>
          <a:p>
            <a:r>
              <a:rPr lang="en-US" sz="3200" b="1">
                <a:latin typeface="Calibri" pitchFamily="34" charset="0"/>
              </a:rPr>
              <a:t>3 </a:t>
            </a:r>
            <a:r>
              <a:rPr lang="en-US" sz="3200">
                <a:latin typeface="Calibri" pitchFamily="34" charset="0"/>
              </a:rPr>
              <a:t>how often / you / play / computer games?</a:t>
            </a:r>
          </a:p>
          <a:p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4 </a:t>
            </a:r>
            <a:r>
              <a:rPr lang="en-US" sz="3200">
                <a:latin typeface="Calibri" pitchFamily="34" charset="0"/>
              </a:rPr>
              <a:t>your parents / exercise?</a:t>
            </a:r>
            <a:br>
              <a:rPr lang="en-US" sz="3200">
                <a:latin typeface="Calibri" pitchFamily="34" charset="0"/>
              </a:rPr>
            </a:br>
            <a:endParaRPr lang="en-US" sz="3200">
              <a:latin typeface="Calibri" pitchFamily="34" charset="0"/>
            </a:endParaRPr>
          </a:p>
          <a:p>
            <a:r>
              <a:rPr lang="en-US" sz="3200" b="1">
                <a:latin typeface="Calibri" pitchFamily="34" charset="0"/>
              </a:rPr>
              <a:t>5 </a:t>
            </a:r>
            <a:r>
              <a:rPr lang="en-US" sz="3200">
                <a:latin typeface="Calibri" pitchFamily="34" charset="0"/>
              </a:rPr>
              <a:t>when / your best friend / watch TV? </a:t>
            </a:r>
            <a:br>
              <a:rPr lang="en-US" sz="3200">
                <a:latin typeface="Calibri" pitchFamily="34" charset="0"/>
              </a:rPr>
            </a:br>
            <a:endParaRPr lang="en-US" sz="3200">
              <a:latin typeface="Calibri" pitchFamily="34" charset="0"/>
            </a:endParaRPr>
          </a:p>
        </p:txBody>
      </p:sp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404813"/>
            <a:ext cx="9517063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922463" y="3073400"/>
            <a:ext cx="77581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=&gt; Does your dad cook dinner every evening?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960563" y="4071938"/>
            <a:ext cx="77581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=&gt; How often do you play computer games?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1963738" y="5010150"/>
            <a:ext cx="77581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=&gt; Do your parents exercise?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1976438" y="5872163"/>
            <a:ext cx="77581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=&gt; When does your best friend watch TV?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7491413" y="1079500"/>
            <a:ext cx="4572000" cy="10064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latin typeface="Calibri" pitchFamily="34" charset="0"/>
              </a:rPr>
              <a:t>Now, work in pairs. Ask and answer these questions.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/>
      <p:bldP spid="33799" grpId="0"/>
      <p:bldP spid="33800" grpId="0"/>
      <p:bldP spid="33801" grpId="0"/>
      <p:bldP spid="235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1266825" y="1852613"/>
            <a:ext cx="1030446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Write a paragraph (60-80 words) about what you usually do in a week. Use the Present Simple tense, Adverbs of Frequency, and Prepositions of time.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7938" y="1847850"/>
            <a:ext cx="3255962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113" y="3082925"/>
            <a:ext cx="3255962" cy="6619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288" y="4400550"/>
            <a:ext cx="3255962" cy="6635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88" y="5599113"/>
            <a:ext cx="3255962" cy="66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163" y="49688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363" y="494145"/>
            <a:ext cx="4227771" cy="58697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814513"/>
            <a:ext cx="434498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>
              <a:defRPr/>
            </a:pP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 dirty="0">
                <a:solidFill>
                  <a:srgbClr val="0033CC"/>
                </a:solidFill>
                <a:latin typeface="Calibri" pitchFamily="34" charset="0"/>
              </a:rPr>
              <a:t>Verbs to describe daily activities/routine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088" y="1817688"/>
            <a:ext cx="5892800" cy="2838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Grammar</a:t>
            </a:r>
          </a:p>
          <a:p>
            <a:pPr>
              <a:defRPr/>
            </a:pPr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 dirty="0">
                <a:solidFill>
                  <a:srgbClr val="0033CC"/>
                </a:solidFill>
                <a:latin typeface="Calibri" pitchFamily="34" charset="0"/>
              </a:rPr>
              <a:t>Present Simple</a:t>
            </a:r>
          </a:p>
          <a:p>
            <a:pPr>
              <a:defRPr/>
            </a:pPr>
            <a:r>
              <a:rPr lang="en-US" sz="3600" i="1" dirty="0">
                <a:solidFill>
                  <a:srgbClr val="0033CC"/>
                </a:solidFill>
                <a:latin typeface="Calibri" pitchFamily="34" charset="0"/>
              </a:rPr>
              <a:t>Adverbs </a:t>
            </a:r>
            <a:r>
              <a:rPr lang="en-US" sz="3600" i="1">
                <a:solidFill>
                  <a:srgbClr val="0033CC"/>
                </a:solidFill>
                <a:latin typeface="Calibri" pitchFamily="34" charset="0"/>
              </a:rPr>
              <a:t>of Frequency</a:t>
            </a:r>
            <a:endParaRPr lang="en-US" sz="3600" i="1" dirty="0">
              <a:solidFill>
                <a:srgbClr val="0033CC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 dirty="0">
                <a:solidFill>
                  <a:srgbClr val="0033CC"/>
                </a:solidFill>
                <a:latin typeface="Calibri" pitchFamily="34" charset="0"/>
              </a:rPr>
              <a:t>Prepositions of time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888" y="1273175"/>
            <a:ext cx="11871325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the vocabularies and grammar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(page 11)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Prepare the next lesson (page 18 SB)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/>
          <a:srcRect t="2" b="15105"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revise and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Present Simple.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revise and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Adverbs of Frequency, Prepositions of time.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446088"/>
            <a:ext cx="9285288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463" y="1154113"/>
            <a:ext cx="6284912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585788" y="2517775"/>
            <a:ext cx="6781800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2 </a:t>
            </a:r>
            <a:r>
              <a:rPr lang="en-US" sz="3200">
                <a:latin typeface="Calibri" pitchFamily="34" charset="0"/>
              </a:rPr>
              <a:t>How often / your mum / surf the Net?</a:t>
            </a:r>
          </a:p>
          <a:p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3 </a:t>
            </a:r>
            <a:r>
              <a:rPr lang="en-US" sz="3200">
                <a:latin typeface="Calibri" pitchFamily="34" charset="0"/>
              </a:rPr>
              <a:t>How often / you / go to bed late?</a:t>
            </a:r>
            <a:br>
              <a:rPr lang="en-US" sz="3200">
                <a:latin typeface="Calibri" pitchFamily="34" charset="0"/>
              </a:rPr>
            </a:br>
            <a:endParaRPr lang="en-US" sz="3200">
              <a:latin typeface="Calibri" pitchFamily="34" charset="0"/>
            </a:endParaRPr>
          </a:p>
          <a:p>
            <a:r>
              <a:rPr lang="en-US" sz="3200" b="1">
                <a:latin typeface="Calibri" pitchFamily="34" charset="0"/>
              </a:rPr>
              <a:t>4 </a:t>
            </a:r>
            <a:r>
              <a:rPr lang="en-US" sz="3200">
                <a:latin typeface="Calibri" pitchFamily="34" charset="0"/>
              </a:rPr>
              <a:t>How often / you / read books?</a:t>
            </a:r>
            <a:br>
              <a:rPr lang="en-US" sz="3200">
                <a:latin typeface="Calibri" pitchFamily="34" charset="0"/>
              </a:rPr>
            </a:br>
            <a:endParaRPr lang="en-US" sz="3200">
              <a:latin typeface="Calibri" pitchFamily="34" charset="0"/>
            </a:endParaRPr>
          </a:p>
          <a:p>
            <a:r>
              <a:rPr lang="en-US" sz="3200" b="1">
                <a:latin typeface="Calibri" pitchFamily="34" charset="0"/>
              </a:rPr>
              <a:t>5 </a:t>
            </a:r>
            <a:r>
              <a:rPr lang="en-US" sz="3200">
                <a:latin typeface="Calibri" pitchFamily="34" charset="0"/>
              </a:rPr>
              <a:t>How often / your dad / go shopping?</a:t>
            </a:r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954088" y="3003550"/>
            <a:ext cx="7716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=&gt; How often does your mum surf the Net?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969963" y="3973513"/>
            <a:ext cx="77168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=&gt; How often do you go to bed late?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941388" y="4914900"/>
            <a:ext cx="7716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=&gt; How often do you read books?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995363" y="5829300"/>
            <a:ext cx="7716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=&gt; How often does your dad go shopping?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7219950" y="1328738"/>
            <a:ext cx="4572000" cy="10064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latin typeface="Calibri" pitchFamily="34" charset="0"/>
              </a:rPr>
              <a:t>Now, work in pairs. Ask and answer these questions.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  <p:bldP spid="26632" grpId="0"/>
      <p:bldP spid="26633" grpId="0"/>
      <p:bldP spid="26634" grpId="0"/>
      <p:bldP spid="122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55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3751263" y="4114800"/>
            <a:ext cx="4029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Presentation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7300" y="441325"/>
            <a:ext cx="46990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3" y="1700213"/>
            <a:ext cx="12149137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63" y="455613"/>
            <a:ext cx="2166937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406400" y="1712913"/>
            <a:ext cx="548322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Adverbs of frequency </a:t>
            </a:r>
            <a:r>
              <a:rPr lang="en-US" sz="3200">
                <a:latin typeface="Calibri" pitchFamily="34" charset="0"/>
              </a:rPr>
              <a:t>tell us how often something happens.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They go </a:t>
            </a:r>
            <a:r>
              <a:rPr lang="en-US" sz="3200" b="1">
                <a:latin typeface="Calibri" pitchFamily="34" charset="0"/>
              </a:rPr>
              <a:t>before </a:t>
            </a:r>
            <a:r>
              <a:rPr lang="en-US" sz="3200">
                <a:latin typeface="Calibri" pitchFamily="34" charset="0"/>
              </a:rPr>
              <a:t>the main verb but </a:t>
            </a:r>
            <a:r>
              <a:rPr lang="en-US" sz="3200" b="1">
                <a:latin typeface="Calibri" pitchFamily="34" charset="0"/>
              </a:rPr>
              <a:t>after </a:t>
            </a:r>
            <a:r>
              <a:rPr lang="en-US" sz="3200">
                <a:latin typeface="Calibri" pitchFamily="34" charset="0"/>
              </a:rPr>
              <a:t>the verb </a:t>
            </a:r>
            <a:r>
              <a:rPr lang="en-US" sz="3200" b="1" i="1">
                <a:latin typeface="Calibri" pitchFamily="34" charset="0"/>
              </a:rPr>
              <a:t>to be</a:t>
            </a:r>
            <a:r>
              <a:rPr lang="en-US" sz="3200">
                <a:latin typeface="Calibri" pitchFamily="34" charset="0"/>
              </a:rPr>
              <a:t> </a:t>
            </a: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3910013" y="476250"/>
            <a:ext cx="4705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chemeClr val="hlink"/>
                </a:solidFill>
                <a:latin typeface="Calibri" pitchFamily="34" charset="0"/>
              </a:rPr>
              <a:t>Adverbs of frequency</a:t>
            </a: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2375" y="1790700"/>
            <a:ext cx="3817938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9082</TotalTime>
  <Words>728</Words>
  <Application>Microsoft Office PowerPoint</Application>
  <PresentationFormat>Widescreen</PresentationFormat>
  <Paragraphs>106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149</cp:revision>
  <dcterms:created xsi:type="dcterms:W3CDTF">2020-12-08T03:17:05Z</dcterms:created>
  <dcterms:modified xsi:type="dcterms:W3CDTF">2022-12-21T03:28:21Z</dcterms:modified>
</cp:coreProperties>
</file>