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9" r:id="rId2"/>
    <p:sldId id="320" r:id="rId3"/>
    <p:sldId id="317" r:id="rId4"/>
    <p:sldId id="269" r:id="rId5"/>
    <p:sldId id="290" r:id="rId6"/>
    <p:sldId id="291" r:id="rId7"/>
    <p:sldId id="321" r:id="rId8"/>
    <p:sldId id="322" r:id="rId9"/>
    <p:sldId id="292" r:id="rId10"/>
    <p:sldId id="288" r:id="rId11"/>
    <p:sldId id="323" r:id="rId12"/>
    <p:sldId id="325" r:id="rId13"/>
    <p:sldId id="324" r:id="rId14"/>
    <p:sldId id="326" r:id="rId15"/>
    <p:sldId id="327" r:id="rId16"/>
    <p:sldId id="337" r:id="rId17"/>
    <p:sldId id="338" r:id="rId18"/>
    <p:sldId id="339" r:id="rId19"/>
    <p:sldId id="356" r:id="rId20"/>
    <p:sldId id="357" r:id="rId21"/>
    <p:sldId id="358" r:id="rId22"/>
    <p:sldId id="359" r:id="rId23"/>
    <p:sldId id="361" r:id="rId24"/>
    <p:sldId id="360" r:id="rId25"/>
    <p:sldId id="362" r:id="rId26"/>
    <p:sldId id="341" r:id="rId27"/>
    <p:sldId id="364" r:id="rId28"/>
    <p:sldId id="365" r:id="rId29"/>
    <p:sldId id="366" r:id="rId30"/>
    <p:sldId id="367" r:id="rId31"/>
    <p:sldId id="35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7158" autoAdjust="0"/>
  </p:normalViewPr>
  <p:slideViewPr>
    <p:cSldViewPr>
      <p:cViewPr>
        <p:scale>
          <a:sx n="66" d="100"/>
          <a:sy n="66" d="100"/>
        </p:scale>
        <p:origin x="-1050" y="-22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E50D7-A6A6-4C18-8B43-02A09FEF4D62}" type="datetimeFigureOut">
              <a:rPr lang="vi-VN" smtClean="0"/>
              <a:t>17/07/2021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4F290-44A1-4CB5-AFA6-9C674626EE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0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2FB86-AC9F-40AC-B5EB-22E6AB7D15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2.png"/><Relationship Id="rId7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2.png"/><Relationship Id="rId15" Type="http://schemas.openxmlformats.org/officeDocument/2006/relationships/image" Target="../media/image73.png"/><Relationship Id="rId10" Type="http://schemas.openxmlformats.org/officeDocument/2006/relationships/image" Target="../media/image59.png"/><Relationship Id="rId4" Type="http://schemas.openxmlformats.org/officeDocument/2006/relationships/image" Target="../media/image49.png"/><Relationship Id="rId9" Type="http://schemas.openxmlformats.org/officeDocument/2006/relationships/image" Target="../media/image58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4.pn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1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9.png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9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3.png"/><Relationship Id="rId7" Type="http://schemas.openxmlformats.org/officeDocument/2006/relationships/image" Target="../media/image65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72.png"/><Relationship Id="rId5" Type="http://schemas.openxmlformats.org/officeDocument/2006/relationships/image" Target="../media/image63.png"/><Relationship Id="rId10" Type="http://schemas.openxmlformats.org/officeDocument/2006/relationships/image" Target="../media/image71.png"/><Relationship Id="rId4" Type="http://schemas.openxmlformats.org/officeDocument/2006/relationships/image" Target="../media/image54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42" y="2649814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9832" y="509885"/>
            <a:ext cx="6312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1309" b="8869"/>
          <a:stretch/>
        </p:blipFill>
        <p:spPr bwMode="auto">
          <a:xfrm>
            <a:off x="152400" y="685800"/>
            <a:ext cx="2289987" cy="39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8" r="14822" b="77187"/>
          <a:stretch/>
        </p:blipFill>
        <p:spPr bwMode="auto">
          <a:xfrm rot="16046083">
            <a:off x="1715667" y="216349"/>
            <a:ext cx="1115303" cy="11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5723" y="1407886"/>
            <a:ext cx="5678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tìm ước chung của hai số tự nhiên khác 0 ta làm thế nào?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70237" y="2668814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b="1" smtClean="0">
                    <a:latin typeface="Times New Roman" pitchFamily="18" charset="0"/>
                    <a:cs typeface="Times New Roman" pitchFamily="18" charset="0"/>
                  </a:rPr>
                  <a:t>Cách tìm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𝐂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𝐛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37" y="2668814"/>
                <a:ext cx="4191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70237" y="3563257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37" y="3563257"/>
                <a:ext cx="41910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05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70237" y="4238877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37" y="4238877"/>
                <a:ext cx="419100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007926"/>
                <a:ext cx="83004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- Tìm các phần tử chung của hai tập hợp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07926"/>
                <a:ext cx="8300499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468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2837" y="5801380"/>
                <a:ext cx="76453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Tập hợp các phần tử chung đó chính là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37" y="5801380"/>
                <a:ext cx="7645363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59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3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0" t="32652" r="17901" b="51394"/>
          <a:stretch/>
        </p:blipFill>
        <p:spPr bwMode="auto">
          <a:xfrm>
            <a:off x="152400" y="3276600"/>
            <a:ext cx="8915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-44" r="46918" b="45416"/>
          <a:stretch/>
        </p:blipFill>
        <p:spPr bwMode="auto">
          <a:xfrm>
            <a:off x="914400" y="-3303"/>
            <a:ext cx="6858000" cy="31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6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1309" b="8869"/>
          <a:stretch/>
        </p:blipFill>
        <p:spPr bwMode="auto">
          <a:xfrm>
            <a:off x="72213" y="2891971"/>
            <a:ext cx="2289987" cy="39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533400" y="609600"/>
            <a:ext cx="4419600" cy="2057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00CC"/>
                </a:solidFill>
              </a:rPr>
              <a:t>Em nào có cách làm khác không?</a:t>
            </a:r>
            <a:endParaRPr lang="vi-VN" sz="2800">
              <a:solidFill>
                <a:srgbClr val="0000CC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9" y="228600"/>
            <a:ext cx="390698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676650" y="2957513"/>
          <a:ext cx="1790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" imgW="1790640" imgH="942840" progId="Paint.Picture">
                  <p:embed/>
                </p:oleObj>
              </mc:Choice>
              <mc:Fallback>
                <p:oleObj name="Bitmap Image" r:id="" imgW="1790640" imgH="942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3676650" y="2957513"/>
                        <a:ext cx="17907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 b="4451"/>
          <a:stretch/>
        </p:blipFill>
        <p:spPr bwMode="auto">
          <a:xfrm>
            <a:off x="2667000" y="3741056"/>
            <a:ext cx="6396928" cy="294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"/>
            <a:ext cx="926718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dministrator\Downloads\—Pngtree—group discussion learn life learning_38162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07" y="2756707"/>
            <a:ext cx="3796493" cy="37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30619"/>
            <a:ext cx="3071867" cy="65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110335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ƯCLN(90; 10) = 10, vì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90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chia</a:t>
            </a:r>
            <a:r>
              <a:rPr kumimoji="0" lang="vi-VN" sz="2400" b="0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hết cho 10</a:t>
            </a:r>
            <a:endParaRPr kumimoji="0" lang="vi-VN" sz="32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0" y="457200"/>
          <a:ext cx="76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6" imgW="76233" imgH="190583" progId="Equation.DSMT4">
                  <p:embed/>
                </p:oleObj>
              </mc:Choice>
              <mc:Fallback>
                <p:oleObj name="Equation" r:id="rId6" imgW="76233" imgH="19058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762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10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54200"/>
            <a:ext cx="990600" cy="508000"/>
          </a:xfrm>
        </p:spPr>
        <p:txBody>
          <a:bodyPr>
            <a:noAutofit/>
          </a:bodyPr>
          <a:lstStyle/>
          <a:p>
            <a:pPr algn="l"/>
            <a:r>
              <a:rPr lang="vi-VN" sz="2800" smtClean="0">
                <a:solidFill>
                  <a:srgbClr val="0000CC"/>
                </a:solidFill>
              </a:rPr>
              <a:t>Giải:</a:t>
            </a:r>
            <a:endParaRPr lang="vi-VN" sz="2800">
              <a:solidFill>
                <a:srgbClr val="0000C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96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smtClean="0">
                <a:solidFill>
                  <a:srgbClr val="0000CC"/>
                </a:solidFill>
              </a:rPr>
              <a:t>Ta có: ƯCLN(12; 15) = 3.Nên:</a:t>
            </a:r>
            <a:br>
              <a:rPr lang="vi-VN" sz="2800" smtClean="0">
                <a:solidFill>
                  <a:srgbClr val="0000CC"/>
                </a:solidFill>
              </a:rPr>
            </a:br>
            <a:r>
              <a:rPr lang="vi-VN" sz="2800" smtClean="0">
                <a:solidFill>
                  <a:srgbClr val="0000CC"/>
                </a:solidFill>
              </a:rPr>
              <a:t>Mỗi bạn được bố chia cho:</a:t>
            </a:r>
            <a:br>
              <a:rPr lang="vi-VN" sz="2800" smtClean="0">
                <a:solidFill>
                  <a:srgbClr val="0000CC"/>
                </a:solidFill>
              </a:rPr>
            </a:br>
            <a:r>
              <a:rPr lang="vi-VN" sz="2800" smtClean="0">
                <a:solidFill>
                  <a:srgbClr val="0000CC"/>
                </a:solidFill>
              </a:rPr>
              <a:t> + 12:3 = 4 (quả bóng màu xanh)</a:t>
            </a:r>
            <a:br>
              <a:rPr lang="vi-VN" sz="2800" smtClean="0">
                <a:solidFill>
                  <a:srgbClr val="0000CC"/>
                </a:solidFill>
              </a:rPr>
            </a:br>
            <a:r>
              <a:rPr lang="vi-VN" sz="2800" smtClean="0">
                <a:solidFill>
                  <a:srgbClr val="0000CC"/>
                </a:solidFill>
              </a:rPr>
              <a:t> + 15 : 3 = 5 (quả bóng mầu đỏ)</a:t>
            </a:r>
            <a:br>
              <a:rPr lang="vi-VN" sz="2800" smtClean="0">
                <a:solidFill>
                  <a:srgbClr val="0000CC"/>
                </a:solidFill>
              </a:rPr>
            </a:br>
            <a:endParaRPr lang="vi-VN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 smtClean="0"/>
              <a:t>Ư(36</a:t>
            </a:r>
            <a:r>
              <a:rPr lang="vi-VN" sz="2400"/>
              <a:t>) = {1; 2; 3; 4; 6; 9;12;18;36}</a:t>
            </a:r>
          </a:p>
          <a:p>
            <a:r>
              <a:rPr lang="vi-VN" sz="2400"/>
              <a:t>Ư(40) = {1; 2; 4; 5; 8; 10; 20; 40}</a:t>
            </a:r>
          </a:p>
          <a:p>
            <a:r>
              <a:rPr lang="vi-VN" sz="2400"/>
              <a:t>ƯC(36; 40) = {1; 2; 4}</a:t>
            </a:r>
          </a:p>
          <a:p>
            <a:r>
              <a:rPr lang="vi-VN" sz="2400"/>
              <a:t>a) Có thể chia lớp thành 1; 2; 4 nhóm</a:t>
            </a:r>
          </a:p>
          <a:p>
            <a:r>
              <a:rPr lang="vi-VN" sz="2400"/>
              <a:t>b) Có thể chia nhiều nhất là 4 nhóm Hs, khi đó:</a:t>
            </a:r>
          </a:p>
          <a:p>
            <a:pPr marL="0" indent="0">
              <a:buNone/>
            </a:pPr>
            <a:endParaRPr lang="vi-VN" sz="2400" b="1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8754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510135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Giải</a:t>
            </a:r>
            <a:endParaRPr lang="vi-VN" sz="2400" b="1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31144"/>
              </p:ext>
            </p:extLst>
          </p:nvPr>
        </p:nvGraphicFramePr>
        <p:xfrm>
          <a:off x="609600" y="5029200"/>
          <a:ext cx="7772400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nhóm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nam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nữ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36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40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2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18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20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4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9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2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7" y="2868160"/>
            <a:ext cx="3371396" cy="33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7943" y="927602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tìm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ƯCLN của hai hay nhiều số ngoài cách tìm như đã nêu ở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trên,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có còn cách nào khác để tìm ƯCLN nhanh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hơn,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dễ dàng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hơn?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2" y="157898"/>
            <a:ext cx="8562422" cy="6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" y="914400"/>
            <a:ext cx="894902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78" y="1676400"/>
            <a:ext cx="9263501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6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296011"/>
            <a:ext cx="852011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tìm ước chung lớn nhất của hai hay nhiều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1" y="1553657"/>
            <a:ext cx="8077201" cy="13101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ra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332399"/>
            <a:ext cx="8077201" cy="10110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nguyên tố chung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4724400"/>
            <a:ext cx="8077201" cy="13101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thừa số đã chọn, mỗi thừa số lấy với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nhỏ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ƯCLN phải tìm.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33"/>
              <p:cNvSpPr txBox="1">
                <a:spLocks noChangeArrowheads="1"/>
              </p:cNvSpPr>
              <p:nvPr/>
            </p:nvSpPr>
            <p:spPr bwMode="auto">
              <a:xfrm>
                <a:off x="1270786" y="444028"/>
                <a:ext cx="82153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a:rPr lang="en-US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𝐶𝐿𝑁</m:t>
                    </m:r>
                    <m:r>
                      <a:rPr lang="en-US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45,150</m:t>
                        </m:r>
                      </m:e>
                    </m:d>
                  </m:oMath>
                </a14:m>
                <a:r>
                  <a:rPr lang="en-US" alt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biết 45 =3</a:t>
                </a:r>
                <a:r>
                  <a:rPr lang="en-US" altLang="en-US" sz="2800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 và 150 =2 .3. 5</a:t>
                </a:r>
                <a:r>
                  <a:rPr lang="en-US" altLang="en-US" sz="2800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786" y="444028"/>
                <a:ext cx="821531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84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53550" y="1733692"/>
                <a:ext cx="14863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45 =3</m:t>
                      </m:r>
                      <m:r>
                        <m:rPr>
                          <m:nor/>
                        </m:rPr>
                        <a:rPr lang="en-US" alt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.5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50" y="1733692"/>
                <a:ext cx="14863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39279" y="2609371"/>
                <a:ext cx="21226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150 =2 .3. 5</m:t>
                      </m:r>
                      <m:r>
                        <m:rPr>
                          <m:nor/>
                        </m:rPr>
                        <a:rPr lang="en-US" alt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79" y="2609371"/>
                <a:ext cx="212269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/>
              <p:cNvSpPr/>
              <p:nvPr/>
            </p:nvSpPr>
            <p:spPr>
              <a:xfrm>
                <a:off x="2327885" y="1403004"/>
                <a:ext cx="6130316" cy="102845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2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B1 </a:t>
                </a:r>
                <a:r>
                  <a:rPr lang="en-US" altLang="en-US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altLang="en-US"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các số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45;150 </m:t>
                    </m:r>
                  </m:oMath>
                </a14:m>
                <a:r>
                  <a:rPr lang="en-US" altLang="en-US"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thừa số </a:t>
                </a:r>
                <a:r>
                  <a:rPr lang="en-US" altLang="en-US" sz="2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 tố.</a:t>
                </a:r>
                <a:endParaRPr lang="en-US" altLang="en-US"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85" y="1403004"/>
                <a:ext cx="6130316" cy="1028458"/>
              </a:xfrm>
              <a:prstGeom prst="roundRect">
                <a:avLst/>
              </a:prstGeom>
              <a:blipFill rotWithShape="1">
                <a:blip r:embed="rId5"/>
                <a:stretch>
                  <a:fillRect l="-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2354943" y="2618284"/>
            <a:ext cx="5341257" cy="7936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</a:t>
            </a: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thừa số nguyên tố chung.</a:t>
            </a:r>
            <a:endParaRPr lang="en-US" altLang="en-US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27884" y="3786648"/>
            <a:ext cx="5341257" cy="1028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altLang="en-US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thừa số đã chọn, mỗi thừa số lấy với </a:t>
            </a:r>
            <a:r>
              <a:rPr lang="en-US" altLang="en-US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nhỏ </a:t>
            </a:r>
            <a:r>
              <a:rPr lang="en-US" altLang="en-US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nhất.</a:t>
            </a:r>
            <a:endParaRPr lang="en-US" altLang="en-US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979458" y="1735928"/>
                <a:ext cx="4443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58" y="1735928"/>
                <a:ext cx="444352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360458" y="1706900"/>
                <a:ext cx="473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458" y="1706900"/>
                <a:ext cx="47320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492944" y="2618284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44" y="2618284"/>
                <a:ext cx="46519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862692" y="2632780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92" y="2632780"/>
                <a:ext cx="46519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54612" y="5257800"/>
                <a:ext cx="29866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𝐶𝐿𝑁</m:t>
                      </m:r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12" y="5257800"/>
                <a:ext cx="298665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669452" y="5257800"/>
                <a:ext cx="876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52" y="5257800"/>
                <a:ext cx="87607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579601" y="5202128"/>
                <a:ext cx="763799" cy="58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/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01" y="5202128"/>
                <a:ext cx="763799" cy="5890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010179" y="5203026"/>
                <a:ext cx="756104" cy="588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/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79" y="5203026"/>
                <a:ext cx="756104" cy="58817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533534" y="5257800"/>
                <a:ext cx="1969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3.5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4" y="5257800"/>
                <a:ext cx="1969963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8" b="-35366"/>
          <a:stretch/>
        </p:blipFill>
        <p:spPr bwMode="auto">
          <a:xfrm>
            <a:off x="319088" y="205248"/>
            <a:ext cx="972683" cy="125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6622" y="285051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  <a:endParaRPr lang="en-US" sz="5400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233104" y="1524849"/>
                <a:ext cx="3004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tập hợp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Ư(1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04" y="1524849"/>
                <a:ext cx="300434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057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33103" y="2866975"/>
                <a:ext cx="3004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tập hợp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Ư(30)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03" y="2866975"/>
                <a:ext cx="3004349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4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6" b="97500" l="24271" r="80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395792" y="1271824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395792" y="2747583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805578" y="2086237"/>
                <a:ext cx="4149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9;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78" y="2086237"/>
                <a:ext cx="414959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05578" y="3536257"/>
                <a:ext cx="54618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1;2;3;5;6;10;15;30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78" y="3536257"/>
                <a:ext cx="546188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395792" y="4460976"/>
            <a:ext cx="1231901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86000" y="4734580"/>
            <a:ext cx="751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vừa là ước của 18, vừa là ước của 30?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2907"/>
            <a:ext cx="8991600" cy="214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2895600" y="4191000"/>
            <a:ext cx="2880809" cy="22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US" altLang="en-US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tập 2: </a:t>
                </a:r>
                <a:r>
                  <a:rPr lang="en-US" altLang="en-US" sz="32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𝐶𝐿𝑁</m:t>
                    </m:r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3200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36,86</m:t>
                        </m:r>
                      </m:e>
                    </m:d>
                  </m:oMath>
                </a14:m>
                <a:endParaRPr lang="vi-VN" sz="320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098449"/>
          </a:xfrm>
        </p:spPr>
        <p:txBody>
          <a:bodyPr>
            <a:normAutofit/>
          </a:bodyPr>
          <a:lstStyle/>
          <a:p>
            <a:r>
              <a:rPr lang="vi-VN"/>
              <a:t>36 = </a:t>
            </a:r>
            <a:r>
              <a:rPr lang="vi-VN"/>
              <a:t>2</a:t>
            </a:r>
            <a:r>
              <a:rPr lang="vi-VN" baseline="30000"/>
              <a:t>2</a:t>
            </a:r>
            <a:r>
              <a:rPr lang="vi-VN"/>
              <a:t>.3</a:t>
            </a:r>
            <a:r>
              <a:rPr lang="vi-VN" baseline="30000"/>
              <a:t>2</a:t>
            </a:r>
            <a:r>
              <a:rPr lang="vi-VN" smtClean="0"/>
              <a:t>;</a:t>
            </a:r>
          </a:p>
          <a:p>
            <a:r>
              <a:rPr lang="vi-VN" smtClean="0"/>
              <a:t> </a:t>
            </a:r>
            <a:r>
              <a:rPr lang="vi-VN"/>
              <a:t>84 = 2</a:t>
            </a:r>
            <a:r>
              <a:rPr lang="vi-VN" baseline="30000"/>
              <a:t>2</a:t>
            </a:r>
            <a:r>
              <a:rPr lang="vi-VN"/>
              <a:t>.3.7</a:t>
            </a:r>
          </a:p>
          <a:p>
            <a:r>
              <a:rPr lang="vi-VN"/>
              <a:t>ƯCLN(36; 84) =2</a:t>
            </a:r>
            <a:r>
              <a:rPr lang="vi-VN" baseline="30000"/>
              <a:t>2</a:t>
            </a:r>
            <a:r>
              <a:rPr lang="vi-VN"/>
              <a:t>.3 = 12</a:t>
            </a:r>
          </a:p>
          <a:p>
            <a:endParaRPr lang="vi-VN"/>
          </a:p>
        </p:txBody>
      </p:sp>
      <p:pic>
        <p:nvPicPr>
          <p:cNvPr id="6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2743200" y="4190998"/>
            <a:ext cx="3185609" cy="24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1"/>
            <a:ext cx="8763000" cy="1219200"/>
          </a:xfrm>
        </p:spPr>
        <p:txBody>
          <a:bodyPr/>
          <a:lstStyle/>
          <a:p>
            <a:pPr marL="0" indent="0">
              <a:buNone/>
            </a:pPr>
            <a:r>
              <a:rPr lang="vi-VN"/>
              <a:t>Số hàng nhiều nhất có thể xếp chính bằng ƯCLN(24; 28; 36</a:t>
            </a:r>
            <a:r>
              <a:rPr lang="vi-VN"/>
              <a:t>) </a:t>
            </a:r>
            <a:endParaRPr lang="vi-VN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6200"/>
            <a:ext cx="9169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9057" y="4252688"/>
            <a:ext cx="8763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mtClean="0"/>
              <a:t>Tìm ƯCLN(24; 28; 36) =</a:t>
            </a:r>
            <a:r>
              <a:rPr lang="vi-VN" smtClean="0">
                <a:solidFill>
                  <a:srgbClr val="0000CC"/>
                </a:solidFill>
              </a:rPr>
              <a:t> 4</a:t>
            </a:r>
            <a:endParaRPr lang="vi-VN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mtClean="0">
                <a:solidFill>
                  <a:srgbClr val="0000CC"/>
                </a:solidFill>
              </a:rPr>
              <a:t>Để tìm ước chung của các số, ta có thể làm như sau:</a:t>
            </a:r>
            <a:endParaRPr lang="vi-VN">
              <a:solidFill>
                <a:srgbClr val="0000CC"/>
              </a:solidFill>
            </a:endParaRPr>
          </a:p>
        </p:txBody>
      </p:sp>
      <p:pic>
        <p:nvPicPr>
          <p:cNvPr id="4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580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mtClean="0">
                <a:solidFill>
                  <a:srgbClr val="0000CC"/>
                </a:solidFill>
              </a:rPr>
              <a:t>1. Tìm ƯCLN của các số đó</a:t>
            </a:r>
            <a:endParaRPr lang="vi-VN">
              <a:solidFill>
                <a:srgbClr val="0000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862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>
                <a:solidFill>
                  <a:srgbClr val="0000CC"/>
                </a:solidFill>
              </a:rPr>
              <a:t>2</a:t>
            </a:r>
            <a:r>
              <a:rPr lang="vi-VN" smtClean="0">
                <a:solidFill>
                  <a:srgbClr val="0000CC"/>
                </a:solidFill>
              </a:rPr>
              <a:t>. Tìm tất cả ước của ƯCLN  đó</a:t>
            </a:r>
            <a:endParaRPr lang="vi-VN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smtClean="0">
                <a:solidFill>
                  <a:srgbClr val="0000CC"/>
                </a:solidFill>
              </a:rPr>
              <a:t>ƯCLN (75, 105) = 15</a:t>
            </a:r>
          </a:p>
          <a:p>
            <a:pPr marL="0" indent="0">
              <a:buNone/>
            </a:pPr>
            <a:endParaRPr lang="vi-VN" smtClean="0"/>
          </a:p>
          <a:p>
            <a:pPr marL="0" indent="0">
              <a:buNone/>
            </a:pPr>
            <a:r>
              <a:rPr lang="vi-VN" smtClean="0">
                <a:solidFill>
                  <a:srgbClr val="0000CC"/>
                </a:solidFill>
              </a:rPr>
              <a:t>ƯC (75; 105) = Ư(15) = {1; 3; 5; 15}</a:t>
            </a:r>
            <a:endParaRPr lang="vi-V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0" y="304800"/>
            <a:ext cx="936117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0"/>
          <a:stretch/>
        </p:blipFill>
        <p:spPr bwMode="auto">
          <a:xfrm>
            <a:off x="381000" y="152400"/>
            <a:ext cx="8610234" cy="333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3" r="-739"/>
          <a:stretch/>
        </p:blipFill>
        <p:spPr bwMode="auto">
          <a:xfrm>
            <a:off x="5976257" y="3099429"/>
            <a:ext cx="3138714" cy="37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8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697"/>
            <a:ext cx="7290626" cy="60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20" y="762000"/>
            <a:ext cx="962836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1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591800" cy="7620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Phân số       đã là phân số tối giản chưa? 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837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08039"/>
              </p:ext>
            </p:extLst>
          </p:nvPr>
        </p:nvGraphicFramePr>
        <p:xfrm>
          <a:off x="2438400" y="1524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4" imgW="215640" imgH="393480" progId="Equation.DSMT4">
                  <p:embed/>
                </p:oleObj>
              </mc:Choice>
              <mc:Fallback>
                <p:oleObj name="Equation" r:id="rId4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152400"/>
                        <a:ext cx="431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0" y="1131761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Nếu chưa hãy rút gọn về phân số tối giản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/>
          </a:p>
        </p:txBody>
      </p:sp>
      <p:sp>
        <p:nvSpPr>
          <p:cNvPr id="7" name="Rectangle 6"/>
          <p:cNvSpPr/>
          <p:nvPr/>
        </p:nvSpPr>
        <p:spPr>
          <a:xfrm>
            <a:off x="152400" y="1981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42999" y="3004810"/>
            <a:ext cx="3677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Vì 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 ƯCLN(16;10) 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= 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</a:t>
            </a:r>
            <a:endParaRPr kumimoji="0" lang="vi-V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4344" y="2135088"/>
            <a:ext cx="5439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số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số chưa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tối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giản</a:t>
            </a:r>
            <a:endParaRPr lang="vi-VN" sz="280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53392"/>
              </p:ext>
            </p:extLst>
          </p:nvPr>
        </p:nvGraphicFramePr>
        <p:xfrm>
          <a:off x="2590800" y="2002998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6" imgW="431640" imgH="787320" progId="Equation.DSMT4">
                  <p:embed/>
                </p:oleObj>
              </mc:Choice>
              <mc:Fallback>
                <p:oleObj name="Equation" r:id="rId6" imgW="4316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00" y="2002998"/>
                        <a:ext cx="431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702405"/>
              </p:ext>
            </p:extLst>
          </p:nvPr>
        </p:nvGraphicFramePr>
        <p:xfrm>
          <a:off x="5517915" y="2895600"/>
          <a:ext cx="971549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7915" y="2895600"/>
                        <a:ext cx="971549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8" y="3546173"/>
            <a:ext cx="3754421" cy="317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6800" y="299794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itchFamily="18" charset="0"/>
                <a:ea typeface="Arial" pitchFamily="34" charset="0"/>
                <a:cs typeface="Times New Roman" pitchFamily="18" charset="0"/>
              </a:rPr>
              <a:t>nên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7577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" y="609600"/>
            <a:ext cx="912193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3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smtClean="0">
                <a:solidFill>
                  <a:srgbClr val="FF0000"/>
                </a:solidFill>
              </a:rPr>
              <a:t>Luyện tập 3: Rút gọn về phân số tối giản:</a:t>
            </a:r>
            <a:endParaRPr lang="vi-VN" sz="320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17112"/>
              </p:ext>
            </p:extLst>
          </p:nvPr>
        </p:nvGraphicFramePr>
        <p:xfrm>
          <a:off x="1219200" y="1524000"/>
          <a:ext cx="8461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3" imgW="355320" imgH="393480" progId="Equation.DSMT4">
                  <p:embed/>
                </p:oleObj>
              </mc:Choice>
              <mc:Fallback>
                <p:oleObj name="Equation" r:id="rId3" imgW="355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524000"/>
                        <a:ext cx="846137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0042"/>
              </p:ext>
            </p:extLst>
          </p:nvPr>
        </p:nvGraphicFramePr>
        <p:xfrm>
          <a:off x="1219200" y="31242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124200"/>
                        <a:ext cx="1066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911755"/>
              </p:ext>
            </p:extLst>
          </p:nvPr>
        </p:nvGraphicFramePr>
        <p:xfrm>
          <a:off x="2209800" y="1568865"/>
          <a:ext cx="1219200" cy="94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7" imgW="507960" imgH="393480" progId="Equation.DSMT4">
                  <p:embed/>
                </p:oleObj>
              </mc:Choice>
              <mc:Fallback>
                <p:oleObj name="Equation" r:id="rId7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9800" y="1568865"/>
                        <a:ext cx="1219200" cy="945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18884"/>
              </p:ext>
            </p:extLst>
          </p:nvPr>
        </p:nvGraphicFramePr>
        <p:xfrm>
          <a:off x="3657600" y="1591407"/>
          <a:ext cx="838200" cy="99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9" imgW="330120" imgH="393480" progId="Equation.DSMT4">
                  <p:embed/>
                </p:oleObj>
              </mc:Choice>
              <mc:Fallback>
                <p:oleObj name="Equation" r:id="rId9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7600" y="1591407"/>
                        <a:ext cx="838200" cy="999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701133"/>
              </p:ext>
            </p:extLst>
          </p:nvPr>
        </p:nvGraphicFramePr>
        <p:xfrm>
          <a:off x="2344737" y="3124200"/>
          <a:ext cx="16176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11" imgW="596880" imgH="393480" progId="Equation.DSMT4">
                  <p:embed/>
                </p:oleObj>
              </mc:Choice>
              <mc:Fallback>
                <p:oleObj name="Equation" r:id="rId11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44737" y="3124200"/>
                        <a:ext cx="16176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63290"/>
              </p:ext>
            </p:extLst>
          </p:nvPr>
        </p:nvGraphicFramePr>
        <p:xfrm>
          <a:off x="4038600" y="3200400"/>
          <a:ext cx="666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38600" y="3200400"/>
                        <a:ext cx="666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3685420"/>
            <a:ext cx="4267200" cy="317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-794"/>
          <a:stretch/>
        </p:blipFill>
        <p:spPr bwMode="auto">
          <a:xfrm>
            <a:off x="0" y="457200"/>
            <a:ext cx="9144000" cy="158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2895600"/>
            <a:ext cx="45148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7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69504"/>
                <a:ext cx="8534400" cy="32598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a) Gọi </a:t>
                </a:r>
                <a:r>
                  <a:rPr lang="vi-VN" sz="2800">
                    <a:latin typeface="+mj-lt"/>
                  </a:rPr>
                  <a:t>x là số tiền để mua 1 vé, ta có</a:t>
                </a:r>
                <a:r>
                  <a:rPr lang="vi-VN" sz="2800">
                    <a:latin typeface="+mj-lt"/>
                  </a:rPr>
                  <a:t>: </a:t>
                </a:r>
                <a:endParaRPr lang="vi-VN" sz="280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x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vi-VN" sz="2800" smtClean="0">
                    <a:latin typeface="+mj-lt"/>
                  </a:rPr>
                  <a:t>ƯC(56000</a:t>
                </a:r>
                <a:r>
                  <a:rPr lang="vi-VN" sz="2800">
                    <a:latin typeface="+mj-lt"/>
                  </a:rPr>
                  <a:t>; 28000; 42000; 98000) và x&gt; 2000</a:t>
                </a:r>
              </a:p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nên </a:t>
                </a:r>
                <a:r>
                  <a:rPr lang="vi-VN" sz="2800">
                    <a:latin typeface="+mj-lt"/>
                  </a:rPr>
                  <a:t>x = 7000</a:t>
                </a:r>
              </a:p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  </a:t>
                </a:r>
                <a:r>
                  <a:rPr lang="vi-VN" sz="2800">
                    <a:latin typeface="+mj-lt"/>
                  </a:rPr>
                  <a:t>Vậy 1 vé có giá là 7000 đồng.</a:t>
                </a:r>
              </a:p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b</a:t>
                </a:r>
                <a:r>
                  <a:rPr lang="vi-VN" sz="2800">
                    <a:latin typeface="+mj-lt"/>
                  </a:rPr>
                  <a:t>) Số Hs tham gia chuyến đi là</a:t>
                </a:r>
                <a:r>
                  <a:rPr lang="vi-VN" sz="2800">
                    <a:latin typeface="+mj-lt"/>
                  </a:rPr>
                  <a:t>: </a:t>
                </a:r>
                <a:endParaRPr lang="vi-VN" sz="280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(</a:t>
                </a:r>
                <a:r>
                  <a:rPr lang="vi-VN" sz="2800">
                    <a:latin typeface="+mj-lt"/>
                  </a:rPr>
                  <a:t>56 000 + 28 000 + 42 000 + 98 000): 7 000 = 32 (</a:t>
                </a:r>
                <a:r>
                  <a:rPr lang="vi-VN" sz="2800">
                    <a:latin typeface="+mj-lt"/>
                  </a:rPr>
                  <a:t>em</a:t>
                </a:r>
                <a:r>
                  <a:rPr lang="vi-VN" sz="2800" smtClean="0">
                    <a:latin typeface="+mj-lt"/>
                  </a:rPr>
                  <a:t>)</a:t>
                </a:r>
                <a:endParaRPr lang="vi-VN" sz="280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69504"/>
                <a:ext cx="8534400" cy="3259896"/>
              </a:xfrm>
              <a:blipFill rotWithShape="1">
                <a:blip r:embed="rId2"/>
                <a:stretch>
                  <a:fillRect l="-1429" t="-18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8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1390650"/>
            <a:ext cx="849788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Vẽ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sơ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đồ tư duy bài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học ngày hôm nay.</a:t>
            </a:r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Ôn lại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các kiến thức đã học trong bài.</a:t>
            </a:r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- Làm </a:t>
            </a: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bài tập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2.30; 2.31; 2.34; 2.35 (trang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48/SGK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Tiết sau: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trước bài 12: “Bội chung. Bội chung nhỏ nhất”</a:t>
            </a:r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2921" y="467320"/>
            <a:ext cx="7462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HƯỚNG DẪN VỀ NHÀ</a:t>
            </a:r>
            <a:endParaRPr lang="en-US" sz="5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5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Video\20577a5368997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38" b="823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17627" r="-10103" b="12601"/>
          <a:stretch/>
        </p:blipFill>
        <p:spPr bwMode="auto">
          <a:xfrm>
            <a:off x="-152400" y="-7257"/>
            <a:ext cx="11734800" cy="77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8" r="3228"/>
          <a:stretch/>
        </p:blipFill>
        <p:spPr bwMode="auto">
          <a:xfrm>
            <a:off x="3352799" y="1447800"/>
            <a:ext cx="5631543" cy="110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77" y="2550886"/>
            <a:ext cx="5455166" cy="52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1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3733799" cy="345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609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Tìm Ư(24), Ư(28)?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24200" y="1625025"/>
                <a:ext cx="636747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d>
                        <m:d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1;2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;3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;4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;6;8;12;24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25025"/>
                <a:ext cx="636747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124200" y="2335221"/>
                <a:ext cx="54134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Ư(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28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1;2;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4;7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14;28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35221"/>
                <a:ext cx="541347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61407" y="3733800"/>
                <a:ext cx="84301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Ta nói số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; số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ố 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pt-BR" sz="3200" b="1" i="1">
                    <a:latin typeface="Times New Roman" pitchFamily="18" charset="0"/>
                    <a:cs typeface="Times New Roman" pitchFamily="18" charset="0"/>
                  </a:rPr>
                  <a:t>ước chung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07" y="3733800"/>
                <a:ext cx="843019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808" t="-14737" b="-3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257" y="5408204"/>
                <a:ext cx="91983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ố 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là </a:t>
                </a:r>
                <a:r>
                  <a:rPr lang="pt-BR" sz="3200" b="1" i="1" smtClean="0">
                    <a:latin typeface="Times New Roman" pitchFamily="18" charset="0"/>
                    <a:cs typeface="Times New Roman" pitchFamily="18" charset="0"/>
                  </a:rPr>
                  <a:t>số lớn nhất</a:t>
                </a:r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 trong các </a:t>
                </a:r>
                <a:r>
                  <a:rPr lang="pt-BR" sz="3200" b="1" i="1">
                    <a:latin typeface="Times New Roman" pitchFamily="18" charset="0"/>
                    <a:cs typeface="Times New Roman" pitchFamily="18" charset="0"/>
                  </a:rPr>
                  <a:t>ước chung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" y="5408204"/>
                <a:ext cx="9198352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492718" y="4823429"/>
                <a:ext cx="41773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4;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28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;2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;4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718" y="4823429"/>
                <a:ext cx="417736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0" y="4267200"/>
                <a:ext cx="95098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b="1" smtClean="0">
                    <a:latin typeface="Times New Roman" pitchFamily="18" charset="0"/>
                    <a:cs typeface="Times New Roman" pitchFamily="18" charset="0"/>
                  </a:rPr>
                  <a:t>Kí hiệu: </a:t>
                </a:r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Tập </a:t>
                </a:r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hợp các ước chung của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là: </a:t>
                </a:r>
                <a14:m>
                  <m:oMath xmlns:m="http://schemas.openxmlformats.org/officeDocument/2006/math"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𝐂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pt-BR" sz="2800" b="1" i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𝟐𝟖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9509847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282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33414" y="6219371"/>
                <a:ext cx="44730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 hiệu: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CLN</m:t>
                    </m:r>
                    <m:d>
                      <m:dPr>
                        <m:ctrlPr>
                          <a:rPr lang="en-US" altLang="en-US" sz="280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24;28</m:t>
                        </m:r>
                      </m:e>
                    </m:d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4" y="6219371"/>
                <a:ext cx="4473019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817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2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5300" y="381000"/>
            <a:ext cx="8229600" cy="1182707"/>
            <a:chOff x="533400" y="4724400"/>
            <a:chExt cx="8229600" cy="1182707"/>
          </a:xfrm>
        </p:grpSpPr>
        <p:sp>
          <p:nvSpPr>
            <p:cNvPr id="11" name="Rectangle 10"/>
            <p:cNvSpPr/>
            <p:nvPr/>
          </p:nvSpPr>
          <p:spPr>
            <a:xfrm>
              <a:off x="533400" y="4724400"/>
              <a:ext cx="8229600" cy="11827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4800600"/>
              <a:ext cx="7543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</a:t>
              </a:r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chung của hai hay nhiều số là ước của tất cả các số đó.</a:t>
              </a:r>
              <a:endPara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1723465"/>
            <a:ext cx="8229600" cy="1172135"/>
            <a:chOff x="490764" y="4321629"/>
            <a:chExt cx="8229600" cy="1752600"/>
          </a:xfrm>
        </p:grpSpPr>
        <p:sp>
          <p:nvSpPr>
            <p:cNvPr id="16" name="Rectangle 15"/>
            <p:cNvSpPr/>
            <p:nvPr/>
          </p:nvSpPr>
          <p:spPr>
            <a:xfrm>
              <a:off x="490764" y="4321629"/>
              <a:ext cx="8229600" cy="1752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5693" y="4325151"/>
              <a:ext cx="7543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</a:t>
              </a:r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chung lớn nhất </a:t>
              </a:r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 hai hay nhiều số </a:t>
              </a:r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 là số lớn nhất trong tập hợp các </a:t>
              </a:r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ước của </a:t>
              </a:r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 </a:t>
              </a:r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 đó.</a:t>
              </a:r>
              <a:endPara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3276600"/>
            <a:ext cx="7708900" cy="1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4795" y="4229142"/>
            <a:ext cx="2926524" cy="270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0" y="4666340"/>
            <a:ext cx="5692965" cy="62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2" t="48561" r="29921" b="33681"/>
          <a:stretch/>
        </p:blipFill>
        <p:spPr bwMode="auto">
          <a:xfrm>
            <a:off x="0" y="265591"/>
            <a:ext cx="9144000" cy="316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1" t="48561" r="14860" b="31597"/>
          <a:stretch/>
        </p:blipFill>
        <p:spPr bwMode="auto">
          <a:xfrm>
            <a:off x="4492752" y="3454400"/>
            <a:ext cx="439064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5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9" t="66944" r="17365" b="22153"/>
          <a:stretch/>
        </p:blipFill>
        <p:spPr bwMode="auto">
          <a:xfrm>
            <a:off x="45893" y="2633990"/>
            <a:ext cx="909810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43000" y="304800"/>
                <a:ext cx="4149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9;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4800"/>
                <a:ext cx="414959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38920" y="983020"/>
                <a:ext cx="54618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1;2;3;5;6;10;15;30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20" y="983020"/>
                <a:ext cx="54618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90600" y="1676400"/>
                <a:ext cx="4179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18, 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417928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48657" y="2372380"/>
                <a:ext cx="31152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𝐶𝐿𝑁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18, 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57" y="2372380"/>
                <a:ext cx="311527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48604"/>
            <a:ext cx="2209799" cy="260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Video\9602e410f5cda88aaa033d2658e2386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981200" cy="1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7400" y="533400"/>
                <a:ext cx="701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pt-BR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thuộc tập hợp ước chung của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pt-BR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pt-BR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khi nào?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"/>
                <a:ext cx="701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4001" y="1570221"/>
                <a:ext cx="2895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nếu </a:t>
                </a:r>
                <a:endPara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570221"/>
                <a:ext cx="2895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r="-4842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0" y="1570221"/>
                <a:ext cx="259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𝐛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70221"/>
                <a:ext cx="2590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1" y="2332221"/>
                <a:ext cx="320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nếu </a:t>
                </a:r>
                <a:endPara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332221"/>
                <a:ext cx="320040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r="-5333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24400" y="2332221"/>
                <a:ext cx="3276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𝐛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32221"/>
                <a:ext cx="327660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3000" y="1447800"/>
            <a:ext cx="6858000" cy="1712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799" y="3429000"/>
            <a:ext cx="762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?1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3429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Khẳng định sau đúng hay sai?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094353"/>
                  </p:ext>
                </p:extLst>
              </p:nvPr>
            </p:nvGraphicFramePr>
            <p:xfrm>
              <a:off x="304800" y="4312920"/>
              <a:ext cx="8269213" cy="2164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06471"/>
                    <a:gridCol w="1147942"/>
                    <a:gridCol w="1219200"/>
                    <a:gridCol w="2895600"/>
                  </a:tblGrid>
                  <a:tr h="721360"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Giải</a:t>
                          </a:r>
                          <a:r>
                            <a:rPr lang="en-US" sz="2800" b="1" baseline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thích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Ư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(16;40)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Ư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(32;28)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094353"/>
                  </p:ext>
                </p:extLst>
              </p:nvPr>
            </p:nvGraphicFramePr>
            <p:xfrm>
              <a:off x="304800" y="4312920"/>
              <a:ext cx="8269213" cy="2164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06471"/>
                    <a:gridCol w="1147942"/>
                    <a:gridCol w="1219200"/>
                    <a:gridCol w="2895600"/>
                  </a:tblGrid>
                  <a:tr h="721360"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Giải</a:t>
                          </a:r>
                          <a:r>
                            <a:rPr lang="en-US" sz="2800" b="1" baseline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thích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07563" r="-175254" b="-99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09322" r="-17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C:\Users\Administrator\Downloads\Video\tich-xanh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ownloads\Video\tich-xanh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8293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67400" y="5129540"/>
                <a:ext cx="259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⋮8</m:t>
                    </m:r>
                  </m:oMath>
                </a14:m>
                <a:r>
                  <a:rPr lang="en-US" sz="28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 40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8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29540"/>
                <a:ext cx="2590800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867400" y="5877580"/>
            <a:ext cx="2590800" cy="523220"/>
            <a:chOff x="5867400" y="5877580"/>
            <a:chExt cx="25908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867400" y="5877580"/>
                  <a:ext cx="25908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smtClean="0">
                      <a:solidFill>
                        <a:schemeClr val="tx1"/>
                      </a:solidFill>
                      <a:latin typeface="Times New Roman" pitchFamily="18" charset="0"/>
                      <a:ea typeface="Cambria Math"/>
                      <a:cs typeface="Times New Roman" pitchFamily="18" charset="0"/>
                    </a:rPr>
                    <a:t>32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⋮8</m:t>
                      </m:r>
                    </m:oMath>
                  </a14:m>
                  <a:r>
                    <a:rPr lang="en-US" sz="280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và  28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⋮8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5877580"/>
                  <a:ext cx="2590800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494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 flipH="1">
              <a:off x="7705725" y="6000750"/>
              <a:ext cx="247650" cy="274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03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4" grpId="0" animBg="1"/>
      <p:bldP spid="10" grpId="0" animBg="1"/>
      <p:bldP spid="12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977</Words>
  <PresentationFormat>On-screen Show (4:3)</PresentationFormat>
  <Paragraphs>115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2: Tìm ƯCLN (36,86)</vt:lpstr>
      <vt:lpstr>PowerPoint Presentation</vt:lpstr>
      <vt:lpstr>Để tìm ước chung của các số, ta có thể làm như sau:</vt:lpstr>
      <vt:lpstr>PowerPoint Presentation</vt:lpstr>
      <vt:lpstr>PowerPoint Presentation</vt:lpstr>
      <vt:lpstr>PowerPoint Presentation</vt:lpstr>
      <vt:lpstr>Phân số       đã là phân số tối giản chưa?  </vt:lpstr>
      <vt:lpstr>PowerPoint Presentation</vt:lpstr>
      <vt:lpstr>Luyện tập 3: Rút gọn về phân số tối giản: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2021-07-17T08:04:53Z</dcterms:modified>
</cp:coreProperties>
</file>