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7">
  <p:sldMasterIdLst>
    <p:sldMasterId id="2147483648" r:id="rId1"/>
    <p:sldMasterId id="2147483691" r:id="rId2"/>
  </p:sldMasterIdLst>
  <p:notesMasterIdLst>
    <p:notesMasterId r:id="rId25"/>
  </p:notesMasterIdLst>
  <p:sldIdLst>
    <p:sldId id="256" r:id="rId3"/>
    <p:sldId id="3174" r:id="rId4"/>
    <p:sldId id="295" r:id="rId5"/>
    <p:sldId id="3081" r:id="rId6"/>
    <p:sldId id="3082" r:id="rId7"/>
    <p:sldId id="3280" r:id="rId8"/>
    <p:sldId id="3281" r:id="rId9"/>
    <p:sldId id="3282" r:id="rId10"/>
    <p:sldId id="3269" r:id="rId11"/>
    <p:sldId id="3283" r:id="rId12"/>
    <p:sldId id="3271" r:id="rId13"/>
    <p:sldId id="3087" r:id="rId14"/>
    <p:sldId id="3088" r:id="rId15"/>
    <p:sldId id="3210" r:id="rId16"/>
    <p:sldId id="3212" r:id="rId17"/>
    <p:sldId id="3213" r:id="rId18"/>
    <p:sldId id="3273" r:id="rId19"/>
    <p:sldId id="3274" r:id="rId20"/>
    <p:sldId id="3276" r:id="rId21"/>
    <p:sldId id="3277" r:id="rId22"/>
    <p:sldId id="3083" r:id="rId23"/>
    <p:sldId id="3226" r:id="rId24"/>
  </p:sldIdLst>
  <p:sldSz cx="12192000" cy="6858000"/>
  <p:notesSz cx="6858000" cy="9144000"/>
  <p:embeddedFontLst>
    <p:embeddedFont>
      <p:font typeface="Segoe Print" panose="02000600000000000000" pitchFamily="2" charset="0"/>
      <p:regular r:id="rId26"/>
      <p:bold r:id="rId27"/>
    </p:embeddedFont>
    <p:embeddedFont>
      <p:font typeface="字魂59号-创粗黑" panose="00000500000000000000" charset="-122"/>
      <p:regular r:id="rId28"/>
    </p:embeddedFont>
    <p:embeddedFont>
      <p:font typeface="UTM Cookies" panose="02040603050506020204" pitchFamily="18" charset="0"/>
      <p:regular r:id="rId29"/>
    </p:embeddedFont>
    <p:embeddedFont>
      <p:font typeface="UTM Avo" panose="0204060305050602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1D9"/>
    <a:srgbClr val="FDDEEB"/>
    <a:srgbClr val="EB54E9"/>
    <a:srgbClr val="D34CD6"/>
    <a:srgbClr val="FFF789"/>
    <a:srgbClr val="E46C0A"/>
    <a:srgbClr val="FF6600"/>
    <a:srgbClr val="E07235"/>
    <a:srgbClr val="FFFBCD"/>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52" d="100"/>
          <a:sy n="52" d="100"/>
        </p:scale>
        <p:origin x="48" y="7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60000"/>
                  <a:lumOff val="4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rgbClr val="7030A0"/>
                  </a:solidFill>
                  <a:latin typeface="+mj-lt"/>
                </a:rPr>
                <a:t>CH</a:t>
              </a:r>
              <a:r>
                <a:rPr lang="en-US" sz="3200">
                  <a:solidFill>
                    <a:srgbClr val="7030A0"/>
                  </a:solidFill>
                  <a:latin typeface="+mj-lt"/>
                </a:rPr>
                <a:t>Ủ</a:t>
              </a:r>
              <a:r>
                <a:rPr lang="vi-VN" sz="3200">
                  <a:solidFill>
                    <a:srgbClr val="7030A0"/>
                  </a:solidFill>
                  <a:latin typeface="+mj-lt"/>
                </a:rPr>
                <a:t> ĐỀ </a:t>
              </a:r>
              <a:r>
                <a:rPr lang="en-US" sz="3200">
                  <a:solidFill>
                    <a:srgbClr val="7030A0"/>
                  </a:solidFill>
                  <a:latin typeface="+mj-lt"/>
                </a:rPr>
                <a:t>4</a:t>
              </a:r>
              <a:endParaRPr lang="vi-VN" sz="3200" dirty="0">
                <a:solidFill>
                  <a:srgbClr val="7030A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646331"/>
          </a:xfrm>
          <a:prstGeom prst="rect">
            <a:avLst/>
          </a:prstGeom>
          <a:noFill/>
        </p:spPr>
        <p:txBody>
          <a:bodyPr wrap="square" rtlCol="0">
            <a:spAutoFit/>
          </a:bodyPr>
          <a:lstStyle/>
          <a:p>
            <a:pPr algn="ctr"/>
            <a:r>
              <a:rPr lang="en-US" sz="3600">
                <a:solidFill>
                  <a:srgbClr val="7030A0"/>
                </a:solidFill>
                <a:latin typeface="+mj-lt"/>
              </a:rPr>
              <a:t>ỨNG DỤNG TIN HỌC</a:t>
            </a:r>
            <a:endParaRPr lang="vi-VN" sz="3600" dirty="0">
              <a:solidFill>
                <a:srgbClr val="7030A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531181" y="2034356"/>
            <a:ext cx="8640507" cy="2629759"/>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10b</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THÊM VĂN BẢN, TẠO HIỆU ỨNG </a:t>
            </a:r>
          </a:p>
          <a:p>
            <a:pPr algn="ctr">
              <a:lnSpc>
                <a:spcPct val="120000"/>
              </a:lnSpc>
            </a:pPr>
            <a:r>
              <a:rPr lang="en-US" sz="4800">
                <a:ln w="19050">
                  <a:solidFill>
                    <a:schemeClr val="bg1"/>
                  </a:solidFill>
                </a:ln>
                <a:latin typeface="+mj-lt"/>
              </a:rPr>
              <a:t>CHO ẢNH</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33400" y="1112070"/>
            <a:ext cx="11125200" cy="646331"/>
          </a:xfrm>
          <a:prstGeom prst="rect">
            <a:avLst/>
          </a:prstGeom>
          <a:noFill/>
        </p:spPr>
        <p:txBody>
          <a:bodyPr wrap="square" rtlCol="0">
            <a:spAutoFit/>
          </a:bodyPr>
          <a:lstStyle/>
          <a:p>
            <a:pPr algn="ctr"/>
            <a:r>
              <a:rPr lang="en-US" sz="3600">
                <a:solidFill>
                  <a:srgbClr val="7030A0"/>
                </a:solidFill>
                <a:latin typeface="+mj-lt"/>
              </a:rPr>
              <a:t>B. LÀM QUEN VỚI PHẦN MỀM CHỈNH SỬA ẢNH</a:t>
            </a:r>
            <a:endParaRPr lang="vi-VN" sz="3600" dirty="0">
              <a:solidFill>
                <a:srgbClr val="7030A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24375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	Độ tương phân (Contrast)</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defRPr/>
            </a:pPr>
            <a:r>
              <a:rPr lang="vi-VN" sz="2400">
                <a:solidFill>
                  <a:srgbClr val="000000"/>
                </a:solidFill>
                <a:latin typeface="UTM Avo" panose="02040603050506020204" pitchFamily="18" charset="0"/>
                <a:cs typeface="Times New Roman" panose="02020603050405020304" pitchFamily="18" charset="0"/>
              </a:rPr>
              <a:t>Tăng độ tương phản là thao tác làm cho sự khác biệt giữa vùng sáng và vùng tối của hình ảnh dễ nhận thấy hơn. Nói cách khác là làm cho các phần tối tối hơn và các phần sáng sáng hơn. Tuy nhiên, tăng độ tương phản quá nhiều có thể dẫn đến mất chi tiết hình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B233771-D340-42C5-9164-BE289CE25DFC}"/>
              </a:ext>
            </a:extLst>
          </p:cNvPr>
          <p:cNvSpPr txBox="1"/>
          <p:nvPr/>
        </p:nvSpPr>
        <p:spPr>
          <a:xfrm>
            <a:off x="1702874" y="5652673"/>
            <a:ext cx="10103004" cy="8309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550863" lvl="0" indent="-457200" algn="just" defTabSz="342900">
              <a:buAutoNum type="alphaLcParenR"/>
              <a:defRPr/>
            </a:pPr>
            <a:r>
              <a:rPr lang="vi-VN" sz="2400">
                <a:solidFill>
                  <a:srgbClr val="000000"/>
                </a:solidFill>
                <a:latin typeface="UTM Avo" panose="02040603050506020204" pitchFamily="18" charset="0"/>
                <a:cs typeface="Times New Roman" panose="02020603050405020304" pitchFamily="18" charset="0"/>
              </a:rPr>
              <a:t>Ảnh </a:t>
            </a:r>
            <a:r>
              <a:rPr lang="en-US" sz="2400">
                <a:solidFill>
                  <a:srgbClr val="000000"/>
                </a:solidFill>
                <a:latin typeface="UTM Avo" panose="02040603050506020204" pitchFamily="18" charset="0"/>
                <a:cs typeface="Times New Roman" panose="02020603050405020304" pitchFamily="18" charset="0"/>
              </a:rPr>
              <a:t>gốc                             </a:t>
            </a:r>
            <a:r>
              <a:rPr lang="vi-VN" sz="2400">
                <a:solidFill>
                  <a:srgbClr val="000000"/>
                </a:solidFill>
                <a:latin typeface="UTM Avo" panose="02040603050506020204" pitchFamily="18" charset="0"/>
                <a:cs typeface="Times New Roman" panose="02020603050405020304" pitchFamily="18" charset="0"/>
              </a:rPr>
              <a:t>b) Ảnh sau khi t</a:t>
            </a:r>
            <a:r>
              <a:rPr lang="en-US" sz="2400">
                <a:solidFill>
                  <a:srgbClr val="000000"/>
                </a:solidFill>
                <a:latin typeface="UTM Avo" panose="02040603050506020204" pitchFamily="18" charset="0"/>
                <a:cs typeface="Times New Roman" panose="02020603050405020304" pitchFamily="18" charset="0"/>
              </a:rPr>
              <a:t>ă</a:t>
            </a:r>
            <a:r>
              <a:rPr lang="vi-VN" sz="2400">
                <a:solidFill>
                  <a:srgbClr val="000000"/>
                </a:solidFill>
                <a:latin typeface="UTM Avo" panose="02040603050506020204" pitchFamily="18" charset="0"/>
                <a:cs typeface="Times New Roman" panose="02020603050405020304" pitchFamily="18" charset="0"/>
              </a:rPr>
              <a:t>ng độ </a:t>
            </a:r>
            <a:r>
              <a:rPr lang="en-US" sz="2400">
                <a:solidFill>
                  <a:srgbClr val="000000"/>
                </a:solidFill>
                <a:latin typeface="UTM Avo" panose="02040603050506020204" pitchFamily="18" charset="0"/>
                <a:cs typeface="Times New Roman" panose="02020603050405020304" pitchFamily="18" charset="0"/>
              </a:rPr>
              <a:t>tương phản</a:t>
            </a:r>
          </a:p>
          <a:p>
            <a:pPr marL="93663" lvl="0" algn="just" defTabSz="342900">
              <a:defRPr/>
            </a:pPr>
            <a:r>
              <a:rPr lang="en-US" sz="2400">
                <a:solidFill>
                  <a:schemeClr val="accent1">
                    <a:lumMod val="50000"/>
                  </a:schemeClr>
                </a:solidFill>
                <a:latin typeface="UTM Avo" panose="02040603050506020204" pitchFamily="18" charset="0"/>
                <a:cs typeface="Times New Roman" panose="02020603050405020304" pitchFamily="18" charset="0"/>
              </a:rPr>
              <a:t>             </a:t>
            </a:r>
            <a:r>
              <a:rPr lang="vi-VN" sz="2400">
                <a:solidFill>
                  <a:schemeClr val="accent1">
                    <a:lumMod val="50000"/>
                  </a:schemeClr>
                </a:solidFill>
                <a:latin typeface="UTM Avo" panose="02040603050506020204" pitchFamily="18" charset="0"/>
                <a:cs typeface="Times New Roman" panose="02020603050405020304" pitchFamily="18" charset="0"/>
              </a:rPr>
              <a:t>Hình 10b.</a:t>
            </a:r>
            <a:r>
              <a:rPr lang="en-US" sz="2400">
                <a:solidFill>
                  <a:schemeClr val="accent1">
                    <a:lumMod val="50000"/>
                  </a:schemeClr>
                </a:solidFill>
                <a:latin typeface="UTM Avo" panose="02040603050506020204" pitchFamily="18" charset="0"/>
                <a:cs typeface="Times New Roman" panose="02020603050405020304" pitchFamily="18" charset="0"/>
              </a:rPr>
              <a:t>4</a:t>
            </a:r>
            <a:r>
              <a:rPr lang="vi-VN" sz="2400">
                <a:solidFill>
                  <a:schemeClr val="accent1">
                    <a:lumMod val="50000"/>
                  </a:schemeClr>
                </a:solidFill>
                <a:latin typeface="UTM Avo" panose="02040603050506020204" pitchFamily="18" charset="0"/>
                <a:cs typeface="Times New Roman" panose="02020603050405020304" pitchFamily="18" charset="0"/>
              </a:rPr>
              <a:t>. Điểu chỉnh độ </a:t>
            </a:r>
            <a:r>
              <a:rPr lang="en-US" sz="2400">
                <a:solidFill>
                  <a:schemeClr val="accent1">
                    <a:lumMod val="50000"/>
                  </a:schemeClr>
                </a:solidFill>
                <a:latin typeface="UTM Avo" panose="02040603050506020204" pitchFamily="18" charset="0"/>
                <a:cs typeface="Times New Roman" panose="02020603050405020304" pitchFamily="18" charset="0"/>
              </a:rPr>
              <a:t>tương phản</a:t>
            </a:r>
            <a:r>
              <a:rPr lang="vi-VN" sz="2400">
                <a:solidFill>
                  <a:schemeClr val="accent1">
                    <a:lumMod val="50000"/>
                  </a:schemeClr>
                </a:solidFill>
                <a:latin typeface="UTM Avo" panose="02040603050506020204" pitchFamily="18" charset="0"/>
                <a:cs typeface="Times New Roman" panose="02020603050405020304" pitchFamily="18" charset="0"/>
              </a:rPr>
              <a:t> cho </a:t>
            </a:r>
            <a:r>
              <a:rPr lang="en-US" sz="2400">
                <a:solidFill>
                  <a:schemeClr val="accent1">
                    <a:lumMod val="50000"/>
                  </a:schemeClr>
                </a:solidFill>
                <a:latin typeface="UTM Avo" panose="02040603050506020204" pitchFamily="18" charset="0"/>
                <a:cs typeface="Times New Roman" panose="02020603050405020304" pitchFamily="18" charset="0"/>
              </a:rPr>
              <a:t>ả</a:t>
            </a:r>
            <a:r>
              <a:rPr lang="vi-VN" sz="2400">
                <a:solidFill>
                  <a:schemeClr val="accent1">
                    <a:lumMod val="50000"/>
                  </a:schemeClr>
                </a:solidFill>
                <a:latin typeface="UTM Avo" panose="02040603050506020204" pitchFamily="18" charset="0"/>
                <a:cs typeface="Times New Roman" panose="02020603050405020304" pitchFamily="18" charset="0"/>
              </a:rPr>
              <a:t>nh</a:t>
            </a:r>
            <a:endParaRPr kumimoji="0" lang="en-US" sz="2400" i="0" u="none" strike="noStrike" kern="1200" cap="none" spc="0" normalizeH="0" baseline="0" noProof="0">
              <a:ln>
                <a:noFill/>
              </a:ln>
              <a:solidFill>
                <a:schemeClr val="accent1">
                  <a:lumMod val="50000"/>
                </a:schemeClr>
              </a:solidFill>
              <a:effectLst/>
              <a:uLnTx/>
              <a:uFillTx/>
              <a:latin typeface="UTM Avo" panose="02040603050506020204" pitchFamily="18" charset="0"/>
              <a:cs typeface="Times New Roman" panose="02020603050405020304" pitchFamily="18" charset="0"/>
            </a:endParaRPr>
          </a:p>
        </p:txBody>
      </p:sp>
      <p:pic>
        <p:nvPicPr>
          <p:cNvPr id="7" name="Shape 655">
            <a:extLst>
              <a:ext uri="{FF2B5EF4-FFF2-40B4-BE49-F238E27FC236}">
                <a16:creationId xmlns:a16="http://schemas.microsoft.com/office/drawing/2014/main" id="{D051E55F-5BED-4018-81F4-B5B2FD4F3BD2}"/>
              </a:ext>
            </a:extLst>
          </p:cNvPr>
          <p:cNvPicPr/>
          <p:nvPr/>
        </p:nvPicPr>
        <p:blipFill>
          <a:blip r:embed="rId3"/>
          <a:stretch/>
        </p:blipFill>
        <p:spPr>
          <a:xfrm>
            <a:off x="1403329" y="2859176"/>
            <a:ext cx="8557846" cy="2716407"/>
          </a:xfrm>
          <a:prstGeom prst="rect">
            <a:avLst/>
          </a:prstGeom>
        </p:spPr>
      </p:pic>
    </p:spTree>
    <p:extLst>
      <p:ext uri="{BB962C8B-B14F-4D97-AF65-F5344CB8AC3E}">
        <p14:creationId xmlns:p14="http://schemas.microsoft.com/office/powerpoint/2010/main" val="223147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35178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c)	Độ mờ, độ sắc nét (Blur, Sharpen)</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Phần mềm xử lí ảnh cung cấp công cụ làm mờ, làm sắc nét ảnh. Em có thể sử dụng để làm mờ một vùng quá nổi bật trong ảnh, làm sắc nét riêng một đối tượng hoặc làm mờ nền xung quanh ảnh để làm nổi bật chủ thể bức ảnh. Tuy nhiên, việc thêm quá nhiều độ mờ, độ sắc nét có thể làm cho hình ảnh trông xấu hơn hoặc dẫn đến mất chi tiết của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1A784959-31CF-4FEF-8AD5-B4D0BC9F6A9D}"/>
              </a:ext>
            </a:extLst>
          </p:cNvPr>
          <p:cNvSpPr/>
          <p:nvPr/>
        </p:nvSpPr>
        <p:spPr>
          <a:xfrm>
            <a:off x="4809628" y="4522820"/>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565">
            <a:extLst>
              <a:ext uri="{FF2B5EF4-FFF2-40B4-BE49-F238E27FC236}">
                <a16:creationId xmlns:a16="http://schemas.microsoft.com/office/drawing/2014/main" id="{B9B7C876-9014-4B56-BD39-6CE94940C18B}"/>
              </a:ext>
            </a:extLst>
          </p:cNvPr>
          <p:cNvPicPr/>
          <p:nvPr/>
        </p:nvPicPr>
        <p:blipFill>
          <a:blip r:embed="rId3"/>
          <a:stretch/>
        </p:blipFill>
        <p:spPr>
          <a:xfrm>
            <a:off x="2106969" y="3970092"/>
            <a:ext cx="2380136" cy="2391975"/>
          </a:xfrm>
          <a:prstGeom prst="rect">
            <a:avLst/>
          </a:prstGeom>
        </p:spPr>
      </p:pic>
      <p:pic>
        <p:nvPicPr>
          <p:cNvPr id="11" name="Shape 661">
            <a:extLst>
              <a:ext uri="{FF2B5EF4-FFF2-40B4-BE49-F238E27FC236}">
                <a16:creationId xmlns:a16="http://schemas.microsoft.com/office/drawing/2014/main" id="{C4BE150F-4827-45B5-947C-A22BAD013277}"/>
              </a:ext>
            </a:extLst>
          </p:cNvPr>
          <p:cNvPicPr/>
          <p:nvPr/>
        </p:nvPicPr>
        <p:blipFill>
          <a:blip r:embed="rId4"/>
          <a:stretch/>
        </p:blipFill>
        <p:spPr>
          <a:xfrm>
            <a:off x="7129161" y="3970091"/>
            <a:ext cx="2577550" cy="2391975"/>
          </a:xfrm>
          <a:prstGeom prst="rect">
            <a:avLst/>
          </a:prstGeom>
        </p:spPr>
      </p:pic>
    </p:spTree>
    <p:extLst>
      <p:ext uri="{BB962C8B-B14F-4D97-AF65-F5344CB8AC3E}">
        <p14:creationId xmlns:p14="http://schemas.microsoft.com/office/powerpoint/2010/main" val="5437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2119488"/>
            <a:chOff x="541427" y="4308536"/>
            <a:chExt cx="10570890" cy="2301727"/>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2301727"/>
              <a:chOff x="541575" y="4360490"/>
              <a:chExt cx="10400346" cy="2301727"/>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0677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1825785"/>
            </a:xfrm>
            <a:prstGeom prst="rect">
              <a:avLst/>
            </a:prstGeom>
          </p:spPr>
          <p:txBody>
            <a:bodyPr wrap="square">
              <a:spAutoFit/>
            </a:bodyPr>
            <a:lstStyle/>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Phần mềm xử lí ảnh cung cấp các công cụ để chèn thêm văn bản, điều chỉnh độ sáng, tối, độ tương phản, làm mờ, làm sắc nét,... cho ảnh.</a:t>
              </a:r>
              <a:endParaRPr lang="vi-VN" sz="24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66374" y="453162"/>
            <a:ext cx="10501714" cy="3491398"/>
            <a:chOff x="601971" y="415702"/>
            <a:chExt cx="10501714" cy="349139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3491398"/>
              <a:chOff x="1189762" y="4241941"/>
              <a:chExt cx="9922555" cy="349139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9900933" cy="3491397"/>
              </a:xfrm>
              <a:prstGeom prst="roundRect">
                <a:avLst>
                  <a:gd name="adj" fmla="val 1173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3337837"/>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chọn các phương án đúng:</a:t>
                </a:r>
              </a:p>
              <a:p>
                <a:pPr algn="just" defTabSz="342900">
                  <a:lnSpc>
                    <a:spcPct val="150000"/>
                  </a:lnSpc>
                </a:pPr>
                <a:r>
                  <a:rPr lang="vi-VN" sz="2400">
                    <a:latin typeface="UTM Avo" panose="02040603050506020204" pitchFamily="18" charset="0"/>
                    <a:cs typeface="Times New Roman" panose="02020603050405020304" pitchFamily="18" charset="0"/>
                  </a:rPr>
                  <a:t>A. Có thể thay đổi phông chữ cho văn bản chèn vào ảnh.</a:t>
                </a:r>
              </a:p>
              <a:p>
                <a:pPr algn="just" defTabSz="342900">
                  <a:lnSpc>
                    <a:spcPct val="150000"/>
                  </a:lnSpc>
                </a:pPr>
                <a:r>
                  <a:rPr lang="vi-VN" sz="2400">
                    <a:latin typeface="UTM Avo" panose="02040603050506020204" pitchFamily="18" charset="0"/>
                    <a:cs typeface="Times New Roman" panose="02020603050405020304" pitchFamily="18" charset="0"/>
                  </a:rPr>
                  <a:t>B. Có thể tăng hoặc giảm độ sáng của ảnh.</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Tăng độ tương phản cho ảnh là làm cho phần tối sáng hơn, phần sáng tối hơn.</a:t>
                </a:r>
              </a:p>
              <a:p>
                <a:pPr algn="just" defTabSz="342900">
                  <a:lnSpc>
                    <a:spcPct val="150000"/>
                  </a:lnSpc>
                </a:pPr>
                <a:r>
                  <a:rPr lang="vi-VN" sz="2400">
                    <a:latin typeface="UTM Avo" panose="02040603050506020204" pitchFamily="18" charset="0"/>
                    <a:cs typeface="Times New Roman" panose="02020603050405020304" pitchFamily="18" charset="0"/>
                  </a:rPr>
                  <a:t>D. Có thể làm mờ, làm sắc nét riêng từng đối tượng trong ảnh.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909" y="1055525"/>
            <a:ext cx="8856910" cy="2519895"/>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5400">
                <a:ln>
                  <a:solidFill>
                    <a:schemeClr val="bg1"/>
                  </a:solidFill>
                </a:ln>
                <a:solidFill>
                  <a:schemeClr val="accent1">
                    <a:lumMod val="75000"/>
                  </a:schemeClr>
                </a:solidFill>
                <a:latin typeface="+mj-lt"/>
              </a:rPr>
              <a:t>CHỈNH SỬA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2147" y="707357"/>
            <a:ext cx="8856910" cy="2710563"/>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Chèn dòng chữ “Vườn h</a:t>
            </a:r>
            <a:r>
              <a:rPr lang="en-US" sz="3200">
                <a:solidFill>
                  <a:schemeClr val="accent6">
                    <a:lumMod val="50000"/>
                  </a:schemeClr>
                </a:solidFill>
                <a:latin typeface="UTM Avo" panose="02040603050506020204" pitchFamily="18" charset="0"/>
              </a:rPr>
              <a:t>ồ</a:t>
            </a:r>
            <a:r>
              <a:rPr lang="vi-VN" sz="3200">
                <a:solidFill>
                  <a:schemeClr val="accent6">
                    <a:lumMod val="50000"/>
                  </a:schemeClr>
                </a:solidFill>
                <a:latin typeface="UTM Avo" panose="02040603050506020204" pitchFamily="18" charset="0"/>
              </a:rPr>
              <a:t>ng” vào ảnh như Hình 10b.2b.</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6" y="1663480"/>
            <a:ext cx="3449650" cy="1675843"/>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Em thực hiện các bước như hướng dẫn trong Hình 10b.6.</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pic>
        <p:nvPicPr>
          <p:cNvPr id="109" name="Shape 529">
            <a:extLst>
              <a:ext uri="{FF2B5EF4-FFF2-40B4-BE49-F238E27FC236}">
                <a16:creationId xmlns:a16="http://schemas.microsoft.com/office/drawing/2014/main" id="{2F7DFF61-C9D9-4135-B002-9815D5461487}"/>
              </a:ext>
            </a:extLst>
          </p:cNvPr>
          <p:cNvPicPr/>
          <p:nvPr/>
        </p:nvPicPr>
        <p:blipFill>
          <a:blip r:embed="rId3">
            <a:extLst>
              <a:ext uri="{28A0092B-C50C-407E-A947-70E740481C1C}">
                <a14:useLocalDpi xmlns:a14="http://schemas.microsoft.com/office/drawing/2010/main" val="0"/>
              </a:ext>
            </a:extLst>
          </a:blip>
          <a:srcRect/>
          <a:stretch/>
        </p:blipFill>
        <p:spPr>
          <a:xfrm>
            <a:off x="4392769" y="674219"/>
            <a:ext cx="6837156" cy="4881096"/>
          </a:xfrm>
          <a:prstGeom prst="rect">
            <a:avLst/>
          </a:prstGeom>
        </p:spPr>
      </p:pic>
      <p:sp>
        <p:nvSpPr>
          <p:cNvPr id="110" name="TextBox 109">
            <a:extLst>
              <a:ext uri="{FF2B5EF4-FFF2-40B4-BE49-F238E27FC236}">
                <a16:creationId xmlns:a16="http://schemas.microsoft.com/office/drawing/2014/main" id="{FEAE409E-D5CD-43ED-80EC-F5D8A9D8DF96}"/>
              </a:ext>
            </a:extLst>
          </p:cNvPr>
          <p:cNvSpPr txBox="1"/>
          <p:nvPr/>
        </p:nvSpPr>
        <p:spPr>
          <a:xfrm>
            <a:off x="4204545" y="5672833"/>
            <a:ext cx="7213601"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10b.6. C</a:t>
            </a:r>
            <a:r>
              <a:rPr lang="en-US" altLang="zh-CN" sz="2000" i="1">
                <a:solidFill>
                  <a:schemeClr val="accent1">
                    <a:lumMod val="75000"/>
                  </a:schemeClr>
                </a:solidFill>
                <a:latin typeface="UTM Avo" panose="02040603050506020204" pitchFamily="18" charset="0"/>
                <a:cs typeface="Times New Roman" panose="02020603050405020304" pitchFamily="18" charset="0"/>
              </a:rPr>
              <a:t>á</a:t>
            </a:r>
            <a:r>
              <a:rPr lang="vi-VN" altLang="zh-CN" sz="2000" i="1">
                <a:solidFill>
                  <a:schemeClr val="accent1">
                    <a:lumMod val="75000"/>
                  </a:schemeClr>
                </a:solidFill>
                <a:latin typeface="UTM Avo" panose="02040603050506020204" pitchFamily="18" charset="0"/>
                <a:cs typeface="Times New Roman" panose="02020603050405020304" pitchFamily="18" charset="0"/>
              </a:rPr>
              <a:t>c bước chèn v</a:t>
            </a:r>
            <a:r>
              <a:rPr lang="en-US" altLang="zh-CN" sz="2000" i="1">
                <a:solidFill>
                  <a:schemeClr val="accent1">
                    <a:lumMod val="75000"/>
                  </a:schemeClr>
                </a:solidFill>
                <a:latin typeface="UTM Avo" panose="02040603050506020204" pitchFamily="18" charset="0"/>
                <a:cs typeface="Times New Roman" panose="02020603050405020304" pitchFamily="18" charset="0"/>
              </a:rPr>
              <a:t>ă</a:t>
            </a:r>
            <a:r>
              <a:rPr lang="vi-VN" altLang="zh-CN" sz="2000" i="1">
                <a:solidFill>
                  <a:schemeClr val="accent1">
                    <a:lumMod val="75000"/>
                  </a:schemeClr>
                </a:solidFill>
                <a:latin typeface="UTM Avo" panose="02040603050506020204" pitchFamily="18" charset="0"/>
                <a:cs typeface="Times New Roman" panose="02020603050405020304" pitchFamily="18" charset="0"/>
              </a:rPr>
              <a:t>n b</a:t>
            </a:r>
            <a:r>
              <a:rPr lang="en-US" altLang="zh-CN" sz="2000" i="1">
                <a:solidFill>
                  <a:schemeClr val="accent1">
                    <a:lumMod val="75000"/>
                  </a:schemeClr>
                </a:solidFill>
                <a:latin typeface="UTM Avo" panose="02040603050506020204" pitchFamily="18" charset="0"/>
                <a:cs typeface="Times New Roman" panose="02020603050405020304" pitchFamily="18" charset="0"/>
              </a:rPr>
              <a:t>ả</a:t>
            </a:r>
            <a:r>
              <a:rPr lang="vi-VN" altLang="zh-CN" sz="2000" i="1">
                <a:solidFill>
                  <a:schemeClr val="accent1">
                    <a:lumMod val="75000"/>
                  </a:schemeClr>
                </a:solidFill>
                <a:latin typeface="UTM Avo" panose="02040603050506020204" pitchFamily="18" charset="0"/>
                <a:cs typeface="Times New Roman" panose="02020603050405020304" pitchFamily="18" charset="0"/>
              </a:rPr>
              <a:t>n</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0">
                                            <p:txEl>
                                              <p:pRg st="0" end="0"/>
                                            </p:txEl>
                                          </p:spTgt>
                                        </p:tgtEl>
                                        <p:attrNameLst>
                                          <p:attrName>style.visibility</p:attrName>
                                        </p:attrNameLst>
                                      </p:cBhvr>
                                      <p:to>
                                        <p:strVal val="visible"/>
                                      </p:to>
                                    </p:set>
                                    <p:animEffect transition="in" filter="wipe(left)">
                                      <p:cBhvr>
                                        <p:cTn id="21"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8981" y="707114"/>
            <a:ext cx="8856910" cy="3424878"/>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2: </a:t>
            </a:r>
          </a:p>
          <a:p>
            <a:pPr>
              <a:lnSpc>
                <a:spcPct val="150000"/>
              </a:lnSpc>
            </a:pPr>
            <a:r>
              <a:rPr lang="vi-VN" sz="3200">
                <a:solidFill>
                  <a:schemeClr val="accent6">
                    <a:lumMod val="50000"/>
                  </a:schemeClr>
                </a:solidFill>
                <a:latin typeface="UTM Avo" panose="02040603050506020204" pitchFamily="18" charset="0"/>
              </a:rPr>
              <a:t>Ch</a:t>
            </a:r>
            <a:r>
              <a:rPr lang="en-US" sz="3200">
                <a:solidFill>
                  <a:schemeClr val="accent6">
                    <a:lumMod val="50000"/>
                  </a:schemeClr>
                </a:solidFill>
                <a:latin typeface="UTM Avo" panose="02040603050506020204" pitchFamily="18" charset="0"/>
              </a:rPr>
              <a:t>ỉ</a:t>
            </a:r>
            <a:r>
              <a:rPr lang="vi-VN" sz="3200">
                <a:solidFill>
                  <a:schemeClr val="accent6">
                    <a:lumMod val="50000"/>
                  </a:schemeClr>
                </a:solidFill>
                <a:latin typeface="UTM Avo" panose="02040603050506020204" pitchFamily="18" charset="0"/>
              </a:rPr>
              <a:t>nh sửa độ sáng, độ tương phản cho ảnh ở Hình 10b.5a.</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62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888239"/>
            <a:ext cx="5839443" cy="3337837"/>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Colors/Brightness</a:t>
            </a: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a:t>
            </a: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Contrast</a:t>
            </a:r>
            <a:r>
              <a:rPr lang="vi-VN" altLang="zh-CN" sz="2400">
                <a:solidFill>
                  <a:schemeClr val="accent1">
                    <a:lumMod val="75000"/>
                  </a:schemeClr>
                </a:solidFill>
                <a:latin typeface="UTM Avo" panose="02040603050506020204" pitchFamily="18" charset="0"/>
                <a:cs typeface="Times New Roman" panose="02020603050405020304" pitchFamily="18" charset="0"/>
              </a:rPr>
              <a:t>... để mở hộp</a:t>
            </a:r>
            <a:r>
              <a:rPr lang="en-US" altLang="zh-CN" sz="2400">
                <a:solidFill>
                  <a:schemeClr val="accent1">
                    <a:lumMod val="75000"/>
                  </a:schemeClr>
                </a:solidFill>
                <a:latin typeface="UTM Avo" panose="02040603050506020204" pitchFamily="18" charset="0"/>
                <a:cs typeface="Times New Roman" panose="02020603050405020304" pitchFamily="18" charset="0"/>
              </a:rPr>
              <a:t> th</a:t>
            </a:r>
            <a:r>
              <a:rPr lang="vi-VN" altLang="zh-CN" sz="2400">
                <a:solidFill>
                  <a:schemeClr val="accent1">
                    <a:lumMod val="75000"/>
                  </a:schemeClr>
                </a:solidFill>
                <a:latin typeface="UTM Avo" panose="02040603050506020204" pitchFamily="18" charset="0"/>
                <a:cs typeface="Times New Roman" panose="02020603050405020304" pitchFamily="18" charset="0"/>
              </a:rPr>
              <a:t>oại </a:t>
            </a:r>
            <a:r>
              <a:rPr lang="vi-VN" altLang="zh-CN" sz="2400" b="1">
                <a:solidFill>
                  <a:schemeClr val="accent1">
                    <a:lumMod val="75000"/>
                  </a:schemeClr>
                </a:solidFill>
                <a:latin typeface="UTM Avo" panose="02040603050506020204" pitchFamily="18" charset="0"/>
                <a:cs typeface="Times New Roman" panose="02020603050405020304" pitchFamily="18" charset="0"/>
              </a:rPr>
              <a:t>Brightness</a:t>
            </a: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 Contrast</a:t>
            </a:r>
            <a:r>
              <a:rPr lang="vi-VN" altLang="zh-CN" sz="2400">
                <a:solidFill>
                  <a:schemeClr val="accent1">
                    <a:lumMod val="75000"/>
                  </a:schemeClr>
                </a:solidFill>
                <a:latin typeface="UTM Avo" panose="02040603050506020204" pitchFamily="18" charset="0"/>
                <a:cs typeface="Times New Roman" panose="02020603050405020304" pitchFamily="18" charset="0"/>
              </a:rPr>
              <a:t>... (Hình 10b.7). Trong hộp thoại em kéo thả chuột để điều chỉnh độ sáng, độ tương phản theo ý muốn. Chọn OK để hoàn thành.</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6828206" y="5226076"/>
            <a:ext cx="4412222" cy="707886"/>
          </a:xfrm>
          <a:prstGeom prst="rect">
            <a:avLst/>
          </a:prstGeom>
          <a:noFill/>
        </p:spPr>
        <p:txBody>
          <a:bodyPr wrap="square">
            <a:spAutoFit/>
          </a:bodyPr>
          <a:lstStyle/>
          <a:p>
            <a:pPr algn="ctr"/>
            <a:r>
              <a:rPr lang="en-US" altLang="zh-CN" sz="2000" i="1">
                <a:solidFill>
                  <a:schemeClr val="accent1">
                    <a:lumMod val="75000"/>
                  </a:schemeClr>
                </a:solidFill>
                <a:latin typeface="UTM Avo" panose="02040603050506020204" pitchFamily="18" charset="0"/>
                <a:cs typeface="Times New Roman" panose="02020603050405020304" pitchFamily="18" charset="0"/>
              </a:rPr>
              <a:t>Hình 10b.7. Hộp thoại Brightness-Contrast</a:t>
            </a:r>
            <a:endParaRPr lang="vi-VN" altLang="zh-CN" sz="2000" i="1">
              <a:solidFill>
                <a:schemeClr val="accent1">
                  <a:lumMod val="75000"/>
                </a:schemeClr>
              </a:solidFill>
              <a:latin typeface="UTM Avo" panose="02040603050506020204" pitchFamily="18" charset="0"/>
              <a:cs typeface="Times New Roman" panose="02020603050405020304" pitchFamily="18" charset="0"/>
            </a:endParaRPr>
          </a:p>
        </p:txBody>
      </p:sp>
      <p:pic>
        <p:nvPicPr>
          <p:cNvPr id="17" name="Shape 677">
            <a:extLst>
              <a:ext uri="{FF2B5EF4-FFF2-40B4-BE49-F238E27FC236}">
                <a16:creationId xmlns:a16="http://schemas.microsoft.com/office/drawing/2014/main" id="{45B872F7-7A62-412E-8F68-58F390377359}"/>
              </a:ext>
            </a:extLst>
          </p:cNvPr>
          <p:cNvPicPr/>
          <p:nvPr/>
        </p:nvPicPr>
        <p:blipFill>
          <a:blip r:embed="rId3"/>
          <a:stretch/>
        </p:blipFill>
        <p:spPr>
          <a:xfrm>
            <a:off x="6828206" y="2061417"/>
            <a:ext cx="4412222" cy="3060344"/>
          </a:xfrm>
          <a:prstGeom prst="rect">
            <a:avLst/>
          </a:prstGeom>
        </p:spPr>
      </p:pic>
    </p:spTree>
    <p:extLst>
      <p:ext uri="{BB962C8B-B14F-4D97-AF65-F5344CB8AC3E}">
        <p14:creationId xmlns:p14="http://schemas.microsoft.com/office/powerpoint/2010/main" val="2335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0">
                                            <p:txEl>
                                              <p:pRg st="0" end="0"/>
                                            </p:txEl>
                                          </p:spTgt>
                                        </p:tgtEl>
                                        <p:attrNameLst>
                                          <p:attrName>style.visibility</p:attrName>
                                        </p:attrNameLst>
                                      </p:cBhvr>
                                      <p:to>
                                        <p:strVal val="visible"/>
                                      </p:to>
                                    </p:set>
                                    <p:animEffect transition="in" filter="wipe(left)">
                                      <p:cBhvr>
                                        <p:cTn id="17"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5235" y="943414"/>
            <a:ext cx="8856910" cy="374098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3: </a:t>
            </a:r>
          </a:p>
          <a:p>
            <a:pPr>
              <a:lnSpc>
                <a:spcPct val="150000"/>
              </a:lnSpc>
            </a:pPr>
            <a:r>
              <a:rPr lang="vi-VN" sz="3200">
                <a:solidFill>
                  <a:schemeClr val="accent6">
                    <a:lumMod val="50000"/>
                  </a:schemeClr>
                </a:solidFill>
                <a:latin typeface="UTM Avo" panose="02040603050506020204" pitchFamily="18" charset="0"/>
              </a:rPr>
              <a:t>Làm mờ nền xung quanh bông hoa trong Hình 10b.5a.</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2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oll, toy&#10;&#10;Description automatically generated">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922" t="578" r="67948" b="3188"/>
          <a:stretch/>
        </p:blipFill>
        <p:spPr>
          <a:xfrm>
            <a:off x="548363" y="2996417"/>
            <a:ext cx="1631851" cy="3442973"/>
          </a:xfrm>
          <a:prstGeom prst="rect">
            <a:avLst/>
          </a:prstGeom>
        </p:spPr>
      </p:pic>
      <p:sp>
        <p:nvSpPr>
          <p:cNvPr id="11" name="Speech Bubble: Rectangle with Corners Rounded 10">
            <a:extLst>
              <a:ext uri="{FF2B5EF4-FFF2-40B4-BE49-F238E27FC236}">
                <a16:creationId xmlns:a16="http://schemas.microsoft.com/office/drawing/2014/main" id="{7FBAC085-E6AD-4E97-928C-14ADC18F01E5}"/>
              </a:ext>
            </a:extLst>
          </p:cNvPr>
          <p:cNvSpPr/>
          <p:nvPr/>
        </p:nvSpPr>
        <p:spPr>
          <a:xfrm>
            <a:off x="548363" y="260719"/>
            <a:ext cx="6732066" cy="2538324"/>
          </a:xfrm>
          <a:prstGeom prst="wedgeRoundRectCallout">
            <a:avLst>
              <a:gd name="adj1" fmla="val -25340"/>
              <a:gd name="adj2" fmla="val 90680"/>
              <a:gd name="adj3" fmla="val 16667"/>
            </a:avLst>
          </a:prstGeom>
          <a:solidFill>
            <a:srgbClr val="9C5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36EF0-86B9-4026-A360-3A247D304C33}"/>
              </a:ext>
            </a:extLst>
          </p:cNvPr>
          <p:cNvSpPr txBox="1"/>
          <p:nvPr/>
        </p:nvSpPr>
        <p:spPr>
          <a:xfrm>
            <a:off x="442975" y="260719"/>
            <a:ext cx="6732065" cy="2538324"/>
          </a:xfrm>
          <a:prstGeom prst="rect">
            <a:avLst/>
          </a:prstGeom>
          <a:noFill/>
        </p:spPr>
        <p:txBody>
          <a:bodyPr wrap="square">
            <a:spAutoFit/>
          </a:bodyPr>
          <a:lstStyle/>
          <a:p>
            <a:pPr lvl="0" algn="ctr" defTabSz="342900">
              <a:lnSpc>
                <a:spcPct val="135000"/>
              </a:lnSpc>
              <a:defRPr/>
            </a:pPr>
            <a:r>
              <a:rPr lang="vi-VN" sz="2000">
                <a:solidFill>
                  <a:schemeClr val="bg1"/>
                </a:solidFill>
                <a:latin typeface="UTM Avo" panose="02040603050506020204" pitchFamily="18" charset="0"/>
                <a:cs typeface="Times New Roman" panose="02020603050405020304" pitchFamily="18" charset="0"/>
              </a:rPr>
              <a:t>Minh ơi, cậu xem một vài bức ảnh tớ chụp trường mình này. Tớ muốn chỉnh sửa các ảnh đó và thêm chú thích từng khu vực trong trường vào ảnh để gửi cho bạn học cùng trường tiểu học. Cậu có biết công cụ nào của phần mềm chỉnh sửa ảnh làm được điều đó không?</a:t>
            </a:r>
            <a:endParaRPr kumimoji="0" lang="en-US" sz="2000" i="0" u="none" strike="noStrike" kern="1200" cap="none" spc="0" normalizeH="0" baseline="0" noProof="0">
              <a:ln>
                <a:noFill/>
              </a:ln>
              <a:solidFill>
                <a:schemeClr val="bg1"/>
              </a:solidFill>
              <a:effectLst/>
              <a:uLnTx/>
              <a:uFillTx/>
              <a:latin typeface="Arial"/>
            </a:endParaRPr>
          </a:p>
        </p:txBody>
      </p:sp>
      <p:sp>
        <p:nvSpPr>
          <p:cNvPr id="14" name="Speech Bubble: Rectangle with Corners Rounded 13">
            <a:extLst>
              <a:ext uri="{FF2B5EF4-FFF2-40B4-BE49-F238E27FC236}">
                <a16:creationId xmlns:a16="http://schemas.microsoft.com/office/drawing/2014/main" id="{1DD628EE-1082-4180-9C19-F3910162CFAE}"/>
              </a:ext>
            </a:extLst>
          </p:cNvPr>
          <p:cNvSpPr/>
          <p:nvPr/>
        </p:nvSpPr>
        <p:spPr>
          <a:xfrm>
            <a:off x="7385816" y="260719"/>
            <a:ext cx="3927949" cy="2675157"/>
          </a:xfrm>
          <a:prstGeom prst="wedgeRoundRectCallout">
            <a:avLst>
              <a:gd name="adj1" fmla="val 28294"/>
              <a:gd name="adj2" fmla="val 92821"/>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oll, toy&#10;&#10;Description automatically generated">
            <a:extLst>
              <a:ext uri="{FF2B5EF4-FFF2-40B4-BE49-F238E27FC236}">
                <a16:creationId xmlns:a16="http://schemas.microsoft.com/office/drawing/2014/main" id="{F7B1B4EC-0000-4CE8-BD2E-CCE3515BD43C}"/>
              </a:ext>
            </a:extLst>
          </p:cNvPr>
          <p:cNvPicPr>
            <a:picLocks noChangeAspect="1"/>
          </p:cNvPicPr>
          <p:nvPr/>
        </p:nvPicPr>
        <p:blipFill rotWithShape="1">
          <a:blip r:embed="rId2">
            <a:extLst>
              <a:ext uri="{28A0092B-C50C-407E-A947-70E740481C1C}">
                <a14:useLocalDpi xmlns:a14="http://schemas.microsoft.com/office/drawing/2010/main" val="0"/>
              </a:ext>
            </a:extLst>
          </a:blip>
          <a:srcRect l="35335" t="1883" r="33535" b="1883"/>
          <a:stretch/>
        </p:blipFill>
        <p:spPr>
          <a:xfrm flipH="1">
            <a:off x="9681914" y="3318387"/>
            <a:ext cx="1631851" cy="3121002"/>
          </a:xfrm>
          <a:prstGeom prst="rect">
            <a:avLst/>
          </a:prstGeom>
        </p:spPr>
      </p:pic>
      <p:sp>
        <p:nvSpPr>
          <p:cNvPr id="15" name="TextBox 14">
            <a:extLst>
              <a:ext uri="{FF2B5EF4-FFF2-40B4-BE49-F238E27FC236}">
                <a16:creationId xmlns:a16="http://schemas.microsoft.com/office/drawing/2014/main" id="{6D7B32DE-A311-419F-AA50-BC4ADC1D58E6}"/>
              </a:ext>
            </a:extLst>
          </p:cNvPr>
          <p:cNvSpPr txBox="1"/>
          <p:nvPr/>
        </p:nvSpPr>
        <p:spPr>
          <a:xfrm>
            <a:off x="7385816" y="403074"/>
            <a:ext cx="3927949" cy="2169825"/>
          </a:xfrm>
          <a:prstGeom prst="rect">
            <a:avLst/>
          </a:prstGeom>
          <a:noFill/>
        </p:spPr>
        <p:txBody>
          <a:bodyPr wrap="square">
            <a:spAutoFit/>
          </a:bodyPr>
          <a:lstStyle/>
          <a:p>
            <a:pPr lvl="0" algn="ctr" defTabSz="342900">
              <a:lnSpc>
                <a:spcPct val="135000"/>
              </a:lnSpc>
              <a:defRPr/>
            </a:pPr>
            <a:r>
              <a:rPr lang="vi-VN" sz="2000">
                <a:solidFill>
                  <a:schemeClr val="bg1"/>
                </a:solidFill>
                <a:latin typeface="UTM Avo" panose="02040603050506020204" pitchFamily="18" charset="0"/>
                <a:cs typeface="Times New Roman" panose="02020603050405020304" pitchFamily="18" charset="0"/>
              </a:rPr>
              <a:t>Có chứ. Tớ thấy một số ảnh cậu chụp bị tối, cần tăng độ sáng lên và chỉnh thêm về màu sắc ảnh nữa thì sẽ đẹp đấy.</a:t>
            </a:r>
            <a:endParaRPr kumimoji="0" lang="en-US" sz="2000" i="0" u="none" strike="noStrike" kern="1200" cap="none" spc="0" normalizeH="0" baseline="0" noProof="0">
              <a:ln>
                <a:noFill/>
              </a:ln>
              <a:solidFill>
                <a:schemeClr val="bg1"/>
              </a:solidFill>
              <a:effectLst/>
              <a:uLnTx/>
              <a:uFillTx/>
              <a:latin typeface="Arial"/>
            </a:endParaRPr>
          </a:p>
        </p:txBody>
      </p:sp>
      <p:pic>
        <p:nvPicPr>
          <p:cNvPr id="16" name="Shape 619">
            <a:extLst>
              <a:ext uri="{FF2B5EF4-FFF2-40B4-BE49-F238E27FC236}">
                <a16:creationId xmlns:a16="http://schemas.microsoft.com/office/drawing/2014/main" id="{F60EF5B4-43AF-4363-8B96-601076208231}"/>
              </a:ext>
            </a:extLst>
          </p:cNvPr>
          <p:cNvPicPr/>
          <p:nvPr/>
        </p:nvPicPr>
        <p:blipFill>
          <a:blip r:embed="rId3"/>
          <a:stretch/>
        </p:blipFill>
        <p:spPr>
          <a:xfrm>
            <a:off x="2180214" y="4058515"/>
            <a:ext cx="2234880" cy="1664640"/>
          </a:xfrm>
          <a:prstGeom prst="rect">
            <a:avLst/>
          </a:prstGeom>
        </p:spPr>
      </p:pic>
      <p:pic>
        <p:nvPicPr>
          <p:cNvPr id="17" name="Shape 621">
            <a:extLst>
              <a:ext uri="{FF2B5EF4-FFF2-40B4-BE49-F238E27FC236}">
                <a16:creationId xmlns:a16="http://schemas.microsoft.com/office/drawing/2014/main" id="{5672B773-A782-45D6-9329-773AF5A7A76F}"/>
              </a:ext>
            </a:extLst>
          </p:cNvPr>
          <p:cNvPicPr/>
          <p:nvPr/>
        </p:nvPicPr>
        <p:blipFill>
          <a:blip r:embed="rId4"/>
          <a:stretch/>
        </p:blipFill>
        <p:spPr>
          <a:xfrm>
            <a:off x="4498397" y="4058515"/>
            <a:ext cx="5100215" cy="1664640"/>
          </a:xfrm>
          <a:prstGeom prst="rect">
            <a:avLst/>
          </a:prstGeom>
        </p:spPr>
      </p:pic>
      <p:sp>
        <p:nvSpPr>
          <p:cNvPr id="18" name="TextBox 17">
            <a:extLst>
              <a:ext uri="{FF2B5EF4-FFF2-40B4-BE49-F238E27FC236}">
                <a16:creationId xmlns:a16="http://schemas.microsoft.com/office/drawing/2014/main" id="{935B4337-121C-42D3-B359-0A15F5472DB3}"/>
              </a:ext>
            </a:extLst>
          </p:cNvPr>
          <p:cNvSpPr txBox="1"/>
          <p:nvPr/>
        </p:nvSpPr>
        <p:spPr>
          <a:xfrm>
            <a:off x="2866547" y="5844235"/>
            <a:ext cx="6732065" cy="460832"/>
          </a:xfrm>
          <a:prstGeom prst="rect">
            <a:avLst/>
          </a:prstGeom>
          <a:noFill/>
        </p:spPr>
        <p:txBody>
          <a:bodyPr wrap="square">
            <a:spAutoFit/>
          </a:bodyPr>
          <a:lstStyle/>
          <a:p>
            <a:pPr lvl="0" algn="ctr" defTabSz="342900">
              <a:lnSpc>
                <a:spcPct val="135000"/>
              </a:lnSpc>
              <a:defRPr/>
            </a:pPr>
            <a:r>
              <a:rPr lang="vi-VN" sz="2000">
                <a:solidFill>
                  <a:schemeClr val="accent1">
                    <a:lumMod val="75000"/>
                  </a:schemeClr>
                </a:solidFill>
                <a:latin typeface="UTM Avo" panose="02040603050506020204" pitchFamily="18" charset="0"/>
                <a:cs typeface="Times New Roman" panose="02020603050405020304" pitchFamily="18" charset="0"/>
              </a:rPr>
              <a:t>Hình 10b. 1. Ảnh trường học</a:t>
            </a:r>
            <a:endParaRPr kumimoji="0" lang="en-US" sz="2000" i="0" u="none" strike="noStrike" kern="1200" cap="none" spc="0" normalizeH="0" baseline="0" noProof="0">
              <a:ln>
                <a:noFill/>
              </a:ln>
              <a:solidFill>
                <a:schemeClr val="accent1">
                  <a:lumMod val="75000"/>
                </a:schemeClr>
              </a:solidFill>
              <a:effectLst/>
              <a:uLnTx/>
              <a:uFillTx/>
              <a:latin typeface="Arial"/>
            </a:endParaRPr>
          </a:p>
        </p:txBody>
      </p:sp>
    </p:spTree>
    <p:extLst>
      <p:ext uri="{BB962C8B-B14F-4D97-AF65-F5344CB8AC3E}">
        <p14:creationId xmlns:p14="http://schemas.microsoft.com/office/powerpoint/2010/main" val="36490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1"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4" grpId="1"/>
      <p:bldP spid="14" grpId="1" animBg="1"/>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703314" y="1659463"/>
            <a:ext cx="2593393" cy="2236381"/>
          </a:xfrm>
          <a:prstGeom prst="rect">
            <a:avLst/>
          </a:prstGeom>
          <a:noFill/>
        </p:spPr>
        <p:txBody>
          <a:bodyPr wrap="square">
            <a:spAutoFit/>
          </a:bodyPr>
          <a:lstStyle/>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Thực hiện theo các bước như Hình 10b.8.</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pic>
        <p:nvPicPr>
          <p:cNvPr id="5" name="Picture 4">
            <a:extLst>
              <a:ext uri="{FF2B5EF4-FFF2-40B4-BE49-F238E27FC236}">
                <a16:creationId xmlns:a16="http://schemas.microsoft.com/office/drawing/2014/main" id="{7FEDCFB9-12CD-41F7-B64C-04B26154D465}"/>
              </a:ext>
            </a:extLst>
          </p:cNvPr>
          <p:cNvPicPr>
            <a:picLocks noChangeAspect="1"/>
          </p:cNvPicPr>
          <p:nvPr/>
        </p:nvPicPr>
        <p:blipFill>
          <a:blip r:embed="rId3"/>
          <a:stretch>
            <a:fillRect/>
          </a:stretch>
        </p:blipFill>
        <p:spPr>
          <a:xfrm>
            <a:off x="3368325" y="427877"/>
            <a:ext cx="7795124" cy="6002245"/>
          </a:xfrm>
          <a:prstGeom prst="rect">
            <a:avLst/>
          </a:prstGeom>
        </p:spPr>
      </p:pic>
    </p:spTree>
    <p:extLst>
      <p:ext uri="{BB962C8B-B14F-4D97-AF65-F5344CB8AC3E}">
        <p14:creationId xmlns:p14="http://schemas.microsoft.com/office/powerpoint/2010/main" val="19989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783839"/>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a:t>
            </a:r>
            <a:r>
              <a:rPr lang="vi-VN" sz="2400" b="1">
                <a:latin typeface="UTM Avo" panose="02040603050506020204" pitchFamily="18" charset="0"/>
                <a:cs typeface="Times New Roman" panose="02020603050405020304" pitchFamily="18" charset="0"/>
              </a:rPr>
              <a:t>GIMP</a:t>
            </a:r>
            <a:r>
              <a:rPr lang="vi-VN" sz="2400">
                <a:latin typeface="UTM Avo" panose="02040603050506020204" pitchFamily="18" charset="0"/>
                <a:cs typeface="Times New Roman" panose="02020603050405020304" pitchFamily="18" charset="0"/>
              </a:rPr>
              <a:t> để mở các tệp ảnh trong thư mục </a:t>
            </a:r>
            <a:r>
              <a:rPr lang="vi-VN" sz="2400" b="1">
                <a:latin typeface="UTM Avo" panose="02040603050506020204" pitchFamily="18" charset="0"/>
                <a:cs typeface="Times New Roman" panose="02020603050405020304" pitchFamily="18" charset="0"/>
              </a:rPr>
              <a:t>HINHANH</a:t>
            </a:r>
            <a:r>
              <a:rPr lang="vi-VN" sz="2400">
                <a:latin typeface="UTM Avo" panose="02040603050506020204" pitchFamily="18" charset="0"/>
                <a:cs typeface="Times New Roman" panose="02020603050405020304" pitchFamily="18" charset="0"/>
              </a:rPr>
              <a:t> đã lưu ở Bài 9b. Sử dụng các công cụ tạo hiệu ứng cho ảnh để điều chỉnh độ sáng, độ tương phản, làm mờ,... bổ sung văn bản vào ảnh (nếu cần) để có được những bức ảnh đẹp giới thiệu về ngôi trường của em.</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LUYỆN TẬP</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783839"/>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sử dụng phần mềm ch</a:t>
            </a:r>
            <a:r>
              <a:rPr lang="en-US" sz="2400">
                <a:solidFill>
                  <a:prstClr val="black"/>
                </a:solidFill>
                <a:latin typeface="UTM Avo" panose="02040603050506020204" pitchFamily="18" charset="0"/>
                <a:cs typeface="Times New Roman" panose="02020603050405020304" pitchFamily="18" charset="0"/>
              </a:rPr>
              <a:t>ỉ</a:t>
            </a:r>
            <a:r>
              <a:rPr lang="vi-VN" sz="2400">
                <a:solidFill>
                  <a:prstClr val="black"/>
                </a:solidFill>
                <a:latin typeface="UTM Avo" panose="02040603050506020204" pitchFamily="18" charset="0"/>
                <a:cs typeface="Times New Roman" panose="02020603050405020304" pitchFamily="18" charset="0"/>
              </a:rPr>
              <a:t>nh sửa ảnh để mở các tệp ảnh trong thư mục đã lưu ở phần Vận dụng, Bài 9b. Sử dụng các công cụ tạo hiệu ứng cho ảnh để điều chinh độ sáng, độ tương phản, làm mờ,... bổ sung văn bản vào ảnh (nếu cần) để có được những bức ảnh đẹp giới thiệu về chủ đề mà em yêu thích.</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VẬN DỤNG</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700527"/>
            <a:ext cx="11612547" cy="1015663"/>
          </a:xfrm>
          <a:prstGeom prst="rect">
            <a:avLst/>
          </a:prstGeom>
          <a:noFill/>
        </p:spPr>
        <p:txBody>
          <a:bodyPr wrap="square" rtlCol="0">
            <a:spAutoFit/>
          </a:bodyPr>
          <a:lstStyle/>
          <a:p>
            <a:pPr marL="1143000" indent="-1143000" algn="ctr">
              <a:buAutoNum type="arabicPeriod"/>
            </a:pPr>
            <a:r>
              <a:rPr lang="vi-VN" sz="6000">
                <a:solidFill>
                  <a:schemeClr val="accent5">
                    <a:lumMod val="75000"/>
                  </a:schemeClr>
                </a:solidFill>
                <a:latin typeface="+mj-lt"/>
              </a:rPr>
              <a:t>THÊM VĂN BẢN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4"/>
            <a:ext cx="10649995" cy="2286357"/>
            <a:chOff x="1117200" y="3528268"/>
            <a:chExt cx="10337399" cy="31289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12891"/>
              <a:chOff x="1493120" y="3891280"/>
              <a:chExt cx="10337399" cy="31289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0909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17374"/>
                <a:ext cx="2925392" cy="12268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72920"/>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Thêm văn </a:t>
              </a:r>
              <a:r>
                <a:rPr lang="en-US" sz="2400" b="1">
                  <a:solidFill>
                    <a:srgbClr val="000000"/>
                  </a:solidFill>
                  <a:latin typeface="UTM Avo" panose="02040603050506020204" pitchFamily="18" charset="0"/>
                  <a:cs typeface="Times New Roman" panose="02020603050405020304" pitchFamily="18" charset="0"/>
                </a:rPr>
                <a:t>b</a:t>
              </a:r>
              <a:r>
                <a:rPr lang="vi-VN" sz="2400" b="1">
                  <a:solidFill>
                    <a:srgbClr val="000000"/>
                  </a:solidFill>
                  <a:latin typeface="UTM Avo" panose="02040603050506020204" pitchFamily="18" charset="0"/>
                  <a:cs typeface="Times New Roman" panose="02020603050405020304" pitchFamily="18" charset="0"/>
                </a:rPr>
                <a:t>ản vào </a:t>
              </a:r>
              <a:r>
                <a:rPr lang="en-US" sz="2400" b="1">
                  <a:solidFill>
                    <a:srgbClr val="000000"/>
                  </a:solidFill>
                  <a:latin typeface="UTM Avo" panose="02040603050506020204" pitchFamily="18" charset="0"/>
                  <a:cs typeface="Times New Roman" panose="02020603050405020304" pitchFamily="18" charset="0"/>
                </a:rPr>
                <a:t>ả</a:t>
              </a:r>
              <a:r>
                <a:rPr lang="vi-VN" sz="2400" b="1">
                  <a:solidFill>
                    <a:srgbClr val="000000"/>
                  </a:solidFill>
                  <a:latin typeface="UTM Avo" panose="02040603050506020204" pitchFamily="18" charset="0"/>
                  <a:cs typeface="Times New Roman" panose="02020603050405020304" pitchFamily="18" charset="0"/>
                </a:rPr>
                <a:t>nh</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1121846"/>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Em hãy nêu tác dụng của việc chèn thêm văn bản vào ảnh.</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Công cụ nào của phần mềm chỉnh sửa ảnh giúp em làm điều đó?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458797"/>
            <a:ext cx="9808130"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Chèn thêm văn bản vào ảnh là cách để ghi chú, gửi gắm thông điệp... giúp bức ảnh trở nên độc đáo, sinh động, cuốn hút hơn. Em có thể chèn và đặt văn bản vào vị trí bất kì trong ảnh. Em cũng có thể định dạng cho văn bản như: thay đổi kiểu chữ, cỡ chữ, màu chữ,...</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8" name="Shape 633">
            <a:extLst>
              <a:ext uri="{FF2B5EF4-FFF2-40B4-BE49-F238E27FC236}">
                <a16:creationId xmlns:a16="http://schemas.microsoft.com/office/drawing/2014/main" id="{B7D06FCF-21A0-4DBB-A834-7EA750B652AD}"/>
              </a:ext>
            </a:extLst>
          </p:cNvPr>
          <p:cNvPicPr/>
          <p:nvPr/>
        </p:nvPicPr>
        <p:blipFill>
          <a:blip r:embed="rId3" cstate="hqprint">
            <a:extLst>
              <a:ext uri="{28A0092B-C50C-407E-A947-70E740481C1C}">
                <a14:useLocalDpi xmlns:a14="http://schemas.microsoft.com/office/drawing/2010/main" val="0"/>
              </a:ext>
            </a:extLst>
          </a:blip>
          <a:srcRect/>
          <a:stretch/>
        </p:blipFill>
        <p:spPr>
          <a:xfrm>
            <a:off x="1001700" y="3016867"/>
            <a:ext cx="4450269" cy="2782609"/>
          </a:xfrm>
          <a:prstGeom prst="rect">
            <a:avLst/>
          </a:prstGeom>
        </p:spPr>
      </p:pic>
      <p:pic>
        <p:nvPicPr>
          <p:cNvPr id="9" name="Shape 637">
            <a:extLst>
              <a:ext uri="{FF2B5EF4-FFF2-40B4-BE49-F238E27FC236}">
                <a16:creationId xmlns:a16="http://schemas.microsoft.com/office/drawing/2014/main" id="{CC1C8A03-7079-4FC4-A029-0C6778534DA8}"/>
              </a:ext>
            </a:extLst>
          </p:cNvPr>
          <p:cNvPicPr/>
          <p:nvPr/>
        </p:nvPicPr>
        <p:blipFill>
          <a:blip r:embed="rId4"/>
          <a:stretch/>
        </p:blipFill>
        <p:spPr>
          <a:xfrm>
            <a:off x="6295707" y="2979487"/>
            <a:ext cx="4450269" cy="2785232"/>
          </a:xfrm>
          <a:prstGeom prst="rect">
            <a:avLst/>
          </a:prstGeom>
        </p:spPr>
      </p:pic>
      <p:sp>
        <p:nvSpPr>
          <p:cNvPr id="10" name="TextBox 9">
            <a:extLst>
              <a:ext uri="{FF2B5EF4-FFF2-40B4-BE49-F238E27FC236}">
                <a16:creationId xmlns:a16="http://schemas.microsoft.com/office/drawing/2014/main" id="{85289306-F773-46D4-ADD5-3B9D198AE09A}"/>
              </a:ext>
            </a:extLst>
          </p:cNvPr>
          <p:cNvSpPr txBox="1"/>
          <p:nvPr/>
        </p:nvSpPr>
        <p:spPr>
          <a:xfrm>
            <a:off x="2068086" y="5847680"/>
            <a:ext cx="9808130"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550863" lvl="0" indent="-457200" algn="just" defTabSz="342900">
              <a:lnSpc>
                <a:spcPct val="135000"/>
              </a:lnSpc>
              <a:buAutoNum type="alphaLcParenR"/>
              <a:defRPr/>
            </a:pPr>
            <a:r>
              <a:rPr lang="vi-VN" sz="2400">
                <a:solidFill>
                  <a:srgbClr val="000000"/>
                </a:solidFill>
                <a:latin typeface="UTM Avo" panose="02040603050506020204" pitchFamily="18" charset="0"/>
                <a:cs typeface="Times New Roman" panose="02020603050405020304" pitchFamily="18" charset="0"/>
              </a:rPr>
              <a:t>Ảnh sân trường</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b) Ảnh vườn hồng</a:t>
            </a:r>
            <a:endParaRPr lang="en-US" sz="2400">
              <a:solidFill>
                <a:srgbClr val="000000"/>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bg1"/>
                </a:solidFill>
                <a:latin typeface="UTM Avo" panose="02040603050506020204" pitchFamily="18" charset="0"/>
                <a:cs typeface="Times New Roman" panose="02020603050405020304" pitchFamily="18" charset="0"/>
              </a:rPr>
              <a:t>Hình 10b.2. Hình </a:t>
            </a:r>
            <a:r>
              <a:rPr lang="en-US" sz="2400">
                <a:solidFill>
                  <a:schemeClr val="bg1"/>
                </a:solidFill>
                <a:latin typeface="UTM Avo" panose="02040603050506020204" pitchFamily="18" charset="0"/>
                <a:cs typeface="Times New Roman" panose="02020603050405020304" pitchFamily="18" charset="0"/>
              </a:rPr>
              <a:t>ả</a:t>
            </a:r>
            <a:r>
              <a:rPr lang="vi-VN" sz="2400">
                <a:solidFill>
                  <a:schemeClr val="bg1"/>
                </a:solidFill>
                <a:latin typeface="UTM Avo" panose="02040603050506020204" pitchFamily="18" charset="0"/>
                <a:cs typeface="Times New Roman" panose="02020603050405020304" pitchFamily="18" charset="0"/>
              </a:rPr>
              <a:t>nh được chèn thêm v</a:t>
            </a:r>
            <a:r>
              <a:rPr lang="en-US" sz="2400">
                <a:solidFill>
                  <a:schemeClr val="bg1"/>
                </a:solidFill>
                <a:latin typeface="UTM Avo" panose="02040603050506020204" pitchFamily="18" charset="0"/>
                <a:cs typeface="Times New Roman" panose="02020603050405020304" pitchFamily="18" charset="0"/>
              </a:rPr>
              <a:t>ă</a:t>
            </a:r>
            <a:r>
              <a:rPr lang="vi-VN" sz="2400">
                <a:solidFill>
                  <a:schemeClr val="bg1"/>
                </a:solidFill>
                <a:latin typeface="UTM Avo" panose="02040603050506020204" pitchFamily="18" charset="0"/>
                <a:cs typeface="Times New Roman" panose="02020603050405020304" pitchFamily="18" charset="0"/>
              </a:rPr>
              <a:t>n b</a:t>
            </a:r>
            <a:r>
              <a:rPr lang="en-US" sz="2400">
                <a:solidFill>
                  <a:schemeClr val="bg1"/>
                </a:solidFill>
                <a:latin typeface="UTM Avo" panose="02040603050506020204" pitchFamily="18" charset="0"/>
                <a:cs typeface="Times New Roman" panose="02020603050405020304" pitchFamily="18" charset="0"/>
              </a:rPr>
              <a:t>ả</a:t>
            </a:r>
            <a:r>
              <a:rPr lang="vi-VN" sz="2400">
                <a:solidFill>
                  <a:schemeClr val="bg1"/>
                </a:solidFill>
                <a:latin typeface="UTM Avo" panose="02040603050506020204" pitchFamily="18" charset="0"/>
                <a:cs typeface="Times New Roman" panose="02020603050405020304" pitchFamily="18" charset="0"/>
              </a:rPr>
              <a:t>n</a:t>
            </a:r>
            <a:endParaRPr kumimoji="0" lang="en-US" sz="2400"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700527"/>
            <a:ext cx="11612547" cy="1015663"/>
          </a:xfrm>
          <a:prstGeom prst="rect">
            <a:avLst/>
          </a:prstGeom>
          <a:noFill/>
        </p:spPr>
        <p:txBody>
          <a:bodyPr wrap="square" rtlCol="0">
            <a:spAutoFit/>
          </a:bodyPr>
          <a:lstStyle/>
          <a:p>
            <a:pPr algn="ctr"/>
            <a:r>
              <a:rPr lang="vi-VN" sz="6000">
                <a:solidFill>
                  <a:schemeClr val="accent5">
                    <a:lumMod val="75000"/>
                  </a:schemeClr>
                </a:solidFill>
                <a:latin typeface="+mj-lt"/>
              </a:rPr>
              <a:t>2.	TẠO HIỆU ỨNG CHO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395375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3"/>
            <a:ext cx="10649995" cy="2948718"/>
            <a:chOff x="1117200" y="3528268"/>
            <a:chExt cx="10337399" cy="40353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03536"/>
              <a:chOff x="1493120" y="3891280"/>
              <a:chExt cx="10337399" cy="40353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9974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17374"/>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72920"/>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Độ sáng của hình </a:t>
              </a:r>
              <a:r>
                <a:rPr lang="en-US" sz="2400" b="1">
                  <a:solidFill>
                    <a:srgbClr val="000000"/>
                  </a:solidFill>
                  <a:latin typeface="UTM Avo" panose="02040603050506020204" pitchFamily="18" charset="0"/>
                  <a:cs typeface="Times New Roman" panose="02020603050405020304" pitchFamily="18" charset="0"/>
                </a:rPr>
                <a:t>ả</a:t>
              </a:r>
              <a:r>
                <a:rPr lang="vi-VN" sz="2400" b="1">
                  <a:solidFill>
                    <a:srgbClr val="000000"/>
                  </a:solidFill>
                  <a:latin typeface="UTM Avo" panose="02040603050506020204" pitchFamily="18" charset="0"/>
                  <a:cs typeface="Times New Roman" panose="02020603050405020304" pitchFamily="18" charset="0"/>
                </a:rPr>
                <a:t>nh</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1675843"/>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Em hãy quan sát các bức ảnh ở Hình 10b. 1 và cho nhận xét về độ sáng của mỗi ảnh.</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Theo em có thể thay đổi độ sáng của ảnh không?</a:t>
            </a:r>
          </a:p>
        </p:txBody>
      </p:sp>
      <p:pic>
        <p:nvPicPr>
          <p:cNvPr id="11" name="Shape 619">
            <a:extLst>
              <a:ext uri="{FF2B5EF4-FFF2-40B4-BE49-F238E27FC236}">
                <a16:creationId xmlns:a16="http://schemas.microsoft.com/office/drawing/2014/main" id="{AFFB1A00-73E0-45EB-8F62-E9A51968DD6D}"/>
              </a:ext>
            </a:extLst>
          </p:cNvPr>
          <p:cNvPicPr/>
          <p:nvPr/>
        </p:nvPicPr>
        <p:blipFill>
          <a:blip r:embed="rId2"/>
          <a:stretch/>
        </p:blipFill>
        <p:spPr>
          <a:xfrm>
            <a:off x="2180214" y="4058515"/>
            <a:ext cx="2234880" cy="1664640"/>
          </a:xfrm>
          <a:prstGeom prst="rect">
            <a:avLst/>
          </a:prstGeom>
        </p:spPr>
      </p:pic>
      <p:pic>
        <p:nvPicPr>
          <p:cNvPr id="12" name="Shape 621">
            <a:extLst>
              <a:ext uri="{FF2B5EF4-FFF2-40B4-BE49-F238E27FC236}">
                <a16:creationId xmlns:a16="http://schemas.microsoft.com/office/drawing/2014/main" id="{99E5BFF0-D8A0-4702-8907-4E7612BEA7EB}"/>
              </a:ext>
            </a:extLst>
          </p:cNvPr>
          <p:cNvPicPr/>
          <p:nvPr/>
        </p:nvPicPr>
        <p:blipFill>
          <a:blip r:embed="rId3"/>
          <a:stretch/>
        </p:blipFill>
        <p:spPr>
          <a:xfrm>
            <a:off x="4498397" y="4058515"/>
            <a:ext cx="5100215" cy="1664640"/>
          </a:xfrm>
          <a:prstGeom prst="rect">
            <a:avLst/>
          </a:prstGeom>
        </p:spPr>
      </p:pic>
      <p:sp>
        <p:nvSpPr>
          <p:cNvPr id="13" name="TextBox 12">
            <a:extLst>
              <a:ext uri="{FF2B5EF4-FFF2-40B4-BE49-F238E27FC236}">
                <a16:creationId xmlns:a16="http://schemas.microsoft.com/office/drawing/2014/main" id="{0C0497E0-8387-47E1-8E98-676EDCB4A3B8}"/>
              </a:ext>
            </a:extLst>
          </p:cNvPr>
          <p:cNvSpPr txBox="1"/>
          <p:nvPr/>
        </p:nvSpPr>
        <p:spPr>
          <a:xfrm>
            <a:off x="2866547" y="5844235"/>
            <a:ext cx="6732065" cy="460832"/>
          </a:xfrm>
          <a:prstGeom prst="rect">
            <a:avLst/>
          </a:prstGeom>
          <a:noFill/>
        </p:spPr>
        <p:txBody>
          <a:bodyPr wrap="square">
            <a:spAutoFit/>
          </a:bodyPr>
          <a:lstStyle/>
          <a:p>
            <a:pPr lvl="0" algn="ctr" defTabSz="342900">
              <a:lnSpc>
                <a:spcPct val="135000"/>
              </a:lnSpc>
              <a:defRPr/>
            </a:pPr>
            <a:r>
              <a:rPr lang="vi-VN" sz="2000">
                <a:solidFill>
                  <a:schemeClr val="accent1">
                    <a:lumMod val="75000"/>
                  </a:schemeClr>
                </a:solidFill>
                <a:latin typeface="UTM Avo" panose="02040603050506020204" pitchFamily="18" charset="0"/>
                <a:cs typeface="Times New Roman" panose="02020603050405020304" pitchFamily="18" charset="0"/>
              </a:rPr>
              <a:t>Hình 10b. 1. Ảnh trường học</a:t>
            </a:r>
            <a:endParaRPr kumimoji="0" lang="en-US" sz="2000" i="0" u="none" strike="noStrike" kern="1200" cap="none" spc="0" normalizeH="0" baseline="0" noProof="0">
              <a:ln>
                <a:noFill/>
              </a:ln>
              <a:solidFill>
                <a:schemeClr val="accent1">
                  <a:lumMod val="75000"/>
                </a:schemeClr>
              </a:solidFill>
              <a:effectLst/>
              <a:uLnTx/>
              <a:uFillTx/>
              <a:latin typeface="Arial"/>
            </a:endParaRPr>
          </a:p>
        </p:txBody>
      </p:sp>
    </p:spTree>
    <p:extLst>
      <p:ext uri="{BB962C8B-B14F-4D97-AF65-F5344CB8AC3E}">
        <p14:creationId xmlns:p14="http://schemas.microsoft.com/office/powerpoint/2010/main" val="34358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523999" y="401331"/>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ảnh được chụp từ máy ảnh kĩ thuật số không phải lúc nào cũng hoàn hảo. Đôi khi hình ảnh có thể trông quá sáng hoặc quá tối. Điều này có thể do một số yếu tố gây ra, bao gồm ánh sáng nơi chụp ảnh và cách đặt các thông số của máy ảnh. Em có thể khắc phục vấn đề này bằng cách điều chỉnh độ sáng và độ tương phản của hình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3">
            <a:extLst>
              <a:ext uri="{28A0092B-C50C-407E-A947-70E740481C1C}">
                <a14:useLocalDpi xmlns:a14="http://schemas.microsoft.com/office/drawing/2010/main" val="0"/>
              </a:ext>
            </a:extLst>
          </a:blip>
          <a:srcRect l="-1406" r="-956"/>
          <a:stretch/>
        </p:blipFill>
        <p:spPr>
          <a:xfrm>
            <a:off x="266700" y="3299632"/>
            <a:ext cx="4047392" cy="3577418"/>
          </a:xfrm>
          <a:prstGeom prst="rect">
            <a:avLst/>
          </a:prstGeom>
        </p:spPr>
      </p:pic>
    </p:spTree>
    <p:extLst>
      <p:ext uri="{BB962C8B-B14F-4D97-AF65-F5344CB8AC3E}">
        <p14:creationId xmlns:p14="http://schemas.microsoft.com/office/powerpoint/2010/main" val="21183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Độ sáng của ánh (Brightness)</a:t>
            </a: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Điều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độ sáng là thay đổi mức độ sáng và tối tổng thể của ảnh. Nếu ảnh quá tối có thể thử tăng độ sáng. Tuy nhiên, việc tăng độ sáng cho một ảnh quá tối có thể tạo ra nhiễu cho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9" name="Shape 651">
            <a:extLst>
              <a:ext uri="{FF2B5EF4-FFF2-40B4-BE49-F238E27FC236}">
                <a16:creationId xmlns:a16="http://schemas.microsoft.com/office/drawing/2014/main" id="{35B640A4-4E7E-4627-A34E-FB4CB40A62A5}"/>
              </a:ext>
            </a:extLst>
          </p:cNvPr>
          <p:cNvPicPr/>
          <p:nvPr/>
        </p:nvPicPr>
        <p:blipFill>
          <a:blip r:embed="rId3"/>
          <a:stretch/>
        </p:blipFill>
        <p:spPr>
          <a:xfrm>
            <a:off x="699945" y="2511599"/>
            <a:ext cx="6373116" cy="2691266"/>
          </a:xfrm>
          <a:prstGeom prst="rect">
            <a:avLst/>
          </a:prstGeom>
        </p:spPr>
      </p:pic>
      <p:pic>
        <p:nvPicPr>
          <p:cNvPr id="10" name="Shape 653">
            <a:extLst>
              <a:ext uri="{FF2B5EF4-FFF2-40B4-BE49-F238E27FC236}">
                <a16:creationId xmlns:a16="http://schemas.microsoft.com/office/drawing/2014/main" id="{5F5064CC-5CA4-4708-B585-8313B0656B04}"/>
              </a:ext>
            </a:extLst>
          </p:cNvPr>
          <p:cNvPicPr/>
          <p:nvPr/>
        </p:nvPicPr>
        <p:blipFill>
          <a:blip r:embed="rId4"/>
          <a:stretch/>
        </p:blipFill>
        <p:spPr>
          <a:xfrm>
            <a:off x="7073061" y="2511599"/>
            <a:ext cx="3949016" cy="2637863"/>
          </a:xfrm>
          <a:prstGeom prst="rect">
            <a:avLst/>
          </a:prstGeom>
        </p:spPr>
      </p:pic>
      <p:sp>
        <p:nvSpPr>
          <p:cNvPr id="11" name="TextBox 10">
            <a:extLst>
              <a:ext uri="{FF2B5EF4-FFF2-40B4-BE49-F238E27FC236}">
                <a16:creationId xmlns:a16="http://schemas.microsoft.com/office/drawing/2014/main" id="{EB233771-D340-42C5-9164-BE289CE25DFC}"/>
              </a:ext>
            </a:extLst>
          </p:cNvPr>
          <p:cNvSpPr txBox="1"/>
          <p:nvPr/>
        </p:nvSpPr>
        <p:spPr>
          <a:xfrm>
            <a:off x="1702874" y="5347875"/>
            <a:ext cx="10103004"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550863" lvl="0" indent="-457200" algn="just" defTabSz="342900">
              <a:lnSpc>
                <a:spcPct val="135000"/>
              </a:lnSpc>
              <a:buAutoNum type="alphaLcParenR"/>
              <a:defRPr/>
            </a:pPr>
            <a:r>
              <a:rPr lang="vi-VN" sz="2400">
                <a:solidFill>
                  <a:srgbClr val="000000"/>
                </a:solidFill>
                <a:latin typeface="UTM Avo" panose="02040603050506020204" pitchFamily="18" charset="0"/>
                <a:cs typeface="Times New Roman" panose="02020603050405020304" pitchFamily="18" charset="0"/>
              </a:rPr>
              <a:t>Ảnh </a:t>
            </a:r>
            <a:r>
              <a:rPr lang="en-US" sz="2400">
                <a:solidFill>
                  <a:srgbClr val="000000"/>
                </a:solidFill>
                <a:latin typeface="UTM Avo" panose="02040603050506020204" pitchFamily="18" charset="0"/>
                <a:cs typeface="Times New Roman" panose="02020603050405020304" pitchFamily="18" charset="0"/>
              </a:rPr>
              <a:t>gốc                                      </a:t>
            </a:r>
            <a:r>
              <a:rPr lang="vi-VN" sz="2400">
                <a:solidFill>
                  <a:srgbClr val="000000"/>
                </a:solidFill>
                <a:latin typeface="UTM Avo" panose="02040603050506020204" pitchFamily="18" charset="0"/>
                <a:cs typeface="Times New Roman" panose="02020603050405020304" pitchFamily="18" charset="0"/>
              </a:rPr>
              <a:t>b) Ảnh sau khi t</a:t>
            </a:r>
            <a:r>
              <a:rPr lang="en-US" sz="2400">
                <a:solidFill>
                  <a:srgbClr val="000000"/>
                </a:solidFill>
                <a:latin typeface="UTM Avo" panose="02040603050506020204" pitchFamily="18" charset="0"/>
                <a:cs typeface="Times New Roman" panose="02020603050405020304" pitchFamily="18" charset="0"/>
              </a:rPr>
              <a:t>ă</a:t>
            </a:r>
            <a:r>
              <a:rPr lang="vi-VN" sz="2400">
                <a:solidFill>
                  <a:srgbClr val="000000"/>
                </a:solidFill>
                <a:latin typeface="UTM Avo" panose="02040603050506020204" pitchFamily="18" charset="0"/>
                <a:cs typeface="Times New Roman" panose="02020603050405020304" pitchFamily="18" charset="0"/>
              </a:rPr>
              <a:t>ng độ sáng</a:t>
            </a:r>
            <a:endParaRPr lang="en-US" sz="2400">
              <a:solidFill>
                <a:srgbClr val="000000"/>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50000"/>
                  </a:schemeClr>
                </a:solidFill>
                <a:latin typeface="UTM Avo" panose="02040603050506020204" pitchFamily="18" charset="0"/>
                <a:cs typeface="Times New Roman" panose="02020603050405020304" pitchFamily="18" charset="0"/>
              </a:rPr>
              <a:t>             </a:t>
            </a:r>
            <a:r>
              <a:rPr lang="vi-VN" sz="2400">
                <a:solidFill>
                  <a:schemeClr val="accent1">
                    <a:lumMod val="50000"/>
                  </a:schemeClr>
                </a:solidFill>
                <a:latin typeface="UTM Avo" panose="02040603050506020204" pitchFamily="18" charset="0"/>
                <a:cs typeface="Times New Roman" panose="02020603050405020304" pitchFamily="18" charset="0"/>
              </a:rPr>
              <a:t>Hình 10b.</a:t>
            </a:r>
            <a:r>
              <a:rPr lang="en-US" sz="2400">
                <a:solidFill>
                  <a:schemeClr val="accent1">
                    <a:lumMod val="50000"/>
                  </a:schemeClr>
                </a:solidFill>
                <a:latin typeface="UTM Avo" panose="02040603050506020204" pitchFamily="18" charset="0"/>
                <a:cs typeface="Times New Roman" panose="02020603050405020304" pitchFamily="18" charset="0"/>
              </a:rPr>
              <a:t>3</a:t>
            </a:r>
            <a:r>
              <a:rPr lang="vi-VN" sz="2400">
                <a:solidFill>
                  <a:schemeClr val="accent1">
                    <a:lumMod val="50000"/>
                  </a:schemeClr>
                </a:solidFill>
                <a:latin typeface="UTM Avo" panose="02040603050506020204" pitchFamily="18" charset="0"/>
                <a:cs typeface="Times New Roman" panose="02020603050405020304" pitchFamily="18" charset="0"/>
              </a:rPr>
              <a:t>. Điểu chỉnh độ sáng cho </a:t>
            </a:r>
            <a:r>
              <a:rPr lang="en-US" sz="2400">
                <a:solidFill>
                  <a:schemeClr val="accent1">
                    <a:lumMod val="50000"/>
                  </a:schemeClr>
                </a:solidFill>
                <a:latin typeface="UTM Avo" panose="02040603050506020204" pitchFamily="18" charset="0"/>
                <a:cs typeface="Times New Roman" panose="02020603050405020304" pitchFamily="18" charset="0"/>
              </a:rPr>
              <a:t>ả</a:t>
            </a:r>
            <a:r>
              <a:rPr lang="vi-VN" sz="2400">
                <a:solidFill>
                  <a:schemeClr val="accent1">
                    <a:lumMod val="50000"/>
                  </a:schemeClr>
                </a:solidFill>
                <a:latin typeface="UTM Avo" panose="02040603050506020204" pitchFamily="18" charset="0"/>
                <a:cs typeface="Times New Roman" panose="02020603050405020304" pitchFamily="18" charset="0"/>
              </a:rPr>
              <a:t>nh</a:t>
            </a:r>
            <a:endParaRPr kumimoji="0" lang="en-US" sz="2400" i="0" u="none" strike="noStrike" kern="1200" cap="none" spc="0" normalizeH="0" baseline="0" noProof="0">
              <a:ln>
                <a:noFill/>
              </a:ln>
              <a:solidFill>
                <a:schemeClr val="accent1">
                  <a:lumMod val="50000"/>
                </a:schemeClr>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46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632E62"/>
      </a:dk2>
      <a:lt2>
        <a:srgbClr val="EAE5EB"/>
      </a:lt2>
      <a:accent1>
        <a:srgbClr val="92278F"/>
      </a:accent1>
      <a:accent2>
        <a:srgbClr val="9B57D3"/>
      </a:accent2>
      <a:accent3>
        <a:srgbClr val="755DD9"/>
      </a:accent3>
      <a:accent4>
        <a:srgbClr val="E398E1"/>
      </a:accent4>
      <a:accent5>
        <a:srgbClr val="762EB1"/>
      </a:accent5>
      <a:accent6>
        <a:srgbClr val="5982DB"/>
      </a:accent6>
      <a:hlink>
        <a:srgbClr val="0066FF"/>
      </a:hlink>
      <a:folHlink>
        <a:srgbClr val="666699"/>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2540</TotalTime>
  <Words>814</Words>
  <PresentationFormat>Widescreen</PresentationFormat>
  <Paragraphs>60</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Segoe Print</vt:lpstr>
      <vt:lpstr>字魂59号-创粗黑</vt:lpstr>
      <vt:lpstr>Arial</vt:lpstr>
      <vt:lpstr>Times New Roman</vt:lpstr>
      <vt:lpstr>UTM Cookies</vt:lpstr>
      <vt:lpstr>UTM Avo</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2023-02-19T14:47:14Z</dcterms:modified>
</cp:coreProperties>
</file>