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7"/>
  </p:notesMasterIdLst>
  <p:sldIdLst>
    <p:sldId id="310" r:id="rId3"/>
    <p:sldId id="334" r:id="rId4"/>
    <p:sldId id="324" r:id="rId5"/>
    <p:sldId id="280" r:id="rId6"/>
    <p:sldId id="391" r:id="rId7"/>
    <p:sldId id="329" r:id="rId8"/>
    <p:sldId id="393" r:id="rId9"/>
    <p:sldId id="394" r:id="rId10"/>
    <p:sldId id="392" r:id="rId11"/>
    <p:sldId id="382" r:id="rId12"/>
    <p:sldId id="395" r:id="rId13"/>
    <p:sldId id="396" r:id="rId14"/>
    <p:sldId id="397" r:id="rId15"/>
    <p:sldId id="399" r:id="rId16"/>
    <p:sldId id="398" r:id="rId17"/>
    <p:sldId id="385" r:id="rId18"/>
    <p:sldId id="400" r:id="rId19"/>
    <p:sldId id="401" r:id="rId20"/>
    <p:sldId id="402" r:id="rId21"/>
    <p:sldId id="404" r:id="rId22"/>
    <p:sldId id="405" r:id="rId23"/>
    <p:sldId id="406" r:id="rId24"/>
    <p:sldId id="407" r:id="rId25"/>
    <p:sldId id="261" r:id="rId26"/>
  </p:sldIdLst>
  <p:sldSz cx="9144000" cy="5143500" type="screen16x9"/>
  <p:notesSz cx="6858000" cy="9144000"/>
  <p:embeddedFontLst>
    <p:embeddedFont>
      <p:font typeface="Quicksand Medium" charset="0"/>
      <p:regular r:id="rId28"/>
    </p:embeddedFont>
    <p:embeddedFont>
      <p:font typeface="Calibri Light" charset="0"/>
      <p:regular r:id="rId29"/>
      <p:italic r:id="rId30"/>
    </p:embeddedFont>
    <p:embeddedFont>
      <p:font typeface="HP001 4 hàng" pitchFamily="34" charset="0"/>
      <p:regular r:id="rId31"/>
      <p:bold r:id="rId32"/>
    </p:embeddedFont>
    <p:embeddedFont>
      <p:font typeface="Lato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Arial-Rounded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A96"/>
    <a:srgbClr val="D50D8E"/>
    <a:srgbClr val="FEE7EF"/>
    <a:srgbClr val="3FAF5A"/>
    <a:srgbClr val="0418AC"/>
    <a:srgbClr val="009242"/>
    <a:srgbClr val="FFD1FF"/>
    <a:srgbClr val="C86AC1"/>
    <a:srgbClr val="84F05E"/>
    <a:srgbClr val="8B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>
        <p:scale>
          <a:sx n="95" d="100"/>
          <a:sy n="95" d="100"/>
        </p:scale>
        <p:origin x="-52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34152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QUYNH\BAI GIANG DIEN TU\bài giảng điện tử học kì II\cắt\CHỦ ĐỀ 3 BÀI 5 BÁC TRỐNG TRƯỜNG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302"/>
            <a:ext cx="4334526" cy="22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4527" y="2481851"/>
            <a:ext cx="480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a. </a:t>
            </a:r>
            <a:r>
              <a:rPr lang="vi-VN" sz="2400" smtClean="0"/>
              <a:t>Tr</a:t>
            </a:r>
            <a:r>
              <a:rPr lang="en-US" sz="2400" smtClean="0"/>
              <a:t>ố</a:t>
            </a:r>
            <a:r>
              <a:rPr lang="vi-VN" sz="2400" smtClean="0"/>
              <a:t>ng </a:t>
            </a:r>
            <a:r>
              <a:rPr lang="vi-VN" sz="2400"/>
              <a:t>trường có vẻ ngoài như thế nào ?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4527" y="3312848"/>
            <a:ext cx="456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0070C0"/>
                </a:solidFill>
              </a:rPr>
              <a:t>Tr</a:t>
            </a:r>
            <a:r>
              <a:rPr lang="en-US" sz="2400" smtClean="0">
                <a:solidFill>
                  <a:srgbClr val="0070C0"/>
                </a:solidFill>
              </a:rPr>
              <a:t>ố</a:t>
            </a:r>
            <a:r>
              <a:rPr lang="vi-VN" sz="2400" smtClean="0">
                <a:solidFill>
                  <a:srgbClr val="0070C0"/>
                </a:solidFill>
              </a:rPr>
              <a:t>ng </a:t>
            </a:r>
            <a:r>
              <a:rPr lang="vi-VN" sz="2400">
                <a:solidFill>
                  <a:srgbClr val="0070C0"/>
                </a:solidFill>
              </a:rPr>
              <a:t>trường có vẻ ngoài đẫy đà , nước da nâu </a:t>
            </a:r>
            <a:r>
              <a:rPr lang="vi-VN" sz="2400" smtClean="0">
                <a:solidFill>
                  <a:srgbClr val="0070C0"/>
                </a:solidFill>
              </a:rPr>
              <a:t>bóng</a:t>
            </a:r>
            <a:r>
              <a:rPr lang="en-US" sz="2400" smtClean="0">
                <a:solidFill>
                  <a:srgbClr val="0070C0"/>
                </a:solidFill>
              </a:rPr>
              <a:t>.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3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751" y="5856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đoạn 1</a:t>
            </a:r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719521" y="942382"/>
            <a:ext cx="7883321" cy="1569660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smtClean="0"/>
              <a:t>      Tôi </a:t>
            </a:r>
            <a:r>
              <a:rPr lang="en-US" sz="2400"/>
              <a:t>là trống trường. Thân hình tôi đẫy đà, nước da nâu bóng. Học trò thường gọi tôi là bác trống. Có lẽ vì các bạn thấy tôi ở trường lâu lắm rồi. Chính tôi cũng không biết mình đến đây từ bao </a:t>
            </a:r>
            <a:r>
              <a:rPr lang="en-US" sz="2400" smtClean="0"/>
              <a:t>giờ.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243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QUYNH\BAI GIANG DIEN TU\bài giảng điện tử học kì II\cắt\CHỦ ĐỀ 3 BÀI 5 BÁC TRỐNG TRƯỜNG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302"/>
            <a:ext cx="4334526" cy="22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4527" y="2481851"/>
            <a:ext cx="4809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b.</a:t>
            </a:r>
            <a:r>
              <a:rPr lang="vi-VN" sz="2400" smtClean="0"/>
              <a:t>Hằng </a:t>
            </a:r>
            <a:r>
              <a:rPr lang="vi-VN" sz="2400"/>
              <a:t>ngày , trống trường giúp học sinh việc </a:t>
            </a:r>
            <a:r>
              <a:rPr lang="vi-VN" sz="2400" smtClean="0"/>
              <a:t>g</a:t>
            </a:r>
            <a:r>
              <a:rPr lang="en-US" sz="2400" smtClean="0"/>
              <a:t>ì?</a:t>
            </a:r>
            <a:endParaRPr lang="en-US" sz="2400"/>
          </a:p>
          <a:p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4527" y="3312848"/>
            <a:ext cx="456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</a:rPr>
              <a:t>Hằng ngày , trong trường giúp học sinh ra vào lớp đúng </a:t>
            </a:r>
            <a:r>
              <a:rPr lang="vi-VN" sz="2400" smtClean="0">
                <a:solidFill>
                  <a:srgbClr val="0070C0"/>
                </a:solidFill>
              </a:rPr>
              <a:t>giờ</a:t>
            </a:r>
            <a:r>
              <a:rPr lang="en-US" sz="2400" smtClean="0">
                <a:solidFill>
                  <a:srgbClr val="0070C0"/>
                </a:solidFill>
              </a:rPr>
              <a:t>.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3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751" y="5856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đoạn 2</a:t>
            </a:r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719521" y="942382"/>
            <a:ext cx="7883321" cy="1200329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smtClean="0"/>
              <a:t>      </a:t>
            </a:r>
            <a:r>
              <a:rPr lang="en-US" sz="2400"/>
              <a:t> Hằng ngày, tôi giúp học trò ra vào lớp đúng giờ. Ngày khai trường, tiếng của tôi dõng dạc “tùng… tùng… tùng”, báo hiệu một năm học mới.</a:t>
            </a:r>
          </a:p>
        </p:txBody>
      </p:sp>
    </p:spTree>
    <p:extLst>
      <p:ext uri="{BB962C8B-B14F-4D97-AF65-F5344CB8AC3E}">
        <p14:creationId xmlns:p14="http://schemas.microsoft.com/office/powerpoint/2010/main" val="29644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QUYNH\BAI GIANG DIEN TU\bài giảng điện tử học kì II\cắt\CHỦ ĐỀ 3 BÀI 5 BÁC TRỐNG TRƯỜNG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302"/>
            <a:ext cx="4334526" cy="22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4527" y="2481851"/>
            <a:ext cx="480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</a:t>
            </a:r>
            <a:r>
              <a:rPr lang="vi-VN" sz="2400"/>
              <a:t> Ngày khai trường , tiếng trống bảo hiệu điều gì ? </a:t>
            </a: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4334526" y="3312848"/>
            <a:ext cx="4508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    </a:t>
            </a:r>
            <a:r>
              <a:rPr lang="vi-VN" sz="2400" smtClean="0">
                <a:solidFill>
                  <a:srgbClr val="0070C0"/>
                </a:solidFill>
              </a:rPr>
              <a:t>Ngày </a:t>
            </a:r>
            <a:r>
              <a:rPr lang="vi-VN" sz="2400">
                <a:solidFill>
                  <a:srgbClr val="0070C0"/>
                </a:solidFill>
              </a:rPr>
              <a:t>khai </a:t>
            </a:r>
            <a:r>
              <a:rPr lang="vi-VN" sz="2400" smtClean="0">
                <a:solidFill>
                  <a:srgbClr val="0070C0"/>
                </a:solidFill>
              </a:rPr>
              <a:t>trường, </a:t>
            </a:r>
            <a:r>
              <a:rPr lang="vi-VN" sz="2400">
                <a:solidFill>
                  <a:srgbClr val="0070C0"/>
                </a:solidFill>
              </a:rPr>
              <a:t>tiếng trống báo hiệu một năm học mới đã </a:t>
            </a:r>
            <a:r>
              <a:rPr lang="vi-VN" sz="2400" smtClean="0">
                <a:solidFill>
                  <a:srgbClr val="0070C0"/>
                </a:solidFill>
              </a:rPr>
              <a:t>đến</a:t>
            </a:r>
            <a:r>
              <a:rPr lang="en-US" sz="2400" smtClean="0">
                <a:solidFill>
                  <a:srgbClr val="0070C0"/>
                </a:solidFill>
              </a:rPr>
              <a:t>.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3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751" y="5856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đoạn 2</a:t>
            </a:r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719521" y="942382"/>
            <a:ext cx="7883321" cy="1200329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smtClean="0"/>
              <a:t>      </a:t>
            </a:r>
            <a:r>
              <a:rPr lang="en-US" sz="2400"/>
              <a:t> Hằng ngày, tôi giúp học trò ra vào lớp đúng giờ. Ngày khai trường, tiếng của tôi dõng dạc “tùng… tùng… tùng”, báo hiệu một năm học mới.</a:t>
            </a:r>
          </a:p>
        </p:txBody>
      </p:sp>
    </p:spTree>
    <p:extLst>
      <p:ext uri="{BB962C8B-B14F-4D97-AF65-F5344CB8AC3E}">
        <p14:creationId xmlns:p14="http://schemas.microsoft.com/office/powerpoint/2010/main" val="39188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4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075" y="47663"/>
            <a:ext cx="70380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Viết vào vở câu trả lời cho câu hỏi b ở mục 3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92" y="2229420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4577" y="2713511"/>
            <a:ext cx="8472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Hằng ngày, trống trường giúp học sinh ra vào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91" y="3386207"/>
            <a:ext cx="2891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lớp đúng giờ. 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713" y="1781244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   Viết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713" y="782241"/>
            <a:ext cx="746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Hằng ngày, trống trường giúp học sinh …….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7425" y="782240"/>
            <a:ext cx="31049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</a:rPr>
              <a:t>ra vào lớp đúng giờ</a:t>
            </a:r>
            <a:endParaRPr lang="en-US" sz="240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5</a:t>
            </a:r>
            <a:endParaRPr lang="en-US" sz="2800" b="1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3" y="2959367"/>
            <a:ext cx="8743950" cy="2147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Rounded Rectangle 4"/>
          <p:cNvSpPr/>
          <p:nvPr/>
        </p:nvSpPr>
        <p:spPr>
          <a:xfrm>
            <a:off x="410393" y="753626"/>
            <a:ext cx="8130706" cy="63304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Chọn từ ngữ để hoàn thiện câu và viết câu vào vở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0393" y="753626"/>
            <a:ext cx="3156772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418AC"/>
                </a:solidFill>
              </a:rPr>
              <a:t>ngày khai trường</a:t>
            </a:r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96585" y="753626"/>
            <a:ext cx="244344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418AC"/>
                </a:solidFill>
              </a:rPr>
              <a:t>trống trường</a:t>
            </a:r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90753" y="753625"/>
            <a:ext cx="1868993" cy="633047"/>
          </a:xfrm>
          <a:prstGeom prst="roundRect">
            <a:avLst>
              <a:gd name="adj" fmla="val 87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418AC"/>
                </a:solidFill>
              </a:rPr>
              <a:t>báo hiệu</a:t>
            </a:r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3603" y="1512966"/>
            <a:ext cx="7526771" cy="924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</a:rPr>
              <a:t>Năm nào cũng vậy, chúng em háo hức chờ đón …….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983" y="3438205"/>
            <a:ext cx="8480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Năm nào cũng vậy, chúng em háo hức chờ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430" y="2497702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   Viết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775" y="4103992"/>
            <a:ext cx="7409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ón ngày khai trường.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06017E-7 L 0.06459 -5.06017E-7 C 0.09306 -5.06017E-7 0.12935 0.05585 0.12935 0.10244 L 0.12935 0.2070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0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7127" y="82176"/>
            <a:ext cx="808220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1"/>
                </a:solidFill>
              </a:rPr>
              <a:t>   Quan sát tranh và dùng từ ngữ trong khung để nói theo tranh 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7973" y="556366"/>
            <a:ext cx="548786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D50D8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xếp hàng                            gấp sách vở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9" y="1145247"/>
            <a:ext cx="3771900" cy="2819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28" y="1153673"/>
            <a:ext cx="4128940" cy="28109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6351" y="4203301"/>
            <a:ext cx="42851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Các bạn học sinh xếp hàng vào lớp.</a:t>
            </a: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4645389" y="4043869"/>
            <a:ext cx="432201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Hết giờ học, chúng em gấp sách vở </a:t>
            </a:r>
          </a:p>
          <a:p>
            <a:r>
              <a:rPr lang="en-US" sz="2000" smtClean="0"/>
              <a:t>gọn gàng. </a:t>
            </a:r>
            <a:endParaRPr lang="en-US" sz="2000"/>
          </a:p>
        </p:txBody>
      </p:sp>
      <p:sp>
        <p:nvSpPr>
          <p:cNvPr id="14" name="Oval 13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6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27" y="82176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Nghe viết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127" y="552631"/>
            <a:ext cx="6693960" cy="1200329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r>
              <a:rPr lang="en-US" sz="2400" smtClean="0"/>
              <a:t>     Thỉnh thoảng có chuông điện báo giờ học. Nhưng trống trường vẫn là người bạn gần gũi với học sinh.</a:t>
            </a:r>
            <a:endParaRPr lang="en-US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75" y="2736536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1913" y="2971158"/>
            <a:ext cx="831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Thỉnh thoảng có chuông điện báo giờ học. 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431" y="2274871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   Viết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94" y="3839159"/>
            <a:ext cx="8821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Nhưng trống trường vẫn là người bạn gần gũi </a:t>
            </a:r>
            <a:endParaRPr lang="en-US" sz="3200"/>
          </a:p>
        </p:txBody>
      </p:sp>
      <p:sp>
        <p:nvSpPr>
          <p:cNvPr id="9" name="Oval 8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7</a:t>
            </a:r>
            <a:endParaRPr lang="en-US" sz="2800" b="1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20" b="95028" l="235" r="100000">
                        <a14:foregroundMark x1="87324" y1="29282" x2="87324" y2="29282"/>
                        <a14:foregroundMark x1="11502" y1="40884" x2="11502" y2="40884"/>
                        <a14:foregroundMark x1="88263" y1="51381" x2="88263" y2="51381"/>
                        <a14:foregroundMark x1="87793" y1="60221" x2="87793" y2="60221"/>
                        <a14:foregroundMark x1="84038" y1="58564" x2="84038" y2="58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65" y="1457675"/>
            <a:ext cx="3224579" cy="137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9079" y="4506978"/>
            <a:ext cx="2371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với học sinh.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832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8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075" y="4361"/>
            <a:ext cx="76628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Tìm trong hoặc ngoài bài đọc </a:t>
            </a:r>
            <a:r>
              <a:rPr lang="en-US" sz="2400" i="1" smtClean="0">
                <a:solidFill>
                  <a:schemeClr val="tx1"/>
                </a:solidFill>
              </a:rPr>
              <a:t>Bác trống trường </a:t>
            </a:r>
            <a:r>
              <a:rPr lang="en-US" sz="2400" smtClean="0">
                <a:solidFill>
                  <a:schemeClr val="tx1"/>
                </a:solidFill>
              </a:rPr>
              <a:t>từ ngữ có tiếng chứa vần </a:t>
            </a:r>
            <a:r>
              <a:rPr lang="en-US" sz="2400" smtClean="0">
                <a:solidFill>
                  <a:srgbClr val="FF0000"/>
                </a:solidFill>
              </a:rPr>
              <a:t>ang, an, au, ao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E9D0D27-F9D1-47C5-8AAE-A0A57DB5B976}"/>
              </a:ext>
            </a:extLst>
          </p:cNvPr>
          <p:cNvGrpSpPr/>
          <p:nvPr/>
        </p:nvGrpSpPr>
        <p:grpSpPr>
          <a:xfrm>
            <a:off x="2519558" y="983147"/>
            <a:ext cx="1969251" cy="1849056"/>
            <a:chOff x="3447002" y="870293"/>
            <a:chExt cx="2554417" cy="2558707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F25E2B5B-EBBF-4E16-BAFB-DAD38995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870293"/>
              <a:ext cx="2554417" cy="2558707"/>
            </a:xfrm>
            <a:custGeom>
              <a:avLst/>
              <a:gdLst>
                <a:gd name="T0" fmla="*/ 1889740 w 2320"/>
                <a:gd name="T1" fmla="*/ 571426 h 2320"/>
                <a:gd name="T2" fmla="*/ 1319560 w 2320"/>
                <a:gd name="T3" fmla="*/ 0 h 2320"/>
                <a:gd name="T4" fmla="*/ 0 w 2320"/>
                <a:gd name="T5" fmla="*/ 0 h 2320"/>
                <a:gd name="T6" fmla="*/ 0 w 2320"/>
                <a:gd name="T7" fmla="*/ 1322442 h 2320"/>
                <a:gd name="T8" fmla="*/ 570180 w 2320"/>
                <a:gd name="T9" fmla="*/ 1893868 h 2320"/>
                <a:gd name="T10" fmla="*/ 1889740 w 2320"/>
                <a:gd name="T11" fmla="*/ 1893868 h 2320"/>
                <a:gd name="T12" fmla="*/ 188974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2301511-9BAE-4222-8FC4-4DDE99B810F3}"/>
                </a:ext>
              </a:extLst>
            </p:cNvPr>
            <p:cNvSpPr txBox="1"/>
            <p:nvPr/>
          </p:nvSpPr>
          <p:spPr>
            <a:xfrm>
              <a:off x="3535993" y="1332767"/>
              <a:ext cx="2376434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smtClean="0">
                  <a:solidFill>
                    <a:schemeClr val="bg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ang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6C0055D-4FE8-4E60-81CE-01FDF56BA9A4}"/>
              </a:ext>
            </a:extLst>
          </p:cNvPr>
          <p:cNvGrpSpPr/>
          <p:nvPr/>
        </p:nvGrpSpPr>
        <p:grpSpPr>
          <a:xfrm>
            <a:off x="4589205" y="987972"/>
            <a:ext cx="1969250" cy="1849056"/>
            <a:chOff x="6206532" y="876726"/>
            <a:chExt cx="2554416" cy="2558707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6840CC5-5C06-41BD-BD86-D829FC38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876726"/>
              <a:ext cx="2554416" cy="2558707"/>
            </a:xfrm>
            <a:custGeom>
              <a:avLst/>
              <a:gdLst>
                <a:gd name="T0" fmla="*/ 0 w 2320"/>
                <a:gd name="T1" fmla="*/ 571426 h 2320"/>
                <a:gd name="T2" fmla="*/ 570180 w 2320"/>
                <a:gd name="T3" fmla="*/ 0 h 2320"/>
                <a:gd name="T4" fmla="*/ 1889740 w 2320"/>
                <a:gd name="T5" fmla="*/ 0 h 2320"/>
                <a:gd name="T6" fmla="*/ 1889740 w 2320"/>
                <a:gd name="T7" fmla="*/ 1322442 h 2320"/>
                <a:gd name="T8" fmla="*/ 1319560 w 2320"/>
                <a:gd name="T9" fmla="*/ 1893868 h 2320"/>
                <a:gd name="T10" fmla="*/ 0 w 2320"/>
                <a:gd name="T11" fmla="*/ 1893868 h 2320"/>
                <a:gd name="T12" fmla="*/ 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F6F29B7-797D-4841-B400-64BB42CCB8FD}"/>
                </a:ext>
              </a:extLst>
            </p:cNvPr>
            <p:cNvSpPr txBox="1"/>
            <p:nvPr/>
          </p:nvSpPr>
          <p:spPr>
            <a:xfrm>
              <a:off x="6344321" y="1453346"/>
              <a:ext cx="2376435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smtClean="0">
                  <a:solidFill>
                    <a:schemeClr val="bg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an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FA41130-A2BA-474D-A31D-CE9E277452BC}"/>
              </a:ext>
            </a:extLst>
          </p:cNvPr>
          <p:cNvGrpSpPr/>
          <p:nvPr/>
        </p:nvGrpSpPr>
        <p:grpSpPr>
          <a:xfrm>
            <a:off x="2519558" y="3038295"/>
            <a:ext cx="1969251" cy="1853705"/>
            <a:chOff x="3447002" y="3610256"/>
            <a:chExt cx="2554417" cy="2565140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BEF296AE-711C-460A-BF7A-F1F09FA61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3610256"/>
              <a:ext cx="2554417" cy="2565140"/>
            </a:xfrm>
            <a:custGeom>
              <a:avLst/>
              <a:gdLst>
                <a:gd name="T0" fmla="*/ 1889740 w 2320"/>
                <a:gd name="T1" fmla="*/ 1325322 h 2320"/>
                <a:gd name="T2" fmla="*/ 1319560 w 2320"/>
                <a:gd name="T3" fmla="*/ 1897992 h 2320"/>
                <a:gd name="T4" fmla="*/ 0 w 2320"/>
                <a:gd name="T5" fmla="*/ 1897992 h 2320"/>
                <a:gd name="T6" fmla="*/ 0 w 2320"/>
                <a:gd name="T7" fmla="*/ 572670 h 2320"/>
                <a:gd name="T8" fmla="*/ 570180 w 2320"/>
                <a:gd name="T9" fmla="*/ 0 h 2320"/>
                <a:gd name="T10" fmla="*/ 1889740 w 2320"/>
                <a:gd name="T11" fmla="*/ 0 h 2320"/>
                <a:gd name="T12" fmla="*/ 188974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67D7499-C68F-495A-907E-3F420A5DC97C}"/>
                </a:ext>
              </a:extLst>
            </p:cNvPr>
            <p:cNvSpPr txBox="1"/>
            <p:nvPr/>
          </p:nvSpPr>
          <p:spPr>
            <a:xfrm>
              <a:off x="3535993" y="4196769"/>
              <a:ext cx="2376434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smtClean="0">
                  <a:solidFill>
                    <a:schemeClr val="bg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au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248F4D6-3D35-4F6F-9781-D4111D7B2BED}"/>
              </a:ext>
            </a:extLst>
          </p:cNvPr>
          <p:cNvGrpSpPr/>
          <p:nvPr/>
        </p:nvGrpSpPr>
        <p:grpSpPr>
          <a:xfrm>
            <a:off x="4589205" y="3043120"/>
            <a:ext cx="1969250" cy="1853705"/>
            <a:chOff x="6206532" y="3616689"/>
            <a:chExt cx="2554416" cy="2565140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E4F72C92-400B-4E35-A064-9756728F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3616689"/>
              <a:ext cx="2554416" cy="2565140"/>
            </a:xfrm>
            <a:custGeom>
              <a:avLst/>
              <a:gdLst>
                <a:gd name="T0" fmla="*/ 0 w 2320"/>
                <a:gd name="T1" fmla="*/ 1325322 h 2320"/>
                <a:gd name="T2" fmla="*/ 570180 w 2320"/>
                <a:gd name="T3" fmla="*/ 1897992 h 2320"/>
                <a:gd name="T4" fmla="*/ 1889740 w 2320"/>
                <a:gd name="T5" fmla="*/ 1897992 h 2320"/>
                <a:gd name="T6" fmla="*/ 1889740 w 2320"/>
                <a:gd name="T7" fmla="*/ 572670 h 2320"/>
                <a:gd name="T8" fmla="*/ 1319560 w 2320"/>
                <a:gd name="T9" fmla="*/ 0 h 2320"/>
                <a:gd name="T10" fmla="*/ 0 w 2320"/>
                <a:gd name="T11" fmla="*/ 0 h 2320"/>
                <a:gd name="T12" fmla="*/ 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1620"/>
                  </a:move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cubicBezTo>
                    <a:pt x="2320" y="1780"/>
                    <a:pt x="2320" y="1240"/>
                    <a:pt x="2320" y="700"/>
                  </a:cubicBez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lnTo>
                    <a:pt x="0" y="1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EF37C4B-76DF-432D-9AED-4B3D2810E88D}"/>
                </a:ext>
              </a:extLst>
            </p:cNvPr>
            <p:cNvSpPr txBox="1"/>
            <p:nvPr/>
          </p:nvSpPr>
          <p:spPr>
            <a:xfrm>
              <a:off x="6206532" y="4189848"/>
              <a:ext cx="2376435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smtClean="0">
                  <a:solidFill>
                    <a:schemeClr val="bg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ao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42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9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075" y="4361"/>
            <a:ext cx="29947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Đọc và giải câu đố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D50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1306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0393" y="1145514"/>
            <a:ext cx="590843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smtClean="0"/>
              <a:t>Ở lớp mặc áo đen,xanh</a:t>
            </a:r>
          </a:p>
          <a:p>
            <a:pPr algn="ctr"/>
            <a:r>
              <a:rPr lang="en-US" sz="2500" smtClean="0"/>
              <a:t>Với anh phấn trắng đã thành bạn thân.</a:t>
            </a:r>
          </a:p>
          <a:p>
            <a:pPr algn="ctr"/>
            <a:r>
              <a:rPr lang="en-US" sz="2500" smtClean="0">
                <a:solidFill>
                  <a:srgbClr val="FF0000"/>
                </a:solidFill>
              </a:rPr>
              <a:t>(Là cái gì?)</a:t>
            </a:r>
            <a:endParaRPr lang="en-US" sz="250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" b="100000" l="3695" r="94828">
                        <a14:foregroundMark x1="57143" y1="49734" x2="57143" y2="49734"/>
                        <a14:foregroundMark x1="62069" y1="49468" x2="62069" y2="49468"/>
                        <a14:foregroundMark x1="63300" y1="89096" x2="63300" y2="8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93" y="1550135"/>
            <a:ext cx="2915934" cy="270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239268" y="4009295"/>
            <a:ext cx="179001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Bảng lớp</a:t>
            </a:r>
            <a:endParaRPr lang="en-US" sz="25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9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075" y="4361"/>
            <a:ext cx="29947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Đọc và giải câu đố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D50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Reng …. reng” là tiếng của tôi</a:t>
            </a:r>
          </a:p>
          <a:p>
            <a:pPr algn="ctr"/>
            <a:r>
              <a:rPr lang="en-US" sz="2800"/>
              <a:t>Ra chơi, vào học, tôi thời báo ngay.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(Là cái gì?)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52754" y="3798021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Chuông điện</a:t>
            </a:r>
            <a:endParaRPr lang="en-US" sz="2500" b="1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1" y="2044310"/>
            <a:ext cx="1935831" cy="189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9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9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075" y="4361"/>
            <a:ext cx="29947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Đọc và giải câu đố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D50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Có chân mà chẳng biết đi</a:t>
            </a:r>
          </a:p>
          <a:p>
            <a:pPr algn="ctr"/>
            <a:r>
              <a:rPr lang="en-US" sz="2800" smtClean="0"/>
              <a:t>Cái mặt phẳng lì cho bé ngồi lên.</a:t>
            </a:r>
            <a:endParaRPr lang="en-US" sz="2800"/>
          </a:p>
          <a:p>
            <a:pPr algn="ctr"/>
            <a:r>
              <a:rPr lang="en-US" sz="2400">
                <a:solidFill>
                  <a:srgbClr val="FF0000"/>
                </a:solidFill>
              </a:rPr>
              <a:t>(Là cái gì?)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18342" y="4019086"/>
            <a:ext cx="179001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Cái ghế</a:t>
            </a:r>
            <a:endParaRPr lang="en-US" sz="2500" b="1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703" r="93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82" y="1551170"/>
            <a:ext cx="2088330" cy="260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6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9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075" y="4361"/>
            <a:ext cx="29947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Đọc và giải câu đố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D50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Da trắng muốt</a:t>
            </a:r>
          </a:p>
          <a:p>
            <a:pPr algn="ctr"/>
            <a:r>
              <a:rPr lang="en-US" sz="2800"/>
              <a:t>R</a:t>
            </a:r>
            <a:r>
              <a:rPr lang="en-US" sz="2800" smtClean="0"/>
              <a:t>uột trắng tinh</a:t>
            </a:r>
          </a:p>
          <a:p>
            <a:pPr algn="ctr"/>
            <a:r>
              <a:rPr lang="en-US" sz="2800" smtClean="0"/>
              <a:t>Làm bạn với học sinh</a:t>
            </a:r>
          </a:p>
          <a:p>
            <a:pPr algn="ctr"/>
            <a:r>
              <a:rPr lang="en-US" sz="2800" smtClean="0"/>
              <a:t>Thích cọ đầu vào bảng.</a:t>
            </a:r>
            <a:endParaRPr lang="en-US" sz="2800"/>
          </a:p>
          <a:p>
            <a:pPr algn="ctr"/>
            <a:r>
              <a:rPr lang="en-US" sz="2400">
                <a:solidFill>
                  <a:srgbClr val="FF0000"/>
                </a:solidFill>
              </a:rPr>
              <a:t>(Là cái gì?)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38439" y="3787971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Phấn trắng</a:t>
            </a:r>
            <a:endParaRPr lang="en-US" sz="2500" b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47" y="2139413"/>
            <a:ext cx="2229479" cy="164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3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5943" y="87116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Thảo luận nhóm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91611"/>
            <a:ext cx="9300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vi-VN" sz="2000" smtClean="0"/>
              <a:t>Em </a:t>
            </a:r>
            <a:r>
              <a:rPr lang="vi-VN" sz="2000"/>
              <a:t>thấy những gì trong tranh ? </a:t>
            </a:r>
            <a:endParaRPr lang="en-US" sz="2000" smtClean="0"/>
          </a:p>
          <a:p>
            <a:r>
              <a:rPr lang="en-US" sz="2000" smtClean="0"/>
              <a:t>b. </a:t>
            </a:r>
            <a:r>
              <a:rPr lang="vi-VN" sz="2000" smtClean="0"/>
              <a:t>Trong </a:t>
            </a:r>
            <a:r>
              <a:rPr lang="vi-VN" sz="2000"/>
              <a:t>tranh , đồ vật nào quen thuộc </a:t>
            </a:r>
            <a:r>
              <a:rPr lang="vi-VN" sz="2000" smtClean="0"/>
              <a:t>với</a:t>
            </a:r>
            <a:r>
              <a:rPr lang="en-US" sz="2000" smtClean="0"/>
              <a:t> em </a:t>
            </a:r>
            <a:r>
              <a:rPr lang="vi-VN" sz="2000" smtClean="0"/>
              <a:t>nhất ?</a:t>
            </a:r>
            <a:r>
              <a:rPr lang="en-US" sz="2000" smtClean="0"/>
              <a:t> Nó được dùng để làm gì ?</a:t>
            </a:r>
            <a:r>
              <a:rPr lang="vi-VN" sz="2000" smtClean="0"/>
              <a:t> </a:t>
            </a: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480777" y="56338"/>
            <a:ext cx="44422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Quan sát tranh lễ khai giảng năm học</a:t>
            </a:r>
            <a:endParaRPr lang="en-US" sz="2000"/>
          </a:p>
        </p:txBody>
      </p:sp>
      <p:pic>
        <p:nvPicPr>
          <p:cNvPr id="2050" name="Picture 2" descr="E:\QUYNH\BAI GIANG DIEN TU\bài giảng điện tử học kì II\cắt\CHỦ ĐỀ 3 BÀI 5 BÁC TRỐNG TRƯỜNG 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520995"/>
            <a:ext cx="7316787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8D3A96"/>
          </a:solidFill>
          <a:ln w="76200">
            <a:solidFill>
              <a:srgbClr val="C86A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smtClean="0"/>
              <a:t>MÁI TRƯỜNG MẾN YÊU</a:t>
            </a:r>
            <a:endParaRPr lang="en-US" sz="4800" b="1"/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7030A0"/>
                </a:solidFill>
              </a:rPr>
              <a:t>3</a:t>
            </a:r>
            <a:endParaRPr lang="en-US" sz="6000" b="1">
              <a:solidFill>
                <a:srgbClr val="7030A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86A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907" y="1762833"/>
            <a:ext cx="6758762" cy="109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86A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557" y="1699341"/>
            <a:ext cx="1078229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09970" y="1915752"/>
            <a:ext cx="530685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</a:t>
            </a:r>
            <a:endParaRPr lang="en-US" sz="3200" b="1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371" y="1747468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0486" y="545743"/>
            <a:ext cx="8485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từ bao giờ.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2312" y="0"/>
            <a:ext cx="33009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/>
              <a:t>Bác trống trường</a:t>
            </a:r>
            <a:endParaRPr lang="en-US" sz="32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42" y="2320119"/>
            <a:ext cx="4552657" cy="283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5665" y="2012470"/>
            <a:ext cx="687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       Hằng ngày, tôi giúp học trò ra vào lớp đúng giờ. Ngày khai trường, tiếng của tôi dõng dạc “tùng… tùng… tùng”, báo hiệu một năm học mới.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486" y="3116337"/>
            <a:ext cx="6562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       Bây giờ có thêm anh chuông điện, thỉnh thoảng cũng “reng…reng…reng” báo giờ học. Nhưng tôi vẫn là người bạn thân thiết của các cô cậu học trò.</a:t>
            </a:r>
          </a:p>
          <a:p>
            <a:pPr algn="r"/>
            <a:r>
              <a:rPr lang="en-US" sz="2000" smtClean="0">
                <a:solidFill>
                  <a:schemeClr val="tx1"/>
                </a:solidFill>
              </a:rPr>
              <a:t>(Huy Bình)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65" y="4656551"/>
            <a:ext cx="12105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mẫu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26" y="4655219"/>
            <a:ext cx="80618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nối tiếp từng câu. Từ khó </a:t>
            </a:r>
            <a:r>
              <a:rPr lang="en-US" sz="2000" smtClean="0">
                <a:solidFill>
                  <a:srgbClr val="FF0000"/>
                </a:solidFill>
              </a:rPr>
              <a:t>dõng dạc, chuông điện, thỉnh thoản</a:t>
            </a:r>
            <a:r>
              <a:rPr lang="en-US" sz="2000" smtClean="0">
                <a:solidFill>
                  <a:schemeClr val="tx1"/>
                </a:solidFill>
              </a:rPr>
              <a:t>g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530" y="1178192"/>
            <a:ext cx="7596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/>
              <a:t>      Ngày </a:t>
            </a:r>
            <a:r>
              <a:rPr lang="en-US" sz="2400"/>
              <a:t>khai trường, tiếng của tôi dõng dạc “ tùng… tùng… tùng”, báo hiệu một năm học mới.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888" y="2542193"/>
            <a:ext cx="773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       Bây giờ có thêm anh chuông điện, thỉnh thoảng cũng “reng…reng…reng” báo giờ học. Nhưng tôi vẫn là người bạn thân thiết của các cô cậu học trò.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843266" y="1115365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97271" y="1524981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416954" y="1524981"/>
            <a:ext cx="214708" cy="379770"/>
            <a:chOff x="4036634" y="3613350"/>
            <a:chExt cx="189104" cy="296494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H="1">
            <a:off x="6363978" y="2502001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54686" y="2502001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874343" y="2952472"/>
            <a:ext cx="214708" cy="379770"/>
            <a:chOff x="4036634" y="3613350"/>
            <a:chExt cx="189104" cy="29649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3449956" y="3210691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631662" y="3321233"/>
            <a:ext cx="214708" cy="379770"/>
            <a:chOff x="4036634" y="3613350"/>
            <a:chExt cx="189104" cy="296494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0806" y="4648003"/>
            <a:ext cx="2698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1"/>
                </a:solidFill>
              </a:rPr>
              <a:t>Luyện đọc ngắt nghỉ câu</a:t>
            </a:r>
            <a:endParaRPr lang="en-US" sz="180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018546" y="1115366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257118" y="2475657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38904" y="2916821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199743" y="2916821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0486" y="545743"/>
            <a:ext cx="8485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từ bao giờ.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2312" y="0"/>
            <a:ext cx="33009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/>
              <a:t>Bác trống trường</a:t>
            </a:r>
            <a:endParaRPr lang="en-US" sz="32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42" y="2320119"/>
            <a:ext cx="4552657" cy="283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5665" y="2012470"/>
            <a:ext cx="687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       Hằng ngày, tôi giúp học trò ra vào lớp đúng giờ. Ngày khai trường, tiếng của tôi dõng dạc “tùng… tùng… tùng”, báo hiệu một năm học mới.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486" y="3116337"/>
            <a:ext cx="6562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       Bây giờ có thêm anh chuông điện, thỉnh thoảng cũng “reng…reng…reng” báo giờ học. Nhưng tôi vẫn là người bạn thân thiết của các cô cậu học trò.</a:t>
            </a:r>
          </a:p>
          <a:p>
            <a:pPr algn="r"/>
            <a:r>
              <a:rPr lang="en-US" sz="2000" smtClean="0">
                <a:solidFill>
                  <a:schemeClr val="tx1"/>
                </a:solidFill>
              </a:rPr>
              <a:t>(Huy Bình)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65" y="4656551"/>
            <a:ext cx="13548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Chia đoạn</a:t>
            </a: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50274" y="1621345"/>
            <a:ext cx="424123" cy="379898"/>
            <a:chOff x="307557" y="2012342"/>
            <a:chExt cx="424123" cy="379898"/>
          </a:xfrm>
        </p:grpSpPr>
        <p:grpSp>
          <p:nvGrpSpPr>
            <p:cNvPr id="11" name="Group 10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447628" y="201234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</a:rPr>
                <a:t>1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59566" y="2733114"/>
            <a:ext cx="424123" cy="379898"/>
            <a:chOff x="307557" y="2012342"/>
            <a:chExt cx="424123" cy="379898"/>
          </a:xfrm>
        </p:grpSpPr>
        <p:grpSp>
          <p:nvGrpSpPr>
            <p:cNvPr id="17" name="Group 16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47628" y="201234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</a:rPr>
                <a:t>2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97132" y="4166217"/>
            <a:ext cx="424123" cy="379898"/>
            <a:chOff x="307557" y="2012342"/>
            <a:chExt cx="424123" cy="379898"/>
          </a:xfrm>
        </p:grpSpPr>
        <p:grpSp>
          <p:nvGrpSpPr>
            <p:cNvPr id="22" name="Group 21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47628" y="201234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</a:rPr>
                <a:t>3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1360" y="4662390"/>
            <a:ext cx="17363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Giải nghĩa từ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7384" y="4656551"/>
            <a:ext cx="65069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nối tiếp từng đoạn. Giải nghĩa từ: </a:t>
            </a:r>
            <a:r>
              <a:rPr lang="en-US" sz="2000" smtClean="0">
                <a:solidFill>
                  <a:srgbClr val="D50D8E"/>
                </a:solidFill>
              </a:rPr>
              <a:t>đẫy đà, dõng dạc</a:t>
            </a:r>
            <a:endParaRPr lang="en-US" sz="2000">
              <a:solidFill>
                <a:srgbClr val="D50D8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761" y="4608896"/>
            <a:ext cx="63658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theo nhóm                                                               </a:t>
            </a:r>
            <a:endParaRPr lang="en-US" sz="2000">
              <a:solidFill>
                <a:srgbClr val="D50D8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384" y="4608896"/>
            <a:ext cx="26917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toàn bài    CN/ĐT</a:t>
            </a:r>
            <a:endParaRPr lang="en-US" sz="2000">
              <a:solidFill>
                <a:srgbClr val="D50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6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1027</Words>
  <PresentationFormat>On-screen Show (16:9)</PresentationFormat>
  <Paragraphs>131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Quicksand Medium</vt:lpstr>
      <vt:lpstr>Calibri Light</vt:lpstr>
      <vt:lpstr>HP001 4 hàng</vt:lpstr>
      <vt:lpstr>Lato</vt:lpstr>
      <vt:lpstr>Calibri</vt:lpstr>
      <vt:lpstr>Arial-Rounded</vt:lpstr>
      <vt:lpstr>Arial Rounded MT Bold</vt:lpstr>
      <vt:lpstr>Times New Roman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2021-03-01T13:14:26Z</dcterms:modified>
</cp:coreProperties>
</file>