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524" r:id="rId2"/>
    <p:sldId id="257" r:id="rId3"/>
    <p:sldId id="383" r:id="rId4"/>
    <p:sldId id="344" r:id="rId5"/>
    <p:sldId id="465" r:id="rId6"/>
    <p:sldId id="384" r:id="rId7"/>
    <p:sldId id="386" r:id="rId8"/>
    <p:sldId id="346" r:id="rId9"/>
    <p:sldId id="348" r:id="rId10"/>
    <p:sldId id="359" r:id="rId11"/>
    <p:sldId id="365" r:id="rId12"/>
    <p:sldId id="520" r:id="rId13"/>
    <p:sldId id="366" r:id="rId14"/>
    <p:sldId id="522" r:id="rId15"/>
    <p:sldId id="367" r:id="rId16"/>
    <p:sldId id="376" r:id="rId17"/>
    <p:sldId id="467" r:id="rId18"/>
    <p:sldId id="349" r:id="rId19"/>
    <p:sldId id="468" r:id="rId20"/>
    <p:sldId id="469" r:id="rId21"/>
    <p:sldId id="470" r:id="rId22"/>
    <p:sldId id="523" r:id="rId23"/>
    <p:sldId id="471" r:id="rId24"/>
    <p:sldId id="509" r:id="rId25"/>
    <p:sldId id="510" r:id="rId26"/>
    <p:sldId id="511" r:id="rId27"/>
    <p:sldId id="512" r:id="rId28"/>
    <p:sldId id="369" r:id="rId29"/>
    <p:sldId id="441" r:id="rId30"/>
    <p:sldId id="442" r:id="rId31"/>
    <p:sldId id="527" r:id="rId32"/>
    <p:sldId id="443" r:id="rId33"/>
    <p:sldId id="518" r:id="rId34"/>
    <p:sldId id="528" r:id="rId35"/>
    <p:sldId id="517" r:id="rId36"/>
    <p:sldId id="447" r:id="rId37"/>
    <p:sldId id="448" r:id="rId38"/>
    <p:sldId id="525" r:id="rId39"/>
    <p:sldId id="526" r:id="rId40"/>
    <p:sldId id="368" r:id="rId41"/>
    <p:sldId id="388" r:id="rId42"/>
    <p:sldId id="449" r:id="rId43"/>
    <p:sldId id="34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00D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19" autoAdjust="0"/>
    <p:restoredTop sz="91943"/>
  </p:normalViewPr>
  <p:slideViewPr>
    <p:cSldViewPr snapToGrid="0" snapToObjects="1">
      <p:cViewPr varScale="1">
        <p:scale>
          <a:sx n="81" d="100"/>
          <a:sy n="81" d="100"/>
        </p:scale>
        <p:origin x="924" y="8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0D8F1-E0FC-40F7-93B5-2662752644B8}" type="datetimeFigureOut">
              <a:rPr lang="en-GB" smtClean="0"/>
              <a:t>06/06/2023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F0F7B-0E89-49AD-983E-C643D1DB5E07}" type="slidenum">
              <a:rPr lang="en-GB" smtClean="0"/>
              <a:t>‹#›</a:t>
            </a:fld>
            <a:endParaRPr lang="en-GB"/>
          </a:p>
        </p:txBody>
      </p:sp>
    </p:spTree>
    <p:extLst>
      <p:ext uri="{BB962C8B-B14F-4D97-AF65-F5344CB8AC3E}">
        <p14:creationId xmlns:p14="http://schemas.microsoft.com/office/powerpoint/2010/main" val="203435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Google Shape;88;p1:notes">
            <a:extLst>
              <a:ext uri="{FF2B5EF4-FFF2-40B4-BE49-F238E27FC236}">
                <a16:creationId xmlns:a16="http://schemas.microsoft.com/office/drawing/2014/main" id="{DC912ECC-0415-4483-AE73-266D46ACC9CE}"/>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6147" name="Google Shape;89;p1:notes">
            <a:extLst>
              <a:ext uri="{FF2B5EF4-FFF2-40B4-BE49-F238E27FC236}">
                <a16:creationId xmlns:a16="http://schemas.microsoft.com/office/drawing/2014/main" id="{F7FDBEAD-9D52-4F28-9F10-022C292C0DA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195953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A0F0F7B-0E89-49AD-983E-C643D1DB5E07}" type="slidenum">
              <a:rPr lang="en-GB" smtClean="0"/>
              <a:t>31</a:t>
            </a:fld>
            <a:endParaRPr lang="en-GB"/>
          </a:p>
        </p:txBody>
      </p:sp>
    </p:spTree>
    <p:extLst>
      <p:ext uri="{BB962C8B-B14F-4D97-AF65-F5344CB8AC3E}">
        <p14:creationId xmlns:p14="http://schemas.microsoft.com/office/powerpoint/2010/main" val="1648432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A0F0F7B-0E89-49AD-983E-C643D1DB5E07}" type="slidenum">
              <a:rPr lang="en-GB" smtClean="0"/>
              <a:t>32</a:t>
            </a:fld>
            <a:endParaRPr lang="en-GB"/>
          </a:p>
        </p:txBody>
      </p:sp>
    </p:spTree>
    <p:extLst>
      <p:ext uri="{BB962C8B-B14F-4D97-AF65-F5344CB8AC3E}">
        <p14:creationId xmlns:p14="http://schemas.microsoft.com/office/powerpoint/2010/main" val="96615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A0F0F7B-0E89-49AD-983E-C643D1DB5E07}" type="slidenum">
              <a:rPr lang="en-GB" smtClean="0"/>
              <a:t>33</a:t>
            </a:fld>
            <a:endParaRPr lang="en-GB"/>
          </a:p>
        </p:txBody>
      </p:sp>
    </p:spTree>
    <p:extLst>
      <p:ext uri="{BB962C8B-B14F-4D97-AF65-F5344CB8AC3E}">
        <p14:creationId xmlns:p14="http://schemas.microsoft.com/office/powerpoint/2010/main" val="3327684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A0F0F7B-0E89-49AD-983E-C643D1DB5E07}" type="slidenum">
              <a:rPr lang="en-GB" smtClean="0"/>
              <a:t>34</a:t>
            </a:fld>
            <a:endParaRPr lang="en-GB"/>
          </a:p>
        </p:txBody>
      </p:sp>
    </p:spTree>
    <p:extLst>
      <p:ext uri="{BB962C8B-B14F-4D97-AF65-F5344CB8AC3E}">
        <p14:creationId xmlns:p14="http://schemas.microsoft.com/office/powerpoint/2010/main" val="240513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A0F0F7B-0E89-49AD-983E-C643D1DB5E07}" type="slidenum">
              <a:rPr lang="en-GB" smtClean="0"/>
              <a:t>35</a:t>
            </a:fld>
            <a:endParaRPr lang="en-GB"/>
          </a:p>
        </p:txBody>
      </p:sp>
    </p:spTree>
    <p:extLst>
      <p:ext uri="{BB962C8B-B14F-4D97-AF65-F5344CB8AC3E}">
        <p14:creationId xmlns:p14="http://schemas.microsoft.com/office/powerpoint/2010/main" val="412509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A0F0F7B-0E89-49AD-983E-C643D1DB5E07}" type="slidenum">
              <a:rPr lang="en-GB" smtClean="0"/>
              <a:t>4</a:t>
            </a:fld>
            <a:endParaRPr lang="en-GB"/>
          </a:p>
        </p:txBody>
      </p:sp>
    </p:spTree>
    <p:extLst>
      <p:ext uri="{BB962C8B-B14F-4D97-AF65-F5344CB8AC3E}">
        <p14:creationId xmlns:p14="http://schemas.microsoft.com/office/powerpoint/2010/main" val="2729529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A0F0F7B-0E89-49AD-983E-C643D1DB5E07}" type="slidenum">
              <a:rPr lang="en-GB" smtClean="0"/>
              <a:t>9</a:t>
            </a:fld>
            <a:endParaRPr lang="en-GB"/>
          </a:p>
        </p:txBody>
      </p:sp>
    </p:spTree>
    <p:extLst>
      <p:ext uri="{BB962C8B-B14F-4D97-AF65-F5344CB8AC3E}">
        <p14:creationId xmlns:p14="http://schemas.microsoft.com/office/powerpoint/2010/main" val="74720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A0F0F7B-0E89-49AD-983E-C643D1DB5E07}" type="slidenum">
              <a:rPr lang="en-GB" smtClean="0"/>
              <a:t>11</a:t>
            </a:fld>
            <a:endParaRPr lang="en-GB"/>
          </a:p>
        </p:txBody>
      </p:sp>
    </p:spTree>
    <p:extLst>
      <p:ext uri="{BB962C8B-B14F-4D97-AF65-F5344CB8AC3E}">
        <p14:creationId xmlns:p14="http://schemas.microsoft.com/office/powerpoint/2010/main" val="2058572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A0F0F7B-0E89-49AD-983E-C643D1DB5E07}" type="slidenum">
              <a:rPr lang="en-GB" smtClean="0"/>
              <a:t>12</a:t>
            </a:fld>
            <a:endParaRPr lang="en-GB"/>
          </a:p>
        </p:txBody>
      </p:sp>
    </p:spTree>
    <p:extLst>
      <p:ext uri="{BB962C8B-B14F-4D97-AF65-F5344CB8AC3E}">
        <p14:creationId xmlns:p14="http://schemas.microsoft.com/office/powerpoint/2010/main" val="2899364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0F0F7B-0E89-49AD-983E-C643D1DB5E07}" type="slidenum">
              <a:rPr lang="en-GB" smtClean="0"/>
              <a:t>21</a:t>
            </a:fld>
            <a:endParaRPr lang="en-GB"/>
          </a:p>
        </p:txBody>
      </p:sp>
    </p:spTree>
    <p:extLst>
      <p:ext uri="{BB962C8B-B14F-4D97-AF65-F5344CB8AC3E}">
        <p14:creationId xmlns:p14="http://schemas.microsoft.com/office/powerpoint/2010/main" val="133503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A0F0F7B-0E89-49AD-983E-C643D1DB5E07}" type="slidenum">
              <a:rPr lang="en-GB" smtClean="0"/>
              <a:t>23</a:t>
            </a:fld>
            <a:endParaRPr lang="en-GB"/>
          </a:p>
        </p:txBody>
      </p:sp>
    </p:spTree>
    <p:extLst>
      <p:ext uri="{BB962C8B-B14F-4D97-AF65-F5344CB8AC3E}">
        <p14:creationId xmlns:p14="http://schemas.microsoft.com/office/powerpoint/2010/main" val="1413959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0F0F7B-0E89-49AD-983E-C643D1DB5E07}" type="slidenum">
              <a:rPr lang="en-GB" smtClean="0"/>
              <a:t>25</a:t>
            </a:fld>
            <a:endParaRPr lang="en-GB"/>
          </a:p>
        </p:txBody>
      </p:sp>
    </p:spTree>
    <p:extLst>
      <p:ext uri="{BB962C8B-B14F-4D97-AF65-F5344CB8AC3E}">
        <p14:creationId xmlns:p14="http://schemas.microsoft.com/office/powerpoint/2010/main" val="1775917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A0F0F7B-0E89-49AD-983E-C643D1DB5E07}" type="slidenum">
              <a:rPr lang="en-GB" smtClean="0"/>
              <a:t>30</a:t>
            </a:fld>
            <a:endParaRPr lang="en-GB"/>
          </a:p>
        </p:txBody>
      </p:sp>
    </p:spTree>
    <p:extLst>
      <p:ext uri="{BB962C8B-B14F-4D97-AF65-F5344CB8AC3E}">
        <p14:creationId xmlns:p14="http://schemas.microsoft.com/office/powerpoint/2010/main" val="368103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3FD-49CF-3F49-A3B3-A83FEDE243C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vi-VN"/>
          </a:p>
        </p:txBody>
      </p:sp>
      <p:sp>
        <p:nvSpPr>
          <p:cNvPr id="3" name="Subtitle 2">
            <a:extLst>
              <a:ext uri="{FF2B5EF4-FFF2-40B4-BE49-F238E27FC236}">
                <a16:creationId xmlns:a16="http://schemas.microsoft.com/office/drawing/2014/main" id="{C5AFB825-6B3C-5943-AC40-8BF7B3DFCB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vi-VN"/>
          </a:p>
        </p:txBody>
      </p:sp>
      <p:sp>
        <p:nvSpPr>
          <p:cNvPr id="4" name="Date Placeholder 3">
            <a:extLst>
              <a:ext uri="{FF2B5EF4-FFF2-40B4-BE49-F238E27FC236}">
                <a16:creationId xmlns:a16="http://schemas.microsoft.com/office/drawing/2014/main" id="{62C854F5-119C-AC4A-9CDD-10023E7D2E53}"/>
              </a:ext>
            </a:extLst>
          </p:cNvPr>
          <p:cNvSpPr>
            <a:spLocks noGrp="1"/>
          </p:cNvSpPr>
          <p:nvPr>
            <p:ph type="dt" sz="half" idx="10"/>
          </p:nvPr>
        </p:nvSpPr>
        <p:spPr/>
        <p:txBody>
          <a:bodyPr/>
          <a:lstStyle/>
          <a:p>
            <a:fld id="{66F93AB0-030A-4C4E-91ED-A2961B806685}" type="datetimeFigureOut">
              <a:rPr lang="vi-VN" smtClean="0"/>
              <a:t>06/06/2023</a:t>
            </a:fld>
            <a:endParaRPr lang="vi-VN"/>
          </a:p>
        </p:txBody>
      </p:sp>
      <p:sp>
        <p:nvSpPr>
          <p:cNvPr id="5" name="Footer Placeholder 4">
            <a:extLst>
              <a:ext uri="{FF2B5EF4-FFF2-40B4-BE49-F238E27FC236}">
                <a16:creationId xmlns:a16="http://schemas.microsoft.com/office/drawing/2014/main" id="{0FB0ED8B-4D43-7A4C-809E-BE190C51D56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459F40F-A593-374A-A8FF-DEB04C94BBE9}"/>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404957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AB31-0AE0-DA4A-B763-3EEFC400E547}"/>
              </a:ext>
            </a:extLst>
          </p:cNvPr>
          <p:cNvSpPr>
            <a:spLocks noGrp="1"/>
          </p:cNvSpPr>
          <p:nvPr>
            <p:ph type="title"/>
          </p:nvPr>
        </p:nvSpPr>
        <p:spPr/>
        <p:txBody>
          <a:bodyPr/>
          <a:lstStyle/>
          <a:p>
            <a:r>
              <a:rPr lang="en-GB"/>
              <a:t>Click to edit Master title style</a:t>
            </a:r>
            <a:endParaRPr lang="vi-VN"/>
          </a:p>
        </p:txBody>
      </p:sp>
      <p:sp>
        <p:nvSpPr>
          <p:cNvPr id="3" name="Vertical Text Placeholder 2">
            <a:extLst>
              <a:ext uri="{FF2B5EF4-FFF2-40B4-BE49-F238E27FC236}">
                <a16:creationId xmlns:a16="http://schemas.microsoft.com/office/drawing/2014/main" id="{490747BE-88E9-044E-93AD-E095B9CDDBE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125C74B-B082-BF43-B421-48C2227C872F}"/>
              </a:ext>
            </a:extLst>
          </p:cNvPr>
          <p:cNvSpPr>
            <a:spLocks noGrp="1"/>
          </p:cNvSpPr>
          <p:nvPr>
            <p:ph type="dt" sz="half" idx="10"/>
          </p:nvPr>
        </p:nvSpPr>
        <p:spPr/>
        <p:txBody>
          <a:bodyPr/>
          <a:lstStyle/>
          <a:p>
            <a:fld id="{66F93AB0-030A-4C4E-91ED-A2961B806685}" type="datetimeFigureOut">
              <a:rPr lang="vi-VN" smtClean="0"/>
              <a:t>06/06/2023</a:t>
            </a:fld>
            <a:endParaRPr lang="vi-VN"/>
          </a:p>
        </p:txBody>
      </p:sp>
      <p:sp>
        <p:nvSpPr>
          <p:cNvPr id="5" name="Footer Placeholder 4">
            <a:extLst>
              <a:ext uri="{FF2B5EF4-FFF2-40B4-BE49-F238E27FC236}">
                <a16:creationId xmlns:a16="http://schemas.microsoft.com/office/drawing/2014/main" id="{D3E92A2F-1A5A-214D-8850-9E159165A9B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1787141-0301-A043-A21B-DF71BBE33A6F}"/>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40737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5212FE-8AD3-124C-BCD9-4EB17DB0164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vi-VN"/>
          </a:p>
        </p:txBody>
      </p:sp>
      <p:sp>
        <p:nvSpPr>
          <p:cNvPr id="3" name="Vertical Text Placeholder 2">
            <a:extLst>
              <a:ext uri="{FF2B5EF4-FFF2-40B4-BE49-F238E27FC236}">
                <a16:creationId xmlns:a16="http://schemas.microsoft.com/office/drawing/2014/main" id="{EFA2C0A3-E3D8-F940-8FEF-7D6BCE288C8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573CCD0F-776A-EF48-842A-383B3D4A5C88}"/>
              </a:ext>
            </a:extLst>
          </p:cNvPr>
          <p:cNvSpPr>
            <a:spLocks noGrp="1"/>
          </p:cNvSpPr>
          <p:nvPr>
            <p:ph type="dt" sz="half" idx="10"/>
          </p:nvPr>
        </p:nvSpPr>
        <p:spPr/>
        <p:txBody>
          <a:bodyPr/>
          <a:lstStyle/>
          <a:p>
            <a:fld id="{66F93AB0-030A-4C4E-91ED-A2961B806685}" type="datetimeFigureOut">
              <a:rPr lang="vi-VN" smtClean="0"/>
              <a:t>06/06/2023</a:t>
            </a:fld>
            <a:endParaRPr lang="vi-VN"/>
          </a:p>
        </p:txBody>
      </p:sp>
      <p:sp>
        <p:nvSpPr>
          <p:cNvPr id="5" name="Footer Placeholder 4">
            <a:extLst>
              <a:ext uri="{FF2B5EF4-FFF2-40B4-BE49-F238E27FC236}">
                <a16:creationId xmlns:a16="http://schemas.microsoft.com/office/drawing/2014/main" id="{C75790AB-0D78-C940-9549-8C60CB646A5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8E6E9D6-89FE-FB40-B2AD-FF14CEFE9D4D}"/>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295334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5"/>
          <p:cNvSpPr txBox="1"/>
          <p:nvPr/>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012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21A42-779A-5243-9A4F-D442B139AD0F}"/>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FD40932A-4E78-0041-B5A9-F2F10111D34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CDB4129F-072F-BB48-80FD-E80C10367CD9}"/>
              </a:ext>
            </a:extLst>
          </p:cNvPr>
          <p:cNvSpPr>
            <a:spLocks noGrp="1"/>
          </p:cNvSpPr>
          <p:nvPr>
            <p:ph type="dt" sz="half" idx="10"/>
          </p:nvPr>
        </p:nvSpPr>
        <p:spPr/>
        <p:txBody>
          <a:bodyPr/>
          <a:lstStyle/>
          <a:p>
            <a:fld id="{66F93AB0-030A-4C4E-91ED-A2961B806685}" type="datetimeFigureOut">
              <a:rPr lang="vi-VN" smtClean="0"/>
              <a:t>06/06/2023</a:t>
            </a:fld>
            <a:endParaRPr lang="vi-VN"/>
          </a:p>
        </p:txBody>
      </p:sp>
      <p:sp>
        <p:nvSpPr>
          <p:cNvPr id="5" name="Footer Placeholder 4">
            <a:extLst>
              <a:ext uri="{FF2B5EF4-FFF2-40B4-BE49-F238E27FC236}">
                <a16:creationId xmlns:a16="http://schemas.microsoft.com/office/drawing/2014/main" id="{D353ABFD-BDA4-1C4E-AD35-EBEF2066D37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F2505F2-7C25-684C-A434-B373F1FA5491}"/>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166399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A0778-B237-8149-B044-009F2642F96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vi-VN"/>
          </a:p>
        </p:txBody>
      </p:sp>
      <p:sp>
        <p:nvSpPr>
          <p:cNvPr id="3" name="Text Placeholder 2">
            <a:extLst>
              <a:ext uri="{FF2B5EF4-FFF2-40B4-BE49-F238E27FC236}">
                <a16:creationId xmlns:a16="http://schemas.microsoft.com/office/drawing/2014/main" id="{A7D855A7-F52F-C34B-82ED-BF76F4D8F4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DD9C59-3A77-FF47-8620-FF6BB5FEE17A}"/>
              </a:ext>
            </a:extLst>
          </p:cNvPr>
          <p:cNvSpPr>
            <a:spLocks noGrp="1"/>
          </p:cNvSpPr>
          <p:nvPr>
            <p:ph type="dt" sz="half" idx="10"/>
          </p:nvPr>
        </p:nvSpPr>
        <p:spPr/>
        <p:txBody>
          <a:bodyPr/>
          <a:lstStyle/>
          <a:p>
            <a:fld id="{66F93AB0-030A-4C4E-91ED-A2961B806685}" type="datetimeFigureOut">
              <a:rPr lang="vi-VN" smtClean="0"/>
              <a:t>06/06/2023</a:t>
            </a:fld>
            <a:endParaRPr lang="vi-VN"/>
          </a:p>
        </p:txBody>
      </p:sp>
      <p:sp>
        <p:nvSpPr>
          <p:cNvPr id="5" name="Footer Placeholder 4">
            <a:extLst>
              <a:ext uri="{FF2B5EF4-FFF2-40B4-BE49-F238E27FC236}">
                <a16:creationId xmlns:a16="http://schemas.microsoft.com/office/drawing/2014/main" id="{359D3D6D-E8F1-7D4A-B015-94860B163B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8759C77-8DED-E140-9F6D-3508A5420DDD}"/>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68016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DF99-E7BA-0741-A64D-65F3D9A30DC3}"/>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690838B5-7491-5941-A462-21ED1608F93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Content Placeholder 3">
            <a:extLst>
              <a:ext uri="{FF2B5EF4-FFF2-40B4-BE49-F238E27FC236}">
                <a16:creationId xmlns:a16="http://schemas.microsoft.com/office/drawing/2014/main" id="{1E73F4CF-76AE-D34D-B184-98771754BD8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5" name="Date Placeholder 4">
            <a:extLst>
              <a:ext uri="{FF2B5EF4-FFF2-40B4-BE49-F238E27FC236}">
                <a16:creationId xmlns:a16="http://schemas.microsoft.com/office/drawing/2014/main" id="{5DC62832-E078-454D-AC63-7B03528E4F36}"/>
              </a:ext>
            </a:extLst>
          </p:cNvPr>
          <p:cNvSpPr>
            <a:spLocks noGrp="1"/>
          </p:cNvSpPr>
          <p:nvPr>
            <p:ph type="dt" sz="half" idx="10"/>
          </p:nvPr>
        </p:nvSpPr>
        <p:spPr/>
        <p:txBody>
          <a:bodyPr/>
          <a:lstStyle/>
          <a:p>
            <a:fld id="{66F93AB0-030A-4C4E-91ED-A2961B806685}" type="datetimeFigureOut">
              <a:rPr lang="vi-VN" smtClean="0"/>
              <a:t>06/06/2023</a:t>
            </a:fld>
            <a:endParaRPr lang="vi-VN"/>
          </a:p>
        </p:txBody>
      </p:sp>
      <p:sp>
        <p:nvSpPr>
          <p:cNvPr id="6" name="Footer Placeholder 5">
            <a:extLst>
              <a:ext uri="{FF2B5EF4-FFF2-40B4-BE49-F238E27FC236}">
                <a16:creationId xmlns:a16="http://schemas.microsoft.com/office/drawing/2014/main" id="{877DD179-5337-AC4D-9D0A-BE25B47B63B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5647D19-8C79-E043-A687-F4B5B760FD5A}"/>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3013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73F0-1A65-7D45-A6EA-07804E8053D2}"/>
              </a:ext>
            </a:extLst>
          </p:cNvPr>
          <p:cNvSpPr>
            <a:spLocks noGrp="1"/>
          </p:cNvSpPr>
          <p:nvPr>
            <p:ph type="title"/>
          </p:nvPr>
        </p:nvSpPr>
        <p:spPr>
          <a:xfrm>
            <a:off x="839788" y="365125"/>
            <a:ext cx="10515600" cy="1325563"/>
          </a:xfrm>
        </p:spPr>
        <p:txBody>
          <a:bodyPr/>
          <a:lstStyle/>
          <a:p>
            <a:r>
              <a:rPr lang="en-GB"/>
              <a:t>Click to edit Master title style</a:t>
            </a:r>
            <a:endParaRPr lang="vi-VN"/>
          </a:p>
        </p:txBody>
      </p:sp>
      <p:sp>
        <p:nvSpPr>
          <p:cNvPr id="3" name="Text Placeholder 2">
            <a:extLst>
              <a:ext uri="{FF2B5EF4-FFF2-40B4-BE49-F238E27FC236}">
                <a16:creationId xmlns:a16="http://schemas.microsoft.com/office/drawing/2014/main" id="{3F271B14-4D7C-E141-8ED2-6EE3A62A5F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AE34B14-DFA4-364C-B2EB-4A1242DD61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5" name="Text Placeholder 4">
            <a:extLst>
              <a:ext uri="{FF2B5EF4-FFF2-40B4-BE49-F238E27FC236}">
                <a16:creationId xmlns:a16="http://schemas.microsoft.com/office/drawing/2014/main" id="{DD23950F-960D-3D41-B349-7D1180C72F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5969282-CC93-9145-A4EB-C6A55081E1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7" name="Date Placeholder 6">
            <a:extLst>
              <a:ext uri="{FF2B5EF4-FFF2-40B4-BE49-F238E27FC236}">
                <a16:creationId xmlns:a16="http://schemas.microsoft.com/office/drawing/2014/main" id="{7A7EBD27-15B8-0448-A290-1D835D0529FA}"/>
              </a:ext>
            </a:extLst>
          </p:cNvPr>
          <p:cNvSpPr>
            <a:spLocks noGrp="1"/>
          </p:cNvSpPr>
          <p:nvPr>
            <p:ph type="dt" sz="half" idx="10"/>
          </p:nvPr>
        </p:nvSpPr>
        <p:spPr/>
        <p:txBody>
          <a:bodyPr/>
          <a:lstStyle/>
          <a:p>
            <a:fld id="{66F93AB0-030A-4C4E-91ED-A2961B806685}" type="datetimeFigureOut">
              <a:rPr lang="vi-VN" smtClean="0"/>
              <a:t>06/06/2023</a:t>
            </a:fld>
            <a:endParaRPr lang="vi-VN"/>
          </a:p>
        </p:txBody>
      </p:sp>
      <p:sp>
        <p:nvSpPr>
          <p:cNvPr id="8" name="Footer Placeholder 7">
            <a:extLst>
              <a:ext uri="{FF2B5EF4-FFF2-40B4-BE49-F238E27FC236}">
                <a16:creationId xmlns:a16="http://schemas.microsoft.com/office/drawing/2014/main" id="{E5B8D609-AEBA-7E4B-BA35-A833710FAA0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3DED118-9793-C943-904F-DC4B2F42AC34}"/>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388145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336B-F6B8-DE4C-A4D4-5DB742A06AC2}"/>
              </a:ext>
            </a:extLst>
          </p:cNvPr>
          <p:cNvSpPr>
            <a:spLocks noGrp="1"/>
          </p:cNvSpPr>
          <p:nvPr>
            <p:ph type="title"/>
          </p:nvPr>
        </p:nvSpPr>
        <p:spPr/>
        <p:txBody>
          <a:bodyPr/>
          <a:lstStyle/>
          <a:p>
            <a:r>
              <a:rPr lang="en-GB"/>
              <a:t>Click to edit Master title style</a:t>
            </a:r>
            <a:endParaRPr lang="vi-VN"/>
          </a:p>
        </p:txBody>
      </p:sp>
      <p:sp>
        <p:nvSpPr>
          <p:cNvPr id="3" name="Date Placeholder 2">
            <a:extLst>
              <a:ext uri="{FF2B5EF4-FFF2-40B4-BE49-F238E27FC236}">
                <a16:creationId xmlns:a16="http://schemas.microsoft.com/office/drawing/2014/main" id="{1308ED3C-6C8F-9543-A4FC-702858BC711D}"/>
              </a:ext>
            </a:extLst>
          </p:cNvPr>
          <p:cNvSpPr>
            <a:spLocks noGrp="1"/>
          </p:cNvSpPr>
          <p:nvPr>
            <p:ph type="dt" sz="half" idx="10"/>
          </p:nvPr>
        </p:nvSpPr>
        <p:spPr/>
        <p:txBody>
          <a:bodyPr/>
          <a:lstStyle/>
          <a:p>
            <a:fld id="{66F93AB0-030A-4C4E-91ED-A2961B806685}" type="datetimeFigureOut">
              <a:rPr lang="vi-VN" smtClean="0"/>
              <a:t>06/06/2023</a:t>
            </a:fld>
            <a:endParaRPr lang="vi-VN"/>
          </a:p>
        </p:txBody>
      </p:sp>
      <p:sp>
        <p:nvSpPr>
          <p:cNvPr id="4" name="Footer Placeholder 3">
            <a:extLst>
              <a:ext uri="{FF2B5EF4-FFF2-40B4-BE49-F238E27FC236}">
                <a16:creationId xmlns:a16="http://schemas.microsoft.com/office/drawing/2014/main" id="{F8DAE4ED-D8F9-B648-8B19-0448F5E8D08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240C2480-2E66-194E-BC33-0AD60F840DE0}"/>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142365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261E7-949D-DC4A-9AF4-178DA85F6FBB}"/>
              </a:ext>
            </a:extLst>
          </p:cNvPr>
          <p:cNvSpPr>
            <a:spLocks noGrp="1"/>
          </p:cNvSpPr>
          <p:nvPr>
            <p:ph type="dt" sz="half" idx="10"/>
          </p:nvPr>
        </p:nvSpPr>
        <p:spPr/>
        <p:txBody>
          <a:bodyPr/>
          <a:lstStyle/>
          <a:p>
            <a:fld id="{66F93AB0-030A-4C4E-91ED-A2961B806685}" type="datetimeFigureOut">
              <a:rPr lang="vi-VN" smtClean="0"/>
              <a:t>06/06/2023</a:t>
            </a:fld>
            <a:endParaRPr lang="vi-VN"/>
          </a:p>
        </p:txBody>
      </p:sp>
      <p:sp>
        <p:nvSpPr>
          <p:cNvPr id="3" name="Footer Placeholder 2">
            <a:extLst>
              <a:ext uri="{FF2B5EF4-FFF2-40B4-BE49-F238E27FC236}">
                <a16:creationId xmlns:a16="http://schemas.microsoft.com/office/drawing/2014/main" id="{3F89808D-F088-6341-BB3C-F92A2895281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DD704D4-581F-994B-9111-A579F7192128}"/>
              </a:ext>
            </a:extLst>
          </p:cNvPr>
          <p:cNvSpPr>
            <a:spLocks noGrp="1"/>
          </p:cNvSpPr>
          <p:nvPr>
            <p:ph type="sldNum" sz="quarter" idx="12"/>
          </p:nvPr>
        </p:nvSpPr>
        <p:spPr/>
        <p:txBody>
          <a:bodyPr/>
          <a:lstStyle/>
          <a:p>
            <a:fld id="{37C45AF5-8E46-8A42-A355-F49562234108}" type="slidenum">
              <a:rPr lang="vi-VN" smtClean="0"/>
              <a:t>‹#›</a:t>
            </a:fld>
            <a:endParaRPr lang="vi-VN"/>
          </a:p>
        </p:txBody>
      </p:sp>
      <p:sp>
        <p:nvSpPr>
          <p:cNvPr id="5" name="Google Shape;32;p55"/>
          <p:cNvSpPr txBox="1"/>
          <p:nvPr userDrawn="1"/>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1880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7655-F62F-BA47-8EB4-74E286241B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vi-VN"/>
          </a:p>
        </p:txBody>
      </p:sp>
      <p:sp>
        <p:nvSpPr>
          <p:cNvPr id="3" name="Content Placeholder 2">
            <a:extLst>
              <a:ext uri="{FF2B5EF4-FFF2-40B4-BE49-F238E27FC236}">
                <a16:creationId xmlns:a16="http://schemas.microsoft.com/office/drawing/2014/main" id="{A8CD9DFA-574A-DE4F-A6BB-3C140DCCF6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Text Placeholder 3">
            <a:extLst>
              <a:ext uri="{FF2B5EF4-FFF2-40B4-BE49-F238E27FC236}">
                <a16:creationId xmlns:a16="http://schemas.microsoft.com/office/drawing/2014/main" id="{2BEA51E6-F630-964D-942D-68CD5A0D5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7DA5E3-94BF-4F40-8E8C-3118E6B36EC2}"/>
              </a:ext>
            </a:extLst>
          </p:cNvPr>
          <p:cNvSpPr>
            <a:spLocks noGrp="1"/>
          </p:cNvSpPr>
          <p:nvPr>
            <p:ph type="dt" sz="half" idx="10"/>
          </p:nvPr>
        </p:nvSpPr>
        <p:spPr/>
        <p:txBody>
          <a:bodyPr/>
          <a:lstStyle/>
          <a:p>
            <a:fld id="{66F93AB0-030A-4C4E-91ED-A2961B806685}" type="datetimeFigureOut">
              <a:rPr lang="vi-VN" smtClean="0"/>
              <a:t>06/06/2023</a:t>
            </a:fld>
            <a:endParaRPr lang="vi-VN"/>
          </a:p>
        </p:txBody>
      </p:sp>
      <p:sp>
        <p:nvSpPr>
          <p:cNvPr id="6" name="Footer Placeholder 5">
            <a:extLst>
              <a:ext uri="{FF2B5EF4-FFF2-40B4-BE49-F238E27FC236}">
                <a16:creationId xmlns:a16="http://schemas.microsoft.com/office/drawing/2014/main" id="{A5998E78-359D-8C46-AB84-C72D6C19571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AFCD38F-34B6-444F-8E45-408A21BC8A55}"/>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165060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60CC1-0C75-7049-9947-543DCC69416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vi-VN"/>
          </a:p>
        </p:txBody>
      </p:sp>
      <p:sp>
        <p:nvSpPr>
          <p:cNvPr id="3" name="Picture Placeholder 2">
            <a:extLst>
              <a:ext uri="{FF2B5EF4-FFF2-40B4-BE49-F238E27FC236}">
                <a16:creationId xmlns:a16="http://schemas.microsoft.com/office/drawing/2014/main" id="{477829ED-879A-9B48-AA79-D63FEAC6E6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03595A3-780B-074A-9B58-8450481D3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51D467-8FA3-0746-9688-8296DB4A2C1C}"/>
              </a:ext>
            </a:extLst>
          </p:cNvPr>
          <p:cNvSpPr>
            <a:spLocks noGrp="1"/>
          </p:cNvSpPr>
          <p:nvPr>
            <p:ph type="dt" sz="half" idx="10"/>
          </p:nvPr>
        </p:nvSpPr>
        <p:spPr/>
        <p:txBody>
          <a:bodyPr/>
          <a:lstStyle/>
          <a:p>
            <a:fld id="{66F93AB0-030A-4C4E-91ED-A2961B806685}" type="datetimeFigureOut">
              <a:rPr lang="vi-VN" smtClean="0"/>
              <a:t>06/06/2023</a:t>
            </a:fld>
            <a:endParaRPr lang="vi-VN"/>
          </a:p>
        </p:txBody>
      </p:sp>
      <p:sp>
        <p:nvSpPr>
          <p:cNvPr id="6" name="Footer Placeholder 5">
            <a:extLst>
              <a:ext uri="{FF2B5EF4-FFF2-40B4-BE49-F238E27FC236}">
                <a16:creationId xmlns:a16="http://schemas.microsoft.com/office/drawing/2014/main" id="{1D62FE06-63DA-3545-9C34-E9EBC0A11B3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716563C-0755-834F-AC82-250DB88A4053}"/>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354999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07FD84-4200-2040-9F92-46743B02E8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vi-VN"/>
          </a:p>
        </p:txBody>
      </p:sp>
      <p:sp>
        <p:nvSpPr>
          <p:cNvPr id="3" name="Text Placeholder 2">
            <a:extLst>
              <a:ext uri="{FF2B5EF4-FFF2-40B4-BE49-F238E27FC236}">
                <a16:creationId xmlns:a16="http://schemas.microsoft.com/office/drawing/2014/main" id="{E6530FD3-2388-DC4A-972D-D2D9325B8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8B4BE380-92E3-D747-B1F1-90AF981DA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93AB0-030A-4C4E-91ED-A2961B806685}" type="datetimeFigureOut">
              <a:rPr lang="vi-VN" smtClean="0"/>
              <a:t>06/06/2023</a:t>
            </a:fld>
            <a:endParaRPr lang="vi-VN"/>
          </a:p>
        </p:txBody>
      </p:sp>
      <p:sp>
        <p:nvSpPr>
          <p:cNvPr id="5" name="Footer Placeholder 4">
            <a:extLst>
              <a:ext uri="{FF2B5EF4-FFF2-40B4-BE49-F238E27FC236}">
                <a16:creationId xmlns:a16="http://schemas.microsoft.com/office/drawing/2014/main" id="{62AF7FF5-10C0-C24A-8D4C-5B126F18B5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05F92B96-47A4-3048-8FEF-8D15EC49A2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45AF5-8E46-8A42-A355-F49562234108}" type="slidenum">
              <a:rPr lang="vi-VN" smtClean="0"/>
              <a:t>‹#›</a:t>
            </a:fld>
            <a:endParaRPr lang="vi-VN"/>
          </a:p>
        </p:txBody>
      </p:sp>
    </p:spTree>
    <p:extLst>
      <p:ext uri="{BB962C8B-B14F-4D97-AF65-F5344CB8AC3E}">
        <p14:creationId xmlns:p14="http://schemas.microsoft.com/office/powerpoint/2010/main" val="80733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taphuan.nxbgd.vn/" TargetMode="External"/><Relationship Id="rId2" Type="http://schemas.openxmlformats.org/officeDocument/2006/relationships/hyperlink" Target="https://hanhtrangso.nxbgd.vn/" TargetMode="External"/><Relationship Id="rId1" Type="http://schemas.openxmlformats.org/officeDocument/2006/relationships/slideLayout" Target="../slideLayouts/slideLayout7.xml"/><Relationship Id="rId5" Type="http://schemas.openxmlformats.org/officeDocument/2006/relationships/hyperlink" Target="https://www.facebook.com/groups/830937100818124" TargetMode="External"/><Relationship Id="rId4" Type="http://schemas.openxmlformats.org/officeDocument/2006/relationships/hyperlink" Target="https://www.facebook.com/DVXBGDH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oogle Shape;91;p1">
            <a:extLst>
              <a:ext uri="{FF2B5EF4-FFF2-40B4-BE49-F238E27FC236}">
                <a16:creationId xmlns:a16="http://schemas.microsoft.com/office/drawing/2014/main" id="{CC125DED-0ADF-43F2-BC32-9F7BFF6C53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Google Shape;92;p1">
            <a:extLst>
              <a:ext uri="{FF2B5EF4-FFF2-40B4-BE49-F238E27FC236}">
                <a16:creationId xmlns:a16="http://schemas.microsoft.com/office/drawing/2014/main" id="{846A1839-9A94-469D-99F5-B0AC2845153E}"/>
              </a:ext>
            </a:extLst>
          </p:cNvPr>
          <p:cNvSpPr txBox="1">
            <a:spLocks noChangeArrowheads="1"/>
          </p:cNvSpPr>
          <p:nvPr/>
        </p:nvSpPr>
        <p:spPr bwMode="auto">
          <a:xfrm>
            <a:off x="2508250" y="1038225"/>
            <a:ext cx="6765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400">
                <a:solidFill>
                  <a:srgbClr val="D0A955"/>
                </a:solidFill>
                <a:latin typeface="Open Sans ExtraBold" panose="020B0906030804020204" pitchFamily="34" charset="0"/>
                <a:cs typeface="Open Sans ExtraBold" panose="020B0906030804020204" pitchFamily="34" charset="0"/>
                <a:sym typeface="Open Sans ExtraBold" panose="020B0906030804020204" pitchFamily="34" charset="0"/>
              </a:rPr>
              <a:t>BỘ SÁCH GIÁO KHOA</a:t>
            </a:r>
            <a:endParaRPr lang="en-US" altLang="en-US"/>
          </a:p>
          <a:p>
            <a:pPr algn="ctr" eaLnBrk="1" hangingPunct="1"/>
            <a:r>
              <a:rPr lang="en-US" altLang="en-US" sz="2400">
                <a:solidFill>
                  <a:srgbClr val="72BE43"/>
                </a:solidFill>
                <a:latin typeface="Open Sans ExtraBold" panose="020B0906030804020204" pitchFamily="34" charset="0"/>
                <a:cs typeface="Open Sans ExtraBold" panose="020B0906030804020204" pitchFamily="34" charset="0"/>
                <a:sym typeface="Open Sans ExtraBold" panose="020B0906030804020204" pitchFamily="34" charset="0"/>
              </a:rPr>
              <a:t>KẾT NỐI TRI THỨC VỚI CUỘC SỐNG</a:t>
            </a:r>
            <a:endParaRPr lang="en-US" altLang="en-US"/>
          </a:p>
        </p:txBody>
      </p:sp>
      <p:pic>
        <p:nvPicPr>
          <p:cNvPr id="5124" name="Google Shape;93;p1">
            <a:extLst>
              <a:ext uri="{FF2B5EF4-FFF2-40B4-BE49-F238E27FC236}">
                <a16:creationId xmlns:a16="http://schemas.microsoft.com/office/drawing/2014/main" id="{B3D140CF-4C6A-485A-BD62-F0E09A453DC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5413" y="1951038"/>
            <a:ext cx="1371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Google Shape;94;p1">
            <a:extLst>
              <a:ext uri="{FF2B5EF4-FFF2-40B4-BE49-F238E27FC236}">
                <a16:creationId xmlns:a16="http://schemas.microsoft.com/office/drawing/2014/main" id="{EAFEB550-9814-4F8F-9933-81D44224A674}"/>
              </a:ext>
            </a:extLst>
          </p:cNvPr>
          <p:cNvSpPr txBox="1">
            <a:spLocks noChangeArrowheads="1"/>
          </p:cNvSpPr>
          <p:nvPr/>
        </p:nvSpPr>
        <p:spPr bwMode="auto">
          <a:xfrm>
            <a:off x="5341938" y="1982788"/>
            <a:ext cx="1098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200">
                <a:solidFill>
                  <a:srgbClr val="FFFFFF"/>
                </a:solidFill>
                <a:latin typeface="Open Sans ExtraBold" panose="020B0906030804020204" pitchFamily="34" charset="0"/>
                <a:cs typeface="Open Sans ExtraBold" panose="020B0906030804020204" pitchFamily="34" charset="0"/>
                <a:sym typeface="Open Sans ExtraBold" panose="020B0906030804020204" pitchFamily="34" charset="0"/>
              </a:rPr>
              <a:t>LỚP 8</a:t>
            </a:r>
            <a:endParaRPr lang="en-US" altLang="en-US"/>
          </a:p>
        </p:txBody>
      </p:sp>
      <p:pic>
        <p:nvPicPr>
          <p:cNvPr id="5126" name="Google Shape;95;p1">
            <a:extLst>
              <a:ext uri="{FF2B5EF4-FFF2-40B4-BE49-F238E27FC236}">
                <a16:creationId xmlns:a16="http://schemas.microsoft.com/office/drawing/2014/main" id="{247284CF-CCD0-410C-A66D-B9C0C1851369}"/>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0975" y="941388"/>
            <a:ext cx="8882063" cy="627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86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8C51D1-A345-EE4A-85FF-A1B12DF9C537}"/>
              </a:ext>
            </a:extLst>
          </p:cNvPr>
          <p:cNvSpPr txBox="1"/>
          <p:nvPr/>
        </p:nvSpPr>
        <p:spPr>
          <a:xfrm>
            <a:off x="1290578" y="2795624"/>
            <a:ext cx="5207247" cy="2239844"/>
          </a:xfrm>
          <a:prstGeom prst="rect">
            <a:avLst/>
          </a:prstGeom>
          <a:noFill/>
        </p:spPr>
        <p:txBody>
          <a:bodyPr wrap="square" rtlCol="0">
            <a:spAutoFit/>
          </a:bodyPr>
          <a:lstStyle/>
          <a:p>
            <a:pPr>
              <a:lnSpc>
                <a:spcPct val="150000"/>
              </a:lnSpc>
            </a:pPr>
            <a:r>
              <a:rPr lang="vi-VN" sz="2400" dirty="0">
                <a:solidFill>
                  <a:schemeClr val="accent2"/>
                </a:solidFill>
              </a:rPr>
              <a:t>Đại số:                        </a:t>
            </a:r>
            <a:r>
              <a:rPr lang="vi-VN" sz="2400" dirty="0"/>
              <a:t>2 chương;</a:t>
            </a:r>
          </a:p>
          <a:p>
            <a:pPr>
              <a:lnSpc>
                <a:spcPct val="150000"/>
              </a:lnSpc>
            </a:pPr>
            <a:r>
              <a:rPr lang="en-US" sz="2400" spc="-150" dirty="0" err="1">
                <a:solidFill>
                  <a:srgbClr val="00D4CE"/>
                </a:solidFill>
                <a:latin typeface="Arial" panose="020B0604020202020204" pitchFamily="34" charset="0"/>
                <a:cs typeface="Arial" panose="020B0604020202020204" pitchFamily="34" charset="0"/>
              </a:rPr>
              <a:t>Hình</a:t>
            </a:r>
            <a:r>
              <a:rPr lang="vi-VN" sz="2400" spc="-150" dirty="0">
                <a:solidFill>
                  <a:srgbClr val="00D4CE"/>
                </a:solidFill>
                <a:latin typeface="Arial" panose="020B0604020202020204" pitchFamily="34" charset="0"/>
                <a:cs typeface="Arial" panose="020B0604020202020204" pitchFamily="34" charset="0"/>
              </a:rPr>
              <a:t> học và Đo lường:      </a:t>
            </a:r>
            <a:r>
              <a:rPr lang="vi-VN" sz="2400" dirty="0"/>
              <a:t>2 chương;</a:t>
            </a:r>
          </a:p>
          <a:p>
            <a:pPr>
              <a:lnSpc>
                <a:spcPct val="150000"/>
              </a:lnSpc>
            </a:pPr>
            <a:r>
              <a:rPr lang="vi-VN" sz="2400" spc="-150" dirty="0">
                <a:solidFill>
                  <a:srgbClr val="00B050"/>
                </a:solidFill>
              </a:rPr>
              <a:t>Th</a:t>
            </a:r>
            <a:r>
              <a:rPr lang="en-US" sz="2400" spc="-150" dirty="0" err="1">
                <a:solidFill>
                  <a:srgbClr val="00B050"/>
                </a:solidFill>
                <a:latin typeface="Arial" panose="020B0604020202020204" pitchFamily="34" charset="0"/>
                <a:cs typeface="Arial" panose="020B0604020202020204" pitchFamily="34" charset="0"/>
              </a:rPr>
              <a:t>ống</a:t>
            </a:r>
            <a:r>
              <a:rPr lang="vi-VN" sz="2400" spc="-150" dirty="0">
                <a:solidFill>
                  <a:srgbClr val="00B050"/>
                </a:solidFill>
              </a:rPr>
              <a:t> kê và Xác suất:       </a:t>
            </a:r>
            <a:r>
              <a:rPr lang="vi-VN" sz="2400" dirty="0"/>
              <a:t>1 chương;</a:t>
            </a:r>
          </a:p>
          <a:p>
            <a:pPr>
              <a:lnSpc>
                <a:spcPct val="150000"/>
              </a:lnSpc>
            </a:pPr>
            <a:r>
              <a:rPr lang="vi-VN" sz="2400" dirty="0">
                <a:solidFill>
                  <a:srgbClr val="7030A0"/>
                </a:solidFill>
              </a:rPr>
              <a:t>Hoạt động thực hành trải nghiệm.</a:t>
            </a:r>
            <a:endParaRPr lang="vi-VN" sz="2000" dirty="0">
              <a:solidFill>
                <a:srgbClr val="7030A0"/>
              </a:solidFill>
            </a:endParaRPr>
          </a:p>
        </p:txBody>
      </p:sp>
      <p:pic>
        <p:nvPicPr>
          <p:cNvPr id="3" name="Picture 2">
            <a:extLst>
              <a:ext uri="{FF2B5EF4-FFF2-40B4-BE49-F238E27FC236}">
                <a16:creationId xmlns:a16="http://schemas.microsoft.com/office/drawing/2014/main" id="{93ADC085-C9D1-6F35-F0CD-6A79EB8CFD11}"/>
              </a:ext>
            </a:extLst>
          </p:cNvPr>
          <p:cNvPicPr>
            <a:picLocks noChangeAspect="1"/>
          </p:cNvPicPr>
          <p:nvPr/>
        </p:nvPicPr>
        <p:blipFill>
          <a:blip r:embed="rId2"/>
          <a:stretch>
            <a:fillRect/>
          </a:stretch>
        </p:blipFill>
        <p:spPr>
          <a:xfrm>
            <a:off x="6333306" y="149046"/>
            <a:ext cx="4694312" cy="6708954"/>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93257A3E-3C77-ECAE-85E4-5C168839FAAD}"/>
              </a:ext>
            </a:extLst>
          </p:cNvPr>
          <p:cNvSpPr txBox="1"/>
          <p:nvPr/>
        </p:nvSpPr>
        <p:spPr>
          <a:xfrm>
            <a:off x="3065089" y="2123916"/>
            <a:ext cx="1307939" cy="400110"/>
          </a:xfrm>
          <a:prstGeom prst="rect">
            <a:avLst/>
          </a:prstGeom>
          <a:noFill/>
        </p:spPr>
        <p:txBody>
          <a:bodyPr wrap="square" rtlCol="0">
            <a:spAutoFit/>
          </a:bodyPr>
          <a:lstStyle/>
          <a:p>
            <a:r>
              <a:rPr lang="vi-VN" sz="2000" b="1" dirty="0"/>
              <a:t>TẬP HAI</a:t>
            </a:r>
          </a:p>
        </p:txBody>
      </p:sp>
      <p:grpSp>
        <p:nvGrpSpPr>
          <p:cNvPr id="2" name="Group 1">
            <a:extLst>
              <a:ext uri="{FF2B5EF4-FFF2-40B4-BE49-F238E27FC236}">
                <a16:creationId xmlns:a16="http://schemas.microsoft.com/office/drawing/2014/main" id="{5A7ABB30-5D08-2A26-CD0B-384B8245AFE2}"/>
              </a:ext>
            </a:extLst>
          </p:cNvPr>
          <p:cNvGrpSpPr/>
          <p:nvPr/>
        </p:nvGrpSpPr>
        <p:grpSpPr>
          <a:xfrm>
            <a:off x="1142904" y="1021443"/>
            <a:ext cx="648072" cy="648072"/>
            <a:chOff x="1409738" y="-4691"/>
            <a:chExt cx="648072" cy="648072"/>
          </a:xfrm>
        </p:grpSpPr>
        <p:sp>
          <p:nvSpPr>
            <p:cNvPr id="5" name="Google Shape;297;p13">
              <a:extLst>
                <a:ext uri="{FF2B5EF4-FFF2-40B4-BE49-F238E27FC236}">
                  <a16:creationId xmlns:a16="http://schemas.microsoft.com/office/drawing/2014/main" id="{9A6464B9-3239-7025-CA97-3FD99555446B}"/>
                </a:ext>
              </a:extLst>
            </p:cNvPr>
            <p:cNvSpPr/>
            <p:nvPr/>
          </p:nvSpPr>
          <p:spPr>
            <a:xfrm>
              <a:off x="1409738" y="-4691"/>
              <a:ext cx="648072" cy="64807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7" name="Google Shape;298;p13">
              <a:extLst>
                <a:ext uri="{FF2B5EF4-FFF2-40B4-BE49-F238E27FC236}">
                  <a16:creationId xmlns:a16="http://schemas.microsoft.com/office/drawing/2014/main" id="{A563BF8D-F2A7-3DED-0B8A-DF52AA5EB01F}"/>
                </a:ext>
              </a:extLst>
            </p:cNvPr>
            <p:cNvSpPr txBox="1"/>
            <p:nvPr/>
          </p:nvSpPr>
          <p:spPr>
            <a:xfrm>
              <a:off x="1431216" y="26977"/>
              <a:ext cx="620342"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latin typeface="Arial"/>
                  <a:ea typeface="Arial"/>
                  <a:cs typeface="Arial"/>
                  <a:sym typeface="Arial"/>
                </a:rPr>
                <a:t>3</a:t>
              </a:r>
              <a:endParaRPr sz="2400" b="1" i="0" u="none" strike="noStrike" cap="none" dirty="0">
                <a:solidFill>
                  <a:schemeClr val="bg1"/>
                </a:solidFill>
                <a:latin typeface="Arial"/>
                <a:ea typeface="Arial"/>
                <a:cs typeface="Arial"/>
                <a:sym typeface="Arial"/>
              </a:endParaRPr>
            </a:p>
          </p:txBody>
        </p:sp>
      </p:grpSp>
      <p:sp>
        <p:nvSpPr>
          <p:cNvPr id="8" name="TextBox 7">
            <a:extLst>
              <a:ext uri="{FF2B5EF4-FFF2-40B4-BE49-F238E27FC236}">
                <a16:creationId xmlns:a16="http://schemas.microsoft.com/office/drawing/2014/main" id="{49BE1436-DA6B-EAD9-E928-CE70C2E619F7}"/>
              </a:ext>
            </a:extLst>
          </p:cNvPr>
          <p:cNvSpPr txBox="1"/>
          <p:nvPr/>
        </p:nvSpPr>
        <p:spPr>
          <a:xfrm>
            <a:off x="1987281" y="868426"/>
            <a:ext cx="4625190" cy="954107"/>
          </a:xfrm>
          <a:prstGeom prst="rect">
            <a:avLst/>
          </a:prstGeom>
          <a:noFill/>
        </p:spPr>
        <p:txBody>
          <a:bodyPr wrap="square">
            <a:spAutoFit/>
          </a:bodyPr>
          <a:lstStyle/>
          <a:p>
            <a:r>
              <a:rPr lang="vi-VN" sz="2800" b="1" dirty="0">
                <a:solidFill>
                  <a:srgbClr val="0070C0"/>
                </a:solidFill>
              </a:rPr>
              <a:t>CẤU TRÚC NỘI DUNG của BỘ SÁCH </a:t>
            </a:r>
            <a:endParaRPr lang="x-none" sz="2800" dirty="0"/>
          </a:p>
        </p:txBody>
      </p:sp>
    </p:spTree>
    <p:extLst>
      <p:ext uri="{BB962C8B-B14F-4D97-AF65-F5344CB8AC3E}">
        <p14:creationId xmlns:p14="http://schemas.microsoft.com/office/powerpoint/2010/main" val="126880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C15085-D3B3-0347-BBC6-BFEC9763D862}"/>
              </a:ext>
            </a:extLst>
          </p:cNvPr>
          <p:cNvSpPr txBox="1"/>
          <p:nvPr/>
        </p:nvSpPr>
        <p:spPr>
          <a:xfrm>
            <a:off x="0" y="334744"/>
            <a:ext cx="10044621" cy="658835"/>
          </a:xfrm>
          <a:prstGeom prst="rect">
            <a:avLst/>
          </a:prstGeom>
          <a:noFill/>
        </p:spPr>
        <p:txBody>
          <a:bodyPr wrap="square">
            <a:spAutoFit/>
          </a:bodyPr>
          <a:lstStyle/>
          <a:p>
            <a:pPr>
              <a:lnSpc>
                <a:spcPct val="150000"/>
              </a:lnSpc>
            </a:pPr>
            <a:r>
              <a:rPr lang="vi-VN" sz="2800" b="1" dirty="0">
                <a:solidFill>
                  <a:schemeClr val="bg1"/>
                </a:solidFill>
              </a:rPr>
              <a:t>II –</a:t>
            </a:r>
            <a:r>
              <a:rPr lang="vi-VN" sz="2800" b="1" dirty="0">
                <a:solidFill>
                  <a:schemeClr val="accent2"/>
                </a:solidFill>
              </a:rPr>
              <a:t>Mạch Đại số </a:t>
            </a:r>
            <a:r>
              <a:rPr lang="vi-VN" sz="2800" dirty="0"/>
              <a:t>(so với SGK Toán 8 hiện hành)</a:t>
            </a:r>
          </a:p>
        </p:txBody>
      </p:sp>
      <p:graphicFrame>
        <p:nvGraphicFramePr>
          <p:cNvPr id="5" name="Table 5">
            <a:extLst>
              <a:ext uri="{FF2B5EF4-FFF2-40B4-BE49-F238E27FC236}">
                <a16:creationId xmlns:a16="http://schemas.microsoft.com/office/drawing/2014/main" id="{AA03B6E5-5F1B-A640-AB3C-5E2105E83127}"/>
              </a:ext>
            </a:extLst>
          </p:cNvPr>
          <p:cNvGraphicFramePr>
            <a:graphicFrameLocks noGrp="1"/>
          </p:cNvGraphicFramePr>
          <p:nvPr>
            <p:extLst>
              <p:ext uri="{D42A27DB-BD31-4B8C-83A1-F6EECF244321}">
                <p14:modId xmlns:p14="http://schemas.microsoft.com/office/powerpoint/2010/main" val="3171332855"/>
              </p:ext>
            </p:extLst>
          </p:nvPr>
        </p:nvGraphicFramePr>
        <p:xfrm>
          <a:off x="130021" y="993579"/>
          <a:ext cx="11944466" cy="5292506"/>
        </p:xfrm>
        <a:graphic>
          <a:graphicData uri="http://schemas.openxmlformats.org/drawingml/2006/table">
            <a:tbl>
              <a:tblPr firstRow="1" bandRow="1">
                <a:tableStyleId>{5C22544A-7EE6-4342-B048-85BDC9FD1C3A}</a:tableStyleId>
              </a:tblPr>
              <a:tblGrid>
                <a:gridCol w="1908099">
                  <a:extLst>
                    <a:ext uri="{9D8B030D-6E8A-4147-A177-3AD203B41FA5}">
                      <a16:colId xmlns:a16="http://schemas.microsoft.com/office/drawing/2014/main" val="524181693"/>
                    </a:ext>
                  </a:extLst>
                </a:gridCol>
                <a:gridCol w="4538950">
                  <a:extLst>
                    <a:ext uri="{9D8B030D-6E8A-4147-A177-3AD203B41FA5}">
                      <a16:colId xmlns:a16="http://schemas.microsoft.com/office/drawing/2014/main" val="561528138"/>
                    </a:ext>
                  </a:extLst>
                </a:gridCol>
                <a:gridCol w="5497417">
                  <a:extLst>
                    <a:ext uri="{9D8B030D-6E8A-4147-A177-3AD203B41FA5}">
                      <a16:colId xmlns:a16="http://schemas.microsoft.com/office/drawing/2014/main" val="727197840"/>
                    </a:ext>
                  </a:extLst>
                </a:gridCol>
              </a:tblGrid>
              <a:tr h="404316">
                <a:tc>
                  <a:txBody>
                    <a:bodyPr/>
                    <a:lstStyle/>
                    <a:p>
                      <a:pPr algn="ctr"/>
                      <a:r>
                        <a:rPr lang="vi-VN" sz="2000" dirty="0"/>
                        <a:t>Chủ đề</a:t>
                      </a:r>
                    </a:p>
                  </a:txBody>
                  <a:tcPr/>
                </a:tc>
                <a:tc>
                  <a:txBody>
                    <a:bodyPr/>
                    <a:lstStyle/>
                    <a:p>
                      <a:pPr algn="ctr"/>
                      <a:r>
                        <a:rPr lang="vi-VN" sz="2000" dirty="0"/>
                        <a:t>Chương trình và SGK hiện hành</a:t>
                      </a:r>
                    </a:p>
                  </a:txBody>
                  <a:tcPr/>
                </a:tc>
                <a:tc>
                  <a:txBody>
                    <a:bodyPr/>
                    <a:lstStyle/>
                    <a:p>
                      <a:pPr algn="ctr"/>
                      <a:r>
                        <a:rPr lang="vi-VN" sz="2000" dirty="0"/>
                        <a:t>Chương trình và SGK Toán </a:t>
                      </a:r>
                      <a:r>
                        <a:rPr lang="en-US" sz="2000" dirty="0">
                          <a:latin typeface="Arial" panose="020B0604020202020204" pitchFamily="34" charset="0"/>
                          <a:cs typeface="Arial" panose="020B0604020202020204" pitchFamily="34" charset="0"/>
                        </a:rPr>
                        <a:t>8 </a:t>
                      </a:r>
                      <a:r>
                        <a:rPr lang="vi-VN" sz="2000" dirty="0"/>
                        <a:t>KN</a:t>
                      </a:r>
                    </a:p>
                  </a:txBody>
                  <a:tcPr/>
                </a:tc>
                <a:extLst>
                  <a:ext uri="{0D108BD9-81ED-4DB2-BD59-A6C34878D82A}">
                    <a16:rowId xmlns:a16="http://schemas.microsoft.com/office/drawing/2014/main" val="1579204698"/>
                  </a:ext>
                </a:extLst>
              </a:tr>
              <a:tr h="2242829">
                <a:tc>
                  <a:txBody>
                    <a:bodyPr/>
                    <a:lstStyle/>
                    <a:p>
                      <a:pPr marL="0" indent="0" algn="just">
                        <a:buFontTx/>
                        <a:buNone/>
                      </a:pPr>
                      <a:r>
                        <a:rPr lang="vi-VN" sz="1900" dirty="0">
                          <a:solidFill>
                            <a:schemeClr val="accent5">
                              <a:lumMod val="75000"/>
                            </a:schemeClr>
                          </a:solidFill>
                        </a:rPr>
                        <a:t>Đa thức</a:t>
                      </a:r>
                    </a:p>
                  </a:txBody>
                  <a:tcPr/>
                </a:tc>
                <a:tc>
                  <a:txBody>
                    <a:bodyPr/>
                    <a:lstStyle/>
                    <a:p>
                      <a:pPr algn="just"/>
                      <a:r>
                        <a:rPr lang="vi-VN" sz="1800" kern="1200" dirty="0">
                          <a:solidFill>
                            <a:schemeClr val="dk1"/>
                          </a:solidFill>
                          <a:effectLst/>
                          <a:latin typeface="+mn-lt"/>
                          <a:ea typeface="+mn-ea"/>
                          <a:cs typeface="+mn-cs"/>
                        </a:rPr>
                        <a:t>- Toán 7 giới thiệu khái niệm đa thức (nhiều biến), trong đó đa thức một biến là trường hợp riêng; các phép toán cộng và trừ hai đa thức, một biến và nhiều biến. </a:t>
                      </a:r>
                    </a:p>
                    <a:p>
                      <a:pPr algn="just"/>
                      <a:r>
                        <a:rPr lang="vi-VN" sz="1800" kern="1200" dirty="0">
                          <a:solidFill>
                            <a:schemeClr val="dk1"/>
                          </a:solidFill>
                          <a:effectLst/>
                          <a:latin typeface="+mn-lt"/>
                          <a:ea typeface="+mn-ea"/>
                          <a:cs typeface="+mn-cs"/>
                        </a:rPr>
                        <a:t>- Toán 8 trình bày phép nhân hai đa thức (một biến và nhiều biến), phép chia hết một đa thức cho một đơn thức, phép chia (hết hoặc có dư) hai đa thức một biến.</a:t>
                      </a:r>
                      <a:endParaRPr lang="x-none" sz="1800" kern="1200" dirty="0">
                        <a:solidFill>
                          <a:schemeClr val="dk1"/>
                        </a:solidFill>
                        <a:effectLst/>
                        <a:latin typeface="+mn-lt"/>
                        <a:ea typeface="+mn-ea"/>
                        <a:cs typeface="+mn-cs"/>
                      </a:endParaRPr>
                    </a:p>
                  </a:txBody>
                  <a:tcPr/>
                </a:tc>
                <a:tc>
                  <a:txBody>
                    <a:bodyPr/>
                    <a:lstStyle/>
                    <a:p>
                      <a:pPr algn="just"/>
                      <a:r>
                        <a:rPr lang="vi-VN" sz="1800" kern="1200" dirty="0">
                          <a:solidFill>
                            <a:schemeClr val="dk1"/>
                          </a:solidFill>
                          <a:effectLst/>
                          <a:latin typeface="+mn-lt"/>
                          <a:ea typeface="+mn-ea"/>
                          <a:cs typeface="+mn-cs"/>
                        </a:rPr>
                        <a:t>-  Toán 7 đã trình bày khái niệm đa thức một biến và cả bốn phép toán cộng, trừ, nhân, chia (cả chia hết và chia có dư) đa thức một biến.</a:t>
                      </a:r>
                      <a:endParaRPr lang="x-none" sz="1800" kern="1200" dirty="0">
                        <a:solidFill>
                          <a:schemeClr val="dk1"/>
                        </a:solidFill>
                        <a:effectLst/>
                        <a:latin typeface="+mn-lt"/>
                        <a:ea typeface="+mn-ea"/>
                        <a:cs typeface="+mn-cs"/>
                      </a:endParaRPr>
                    </a:p>
                    <a:p>
                      <a:pPr algn="just">
                        <a:spcBef>
                          <a:spcPts val="600"/>
                        </a:spcBef>
                      </a:pPr>
                      <a:r>
                        <a:rPr lang="vi-VN" sz="1800" kern="1200" dirty="0">
                          <a:solidFill>
                            <a:schemeClr val="dk1"/>
                          </a:solidFill>
                          <a:effectLst/>
                          <a:latin typeface="+mn-lt"/>
                          <a:ea typeface="+mn-ea"/>
                          <a:cs typeface="+mn-cs"/>
                        </a:rPr>
                        <a:t>- Toán 8 giới thiệu khái niệm </a:t>
                      </a:r>
                      <a:r>
                        <a:rPr lang="vi-VN" sz="1800" kern="1200" dirty="0">
                          <a:solidFill>
                            <a:schemeClr val="accent1"/>
                          </a:solidFill>
                          <a:effectLst/>
                          <a:latin typeface="+mn-lt"/>
                          <a:ea typeface="+mn-ea"/>
                          <a:cs typeface="+mn-cs"/>
                        </a:rPr>
                        <a:t>đa thức nhiều biến (đa thức) </a:t>
                      </a:r>
                      <a:r>
                        <a:rPr lang="vi-VN" sz="1800" kern="1200" dirty="0">
                          <a:solidFill>
                            <a:schemeClr val="dk1"/>
                          </a:solidFill>
                          <a:effectLst/>
                          <a:latin typeface="+mn-lt"/>
                          <a:ea typeface="+mn-ea"/>
                          <a:cs typeface="+mn-cs"/>
                        </a:rPr>
                        <a:t>và các phép toán </a:t>
                      </a:r>
                      <a:r>
                        <a:rPr lang="vi-VN" sz="1800" kern="1200" dirty="0">
                          <a:solidFill>
                            <a:schemeClr val="accent1"/>
                          </a:solidFill>
                          <a:effectLst/>
                          <a:latin typeface="+mn-lt"/>
                          <a:ea typeface="+mn-ea"/>
                          <a:cs typeface="+mn-cs"/>
                        </a:rPr>
                        <a:t>cộng, trừ, nhân đa thức</a:t>
                      </a:r>
                      <a:r>
                        <a:rPr lang="vi-VN" sz="1800" kern="1200" dirty="0">
                          <a:solidFill>
                            <a:schemeClr val="dk1"/>
                          </a:solidFill>
                          <a:effectLst/>
                          <a:latin typeface="+mn-lt"/>
                          <a:ea typeface="+mn-ea"/>
                          <a:cs typeface="+mn-cs"/>
                        </a:rPr>
                        <a:t>; </a:t>
                      </a:r>
                      <a:r>
                        <a:rPr lang="vi-VN" sz="1800" kern="1200" dirty="0">
                          <a:solidFill>
                            <a:schemeClr val="accent1"/>
                          </a:solidFill>
                          <a:effectLst/>
                          <a:latin typeface="+mn-lt"/>
                          <a:ea typeface="+mn-ea"/>
                          <a:cs typeface="+mn-cs"/>
                        </a:rPr>
                        <a:t>phép chia hết </a:t>
                      </a:r>
                      <a:r>
                        <a:rPr lang="vi-VN" sz="1800" kern="1200" dirty="0">
                          <a:solidFill>
                            <a:schemeClr val="dk1"/>
                          </a:solidFill>
                          <a:effectLst/>
                          <a:latin typeface="+mn-lt"/>
                          <a:ea typeface="+mn-ea"/>
                          <a:cs typeface="+mn-cs"/>
                        </a:rPr>
                        <a:t>của một đa thức cho một đơn thức.</a:t>
                      </a:r>
                      <a:r>
                        <a:rPr lang="x-none" sz="2000">
                          <a:effectLst/>
                        </a:rPr>
                        <a:t> </a:t>
                      </a:r>
                      <a:endParaRPr lang="vi-VN" sz="1900" dirty="0"/>
                    </a:p>
                  </a:txBody>
                  <a:tcPr/>
                </a:tc>
                <a:extLst>
                  <a:ext uri="{0D108BD9-81ED-4DB2-BD59-A6C34878D82A}">
                    <a16:rowId xmlns:a16="http://schemas.microsoft.com/office/drawing/2014/main" val="4114706420"/>
                  </a:ext>
                </a:extLst>
              </a:tr>
              <a:tr h="1028852">
                <a:tc>
                  <a:txBody>
                    <a:bodyPr/>
                    <a:lstStyle/>
                    <a:p>
                      <a:pPr>
                        <a:lnSpc>
                          <a:spcPct val="105000"/>
                        </a:lnSpc>
                        <a:spcBef>
                          <a:spcPts val="240"/>
                        </a:spcBef>
                        <a:spcAft>
                          <a:spcPts val="240"/>
                        </a:spcAft>
                      </a:pPr>
                      <a:r>
                        <a:rPr lang="vi-VN" sz="2000" i="0" dirty="0">
                          <a:solidFill>
                            <a:schemeClr val="accent5">
                              <a:lumMod val="75000"/>
                            </a:schemeClr>
                          </a:solidFill>
                          <a:effectLst/>
                          <a:latin typeface="+mn-lt"/>
                          <a:ea typeface="Calibri" panose="020F0502020204030204" pitchFamily="34" charset="0"/>
                          <a:cs typeface="Times New Roman" panose="02020603050405020304" pitchFamily="18" charset="0"/>
                        </a:rPr>
                        <a:t>Hằng đẳng thức đáng nhớ</a:t>
                      </a:r>
                      <a:endParaRPr lang="x-none" sz="2000" i="0" dirty="0">
                        <a:solidFill>
                          <a:schemeClr val="accent5">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36195" marB="36195"/>
                </a:tc>
                <a:tc>
                  <a:txBody>
                    <a:bodyPr/>
                    <a:lstStyle/>
                    <a:p>
                      <a:pPr algn="just"/>
                      <a:r>
                        <a:rPr lang="vi-VN" sz="1800" dirty="0">
                          <a:effectLst/>
                          <a:latin typeface="Arial" panose="020B0604020202020204" pitchFamily="34" charset="0"/>
                          <a:ea typeface="Calibri" panose="020F0502020204030204" pitchFamily="34" charset="0"/>
                          <a:cs typeface="Arial" panose="020B0604020202020204" pitchFamily="34" charset="0"/>
                        </a:rPr>
                        <a:t>Trình bày một cách đầy đủ và hệ thống các phương pháp phân tích đa thức thành nhân tử</a:t>
                      </a:r>
                      <a:endParaRPr lang="x-none" sz="1800" dirty="0">
                        <a:effectLst/>
                        <a:latin typeface="Arial" panose="020B0604020202020204" pitchFamily="34" charset="0"/>
                        <a:ea typeface="DengXian" panose="02010600030101010101" pitchFamily="2" charset="-122"/>
                        <a:cs typeface="Arial" panose="020B0604020202020204" pitchFamily="34" charset="0"/>
                      </a:endParaRPr>
                    </a:p>
                    <a:p>
                      <a:pPr algn="just"/>
                      <a:r>
                        <a:rPr lang="vi-VN"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x-none" sz="12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36195" marB="36195"/>
                </a:tc>
                <a:tc>
                  <a:txBody>
                    <a:bodyPr/>
                    <a:lstStyle/>
                    <a:p>
                      <a:pPr algn="just"/>
                      <a:r>
                        <a:rPr lang="vi-VN" sz="1800" dirty="0">
                          <a:effectLst/>
                          <a:latin typeface="Arial" panose="020B0604020202020204" pitchFamily="34" charset="0"/>
                          <a:ea typeface="Calibri" panose="020F0502020204030204" pitchFamily="34" charset="0"/>
                          <a:cs typeface="Arial" panose="020B0604020202020204" pitchFamily="34" charset="0"/>
                        </a:rPr>
                        <a:t>- </a:t>
                      </a:r>
                      <a:r>
                        <a:rPr lang="vi-VN"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K</a:t>
                      </a:r>
                      <a:r>
                        <a:rPr lang="vi-VN" sz="1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hông trình bày phương pháp tách hạng tử</a:t>
                      </a:r>
                      <a:r>
                        <a:rPr lang="vi-VN" sz="1800" dirty="0">
                          <a:effectLst/>
                          <a:latin typeface="Arial" panose="020B0604020202020204" pitchFamily="34" charset="0"/>
                          <a:ea typeface="Calibri" panose="020F0502020204030204" pitchFamily="34" charset="0"/>
                          <a:cs typeface="Arial" panose="020B0604020202020204" pitchFamily="34" charset="0"/>
                        </a:rPr>
                        <a:t>.</a:t>
                      </a:r>
                      <a:endParaRPr lang="x-none" sz="1800" dirty="0">
                        <a:effectLst/>
                        <a:latin typeface="Arial" panose="020B0604020202020204" pitchFamily="34" charset="0"/>
                        <a:ea typeface="DengXian" panose="02010600030101010101" pitchFamily="2" charset="-122"/>
                        <a:cs typeface="Arial" panose="020B0604020202020204" pitchFamily="34" charset="0"/>
                      </a:endParaRPr>
                    </a:p>
                    <a:p>
                      <a:pPr algn="just">
                        <a:spcBef>
                          <a:spcPts val="600"/>
                        </a:spcBef>
                      </a:pPr>
                      <a:r>
                        <a:rPr lang="vi-VN" sz="1800" spc="-30" dirty="0">
                          <a:effectLst/>
                          <a:latin typeface="Arial" panose="020B0604020202020204" pitchFamily="34" charset="0"/>
                          <a:ea typeface="Calibri" panose="020F0502020204030204" pitchFamily="34" charset="0"/>
                          <a:cs typeface="Arial" panose="020B0604020202020204" pitchFamily="34" charset="0"/>
                        </a:rPr>
                        <a:t>- Mức độ của các bài tập thuần tuý toán được giảm nhẹ. Chú trọng bổ sung một số bài tập thực tế.</a:t>
                      </a:r>
                      <a:endParaRPr lang="x-none" sz="1800" dirty="0">
                        <a:effectLst/>
                        <a:latin typeface="Arial" panose="020B0604020202020204" pitchFamily="34" charset="0"/>
                        <a:ea typeface="DengXian" panose="02010600030101010101" pitchFamily="2" charset="-122"/>
                        <a:cs typeface="Arial" panose="020B0604020202020204" pitchFamily="34" charset="0"/>
                      </a:endParaRPr>
                    </a:p>
                  </a:txBody>
                  <a:tcPr marL="68580" marR="68580" marT="36195" marB="36195"/>
                </a:tc>
                <a:extLst>
                  <a:ext uri="{0D108BD9-81ED-4DB2-BD59-A6C34878D82A}">
                    <a16:rowId xmlns:a16="http://schemas.microsoft.com/office/drawing/2014/main" val="3359402991"/>
                  </a:ext>
                </a:extLst>
              </a:tr>
              <a:tr h="1523960">
                <a:tc>
                  <a:txBody>
                    <a:bodyPr/>
                    <a:lstStyle/>
                    <a:p>
                      <a:pPr algn="just"/>
                      <a:r>
                        <a:rPr lang="vi-VN" sz="1900" dirty="0">
                          <a:solidFill>
                            <a:schemeClr val="accent5">
                              <a:lumMod val="75000"/>
                            </a:schemeClr>
                          </a:solidFill>
                        </a:rPr>
                        <a:t>Phân thức đại số</a:t>
                      </a:r>
                    </a:p>
                  </a:txBody>
                  <a:tcPr/>
                </a:tc>
                <a:tc>
                  <a:txBody>
                    <a:bodyPr/>
                    <a:lstStyle/>
                    <a:p>
                      <a:pPr algn="just"/>
                      <a:r>
                        <a:rPr lang="vi-VN" sz="1900" dirty="0">
                          <a:solidFill>
                            <a:schemeClr val="tx1"/>
                          </a:solidFill>
                        </a:rPr>
                        <a:t>- Vấn đề ĐKXĐ chỉ đặt ra khi nói đến giá trị của phân thức</a:t>
                      </a:r>
                    </a:p>
                    <a:p>
                      <a:pPr algn="just"/>
                      <a:r>
                        <a:rPr lang="vi-VN" sz="1900" dirty="0">
                          <a:solidFill>
                            <a:schemeClr val="tx1"/>
                          </a:solidFill>
                        </a:rPr>
                        <a:t>- Biến đổi các biểu thức hữu tỉ</a:t>
                      </a:r>
                    </a:p>
                  </a:txBody>
                  <a:tcPr/>
                </a:tc>
                <a:tc>
                  <a:txBody>
                    <a:bodyPr/>
                    <a:lstStyle/>
                    <a:p>
                      <a:pPr algn="just"/>
                      <a:r>
                        <a:rPr lang="vi-VN" sz="1800" kern="1200" dirty="0">
                          <a:solidFill>
                            <a:schemeClr val="dk1"/>
                          </a:solidFill>
                          <a:effectLst/>
                          <a:latin typeface="+mn-lt"/>
                          <a:ea typeface="+mn-ea"/>
                          <a:cs typeface="+mn-cs"/>
                        </a:rPr>
                        <a:t>- </a:t>
                      </a:r>
                      <a:r>
                        <a:rPr lang="vi-VN" sz="1800" kern="1200" dirty="0">
                          <a:solidFill>
                            <a:srgbClr val="0070C0"/>
                          </a:solidFill>
                          <a:effectLst/>
                          <a:latin typeface="+mn-lt"/>
                          <a:ea typeface="+mn-ea"/>
                          <a:cs typeface="+mn-cs"/>
                        </a:rPr>
                        <a:t>K</a:t>
                      </a:r>
                      <a:r>
                        <a:rPr lang="vi-VN" sz="1800" kern="1200" dirty="0">
                          <a:solidFill>
                            <a:schemeClr val="accent1"/>
                          </a:solidFill>
                          <a:effectLst/>
                          <a:latin typeface="+mn-lt"/>
                          <a:ea typeface="+mn-ea"/>
                          <a:cs typeface="+mn-cs"/>
                        </a:rPr>
                        <a:t>hông đề cập các biểu thức hữu tỉ</a:t>
                      </a:r>
                      <a:r>
                        <a:rPr lang="vi-VN" sz="1800" kern="1200" dirty="0">
                          <a:solidFill>
                            <a:schemeClr val="dk1"/>
                          </a:solidFill>
                          <a:effectLst/>
                          <a:latin typeface="+mn-lt"/>
                          <a:ea typeface="+mn-ea"/>
                          <a:cs typeface="+mn-cs"/>
                        </a:rPr>
                        <a:t>.</a:t>
                      </a:r>
                      <a:endParaRPr lang="x-none" sz="1800" kern="1200" dirty="0">
                        <a:solidFill>
                          <a:schemeClr val="dk1"/>
                        </a:solidFill>
                        <a:effectLst/>
                        <a:latin typeface="+mn-lt"/>
                        <a:ea typeface="+mn-ea"/>
                        <a:cs typeface="+mn-cs"/>
                      </a:endParaRPr>
                    </a:p>
                    <a:p>
                      <a:pPr algn="just">
                        <a:spcBef>
                          <a:spcPts val="600"/>
                        </a:spcBef>
                      </a:pPr>
                      <a:r>
                        <a:rPr lang="vi-VN" sz="1800" kern="1200" dirty="0">
                          <a:solidFill>
                            <a:schemeClr val="dk1"/>
                          </a:solidFill>
                          <a:effectLst/>
                          <a:latin typeface="+mn-lt"/>
                          <a:ea typeface="+mn-ea"/>
                          <a:cs typeface="+mn-cs"/>
                        </a:rPr>
                        <a:t>- Mức độ của các bài tập thuần tuý toán được giảm nhẹ. Chú trọng bổ sung những bài tập vận dụng thực tiễn.</a:t>
                      </a:r>
                      <a:r>
                        <a:rPr lang="x-none" sz="2000" dirty="0">
                          <a:effectLst/>
                        </a:rPr>
                        <a:t> </a:t>
                      </a:r>
                      <a:endParaRPr lang="vi-VN" sz="1900" dirty="0">
                        <a:solidFill>
                          <a:schemeClr val="tx1"/>
                        </a:solidFill>
                      </a:endParaRPr>
                    </a:p>
                  </a:txBody>
                  <a:tcPr/>
                </a:tc>
                <a:extLst>
                  <a:ext uri="{0D108BD9-81ED-4DB2-BD59-A6C34878D82A}">
                    <a16:rowId xmlns:a16="http://schemas.microsoft.com/office/drawing/2014/main" val="3731441891"/>
                  </a:ext>
                </a:extLst>
              </a:tr>
            </a:tbl>
          </a:graphicData>
        </a:graphic>
      </p:graphicFrame>
    </p:spTree>
    <p:extLst>
      <p:ext uri="{BB962C8B-B14F-4D97-AF65-F5344CB8AC3E}">
        <p14:creationId xmlns:p14="http://schemas.microsoft.com/office/powerpoint/2010/main" val="41335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C15085-D3B3-0347-BBC6-BFEC9763D862}"/>
              </a:ext>
            </a:extLst>
          </p:cNvPr>
          <p:cNvSpPr txBox="1"/>
          <p:nvPr/>
        </p:nvSpPr>
        <p:spPr>
          <a:xfrm>
            <a:off x="130021" y="334744"/>
            <a:ext cx="9914600" cy="658835"/>
          </a:xfrm>
          <a:prstGeom prst="rect">
            <a:avLst/>
          </a:prstGeom>
          <a:noFill/>
        </p:spPr>
        <p:txBody>
          <a:bodyPr wrap="square">
            <a:spAutoFit/>
          </a:bodyPr>
          <a:lstStyle/>
          <a:p>
            <a:pPr>
              <a:lnSpc>
                <a:spcPct val="150000"/>
              </a:lnSpc>
            </a:pPr>
            <a:r>
              <a:rPr lang="vi-VN" sz="2800" b="1" dirty="0">
                <a:solidFill>
                  <a:schemeClr val="bg1"/>
                </a:solidFill>
              </a:rPr>
              <a:t>II</a:t>
            </a:r>
            <a:r>
              <a:rPr lang="vi-VN" sz="2800" b="1" dirty="0">
                <a:solidFill>
                  <a:schemeClr val="accent2"/>
                </a:solidFill>
              </a:rPr>
              <a:t>Mạch Đại số </a:t>
            </a:r>
            <a:r>
              <a:rPr lang="vi-VN" sz="2800" dirty="0"/>
              <a:t>(so với SGK Toán 8 hiện hành)</a:t>
            </a:r>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AA03B6E5-5F1B-A640-AB3C-5E2105E83127}"/>
                  </a:ext>
                </a:extLst>
              </p:cNvPr>
              <p:cNvGraphicFramePr>
                <a:graphicFrameLocks noGrp="1"/>
              </p:cNvGraphicFramePr>
              <p:nvPr>
                <p:extLst>
                  <p:ext uri="{D42A27DB-BD31-4B8C-83A1-F6EECF244321}">
                    <p14:modId xmlns:p14="http://schemas.microsoft.com/office/powerpoint/2010/main" val="1705568235"/>
                  </p:ext>
                </p:extLst>
              </p:nvPr>
            </p:nvGraphicFramePr>
            <p:xfrm>
              <a:off x="130021" y="1132093"/>
              <a:ext cx="11944466" cy="4926184"/>
            </p:xfrm>
            <a:graphic>
              <a:graphicData uri="http://schemas.openxmlformats.org/drawingml/2006/table">
                <a:tbl>
                  <a:tblPr firstRow="1" bandRow="1">
                    <a:tableStyleId>{5C22544A-7EE6-4342-B048-85BDC9FD1C3A}</a:tableStyleId>
                  </a:tblPr>
                  <a:tblGrid>
                    <a:gridCol w="1908099">
                      <a:extLst>
                        <a:ext uri="{9D8B030D-6E8A-4147-A177-3AD203B41FA5}">
                          <a16:colId xmlns:a16="http://schemas.microsoft.com/office/drawing/2014/main" val="524181693"/>
                        </a:ext>
                      </a:extLst>
                    </a:gridCol>
                    <a:gridCol w="4538950">
                      <a:extLst>
                        <a:ext uri="{9D8B030D-6E8A-4147-A177-3AD203B41FA5}">
                          <a16:colId xmlns:a16="http://schemas.microsoft.com/office/drawing/2014/main" val="561528138"/>
                        </a:ext>
                      </a:extLst>
                    </a:gridCol>
                    <a:gridCol w="5497417">
                      <a:extLst>
                        <a:ext uri="{9D8B030D-6E8A-4147-A177-3AD203B41FA5}">
                          <a16:colId xmlns:a16="http://schemas.microsoft.com/office/drawing/2014/main" val="727197840"/>
                        </a:ext>
                      </a:extLst>
                    </a:gridCol>
                  </a:tblGrid>
                  <a:tr h="416328">
                    <a:tc>
                      <a:txBody>
                        <a:bodyPr/>
                        <a:lstStyle/>
                        <a:p>
                          <a:pPr algn="ctr"/>
                          <a:r>
                            <a:rPr lang="vi-VN" sz="2000" dirty="0"/>
                            <a:t>Chủ đề</a:t>
                          </a:r>
                        </a:p>
                      </a:txBody>
                      <a:tcPr/>
                    </a:tc>
                    <a:tc>
                      <a:txBody>
                        <a:bodyPr/>
                        <a:lstStyle/>
                        <a:p>
                          <a:pPr algn="ctr"/>
                          <a:r>
                            <a:rPr lang="vi-VN" sz="2000" dirty="0"/>
                            <a:t>Chương trình và SGK hiện hành</a:t>
                          </a:r>
                        </a:p>
                      </a:txBody>
                      <a:tcPr/>
                    </a:tc>
                    <a:tc>
                      <a:txBody>
                        <a:bodyPr/>
                        <a:lstStyle/>
                        <a:p>
                          <a:pPr algn="ctr"/>
                          <a:r>
                            <a:rPr lang="vi-VN" sz="2000" dirty="0"/>
                            <a:t>Chương trình và SGK Toán </a:t>
                          </a:r>
                          <a:r>
                            <a:rPr lang="en-US" sz="2000" dirty="0">
                              <a:latin typeface="Arial" panose="020B0604020202020204" pitchFamily="34" charset="0"/>
                              <a:cs typeface="Arial" panose="020B0604020202020204" pitchFamily="34" charset="0"/>
                            </a:rPr>
                            <a:t>8 </a:t>
                          </a:r>
                          <a:r>
                            <a:rPr lang="vi-VN" sz="2000" dirty="0"/>
                            <a:t>KN</a:t>
                          </a:r>
                        </a:p>
                      </a:txBody>
                      <a:tcPr/>
                    </a:tc>
                    <a:extLst>
                      <a:ext uri="{0D108BD9-81ED-4DB2-BD59-A6C34878D82A}">
                        <a16:rowId xmlns:a16="http://schemas.microsoft.com/office/drawing/2014/main" val="1579204698"/>
                      </a:ext>
                    </a:extLst>
                  </a:tr>
                  <a:tr h="2413979">
                    <a:tc>
                      <a:txBody>
                        <a:bodyPr/>
                        <a:lstStyle/>
                        <a:p>
                          <a:pPr marL="0" indent="0" algn="just">
                            <a:buFontTx/>
                            <a:buNone/>
                          </a:pPr>
                          <a:r>
                            <a:rPr lang="vi-VN" sz="1900" dirty="0">
                              <a:solidFill>
                                <a:schemeClr val="accent5">
                                  <a:lumMod val="75000"/>
                                </a:schemeClr>
                              </a:solidFill>
                            </a:rPr>
                            <a:t>Phương trình</a:t>
                          </a:r>
                        </a:p>
                      </a:txBody>
                      <a:tcPr/>
                    </a:tc>
                    <a:tc>
                      <a:txBody>
                        <a:bodyPr/>
                        <a:lstStyle/>
                        <a:p>
                          <a:pPr algn="just"/>
                          <a:r>
                            <a:rPr lang="vi-VN" sz="1800" kern="1200" dirty="0">
                              <a:solidFill>
                                <a:schemeClr val="dk1"/>
                              </a:solidFill>
                              <a:effectLst/>
                              <a:latin typeface="+mn-lt"/>
                              <a:ea typeface="+mn-ea"/>
                              <a:cs typeface="+mn-cs"/>
                            </a:rPr>
                            <a:t>Trình bày một cách tương đối hệ thống khái niệm phương trình, phương trình tương đương và các quy tắc biến đổi phương trình, cách giải phương trình bậc nhất một ẩn và những phương trình quy được về phương trình dạng ax + b = 0 như: Phương trình tích, phương trình chứa ẩn ở mẫu, phương trình chứa dấu gttđ.</a:t>
                          </a:r>
                          <a:endParaRPr lang="vi-VN" sz="1900" dirty="0">
                            <a:solidFill>
                              <a:schemeClr val="tx1"/>
                            </a:solidFill>
                          </a:endParaRPr>
                        </a:p>
                      </a:txBody>
                      <a:tcPr/>
                    </a:tc>
                    <a:tc>
                      <a:txBody>
                        <a:bodyPr/>
                        <a:lstStyle/>
                        <a:p>
                          <a:pPr algn="just"/>
                          <a:r>
                            <a:rPr lang="vi-VN" sz="1800" kern="1200" dirty="0">
                              <a:solidFill>
                                <a:schemeClr val="dk1"/>
                              </a:solidFill>
                              <a:effectLst/>
                              <a:latin typeface="+mn-lt"/>
                              <a:ea typeface="+mn-ea"/>
                              <a:cs typeface="+mn-cs"/>
                            </a:rPr>
                            <a:t>– </a:t>
                          </a:r>
                          <a:r>
                            <a:rPr lang="vi-VN" sz="1800" kern="1200" dirty="0">
                              <a:solidFill>
                                <a:srgbClr val="0070C0"/>
                              </a:solidFill>
                              <a:effectLst/>
                              <a:latin typeface="+mn-lt"/>
                              <a:ea typeface="+mn-ea"/>
                              <a:cs typeface="+mn-cs"/>
                            </a:rPr>
                            <a:t>G</a:t>
                          </a:r>
                          <a:r>
                            <a:rPr lang="vi-VN" sz="1800" kern="1200" dirty="0">
                              <a:solidFill>
                                <a:schemeClr val="accent1"/>
                              </a:solidFill>
                              <a:effectLst/>
                              <a:latin typeface="+mn-lt"/>
                              <a:ea typeface="+mn-ea"/>
                              <a:cs typeface="+mn-cs"/>
                            </a:rPr>
                            <a:t>iảm tính hàn lâm </a:t>
                          </a:r>
                          <a:r>
                            <a:rPr lang="vi-VN" sz="1800" kern="1200" dirty="0">
                              <a:solidFill>
                                <a:schemeClr val="dk1"/>
                              </a:solidFill>
                              <a:effectLst/>
                              <a:latin typeface="+mn-lt"/>
                              <a:ea typeface="+mn-ea"/>
                              <a:cs typeface="+mn-cs"/>
                            </a:rPr>
                            <a:t>(chưa giới thiệu khái niệm phương trình tương đương và các phép biến đổi tương đương phương trình), chưa sử dụng kí hiệu “</a:t>
                          </a:r>
                          <a:r>
                            <a:rPr lang="vi-VN" sz="1800" kern="1200" baseline="0" dirty="0">
                              <a:solidFill>
                                <a:schemeClr val="dk1"/>
                              </a:solidFill>
                              <a:effectLst/>
                              <a:latin typeface="+mn-lt"/>
                              <a:ea typeface="+mn-ea"/>
                              <a:cs typeface="+mn-cs"/>
                            </a:rPr>
                            <a:t>&lt;=&gt;”; </a:t>
                          </a:r>
                          <a:r>
                            <a:rPr lang="vi-VN" sz="1800" kern="1200" dirty="0">
                              <a:solidFill>
                                <a:schemeClr val="dk1"/>
                              </a:solidFill>
                              <a:effectLst/>
                              <a:latin typeface="+mn-lt"/>
                              <a:ea typeface="+mn-ea"/>
                              <a:cs typeface="+mn-cs"/>
                            </a:rPr>
                            <a:t>giảm nhẹ mức độ của các bài tập thuần tuý toán; </a:t>
                          </a:r>
                          <a:r>
                            <a:rPr lang="vi-VN" sz="1800" kern="1200" dirty="0">
                              <a:solidFill>
                                <a:schemeClr val="accent1"/>
                              </a:solidFill>
                              <a:effectLst/>
                              <a:latin typeface="+mn-lt"/>
                              <a:ea typeface="+mn-ea"/>
                              <a:cs typeface="+mn-cs"/>
                            </a:rPr>
                            <a:t>nhấn mạnh đến những ứng dụng thực tế</a:t>
                          </a:r>
                          <a:r>
                            <a:rPr lang="vi-VN" sz="1800" kern="1200" dirty="0">
                              <a:solidFill>
                                <a:schemeClr val="dk1"/>
                              </a:solidFill>
                              <a:effectLst/>
                              <a:latin typeface="+mn-lt"/>
                              <a:ea typeface="+mn-ea"/>
                              <a:cs typeface="+mn-cs"/>
                            </a:rPr>
                            <a:t> của phương trình bậc nhất một ẩn.</a:t>
                          </a:r>
                          <a:endParaRPr lang="x-none" sz="1800" kern="1200" dirty="0">
                            <a:solidFill>
                              <a:schemeClr val="dk1"/>
                            </a:solidFill>
                            <a:effectLst/>
                            <a:latin typeface="+mn-lt"/>
                            <a:ea typeface="+mn-ea"/>
                            <a:cs typeface="+mn-cs"/>
                          </a:endParaRPr>
                        </a:p>
                        <a:p>
                          <a:pPr algn="just">
                            <a:spcBef>
                              <a:spcPts val="600"/>
                            </a:spcBef>
                          </a:pPr>
                          <a:r>
                            <a:rPr lang="vi-VN" sz="1800" kern="1200" dirty="0">
                              <a:solidFill>
                                <a:schemeClr val="dk1"/>
                              </a:solidFill>
                              <a:effectLst/>
                              <a:latin typeface="+mn-lt"/>
                              <a:ea typeface="+mn-ea"/>
                              <a:cs typeface="+mn-cs"/>
                            </a:rPr>
                            <a:t>– Các nội dung phương trình tích và phương trình chứa ẩn ở mẫu sẽ được trình bày ở lớp 9.</a:t>
                          </a:r>
                          <a:r>
                            <a:rPr lang="x-none" sz="2000" dirty="0">
                              <a:effectLst/>
                            </a:rPr>
                            <a:t> </a:t>
                          </a:r>
                          <a:endParaRPr lang="vi-VN" sz="1900" dirty="0"/>
                        </a:p>
                      </a:txBody>
                      <a:tcPr/>
                    </a:tc>
                    <a:extLst>
                      <a:ext uri="{0D108BD9-81ED-4DB2-BD59-A6C34878D82A}">
                        <a16:rowId xmlns:a16="http://schemas.microsoft.com/office/drawing/2014/main" val="4114706420"/>
                      </a:ext>
                    </a:extLst>
                  </a:tr>
                  <a:tr h="940741">
                    <a:tc>
                      <a:txBody>
                        <a:bodyPr/>
                        <a:lstStyle/>
                        <a:p>
                          <a:pPr>
                            <a:lnSpc>
                              <a:spcPct val="105000"/>
                            </a:lnSpc>
                            <a:spcBef>
                              <a:spcPts val="240"/>
                            </a:spcBef>
                            <a:spcAft>
                              <a:spcPts val="240"/>
                            </a:spcAft>
                          </a:pPr>
                          <a:r>
                            <a:rPr lang="x-none" sz="1800" i="0"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rPr>
                            <a:t>Hàm số và đồ thị</a:t>
                          </a:r>
                        </a:p>
                      </a:txBody>
                      <a:tcPr marL="68580" marR="68580" marT="36195" marB="36195"/>
                    </a:tc>
                    <a:tc>
                      <a:txBody>
                        <a:bodyPr/>
                        <a:lstStyle/>
                        <a:p>
                          <a:pPr algn="just"/>
                          <a:r>
                            <a:rPr lang="vi-VN"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kern="1200" dirty="0">
                              <a:solidFill>
                                <a:schemeClr val="dk1"/>
                              </a:solidFill>
                              <a:effectLst/>
                              <a:latin typeface="+mn-lt"/>
                              <a:ea typeface="+mn-ea"/>
                              <a:cs typeface="+mn-cs"/>
                            </a:rPr>
                            <a:t>Không có (Khái niệm hàm số và đồ thị của hàm số y= ax với a ≠ 0 trình bày ở lớp 7).</a:t>
                          </a:r>
                          <a:r>
                            <a:rPr lang="x-none" sz="1200">
                              <a:effectLst/>
                            </a:rPr>
                            <a:t> </a:t>
                          </a:r>
                          <a:endParaRPr lang="x-none" sz="12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36195" marB="36195"/>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800" kern="1200" dirty="0">
                              <a:solidFill>
                                <a:schemeClr val="dk1"/>
                              </a:solidFill>
                              <a:effectLst/>
                              <a:latin typeface="+mn-lt"/>
                              <a:ea typeface="+mn-ea"/>
                              <a:cs typeface="+mn-cs"/>
                            </a:rPr>
                            <a:t>Trình bày khái niệm hàm số và đồ thị của hàm số, cách vẽ đồ thị của hàm số bậc nhất y=ax+b (a</a:t>
                          </a:r>
                          <a14:m>
                            <m:oMath xmlns:m="http://schemas.openxmlformats.org/officeDocument/2006/math">
                              <m:r>
                                <a:rPr lang="vi-VN" sz="1800" b="0" i="0" kern="1200" smtClean="0">
                                  <a:solidFill>
                                    <a:schemeClr val="dk1"/>
                                  </a:solidFill>
                                  <a:effectLst/>
                                  <a:latin typeface="Cambria Math" panose="02040503050406030204" pitchFamily="18" charset="0"/>
                                  <a:ea typeface="Cambria Math" panose="02040503050406030204" pitchFamily="18" charset="0"/>
                                  <a:cs typeface="+mn-cs"/>
                                </a:rPr>
                                <m:t> </m:t>
                              </m:r>
                              <m:r>
                                <a:rPr lang="vi-VN" sz="1800" i="1" kern="1200" smtClean="0">
                                  <a:solidFill>
                                    <a:schemeClr val="dk1"/>
                                  </a:solidFill>
                                  <a:effectLst/>
                                  <a:latin typeface="Cambria Math" panose="02040503050406030204" pitchFamily="18" charset="0"/>
                                  <a:ea typeface="Cambria Math" panose="02040503050406030204" pitchFamily="18" charset="0"/>
                                  <a:cs typeface="+mn-cs"/>
                                </a:rPr>
                                <m:t>≠</m:t>
                              </m:r>
                              <m:r>
                                <a:rPr lang="vi-VN" sz="1800" i="1" kern="1200">
                                  <a:solidFill>
                                    <a:schemeClr val="dk1"/>
                                  </a:solidFill>
                                  <a:effectLst/>
                                  <a:latin typeface="Cambria Math" panose="02040503050406030204" pitchFamily="18" charset="0"/>
                                  <a:ea typeface="+mn-ea"/>
                                  <a:cs typeface="+mn-cs"/>
                                </a:rPr>
                                <m:t>0</m:t>
                              </m:r>
                            </m:oMath>
                          </a14:m>
                          <a:r>
                            <a:rPr lang="vi-VN" sz="1800" kern="1200" dirty="0">
                              <a:solidFill>
                                <a:schemeClr val="dk1"/>
                              </a:solidFill>
                              <a:effectLst/>
                              <a:latin typeface="+mn-lt"/>
                              <a:ea typeface="+mn-ea"/>
                              <a:cs typeface="+mn-cs"/>
                            </a:rPr>
                            <a:t>), khái niệm hệ số góc của đường thẳng.</a:t>
                          </a:r>
                          <a:endParaRPr lang="x-none" sz="1800" kern="1200" dirty="0">
                            <a:solidFill>
                              <a:schemeClr val="dk1"/>
                            </a:solidFill>
                            <a:effectLst/>
                            <a:latin typeface="+mn-lt"/>
                            <a:ea typeface="+mn-ea"/>
                            <a:cs typeface="+mn-cs"/>
                          </a:endParaRPr>
                        </a:p>
                      </a:txBody>
                      <a:tcPr marL="68580" marR="68580" marT="36195" marB="36195"/>
                    </a:tc>
                    <a:extLst>
                      <a:ext uri="{0D108BD9-81ED-4DB2-BD59-A6C34878D82A}">
                        <a16:rowId xmlns:a16="http://schemas.microsoft.com/office/drawing/2014/main" val="3359402991"/>
                      </a:ext>
                    </a:extLst>
                  </a:tr>
                  <a:tr h="1008795">
                    <a:tc>
                      <a:txBody>
                        <a:bodyPr/>
                        <a:lstStyle/>
                        <a:p>
                          <a:pPr algn="just"/>
                          <a:r>
                            <a:rPr lang="vi-VN" sz="1800" dirty="0">
                              <a:solidFill>
                                <a:schemeClr val="accent5">
                                  <a:lumMod val="75000"/>
                                </a:schemeClr>
                              </a:solidFill>
                            </a:rPr>
                            <a:t>Bất phương trình bậc nhất một ẩn</a:t>
                          </a:r>
                        </a:p>
                      </a:txBody>
                      <a:tcPr/>
                    </a:tc>
                    <a:tc>
                      <a:txBody>
                        <a:bodyPr/>
                        <a:lstStyle/>
                        <a:p>
                          <a:pPr algn="just"/>
                          <a:r>
                            <a:rPr lang="vi-VN" sz="1800" kern="1200" dirty="0">
                              <a:solidFill>
                                <a:schemeClr val="dk1"/>
                              </a:solidFill>
                              <a:effectLst/>
                              <a:latin typeface="+mn-lt"/>
                              <a:ea typeface="+mn-ea"/>
                              <a:cs typeface="+mn-cs"/>
                            </a:rPr>
                            <a:t>Toán 8 trình bày thành một chương.</a:t>
                          </a:r>
                          <a:r>
                            <a:rPr lang="x-none" sz="2000">
                              <a:effectLst/>
                            </a:rPr>
                            <a:t> </a:t>
                          </a:r>
                          <a:endParaRPr lang="vi-VN" sz="1900" dirty="0">
                            <a:solidFill>
                              <a:srgbClr val="0070C0"/>
                            </a:solidFill>
                          </a:endParaRPr>
                        </a:p>
                      </a:txBody>
                      <a:tcPr/>
                    </a:tc>
                    <a:tc>
                      <a:txBody>
                        <a:bodyPr/>
                        <a:lstStyle/>
                        <a:p>
                          <a:pPr algn="just"/>
                          <a:r>
                            <a:rPr lang="vi-VN" sz="1800" kern="1200" dirty="0">
                              <a:solidFill>
                                <a:schemeClr val="dk1"/>
                              </a:solidFill>
                              <a:effectLst/>
                              <a:latin typeface="+mn-lt"/>
                              <a:ea typeface="+mn-ea"/>
                              <a:cs typeface="+mn-cs"/>
                            </a:rPr>
                            <a:t>Theo quy định của Chương trình, nội dung này sẽ được </a:t>
                          </a:r>
                          <a:r>
                            <a:rPr lang="vi-VN" sz="1800" kern="1200" dirty="0">
                              <a:solidFill>
                                <a:schemeClr val="tx1"/>
                              </a:solidFill>
                              <a:effectLst/>
                              <a:latin typeface="+mn-lt"/>
                              <a:ea typeface="+mn-ea"/>
                              <a:cs typeface="+mn-cs"/>
                            </a:rPr>
                            <a:t>trình bày ở Toán 9.</a:t>
                          </a:r>
                          <a:r>
                            <a:rPr lang="x-none" sz="2000" dirty="0">
                              <a:solidFill>
                                <a:schemeClr val="tx1"/>
                              </a:solidFill>
                              <a:effectLst/>
                            </a:rPr>
                            <a:t> </a:t>
                          </a:r>
                          <a:endParaRPr lang="vi-VN" sz="1900" dirty="0">
                            <a:solidFill>
                              <a:schemeClr val="tx1"/>
                            </a:solidFill>
                          </a:endParaRPr>
                        </a:p>
                      </a:txBody>
                      <a:tcPr/>
                    </a:tc>
                    <a:extLst>
                      <a:ext uri="{0D108BD9-81ED-4DB2-BD59-A6C34878D82A}">
                        <a16:rowId xmlns:a16="http://schemas.microsoft.com/office/drawing/2014/main" val="3731441891"/>
                      </a:ext>
                    </a:extLst>
                  </a:tr>
                </a:tbl>
              </a:graphicData>
            </a:graphic>
          </p:graphicFrame>
        </mc:Choice>
        <mc:Fallback xmlns="">
          <p:graphicFrame>
            <p:nvGraphicFramePr>
              <p:cNvPr id="5" name="Table 5">
                <a:extLst>
                  <a:ext uri="{FF2B5EF4-FFF2-40B4-BE49-F238E27FC236}">
                    <a16:creationId xmlns:a16="http://schemas.microsoft.com/office/drawing/2014/main" id="{AA03B6E5-5F1B-A640-AB3C-5E2105E83127}"/>
                  </a:ext>
                </a:extLst>
              </p:cNvPr>
              <p:cNvGraphicFramePr>
                <a:graphicFrameLocks noGrp="1"/>
              </p:cNvGraphicFramePr>
              <p:nvPr>
                <p:extLst>
                  <p:ext uri="{D42A27DB-BD31-4B8C-83A1-F6EECF244321}">
                    <p14:modId xmlns:p14="http://schemas.microsoft.com/office/powerpoint/2010/main" val="1705568235"/>
                  </p:ext>
                </p:extLst>
              </p:nvPr>
            </p:nvGraphicFramePr>
            <p:xfrm>
              <a:off x="130021" y="1132093"/>
              <a:ext cx="11944466" cy="4926184"/>
            </p:xfrm>
            <a:graphic>
              <a:graphicData uri="http://schemas.openxmlformats.org/drawingml/2006/table">
                <a:tbl>
                  <a:tblPr firstRow="1" bandRow="1">
                    <a:tableStyleId>{5C22544A-7EE6-4342-B048-85BDC9FD1C3A}</a:tableStyleId>
                  </a:tblPr>
                  <a:tblGrid>
                    <a:gridCol w="1908099">
                      <a:extLst>
                        <a:ext uri="{9D8B030D-6E8A-4147-A177-3AD203B41FA5}">
                          <a16:colId xmlns:a16="http://schemas.microsoft.com/office/drawing/2014/main" val="524181693"/>
                        </a:ext>
                      </a:extLst>
                    </a:gridCol>
                    <a:gridCol w="4538950">
                      <a:extLst>
                        <a:ext uri="{9D8B030D-6E8A-4147-A177-3AD203B41FA5}">
                          <a16:colId xmlns:a16="http://schemas.microsoft.com/office/drawing/2014/main" val="561528138"/>
                        </a:ext>
                      </a:extLst>
                    </a:gridCol>
                    <a:gridCol w="5497417">
                      <a:extLst>
                        <a:ext uri="{9D8B030D-6E8A-4147-A177-3AD203B41FA5}">
                          <a16:colId xmlns:a16="http://schemas.microsoft.com/office/drawing/2014/main" val="727197840"/>
                        </a:ext>
                      </a:extLst>
                    </a:gridCol>
                  </a:tblGrid>
                  <a:tr h="416328">
                    <a:tc>
                      <a:txBody>
                        <a:bodyPr/>
                        <a:lstStyle/>
                        <a:p>
                          <a:pPr algn="ctr"/>
                          <a:r>
                            <a:rPr lang="vi-VN" sz="2000" dirty="0"/>
                            <a:t>Chủ đề</a:t>
                          </a:r>
                        </a:p>
                      </a:txBody>
                      <a:tcPr/>
                    </a:tc>
                    <a:tc>
                      <a:txBody>
                        <a:bodyPr/>
                        <a:lstStyle/>
                        <a:p>
                          <a:pPr algn="ctr"/>
                          <a:r>
                            <a:rPr lang="vi-VN" sz="2000" dirty="0"/>
                            <a:t>Chương trình và SGK hiện hành</a:t>
                          </a:r>
                        </a:p>
                      </a:txBody>
                      <a:tcPr/>
                    </a:tc>
                    <a:tc>
                      <a:txBody>
                        <a:bodyPr/>
                        <a:lstStyle/>
                        <a:p>
                          <a:pPr algn="ctr"/>
                          <a:r>
                            <a:rPr lang="vi-VN" sz="2000" dirty="0"/>
                            <a:t>Chương trình và SGK Toán </a:t>
                          </a:r>
                          <a:r>
                            <a:rPr lang="en-US" sz="2000" dirty="0">
                              <a:latin typeface="Arial" panose="020B0604020202020204" pitchFamily="34" charset="0"/>
                              <a:cs typeface="Arial" panose="020B0604020202020204" pitchFamily="34" charset="0"/>
                            </a:rPr>
                            <a:t>8 </a:t>
                          </a:r>
                          <a:r>
                            <a:rPr lang="vi-VN" sz="2000" dirty="0"/>
                            <a:t>KN</a:t>
                          </a:r>
                        </a:p>
                      </a:txBody>
                      <a:tcPr/>
                    </a:tc>
                    <a:extLst>
                      <a:ext uri="{0D108BD9-81ED-4DB2-BD59-A6C34878D82A}">
                        <a16:rowId xmlns:a16="http://schemas.microsoft.com/office/drawing/2014/main" val="1579204698"/>
                      </a:ext>
                    </a:extLst>
                  </a:tr>
                  <a:tr h="2560320">
                    <a:tc>
                      <a:txBody>
                        <a:bodyPr/>
                        <a:lstStyle/>
                        <a:p>
                          <a:pPr marL="0" indent="0" algn="just">
                            <a:buFontTx/>
                            <a:buNone/>
                          </a:pPr>
                          <a:r>
                            <a:rPr lang="vi-VN" sz="1900" dirty="0">
                              <a:solidFill>
                                <a:schemeClr val="accent5">
                                  <a:lumMod val="75000"/>
                                </a:schemeClr>
                              </a:solidFill>
                            </a:rPr>
                            <a:t>Phương trình</a:t>
                          </a:r>
                        </a:p>
                      </a:txBody>
                      <a:tcPr/>
                    </a:tc>
                    <a:tc>
                      <a:txBody>
                        <a:bodyPr/>
                        <a:lstStyle/>
                        <a:p>
                          <a:pPr algn="just"/>
                          <a:r>
                            <a:rPr lang="vi-VN" sz="1800" kern="1200" dirty="0">
                              <a:solidFill>
                                <a:schemeClr val="dk1"/>
                              </a:solidFill>
                              <a:effectLst/>
                              <a:latin typeface="+mn-lt"/>
                              <a:ea typeface="+mn-ea"/>
                              <a:cs typeface="+mn-cs"/>
                            </a:rPr>
                            <a:t>Trình bày một cách tương đối hệ thống khái niệm phương trình, phương trình tương đương và các quy tắc biến đổi phương trình, cách giải phương trình bậc nhất một ẩn và những phương trình quy được về phương trình dạng ax + b = 0 như: Phương trình tích, phương trình chứa ẩn ở mẫu, phương trình chứa dấu gttđ.</a:t>
                          </a:r>
                          <a:endParaRPr lang="vi-VN" sz="1900" dirty="0">
                            <a:solidFill>
                              <a:schemeClr val="tx1"/>
                            </a:solidFill>
                          </a:endParaRPr>
                        </a:p>
                      </a:txBody>
                      <a:tcPr/>
                    </a:tc>
                    <a:tc>
                      <a:txBody>
                        <a:bodyPr/>
                        <a:lstStyle/>
                        <a:p>
                          <a:pPr algn="just"/>
                          <a:r>
                            <a:rPr lang="vi-VN" sz="1800" kern="1200" dirty="0">
                              <a:solidFill>
                                <a:schemeClr val="dk1"/>
                              </a:solidFill>
                              <a:effectLst/>
                              <a:latin typeface="+mn-lt"/>
                              <a:ea typeface="+mn-ea"/>
                              <a:cs typeface="+mn-cs"/>
                            </a:rPr>
                            <a:t>– </a:t>
                          </a:r>
                          <a:r>
                            <a:rPr lang="vi-VN" sz="1800" kern="1200" dirty="0">
                              <a:solidFill>
                                <a:srgbClr val="0070C0"/>
                              </a:solidFill>
                              <a:effectLst/>
                              <a:latin typeface="+mn-lt"/>
                              <a:ea typeface="+mn-ea"/>
                              <a:cs typeface="+mn-cs"/>
                            </a:rPr>
                            <a:t>G</a:t>
                          </a:r>
                          <a:r>
                            <a:rPr lang="vi-VN" sz="1800" kern="1200" dirty="0">
                              <a:solidFill>
                                <a:schemeClr val="accent1"/>
                              </a:solidFill>
                              <a:effectLst/>
                              <a:latin typeface="+mn-lt"/>
                              <a:ea typeface="+mn-ea"/>
                              <a:cs typeface="+mn-cs"/>
                            </a:rPr>
                            <a:t>iảm tính hàn lâm </a:t>
                          </a:r>
                          <a:r>
                            <a:rPr lang="vi-VN" sz="1800" kern="1200" dirty="0">
                              <a:solidFill>
                                <a:schemeClr val="dk1"/>
                              </a:solidFill>
                              <a:effectLst/>
                              <a:latin typeface="+mn-lt"/>
                              <a:ea typeface="+mn-ea"/>
                              <a:cs typeface="+mn-cs"/>
                            </a:rPr>
                            <a:t>(chưa giới thiệu khái niệm phương trình tương đương và các phép biến đổi tương đương phương trình), chưa sử dụng kí hiệu “</a:t>
                          </a:r>
                          <a:r>
                            <a:rPr lang="vi-VN" sz="1800" kern="1200" baseline="0" dirty="0">
                              <a:solidFill>
                                <a:schemeClr val="dk1"/>
                              </a:solidFill>
                              <a:effectLst/>
                              <a:latin typeface="+mn-lt"/>
                              <a:ea typeface="+mn-ea"/>
                              <a:cs typeface="+mn-cs"/>
                            </a:rPr>
                            <a:t>&lt;=&gt;”; </a:t>
                          </a:r>
                          <a:r>
                            <a:rPr lang="vi-VN" sz="1800" kern="1200" dirty="0">
                              <a:solidFill>
                                <a:schemeClr val="dk1"/>
                              </a:solidFill>
                              <a:effectLst/>
                              <a:latin typeface="+mn-lt"/>
                              <a:ea typeface="+mn-ea"/>
                              <a:cs typeface="+mn-cs"/>
                            </a:rPr>
                            <a:t>giảm nhẹ mức độ của các bài tập thuần tuý toán; </a:t>
                          </a:r>
                          <a:r>
                            <a:rPr lang="vi-VN" sz="1800" kern="1200" dirty="0">
                              <a:solidFill>
                                <a:schemeClr val="accent1"/>
                              </a:solidFill>
                              <a:effectLst/>
                              <a:latin typeface="+mn-lt"/>
                              <a:ea typeface="+mn-ea"/>
                              <a:cs typeface="+mn-cs"/>
                            </a:rPr>
                            <a:t>nhấn mạnh đến những ứng dụng thực tế</a:t>
                          </a:r>
                          <a:r>
                            <a:rPr lang="vi-VN" sz="1800" kern="1200" dirty="0">
                              <a:solidFill>
                                <a:schemeClr val="dk1"/>
                              </a:solidFill>
                              <a:effectLst/>
                              <a:latin typeface="+mn-lt"/>
                              <a:ea typeface="+mn-ea"/>
                              <a:cs typeface="+mn-cs"/>
                            </a:rPr>
                            <a:t> của phương trình bậc nhất một ẩn.</a:t>
                          </a:r>
                          <a:endParaRPr lang="x-none" sz="1800" kern="1200" dirty="0">
                            <a:solidFill>
                              <a:schemeClr val="dk1"/>
                            </a:solidFill>
                            <a:effectLst/>
                            <a:latin typeface="+mn-lt"/>
                            <a:ea typeface="+mn-ea"/>
                            <a:cs typeface="+mn-cs"/>
                          </a:endParaRPr>
                        </a:p>
                        <a:p>
                          <a:pPr algn="just">
                            <a:spcBef>
                              <a:spcPts val="600"/>
                            </a:spcBef>
                          </a:pPr>
                          <a:r>
                            <a:rPr lang="vi-VN" sz="1800" kern="1200" dirty="0">
                              <a:solidFill>
                                <a:schemeClr val="dk1"/>
                              </a:solidFill>
                              <a:effectLst/>
                              <a:latin typeface="+mn-lt"/>
                              <a:ea typeface="+mn-ea"/>
                              <a:cs typeface="+mn-cs"/>
                            </a:rPr>
                            <a:t>– Các nội dung phương trình tích và phương trình chứa ẩn ở mẫu sẽ được trình bày ở lớp 9.</a:t>
                          </a:r>
                          <a:r>
                            <a:rPr lang="x-none" sz="2000" dirty="0">
                              <a:effectLst/>
                            </a:rPr>
                            <a:t> </a:t>
                          </a:r>
                          <a:endParaRPr lang="vi-VN" sz="1900" dirty="0"/>
                        </a:p>
                      </a:txBody>
                      <a:tcPr/>
                    </a:tc>
                    <a:extLst>
                      <a:ext uri="{0D108BD9-81ED-4DB2-BD59-A6C34878D82A}">
                        <a16:rowId xmlns:a16="http://schemas.microsoft.com/office/drawing/2014/main" val="4114706420"/>
                      </a:ext>
                    </a:extLst>
                  </a:tr>
                  <a:tr h="940741">
                    <a:tc>
                      <a:txBody>
                        <a:bodyPr/>
                        <a:lstStyle/>
                        <a:p>
                          <a:pPr>
                            <a:lnSpc>
                              <a:spcPct val="105000"/>
                            </a:lnSpc>
                            <a:spcBef>
                              <a:spcPts val="240"/>
                            </a:spcBef>
                            <a:spcAft>
                              <a:spcPts val="240"/>
                            </a:spcAft>
                          </a:pPr>
                          <a:r>
                            <a:rPr lang="x-none" sz="1800" i="0"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rPr>
                            <a:t>Hàm số và đồ thị</a:t>
                          </a:r>
                        </a:p>
                      </a:txBody>
                      <a:tcPr marL="68580" marR="68580" marT="36195" marB="36195"/>
                    </a:tc>
                    <a:tc>
                      <a:txBody>
                        <a:bodyPr/>
                        <a:lstStyle/>
                        <a:p>
                          <a:pPr algn="just"/>
                          <a:r>
                            <a:rPr lang="vi-VN"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kern="1200" dirty="0">
                              <a:solidFill>
                                <a:schemeClr val="dk1"/>
                              </a:solidFill>
                              <a:effectLst/>
                              <a:latin typeface="+mn-lt"/>
                              <a:ea typeface="+mn-ea"/>
                              <a:cs typeface="+mn-cs"/>
                            </a:rPr>
                            <a:t>Không có (Khái niệm hàm số và đồ thị của hàm số y= ax với a ≠ 0 trình bày ở lớp 7).</a:t>
                          </a:r>
                          <a:r>
                            <a:rPr lang="x-none" sz="1200">
                              <a:effectLst/>
                            </a:rPr>
                            <a:t> </a:t>
                          </a:r>
                          <a:endParaRPr lang="x-none" sz="12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36195" marB="36195"/>
                    </a:tc>
                    <a:tc>
                      <a:txBody>
                        <a:bodyPr/>
                        <a:lstStyle/>
                        <a:p>
                          <a:endParaRPr lang="en-VN"/>
                        </a:p>
                      </a:txBody>
                      <a:tcPr marL="68580" marR="68580" marT="36195" marB="36195">
                        <a:blipFill>
                          <a:blip r:embed="rId3"/>
                          <a:stretch>
                            <a:fillRect l="-117552" t="-321622" r="-462" b="-109459"/>
                          </a:stretch>
                        </a:blipFill>
                      </a:tcPr>
                    </a:tc>
                    <a:extLst>
                      <a:ext uri="{0D108BD9-81ED-4DB2-BD59-A6C34878D82A}">
                        <a16:rowId xmlns:a16="http://schemas.microsoft.com/office/drawing/2014/main" val="3359402991"/>
                      </a:ext>
                    </a:extLst>
                  </a:tr>
                  <a:tr h="1008795">
                    <a:tc>
                      <a:txBody>
                        <a:bodyPr/>
                        <a:lstStyle/>
                        <a:p>
                          <a:pPr algn="just"/>
                          <a:r>
                            <a:rPr lang="vi-VN" sz="1800" dirty="0">
                              <a:solidFill>
                                <a:schemeClr val="accent5">
                                  <a:lumMod val="75000"/>
                                </a:schemeClr>
                              </a:solidFill>
                            </a:rPr>
                            <a:t>Bất phương trình bậc nhất một ẩn</a:t>
                          </a:r>
                        </a:p>
                      </a:txBody>
                      <a:tcPr/>
                    </a:tc>
                    <a:tc>
                      <a:txBody>
                        <a:bodyPr/>
                        <a:lstStyle/>
                        <a:p>
                          <a:pPr algn="just"/>
                          <a:r>
                            <a:rPr lang="vi-VN" sz="1800" kern="1200" dirty="0">
                              <a:solidFill>
                                <a:schemeClr val="dk1"/>
                              </a:solidFill>
                              <a:effectLst/>
                              <a:latin typeface="+mn-lt"/>
                              <a:ea typeface="+mn-ea"/>
                              <a:cs typeface="+mn-cs"/>
                            </a:rPr>
                            <a:t>Toán 8 trình bày thành một chương.</a:t>
                          </a:r>
                          <a:r>
                            <a:rPr lang="x-none" sz="2000">
                              <a:effectLst/>
                            </a:rPr>
                            <a:t> </a:t>
                          </a:r>
                          <a:endParaRPr lang="vi-VN" sz="1900" dirty="0">
                            <a:solidFill>
                              <a:srgbClr val="0070C0"/>
                            </a:solidFill>
                          </a:endParaRPr>
                        </a:p>
                      </a:txBody>
                      <a:tcPr/>
                    </a:tc>
                    <a:tc>
                      <a:txBody>
                        <a:bodyPr/>
                        <a:lstStyle/>
                        <a:p>
                          <a:pPr algn="just"/>
                          <a:r>
                            <a:rPr lang="vi-VN" sz="1800" kern="1200" dirty="0">
                              <a:solidFill>
                                <a:schemeClr val="dk1"/>
                              </a:solidFill>
                              <a:effectLst/>
                              <a:latin typeface="+mn-lt"/>
                              <a:ea typeface="+mn-ea"/>
                              <a:cs typeface="+mn-cs"/>
                            </a:rPr>
                            <a:t>Theo quy định của Chương trình, nội dung này sẽ được </a:t>
                          </a:r>
                          <a:r>
                            <a:rPr lang="vi-VN" sz="1800" kern="1200" dirty="0">
                              <a:solidFill>
                                <a:schemeClr val="tx1"/>
                              </a:solidFill>
                              <a:effectLst/>
                              <a:latin typeface="+mn-lt"/>
                              <a:ea typeface="+mn-ea"/>
                              <a:cs typeface="+mn-cs"/>
                            </a:rPr>
                            <a:t>trình bày ở Toán 9.</a:t>
                          </a:r>
                          <a:r>
                            <a:rPr lang="x-none" sz="2000" dirty="0">
                              <a:solidFill>
                                <a:schemeClr val="tx1"/>
                              </a:solidFill>
                              <a:effectLst/>
                            </a:rPr>
                            <a:t> </a:t>
                          </a:r>
                          <a:endParaRPr lang="vi-VN" sz="1900" dirty="0">
                            <a:solidFill>
                              <a:schemeClr val="tx1"/>
                            </a:solidFill>
                          </a:endParaRPr>
                        </a:p>
                      </a:txBody>
                      <a:tcPr/>
                    </a:tc>
                    <a:extLst>
                      <a:ext uri="{0D108BD9-81ED-4DB2-BD59-A6C34878D82A}">
                        <a16:rowId xmlns:a16="http://schemas.microsoft.com/office/drawing/2014/main" val="3731441891"/>
                      </a:ext>
                    </a:extLst>
                  </a:tr>
                </a:tbl>
              </a:graphicData>
            </a:graphic>
          </p:graphicFrame>
        </mc:Fallback>
      </mc:AlternateContent>
    </p:spTree>
    <p:extLst>
      <p:ext uri="{BB962C8B-B14F-4D97-AF65-F5344CB8AC3E}">
        <p14:creationId xmlns:p14="http://schemas.microsoft.com/office/powerpoint/2010/main" val="1289706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A244B3-5105-EA45-8D3D-80D8A360A260}"/>
              </a:ext>
            </a:extLst>
          </p:cNvPr>
          <p:cNvSpPr txBox="1"/>
          <p:nvPr/>
        </p:nvSpPr>
        <p:spPr>
          <a:xfrm>
            <a:off x="209320" y="320563"/>
            <a:ext cx="10355856" cy="658835"/>
          </a:xfrm>
          <a:prstGeom prst="rect">
            <a:avLst/>
          </a:prstGeom>
          <a:noFill/>
        </p:spPr>
        <p:txBody>
          <a:bodyPr wrap="square">
            <a:spAutoFit/>
          </a:bodyPr>
          <a:lstStyle/>
          <a:p>
            <a:pPr>
              <a:lnSpc>
                <a:spcPct val="150000"/>
              </a:lnSpc>
            </a:pPr>
            <a:r>
              <a:rPr lang="vi-VN" sz="2800" b="1" dirty="0">
                <a:solidFill>
                  <a:srgbClr val="00B0F0"/>
                </a:solidFill>
              </a:rPr>
              <a:t>  Mạch Hình học và Đo lường </a:t>
            </a:r>
            <a:r>
              <a:rPr lang="vi-VN" sz="2800" dirty="0"/>
              <a:t>(so với SGK Toán 8 hiện hành)</a:t>
            </a:r>
            <a:r>
              <a:rPr lang="vi-VN" sz="2800" b="1" dirty="0">
                <a:solidFill>
                  <a:srgbClr val="00B050"/>
                </a:solidFill>
              </a:rPr>
              <a:t> </a:t>
            </a:r>
            <a:endParaRPr lang="vi-VN" sz="2800" b="1" dirty="0"/>
          </a:p>
        </p:txBody>
      </p:sp>
      <p:graphicFrame>
        <p:nvGraphicFramePr>
          <p:cNvPr id="5" name="Table 5">
            <a:extLst>
              <a:ext uri="{FF2B5EF4-FFF2-40B4-BE49-F238E27FC236}">
                <a16:creationId xmlns:a16="http://schemas.microsoft.com/office/drawing/2014/main" id="{0C5A48F3-EA79-334F-8F88-4F9289F71FCB}"/>
              </a:ext>
            </a:extLst>
          </p:cNvPr>
          <p:cNvGraphicFramePr>
            <a:graphicFrameLocks noGrp="1"/>
          </p:cNvGraphicFramePr>
          <p:nvPr>
            <p:extLst>
              <p:ext uri="{D42A27DB-BD31-4B8C-83A1-F6EECF244321}">
                <p14:modId xmlns:p14="http://schemas.microsoft.com/office/powerpoint/2010/main" val="767478704"/>
              </p:ext>
            </p:extLst>
          </p:nvPr>
        </p:nvGraphicFramePr>
        <p:xfrm>
          <a:off x="209320" y="1188719"/>
          <a:ext cx="11854150" cy="5392134"/>
        </p:xfrm>
        <a:graphic>
          <a:graphicData uri="http://schemas.openxmlformats.org/drawingml/2006/table">
            <a:tbl>
              <a:tblPr firstRow="1" bandRow="1">
                <a:tableStyleId>{5C22544A-7EE6-4342-B048-85BDC9FD1C3A}</a:tableStyleId>
              </a:tblPr>
              <a:tblGrid>
                <a:gridCol w="1497560">
                  <a:extLst>
                    <a:ext uri="{9D8B030D-6E8A-4147-A177-3AD203B41FA5}">
                      <a16:colId xmlns:a16="http://schemas.microsoft.com/office/drawing/2014/main" val="4272711202"/>
                    </a:ext>
                  </a:extLst>
                </a:gridCol>
                <a:gridCol w="3694176">
                  <a:extLst>
                    <a:ext uri="{9D8B030D-6E8A-4147-A177-3AD203B41FA5}">
                      <a16:colId xmlns:a16="http://schemas.microsoft.com/office/drawing/2014/main" val="2328828912"/>
                    </a:ext>
                  </a:extLst>
                </a:gridCol>
                <a:gridCol w="6662414">
                  <a:extLst>
                    <a:ext uri="{9D8B030D-6E8A-4147-A177-3AD203B41FA5}">
                      <a16:colId xmlns:a16="http://schemas.microsoft.com/office/drawing/2014/main" val="1131379049"/>
                    </a:ext>
                  </a:extLst>
                </a:gridCol>
              </a:tblGrid>
              <a:tr h="508362">
                <a:tc>
                  <a:txBody>
                    <a:bodyPr/>
                    <a:lstStyle/>
                    <a:p>
                      <a:pPr algn="ctr"/>
                      <a:r>
                        <a:rPr lang="vi-VN" dirty="0">
                          <a:solidFill>
                            <a:schemeClr val="bg1"/>
                          </a:solidFill>
                        </a:rPr>
                        <a:t>Chủ đề</a:t>
                      </a:r>
                    </a:p>
                  </a:txBody>
                  <a:tcPr/>
                </a:tc>
                <a:tc>
                  <a:txBody>
                    <a:bodyPr/>
                    <a:lstStyle/>
                    <a:p>
                      <a:pPr algn="ctr"/>
                      <a:r>
                        <a:rPr lang="vi-VN" dirty="0"/>
                        <a:t>Chương trình và SGK hiện hành</a:t>
                      </a:r>
                    </a:p>
                  </a:txBody>
                  <a:tcPr/>
                </a:tc>
                <a:tc>
                  <a:txBody>
                    <a:bodyPr/>
                    <a:lstStyle/>
                    <a:p>
                      <a:pPr algn="ctr"/>
                      <a:r>
                        <a:rPr lang="vi-VN" dirty="0"/>
                        <a:t>Chương trình và SGK </a:t>
                      </a:r>
                      <a:r>
                        <a:rPr lang="en-US" dirty="0">
                          <a:latin typeface="Arial" panose="020B0604020202020204" pitchFamily="34" charset="0"/>
                          <a:cs typeface="Arial" panose="020B0604020202020204" pitchFamily="34" charset="0"/>
                        </a:rPr>
                        <a:t>8 </a:t>
                      </a:r>
                      <a:r>
                        <a:rPr lang="vi-VN" dirty="0"/>
                        <a:t>KN</a:t>
                      </a:r>
                    </a:p>
                  </a:txBody>
                  <a:tcPr/>
                </a:tc>
                <a:extLst>
                  <a:ext uri="{0D108BD9-81ED-4DB2-BD59-A6C34878D82A}">
                    <a16:rowId xmlns:a16="http://schemas.microsoft.com/office/drawing/2014/main" val="3503872772"/>
                  </a:ext>
                </a:extLst>
              </a:tr>
              <a:tr h="1439532">
                <a:tc>
                  <a:txBody>
                    <a:bodyPr/>
                    <a:lstStyle/>
                    <a:p>
                      <a:pPr marL="0" indent="0" algn="just">
                        <a:buFontTx/>
                        <a:buNone/>
                      </a:pPr>
                      <a:r>
                        <a:rPr lang="vi-VN" sz="2000" dirty="0">
                          <a:solidFill>
                            <a:schemeClr val="accent5">
                              <a:lumMod val="75000"/>
                            </a:schemeClr>
                          </a:solidFill>
                          <a:latin typeface="+mn-lt"/>
                        </a:rPr>
                        <a:t>Hình học trực quan</a:t>
                      </a:r>
                    </a:p>
                  </a:txBody>
                  <a:tcPr/>
                </a:tc>
                <a:tc>
                  <a:txBody>
                    <a:bodyPr/>
                    <a:lstStyle/>
                    <a:p>
                      <a:pPr algn="just"/>
                      <a:r>
                        <a:rPr lang="vi-VN" sz="1800" dirty="0">
                          <a:solidFill>
                            <a:schemeClr val="tx1"/>
                          </a:solidFill>
                          <a:latin typeface="+mn-lt"/>
                        </a:rPr>
                        <a:t>Không có. Tuy nhiên có chương “Hình lăng trụ đứng. Hình chóp đều” trình bày theo tinh thần HH không gian ở mức độ đơn giản.</a:t>
                      </a:r>
                    </a:p>
                  </a:txBody>
                  <a:tcPr/>
                </a:tc>
                <a:tc>
                  <a:txBody>
                    <a:bodyPr/>
                    <a:lstStyle/>
                    <a:p>
                      <a:pPr algn="just">
                        <a:lnSpc>
                          <a:spcPct val="100000"/>
                        </a:lnSpc>
                      </a:pPr>
                      <a:r>
                        <a:rPr lang="vi-VN" sz="1800" kern="1200" dirty="0">
                          <a:solidFill>
                            <a:schemeClr val="dk1"/>
                          </a:solidFill>
                          <a:effectLst/>
                          <a:latin typeface="+mn-lt"/>
                          <a:ea typeface="+mn-ea"/>
                          <a:cs typeface="+mn-cs"/>
                        </a:rPr>
                        <a:t>– Nhận dạng </a:t>
                      </a:r>
                      <a:r>
                        <a:rPr lang="vi-VN" sz="1800" kern="1200" dirty="0">
                          <a:solidFill>
                            <a:schemeClr val="accent1"/>
                          </a:solidFill>
                          <a:effectLst/>
                          <a:latin typeface="+mn-lt"/>
                          <a:ea typeface="+mn-ea"/>
                          <a:cs typeface="+mn-cs"/>
                        </a:rPr>
                        <a:t>hình chóp tam giác đều, hình chóp tứ giác đều</a:t>
                      </a:r>
                      <a:r>
                        <a:rPr lang="vi-VN" sz="1800" kern="1200" dirty="0">
                          <a:solidFill>
                            <a:schemeClr val="dk1"/>
                          </a:solidFill>
                          <a:effectLst/>
                          <a:latin typeface="+mn-lt"/>
                          <a:ea typeface="+mn-ea"/>
                          <a:cs typeface="+mn-cs"/>
                        </a:rPr>
                        <a:t> (không trình bày khái niệm) và những yếu tố cơ bản của chúng; tính thể tích, diện tích xung quanh của các hình khối đó.</a:t>
                      </a:r>
                      <a:endParaRPr lang="x-none" sz="1800" kern="1200" dirty="0">
                        <a:solidFill>
                          <a:schemeClr val="dk1"/>
                        </a:solidFill>
                        <a:effectLst/>
                        <a:latin typeface="+mn-lt"/>
                        <a:ea typeface="+mn-ea"/>
                        <a:cs typeface="+mn-cs"/>
                      </a:endParaRPr>
                    </a:p>
                    <a:p>
                      <a:pPr>
                        <a:lnSpc>
                          <a:spcPct val="100000"/>
                        </a:lnSpc>
                        <a:spcBef>
                          <a:spcPts val="600"/>
                        </a:spcBef>
                      </a:pPr>
                      <a:r>
                        <a:rPr lang="vi-VN" sz="1800" kern="1200" dirty="0">
                          <a:solidFill>
                            <a:schemeClr val="dk1"/>
                          </a:solidFill>
                          <a:effectLst/>
                          <a:latin typeface="+mn-lt"/>
                          <a:ea typeface="+mn-ea"/>
                          <a:cs typeface="+mn-cs"/>
                        </a:rPr>
                        <a:t>– Phương pháp tiếp cận: Trực quan.</a:t>
                      </a:r>
                      <a:endParaRPr lang="vi-V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93608415"/>
                  </a:ext>
                </a:extLst>
              </a:tr>
              <a:tr h="27765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000" dirty="0">
                          <a:solidFill>
                            <a:schemeClr val="accent5">
                              <a:lumMod val="75000"/>
                            </a:schemeClr>
                          </a:solidFill>
                          <a:latin typeface="+mn-lt"/>
                        </a:rPr>
                        <a:t>Tứ giác</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800" dirty="0">
                          <a:solidFill>
                            <a:schemeClr val="tx1"/>
                          </a:solidFill>
                          <a:latin typeface="+mn-lt"/>
                        </a:rPr>
                        <a:t>• Dùng k/n nửa mặt ph (ở L.6) khi trình bày k/n tứ giác lồi.</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800" dirty="0">
                          <a:solidFill>
                            <a:schemeClr val="tx1"/>
                          </a:solidFill>
                          <a:latin typeface="+mn-lt"/>
                        </a:rPr>
                        <a:t>•  Đường trung bình của hình thang, dựng hình thang. Đối xứng trục.</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800" dirty="0">
                          <a:solidFill>
                            <a:schemeClr val="tx1"/>
                          </a:solidFill>
                          <a:latin typeface="+mn-lt"/>
                        </a:rPr>
                        <a:t>•  Hình bình hành: đối xứng tâm.</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800" dirty="0">
                          <a:solidFill>
                            <a:schemeClr val="tx1"/>
                          </a:solidFill>
                          <a:latin typeface="+mn-lt"/>
                        </a:rPr>
                        <a:t>•  Chứng minh dấu hiệu nhận biết hình chữ nhật</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800" dirty="0">
                          <a:solidFill>
                            <a:schemeClr val="tx1"/>
                          </a:solidFill>
                          <a:latin typeface="+mn-lt"/>
                        </a:rPr>
                        <a:t>• Khoảng cách giữa hai đường thẳng song song, đường thẳng song song cách đều.</a:t>
                      </a:r>
                    </a:p>
                  </a:txBody>
                  <a:tcPr/>
                </a:tc>
                <a:tc>
                  <a:txBody>
                    <a:bodyPr/>
                    <a:lstStyle/>
                    <a:p>
                      <a:pPr algn="just">
                        <a:lnSpc>
                          <a:spcPct val="100000"/>
                        </a:lnSpc>
                        <a:spcBef>
                          <a:spcPts val="600"/>
                        </a:spcBef>
                      </a:pPr>
                      <a:r>
                        <a:rPr lang="vi-VN" sz="1800" kern="1200" dirty="0">
                          <a:solidFill>
                            <a:schemeClr val="dk1"/>
                          </a:solidFill>
                          <a:effectLst/>
                          <a:latin typeface="+mn-lt"/>
                          <a:ea typeface="+mn-ea"/>
                          <a:cs typeface="+mn-cs"/>
                        </a:rPr>
                        <a:t>• Toán 6: HH trực quan đã đề cập K/n đối xứng trục, đối xứng tâm, hình có trục (tâm) đối xứng.</a:t>
                      </a:r>
                    </a:p>
                    <a:p>
                      <a:pPr algn="just">
                        <a:lnSpc>
                          <a:spcPct val="100000"/>
                        </a:lnSpc>
                        <a:spcBef>
                          <a:spcPts val="600"/>
                        </a:spcBef>
                      </a:pPr>
                      <a:r>
                        <a:rPr lang="vi-VN" sz="1800" kern="1200" dirty="0">
                          <a:solidFill>
                            <a:schemeClr val="dk1"/>
                          </a:solidFill>
                          <a:effectLst/>
                          <a:latin typeface="+mn-lt"/>
                          <a:ea typeface="+mn-ea"/>
                          <a:cs typeface="+mn-cs"/>
                        </a:rPr>
                        <a:t>• Toán 8:   </a:t>
                      </a:r>
                    </a:p>
                    <a:p>
                      <a:pPr algn="just">
                        <a:lnSpc>
                          <a:spcPct val="100000"/>
                        </a:lnSpc>
                        <a:spcBef>
                          <a:spcPts val="600"/>
                        </a:spcBef>
                      </a:pPr>
                      <a:r>
                        <a:rPr lang="vi-VN" sz="1800" kern="1200" dirty="0">
                          <a:solidFill>
                            <a:schemeClr val="dk1"/>
                          </a:solidFill>
                          <a:effectLst/>
                          <a:latin typeface="+mn-lt"/>
                          <a:ea typeface="+mn-ea"/>
                          <a:cs typeface="+mn-cs"/>
                        </a:rPr>
                        <a:t>- Không đề cập: Nửa mặt phẳng; đường trung bình của hình thang; dựng hình; khoảng cách giữa hai đường thẳng song song; đường thẳng song song cách đều, khái niệm đa giác và diện tích đa giác;…</a:t>
                      </a:r>
                    </a:p>
                    <a:p>
                      <a:pPr algn="just">
                        <a:lnSpc>
                          <a:spcPct val="100000"/>
                        </a:lnSpc>
                        <a:spcBef>
                          <a:spcPts val="600"/>
                        </a:spcBef>
                      </a:pPr>
                      <a:r>
                        <a:rPr lang="vi-VN" sz="1800" kern="1200" dirty="0">
                          <a:solidFill>
                            <a:schemeClr val="dk1"/>
                          </a:solidFill>
                          <a:effectLst/>
                          <a:latin typeface="+mn-lt"/>
                          <a:ea typeface="+mn-ea"/>
                          <a:cs typeface="+mn-cs"/>
                        </a:rPr>
                        <a:t>- Bỏ bớt hoặc không cm một vài dấu hiệu nhận biết đơn giản (như nhận biết h. vuông từ h. thoi; nhận biết h. chữ nhật)</a:t>
                      </a:r>
                      <a:endParaRPr lang="x-none" sz="1800" kern="1200" dirty="0">
                        <a:solidFill>
                          <a:schemeClr val="dk1"/>
                        </a:solidFill>
                        <a:effectLst/>
                        <a:latin typeface="+mn-lt"/>
                        <a:ea typeface="+mn-ea"/>
                        <a:cs typeface="+mn-cs"/>
                      </a:endParaRPr>
                    </a:p>
                    <a:p>
                      <a:pPr algn="just">
                        <a:lnSpc>
                          <a:spcPct val="100000"/>
                        </a:lnSpc>
                        <a:spcBef>
                          <a:spcPts val="600"/>
                        </a:spcBef>
                      </a:pPr>
                      <a:r>
                        <a:rPr lang="vi-VN" sz="1800" kern="1200" dirty="0">
                          <a:solidFill>
                            <a:schemeClr val="dk1"/>
                          </a:solidFill>
                          <a:effectLst/>
                          <a:latin typeface="+mn-lt"/>
                          <a:ea typeface="+mn-ea"/>
                          <a:cs typeface="+mn-cs"/>
                        </a:rPr>
                        <a:t>- </a:t>
                      </a:r>
                      <a:r>
                        <a:rPr lang="vi-VN" sz="1800" kern="1200" dirty="0">
                          <a:solidFill>
                            <a:schemeClr val="accent1"/>
                          </a:solidFill>
                          <a:effectLst/>
                          <a:latin typeface="+mn-lt"/>
                          <a:ea typeface="+mn-ea"/>
                          <a:cs typeface="+mn-cs"/>
                        </a:rPr>
                        <a:t>Giảm mức độ của những bài tập thuần tuý toán</a:t>
                      </a:r>
                      <a:r>
                        <a:rPr lang="vi-VN" sz="1800" kern="1200" dirty="0">
                          <a:solidFill>
                            <a:schemeClr val="dk1"/>
                          </a:solidFill>
                          <a:effectLst/>
                          <a:latin typeface="+mn-lt"/>
                          <a:ea typeface="+mn-ea"/>
                          <a:cs typeface="+mn-cs"/>
                        </a:rPr>
                        <a:t>; chú trọng bổ sung những bài tập ứng dụng thực tế.</a:t>
                      </a:r>
                      <a:r>
                        <a:rPr lang="x-none" sz="2000" dirty="0">
                          <a:effectLst/>
                        </a:rPr>
                        <a:t> </a:t>
                      </a:r>
                      <a:endParaRPr lang="vi-V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6540860"/>
                  </a:ext>
                </a:extLst>
              </a:tr>
            </a:tbl>
          </a:graphicData>
        </a:graphic>
      </p:graphicFrame>
    </p:spTree>
    <p:extLst>
      <p:ext uri="{BB962C8B-B14F-4D97-AF65-F5344CB8AC3E}">
        <p14:creationId xmlns:p14="http://schemas.microsoft.com/office/powerpoint/2010/main" val="94599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A244B3-5105-EA45-8D3D-80D8A360A260}"/>
              </a:ext>
            </a:extLst>
          </p:cNvPr>
          <p:cNvSpPr txBox="1"/>
          <p:nvPr/>
        </p:nvSpPr>
        <p:spPr>
          <a:xfrm>
            <a:off x="451692" y="422416"/>
            <a:ext cx="10421956" cy="658835"/>
          </a:xfrm>
          <a:prstGeom prst="rect">
            <a:avLst/>
          </a:prstGeom>
          <a:noFill/>
        </p:spPr>
        <p:txBody>
          <a:bodyPr wrap="square">
            <a:spAutoFit/>
          </a:bodyPr>
          <a:lstStyle/>
          <a:p>
            <a:pPr>
              <a:lnSpc>
                <a:spcPct val="150000"/>
              </a:lnSpc>
            </a:pPr>
            <a:r>
              <a:rPr lang="vi-VN" sz="2800" b="1" dirty="0">
                <a:solidFill>
                  <a:srgbClr val="00B0F0"/>
                </a:solidFill>
              </a:rPr>
              <a:t>Mạch Hình học và Đo lường </a:t>
            </a:r>
            <a:r>
              <a:rPr lang="vi-VN" sz="2800" dirty="0"/>
              <a:t>(so với SGK Toán 8 hiện hành)</a:t>
            </a:r>
            <a:r>
              <a:rPr lang="vi-VN" sz="2800" b="1" dirty="0">
                <a:solidFill>
                  <a:srgbClr val="00B050"/>
                </a:solidFill>
              </a:rPr>
              <a:t> </a:t>
            </a:r>
            <a:endParaRPr lang="vi-VN" sz="2800" b="1" dirty="0"/>
          </a:p>
        </p:txBody>
      </p:sp>
      <p:graphicFrame>
        <p:nvGraphicFramePr>
          <p:cNvPr id="5" name="Table 5">
            <a:extLst>
              <a:ext uri="{FF2B5EF4-FFF2-40B4-BE49-F238E27FC236}">
                <a16:creationId xmlns:a16="http://schemas.microsoft.com/office/drawing/2014/main" id="{0C5A48F3-EA79-334F-8F88-4F9289F71FCB}"/>
              </a:ext>
            </a:extLst>
          </p:cNvPr>
          <p:cNvGraphicFramePr>
            <a:graphicFrameLocks noGrp="1"/>
          </p:cNvGraphicFramePr>
          <p:nvPr>
            <p:extLst>
              <p:ext uri="{D42A27DB-BD31-4B8C-83A1-F6EECF244321}">
                <p14:modId xmlns:p14="http://schemas.microsoft.com/office/powerpoint/2010/main" val="3864595164"/>
              </p:ext>
            </p:extLst>
          </p:nvPr>
        </p:nvGraphicFramePr>
        <p:xfrm>
          <a:off x="713232" y="1477529"/>
          <a:ext cx="10765536" cy="4630725"/>
        </p:xfrm>
        <a:graphic>
          <a:graphicData uri="http://schemas.openxmlformats.org/drawingml/2006/table">
            <a:tbl>
              <a:tblPr firstRow="1" bandRow="1">
                <a:tableStyleId>{5C22544A-7EE6-4342-B048-85BDC9FD1C3A}</a:tableStyleId>
              </a:tblPr>
              <a:tblGrid>
                <a:gridCol w="1382177">
                  <a:extLst>
                    <a:ext uri="{9D8B030D-6E8A-4147-A177-3AD203B41FA5}">
                      <a16:colId xmlns:a16="http://schemas.microsoft.com/office/drawing/2014/main" val="4272711202"/>
                    </a:ext>
                  </a:extLst>
                </a:gridCol>
                <a:gridCol w="3410287">
                  <a:extLst>
                    <a:ext uri="{9D8B030D-6E8A-4147-A177-3AD203B41FA5}">
                      <a16:colId xmlns:a16="http://schemas.microsoft.com/office/drawing/2014/main" val="2328828912"/>
                    </a:ext>
                  </a:extLst>
                </a:gridCol>
                <a:gridCol w="5973072">
                  <a:extLst>
                    <a:ext uri="{9D8B030D-6E8A-4147-A177-3AD203B41FA5}">
                      <a16:colId xmlns:a16="http://schemas.microsoft.com/office/drawing/2014/main" val="1131379049"/>
                    </a:ext>
                  </a:extLst>
                </a:gridCol>
              </a:tblGrid>
              <a:tr h="532738">
                <a:tc>
                  <a:txBody>
                    <a:bodyPr/>
                    <a:lstStyle/>
                    <a:p>
                      <a:pPr algn="ctr"/>
                      <a:r>
                        <a:rPr lang="vi-VN" dirty="0"/>
                        <a:t>Chủ đề</a:t>
                      </a:r>
                    </a:p>
                  </a:txBody>
                  <a:tcPr/>
                </a:tc>
                <a:tc>
                  <a:txBody>
                    <a:bodyPr/>
                    <a:lstStyle/>
                    <a:p>
                      <a:pPr algn="ctr"/>
                      <a:r>
                        <a:rPr lang="vi-VN" dirty="0"/>
                        <a:t>Chương trình và SGK hiện hành</a:t>
                      </a:r>
                    </a:p>
                  </a:txBody>
                  <a:tcPr/>
                </a:tc>
                <a:tc>
                  <a:txBody>
                    <a:bodyPr/>
                    <a:lstStyle/>
                    <a:p>
                      <a:pPr algn="ctr"/>
                      <a:r>
                        <a:rPr lang="vi-VN" dirty="0"/>
                        <a:t>Chương trình và SGK Toán </a:t>
                      </a:r>
                      <a:r>
                        <a:rPr lang="en-US" dirty="0">
                          <a:latin typeface="Arial" panose="020B0604020202020204" pitchFamily="34" charset="0"/>
                          <a:cs typeface="Arial" panose="020B0604020202020204" pitchFamily="34" charset="0"/>
                        </a:rPr>
                        <a:t>8 </a:t>
                      </a:r>
                      <a:r>
                        <a:rPr lang="vi-VN" dirty="0"/>
                        <a:t>KN</a:t>
                      </a:r>
                    </a:p>
                  </a:txBody>
                  <a:tcPr/>
                </a:tc>
                <a:extLst>
                  <a:ext uri="{0D108BD9-81ED-4DB2-BD59-A6C34878D82A}">
                    <a16:rowId xmlns:a16="http://schemas.microsoft.com/office/drawing/2014/main" val="3503872772"/>
                  </a:ext>
                </a:extLst>
              </a:tr>
              <a:tr h="1402236">
                <a:tc>
                  <a:txBody>
                    <a:bodyPr/>
                    <a:lstStyle/>
                    <a:p>
                      <a:pPr marL="0" indent="0" algn="l">
                        <a:buFontTx/>
                        <a:buNone/>
                      </a:pPr>
                      <a:r>
                        <a:rPr lang="vi-VN" sz="2000" dirty="0">
                          <a:solidFill>
                            <a:schemeClr val="accent5">
                              <a:lumMod val="75000"/>
                            </a:schemeClr>
                          </a:solidFill>
                          <a:latin typeface="+mn-lt"/>
                        </a:rPr>
                        <a:t>Định lí Thalès</a:t>
                      </a:r>
                    </a:p>
                  </a:txBody>
                  <a:tcPr/>
                </a:tc>
                <a:tc>
                  <a:txBody>
                    <a:bodyPr/>
                    <a:lstStyle/>
                    <a:p>
                      <a:pPr algn="just"/>
                      <a:r>
                        <a:rPr lang="vi-VN" sz="2000" dirty="0">
                          <a:solidFill>
                            <a:schemeClr val="tx1"/>
                          </a:solidFill>
                          <a:latin typeface="+mn-lt"/>
                        </a:rPr>
                        <a:t>Sử dụng đường thẳng song song cách đều để giải thích định lí Thales</a:t>
                      </a:r>
                    </a:p>
                  </a:txBody>
                  <a:tcPr/>
                </a:tc>
                <a:tc>
                  <a:txBody>
                    <a:bodyPr/>
                    <a:lstStyle/>
                    <a:p>
                      <a:pPr algn="just">
                        <a:lnSpc>
                          <a:spcPct val="110000"/>
                        </a:lnSpc>
                      </a:pPr>
                      <a:r>
                        <a:rPr lang="vi-VN" sz="1800" kern="1200" dirty="0">
                          <a:solidFill>
                            <a:schemeClr val="dk1"/>
                          </a:solidFill>
                          <a:effectLst/>
                          <a:latin typeface="+mn-lt"/>
                          <a:ea typeface="+mn-ea"/>
                          <a:cs typeface="+mn-cs"/>
                        </a:rPr>
                        <a:t>-  Có đề cập tỉ số hai đoạn thẳng và đoạn thẳng tỉ lệ (chương trình không quy định).</a:t>
                      </a:r>
                    </a:p>
                    <a:p>
                      <a:pPr algn="just">
                        <a:lnSpc>
                          <a:spcPct val="110000"/>
                        </a:lnSpc>
                      </a:pPr>
                      <a:r>
                        <a:rPr lang="vi-VN" sz="1800" kern="1200" dirty="0">
                          <a:solidFill>
                            <a:schemeClr val="dk1"/>
                          </a:solidFill>
                          <a:effectLst/>
                          <a:latin typeface="+mn-lt"/>
                          <a:ea typeface="+mn-ea"/>
                          <a:cs typeface="+mn-cs"/>
                        </a:rPr>
                        <a:t>-   Giải thích định lí bằng trực quan trên giấy kẻ ô vuông.</a:t>
                      </a:r>
                    </a:p>
                    <a:p>
                      <a:pPr marL="285750" indent="-285750" algn="just">
                        <a:lnSpc>
                          <a:spcPct val="110000"/>
                        </a:lnSpc>
                        <a:buFontTx/>
                        <a:buChar char="-"/>
                      </a:pPr>
                      <a:r>
                        <a:rPr lang="vi-VN" sz="1800" kern="1200" dirty="0">
                          <a:solidFill>
                            <a:schemeClr val="dk1"/>
                          </a:solidFill>
                          <a:effectLst/>
                          <a:latin typeface="+mn-lt"/>
                          <a:ea typeface="+mn-ea"/>
                          <a:cs typeface="+mn-cs"/>
                        </a:rPr>
                        <a:t>Không trình bày </a:t>
                      </a:r>
                      <a:r>
                        <a:rPr lang="vi-VN" sz="1800" kern="1200" dirty="0">
                          <a:solidFill>
                            <a:schemeClr val="accent1"/>
                          </a:solidFill>
                          <a:effectLst/>
                          <a:latin typeface="+mn-lt"/>
                          <a:ea typeface="+mn-ea"/>
                          <a:cs typeface="+mn-cs"/>
                        </a:rPr>
                        <a:t>hệ quả của định</a:t>
                      </a:r>
                      <a:r>
                        <a:rPr lang="en-US" sz="1800" kern="1200" dirty="0">
                          <a:solidFill>
                            <a:schemeClr val="accent1"/>
                          </a:solidFill>
                          <a:effectLst/>
                          <a:latin typeface="+mn-lt"/>
                          <a:ea typeface="+mn-ea"/>
                          <a:cs typeface="+mn-cs"/>
                        </a:rPr>
                        <a:t> </a:t>
                      </a:r>
                      <a:r>
                        <a:rPr lang="vi-VN" sz="1800" kern="1200" dirty="0">
                          <a:solidFill>
                            <a:schemeClr val="accent1"/>
                          </a:solidFill>
                          <a:effectLst/>
                          <a:latin typeface="+mn-lt"/>
                          <a:ea typeface="+mn-ea"/>
                          <a:cs typeface="+mn-cs"/>
                        </a:rPr>
                        <a:t>lí</a:t>
                      </a:r>
                      <a:r>
                        <a:rPr lang="en-US" sz="1800" kern="1200" dirty="0">
                          <a:solidFill>
                            <a:schemeClr val="accent1"/>
                          </a:solidFill>
                          <a:effectLst/>
                          <a:latin typeface="+mn-lt"/>
                          <a:ea typeface="+mn-ea"/>
                          <a:cs typeface="+mn-cs"/>
                        </a:rPr>
                        <a:t> </a:t>
                      </a:r>
                      <a:r>
                        <a:rPr lang="vi-VN" sz="1800" kern="1200" dirty="0">
                          <a:solidFill>
                            <a:schemeClr val="accent1"/>
                          </a:solidFill>
                          <a:effectLst/>
                          <a:latin typeface="+mn-lt"/>
                          <a:ea typeface="+mn-ea"/>
                          <a:cs typeface="+mn-cs"/>
                        </a:rPr>
                        <a:t>Thales</a:t>
                      </a:r>
                      <a:r>
                        <a:rPr lang="vi-VN" sz="1800" kern="1200" dirty="0">
                          <a:solidFill>
                            <a:schemeClr val="dk1"/>
                          </a:solidFill>
                          <a:effectLst/>
                          <a:latin typeface="+mn-lt"/>
                          <a:ea typeface="+mn-ea"/>
                          <a:cs typeface="+mn-cs"/>
                        </a:rPr>
                        <a:t>; </a:t>
                      </a:r>
                    </a:p>
                    <a:p>
                      <a:pPr marL="285750" indent="-285750" algn="just">
                        <a:lnSpc>
                          <a:spcPct val="110000"/>
                        </a:lnSpc>
                        <a:buFontTx/>
                        <a:buChar char="-"/>
                      </a:pPr>
                      <a:r>
                        <a:rPr lang="vi-VN" sz="1800" kern="1200" dirty="0">
                          <a:solidFill>
                            <a:schemeClr val="dk1"/>
                          </a:solidFill>
                          <a:effectLst/>
                          <a:latin typeface="+mn-lt"/>
                          <a:ea typeface="+mn-ea"/>
                          <a:cs typeface="+mn-cs"/>
                        </a:rPr>
                        <a:t>Không giới thiệu k/n </a:t>
                      </a:r>
                      <a:r>
                        <a:rPr lang="vi-VN" sz="1800" kern="1200" dirty="0">
                          <a:solidFill>
                            <a:schemeClr val="accent1"/>
                          </a:solidFill>
                          <a:effectLst/>
                          <a:latin typeface="+mn-lt"/>
                          <a:ea typeface="+mn-ea"/>
                          <a:cs typeface="+mn-cs"/>
                        </a:rPr>
                        <a:t>đường trung bình của hình thang</a:t>
                      </a:r>
                      <a:r>
                        <a:rPr lang="vi-VN" sz="1800" kern="1200" dirty="0">
                          <a:solidFill>
                            <a:schemeClr val="dk1"/>
                          </a:solidFill>
                          <a:effectLst/>
                          <a:latin typeface="+mn-lt"/>
                          <a:ea typeface="+mn-ea"/>
                          <a:cs typeface="+mn-cs"/>
                        </a:rPr>
                        <a:t>.</a:t>
                      </a:r>
                      <a:r>
                        <a:rPr lang="x-none" sz="2000">
                          <a:effectLst/>
                        </a:rPr>
                        <a:t> </a:t>
                      </a:r>
                      <a:endParaRPr lang="vi-V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93608415"/>
                  </a:ext>
                </a:extLst>
              </a:tr>
              <a:tr h="2073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dirty="0">
                          <a:solidFill>
                            <a:schemeClr val="accent5">
                              <a:lumMod val="75000"/>
                            </a:schemeClr>
                          </a:solidFill>
                          <a:latin typeface="+mn-lt"/>
                        </a:rPr>
                        <a:t>Tam giác đồng dạng</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000" dirty="0">
                          <a:solidFill>
                            <a:schemeClr val="tx1"/>
                          </a:solidFill>
                          <a:latin typeface="+mn-lt"/>
                        </a:rPr>
                        <a:t>- Không có hình đồng dạng phối cảnh</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000" dirty="0">
                          <a:solidFill>
                            <a:schemeClr val="tx1"/>
                          </a:solidFill>
                          <a:latin typeface="+mn-lt"/>
                        </a:rPr>
                        <a:t>-  Định lí Pythagore được </a:t>
                      </a:r>
                      <a:r>
                        <a:rPr lang="vi-VN" sz="2000" dirty="0">
                          <a:solidFill>
                            <a:srgbClr val="0070C0"/>
                          </a:solidFill>
                          <a:latin typeface="+mn-lt"/>
                        </a:rPr>
                        <a:t>thừa nhận</a:t>
                      </a:r>
                      <a:r>
                        <a:rPr lang="vi-VN" sz="2000" dirty="0">
                          <a:solidFill>
                            <a:schemeClr val="tx1"/>
                          </a:solidFill>
                          <a:latin typeface="+mn-lt"/>
                        </a:rPr>
                        <a:t> từ lớp 7 (có định lí đảo).</a:t>
                      </a:r>
                    </a:p>
                  </a:txBody>
                  <a:tcPr/>
                </a:tc>
                <a:tc>
                  <a:txBody>
                    <a:bodyPr/>
                    <a:lstStyle/>
                    <a:p>
                      <a:pPr algn="just">
                        <a:lnSpc>
                          <a:spcPct val="110000"/>
                        </a:lnSpc>
                      </a:pPr>
                      <a:r>
                        <a:rPr lang="vi-VN" sz="1800" kern="1200" dirty="0">
                          <a:solidFill>
                            <a:schemeClr val="dk1"/>
                          </a:solidFill>
                          <a:effectLst/>
                          <a:latin typeface="+mn-lt"/>
                          <a:ea typeface="+mn-ea"/>
                          <a:cs typeface="+mn-cs"/>
                        </a:rPr>
                        <a:t>– Giới thiệu khái niệm </a:t>
                      </a:r>
                      <a:r>
                        <a:rPr lang="vi-VN" sz="1800" kern="1200" dirty="0">
                          <a:solidFill>
                            <a:schemeClr val="accent5">
                              <a:lumMod val="75000"/>
                            </a:schemeClr>
                          </a:solidFill>
                          <a:effectLst/>
                          <a:latin typeface="+mn-lt"/>
                          <a:ea typeface="+mn-ea"/>
                          <a:cs typeface="+mn-cs"/>
                        </a:rPr>
                        <a:t>hình đồng dạng </a:t>
                      </a:r>
                      <a:r>
                        <a:rPr lang="vi-VN" sz="1800" kern="1200" dirty="0">
                          <a:solidFill>
                            <a:schemeClr val="dk1"/>
                          </a:solidFill>
                          <a:effectLst/>
                          <a:latin typeface="+mn-lt"/>
                          <a:ea typeface="+mn-ea"/>
                          <a:cs typeface="+mn-cs"/>
                        </a:rPr>
                        <a:t>và </a:t>
                      </a:r>
                      <a:r>
                        <a:rPr lang="vi-VN" sz="1800" kern="1200" dirty="0">
                          <a:solidFill>
                            <a:schemeClr val="accent1"/>
                          </a:solidFill>
                          <a:effectLst/>
                          <a:latin typeface="+mn-lt"/>
                          <a:ea typeface="+mn-ea"/>
                          <a:cs typeface="+mn-cs"/>
                        </a:rPr>
                        <a:t>hình đồng dạng phối cảnh</a:t>
                      </a:r>
                      <a:r>
                        <a:rPr lang="vi-VN" sz="1800" kern="1200" dirty="0">
                          <a:solidFill>
                            <a:schemeClr val="dk1"/>
                          </a:solidFill>
                          <a:effectLst/>
                          <a:latin typeface="+mn-lt"/>
                          <a:ea typeface="+mn-ea"/>
                          <a:cs typeface="+mn-cs"/>
                        </a:rPr>
                        <a:t>, </a:t>
                      </a:r>
                    </a:p>
                    <a:p>
                      <a:pPr algn="just">
                        <a:lnSpc>
                          <a:spcPct val="110000"/>
                        </a:lnSpc>
                      </a:pPr>
                      <a:r>
                        <a:rPr lang="vi-VN" sz="1800" kern="1200" dirty="0">
                          <a:solidFill>
                            <a:schemeClr val="dk1"/>
                          </a:solidFill>
                          <a:effectLst/>
                          <a:latin typeface="+mn-lt"/>
                          <a:ea typeface="+mn-ea"/>
                          <a:cs typeface="+mn-cs"/>
                        </a:rPr>
                        <a:t>– Sử dụng tam giác đồng dạng để </a:t>
                      </a:r>
                      <a:r>
                        <a:rPr lang="vi-VN" sz="1800" kern="1200" dirty="0">
                          <a:solidFill>
                            <a:srgbClr val="0070C0"/>
                          </a:solidFill>
                          <a:effectLst/>
                          <a:latin typeface="+mn-lt"/>
                          <a:ea typeface="+mn-ea"/>
                          <a:cs typeface="+mn-cs"/>
                        </a:rPr>
                        <a:t>chứng minh </a:t>
                      </a:r>
                      <a:r>
                        <a:rPr lang="vi-VN" sz="1800" kern="1200" dirty="0">
                          <a:solidFill>
                            <a:schemeClr val="accent1"/>
                          </a:solidFill>
                          <a:effectLst/>
                          <a:latin typeface="+mn-lt"/>
                          <a:ea typeface="+mn-ea"/>
                          <a:cs typeface="+mn-cs"/>
                        </a:rPr>
                        <a:t>định lí Pythagore</a:t>
                      </a:r>
                      <a:r>
                        <a:rPr lang="vi-VN" sz="1800" kern="1200" dirty="0">
                          <a:solidFill>
                            <a:schemeClr val="dk1"/>
                          </a:solidFill>
                          <a:effectLst/>
                          <a:latin typeface="+mn-lt"/>
                          <a:ea typeface="+mn-ea"/>
                          <a:cs typeface="+mn-cs"/>
                        </a:rPr>
                        <a:t> (có giới thiệu định lí đảo, mặc dù chương trình không quy định).</a:t>
                      </a:r>
                      <a:endParaRPr lang="x-none" sz="1800" kern="1200" dirty="0">
                        <a:solidFill>
                          <a:schemeClr val="dk1"/>
                        </a:solidFill>
                        <a:effectLst/>
                        <a:latin typeface="+mn-lt"/>
                        <a:ea typeface="+mn-ea"/>
                        <a:cs typeface="+mn-cs"/>
                      </a:endParaRPr>
                    </a:p>
                    <a:p>
                      <a:pPr algn="just">
                        <a:lnSpc>
                          <a:spcPct val="110000"/>
                        </a:lnSpc>
                      </a:pPr>
                      <a:endParaRPr lang="vi-V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6540860"/>
                  </a:ext>
                </a:extLst>
              </a:tr>
            </a:tbl>
          </a:graphicData>
        </a:graphic>
      </p:graphicFrame>
    </p:spTree>
    <p:extLst>
      <p:ext uri="{BB962C8B-B14F-4D97-AF65-F5344CB8AC3E}">
        <p14:creationId xmlns:p14="http://schemas.microsoft.com/office/powerpoint/2010/main" val="4278780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306663-DC50-314C-BB0F-A1CA639D9E7E}"/>
              </a:ext>
            </a:extLst>
          </p:cNvPr>
          <p:cNvSpPr txBox="1"/>
          <p:nvPr/>
        </p:nvSpPr>
        <p:spPr>
          <a:xfrm>
            <a:off x="0" y="390999"/>
            <a:ext cx="11016867" cy="669029"/>
          </a:xfrm>
          <a:prstGeom prst="rect">
            <a:avLst/>
          </a:prstGeom>
          <a:noFill/>
        </p:spPr>
        <p:txBody>
          <a:bodyPr wrap="square">
            <a:spAutoFit/>
          </a:bodyPr>
          <a:lstStyle/>
          <a:p>
            <a:pPr lvl="1">
              <a:lnSpc>
                <a:spcPct val="150000"/>
              </a:lnSpc>
            </a:pPr>
            <a:r>
              <a:rPr lang="vi-VN" sz="2800" b="1" dirty="0">
                <a:solidFill>
                  <a:srgbClr val="00B050"/>
                </a:solidFill>
              </a:rPr>
              <a:t>Mạch Thống kê – Xác suất </a:t>
            </a:r>
            <a:r>
              <a:rPr lang="vi-VN" sz="2800" dirty="0"/>
              <a:t>(tiếp nối Thống </a:t>
            </a:r>
            <a:r>
              <a:rPr lang="en-US" sz="2800" dirty="0"/>
              <a:t>k</a:t>
            </a:r>
            <a:r>
              <a:rPr lang="vi-VN" sz="2800" dirty="0"/>
              <a:t>ê -Xác suất ở lớp 7)</a:t>
            </a:r>
          </a:p>
        </p:txBody>
      </p:sp>
      <p:graphicFrame>
        <p:nvGraphicFramePr>
          <p:cNvPr id="5" name="Table 5">
            <a:extLst>
              <a:ext uri="{FF2B5EF4-FFF2-40B4-BE49-F238E27FC236}">
                <a16:creationId xmlns:a16="http://schemas.microsoft.com/office/drawing/2014/main" id="{4E975BC4-8DFE-7047-A47B-CBA9D521437E}"/>
              </a:ext>
            </a:extLst>
          </p:cNvPr>
          <p:cNvGraphicFramePr>
            <a:graphicFrameLocks noGrp="1"/>
          </p:cNvGraphicFramePr>
          <p:nvPr>
            <p:extLst>
              <p:ext uri="{D42A27DB-BD31-4B8C-83A1-F6EECF244321}">
                <p14:modId xmlns:p14="http://schemas.microsoft.com/office/powerpoint/2010/main" val="206353254"/>
              </p:ext>
            </p:extLst>
          </p:nvPr>
        </p:nvGraphicFramePr>
        <p:xfrm>
          <a:off x="262568" y="1407729"/>
          <a:ext cx="11666863" cy="4197862"/>
        </p:xfrm>
        <a:graphic>
          <a:graphicData uri="http://schemas.openxmlformats.org/drawingml/2006/table">
            <a:tbl>
              <a:tblPr firstRow="1" bandRow="1">
                <a:tableStyleId>{5C22544A-7EE6-4342-B048-85BDC9FD1C3A}</a:tableStyleId>
              </a:tblPr>
              <a:tblGrid>
                <a:gridCol w="1322392">
                  <a:extLst>
                    <a:ext uri="{9D8B030D-6E8A-4147-A177-3AD203B41FA5}">
                      <a16:colId xmlns:a16="http://schemas.microsoft.com/office/drawing/2014/main" val="3107730439"/>
                    </a:ext>
                  </a:extLst>
                </a:gridCol>
                <a:gridCol w="1938528">
                  <a:extLst>
                    <a:ext uri="{9D8B030D-6E8A-4147-A177-3AD203B41FA5}">
                      <a16:colId xmlns:a16="http://schemas.microsoft.com/office/drawing/2014/main" val="1246067013"/>
                    </a:ext>
                  </a:extLst>
                </a:gridCol>
                <a:gridCol w="8405943">
                  <a:extLst>
                    <a:ext uri="{9D8B030D-6E8A-4147-A177-3AD203B41FA5}">
                      <a16:colId xmlns:a16="http://schemas.microsoft.com/office/drawing/2014/main" val="3159045416"/>
                    </a:ext>
                  </a:extLst>
                </a:gridCol>
              </a:tblGrid>
              <a:tr h="623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900" dirty="0"/>
                        <a:t>Chủ đề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900" dirty="0"/>
                        <a:t>SGK hiện hành</a:t>
                      </a:r>
                    </a:p>
                  </a:txBody>
                  <a:tcPr/>
                </a:tc>
                <a:tc>
                  <a:txBody>
                    <a:bodyPr/>
                    <a:lstStyle/>
                    <a:p>
                      <a:pPr algn="ctr"/>
                      <a:r>
                        <a:rPr lang="vi-VN" sz="1900" dirty="0"/>
                        <a:t>Chương trình và SGK Toán 8 KN</a:t>
                      </a:r>
                    </a:p>
                  </a:txBody>
                  <a:tcPr/>
                </a:tc>
                <a:extLst>
                  <a:ext uri="{0D108BD9-81ED-4DB2-BD59-A6C34878D82A}">
                    <a16:rowId xmlns:a16="http://schemas.microsoft.com/office/drawing/2014/main" val="1975178900"/>
                  </a:ext>
                </a:extLst>
              </a:tr>
              <a:tr h="2111615">
                <a:tc>
                  <a:txBody>
                    <a:bodyPr/>
                    <a:lstStyle/>
                    <a:p>
                      <a:pPr algn="just">
                        <a:lnSpc>
                          <a:spcPct val="130000"/>
                        </a:lnSpc>
                      </a:pPr>
                      <a:r>
                        <a:rPr lang="vi-VN" sz="2000" dirty="0"/>
                        <a:t>Thống kê</a:t>
                      </a:r>
                    </a:p>
                  </a:txBody>
                  <a:tcPr/>
                </a:tc>
                <a:tc>
                  <a:txBody>
                    <a:bodyPr/>
                    <a:lstStyle/>
                    <a:p>
                      <a:pPr algn="just">
                        <a:lnSpc>
                          <a:spcPct val="130000"/>
                        </a:lnSpc>
                      </a:pPr>
                      <a:r>
                        <a:rPr lang="vi-VN" sz="2000" dirty="0">
                          <a:solidFill>
                            <a:schemeClr val="tx1"/>
                          </a:solidFill>
                        </a:rPr>
                        <a:t>Không có</a:t>
                      </a:r>
                    </a:p>
                  </a:txBody>
                  <a:tcPr/>
                </a:tc>
                <a:tc>
                  <a:txBody>
                    <a:bodyPr/>
                    <a:lstStyle/>
                    <a:p>
                      <a:pPr algn="just">
                        <a:lnSpc>
                          <a:spcPct val="110000"/>
                        </a:lnSpc>
                        <a:spcBef>
                          <a:spcPts val="600"/>
                        </a:spcBef>
                        <a:spcAft>
                          <a:spcPts val="600"/>
                        </a:spcAft>
                      </a:pPr>
                      <a:r>
                        <a:rPr lang="vi-VN" sz="1800" kern="1200" dirty="0">
                          <a:solidFill>
                            <a:schemeClr val="dk1"/>
                          </a:solidFill>
                          <a:effectLst/>
                          <a:latin typeface="+mn-lt"/>
                          <a:ea typeface="+mn-ea"/>
                          <a:cs typeface="+mn-cs"/>
                        </a:rPr>
                        <a:t>– Các phương pháp thu thập dữ liệu; Phân loại dữ liệu: số liệu rời rạc và số liệu liên tục.</a:t>
                      </a:r>
                      <a:endParaRPr lang="x-none" sz="1800" kern="1200" dirty="0">
                        <a:solidFill>
                          <a:schemeClr val="dk1"/>
                        </a:solidFill>
                        <a:effectLst/>
                        <a:latin typeface="+mn-lt"/>
                        <a:ea typeface="+mn-ea"/>
                        <a:cs typeface="+mn-cs"/>
                      </a:endParaRPr>
                    </a:p>
                    <a:p>
                      <a:pPr algn="just">
                        <a:lnSpc>
                          <a:spcPct val="110000"/>
                        </a:lnSpc>
                        <a:spcBef>
                          <a:spcPts val="600"/>
                        </a:spcBef>
                        <a:spcAft>
                          <a:spcPts val="600"/>
                        </a:spcAft>
                      </a:pPr>
                      <a:r>
                        <a:rPr lang="vi-VN" sz="1800" kern="1200" dirty="0">
                          <a:solidFill>
                            <a:schemeClr val="dk1"/>
                          </a:solidFill>
                          <a:effectLst/>
                          <a:latin typeface="+mn-lt"/>
                          <a:ea typeface="+mn-ea"/>
                          <a:cs typeface="+mn-cs"/>
                        </a:rPr>
                        <a:t>– Chuyển dữ liệu từ dạng biểu diễn này sang dạng biểu diễn khác; Lựa chọn biểu đồ phù hợp với dữ liệu cho trước.</a:t>
                      </a:r>
                      <a:endParaRPr lang="x-none" sz="1800" kern="1200" dirty="0">
                        <a:solidFill>
                          <a:schemeClr val="dk1"/>
                        </a:solidFill>
                        <a:effectLst/>
                        <a:latin typeface="+mn-lt"/>
                        <a:ea typeface="+mn-ea"/>
                        <a:cs typeface="+mn-cs"/>
                      </a:endParaRPr>
                    </a:p>
                    <a:p>
                      <a:pPr algn="just">
                        <a:lnSpc>
                          <a:spcPct val="110000"/>
                        </a:lnSpc>
                      </a:pPr>
                      <a:r>
                        <a:rPr lang="vi-VN" sz="1800" kern="1200" dirty="0">
                          <a:solidFill>
                            <a:schemeClr val="dk1"/>
                          </a:solidFill>
                          <a:effectLst/>
                          <a:latin typeface="+mn-lt"/>
                          <a:ea typeface="+mn-ea"/>
                          <a:cs typeface="+mn-cs"/>
                        </a:rPr>
                        <a:t>– Phân tích số liệu dựa vào biểu đồ; Phát hiện và giải quyết được vấn đề, quy luật đơn giản dựa trên phân tích số liệu; Nhận ra tính hợp lí của dữ liệu được biểu diễn. </a:t>
                      </a:r>
                      <a:endParaRPr lang="vi-VN" sz="2000" dirty="0"/>
                    </a:p>
                  </a:txBody>
                  <a:tcPr/>
                </a:tc>
                <a:extLst>
                  <a:ext uri="{0D108BD9-81ED-4DB2-BD59-A6C34878D82A}">
                    <a16:rowId xmlns:a16="http://schemas.microsoft.com/office/drawing/2014/main" val="4128999917"/>
                  </a:ext>
                </a:extLst>
              </a:tr>
              <a:tr h="1165534">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vi-VN" sz="2000" dirty="0"/>
                        <a:t>Xác suất</a:t>
                      </a:r>
                    </a:p>
                  </a:txBody>
                  <a:tcP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vi-VN" sz="2000" dirty="0"/>
                        <a:t>Không có</a:t>
                      </a:r>
                    </a:p>
                  </a:txBody>
                  <a:tcPr/>
                </a:tc>
                <a:tc>
                  <a:txBody>
                    <a:bodyPr/>
                    <a:lstStyle/>
                    <a:p>
                      <a:pPr algn="just">
                        <a:lnSpc>
                          <a:spcPct val="110000"/>
                        </a:lnSpc>
                      </a:pPr>
                      <a:r>
                        <a:rPr lang="vi-VN" sz="1800" kern="1200" dirty="0">
                          <a:solidFill>
                            <a:schemeClr val="dk1"/>
                          </a:solidFill>
                          <a:effectLst/>
                          <a:latin typeface="+mn-lt"/>
                          <a:ea typeface="+mn-ea"/>
                          <a:cs typeface="+mn-cs"/>
                        </a:rPr>
                        <a:t>Cách tính xác suất bằng tỉ số trong trường hợp các kết quả có thể là đồng khả năng; mối liên hệ giữa xác suất thực nghiệm với xác suất và ứng dụng trong những vấn đề dự báo. </a:t>
                      </a:r>
                      <a:endParaRPr lang="vi-VN" sz="2000" dirty="0"/>
                    </a:p>
                  </a:txBody>
                  <a:tcPr/>
                </a:tc>
                <a:extLst>
                  <a:ext uri="{0D108BD9-81ED-4DB2-BD59-A6C34878D82A}">
                    <a16:rowId xmlns:a16="http://schemas.microsoft.com/office/drawing/2014/main" val="310457901"/>
                  </a:ext>
                </a:extLst>
              </a:tr>
            </a:tbl>
          </a:graphicData>
        </a:graphic>
      </p:graphicFrame>
    </p:spTree>
    <p:extLst>
      <p:ext uri="{BB962C8B-B14F-4D97-AF65-F5344CB8AC3E}">
        <p14:creationId xmlns:p14="http://schemas.microsoft.com/office/powerpoint/2010/main" val="33817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306663-DC50-314C-BB0F-A1CA639D9E7E}"/>
              </a:ext>
            </a:extLst>
          </p:cNvPr>
          <p:cNvSpPr txBox="1"/>
          <p:nvPr/>
        </p:nvSpPr>
        <p:spPr>
          <a:xfrm>
            <a:off x="1325300" y="533201"/>
            <a:ext cx="8501606" cy="658835"/>
          </a:xfrm>
          <a:prstGeom prst="rect">
            <a:avLst/>
          </a:prstGeom>
          <a:noFill/>
        </p:spPr>
        <p:txBody>
          <a:bodyPr wrap="square">
            <a:spAutoFit/>
          </a:bodyPr>
          <a:lstStyle/>
          <a:p>
            <a:pPr>
              <a:lnSpc>
                <a:spcPct val="150000"/>
              </a:lnSpc>
            </a:pPr>
            <a:r>
              <a:rPr lang="vi-VN" sz="2800" b="1" dirty="0">
                <a:solidFill>
                  <a:schemeClr val="bg1"/>
                </a:solidFill>
              </a:rPr>
              <a:t>I</a:t>
            </a:r>
            <a:endParaRPr lang="vi-VN" sz="2800" b="1" dirty="0"/>
          </a:p>
        </p:txBody>
      </p:sp>
      <p:sp>
        <p:nvSpPr>
          <p:cNvPr id="4" name="TextBox 3">
            <a:extLst>
              <a:ext uri="{FF2B5EF4-FFF2-40B4-BE49-F238E27FC236}">
                <a16:creationId xmlns:a16="http://schemas.microsoft.com/office/drawing/2014/main" id="{729B8727-D556-2547-801D-CF5AD99BE1AF}"/>
              </a:ext>
            </a:extLst>
          </p:cNvPr>
          <p:cNvSpPr txBox="1"/>
          <p:nvPr/>
        </p:nvSpPr>
        <p:spPr>
          <a:xfrm>
            <a:off x="1437142" y="203784"/>
            <a:ext cx="6120430" cy="523220"/>
          </a:xfrm>
          <a:prstGeom prst="rect">
            <a:avLst/>
          </a:prstGeom>
          <a:noFill/>
        </p:spPr>
        <p:txBody>
          <a:bodyPr wrap="square" rtlCol="0">
            <a:spAutoFit/>
          </a:bodyPr>
          <a:lstStyle/>
          <a:p>
            <a:r>
              <a:rPr lang="vi-VN" sz="2800" b="1" dirty="0">
                <a:solidFill>
                  <a:srgbClr val="00B050"/>
                </a:solidFill>
              </a:rPr>
              <a:t>Nội dung Thực hành trải nghiệm</a:t>
            </a:r>
          </a:p>
        </p:txBody>
      </p:sp>
      <p:graphicFrame>
        <p:nvGraphicFramePr>
          <p:cNvPr id="5" name="Table 5">
            <a:extLst>
              <a:ext uri="{FF2B5EF4-FFF2-40B4-BE49-F238E27FC236}">
                <a16:creationId xmlns:a16="http://schemas.microsoft.com/office/drawing/2014/main" id="{4E975BC4-8DFE-7047-A47B-CBA9D521437E}"/>
              </a:ext>
            </a:extLst>
          </p:cNvPr>
          <p:cNvGraphicFramePr>
            <a:graphicFrameLocks noGrp="1"/>
          </p:cNvGraphicFramePr>
          <p:nvPr>
            <p:extLst>
              <p:ext uri="{D42A27DB-BD31-4B8C-83A1-F6EECF244321}">
                <p14:modId xmlns:p14="http://schemas.microsoft.com/office/powerpoint/2010/main" val="2540111706"/>
              </p:ext>
            </p:extLst>
          </p:nvPr>
        </p:nvGraphicFramePr>
        <p:xfrm>
          <a:off x="378246" y="858311"/>
          <a:ext cx="11435507" cy="5177749"/>
        </p:xfrm>
        <a:graphic>
          <a:graphicData uri="http://schemas.openxmlformats.org/drawingml/2006/table">
            <a:tbl>
              <a:tblPr firstRow="1" bandRow="1">
                <a:tableStyleId>{5C22544A-7EE6-4342-B048-85BDC9FD1C3A}</a:tableStyleId>
              </a:tblPr>
              <a:tblGrid>
                <a:gridCol w="3128790">
                  <a:extLst>
                    <a:ext uri="{9D8B030D-6E8A-4147-A177-3AD203B41FA5}">
                      <a16:colId xmlns:a16="http://schemas.microsoft.com/office/drawing/2014/main" val="1246067013"/>
                    </a:ext>
                  </a:extLst>
                </a:gridCol>
                <a:gridCol w="8306717">
                  <a:extLst>
                    <a:ext uri="{9D8B030D-6E8A-4147-A177-3AD203B41FA5}">
                      <a16:colId xmlns:a16="http://schemas.microsoft.com/office/drawing/2014/main" val="3159045416"/>
                    </a:ext>
                  </a:extLst>
                </a:gridCol>
              </a:tblGrid>
              <a:tr h="673894">
                <a:tc>
                  <a:txBody>
                    <a:bodyPr/>
                    <a:lstStyle/>
                    <a:p>
                      <a:pPr algn="ctr"/>
                      <a:r>
                        <a:rPr lang="vi-VN" sz="2000" dirty="0"/>
                        <a:t>Chương trình và SGK Toán 8 hiện hành</a:t>
                      </a:r>
                    </a:p>
                  </a:txBody>
                  <a:tcPr/>
                </a:tc>
                <a:tc>
                  <a:txBody>
                    <a:bodyPr/>
                    <a:lstStyle/>
                    <a:p>
                      <a:pPr algn="ctr"/>
                      <a:r>
                        <a:rPr lang="vi-VN" sz="2000" dirty="0"/>
                        <a:t>Chương trình 2018 và SGK Toán 8 KN</a:t>
                      </a:r>
                    </a:p>
                  </a:txBody>
                  <a:tcPr/>
                </a:tc>
                <a:extLst>
                  <a:ext uri="{0D108BD9-81ED-4DB2-BD59-A6C34878D82A}">
                    <a16:rowId xmlns:a16="http://schemas.microsoft.com/office/drawing/2014/main" val="1975178900"/>
                  </a:ext>
                </a:extLst>
              </a:tr>
              <a:tr h="4476709">
                <a:tc>
                  <a:txBody>
                    <a:bodyPr/>
                    <a:lstStyle/>
                    <a:p>
                      <a:pPr algn="just">
                        <a:lnSpc>
                          <a:spcPct val="130000"/>
                        </a:lnSpc>
                      </a:pPr>
                      <a:r>
                        <a:rPr lang="vi-VN" sz="2000" dirty="0"/>
                        <a:t>Không có</a:t>
                      </a:r>
                    </a:p>
                  </a:txBody>
                  <a:tcPr/>
                </a:tc>
                <a:tc>
                  <a:txBody>
                    <a:bodyPr/>
                    <a:lstStyle/>
                    <a:p>
                      <a:pPr marL="0" indent="0" algn="just">
                        <a:lnSpc>
                          <a:spcPct val="100000"/>
                        </a:lnSpc>
                        <a:buFontTx/>
                        <a:buNone/>
                      </a:pPr>
                      <a:r>
                        <a:rPr lang="vi-VN" sz="2000" kern="1200" dirty="0">
                          <a:solidFill>
                            <a:schemeClr val="dk1"/>
                          </a:solidFill>
                          <a:effectLst/>
                          <a:latin typeface="+mn-lt"/>
                          <a:ea typeface="+mn-ea"/>
                          <a:cs typeface="+mn-cs"/>
                        </a:rPr>
                        <a:t>–</a:t>
                      </a:r>
                      <a:r>
                        <a:rPr lang="en-US" sz="2000" kern="1200" dirty="0">
                          <a:solidFill>
                            <a:schemeClr val="dk1"/>
                          </a:solidFill>
                          <a:effectLst/>
                          <a:latin typeface="+mn-lt"/>
                          <a:ea typeface="+mn-ea"/>
                          <a:cs typeface="+mn-cs"/>
                        </a:rPr>
                        <a:t> </a:t>
                      </a:r>
                      <a:r>
                        <a:rPr lang="vi-VN" sz="2000" dirty="0"/>
                        <a:t>Có 10 tiết (chiếm khoảng 7% thời lượng). SGK Toán 8 đã thiết kế một chuỗi các hoạt động thực hành trải nghiệm và đặt ở cuối mỗi tập sách.</a:t>
                      </a:r>
                    </a:p>
                    <a:p>
                      <a:pPr marL="0" indent="0" algn="just">
                        <a:lnSpc>
                          <a:spcPct val="100000"/>
                        </a:lnSpc>
                        <a:spcBef>
                          <a:spcPts val="600"/>
                        </a:spcBef>
                        <a:spcAft>
                          <a:spcPts val="600"/>
                        </a:spcAft>
                        <a:buFontTx/>
                        <a:buNone/>
                      </a:pPr>
                      <a:r>
                        <a:rPr lang="vi-VN" sz="2000" kern="1200" dirty="0">
                          <a:solidFill>
                            <a:schemeClr val="dk1"/>
                          </a:solidFill>
                          <a:effectLst/>
                          <a:latin typeface="+mn-lt"/>
                          <a:ea typeface="+mn-ea"/>
                          <a:cs typeface="+mn-cs"/>
                        </a:rPr>
                        <a:t>–</a:t>
                      </a:r>
                      <a:r>
                        <a:rPr lang="en-US" sz="2000" kern="1200" dirty="0">
                          <a:solidFill>
                            <a:schemeClr val="dk1"/>
                          </a:solidFill>
                          <a:effectLst/>
                          <a:latin typeface="+mn-lt"/>
                          <a:ea typeface="+mn-ea"/>
                          <a:cs typeface="+mn-cs"/>
                        </a:rPr>
                        <a:t> </a:t>
                      </a:r>
                      <a:r>
                        <a:rPr lang="vi-VN" sz="2000" dirty="0"/>
                        <a:t>Các nội dung:</a:t>
                      </a:r>
                    </a:p>
                    <a:p>
                      <a:pPr marL="0" indent="0" algn="just">
                        <a:lnSpc>
                          <a:spcPct val="100000"/>
                        </a:lnSpc>
                        <a:buFontTx/>
                        <a:buNone/>
                      </a:pPr>
                      <a:r>
                        <a:rPr lang="vi-VN" sz="2000" dirty="0"/>
                        <a:t>   + Tìm hiểu một vài áp dụng của Toán học trong tài chính: Công thức lãi kép, một số áp dụng của hàm số bậc nhất (công thức của hàm chi phí, phương pháp khấu hao đường thẳng).</a:t>
                      </a:r>
                    </a:p>
                    <a:p>
                      <a:pPr marL="0" indent="0" algn="just">
                        <a:lnSpc>
                          <a:spcPct val="100000"/>
                        </a:lnSpc>
                        <a:spcBef>
                          <a:spcPts val="600"/>
                        </a:spcBef>
                        <a:spcAft>
                          <a:spcPts val="600"/>
                        </a:spcAft>
                        <a:buFontTx/>
                        <a:buNone/>
                      </a:pPr>
                      <a:r>
                        <a:rPr lang="vi-VN" sz="2000" dirty="0"/>
                        <a:t>   + Thực hành tính toán, vẽ hình trên GeoGebra: Thực hành tính toán trên đa thức, phân thức đại số, giải phương trình, vẽ đồ thị; vẽ các hình hình học đơn giản.</a:t>
                      </a:r>
                    </a:p>
                    <a:p>
                      <a:pPr marL="0" indent="0" algn="just">
                        <a:lnSpc>
                          <a:spcPct val="100000"/>
                        </a:lnSpc>
                        <a:buFontTx/>
                        <a:buNone/>
                      </a:pPr>
                      <a:r>
                        <a:rPr lang="vi-VN" sz="2000" dirty="0"/>
                        <a:t>   + Sử dụng phần mềm Excel: Vẽ các loại biểu đồ; mô tả thí nghiệm ngẫu nhiên.</a:t>
                      </a:r>
                    </a:p>
                    <a:p>
                      <a:pPr marL="0" indent="0" algn="just">
                        <a:lnSpc>
                          <a:spcPct val="100000"/>
                        </a:lnSpc>
                        <a:spcBef>
                          <a:spcPts val="600"/>
                        </a:spcBef>
                        <a:buFontTx/>
                        <a:buNone/>
                      </a:pPr>
                      <a:r>
                        <a:rPr lang="vi-VN" sz="2000" dirty="0"/>
                        <a:t>   + Ứng dụng định lí Thalès, định lí Pythagore và tam giác đồng dạng để đo chiều cao, khoảng cách.</a:t>
                      </a:r>
                    </a:p>
                  </a:txBody>
                  <a:tcPr/>
                </a:tc>
                <a:extLst>
                  <a:ext uri="{0D108BD9-81ED-4DB2-BD59-A6C34878D82A}">
                    <a16:rowId xmlns:a16="http://schemas.microsoft.com/office/drawing/2014/main" val="4128999917"/>
                  </a:ext>
                </a:extLst>
              </a:tr>
            </a:tbl>
          </a:graphicData>
        </a:graphic>
      </p:graphicFrame>
    </p:spTree>
    <p:extLst>
      <p:ext uri="{BB962C8B-B14F-4D97-AF65-F5344CB8AC3E}">
        <p14:creationId xmlns:p14="http://schemas.microsoft.com/office/powerpoint/2010/main" val="2118333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CBB7D0-984A-C542-83CD-DF5AB3D75A61}"/>
              </a:ext>
            </a:extLst>
          </p:cNvPr>
          <p:cNvSpPr txBox="1"/>
          <p:nvPr/>
        </p:nvSpPr>
        <p:spPr>
          <a:xfrm>
            <a:off x="486184" y="673820"/>
            <a:ext cx="8792544"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III</a:t>
            </a:r>
            <a:r>
              <a:rPr lang="vi-VN" sz="2800" b="1" dirty="0">
                <a:solidFill>
                  <a:schemeClr val="bg1"/>
                </a:solidFill>
              </a:rPr>
              <a:t> –</a:t>
            </a:r>
            <a:r>
              <a:rPr lang="vi-VN" sz="2800" b="1" dirty="0"/>
              <a:t> </a:t>
            </a:r>
            <a:r>
              <a:rPr lang="vi-VN" sz="2800" b="1" dirty="0">
                <a:solidFill>
                  <a:schemeClr val="accent5">
                    <a:lumMod val="75000"/>
                  </a:schemeClr>
                </a:solidFill>
              </a:rPr>
              <a:t>CẤU TRÚC SÁCH </a:t>
            </a:r>
          </a:p>
        </p:txBody>
      </p:sp>
      <p:grpSp>
        <p:nvGrpSpPr>
          <p:cNvPr id="11" name="Group 10"/>
          <p:cNvGrpSpPr/>
          <p:nvPr/>
        </p:nvGrpSpPr>
        <p:grpSpPr>
          <a:xfrm>
            <a:off x="486184" y="611394"/>
            <a:ext cx="648072" cy="648072"/>
            <a:chOff x="1409738" y="-4691"/>
            <a:chExt cx="648072" cy="648072"/>
          </a:xfrm>
        </p:grpSpPr>
        <p:sp>
          <p:nvSpPr>
            <p:cNvPr id="14" name="Google Shape;297;p13"/>
            <p:cNvSpPr/>
            <p:nvPr/>
          </p:nvSpPr>
          <p:spPr>
            <a:xfrm>
              <a:off x="1409738" y="-4691"/>
              <a:ext cx="648072" cy="64807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15" name="Google Shape;298;p13"/>
            <p:cNvSpPr txBox="1"/>
            <p:nvPr/>
          </p:nvSpPr>
          <p:spPr>
            <a:xfrm>
              <a:off x="1409738" y="18412"/>
              <a:ext cx="620342"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latin typeface="Arial"/>
                  <a:ea typeface="Arial"/>
                  <a:cs typeface="Arial"/>
                  <a:sym typeface="Arial"/>
                </a:rPr>
                <a:t>4</a:t>
              </a:r>
              <a:endParaRPr sz="2400" b="1" i="0" u="none" strike="noStrike" cap="none" dirty="0">
                <a:solidFill>
                  <a:schemeClr val="bg1"/>
                </a:solidFill>
                <a:latin typeface="Arial"/>
                <a:ea typeface="Arial"/>
                <a:cs typeface="Arial"/>
                <a:sym typeface="Arial"/>
              </a:endParaRPr>
            </a:p>
          </p:txBody>
        </p:sp>
      </p:grpSp>
      <p:sp>
        <p:nvSpPr>
          <p:cNvPr id="19" name="TextBox 18">
            <a:extLst>
              <a:ext uri="{FF2B5EF4-FFF2-40B4-BE49-F238E27FC236}">
                <a16:creationId xmlns:a16="http://schemas.microsoft.com/office/drawing/2014/main" id="{449A934E-5235-9242-94DD-CDE5B5ECF9B1}"/>
              </a:ext>
            </a:extLst>
          </p:cNvPr>
          <p:cNvSpPr txBox="1"/>
          <p:nvPr/>
        </p:nvSpPr>
        <p:spPr>
          <a:xfrm>
            <a:off x="318833" y="2106955"/>
            <a:ext cx="5087303" cy="3805594"/>
          </a:xfrm>
          <a:prstGeom prst="rect">
            <a:avLst/>
          </a:prstGeom>
          <a:noFill/>
        </p:spPr>
        <p:txBody>
          <a:bodyPr wrap="square" rtlCol="0">
            <a:spAutoFit/>
          </a:bodyPr>
          <a:lstStyle/>
          <a:p>
            <a:pPr algn="ctr"/>
            <a:r>
              <a:rPr lang="vi-VN" sz="2400" b="1" dirty="0">
                <a:solidFill>
                  <a:srgbClr val="0070C0"/>
                </a:solidFill>
                <a:latin typeface="Arial "/>
              </a:rPr>
              <a:t>CẤU TRÚC CHƯƠNG</a:t>
            </a:r>
          </a:p>
          <a:p>
            <a:pPr marL="403225" indent="-342900" algn="just">
              <a:lnSpc>
                <a:spcPct val="120000"/>
              </a:lnSpc>
              <a:spcBef>
                <a:spcPts val="300"/>
              </a:spcBef>
              <a:spcAft>
                <a:spcPts val="300"/>
              </a:spcAft>
              <a:buFont typeface="Wingdings" panose="05000000000000000000" pitchFamily="2" charset="2"/>
              <a:buChar char="§"/>
            </a:pPr>
            <a:r>
              <a:rPr lang="vi-VN" sz="2000" dirty="0">
                <a:latin typeface="Arial "/>
              </a:rPr>
              <a:t> </a:t>
            </a:r>
            <a:r>
              <a:rPr lang="vi-VN" sz="2000" dirty="0">
                <a:latin typeface="Arial (Body)"/>
              </a:rPr>
              <a:t>Tên chương và giới thiệu chương</a:t>
            </a:r>
          </a:p>
          <a:p>
            <a:pPr marL="403225" indent="-342900" algn="just">
              <a:lnSpc>
                <a:spcPct val="120000"/>
              </a:lnSpc>
              <a:spcBef>
                <a:spcPts val="300"/>
              </a:spcBef>
              <a:spcAft>
                <a:spcPts val="300"/>
              </a:spcAft>
              <a:buFont typeface="Wingdings" panose="05000000000000000000" pitchFamily="2" charset="2"/>
              <a:buChar char="§"/>
            </a:pPr>
            <a:r>
              <a:rPr lang="vi-VN" sz="2000" dirty="0">
                <a:latin typeface="Arial (Body)"/>
              </a:rPr>
              <a:t>  </a:t>
            </a:r>
            <a:r>
              <a:rPr lang="en-US" sz="2000" dirty="0" err="1">
                <a:latin typeface="Arial (Body)"/>
              </a:rPr>
              <a:t>Bài</a:t>
            </a:r>
            <a:r>
              <a:rPr lang="en-US" sz="2000" dirty="0">
                <a:latin typeface="Arial (Body)"/>
              </a:rPr>
              <a:t> </a:t>
            </a:r>
            <a:r>
              <a:rPr lang="en-US" sz="2000" dirty="0" err="1">
                <a:latin typeface="Arial (Body)"/>
              </a:rPr>
              <a:t>học</a:t>
            </a:r>
            <a:r>
              <a:rPr lang="en-US" sz="2000" dirty="0">
                <a:latin typeface="Arial (Body)"/>
              </a:rPr>
              <a:t> (</a:t>
            </a:r>
            <a:r>
              <a:rPr lang="en-US" sz="2000" dirty="0" err="1">
                <a:latin typeface="Arial (Body)"/>
              </a:rPr>
              <a:t>từ</a:t>
            </a:r>
            <a:r>
              <a:rPr lang="en-US" sz="2000" dirty="0">
                <a:latin typeface="Arial (Body)"/>
              </a:rPr>
              <a:t> 2 </a:t>
            </a:r>
            <a:r>
              <a:rPr lang="en-US" sz="2000" dirty="0" err="1">
                <a:latin typeface="Arial (Body)"/>
              </a:rPr>
              <a:t>đến</a:t>
            </a:r>
            <a:r>
              <a:rPr lang="en-US" sz="2000" dirty="0">
                <a:latin typeface="Arial (Body)"/>
              </a:rPr>
              <a:t> 5 </a:t>
            </a:r>
            <a:r>
              <a:rPr lang="en-US" sz="2000" dirty="0" err="1">
                <a:latin typeface="Arial (Body)"/>
              </a:rPr>
              <a:t>bài</a:t>
            </a:r>
            <a:r>
              <a:rPr lang="en-US" sz="2000" dirty="0">
                <a:latin typeface="Arial (Body)"/>
              </a:rPr>
              <a:t>)</a:t>
            </a:r>
            <a:r>
              <a:rPr lang="vi-VN" sz="2000" dirty="0">
                <a:latin typeface="Arial (Body)"/>
              </a:rPr>
              <a:t>  </a:t>
            </a:r>
          </a:p>
          <a:p>
            <a:pPr marL="403225" indent="-342900" algn="just">
              <a:lnSpc>
                <a:spcPct val="120000"/>
              </a:lnSpc>
              <a:spcBef>
                <a:spcPts val="300"/>
              </a:spcBef>
              <a:spcAft>
                <a:spcPts val="300"/>
              </a:spcAft>
              <a:buFont typeface="Wingdings" panose="05000000000000000000" pitchFamily="2" charset="2"/>
              <a:buChar char="§"/>
            </a:pPr>
            <a:r>
              <a:rPr lang="vi-VN" sz="2000" dirty="0">
                <a:latin typeface="Arial (Body)"/>
              </a:rPr>
              <a:t>  Luyện tập chung (sau từ 1-3 bài học)                     </a:t>
            </a:r>
          </a:p>
          <a:p>
            <a:pPr marL="403225" indent="-342900" algn="just">
              <a:lnSpc>
                <a:spcPct val="120000"/>
              </a:lnSpc>
              <a:spcBef>
                <a:spcPts val="300"/>
              </a:spcBef>
              <a:spcAft>
                <a:spcPts val="300"/>
              </a:spcAft>
              <a:buFont typeface="Wingdings" panose="05000000000000000000" pitchFamily="2" charset="2"/>
              <a:buChar char="§"/>
            </a:pPr>
            <a:r>
              <a:rPr lang="vi-VN" sz="2000" dirty="0">
                <a:latin typeface="Arial (Body)"/>
              </a:rPr>
              <a:t>  Bài tập cuối chương</a:t>
            </a:r>
            <a:r>
              <a:rPr lang="en-US" sz="2000" dirty="0">
                <a:latin typeface="Arial (Body)"/>
              </a:rPr>
              <a:t>:</a:t>
            </a:r>
          </a:p>
          <a:p>
            <a:pPr marL="403225" algn="just">
              <a:lnSpc>
                <a:spcPct val="120000"/>
              </a:lnSpc>
              <a:spcBef>
                <a:spcPts val="300"/>
              </a:spcBef>
              <a:spcAft>
                <a:spcPts val="300"/>
              </a:spcAft>
            </a:pPr>
            <a:r>
              <a:rPr lang="en-US" sz="2000" dirty="0">
                <a:latin typeface="Arial (Body)"/>
              </a:rPr>
              <a:t>A. </a:t>
            </a:r>
            <a:r>
              <a:rPr lang="en-US" sz="2000" dirty="0" err="1">
                <a:latin typeface="Arial (Body)"/>
              </a:rPr>
              <a:t>Trắc</a:t>
            </a:r>
            <a:r>
              <a:rPr lang="en-US" sz="2000" dirty="0">
                <a:latin typeface="Arial (Body)"/>
              </a:rPr>
              <a:t> </a:t>
            </a:r>
            <a:r>
              <a:rPr lang="en-US" sz="2000" dirty="0" err="1">
                <a:latin typeface="Arial (Body)"/>
              </a:rPr>
              <a:t>nghiệm</a:t>
            </a:r>
            <a:r>
              <a:rPr lang="en-US" sz="2000" dirty="0">
                <a:latin typeface="Arial (Body)"/>
              </a:rPr>
              <a:t>: </a:t>
            </a:r>
            <a:r>
              <a:rPr lang="en-US" sz="2000" dirty="0" err="1">
                <a:latin typeface="Arial (Body)"/>
              </a:rPr>
              <a:t>Bài</a:t>
            </a:r>
            <a:r>
              <a:rPr lang="en-US" sz="2000" dirty="0">
                <a:latin typeface="Arial (Body)"/>
              </a:rPr>
              <a:t> </a:t>
            </a:r>
            <a:r>
              <a:rPr lang="en-US" sz="2000" dirty="0" err="1">
                <a:latin typeface="Arial (Body)"/>
              </a:rPr>
              <a:t>tập</a:t>
            </a:r>
            <a:r>
              <a:rPr lang="en-US" sz="2000" dirty="0">
                <a:latin typeface="Arial (Body)"/>
              </a:rPr>
              <a:t> </a:t>
            </a:r>
            <a:r>
              <a:rPr lang="en-US" sz="2000" dirty="0" err="1">
                <a:latin typeface="Arial (Body)"/>
              </a:rPr>
              <a:t>trắc</a:t>
            </a:r>
            <a:r>
              <a:rPr lang="en-US" sz="2000" dirty="0">
                <a:latin typeface="Arial (Body)"/>
              </a:rPr>
              <a:t> </a:t>
            </a:r>
            <a:r>
              <a:rPr lang="en-US" sz="2000" dirty="0" err="1">
                <a:latin typeface="Arial (Body)"/>
              </a:rPr>
              <a:t>nghiệm</a:t>
            </a:r>
            <a:r>
              <a:rPr lang="en-US" sz="2000" dirty="0">
                <a:latin typeface="Arial (Body)"/>
              </a:rPr>
              <a:t> </a:t>
            </a:r>
            <a:r>
              <a:rPr lang="en-US" sz="2000" dirty="0" err="1">
                <a:latin typeface="Arial (Body)"/>
              </a:rPr>
              <a:t>củng</a:t>
            </a:r>
            <a:r>
              <a:rPr lang="en-US" sz="2000" dirty="0">
                <a:latin typeface="Arial (Body)"/>
              </a:rPr>
              <a:t> </a:t>
            </a:r>
            <a:r>
              <a:rPr lang="en-US" sz="2000" dirty="0" err="1">
                <a:latin typeface="Arial (Body)"/>
              </a:rPr>
              <a:t>cố</a:t>
            </a:r>
            <a:r>
              <a:rPr lang="en-US" sz="2000" dirty="0">
                <a:latin typeface="Arial (Body)"/>
              </a:rPr>
              <a:t> </a:t>
            </a:r>
            <a:r>
              <a:rPr lang="en-US" sz="2000" dirty="0" err="1">
                <a:latin typeface="Arial (Body)"/>
              </a:rPr>
              <a:t>kiến</a:t>
            </a:r>
            <a:r>
              <a:rPr lang="en-US" sz="2000" dirty="0">
                <a:latin typeface="Arial (Body)"/>
              </a:rPr>
              <a:t> </a:t>
            </a:r>
            <a:r>
              <a:rPr lang="en-US" sz="2000" dirty="0" err="1">
                <a:latin typeface="Arial (Body)"/>
              </a:rPr>
              <a:t>thức</a:t>
            </a:r>
            <a:endParaRPr lang="en-US" sz="2000" dirty="0">
              <a:latin typeface="Arial (Body)"/>
            </a:endParaRPr>
          </a:p>
          <a:p>
            <a:pPr marL="403225" algn="just">
              <a:lnSpc>
                <a:spcPct val="120000"/>
              </a:lnSpc>
              <a:spcBef>
                <a:spcPts val="300"/>
              </a:spcBef>
              <a:spcAft>
                <a:spcPts val="300"/>
              </a:spcAft>
            </a:pPr>
            <a:r>
              <a:rPr lang="en-US" sz="2000" dirty="0">
                <a:latin typeface="Arial (Body)"/>
              </a:rPr>
              <a:t>B. </a:t>
            </a:r>
            <a:r>
              <a:rPr lang="en-US" sz="2000" dirty="0" err="1">
                <a:latin typeface="Arial (Body)"/>
              </a:rPr>
              <a:t>Tự</a:t>
            </a:r>
            <a:r>
              <a:rPr lang="en-US" sz="2000" dirty="0">
                <a:latin typeface="Arial (Body)"/>
              </a:rPr>
              <a:t> </a:t>
            </a:r>
            <a:r>
              <a:rPr lang="en-US" sz="2000" dirty="0" err="1">
                <a:latin typeface="Arial (Body)"/>
              </a:rPr>
              <a:t>luận</a:t>
            </a:r>
            <a:r>
              <a:rPr lang="en-US" sz="2000" dirty="0">
                <a:latin typeface="Arial (Body)"/>
              </a:rPr>
              <a:t>: </a:t>
            </a:r>
            <a:r>
              <a:rPr lang="en-US" sz="2000" dirty="0" err="1">
                <a:latin typeface="Arial (Body)"/>
              </a:rPr>
              <a:t>Bài</a:t>
            </a:r>
            <a:r>
              <a:rPr lang="en-US" sz="2000" dirty="0">
                <a:latin typeface="Arial (Body)"/>
              </a:rPr>
              <a:t> </a:t>
            </a:r>
            <a:r>
              <a:rPr lang="en-US" sz="2000" dirty="0" err="1">
                <a:latin typeface="Arial (Body)"/>
              </a:rPr>
              <a:t>tập</a:t>
            </a:r>
            <a:r>
              <a:rPr lang="en-US" sz="2000" dirty="0">
                <a:latin typeface="Arial (Body)"/>
              </a:rPr>
              <a:t> </a:t>
            </a:r>
            <a:r>
              <a:rPr lang="en-US" sz="2000" dirty="0" err="1">
                <a:latin typeface="Arial (Body)"/>
              </a:rPr>
              <a:t>tự</a:t>
            </a:r>
            <a:r>
              <a:rPr lang="en-US" sz="2000" dirty="0">
                <a:latin typeface="Arial (Body)"/>
              </a:rPr>
              <a:t> </a:t>
            </a:r>
            <a:r>
              <a:rPr lang="en-US" sz="2000" dirty="0" err="1">
                <a:latin typeface="Arial (Body)"/>
              </a:rPr>
              <a:t>luận</a:t>
            </a:r>
            <a:r>
              <a:rPr lang="en-US" sz="2000" dirty="0">
                <a:latin typeface="Arial (Body)"/>
              </a:rPr>
              <a:t> </a:t>
            </a:r>
            <a:r>
              <a:rPr lang="en-US" sz="2000" dirty="0" err="1">
                <a:latin typeface="Arial (Body)"/>
              </a:rPr>
              <a:t>vận</a:t>
            </a:r>
            <a:r>
              <a:rPr lang="en-US" sz="2000" dirty="0">
                <a:latin typeface="Arial (Body)"/>
              </a:rPr>
              <a:t> </a:t>
            </a:r>
            <a:r>
              <a:rPr lang="en-US" sz="2000" dirty="0" err="1">
                <a:latin typeface="Arial (Body)"/>
              </a:rPr>
              <a:t>dụng</a:t>
            </a:r>
            <a:r>
              <a:rPr lang="en-US" sz="2000" dirty="0">
                <a:latin typeface="Arial (Body)"/>
              </a:rPr>
              <a:t> </a:t>
            </a:r>
            <a:r>
              <a:rPr lang="en-US" sz="2000" dirty="0" err="1">
                <a:latin typeface="Arial (Body)"/>
              </a:rPr>
              <a:t>kiến</a:t>
            </a:r>
            <a:r>
              <a:rPr lang="en-US" sz="2000" dirty="0">
                <a:latin typeface="Arial (Body)"/>
              </a:rPr>
              <a:t> </a:t>
            </a:r>
            <a:r>
              <a:rPr lang="en-US" sz="2000" dirty="0" err="1">
                <a:latin typeface="Arial (Body)"/>
              </a:rPr>
              <a:t>thức</a:t>
            </a:r>
            <a:r>
              <a:rPr lang="en-US" sz="2000" dirty="0">
                <a:latin typeface="Arial (Body)"/>
              </a:rPr>
              <a:t>, </a:t>
            </a:r>
            <a:r>
              <a:rPr lang="en-US" sz="2000" dirty="0" err="1">
                <a:latin typeface="Arial (Body)"/>
              </a:rPr>
              <a:t>rèn</a:t>
            </a:r>
            <a:r>
              <a:rPr lang="en-US" sz="2000" dirty="0">
                <a:latin typeface="Arial (Body)"/>
              </a:rPr>
              <a:t> </a:t>
            </a:r>
            <a:r>
              <a:rPr lang="en-US" sz="2000" dirty="0" err="1">
                <a:latin typeface="Arial (Body)"/>
              </a:rPr>
              <a:t>luyện</a:t>
            </a:r>
            <a:r>
              <a:rPr lang="en-US" sz="2000" dirty="0">
                <a:latin typeface="Arial (Body)"/>
              </a:rPr>
              <a:t> </a:t>
            </a:r>
            <a:r>
              <a:rPr lang="en-US" sz="2000" dirty="0" err="1">
                <a:latin typeface="Arial (Body)"/>
              </a:rPr>
              <a:t>kĩ</a:t>
            </a:r>
            <a:r>
              <a:rPr lang="en-US" sz="2000" dirty="0">
                <a:latin typeface="Arial (Body)"/>
              </a:rPr>
              <a:t> </a:t>
            </a:r>
            <a:r>
              <a:rPr lang="en-US" sz="2000" dirty="0" err="1">
                <a:latin typeface="Arial (Body)"/>
              </a:rPr>
              <a:t>năng</a:t>
            </a:r>
            <a:endParaRPr lang="vi-VN" sz="2000" dirty="0">
              <a:latin typeface="Arial (Body)"/>
            </a:endParaRPr>
          </a:p>
        </p:txBody>
      </p:sp>
      <p:pic>
        <p:nvPicPr>
          <p:cNvPr id="6" name="Picture 5">
            <a:extLst>
              <a:ext uri="{FF2B5EF4-FFF2-40B4-BE49-F238E27FC236}">
                <a16:creationId xmlns:a16="http://schemas.microsoft.com/office/drawing/2014/main" id="{D9E8D008-C19A-3D79-31D5-7515D9F418E0}"/>
              </a:ext>
            </a:extLst>
          </p:cNvPr>
          <p:cNvPicPr>
            <a:picLocks noChangeAspect="1"/>
          </p:cNvPicPr>
          <p:nvPr/>
        </p:nvPicPr>
        <p:blipFill>
          <a:blip r:embed="rId2"/>
          <a:stretch>
            <a:fillRect/>
          </a:stretch>
        </p:blipFill>
        <p:spPr>
          <a:xfrm>
            <a:off x="6075680" y="3495141"/>
            <a:ext cx="3805271" cy="3354647"/>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03926882-48F9-F587-79E7-40CA79D6FA74}"/>
              </a:ext>
            </a:extLst>
          </p:cNvPr>
          <p:cNvPicPr>
            <a:picLocks noChangeAspect="1"/>
          </p:cNvPicPr>
          <p:nvPr/>
        </p:nvPicPr>
        <p:blipFill>
          <a:blip r:embed="rId3"/>
          <a:stretch>
            <a:fillRect/>
          </a:stretch>
        </p:blipFill>
        <p:spPr>
          <a:xfrm>
            <a:off x="6075680" y="-30379"/>
            <a:ext cx="6116320" cy="3525520"/>
          </a:xfrm>
          <a:prstGeom prst="rect">
            <a:avLst/>
          </a:prstGeom>
        </p:spPr>
      </p:pic>
    </p:spTree>
    <p:extLst>
      <p:ext uri="{BB962C8B-B14F-4D97-AF65-F5344CB8AC3E}">
        <p14:creationId xmlns:p14="http://schemas.microsoft.com/office/powerpoint/2010/main" val="642979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5DCAE52-D994-0408-BC29-FDF86D6D37DD}"/>
              </a:ext>
            </a:extLst>
          </p:cNvPr>
          <p:cNvPicPr>
            <a:picLocks noChangeAspect="1"/>
          </p:cNvPicPr>
          <p:nvPr/>
        </p:nvPicPr>
        <p:blipFill>
          <a:blip r:embed="rId2"/>
          <a:stretch>
            <a:fillRect/>
          </a:stretch>
        </p:blipFill>
        <p:spPr>
          <a:xfrm>
            <a:off x="5207916" y="1030196"/>
            <a:ext cx="6915150" cy="4194810"/>
          </a:xfrm>
          <a:prstGeom prst="rect">
            <a:avLst/>
          </a:prstGeom>
        </p:spPr>
      </p:pic>
      <p:sp>
        <p:nvSpPr>
          <p:cNvPr id="3" name="TextBox 2">
            <a:extLst>
              <a:ext uri="{FF2B5EF4-FFF2-40B4-BE49-F238E27FC236}">
                <a16:creationId xmlns:a16="http://schemas.microsoft.com/office/drawing/2014/main" id="{FEB463D7-EE7D-4265-9BE6-6E1B44310DC3}"/>
              </a:ext>
            </a:extLst>
          </p:cNvPr>
          <p:cNvSpPr txBox="1"/>
          <p:nvPr/>
        </p:nvSpPr>
        <p:spPr>
          <a:xfrm>
            <a:off x="393291" y="1876053"/>
            <a:ext cx="4316362" cy="3690177"/>
          </a:xfrm>
          <a:prstGeom prst="rect">
            <a:avLst/>
          </a:prstGeom>
          <a:noFill/>
        </p:spPr>
        <p:txBody>
          <a:bodyPr wrap="square" rtlCol="0">
            <a:spAutoFit/>
          </a:bodyPr>
          <a:lstStyle/>
          <a:p>
            <a:pPr marL="285750" indent="-285750">
              <a:lnSpc>
                <a:spcPct val="120000"/>
              </a:lnSpc>
              <a:spcBef>
                <a:spcPts val="300"/>
              </a:spcBef>
              <a:spcAft>
                <a:spcPts val="300"/>
              </a:spcAft>
              <a:buFont typeface="Arial" panose="020B0604020202020204" pitchFamily="34" charset="0"/>
              <a:buChar char="•"/>
            </a:pPr>
            <a:r>
              <a:rPr lang="en-US" sz="2000" dirty="0" err="1">
                <a:latin typeface="Arial "/>
              </a:rPr>
              <a:t>Tên</a:t>
            </a:r>
            <a:r>
              <a:rPr lang="en-US" sz="2000" dirty="0">
                <a:latin typeface="Arial "/>
              </a:rPr>
              <a:t> </a:t>
            </a:r>
            <a:r>
              <a:rPr lang="en-US" sz="2000" dirty="0" err="1">
                <a:latin typeface="Arial "/>
              </a:rPr>
              <a:t>bài</a:t>
            </a:r>
            <a:r>
              <a:rPr lang="en-US" sz="2000" dirty="0">
                <a:latin typeface="Arial "/>
              </a:rPr>
              <a:t> </a:t>
            </a:r>
            <a:r>
              <a:rPr lang="en-US" sz="2000" dirty="0" err="1">
                <a:latin typeface="Arial "/>
              </a:rPr>
              <a:t>học</a:t>
            </a:r>
            <a:r>
              <a:rPr lang="en-US" sz="2000" dirty="0">
                <a:latin typeface="Arial "/>
              </a:rPr>
              <a:t> </a:t>
            </a:r>
            <a:r>
              <a:rPr lang="en-US" sz="2000" dirty="0" err="1">
                <a:latin typeface="Arial "/>
              </a:rPr>
              <a:t>và</a:t>
            </a:r>
            <a:r>
              <a:rPr lang="en-US" sz="2000" dirty="0">
                <a:latin typeface="Arial "/>
              </a:rPr>
              <a:t> </a:t>
            </a:r>
            <a:r>
              <a:rPr lang="en-US" sz="2000" dirty="0" err="1">
                <a:latin typeface="Arial "/>
              </a:rPr>
              <a:t>phần</a:t>
            </a:r>
            <a:r>
              <a:rPr lang="en-US" sz="2000" dirty="0">
                <a:latin typeface="Arial "/>
              </a:rPr>
              <a:t> </a:t>
            </a:r>
            <a:r>
              <a:rPr lang="en-US" sz="2000" dirty="0" err="1">
                <a:latin typeface="Arial "/>
              </a:rPr>
              <a:t>định</a:t>
            </a:r>
            <a:r>
              <a:rPr lang="en-US" sz="2000" dirty="0">
                <a:latin typeface="Arial "/>
              </a:rPr>
              <a:t> </a:t>
            </a:r>
            <a:r>
              <a:rPr lang="en-US" sz="2000" dirty="0" err="1">
                <a:latin typeface="Arial "/>
              </a:rPr>
              <a:t>hướng</a:t>
            </a:r>
            <a:endParaRPr lang="en-US" sz="2000" dirty="0">
              <a:latin typeface="Arial "/>
            </a:endParaRPr>
          </a:p>
          <a:p>
            <a:pPr marL="285750" indent="-285750">
              <a:lnSpc>
                <a:spcPct val="120000"/>
              </a:lnSpc>
              <a:spcBef>
                <a:spcPts val="300"/>
              </a:spcBef>
              <a:spcAft>
                <a:spcPts val="300"/>
              </a:spcAft>
              <a:buFont typeface="Arial" panose="020B0604020202020204" pitchFamily="34" charset="0"/>
              <a:buChar char="•"/>
            </a:pPr>
            <a:r>
              <a:rPr lang="en-US" sz="2000" dirty="0" err="1">
                <a:latin typeface="Arial "/>
              </a:rPr>
              <a:t>Mở</a:t>
            </a:r>
            <a:r>
              <a:rPr lang="en-US" sz="2000" dirty="0">
                <a:latin typeface="Arial "/>
              </a:rPr>
              <a:t> </a:t>
            </a:r>
            <a:r>
              <a:rPr lang="en-US" sz="2000" dirty="0" err="1">
                <a:latin typeface="Arial "/>
              </a:rPr>
              <a:t>đầu</a:t>
            </a:r>
            <a:r>
              <a:rPr lang="en-US" sz="2000" dirty="0">
                <a:latin typeface="Arial "/>
              </a:rPr>
              <a:t> </a:t>
            </a:r>
            <a:r>
              <a:rPr lang="en-US" sz="2000" dirty="0" err="1">
                <a:latin typeface="Arial "/>
              </a:rPr>
              <a:t>bài</a:t>
            </a:r>
            <a:r>
              <a:rPr lang="en-US" sz="2000" dirty="0">
                <a:latin typeface="Arial "/>
              </a:rPr>
              <a:t> </a:t>
            </a:r>
            <a:r>
              <a:rPr lang="en-US" sz="2000" dirty="0" err="1">
                <a:latin typeface="Arial "/>
              </a:rPr>
              <a:t>học</a:t>
            </a:r>
            <a:endParaRPr lang="en-US" sz="2000" dirty="0">
              <a:latin typeface="Arial "/>
            </a:endParaRPr>
          </a:p>
          <a:p>
            <a:pPr marL="285750" indent="-285750">
              <a:lnSpc>
                <a:spcPct val="120000"/>
              </a:lnSpc>
              <a:spcBef>
                <a:spcPts val="300"/>
              </a:spcBef>
              <a:spcAft>
                <a:spcPts val="300"/>
              </a:spcAft>
              <a:buFont typeface="Arial" panose="020B0604020202020204" pitchFamily="34" charset="0"/>
              <a:buChar char="•"/>
            </a:pPr>
            <a:r>
              <a:rPr lang="en-US" sz="2000" dirty="0" err="1">
                <a:latin typeface="Arial "/>
              </a:rPr>
              <a:t>Các</a:t>
            </a:r>
            <a:r>
              <a:rPr lang="en-US" sz="2000" dirty="0">
                <a:latin typeface="Arial "/>
              </a:rPr>
              <a:t> </a:t>
            </a:r>
            <a:r>
              <a:rPr lang="en-US" sz="2000" dirty="0" err="1">
                <a:latin typeface="Arial "/>
              </a:rPr>
              <a:t>mục</a:t>
            </a:r>
            <a:r>
              <a:rPr lang="en-US" sz="2000" dirty="0">
                <a:latin typeface="Arial "/>
              </a:rPr>
              <a:t> (</a:t>
            </a:r>
            <a:r>
              <a:rPr lang="en-US" sz="2000" dirty="0" err="1">
                <a:latin typeface="Arial "/>
              </a:rPr>
              <a:t>mỗi</a:t>
            </a:r>
            <a:r>
              <a:rPr lang="en-US" sz="2000" dirty="0">
                <a:latin typeface="Arial "/>
              </a:rPr>
              <a:t> </a:t>
            </a:r>
            <a:r>
              <a:rPr lang="en-US" sz="2000" dirty="0" err="1">
                <a:latin typeface="Arial "/>
              </a:rPr>
              <a:t>mục</a:t>
            </a:r>
            <a:r>
              <a:rPr lang="en-US" sz="2000" dirty="0">
                <a:latin typeface="Arial "/>
              </a:rPr>
              <a:t> </a:t>
            </a:r>
            <a:r>
              <a:rPr lang="en-US" sz="2000" dirty="0" err="1">
                <a:latin typeface="Arial "/>
              </a:rPr>
              <a:t>gồm</a:t>
            </a:r>
            <a:r>
              <a:rPr lang="en-US" sz="2000" dirty="0">
                <a:latin typeface="Arial "/>
              </a:rPr>
              <a:t> </a:t>
            </a:r>
            <a:r>
              <a:rPr lang="en-US" sz="2000" dirty="0" err="1">
                <a:latin typeface="Arial "/>
              </a:rPr>
              <a:t>một</a:t>
            </a:r>
            <a:r>
              <a:rPr lang="en-US" sz="2000" dirty="0">
                <a:latin typeface="Arial "/>
              </a:rPr>
              <a:t> </a:t>
            </a:r>
            <a:r>
              <a:rPr lang="en-US" sz="2000" dirty="0" err="1">
                <a:latin typeface="Arial "/>
              </a:rPr>
              <a:t>hoặc</a:t>
            </a:r>
            <a:r>
              <a:rPr lang="en-US" sz="2000" dirty="0">
                <a:latin typeface="Arial "/>
              </a:rPr>
              <a:t> </a:t>
            </a:r>
            <a:r>
              <a:rPr lang="en-US" sz="2000" dirty="0" err="1">
                <a:latin typeface="Arial "/>
              </a:rPr>
              <a:t>một</a:t>
            </a:r>
            <a:r>
              <a:rPr lang="en-US" sz="2000" dirty="0">
                <a:latin typeface="Arial "/>
              </a:rPr>
              <a:t> </a:t>
            </a:r>
            <a:r>
              <a:rPr lang="en-US" sz="2000" dirty="0" err="1">
                <a:latin typeface="Arial "/>
              </a:rPr>
              <a:t>vài</a:t>
            </a:r>
            <a:r>
              <a:rPr lang="en-US" sz="2000" dirty="0">
                <a:latin typeface="Arial "/>
              </a:rPr>
              <a:t> </a:t>
            </a:r>
            <a:r>
              <a:rPr lang="en-US" sz="2000" dirty="0" err="1">
                <a:latin typeface="Arial "/>
              </a:rPr>
              <a:t>đơn</a:t>
            </a:r>
            <a:r>
              <a:rPr lang="en-US" sz="2000" dirty="0">
                <a:latin typeface="Arial "/>
              </a:rPr>
              <a:t> </a:t>
            </a:r>
            <a:r>
              <a:rPr lang="en-US" sz="2000" dirty="0" err="1">
                <a:latin typeface="Arial "/>
              </a:rPr>
              <a:t>vị</a:t>
            </a:r>
            <a:r>
              <a:rPr lang="en-US" sz="2000" dirty="0">
                <a:latin typeface="Arial "/>
              </a:rPr>
              <a:t> </a:t>
            </a:r>
            <a:r>
              <a:rPr lang="en-US" sz="2000" dirty="0" err="1">
                <a:latin typeface="Arial "/>
              </a:rPr>
              <a:t>kiến</a:t>
            </a:r>
            <a:r>
              <a:rPr lang="en-US" sz="2000" dirty="0">
                <a:latin typeface="Arial "/>
              </a:rPr>
              <a:t> </a:t>
            </a:r>
            <a:r>
              <a:rPr lang="en-US" sz="2000" dirty="0" err="1">
                <a:latin typeface="Arial "/>
              </a:rPr>
              <a:t>thức</a:t>
            </a:r>
            <a:r>
              <a:rPr lang="en-US" sz="2000" dirty="0">
                <a:latin typeface="Arial "/>
              </a:rPr>
              <a:t>)</a:t>
            </a:r>
          </a:p>
          <a:p>
            <a:pPr marL="285750" indent="-285750">
              <a:lnSpc>
                <a:spcPct val="120000"/>
              </a:lnSpc>
              <a:spcBef>
                <a:spcPts val="300"/>
              </a:spcBef>
              <a:spcAft>
                <a:spcPts val="300"/>
              </a:spcAft>
              <a:buFont typeface="Arial" panose="020B0604020202020204" pitchFamily="34" charset="0"/>
              <a:buChar char="•"/>
            </a:pPr>
            <a:r>
              <a:rPr lang="en-US" sz="2000" dirty="0" err="1">
                <a:latin typeface="Arial "/>
              </a:rPr>
              <a:t>Bài</a:t>
            </a:r>
            <a:r>
              <a:rPr lang="en-US" sz="2000" dirty="0">
                <a:latin typeface="Arial "/>
              </a:rPr>
              <a:t> </a:t>
            </a:r>
            <a:r>
              <a:rPr lang="en-US" sz="2000" dirty="0" err="1">
                <a:latin typeface="Arial "/>
              </a:rPr>
              <a:t>tập</a:t>
            </a:r>
            <a:r>
              <a:rPr lang="en-US" sz="2000" dirty="0">
                <a:latin typeface="Arial "/>
              </a:rPr>
              <a:t> </a:t>
            </a:r>
            <a:r>
              <a:rPr lang="en-US" sz="2000" dirty="0" err="1">
                <a:latin typeface="Arial "/>
              </a:rPr>
              <a:t>cuối</a:t>
            </a:r>
            <a:r>
              <a:rPr lang="en-US" sz="2000" dirty="0">
                <a:latin typeface="Arial "/>
              </a:rPr>
              <a:t> </a:t>
            </a:r>
            <a:r>
              <a:rPr lang="en-US" sz="2000" dirty="0" err="1">
                <a:latin typeface="Arial "/>
              </a:rPr>
              <a:t>bài</a:t>
            </a:r>
            <a:r>
              <a:rPr lang="en-US" sz="2000" dirty="0">
                <a:latin typeface="Arial "/>
              </a:rPr>
              <a:t> </a:t>
            </a:r>
            <a:r>
              <a:rPr lang="en-US" sz="2000" dirty="0" err="1">
                <a:latin typeface="Arial "/>
              </a:rPr>
              <a:t>học</a:t>
            </a:r>
            <a:r>
              <a:rPr lang="en-US" sz="2000" dirty="0">
                <a:latin typeface="Arial "/>
              </a:rPr>
              <a:t> (</a:t>
            </a:r>
            <a:r>
              <a:rPr lang="en-US" sz="2000" dirty="0" err="1">
                <a:latin typeface="Arial "/>
              </a:rPr>
              <a:t>ở</a:t>
            </a:r>
            <a:r>
              <a:rPr lang="en-US" sz="2000" dirty="0">
                <a:latin typeface="Arial "/>
              </a:rPr>
              <a:t> </a:t>
            </a:r>
            <a:r>
              <a:rPr lang="en-US" sz="2000" dirty="0" err="1">
                <a:latin typeface="Arial "/>
              </a:rPr>
              <a:t>mức</a:t>
            </a:r>
            <a:r>
              <a:rPr lang="en-US" sz="2000" dirty="0">
                <a:latin typeface="Arial "/>
              </a:rPr>
              <a:t> </a:t>
            </a:r>
            <a:r>
              <a:rPr lang="en-US" sz="2000" dirty="0" err="1">
                <a:latin typeface="Arial "/>
              </a:rPr>
              <a:t>độ</a:t>
            </a:r>
            <a:r>
              <a:rPr lang="en-US" sz="2000" dirty="0">
                <a:latin typeface="Arial "/>
              </a:rPr>
              <a:t> </a:t>
            </a:r>
            <a:r>
              <a:rPr lang="en-US" sz="2000" dirty="0" err="1">
                <a:latin typeface="Arial "/>
              </a:rPr>
              <a:t>cơ</a:t>
            </a:r>
            <a:r>
              <a:rPr lang="en-US" sz="2000" dirty="0">
                <a:latin typeface="Arial "/>
              </a:rPr>
              <a:t> </a:t>
            </a:r>
            <a:r>
              <a:rPr lang="en-US" sz="2000" dirty="0" err="1">
                <a:latin typeface="Arial "/>
              </a:rPr>
              <a:t>bản</a:t>
            </a:r>
            <a:r>
              <a:rPr lang="en-US" sz="2000" dirty="0">
                <a:latin typeface="Arial "/>
              </a:rPr>
              <a:t>, </a:t>
            </a:r>
            <a:r>
              <a:rPr lang="en-US" sz="2000" dirty="0" err="1">
                <a:latin typeface="Arial "/>
              </a:rPr>
              <a:t>số</a:t>
            </a:r>
            <a:r>
              <a:rPr lang="en-US" sz="2000" dirty="0">
                <a:latin typeface="Arial "/>
              </a:rPr>
              <a:t> </a:t>
            </a:r>
            <a:r>
              <a:rPr lang="en-US" sz="2000" dirty="0" err="1">
                <a:latin typeface="Arial "/>
              </a:rPr>
              <a:t>lượng</a:t>
            </a:r>
            <a:r>
              <a:rPr lang="en-US" sz="2000" dirty="0">
                <a:latin typeface="Arial "/>
              </a:rPr>
              <a:t> </a:t>
            </a:r>
            <a:r>
              <a:rPr lang="en-US" sz="2000" dirty="0" err="1">
                <a:latin typeface="Arial "/>
              </a:rPr>
              <a:t>vừa</a:t>
            </a:r>
            <a:r>
              <a:rPr lang="en-US" sz="2000" dirty="0">
                <a:latin typeface="Arial "/>
              </a:rPr>
              <a:t> </a:t>
            </a:r>
            <a:r>
              <a:rPr lang="en-US" sz="2000" dirty="0" err="1">
                <a:latin typeface="Arial "/>
              </a:rPr>
              <a:t>phải</a:t>
            </a:r>
            <a:r>
              <a:rPr lang="en-US" sz="2000" dirty="0">
                <a:latin typeface="Arial "/>
              </a:rPr>
              <a:t>)</a:t>
            </a:r>
          </a:p>
          <a:p>
            <a:pPr marL="285750" indent="-285750">
              <a:lnSpc>
                <a:spcPct val="120000"/>
              </a:lnSpc>
              <a:spcBef>
                <a:spcPts val="300"/>
              </a:spcBef>
              <a:spcAft>
                <a:spcPts val="300"/>
              </a:spcAft>
              <a:buFont typeface="Arial" panose="020B0604020202020204" pitchFamily="34" charset="0"/>
              <a:buChar char="•"/>
            </a:pPr>
            <a:r>
              <a:rPr lang="en-US" sz="2000" dirty="0" err="1">
                <a:latin typeface="Arial "/>
              </a:rPr>
              <a:t>Em</a:t>
            </a:r>
            <a:r>
              <a:rPr lang="en-US" sz="2000" dirty="0">
                <a:latin typeface="Arial "/>
              </a:rPr>
              <a:t> </a:t>
            </a:r>
            <a:r>
              <a:rPr lang="en-US" sz="2000" dirty="0" err="1">
                <a:latin typeface="Arial "/>
              </a:rPr>
              <a:t>có</a:t>
            </a:r>
            <a:r>
              <a:rPr lang="en-US" sz="2000" dirty="0">
                <a:latin typeface="Arial "/>
              </a:rPr>
              <a:t> </a:t>
            </a:r>
            <a:r>
              <a:rPr lang="en-US" sz="2000" dirty="0" err="1">
                <a:latin typeface="Arial "/>
              </a:rPr>
              <a:t>biết</a:t>
            </a:r>
            <a:r>
              <a:rPr lang="en-US" sz="2000" dirty="0">
                <a:latin typeface="Arial "/>
              </a:rPr>
              <a:t>? (</a:t>
            </a:r>
            <a:r>
              <a:rPr lang="en-US" sz="2000" dirty="0" err="1">
                <a:latin typeface="Arial "/>
              </a:rPr>
              <a:t>cấu</a:t>
            </a:r>
            <a:r>
              <a:rPr lang="en-US" sz="2000" dirty="0">
                <a:latin typeface="Arial "/>
              </a:rPr>
              <a:t> </a:t>
            </a:r>
            <a:r>
              <a:rPr lang="en-US" sz="2000" dirty="0" err="1">
                <a:latin typeface="Arial "/>
              </a:rPr>
              <a:t>phần</a:t>
            </a:r>
            <a:r>
              <a:rPr lang="en-US" sz="2000" dirty="0">
                <a:latin typeface="Arial "/>
              </a:rPr>
              <a:t> </a:t>
            </a:r>
            <a:r>
              <a:rPr lang="en-US" sz="2000" dirty="0" err="1">
                <a:latin typeface="Arial "/>
              </a:rPr>
              <a:t>động</a:t>
            </a:r>
            <a:r>
              <a:rPr lang="en-US" sz="2000" dirty="0">
                <a:latin typeface="Arial "/>
              </a:rPr>
              <a:t>, </a:t>
            </a:r>
            <a:r>
              <a:rPr lang="en-US" sz="2000" dirty="0" err="1">
                <a:latin typeface="Arial "/>
              </a:rPr>
              <a:t>bổ</a:t>
            </a:r>
            <a:r>
              <a:rPr lang="en-US" sz="2000" dirty="0">
                <a:latin typeface="Arial "/>
              </a:rPr>
              <a:t> sung </a:t>
            </a:r>
            <a:r>
              <a:rPr lang="en-US" sz="2000" dirty="0" err="1">
                <a:latin typeface="Arial "/>
              </a:rPr>
              <a:t>thông</a:t>
            </a:r>
            <a:r>
              <a:rPr lang="en-US" sz="2000" dirty="0">
                <a:latin typeface="Arial "/>
              </a:rPr>
              <a:t> tin </a:t>
            </a:r>
            <a:r>
              <a:rPr lang="en-US" sz="2000" dirty="0" err="1">
                <a:latin typeface="Arial "/>
              </a:rPr>
              <a:t>liên</a:t>
            </a:r>
            <a:r>
              <a:rPr lang="en-US" sz="2000" dirty="0">
                <a:latin typeface="Arial "/>
              </a:rPr>
              <a:t> </a:t>
            </a:r>
            <a:r>
              <a:rPr lang="en-US" sz="2000" dirty="0" err="1">
                <a:latin typeface="Arial "/>
              </a:rPr>
              <a:t>quan</a:t>
            </a:r>
            <a:r>
              <a:rPr lang="en-US" sz="2000" dirty="0">
                <a:latin typeface="Arial "/>
              </a:rPr>
              <a:t> </a:t>
            </a:r>
            <a:r>
              <a:rPr lang="en-US" sz="2000" dirty="0" err="1">
                <a:latin typeface="Arial "/>
              </a:rPr>
              <a:t>đến</a:t>
            </a:r>
            <a:r>
              <a:rPr lang="en-US" sz="2000" dirty="0">
                <a:latin typeface="Arial "/>
              </a:rPr>
              <a:t> </a:t>
            </a:r>
            <a:r>
              <a:rPr lang="en-US" sz="2000" dirty="0" err="1">
                <a:latin typeface="Arial "/>
              </a:rPr>
              <a:t>bài</a:t>
            </a:r>
            <a:r>
              <a:rPr lang="en-US" sz="2000" dirty="0">
                <a:latin typeface="Arial "/>
              </a:rPr>
              <a:t> </a:t>
            </a:r>
            <a:r>
              <a:rPr lang="en-US" sz="2000" dirty="0" err="1">
                <a:latin typeface="Arial "/>
              </a:rPr>
              <a:t>học</a:t>
            </a:r>
            <a:r>
              <a:rPr lang="en-US" sz="2000" dirty="0">
                <a:latin typeface="Arial "/>
              </a:rPr>
              <a:t>)</a:t>
            </a:r>
          </a:p>
        </p:txBody>
      </p:sp>
      <p:cxnSp>
        <p:nvCxnSpPr>
          <p:cNvPr id="6" name="Straight Arrow Connector 5">
            <a:extLst>
              <a:ext uri="{FF2B5EF4-FFF2-40B4-BE49-F238E27FC236}">
                <a16:creationId xmlns:a16="http://schemas.microsoft.com/office/drawing/2014/main" id="{3428BA14-958D-4045-93F3-3A6C4CD5485E}"/>
              </a:ext>
            </a:extLst>
          </p:cNvPr>
          <p:cNvCxnSpPr>
            <a:cxnSpLocks/>
          </p:cNvCxnSpPr>
          <p:nvPr/>
        </p:nvCxnSpPr>
        <p:spPr>
          <a:xfrm>
            <a:off x="4487916" y="2140241"/>
            <a:ext cx="720000" cy="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59009DF-797B-4E8D-BAA6-45C6C23AADDD}"/>
              </a:ext>
            </a:extLst>
          </p:cNvPr>
          <p:cNvCxnSpPr>
            <a:cxnSpLocks/>
          </p:cNvCxnSpPr>
          <p:nvPr/>
        </p:nvCxnSpPr>
        <p:spPr>
          <a:xfrm>
            <a:off x="2610437" y="2579169"/>
            <a:ext cx="3692827" cy="1358847"/>
          </a:xfrm>
          <a:prstGeom prst="bentConnector3">
            <a:avLst>
              <a:gd name="adj1" fmla="val 60235"/>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Google Shape;298;p13">
            <a:extLst>
              <a:ext uri="{FF2B5EF4-FFF2-40B4-BE49-F238E27FC236}">
                <a16:creationId xmlns:a16="http://schemas.microsoft.com/office/drawing/2014/main" id="{3045444A-F26C-6148-9D92-72E61AAB2AC9}"/>
              </a:ext>
            </a:extLst>
          </p:cNvPr>
          <p:cNvSpPr txBox="1"/>
          <p:nvPr/>
        </p:nvSpPr>
        <p:spPr>
          <a:xfrm>
            <a:off x="438728" y="514153"/>
            <a:ext cx="62034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bg1"/>
                </a:solidFill>
                <a:latin typeface="Arial"/>
                <a:ea typeface="Arial"/>
                <a:cs typeface="Arial"/>
                <a:sym typeface="Arial"/>
              </a:rPr>
              <a:t>4</a:t>
            </a:r>
            <a:endParaRPr sz="2400" b="1" i="0" u="none" strike="noStrike" cap="none" dirty="0">
              <a:solidFill>
                <a:schemeClr val="bg1"/>
              </a:solidFill>
              <a:latin typeface="Arial"/>
              <a:ea typeface="Arial"/>
              <a:cs typeface="Arial"/>
              <a:sym typeface="Arial"/>
            </a:endParaRPr>
          </a:p>
        </p:txBody>
      </p:sp>
      <p:sp>
        <p:nvSpPr>
          <p:cNvPr id="14" name="Google Shape;298;p13">
            <a:extLst>
              <a:ext uri="{FF2B5EF4-FFF2-40B4-BE49-F238E27FC236}">
                <a16:creationId xmlns:a16="http://schemas.microsoft.com/office/drawing/2014/main" id="{F0FA6B71-FA21-FC42-88DF-7E8104D9D84C}"/>
              </a:ext>
            </a:extLst>
          </p:cNvPr>
          <p:cNvSpPr txBox="1"/>
          <p:nvPr/>
        </p:nvSpPr>
        <p:spPr>
          <a:xfrm>
            <a:off x="461947" y="445421"/>
            <a:ext cx="62034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bg1"/>
                </a:solidFill>
                <a:latin typeface="Arial"/>
                <a:ea typeface="Arial"/>
                <a:cs typeface="Arial"/>
                <a:sym typeface="Arial"/>
              </a:rPr>
              <a:t>4</a:t>
            </a:r>
            <a:endParaRPr sz="2400" b="1" i="0" u="none" strike="noStrike" cap="none" dirty="0">
              <a:solidFill>
                <a:schemeClr val="bg1"/>
              </a:solidFill>
              <a:latin typeface="Arial"/>
              <a:ea typeface="Arial"/>
              <a:cs typeface="Arial"/>
              <a:sym typeface="Arial"/>
            </a:endParaRPr>
          </a:p>
        </p:txBody>
      </p:sp>
      <p:sp>
        <p:nvSpPr>
          <p:cNvPr id="15" name="Google Shape;298;p13">
            <a:extLst>
              <a:ext uri="{FF2B5EF4-FFF2-40B4-BE49-F238E27FC236}">
                <a16:creationId xmlns:a16="http://schemas.microsoft.com/office/drawing/2014/main" id="{2EAD2A32-7673-0448-8E1A-CF713FB258DB}"/>
              </a:ext>
            </a:extLst>
          </p:cNvPr>
          <p:cNvSpPr txBox="1"/>
          <p:nvPr/>
        </p:nvSpPr>
        <p:spPr>
          <a:xfrm>
            <a:off x="591128" y="666553"/>
            <a:ext cx="62034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bg1"/>
                </a:solidFill>
                <a:latin typeface="Arial"/>
                <a:ea typeface="Arial"/>
                <a:cs typeface="Arial"/>
                <a:sym typeface="Arial"/>
              </a:rPr>
              <a:t>4</a:t>
            </a:r>
            <a:endParaRPr sz="2400" b="1" i="0" u="none" strike="noStrike" cap="none" dirty="0">
              <a:solidFill>
                <a:schemeClr val="bg1"/>
              </a:solidFill>
              <a:latin typeface="Arial"/>
              <a:ea typeface="Arial"/>
              <a:cs typeface="Arial"/>
              <a:sym typeface="Arial"/>
            </a:endParaRPr>
          </a:p>
        </p:txBody>
      </p:sp>
      <p:sp>
        <p:nvSpPr>
          <p:cNvPr id="17" name="Google Shape;298;p13">
            <a:extLst>
              <a:ext uri="{FF2B5EF4-FFF2-40B4-BE49-F238E27FC236}">
                <a16:creationId xmlns:a16="http://schemas.microsoft.com/office/drawing/2014/main" id="{D5186C20-EE02-7745-8E61-2692D4B4C6FA}"/>
              </a:ext>
            </a:extLst>
          </p:cNvPr>
          <p:cNvSpPr txBox="1"/>
          <p:nvPr/>
        </p:nvSpPr>
        <p:spPr>
          <a:xfrm>
            <a:off x="743528" y="818953"/>
            <a:ext cx="62034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bg1"/>
                </a:solidFill>
                <a:latin typeface="Arial"/>
                <a:ea typeface="Arial"/>
                <a:cs typeface="Arial"/>
                <a:sym typeface="Arial"/>
              </a:rPr>
              <a:t>4</a:t>
            </a:r>
            <a:endParaRPr sz="2400" b="1" i="0" u="none" strike="noStrike" cap="none" dirty="0">
              <a:solidFill>
                <a:schemeClr val="bg1"/>
              </a:solidFill>
              <a:latin typeface="Arial"/>
              <a:ea typeface="Arial"/>
              <a:cs typeface="Arial"/>
              <a:sym typeface="Arial"/>
            </a:endParaRPr>
          </a:p>
        </p:txBody>
      </p:sp>
      <p:sp>
        <p:nvSpPr>
          <p:cNvPr id="18" name="TextBox 17">
            <a:extLst>
              <a:ext uri="{FF2B5EF4-FFF2-40B4-BE49-F238E27FC236}">
                <a16:creationId xmlns:a16="http://schemas.microsoft.com/office/drawing/2014/main" id="{C1E742D3-8C87-1846-B5D2-3010AD74E0A3}"/>
              </a:ext>
            </a:extLst>
          </p:cNvPr>
          <p:cNvSpPr txBox="1"/>
          <p:nvPr/>
        </p:nvSpPr>
        <p:spPr>
          <a:xfrm>
            <a:off x="415509" y="541708"/>
            <a:ext cx="5114434"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I</a:t>
            </a:r>
            <a:r>
              <a:rPr lang="vi-VN" sz="2800" b="1" dirty="0">
                <a:solidFill>
                  <a:schemeClr val="bg1"/>
                </a:solidFill>
              </a:rPr>
              <a:t>V – </a:t>
            </a:r>
            <a:r>
              <a:rPr lang="vi-VN" sz="2400" b="1" dirty="0">
                <a:solidFill>
                  <a:schemeClr val="accent5">
                    <a:lumMod val="75000"/>
                  </a:schemeClr>
                </a:solidFill>
              </a:rPr>
              <a:t>CẤU TRÚC BÀI HỌC</a:t>
            </a:r>
          </a:p>
        </p:txBody>
      </p:sp>
    </p:spTree>
    <p:extLst>
      <p:ext uri="{BB962C8B-B14F-4D97-AF65-F5344CB8AC3E}">
        <p14:creationId xmlns:p14="http://schemas.microsoft.com/office/powerpoint/2010/main" val="390020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88EDD-FA1D-5C49-A545-A186D515068B}"/>
              </a:ext>
            </a:extLst>
          </p:cNvPr>
          <p:cNvSpPr txBox="1"/>
          <p:nvPr/>
        </p:nvSpPr>
        <p:spPr>
          <a:xfrm>
            <a:off x="868307" y="839787"/>
            <a:ext cx="4042126" cy="830997"/>
          </a:xfrm>
          <a:prstGeom prst="rect">
            <a:avLst/>
          </a:prstGeom>
          <a:noFill/>
        </p:spPr>
        <p:txBody>
          <a:bodyPr wrap="square" rtlCol="0">
            <a:spAutoFit/>
          </a:bodyPr>
          <a:lstStyle/>
          <a:p>
            <a:r>
              <a:rPr lang="en-US" sz="2400" b="1" dirty="0">
                <a:solidFill>
                  <a:schemeClr val="accent5">
                    <a:lumMod val="75000"/>
                  </a:schemeClr>
                </a:solidFill>
              </a:rPr>
              <a:t>CẤU TRÚC CỦA MỖI ĐƠN VỊ KIẾN THỨC</a:t>
            </a:r>
            <a:r>
              <a:rPr lang="vi-VN" sz="2400" b="1" dirty="0">
                <a:solidFill>
                  <a:schemeClr val="accent5">
                    <a:lumMod val="75000"/>
                  </a:schemeClr>
                </a:solidFill>
              </a:rPr>
              <a:t> </a:t>
            </a:r>
          </a:p>
        </p:txBody>
      </p:sp>
      <p:sp>
        <p:nvSpPr>
          <p:cNvPr id="3" name="TextBox 2">
            <a:extLst>
              <a:ext uri="{FF2B5EF4-FFF2-40B4-BE49-F238E27FC236}">
                <a16:creationId xmlns:a16="http://schemas.microsoft.com/office/drawing/2014/main" id="{13E72DB1-3007-654D-B293-8C34C1D8B2CC}"/>
              </a:ext>
            </a:extLst>
          </p:cNvPr>
          <p:cNvSpPr txBox="1"/>
          <p:nvPr/>
        </p:nvSpPr>
        <p:spPr>
          <a:xfrm>
            <a:off x="230528" y="1821639"/>
            <a:ext cx="4328772" cy="369332"/>
          </a:xfrm>
          <a:prstGeom prst="rect">
            <a:avLst/>
          </a:prstGeom>
          <a:noFill/>
        </p:spPr>
        <p:txBody>
          <a:bodyPr wrap="square" rtlCol="0">
            <a:spAutoFit/>
          </a:bodyPr>
          <a:lstStyle/>
          <a:p>
            <a:pPr marL="342900" indent="-342900">
              <a:buFont typeface="Arial" panose="020B0604020202020204" pitchFamily="34" charset="0"/>
              <a:buChar char="•"/>
            </a:pPr>
            <a:r>
              <a:rPr lang="en-US" b="1" dirty="0" err="1"/>
              <a:t>Hình</a:t>
            </a:r>
            <a:r>
              <a:rPr lang="en-US" b="1" dirty="0"/>
              <a:t> </a:t>
            </a:r>
            <a:r>
              <a:rPr lang="en-US" b="1" dirty="0" err="1"/>
              <a:t>thành</a:t>
            </a:r>
            <a:r>
              <a:rPr lang="en-US" b="1" dirty="0"/>
              <a:t> </a:t>
            </a:r>
            <a:r>
              <a:rPr lang="en-US" b="1" dirty="0" err="1"/>
              <a:t>kiến</a:t>
            </a:r>
            <a:r>
              <a:rPr lang="en-US" b="1" dirty="0"/>
              <a:t> </a:t>
            </a:r>
            <a:r>
              <a:rPr lang="en-US" b="1" dirty="0" err="1"/>
              <a:t>thức</a:t>
            </a:r>
            <a:endParaRPr lang="en-US" b="1" dirty="0"/>
          </a:p>
        </p:txBody>
      </p:sp>
      <p:sp>
        <p:nvSpPr>
          <p:cNvPr id="7" name="TextBox 6">
            <a:extLst>
              <a:ext uri="{FF2B5EF4-FFF2-40B4-BE49-F238E27FC236}">
                <a16:creationId xmlns:a16="http://schemas.microsoft.com/office/drawing/2014/main" id="{D4856BFA-3574-F847-89B0-034AFA5F09C0}"/>
              </a:ext>
            </a:extLst>
          </p:cNvPr>
          <p:cNvSpPr txBox="1"/>
          <p:nvPr/>
        </p:nvSpPr>
        <p:spPr>
          <a:xfrm>
            <a:off x="341265" y="4667029"/>
            <a:ext cx="2142483" cy="369332"/>
          </a:xfrm>
          <a:prstGeom prst="rect">
            <a:avLst/>
          </a:prstGeom>
          <a:noFill/>
        </p:spPr>
        <p:txBody>
          <a:bodyPr wrap="square" rtlCol="0">
            <a:spAutoFit/>
          </a:bodyPr>
          <a:lstStyle/>
          <a:p>
            <a:pPr marL="285750" indent="-285750">
              <a:buFont typeface="Arial" panose="020B0604020202020204" pitchFamily="34" charset="0"/>
              <a:buChar char="•"/>
            </a:pPr>
            <a:r>
              <a:rPr lang="en-US" b="1" dirty="0" err="1"/>
              <a:t>Khung</a:t>
            </a:r>
            <a:r>
              <a:rPr lang="en-US" b="1" dirty="0"/>
              <a:t> </a:t>
            </a:r>
            <a:r>
              <a:rPr lang="en-US" b="1" dirty="0" err="1"/>
              <a:t>kiến</a:t>
            </a:r>
            <a:r>
              <a:rPr lang="en-US" b="1" dirty="0"/>
              <a:t> </a:t>
            </a:r>
            <a:r>
              <a:rPr lang="en-US" b="1" dirty="0" err="1"/>
              <a:t>thức</a:t>
            </a:r>
            <a:endParaRPr lang="vi-VN" b="1" dirty="0"/>
          </a:p>
        </p:txBody>
      </p:sp>
      <p:cxnSp>
        <p:nvCxnSpPr>
          <p:cNvPr id="9" name="Straight Connector 8"/>
          <p:cNvCxnSpPr>
            <a:cxnSpLocks/>
          </p:cNvCxnSpPr>
          <p:nvPr/>
        </p:nvCxnSpPr>
        <p:spPr>
          <a:xfrm>
            <a:off x="3767783" y="2030277"/>
            <a:ext cx="791517" cy="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2483748" y="4885505"/>
            <a:ext cx="1923393" cy="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0" name="Picture 9" descr="Table&#10;&#10;Description automatically generated">
            <a:extLst>
              <a:ext uri="{FF2B5EF4-FFF2-40B4-BE49-F238E27FC236}">
                <a16:creationId xmlns:a16="http://schemas.microsoft.com/office/drawing/2014/main" id="{B4B5C525-9A28-2B67-54CF-50FFD8D0B72A}"/>
              </a:ext>
            </a:extLst>
          </p:cNvPr>
          <p:cNvPicPr>
            <a:picLocks noChangeAspect="1"/>
          </p:cNvPicPr>
          <p:nvPr/>
        </p:nvPicPr>
        <p:blipFill>
          <a:blip r:embed="rId2"/>
          <a:stretch>
            <a:fillRect/>
          </a:stretch>
        </p:blipFill>
        <p:spPr>
          <a:xfrm>
            <a:off x="4559300" y="1251620"/>
            <a:ext cx="7632700" cy="3975100"/>
          </a:xfrm>
          <a:prstGeom prst="rect">
            <a:avLst/>
          </a:prstGeom>
        </p:spPr>
      </p:pic>
    </p:spTree>
    <p:extLst>
      <p:ext uri="{BB962C8B-B14F-4D97-AF65-F5344CB8AC3E}">
        <p14:creationId xmlns:p14="http://schemas.microsoft.com/office/powerpoint/2010/main" val="2389589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03E63A-27F9-D440-A9B8-81E68BF91C87}"/>
              </a:ext>
            </a:extLst>
          </p:cNvPr>
          <p:cNvSpPr txBox="1"/>
          <p:nvPr/>
        </p:nvSpPr>
        <p:spPr>
          <a:xfrm>
            <a:off x="910818" y="2635338"/>
            <a:ext cx="6232634" cy="2215350"/>
          </a:xfrm>
          <a:prstGeom prst="rect">
            <a:avLst/>
          </a:prstGeom>
          <a:noFill/>
        </p:spPr>
        <p:txBody>
          <a:bodyPr wrap="square" rtlCol="0">
            <a:spAutoFit/>
          </a:bodyPr>
          <a:lstStyle/>
          <a:p>
            <a:pPr>
              <a:lnSpc>
                <a:spcPts val="2800"/>
              </a:lnSpc>
            </a:pPr>
            <a:r>
              <a:rPr lang="vi-VN" dirty="0">
                <a:solidFill>
                  <a:srgbClr val="0070C0"/>
                </a:solidFill>
              </a:rPr>
              <a:t>TỔNG CHỦ BIÊN</a:t>
            </a:r>
            <a:r>
              <a:rPr lang="vi-VN" dirty="0"/>
              <a:t>:</a:t>
            </a:r>
            <a:r>
              <a:rPr lang="vi-VN" sz="2000" dirty="0"/>
              <a:t> Hà Huy Khoái</a:t>
            </a:r>
          </a:p>
          <a:p>
            <a:pPr>
              <a:lnSpc>
                <a:spcPts val="2800"/>
              </a:lnSpc>
            </a:pPr>
            <a:r>
              <a:rPr lang="vi-VN" dirty="0">
                <a:solidFill>
                  <a:srgbClr val="0070C0"/>
                </a:solidFill>
              </a:rPr>
              <a:t>ĐỒNG CHỦ BIÊN</a:t>
            </a:r>
            <a:r>
              <a:rPr lang="vi-VN" dirty="0"/>
              <a:t>: </a:t>
            </a:r>
            <a:r>
              <a:rPr lang="vi-VN" sz="2000" dirty="0"/>
              <a:t>Cung Thế Anh, Nguyễn Huy Đoan</a:t>
            </a:r>
          </a:p>
          <a:p>
            <a:pPr>
              <a:lnSpc>
                <a:spcPts val="2800"/>
              </a:lnSpc>
            </a:pPr>
            <a:r>
              <a:rPr lang="vi-VN" dirty="0">
                <a:solidFill>
                  <a:srgbClr val="0070C0"/>
                </a:solidFill>
              </a:rPr>
              <a:t>TÁC GIẢ</a:t>
            </a:r>
            <a:r>
              <a:rPr lang="vi-VN" dirty="0"/>
              <a:t>:   </a:t>
            </a:r>
            <a:r>
              <a:rPr lang="vi-VN" sz="2000" dirty="0"/>
              <a:t>Nguyễn Cao Cường, Trần Mạnh Cường,</a:t>
            </a:r>
            <a:r>
              <a:rPr lang="en-US" sz="2000" dirty="0"/>
              <a:t> </a:t>
            </a:r>
            <a:br>
              <a:rPr lang="en-US" sz="2000" dirty="0"/>
            </a:br>
            <a:r>
              <a:rPr lang="en-US" sz="2000" dirty="0"/>
              <a:t>	    </a:t>
            </a:r>
            <a:r>
              <a:rPr lang="vi-VN" sz="2000" dirty="0"/>
              <a:t>Doãn Minh Cường, Trần Phương Dung, </a:t>
            </a:r>
            <a:br>
              <a:rPr lang="en-US" sz="2000" dirty="0"/>
            </a:br>
            <a:r>
              <a:rPr lang="en-US" sz="2000" dirty="0"/>
              <a:t>	    </a:t>
            </a:r>
            <a:r>
              <a:rPr lang="vi-VN" sz="2000" dirty="0"/>
              <a:t>Sĩ Đức Quang, Lưu Bá Thắng, </a:t>
            </a:r>
          </a:p>
          <a:p>
            <a:pPr>
              <a:lnSpc>
                <a:spcPts val="2800"/>
              </a:lnSpc>
            </a:pPr>
            <a:r>
              <a:rPr lang="vi-VN" sz="2000" dirty="0"/>
              <a:t>	   Đặng Hùng Thắng</a:t>
            </a:r>
          </a:p>
        </p:txBody>
      </p:sp>
      <p:sp>
        <p:nvSpPr>
          <p:cNvPr id="7" name="TextBox 6"/>
          <p:cNvSpPr txBox="1"/>
          <p:nvPr/>
        </p:nvSpPr>
        <p:spPr>
          <a:xfrm>
            <a:off x="910818" y="2196960"/>
            <a:ext cx="3862699" cy="523220"/>
          </a:xfrm>
          <a:prstGeom prst="rect">
            <a:avLst/>
          </a:prstGeom>
          <a:noFill/>
        </p:spPr>
        <p:txBody>
          <a:bodyPr wrap="square" rtlCol="0">
            <a:spAutoFit/>
          </a:bodyPr>
          <a:lstStyle/>
          <a:p>
            <a:r>
              <a:rPr lang="en-US" sz="2800" b="1">
                <a:solidFill>
                  <a:srgbClr val="00B050"/>
                </a:solidFill>
                <a:latin typeface="Myriad Pro" panose="020B0503030403020204" pitchFamily="34" charset="0"/>
                <a:cs typeface="Myriad Arabic" panose="01010101010101010101" pitchFamily="50" charset="-78"/>
              </a:rPr>
              <a:t>TOÁN 8</a:t>
            </a:r>
            <a:endParaRPr lang="en-US" sz="2800" b="1" dirty="0">
              <a:solidFill>
                <a:srgbClr val="00B050"/>
              </a:solidFill>
              <a:latin typeface="Myriad Pro" panose="020B0503030403020204" pitchFamily="34" charset="0"/>
              <a:cs typeface="Myriad Arabic" panose="01010101010101010101" pitchFamily="50" charset="-78"/>
            </a:endParaRPr>
          </a:p>
        </p:txBody>
      </p:sp>
      <p:pic>
        <p:nvPicPr>
          <p:cNvPr id="2" name="Picture 1">
            <a:extLst>
              <a:ext uri="{FF2B5EF4-FFF2-40B4-BE49-F238E27FC236}">
                <a16:creationId xmlns:a16="http://schemas.microsoft.com/office/drawing/2014/main" id="{84A63CBC-0F60-71A0-E683-EE70BF049D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9928" y="1969477"/>
            <a:ext cx="4828462" cy="3030681"/>
          </a:xfrm>
          <a:prstGeom prst="rect">
            <a:avLst/>
          </a:prstGeom>
        </p:spPr>
      </p:pic>
      <p:sp>
        <p:nvSpPr>
          <p:cNvPr id="5" name="TextBox 4"/>
          <p:cNvSpPr txBox="1"/>
          <p:nvPr/>
        </p:nvSpPr>
        <p:spPr>
          <a:xfrm>
            <a:off x="2425019" y="847161"/>
            <a:ext cx="6919140" cy="1138773"/>
          </a:xfrm>
          <a:prstGeom prst="rect">
            <a:avLst/>
          </a:prstGeom>
          <a:noFill/>
        </p:spPr>
        <p:txBody>
          <a:bodyPr wrap="square" rtlCol="0">
            <a:spAutoFit/>
          </a:bodyPr>
          <a:lstStyle/>
          <a:p>
            <a:pPr algn="ctr"/>
            <a:r>
              <a:rPr lang="en-US" sz="3600" b="1" dirty="0">
                <a:solidFill>
                  <a:srgbClr val="CC0066"/>
                </a:solidFill>
                <a:latin typeface="Tahoma" panose="020B0604030504040204" pitchFamily="34" charset="0"/>
                <a:ea typeface="Tahoma" panose="020B0604030504040204" pitchFamily="34" charset="0"/>
                <a:cs typeface="Tahoma" panose="020B0604030504040204" pitchFamily="34" charset="0"/>
              </a:rPr>
              <a:t>BỒI DƯỠNG GIÁO VIÊN</a:t>
            </a:r>
          </a:p>
          <a:p>
            <a:pPr algn="ctr"/>
            <a:r>
              <a:rPr lang="en-US" sz="3200" b="1" dirty="0" err="1">
                <a:solidFill>
                  <a:srgbClr val="CC0066"/>
                </a:solidFill>
                <a:latin typeface="Tahoma" panose="020B0604030504040204" pitchFamily="34" charset="0"/>
                <a:ea typeface="Tahoma" panose="020B0604030504040204" pitchFamily="34" charset="0"/>
                <a:cs typeface="Tahoma" panose="020B0604030504040204" pitchFamily="34" charset="0"/>
              </a:rPr>
              <a:t>Sử</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CC0066"/>
                </a:solidFill>
                <a:latin typeface="Tahoma" panose="020B0604030504040204" pitchFamily="34" charset="0"/>
                <a:ea typeface="Tahoma" panose="020B0604030504040204" pitchFamily="34" charset="0"/>
                <a:cs typeface="Tahoma" panose="020B0604030504040204" pitchFamily="34" charset="0"/>
              </a:rPr>
              <a:t>dụng</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 SGK </a:t>
            </a:r>
            <a:r>
              <a:rPr lang="en-US" sz="3200" b="1" dirty="0" err="1">
                <a:solidFill>
                  <a:srgbClr val="CC0066"/>
                </a:solidFill>
                <a:latin typeface="Tahoma" panose="020B0604030504040204" pitchFamily="34" charset="0"/>
                <a:ea typeface="Tahoma" panose="020B0604030504040204" pitchFamily="34" charset="0"/>
                <a:cs typeface="Tahoma" panose="020B0604030504040204" pitchFamily="34" charset="0"/>
              </a:rPr>
              <a:t>Toán</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 8 </a:t>
            </a:r>
            <a:r>
              <a:rPr lang="en-US" sz="3200" b="1" dirty="0" err="1">
                <a:solidFill>
                  <a:srgbClr val="CC0066"/>
                </a:solidFill>
                <a:latin typeface="Tahoma" panose="020B0604030504040204" pitchFamily="34" charset="0"/>
                <a:ea typeface="Tahoma" panose="020B0604030504040204" pitchFamily="34" charset="0"/>
                <a:cs typeface="Tahoma" panose="020B0604030504040204" pitchFamily="34" charset="0"/>
              </a:rPr>
              <a:t>KNTTvCS</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4254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0F7D3E-F24D-4092-B7F2-2938A0E3F404}"/>
              </a:ext>
            </a:extLst>
          </p:cNvPr>
          <p:cNvSpPr txBox="1"/>
          <p:nvPr/>
        </p:nvSpPr>
        <p:spPr>
          <a:xfrm>
            <a:off x="581890" y="735072"/>
            <a:ext cx="3549341" cy="3970318"/>
          </a:xfrm>
          <a:prstGeom prst="rect">
            <a:avLst/>
          </a:prstGeom>
          <a:noFill/>
        </p:spPr>
        <p:txBody>
          <a:bodyPr wrap="square" rtlCol="0">
            <a:spAutoFit/>
          </a:bodyPr>
          <a:lstStyle/>
          <a:p>
            <a:pPr marL="285750" indent="-285750">
              <a:buFont typeface="Arial" panose="020B0604020202020204" pitchFamily="34" charset="0"/>
              <a:buChar char="•"/>
            </a:pPr>
            <a:endParaRPr lang="en-US" b="1" dirty="0"/>
          </a:p>
          <a:p>
            <a:endParaRPr lang="en-US" b="1" dirty="0"/>
          </a:p>
          <a:p>
            <a:pPr marL="285750" indent="-285750">
              <a:buFont typeface="Arial" panose="020B0604020202020204" pitchFamily="34" charset="0"/>
              <a:buChar char="•"/>
            </a:pPr>
            <a:r>
              <a:rPr lang="en-US" b="1" dirty="0" err="1"/>
              <a:t>Ví</a:t>
            </a:r>
            <a:r>
              <a:rPr lang="en-US" b="1" dirty="0"/>
              <a:t> </a:t>
            </a:r>
            <a:r>
              <a:rPr lang="en-US" b="1" dirty="0" err="1"/>
              <a:t>dụ</a:t>
            </a:r>
            <a:r>
              <a:rPr lang="en-US" b="1" dirty="0"/>
              <a:t> </a:t>
            </a:r>
            <a:r>
              <a:rPr lang="en-US" b="1" dirty="0" err="1"/>
              <a:t>mẫu</a:t>
            </a: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p>
          <a:p>
            <a:endParaRPr lang="en-US" b="1" dirty="0"/>
          </a:p>
          <a:p>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err="1"/>
              <a:t>Luyện</a:t>
            </a:r>
            <a:r>
              <a:rPr lang="en-US" b="1" dirty="0"/>
              <a:t> </a:t>
            </a:r>
            <a:r>
              <a:rPr lang="en-US" b="1" dirty="0" err="1"/>
              <a:t>tập</a:t>
            </a:r>
            <a:r>
              <a:rPr lang="en-US" b="1" dirty="0"/>
              <a:t> </a:t>
            </a:r>
          </a:p>
          <a:p>
            <a:r>
              <a:rPr lang="en-US" b="1" dirty="0"/>
              <a:t>     </a:t>
            </a:r>
            <a:r>
              <a:rPr lang="en-US" b="1" dirty="0" err="1"/>
              <a:t>Vận</a:t>
            </a:r>
            <a:r>
              <a:rPr lang="en-US" b="1" dirty="0"/>
              <a:t> </a:t>
            </a:r>
            <a:r>
              <a:rPr lang="en-US" b="1" dirty="0" err="1"/>
              <a:t>dụng</a:t>
            </a:r>
            <a:endParaRPr lang="en-US" b="1" dirty="0"/>
          </a:p>
          <a:p>
            <a:r>
              <a:rPr lang="en-US" b="1" dirty="0"/>
              <a:t>     </a:t>
            </a:r>
            <a:r>
              <a:rPr lang="en-US" b="1" dirty="0" err="1"/>
              <a:t>Tranh</a:t>
            </a:r>
            <a:r>
              <a:rPr lang="en-US" b="1" dirty="0"/>
              <a:t> </a:t>
            </a:r>
            <a:r>
              <a:rPr lang="en-US" b="1" dirty="0" err="1"/>
              <a:t>luận</a:t>
            </a:r>
            <a:endParaRPr lang="en-US" b="1" dirty="0"/>
          </a:p>
          <a:p>
            <a:r>
              <a:rPr lang="en-US" b="1" dirty="0"/>
              <a:t>     </a:t>
            </a:r>
            <a:r>
              <a:rPr lang="en-US" b="1" dirty="0" err="1"/>
              <a:t>Thử</a:t>
            </a:r>
            <a:r>
              <a:rPr lang="en-US" b="1" dirty="0"/>
              <a:t> </a:t>
            </a:r>
            <a:r>
              <a:rPr lang="en-US" b="1" dirty="0" err="1"/>
              <a:t>thách</a:t>
            </a:r>
            <a:r>
              <a:rPr lang="en-US" b="1" dirty="0"/>
              <a:t> </a:t>
            </a:r>
            <a:r>
              <a:rPr lang="en-US" b="1" dirty="0" err="1"/>
              <a:t>nhỏ</a:t>
            </a:r>
            <a:endParaRPr lang="en-US" b="1" dirty="0"/>
          </a:p>
        </p:txBody>
      </p:sp>
      <p:cxnSp>
        <p:nvCxnSpPr>
          <p:cNvPr id="6" name="Straight Arrow Connector 5">
            <a:extLst>
              <a:ext uri="{FF2B5EF4-FFF2-40B4-BE49-F238E27FC236}">
                <a16:creationId xmlns:a16="http://schemas.microsoft.com/office/drawing/2014/main" id="{4B95DF68-7120-466C-957F-328F44CF1415}"/>
              </a:ext>
            </a:extLst>
          </p:cNvPr>
          <p:cNvCxnSpPr>
            <a:cxnSpLocks/>
          </p:cNvCxnSpPr>
          <p:nvPr/>
        </p:nvCxnSpPr>
        <p:spPr>
          <a:xfrm flipV="1">
            <a:off x="3042890" y="338757"/>
            <a:ext cx="1393773" cy="133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BF39FC5-8426-40ED-A6E9-F8FCBA87E4A7}"/>
              </a:ext>
            </a:extLst>
          </p:cNvPr>
          <p:cNvCxnSpPr>
            <a:cxnSpLocks/>
          </p:cNvCxnSpPr>
          <p:nvPr/>
        </p:nvCxnSpPr>
        <p:spPr>
          <a:xfrm flipV="1">
            <a:off x="2271326" y="4022163"/>
            <a:ext cx="2327564"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2FB8E3-52FB-95F4-97C3-5C73C444098A}"/>
              </a:ext>
            </a:extLst>
          </p:cNvPr>
          <p:cNvCxnSpPr>
            <a:cxnSpLocks/>
          </p:cNvCxnSpPr>
          <p:nvPr/>
        </p:nvCxnSpPr>
        <p:spPr>
          <a:xfrm flipH="1">
            <a:off x="3061071" y="332066"/>
            <a:ext cx="60" cy="25346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8D95CA3-D564-6B36-AE10-3A4862D3461E}"/>
              </a:ext>
            </a:extLst>
          </p:cNvPr>
          <p:cNvCxnSpPr>
            <a:cxnSpLocks/>
          </p:cNvCxnSpPr>
          <p:nvPr/>
        </p:nvCxnSpPr>
        <p:spPr>
          <a:xfrm>
            <a:off x="3061071" y="2866718"/>
            <a:ext cx="139377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552E07-9E91-AA3E-8928-3DB0A157F6C6}"/>
              </a:ext>
            </a:extLst>
          </p:cNvPr>
          <p:cNvCxnSpPr>
            <a:cxnSpLocks/>
          </p:cNvCxnSpPr>
          <p:nvPr/>
        </p:nvCxnSpPr>
        <p:spPr>
          <a:xfrm>
            <a:off x="2087726" y="1500907"/>
            <a:ext cx="974184"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7" descr="Table&#10;&#10;Description automatically generated">
            <a:extLst>
              <a:ext uri="{FF2B5EF4-FFF2-40B4-BE49-F238E27FC236}">
                <a16:creationId xmlns:a16="http://schemas.microsoft.com/office/drawing/2014/main" id="{4EA554F4-8D41-FDFD-F8CF-A5D3FAA4FB1D}"/>
              </a:ext>
            </a:extLst>
          </p:cNvPr>
          <p:cNvPicPr>
            <a:picLocks noChangeAspect="1"/>
          </p:cNvPicPr>
          <p:nvPr/>
        </p:nvPicPr>
        <p:blipFill>
          <a:blip r:embed="rId2"/>
          <a:stretch>
            <a:fillRect/>
          </a:stretch>
        </p:blipFill>
        <p:spPr>
          <a:xfrm>
            <a:off x="4742096" y="0"/>
            <a:ext cx="6755980" cy="6858000"/>
          </a:xfrm>
          <a:prstGeom prst="rect">
            <a:avLst/>
          </a:prstGeom>
        </p:spPr>
      </p:pic>
    </p:spTree>
    <p:extLst>
      <p:ext uri="{BB962C8B-B14F-4D97-AF65-F5344CB8AC3E}">
        <p14:creationId xmlns:p14="http://schemas.microsoft.com/office/powerpoint/2010/main" val="389139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5ED10B-AB79-6F4D-BCEB-72146F6ED88A}"/>
              </a:ext>
            </a:extLst>
          </p:cNvPr>
          <p:cNvSpPr/>
          <p:nvPr/>
        </p:nvSpPr>
        <p:spPr>
          <a:xfrm>
            <a:off x="703869" y="153513"/>
            <a:ext cx="7257907" cy="461665"/>
          </a:xfrm>
          <a:prstGeom prst="rect">
            <a:avLst/>
          </a:prstGeom>
        </p:spPr>
        <p:txBody>
          <a:bodyPr wrap="square">
            <a:spAutoFit/>
          </a:bodyPr>
          <a:lstStyle/>
          <a:p>
            <a:r>
              <a:rPr lang="vi-VN" sz="2400" b="1" dirty="0"/>
              <a:t>Chức năng của từng cấu phần trong mỗi bài học</a:t>
            </a:r>
            <a:endParaRPr lang="vi-VN" sz="2800" dirty="0"/>
          </a:p>
        </p:txBody>
      </p:sp>
      <p:graphicFrame>
        <p:nvGraphicFramePr>
          <p:cNvPr id="5" name="Table 5">
            <a:extLst>
              <a:ext uri="{FF2B5EF4-FFF2-40B4-BE49-F238E27FC236}">
                <a16:creationId xmlns:a16="http://schemas.microsoft.com/office/drawing/2014/main" id="{B71C5587-828D-CA4C-91C2-8FE07DD7AE3A}"/>
              </a:ext>
            </a:extLst>
          </p:cNvPr>
          <p:cNvGraphicFramePr>
            <a:graphicFrameLocks noGrp="1"/>
          </p:cNvGraphicFramePr>
          <p:nvPr>
            <p:extLst>
              <p:ext uri="{D42A27DB-BD31-4B8C-83A1-F6EECF244321}">
                <p14:modId xmlns:p14="http://schemas.microsoft.com/office/powerpoint/2010/main" val="917302634"/>
              </p:ext>
            </p:extLst>
          </p:nvPr>
        </p:nvGraphicFramePr>
        <p:xfrm>
          <a:off x="573024" y="615178"/>
          <a:ext cx="10915108" cy="5749046"/>
        </p:xfrm>
        <a:graphic>
          <a:graphicData uri="http://schemas.openxmlformats.org/drawingml/2006/table">
            <a:tbl>
              <a:tblPr firstRow="1" bandRow="1">
                <a:tableStyleId>{5C22544A-7EE6-4342-B048-85BDC9FD1C3A}</a:tableStyleId>
              </a:tblPr>
              <a:tblGrid>
                <a:gridCol w="1483993">
                  <a:extLst>
                    <a:ext uri="{9D8B030D-6E8A-4147-A177-3AD203B41FA5}">
                      <a16:colId xmlns:a16="http://schemas.microsoft.com/office/drawing/2014/main" val="2441185084"/>
                    </a:ext>
                  </a:extLst>
                </a:gridCol>
                <a:gridCol w="2344295">
                  <a:extLst>
                    <a:ext uri="{9D8B030D-6E8A-4147-A177-3AD203B41FA5}">
                      <a16:colId xmlns:a16="http://schemas.microsoft.com/office/drawing/2014/main" val="1269101345"/>
                    </a:ext>
                  </a:extLst>
                </a:gridCol>
                <a:gridCol w="7086820">
                  <a:extLst>
                    <a:ext uri="{9D8B030D-6E8A-4147-A177-3AD203B41FA5}">
                      <a16:colId xmlns:a16="http://schemas.microsoft.com/office/drawing/2014/main" val="2827144228"/>
                    </a:ext>
                  </a:extLst>
                </a:gridCol>
              </a:tblGrid>
              <a:tr h="392616">
                <a:tc>
                  <a:txBody>
                    <a:bodyPr/>
                    <a:lstStyle/>
                    <a:p>
                      <a:pPr algn="ctr"/>
                      <a:r>
                        <a:rPr lang="vi-VN" dirty="0"/>
                        <a:t>Chức năng</a:t>
                      </a:r>
                    </a:p>
                  </a:txBody>
                  <a:tcPr/>
                </a:tc>
                <a:tc>
                  <a:txBody>
                    <a:bodyPr/>
                    <a:lstStyle/>
                    <a:p>
                      <a:pPr algn="ctr"/>
                      <a:r>
                        <a:rPr lang="vi-VN" dirty="0"/>
                        <a:t>Cấu phần</a:t>
                      </a:r>
                    </a:p>
                  </a:txBody>
                  <a:tcPr/>
                </a:tc>
                <a:tc>
                  <a:txBody>
                    <a:bodyPr/>
                    <a:lstStyle/>
                    <a:p>
                      <a:pPr algn="ctr"/>
                      <a:r>
                        <a:rPr lang="vi-VN" dirty="0"/>
                        <a:t>Đặc điểm</a:t>
                      </a:r>
                    </a:p>
                  </a:txBody>
                  <a:tcPr/>
                </a:tc>
                <a:extLst>
                  <a:ext uri="{0D108BD9-81ED-4DB2-BD59-A6C34878D82A}">
                    <a16:rowId xmlns:a16="http://schemas.microsoft.com/office/drawing/2014/main" val="1246923060"/>
                  </a:ext>
                </a:extLst>
              </a:tr>
              <a:tr h="735662">
                <a:tc>
                  <a:txBody>
                    <a:bodyPr/>
                    <a:lstStyle/>
                    <a:p>
                      <a:pPr algn="l"/>
                      <a:r>
                        <a:rPr lang="vi-VN" sz="1750" b="0" dirty="0">
                          <a:solidFill>
                            <a:schemeClr val="accent5">
                              <a:lumMod val="75000"/>
                            </a:schemeClr>
                          </a:solidFill>
                        </a:rPr>
                        <a:t>Khởi động</a:t>
                      </a:r>
                    </a:p>
                  </a:txBody>
                  <a:tcPr/>
                </a:tc>
                <a:tc>
                  <a:txBody>
                    <a:bodyPr/>
                    <a:lstStyle/>
                    <a:p>
                      <a:pPr algn="l"/>
                      <a:r>
                        <a:rPr lang="vi-VN" sz="1750" dirty="0">
                          <a:solidFill>
                            <a:srgbClr val="C00000"/>
                          </a:solidFill>
                        </a:rPr>
                        <a:t>Tình huống mở đầu</a:t>
                      </a:r>
                    </a:p>
                  </a:txBody>
                  <a:tcPr/>
                </a:tc>
                <a:tc>
                  <a:txBody>
                    <a:bodyPr/>
                    <a:lstStyle/>
                    <a:p>
                      <a:pPr algn="just"/>
                      <a:r>
                        <a:rPr lang="vi-VN" sz="1750" dirty="0"/>
                        <a:t>Đưa ra tình huống làm nảy sinh nhu cầu học tập, thường là một bài toán thực tế đại diện hay đôi khi là một đoạn dẫn nhập</a:t>
                      </a:r>
                    </a:p>
                  </a:txBody>
                  <a:tcPr/>
                </a:tc>
                <a:extLst>
                  <a:ext uri="{0D108BD9-81ED-4DB2-BD59-A6C34878D82A}">
                    <a16:rowId xmlns:a16="http://schemas.microsoft.com/office/drawing/2014/main" val="329350719"/>
                  </a:ext>
                </a:extLst>
              </a:tr>
              <a:tr h="682752">
                <a:tc rowSpan="3">
                  <a:txBody>
                    <a:bodyPr/>
                    <a:lstStyle/>
                    <a:p>
                      <a:pPr algn="l"/>
                      <a:endParaRPr lang="vi-VN" sz="1750" b="0" dirty="0">
                        <a:solidFill>
                          <a:schemeClr val="accent5">
                            <a:lumMod val="75000"/>
                          </a:schemeClr>
                        </a:solidFill>
                      </a:endParaRPr>
                    </a:p>
                    <a:p>
                      <a:pPr algn="l"/>
                      <a:r>
                        <a:rPr lang="vi-VN" sz="1750" b="0" dirty="0">
                          <a:solidFill>
                            <a:schemeClr val="accent5">
                              <a:lumMod val="75000"/>
                            </a:schemeClr>
                          </a:solidFill>
                        </a:rPr>
                        <a:t>Hình thành kiến thức, kĩ năng</a:t>
                      </a:r>
                    </a:p>
                    <a:p>
                      <a:pPr algn="l"/>
                      <a:endParaRPr lang="vi-VN" sz="1750" b="0" dirty="0">
                        <a:solidFill>
                          <a:schemeClr val="tx1"/>
                        </a:solidFill>
                      </a:endParaRPr>
                    </a:p>
                  </a:txBody>
                  <a:tcPr>
                    <a:solidFill>
                      <a:schemeClr val="accent6">
                        <a:lumMod val="20000"/>
                        <a:lumOff val="80000"/>
                      </a:schemeClr>
                    </a:solidFill>
                  </a:tcPr>
                </a:tc>
                <a:tc>
                  <a:txBody>
                    <a:bodyPr/>
                    <a:lstStyle/>
                    <a:p>
                      <a:pPr algn="l"/>
                      <a:r>
                        <a:rPr lang="vi-VN" sz="1750" dirty="0">
                          <a:solidFill>
                            <a:schemeClr val="accent2">
                              <a:lumMod val="75000"/>
                            </a:schemeClr>
                          </a:solidFill>
                        </a:rPr>
                        <a:t>Tìm tòi-Khám phá</a:t>
                      </a:r>
                      <a:endParaRPr lang="vi-VN" sz="1750" dirty="0">
                        <a:solidFill>
                          <a:srgbClr val="C00000"/>
                        </a:solidFill>
                      </a:endParaRPr>
                    </a:p>
                  </a:txBody>
                  <a:tcPr/>
                </a:tc>
                <a:tc>
                  <a:txBody>
                    <a:bodyPr/>
                    <a:lstStyle/>
                    <a:p>
                      <a:pPr algn="just"/>
                      <a:r>
                        <a:rPr lang="vi-VN" sz="1750" dirty="0"/>
                        <a:t>HS khám phá kiến thức thông qua các hoạt động để đi đến </a:t>
                      </a:r>
                      <a:r>
                        <a:rPr lang="vi-VN" sz="1750" dirty="0">
                          <a:solidFill>
                            <a:schemeClr val="accent2">
                              <a:lumMod val="75000"/>
                            </a:schemeClr>
                          </a:solidFill>
                        </a:rPr>
                        <a:t>Khung kiến thức</a:t>
                      </a:r>
                    </a:p>
                  </a:txBody>
                  <a:tcPr/>
                </a:tc>
                <a:extLst>
                  <a:ext uri="{0D108BD9-81ED-4DB2-BD59-A6C34878D82A}">
                    <a16:rowId xmlns:a16="http://schemas.microsoft.com/office/drawing/2014/main" val="3728780103"/>
                  </a:ext>
                </a:extLst>
              </a:tr>
              <a:tr h="463296">
                <a:tc vMerge="1">
                  <a:txBody>
                    <a:bodyPr/>
                    <a:lstStyle/>
                    <a:p>
                      <a:endParaRPr lang="vi-VN"/>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750" dirty="0">
                          <a:solidFill>
                            <a:schemeClr val="accent2">
                              <a:lumMod val="75000"/>
                            </a:schemeClr>
                          </a:solidFill>
                        </a:rPr>
                        <a:t>Đọc hiểu-Nghe hiểu</a:t>
                      </a:r>
                    </a:p>
                  </a:txBody>
                  <a:tcPr/>
                </a:tc>
                <a:tc>
                  <a:txBody>
                    <a:bodyPr/>
                    <a:lstStyle/>
                    <a:p>
                      <a:pPr algn="just"/>
                      <a:r>
                        <a:rPr lang="vi-VN" sz="1750" b="0" dirty="0">
                          <a:solidFill>
                            <a:schemeClr val="tx1"/>
                          </a:solidFill>
                        </a:rPr>
                        <a:t>HS tìm hiểu kiến thức thông qua tự đọc hoặc nghe giảng</a:t>
                      </a:r>
                    </a:p>
                  </a:txBody>
                  <a:tcPr/>
                </a:tc>
                <a:extLst>
                  <a:ext uri="{0D108BD9-81ED-4DB2-BD59-A6C34878D82A}">
                    <a16:rowId xmlns:a16="http://schemas.microsoft.com/office/drawing/2014/main" val="3073050895"/>
                  </a:ext>
                </a:extLst>
              </a:tr>
              <a:tr h="611103">
                <a:tc vMerge="1">
                  <a:txBody>
                    <a:bodyPr/>
                    <a:lstStyle/>
                    <a:p>
                      <a:endParaRPr lang="vi-VN" dirty="0"/>
                    </a:p>
                  </a:txBody>
                  <a:tcPr/>
                </a:tc>
                <a:tc>
                  <a:txBody>
                    <a:bodyPr/>
                    <a:lstStyle/>
                    <a:p>
                      <a:pPr algn="l"/>
                      <a:r>
                        <a:rPr lang="vi-VN" sz="1750" dirty="0">
                          <a:solidFill>
                            <a:schemeClr val="accent2">
                              <a:lumMod val="75000"/>
                            </a:schemeClr>
                          </a:solidFill>
                        </a:rPr>
                        <a:t>Ví dụ</a:t>
                      </a:r>
                    </a:p>
                  </a:txBody>
                  <a:tcPr/>
                </a:tc>
                <a:tc>
                  <a:txBody>
                    <a:bodyPr/>
                    <a:lstStyle/>
                    <a:p>
                      <a:pPr algn="just"/>
                      <a:r>
                        <a:rPr lang="vi-VN" sz="1750" dirty="0"/>
                        <a:t>Trình bày phương pháp giải và cách trình bày qua ví dụ để hình thành và rèn luyện kĩ năng vận dụng kiến thức vào giải toán.</a:t>
                      </a:r>
                    </a:p>
                  </a:txBody>
                  <a:tcPr/>
                </a:tc>
                <a:extLst>
                  <a:ext uri="{0D108BD9-81ED-4DB2-BD59-A6C34878D82A}">
                    <a16:rowId xmlns:a16="http://schemas.microsoft.com/office/drawing/2014/main" val="923665856"/>
                  </a:ext>
                </a:extLst>
              </a:tr>
              <a:tr h="611103">
                <a:tc rowSpan="2">
                  <a:txBody>
                    <a:bodyPr/>
                    <a:lstStyle/>
                    <a:p>
                      <a:pPr algn="l"/>
                      <a:r>
                        <a:rPr lang="vi-VN" sz="1750" b="0" dirty="0">
                          <a:solidFill>
                            <a:schemeClr val="accent5">
                              <a:lumMod val="75000"/>
                            </a:schemeClr>
                          </a:solidFill>
                        </a:rPr>
                        <a:t>Củng cố kiến thức, rèn luyện kĩ năng </a:t>
                      </a:r>
                    </a:p>
                  </a:txBody>
                  <a:tcPr>
                    <a:solidFill>
                      <a:schemeClr val="accent4">
                        <a:lumMod val="20000"/>
                        <a:lumOff val="80000"/>
                      </a:schemeClr>
                    </a:solidFill>
                  </a:tcPr>
                </a:tc>
                <a:tc>
                  <a:txBody>
                    <a:bodyPr/>
                    <a:lstStyle/>
                    <a:p>
                      <a:pPr algn="l">
                        <a:spcBef>
                          <a:spcPts val="900"/>
                        </a:spcBef>
                      </a:pPr>
                      <a:r>
                        <a:rPr lang="vi-VN" sz="1750" dirty="0">
                          <a:solidFill>
                            <a:srgbClr val="C00000"/>
                          </a:solidFill>
                        </a:rPr>
                        <a:t>Luyện tập</a:t>
                      </a:r>
                    </a:p>
                  </a:txBody>
                  <a:tcPr/>
                </a:tc>
                <a:tc>
                  <a:txBody>
                    <a:bodyPr/>
                    <a:lstStyle/>
                    <a:p>
                      <a:pPr algn="just"/>
                      <a:r>
                        <a:rPr lang="vi-VN" sz="1750" dirty="0"/>
                        <a:t>Rèn luyện kĩ năng cơ bản gắn với đơn vị kiến thức đang học, tình huống tương tự ví dụ, để HS tự luyện tập trên lớp</a:t>
                      </a:r>
                    </a:p>
                  </a:txBody>
                  <a:tcPr/>
                </a:tc>
                <a:extLst>
                  <a:ext uri="{0D108BD9-81ED-4DB2-BD59-A6C34878D82A}">
                    <a16:rowId xmlns:a16="http://schemas.microsoft.com/office/drawing/2014/main" val="2720768275"/>
                  </a:ext>
                </a:extLst>
              </a:tr>
              <a:tr h="124714">
                <a:tc vMerge="1">
                  <a:txBody>
                    <a:bodyPr/>
                    <a:lstStyle/>
                    <a:p>
                      <a:endParaRPr lang="vi-VN" dirty="0"/>
                    </a:p>
                  </a:txBody>
                  <a:tcPr/>
                </a:tc>
                <a:tc>
                  <a:txBody>
                    <a:bodyPr/>
                    <a:lstStyle/>
                    <a:p>
                      <a:pPr algn="l"/>
                      <a:r>
                        <a:rPr lang="vi-VN" sz="1750" dirty="0">
                          <a:solidFill>
                            <a:srgbClr val="C00000"/>
                          </a:solidFill>
                        </a:rPr>
                        <a:t>Thực hành</a:t>
                      </a:r>
                    </a:p>
                  </a:txBody>
                  <a:tcPr/>
                </a:tc>
                <a:tc>
                  <a:txBody>
                    <a:bodyPr/>
                    <a:lstStyle/>
                    <a:p>
                      <a:pPr algn="just"/>
                      <a:r>
                        <a:rPr lang="vi-VN" sz="1750" dirty="0"/>
                        <a:t>Rèn luyện kĩ năng sử dụng công cụ, phương tiện học Toán</a:t>
                      </a:r>
                    </a:p>
                  </a:txBody>
                  <a:tcPr/>
                </a:tc>
                <a:extLst>
                  <a:ext uri="{0D108BD9-81ED-4DB2-BD59-A6C34878D82A}">
                    <a16:rowId xmlns:a16="http://schemas.microsoft.com/office/drawing/2014/main" val="3772367236"/>
                  </a:ext>
                </a:extLst>
              </a:tr>
              <a:tr h="1654449">
                <a:tc>
                  <a:txBody>
                    <a:bodyPr/>
                    <a:lstStyle/>
                    <a:p>
                      <a:pPr algn="l"/>
                      <a:r>
                        <a:rPr lang="vi-VN" sz="1750" b="0" dirty="0">
                          <a:solidFill>
                            <a:schemeClr val="accent5">
                              <a:lumMod val="75000"/>
                            </a:schemeClr>
                          </a:solidFill>
                        </a:rPr>
                        <a:t>Phát triển kiến thức, nâng cao kĩ năng, phát triển năng lực</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750" dirty="0">
                          <a:solidFill>
                            <a:srgbClr val="C00000"/>
                          </a:solidFill>
                        </a:rPr>
                        <a:t>Vận dụng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75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750" dirty="0">
                          <a:solidFill>
                            <a:srgbClr val="C00000"/>
                          </a:solidFill>
                        </a:rPr>
                        <a:t>Tranh luận</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75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750" dirty="0">
                          <a:solidFill>
                            <a:srgbClr val="C00000"/>
                          </a:solidFill>
                        </a:rPr>
                        <a:t>Thử thách nhỏ</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750" dirty="0"/>
                        <a:t>- </a:t>
                      </a:r>
                      <a:r>
                        <a:rPr lang="vi-VN" sz="1750" dirty="0">
                          <a:solidFill>
                            <a:schemeClr val="accent2"/>
                          </a:solidFill>
                        </a:rPr>
                        <a:t>Vận dụng</a:t>
                      </a:r>
                      <a:r>
                        <a:rPr lang="vi-VN" sz="1750" dirty="0"/>
                        <a:t>: thường là bài thực tế được đưa ra để HS giải quyết sau khi đã trau dồi kiến thức và kĩ năng. Giúp HS phát triển năng lực toán học, nói riêng là năng lực mô hình hoá toán học và năng lực giải quyết vấn đề toán học.</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750" dirty="0"/>
                        <a:t>- </a:t>
                      </a:r>
                      <a:r>
                        <a:rPr lang="vi-VN" sz="1750" dirty="0">
                          <a:solidFill>
                            <a:schemeClr val="accent2"/>
                          </a:solidFill>
                        </a:rPr>
                        <a:t>Tranh luận</a:t>
                      </a:r>
                      <a:r>
                        <a:rPr lang="vi-VN" sz="1750" dirty="0"/>
                        <a:t>: Khắc sâu kiến thức, phát triển NL giao tiếp toán học</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750" dirty="0"/>
                        <a:t>-</a:t>
                      </a:r>
                      <a:r>
                        <a:rPr lang="vi-VN" sz="1750" dirty="0">
                          <a:solidFill>
                            <a:schemeClr val="accent2"/>
                          </a:solidFill>
                        </a:rPr>
                        <a:t>Thử thách nhỏ</a:t>
                      </a:r>
                      <a:r>
                        <a:rPr lang="vi-VN" sz="1750" dirty="0"/>
                        <a:t>: Vận dụng sáng tạo KT, dành cho dạy học phân hoá</a:t>
                      </a:r>
                    </a:p>
                  </a:txBody>
                  <a:tcPr/>
                </a:tc>
                <a:extLst>
                  <a:ext uri="{0D108BD9-81ED-4DB2-BD59-A6C34878D82A}">
                    <a16:rowId xmlns:a16="http://schemas.microsoft.com/office/drawing/2014/main" val="3669868386"/>
                  </a:ext>
                </a:extLst>
              </a:tr>
            </a:tbl>
          </a:graphicData>
        </a:graphic>
      </p:graphicFrame>
    </p:spTree>
    <p:extLst>
      <p:ext uri="{BB962C8B-B14F-4D97-AF65-F5344CB8AC3E}">
        <p14:creationId xmlns:p14="http://schemas.microsoft.com/office/powerpoint/2010/main" val="1583697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1F958C-6F0A-F9C0-950A-73F9241BD61F}"/>
              </a:ext>
            </a:extLst>
          </p:cNvPr>
          <p:cNvSpPr txBox="1"/>
          <p:nvPr/>
        </p:nvSpPr>
        <p:spPr>
          <a:xfrm>
            <a:off x="1193625" y="504894"/>
            <a:ext cx="9553544" cy="5306068"/>
          </a:xfrm>
          <a:prstGeom prst="rect">
            <a:avLst/>
          </a:prstGeom>
          <a:solidFill>
            <a:schemeClr val="accent6">
              <a:lumMod val="20000"/>
              <a:lumOff val="80000"/>
            </a:schemeClr>
          </a:solidFill>
        </p:spPr>
        <p:txBody>
          <a:bodyPr wrap="square" rtlCol="0">
            <a:spAutoFit/>
          </a:bodyPr>
          <a:lstStyle/>
          <a:p>
            <a:pPr algn="just"/>
            <a:r>
              <a:rPr lang="vi-VN" sz="2400" b="1" dirty="0">
                <a:solidFill>
                  <a:schemeClr val="accent2">
                    <a:lumMod val="50000"/>
                  </a:schemeClr>
                </a:solidFill>
              </a:rPr>
              <a:t>Hệ thống bài tập trong sách Toán 8 được chọn lọc và sắp xếp khoa học, bao gồm:</a:t>
            </a:r>
            <a:r>
              <a:rPr lang="vi-VN" sz="2400" b="1" dirty="0">
                <a:solidFill>
                  <a:srgbClr val="0070C0"/>
                </a:solidFill>
              </a:rPr>
              <a:t> </a:t>
            </a:r>
          </a:p>
          <a:p>
            <a:pPr marL="533400" indent="-533400" algn="just">
              <a:lnSpc>
                <a:spcPct val="130000"/>
              </a:lnSpc>
              <a:spcBef>
                <a:spcPts val="1200"/>
              </a:spcBef>
              <a:buFont typeface="Wingdings" pitchFamily="2" charset="2"/>
              <a:buChar char="§"/>
            </a:pPr>
            <a:r>
              <a:rPr lang="vi-VN" sz="2400" b="1" dirty="0">
                <a:solidFill>
                  <a:schemeClr val="accent1"/>
                </a:solidFill>
              </a:rPr>
              <a:t>Bài tập sau mỗi bài học: </a:t>
            </a:r>
            <a:r>
              <a:rPr lang="vi-VN" sz="2400" dirty="0"/>
              <a:t>Thường ở mức độ cơ bản, có số lượng vừa phải, giúp HS tự củng cố kiến thức và kĩ năng trong bài học.</a:t>
            </a:r>
          </a:p>
          <a:p>
            <a:pPr marL="533400" indent="-533400" algn="just">
              <a:lnSpc>
                <a:spcPct val="130000"/>
              </a:lnSpc>
              <a:buFont typeface="Wingdings" pitchFamily="2" charset="2"/>
              <a:buChar char="§"/>
            </a:pPr>
            <a:r>
              <a:rPr lang="vi-VN" sz="2400" b="1" dirty="0">
                <a:solidFill>
                  <a:schemeClr val="accent1"/>
                </a:solidFill>
              </a:rPr>
              <a:t>Bài tập ở Luyện tập chung:</a:t>
            </a:r>
            <a:r>
              <a:rPr lang="vi-VN" sz="2400" dirty="0">
                <a:solidFill>
                  <a:schemeClr val="accent1"/>
                </a:solidFill>
              </a:rPr>
              <a:t>  </a:t>
            </a:r>
            <a:r>
              <a:rPr lang="vi-VN" sz="2400" dirty="0"/>
              <a:t>Kết nối các kiến thức, kĩ năng đã học trong một số bài học có liên quan chặt chẽ với nhau.</a:t>
            </a:r>
          </a:p>
          <a:p>
            <a:pPr marL="533400" indent="-533400" algn="just">
              <a:lnSpc>
                <a:spcPct val="130000"/>
              </a:lnSpc>
              <a:buFont typeface="Wingdings" pitchFamily="2" charset="2"/>
              <a:buChar char="§"/>
            </a:pPr>
            <a:r>
              <a:rPr lang="vi-VN" sz="2400" b="1" dirty="0">
                <a:solidFill>
                  <a:schemeClr val="accent1"/>
                </a:solidFill>
              </a:rPr>
              <a:t>Bài tập cuối chương, cuối năm: </a:t>
            </a:r>
            <a:r>
              <a:rPr lang="vi-VN" sz="2400" dirty="0"/>
              <a:t>Thường mang tính tổng hợp, liên kết kiến thức kĩ năng của cả chương, thậm chí ở các chương khác nhau, hỗ trợ cho ôn tập kiểm tra đánh giá định kì. Có cả những bài tập trắc nghiệm chuẩn hoá, loại nhiều lựa chọn.</a:t>
            </a:r>
            <a:endParaRPr lang="vi-VN" sz="2000" dirty="0"/>
          </a:p>
        </p:txBody>
      </p:sp>
    </p:spTree>
    <p:extLst>
      <p:ext uri="{BB962C8B-B14F-4D97-AF65-F5344CB8AC3E}">
        <p14:creationId xmlns:p14="http://schemas.microsoft.com/office/powerpoint/2010/main" val="1671652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ebsite&#10;&#10;Description automatically generated">
            <a:extLst>
              <a:ext uri="{FF2B5EF4-FFF2-40B4-BE49-F238E27FC236}">
                <a16:creationId xmlns:a16="http://schemas.microsoft.com/office/drawing/2014/main" id="{7657538B-59A7-38AA-181A-D3E511CCFDCA}"/>
              </a:ext>
            </a:extLst>
          </p:cNvPr>
          <p:cNvPicPr>
            <a:picLocks noChangeAspect="1"/>
          </p:cNvPicPr>
          <p:nvPr/>
        </p:nvPicPr>
        <p:blipFill>
          <a:blip r:embed="rId3"/>
          <a:stretch>
            <a:fillRect/>
          </a:stretch>
        </p:blipFill>
        <p:spPr>
          <a:xfrm>
            <a:off x="0" y="722471"/>
            <a:ext cx="8184896" cy="5606923"/>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DA047A88-B2B1-D715-1523-4875FD142516}"/>
              </a:ext>
            </a:extLst>
          </p:cNvPr>
          <p:cNvPicPr>
            <a:picLocks noChangeAspect="1"/>
          </p:cNvPicPr>
          <p:nvPr/>
        </p:nvPicPr>
        <p:blipFill>
          <a:blip r:embed="rId4"/>
          <a:stretch>
            <a:fillRect/>
          </a:stretch>
        </p:blipFill>
        <p:spPr>
          <a:xfrm>
            <a:off x="8067904" y="789780"/>
            <a:ext cx="3991483" cy="5472303"/>
          </a:xfrm>
          <a:prstGeom prst="rect">
            <a:avLst/>
          </a:prstGeom>
        </p:spPr>
      </p:pic>
    </p:spTree>
    <p:extLst>
      <p:ext uri="{BB962C8B-B14F-4D97-AF65-F5344CB8AC3E}">
        <p14:creationId xmlns:p14="http://schemas.microsoft.com/office/powerpoint/2010/main" val="3489068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3B6259-F548-534D-88DE-426DDC8CA53C}"/>
              </a:ext>
            </a:extLst>
          </p:cNvPr>
          <p:cNvSpPr/>
          <p:nvPr/>
        </p:nvSpPr>
        <p:spPr>
          <a:xfrm>
            <a:off x="957942" y="1476246"/>
            <a:ext cx="10513621" cy="4450449"/>
          </a:xfrm>
          <a:prstGeom prst="rect">
            <a:avLst/>
          </a:prstGeom>
        </p:spPr>
        <p:txBody>
          <a:bodyPr wrap="square">
            <a:spAutoFit/>
          </a:bodyPr>
          <a:lstStyle/>
          <a:p>
            <a:pPr marL="457200" indent="-457200" algn="just">
              <a:buFont typeface="+mj-lt"/>
              <a:buAutoNum type="arabicPeriod"/>
            </a:pPr>
            <a:r>
              <a:rPr lang="vi-VN" sz="2400" b="1" dirty="0">
                <a:solidFill>
                  <a:schemeClr val="accent2">
                    <a:lumMod val="50000"/>
                  </a:schemeClr>
                </a:solidFill>
              </a:rPr>
              <a:t>Bộ sách Toán 8 đáp ứng đầy đủ các tiêu chuẩn của SGK mới</a:t>
            </a:r>
          </a:p>
          <a:p>
            <a:pPr marL="342900" indent="-342900" algn="just">
              <a:lnSpc>
                <a:spcPct val="120000"/>
              </a:lnSpc>
              <a:buFont typeface="Wingdings" panose="05000000000000000000" pitchFamily="2" charset="2"/>
              <a:buChar char="§"/>
            </a:pPr>
            <a:r>
              <a:rPr lang="vi-VN" sz="2400" dirty="0"/>
              <a:t>Bám sát Chương trình giáo dục phổ thông môn Toán năm 2018, cụ thể hoá các yêu cầu cần đạt trong Chương trình môn Toán lớp 8; đảm bảo tinh thần tinh giản, thiết thực, hiện đại của Chương trình môn Toán.</a:t>
            </a:r>
          </a:p>
          <a:p>
            <a:pPr marL="342900" indent="-342900" algn="just">
              <a:lnSpc>
                <a:spcPct val="120000"/>
              </a:lnSpc>
              <a:buFont typeface="Wingdings" panose="05000000000000000000" pitchFamily="2" charset="2"/>
              <a:buChar char="§"/>
            </a:pPr>
            <a:r>
              <a:rPr lang="vi-VN" sz="2400" dirty="0"/>
              <a:t>Theo định hướng phát triển năng lực và phẩm chất cho học sinh, thể hiện rõ sự tích hợp nội môn và liên môn, đảm bảo tính tích hợp và phân hoá.</a:t>
            </a:r>
          </a:p>
          <a:p>
            <a:pPr marL="342900" indent="-342900" algn="just">
              <a:lnSpc>
                <a:spcPct val="120000"/>
              </a:lnSpc>
              <a:buFont typeface="Wingdings" panose="05000000000000000000" pitchFamily="2" charset="2"/>
              <a:buChar char="§"/>
            </a:pPr>
            <a:r>
              <a:rPr lang="vi-VN" sz="2400" dirty="0"/>
              <a:t>Tuân thủ các quy định chung về tiêu chuẩn SGK của Bộ Giáo dục và Đào tạo.</a:t>
            </a:r>
          </a:p>
          <a:p>
            <a:pPr marL="342900" indent="-342900" algn="just">
              <a:lnSpc>
                <a:spcPct val="120000"/>
              </a:lnSpc>
              <a:buFont typeface="Wingdings" panose="05000000000000000000" pitchFamily="2" charset="2"/>
              <a:buChar char="§"/>
            </a:pPr>
            <a:r>
              <a:rPr lang="vi-VN" sz="2400" dirty="0"/>
              <a:t>Sách in bốn màu, hình ảnh đẹp, sinh động, hấp dẫn, kết hợp hài hoà kênh chữ và kênh hình. Khổ sách 19x26,5 cm. </a:t>
            </a:r>
          </a:p>
        </p:txBody>
      </p:sp>
      <p:sp>
        <p:nvSpPr>
          <p:cNvPr id="3" name="Rectangle 2">
            <a:extLst>
              <a:ext uri="{FF2B5EF4-FFF2-40B4-BE49-F238E27FC236}">
                <a16:creationId xmlns:a16="http://schemas.microsoft.com/office/drawing/2014/main" id="{10F01226-B059-084D-B696-5F7786113F0E}"/>
              </a:ext>
            </a:extLst>
          </p:cNvPr>
          <p:cNvSpPr/>
          <p:nvPr/>
        </p:nvSpPr>
        <p:spPr>
          <a:xfrm>
            <a:off x="777929" y="630064"/>
            <a:ext cx="9022022" cy="523220"/>
          </a:xfrm>
          <a:prstGeom prst="rect">
            <a:avLst/>
          </a:prstGeom>
        </p:spPr>
        <p:txBody>
          <a:bodyPr wrap="none">
            <a:spAutoFit/>
          </a:bodyPr>
          <a:lstStyle/>
          <a:p>
            <a:r>
              <a:rPr lang="vi-VN" sz="2800" b="1" dirty="0">
                <a:solidFill>
                  <a:schemeClr val="bg1"/>
                </a:solidFill>
              </a:rPr>
              <a:t>V –</a:t>
            </a:r>
            <a:r>
              <a:rPr lang="vi-VN" sz="2800" b="1" dirty="0"/>
              <a:t> </a:t>
            </a:r>
            <a:r>
              <a:rPr lang="vi-VN" sz="2800" b="1" dirty="0">
                <a:solidFill>
                  <a:schemeClr val="accent5">
                    <a:lumMod val="75000"/>
                  </a:schemeClr>
                </a:solidFill>
              </a:rPr>
              <a:t>NHỮNG ƯU ĐIỂM ĐẶC TRƯNG của BỘ SÁCH</a:t>
            </a:r>
            <a:r>
              <a:rPr lang="vi-VN" sz="2800" b="1" dirty="0">
                <a:solidFill>
                  <a:schemeClr val="accent5"/>
                </a:solidFill>
              </a:rPr>
              <a:t> </a:t>
            </a:r>
            <a:endParaRPr lang="vi-VN" sz="2800" b="1" dirty="0"/>
          </a:p>
        </p:txBody>
      </p:sp>
      <p:grpSp>
        <p:nvGrpSpPr>
          <p:cNvPr id="7" name="Group 6"/>
          <p:cNvGrpSpPr/>
          <p:nvPr/>
        </p:nvGrpSpPr>
        <p:grpSpPr>
          <a:xfrm>
            <a:off x="590176" y="533116"/>
            <a:ext cx="648072" cy="648072"/>
            <a:chOff x="1409738" y="-4691"/>
            <a:chExt cx="648072" cy="648072"/>
          </a:xfrm>
        </p:grpSpPr>
        <p:sp>
          <p:nvSpPr>
            <p:cNvPr id="8" name="Google Shape;297;p13"/>
            <p:cNvSpPr/>
            <p:nvPr/>
          </p:nvSpPr>
          <p:spPr>
            <a:xfrm>
              <a:off x="1409738" y="-4691"/>
              <a:ext cx="648072" cy="64807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9" name="Google Shape;298;p13"/>
            <p:cNvSpPr txBox="1"/>
            <p:nvPr/>
          </p:nvSpPr>
          <p:spPr>
            <a:xfrm>
              <a:off x="1409738" y="18412"/>
              <a:ext cx="62034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bg1"/>
                  </a:solidFill>
                  <a:latin typeface="Arial"/>
                  <a:ea typeface="Arial"/>
                  <a:cs typeface="Arial"/>
                  <a:sym typeface="Arial"/>
                </a:rPr>
                <a:t>5</a:t>
              </a:r>
              <a:endParaRPr sz="2400" b="1" i="0" u="none" strike="noStrike" cap="none">
                <a:solidFill>
                  <a:schemeClr val="bg1"/>
                </a:solidFill>
                <a:latin typeface="Arial"/>
                <a:ea typeface="Arial"/>
                <a:cs typeface="Arial"/>
                <a:sym typeface="Arial"/>
              </a:endParaRPr>
            </a:p>
          </p:txBody>
        </p:sp>
      </p:grpSp>
    </p:spTree>
    <p:extLst>
      <p:ext uri="{BB962C8B-B14F-4D97-AF65-F5344CB8AC3E}">
        <p14:creationId xmlns:p14="http://schemas.microsoft.com/office/powerpoint/2010/main" val="3423239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795A5D-0CA3-8D45-835C-58CA0F3C053E}"/>
              </a:ext>
            </a:extLst>
          </p:cNvPr>
          <p:cNvSpPr/>
          <p:nvPr/>
        </p:nvSpPr>
        <p:spPr>
          <a:xfrm>
            <a:off x="743480" y="439349"/>
            <a:ext cx="9022022" cy="523220"/>
          </a:xfrm>
          <a:prstGeom prst="rect">
            <a:avLst/>
          </a:prstGeom>
        </p:spPr>
        <p:txBody>
          <a:bodyPr wrap="none">
            <a:spAutoFit/>
          </a:bodyPr>
          <a:lstStyle/>
          <a:p>
            <a:r>
              <a:rPr lang="vi-VN" sz="2800" b="1" dirty="0">
                <a:solidFill>
                  <a:schemeClr val="bg1"/>
                </a:solidFill>
              </a:rPr>
              <a:t>V –</a:t>
            </a:r>
            <a:r>
              <a:rPr lang="vi-VN" sz="2800" b="1" dirty="0"/>
              <a:t> </a:t>
            </a:r>
            <a:r>
              <a:rPr lang="vi-VN" sz="2800" b="1" dirty="0">
                <a:solidFill>
                  <a:schemeClr val="accent5">
                    <a:lumMod val="75000"/>
                  </a:schemeClr>
                </a:solidFill>
              </a:rPr>
              <a:t>NHỮNG ƯU ĐIỂM ĐẶC TRƯNG của BỘ SÁCH</a:t>
            </a:r>
            <a:r>
              <a:rPr lang="vi-VN" sz="2800" b="1" dirty="0"/>
              <a:t> </a:t>
            </a:r>
          </a:p>
        </p:txBody>
      </p:sp>
      <p:grpSp>
        <p:nvGrpSpPr>
          <p:cNvPr id="28" name="Group 27"/>
          <p:cNvGrpSpPr/>
          <p:nvPr/>
        </p:nvGrpSpPr>
        <p:grpSpPr>
          <a:xfrm>
            <a:off x="671332" y="376923"/>
            <a:ext cx="648072" cy="648072"/>
            <a:chOff x="1409738" y="-4691"/>
            <a:chExt cx="648072" cy="648072"/>
          </a:xfrm>
        </p:grpSpPr>
        <p:sp>
          <p:nvSpPr>
            <p:cNvPr id="30" name="Google Shape;297;p13"/>
            <p:cNvSpPr/>
            <p:nvPr/>
          </p:nvSpPr>
          <p:spPr>
            <a:xfrm>
              <a:off x="1409738" y="-4691"/>
              <a:ext cx="648072" cy="64807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31" name="Google Shape;298;p13"/>
            <p:cNvSpPr txBox="1"/>
            <p:nvPr/>
          </p:nvSpPr>
          <p:spPr>
            <a:xfrm>
              <a:off x="1409738" y="18412"/>
              <a:ext cx="62034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bg1"/>
                  </a:solidFill>
                  <a:latin typeface="Arial"/>
                  <a:ea typeface="Arial"/>
                  <a:cs typeface="Arial"/>
                  <a:sym typeface="Arial"/>
                </a:rPr>
                <a:t>5</a:t>
              </a:r>
              <a:endParaRPr sz="2400" b="1" i="0" u="none" strike="noStrike" cap="none">
                <a:solidFill>
                  <a:schemeClr val="bg1"/>
                </a:solidFill>
                <a:latin typeface="Arial"/>
                <a:ea typeface="Arial"/>
                <a:cs typeface="Arial"/>
                <a:sym typeface="Arial"/>
              </a:endParaRPr>
            </a:p>
          </p:txBody>
        </p:sp>
      </p:grpSp>
      <p:sp>
        <p:nvSpPr>
          <p:cNvPr id="32" name="Rectangle 31">
            <a:extLst>
              <a:ext uri="{FF2B5EF4-FFF2-40B4-BE49-F238E27FC236}">
                <a16:creationId xmlns:a16="http://schemas.microsoft.com/office/drawing/2014/main" id="{A1AD6704-A350-F144-A4D9-D70DF780C155}"/>
              </a:ext>
            </a:extLst>
          </p:cNvPr>
          <p:cNvSpPr/>
          <p:nvPr/>
        </p:nvSpPr>
        <p:spPr>
          <a:xfrm>
            <a:off x="1034143" y="1400046"/>
            <a:ext cx="10163059" cy="4745915"/>
          </a:xfrm>
          <a:prstGeom prst="rect">
            <a:avLst/>
          </a:prstGeom>
        </p:spPr>
        <p:txBody>
          <a:bodyPr wrap="square">
            <a:spAutoFit/>
          </a:bodyPr>
          <a:lstStyle/>
          <a:p>
            <a:pPr algn="just"/>
            <a:r>
              <a:rPr lang="vi-VN" sz="2400" b="1" dirty="0">
                <a:solidFill>
                  <a:schemeClr val="accent2">
                    <a:lumMod val="50000"/>
                  </a:schemeClr>
                </a:solidFill>
              </a:rPr>
              <a:t>2. Các bài học trong sách được xây dựng theo hướng cho HS đi từ các vấn đề của cuộc sống đến các kiến thức toán học, sau đó quay lại giải quyết các vấn đề của cuộc sống:</a:t>
            </a:r>
          </a:p>
          <a:p>
            <a:pPr marL="342900" indent="-342900" algn="just">
              <a:lnSpc>
                <a:spcPct val="120000"/>
              </a:lnSpc>
              <a:buFont typeface="Wingdings" panose="05000000000000000000" pitchFamily="2" charset="2"/>
              <a:buChar char="§"/>
            </a:pPr>
            <a:r>
              <a:rPr lang="vi-VN" sz="2400" dirty="0"/>
              <a:t>Chú trọng phát triển các thành tố của năng lực toán học, đặc biệt là năng lực mô hình hoá toán học và năng lực giải quyết vấn đề toán học.</a:t>
            </a:r>
          </a:p>
          <a:p>
            <a:pPr marL="342900" indent="-342900" algn="just">
              <a:lnSpc>
                <a:spcPct val="120000"/>
              </a:lnSpc>
              <a:buFont typeface="Wingdings" panose="05000000000000000000" pitchFamily="2" charset="2"/>
              <a:buChar char="§"/>
            </a:pPr>
            <a:r>
              <a:rPr lang="vi-VN" sz="2400" dirty="0"/>
              <a:t>Có nhiều ví dụ, bài tập thể hiện rõ ứng dụng của toán học trong các khoa học khác cũng như trong thực tiễn. Mục Em có biết? cung cấp ngắn gọn cho HS những thông tin bổ ích và thú vị liên quan tới nội dung học.</a:t>
            </a:r>
          </a:p>
          <a:p>
            <a:pPr marL="342900" indent="-342900" algn="just">
              <a:lnSpc>
                <a:spcPct val="120000"/>
              </a:lnSpc>
              <a:buFont typeface="Wingdings" panose="05000000000000000000" pitchFamily="2" charset="2"/>
              <a:buChar char="§"/>
            </a:pPr>
            <a:r>
              <a:rPr lang="vi-VN" sz="2400" dirty="0"/>
              <a:t>Thể hiện tư tưởng chủ đạo xuyên suốt là </a:t>
            </a:r>
            <a:r>
              <a:rPr lang="vi-VN" sz="2400" i="1" dirty="0"/>
              <a:t>“Kết nối tri thức với cuộc sống”.</a:t>
            </a:r>
          </a:p>
        </p:txBody>
      </p:sp>
    </p:spTree>
    <p:extLst>
      <p:ext uri="{BB962C8B-B14F-4D97-AF65-F5344CB8AC3E}">
        <p14:creationId xmlns:p14="http://schemas.microsoft.com/office/powerpoint/2010/main" val="2392484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BDD008-23E0-7C4E-BA5F-41EDCC6E3D0D}"/>
              </a:ext>
            </a:extLst>
          </p:cNvPr>
          <p:cNvSpPr/>
          <p:nvPr/>
        </p:nvSpPr>
        <p:spPr>
          <a:xfrm>
            <a:off x="998045" y="1624036"/>
            <a:ext cx="10498237" cy="3681008"/>
          </a:xfrm>
          <a:prstGeom prst="rect">
            <a:avLst/>
          </a:prstGeom>
        </p:spPr>
        <p:txBody>
          <a:bodyPr wrap="square">
            <a:spAutoFit/>
          </a:bodyPr>
          <a:lstStyle/>
          <a:p>
            <a:pPr marL="514350" indent="-514350" algn="just">
              <a:buFont typeface="+mj-lt"/>
              <a:buAutoNum type="arabicPeriod" startAt="3"/>
            </a:pPr>
            <a:r>
              <a:rPr lang="vi-VN" sz="2400" b="1" dirty="0">
                <a:solidFill>
                  <a:schemeClr val="accent2">
                    <a:lumMod val="50000"/>
                  </a:schemeClr>
                </a:solidFill>
              </a:rPr>
              <a:t>Sách được thiết kế gần gũi, sát thực với hoạt động dạy và học của GV và HS, cấu trúc cấu phần trong bài học được sử dụng phát huy các ưu điểm sau:</a:t>
            </a:r>
            <a:endParaRPr lang="vi-VN" sz="2400" dirty="0"/>
          </a:p>
          <a:p>
            <a:pPr marL="800100" lvl="1" indent="-342900">
              <a:lnSpc>
                <a:spcPct val="130000"/>
              </a:lnSpc>
              <a:buFont typeface="Wingdings" panose="05000000000000000000" pitchFamily="2" charset="2"/>
              <a:buChar char="§"/>
            </a:pPr>
            <a:r>
              <a:rPr lang="vi-VN" sz="2400" dirty="0">
                <a:solidFill>
                  <a:srgbClr val="0070C0"/>
                </a:solidFill>
              </a:rPr>
              <a:t>Giảm thời gian </a:t>
            </a:r>
            <a:r>
              <a:rPr lang="vi-VN" sz="2400" dirty="0"/>
              <a:t>chuẩn bị bài giảng cho GV; </a:t>
            </a:r>
          </a:p>
          <a:p>
            <a:pPr marL="800100" lvl="1" indent="-342900">
              <a:lnSpc>
                <a:spcPct val="130000"/>
              </a:lnSpc>
              <a:buFont typeface="Wingdings" panose="05000000000000000000" pitchFamily="2" charset="2"/>
              <a:buChar char="§"/>
            </a:pPr>
            <a:r>
              <a:rPr lang="vi-VN" sz="2400" dirty="0"/>
              <a:t>Tạo cơ hội tốt cho GV </a:t>
            </a:r>
            <a:r>
              <a:rPr lang="vi-VN" sz="2400" dirty="0">
                <a:solidFill>
                  <a:srgbClr val="0070C0"/>
                </a:solidFill>
              </a:rPr>
              <a:t>đổi mới phương pháp </a:t>
            </a:r>
            <a:r>
              <a:rPr lang="vi-VN" sz="2400" dirty="0"/>
              <a:t>dạy học;</a:t>
            </a:r>
          </a:p>
          <a:p>
            <a:pPr marL="800100" lvl="1" indent="-342900">
              <a:lnSpc>
                <a:spcPct val="130000"/>
              </a:lnSpc>
              <a:buFont typeface="Wingdings" panose="05000000000000000000" pitchFamily="2" charset="2"/>
              <a:buChar char="§"/>
            </a:pPr>
            <a:r>
              <a:rPr lang="vi-VN" sz="2400" dirty="0"/>
              <a:t>Góp phần cùng với GV tạo ra sự </a:t>
            </a:r>
            <a:r>
              <a:rPr lang="vi-VN" sz="2400" dirty="0">
                <a:solidFill>
                  <a:srgbClr val="0070C0"/>
                </a:solidFill>
              </a:rPr>
              <a:t>hứng thú học tập </a:t>
            </a:r>
            <a:r>
              <a:rPr lang="vi-VN" sz="2400" dirty="0"/>
              <a:t>cho HS;</a:t>
            </a:r>
          </a:p>
          <a:p>
            <a:pPr marL="800100" lvl="1" indent="-342900">
              <a:lnSpc>
                <a:spcPct val="130000"/>
              </a:lnSpc>
              <a:buFont typeface="Wingdings" panose="05000000000000000000" pitchFamily="2" charset="2"/>
              <a:buChar char="§"/>
            </a:pPr>
            <a:r>
              <a:rPr lang="vi-VN" sz="2400" dirty="0"/>
              <a:t>Thân thiện, hỗ trợ cho HS </a:t>
            </a:r>
            <a:r>
              <a:rPr lang="vi-VN" sz="2400" dirty="0">
                <a:solidFill>
                  <a:srgbClr val="0070C0"/>
                </a:solidFill>
              </a:rPr>
              <a:t>tự học</a:t>
            </a:r>
            <a:r>
              <a:rPr lang="vi-VN" sz="2400" dirty="0"/>
              <a:t>;</a:t>
            </a:r>
          </a:p>
          <a:p>
            <a:pPr marL="800100" lvl="1" indent="-342900">
              <a:lnSpc>
                <a:spcPct val="130000"/>
              </a:lnSpc>
              <a:buFont typeface="Wingdings" panose="05000000000000000000" pitchFamily="2" charset="2"/>
              <a:buChar char="§"/>
            </a:pPr>
            <a:r>
              <a:rPr lang="vi-VN" sz="2400" dirty="0"/>
              <a:t>Tạo nhiều cơ hội cho HS </a:t>
            </a:r>
            <a:r>
              <a:rPr lang="vi-VN" sz="2400" dirty="0">
                <a:solidFill>
                  <a:srgbClr val="0070C0"/>
                </a:solidFill>
              </a:rPr>
              <a:t>phát triển năng lực </a:t>
            </a:r>
            <a:r>
              <a:rPr lang="vi-VN" sz="2400" dirty="0"/>
              <a:t>toán học.</a:t>
            </a:r>
          </a:p>
        </p:txBody>
      </p:sp>
      <p:sp>
        <p:nvSpPr>
          <p:cNvPr id="3" name="Rectangle 2">
            <a:extLst>
              <a:ext uri="{FF2B5EF4-FFF2-40B4-BE49-F238E27FC236}">
                <a16:creationId xmlns:a16="http://schemas.microsoft.com/office/drawing/2014/main" id="{91F5FF8F-F35B-294A-B4BC-492841E27AAF}"/>
              </a:ext>
            </a:extLst>
          </p:cNvPr>
          <p:cNvSpPr/>
          <p:nvPr/>
        </p:nvSpPr>
        <p:spPr>
          <a:xfrm>
            <a:off x="998045" y="808262"/>
            <a:ext cx="9022022" cy="523220"/>
          </a:xfrm>
          <a:prstGeom prst="rect">
            <a:avLst/>
          </a:prstGeom>
        </p:spPr>
        <p:txBody>
          <a:bodyPr wrap="none">
            <a:spAutoFit/>
          </a:bodyPr>
          <a:lstStyle/>
          <a:p>
            <a:r>
              <a:rPr lang="vi-VN" sz="2800" b="1" dirty="0">
                <a:solidFill>
                  <a:schemeClr val="bg1"/>
                </a:solidFill>
              </a:rPr>
              <a:t>V –</a:t>
            </a:r>
            <a:r>
              <a:rPr lang="vi-VN" sz="2800" b="1" dirty="0"/>
              <a:t> </a:t>
            </a:r>
            <a:r>
              <a:rPr lang="vi-VN" sz="2800" b="1" dirty="0">
                <a:solidFill>
                  <a:schemeClr val="accent5">
                    <a:lumMod val="75000"/>
                  </a:schemeClr>
                </a:solidFill>
              </a:rPr>
              <a:t>NHỮNG ƯU ĐIỂM ĐẶC TRƯNG của BỘ SÁCH</a:t>
            </a:r>
            <a:r>
              <a:rPr lang="vi-VN" sz="2800" b="1" dirty="0"/>
              <a:t> </a:t>
            </a:r>
          </a:p>
        </p:txBody>
      </p:sp>
      <p:grpSp>
        <p:nvGrpSpPr>
          <p:cNvPr id="7" name="Group 6"/>
          <p:cNvGrpSpPr/>
          <p:nvPr/>
        </p:nvGrpSpPr>
        <p:grpSpPr>
          <a:xfrm>
            <a:off x="886482" y="768226"/>
            <a:ext cx="648072" cy="648072"/>
            <a:chOff x="1409738" y="-4691"/>
            <a:chExt cx="648072" cy="648072"/>
          </a:xfrm>
        </p:grpSpPr>
        <p:sp>
          <p:nvSpPr>
            <p:cNvPr id="8" name="Google Shape;297;p13"/>
            <p:cNvSpPr/>
            <p:nvPr/>
          </p:nvSpPr>
          <p:spPr>
            <a:xfrm>
              <a:off x="1409738" y="-4691"/>
              <a:ext cx="648072" cy="64807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9" name="Google Shape;298;p13"/>
            <p:cNvSpPr txBox="1"/>
            <p:nvPr/>
          </p:nvSpPr>
          <p:spPr>
            <a:xfrm>
              <a:off x="1409738" y="18412"/>
              <a:ext cx="62034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bg1"/>
                  </a:solidFill>
                  <a:latin typeface="Arial"/>
                  <a:ea typeface="Arial"/>
                  <a:cs typeface="Arial"/>
                  <a:sym typeface="Arial"/>
                </a:rPr>
                <a:t>5</a:t>
              </a:r>
              <a:endParaRPr sz="2400" b="1" i="0" u="none" strike="noStrike" cap="none">
                <a:solidFill>
                  <a:schemeClr val="bg1"/>
                </a:solidFill>
                <a:latin typeface="Arial"/>
                <a:ea typeface="Arial"/>
                <a:cs typeface="Arial"/>
                <a:sym typeface="Arial"/>
              </a:endParaRPr>
            </a:p>
          </p:txBody>
        </p:sp>
      </p:grpSp>
    </p:spTree>
    <p:extLst>
      <p:ext uri="{BB962C8B-B14F-4D97-AF65-F5344CB8AC3E}">
        <p14:creationId xmlns:p14="http://schemas.microsoft.com/office/powerpoint/2010/main" val="670210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1F28C-830F-2D44-9945-3CBD08DA32EC}"/>
              </a:ext>
            </a:extLst>
          </p:cNvPr>
          <p:cNvSpPr/>
          <p:nvPr/>
        </p:nvSpPr>
        <p:spPr>
          <a:xfrm>
            <a:off x="737307" y="558687"/>
            <a:ext cx="9815870" cy="523220"/>
          </a:xfrm>
          <a:prstGeom prst="rect">
            <a:avLst/>
          </a:prstGeom>
        </p:spPr>
        <p:txBody>
          <a:bodyPr wrap="square">
            <a:spAutoFit/>
          </a:bodyPr>
          <a:lstStyle/>
          <a:p>
            <a:r>
              <a:rPr lang="vi-VN" sz="2800" b="1" dirty="0">
                <a:solidFill>
                  <a:schemeClr val="bg1"/>
                </a:solidFill>
              </a:rPr>
              <a:t>V –</a:t>
            </a:r>
            <a:r>
              <a:rPr lang="vi-VN" sz="2800" b="1" dirty="0"/>
              <a:t> </a:t>
            </a:r>
            <a:r>
              <a:rPr lang="vi-VN" sz="2800" b="1" dirty="0">
                <a:solidFill>
                  <a:schemeClr val="accent5">
                    <a:lumMod val="75000"/>
                  </a:schemeClr>
                </a:solidFill>
              </a:rPr>
              <a:t>NHỮNG ƯU ĐIỂM ĐẶC TRƯNG của BỘ SÁCH</a:t>
            </a:r>
            <a:r>
              <a:rPr lang="vi-VN" sz="2800" b="1" dirty="0"/>
              <a:t> </a:t>
            </a:r>
          </a:p>
        </p:txBody>
      </p:sp>
      <p:sp>
        <p:nvSpPr>
          <p:cNvPr id="3" name="Rectangle 2">
            <a:extLst>
              <a:ext uri="{FF2B5EF4-FFF2-40B4-BE49-F238E27FC236}">
                <a16:creationId xmlns:a16="http://schemas.microsoft.com/office/drawing/2014/main" id="{2C1671D2-FA0E-4D40-AAAE-DC0041937EA2}"/>
              </a:ext>
            </a:extLst>
          </p:cNvPr>
          <p:cNvSpPr/>
          <p:nvPr/>
        </p:nvSpPr>
        <p:spPr>
          <a:xfrm>
            <a:off x="723900" y="1261641"/>
            <a:ext cx="10259409" cy="5262979"/>
          </a:xfrm>
          <a:prstGeom prst="rect">
            <a:avLst/>
          </a:prstGeom>
        </p:spPr>
        <p:txBody>
          <a:bodyPr wrap="square">
            <a:spAutoFit/>
          </a:bodyPr>
          <a:lstStyle/>
          <a:p>
            <a:pPr marL="457200" indent="-457200" algn="just">
              <a:buFont typeface="+mj-lt"/>
              <a:buAutoNum type="arabicPeriod" startAt="4"/>
            </a:pPr>
            <a:r>
              <a:rPr lang="vi-VN" sz="2400" b="1" dirty="0">
                <a:solidFill>
                  <a:schemeClr val="accent2">
                    <a:lumMod val="50000"/>
                  </a:schemeClr>
                </a:solidFill>
              </a:rPr>
              <a:t>Sách hỗ trợ tốt cho GV trong việc lập kế hoạch dạy học và kiểm tra đánh giá</a:t>
            </a:r>
            <a:r>
              <a:rPr lang="vi-VN" sz="2400" b="1" dirty="0"/>
              <a:t> </a:t>
            </a:r>
          </a:p>
          <a:p>
            <a:pPr marL="800100" lvl="1" indent="-342900" algn="just">
              <a:buFont typeface="Wingdings" panose="05000000000000000000" pitchFamily="2" charset="2"/>
              <a:buChar char="§"/>
            </a:pPr>
            <a:r>
              <a:rPr lang="en-US" sz="2400" dirty="0" err="1">
                <a:latin typeface="Arial" panose="020B0604020202020204" pitchFamily="34" charset="0"/>
                <a:cs typeface="Arial" panose="020B0604020202020204" pitchFamily="34" charset="0"/>
              </a:rPr>
              <a:t>Kiểm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môn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rõ</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a:t>
            </a:r>
            <a:r>
              <a:rPr lang="en-US" sz="2400" dirty="0">
                <a:latin typeface="Arial" panose="020B0604020202020204" pitchFamily="34" charset="0"/>
                <a:cs typeface="Arial" panose="020B0604020202020204" pitchFamily="34" charset="0"/>
              </a:rPr>
              <a:t> 22/2021/TT-BGDĐT. SGK </a:t>
            </a:r>
            <a:r>
              <a:rPr lang="en-US" sz="2400" dirty="0" err="1">
                <a:latin typeface="Arial" panose="020B0604020202020204" pitchFamily="34" charset="0"/>
                <a:cs typeface="Arial" panose="020B0604020202020204" pitchFamily="34" charset="0"/>
              </a:rPr>
              <a:t>Toán</a:t>
            </a:r>
            <a:r>
              <a:rPr lang="en-US" sz="2400" dirty="0">
                <a:latin typeface="Arial" panose="020B0604020202020204" pitchFamily="34" charset="0"/>
                <a:cs typeface="Arial" panose="020B0604020202020204" pitchFamily="34" charset="0"/>
              </a:rPr>
              <a:t> 8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dành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thời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gian</a:t>
            </a:r>
            <a:r>
              <a:rPr lang="en-US" sz="2400" dirty="0">
                <a:solidFill>
                  <a:srgbClr val="0070C0"/>
                </a:solidFill>
                <a:latin typeface="Arial" panose="020B0604020202020204" pitchFamily="34" charset="0"/>
                <a:cs typeface="Arial" panose="020B0604020202020204" pitchFamily="34" charset="0"/>
              </a:rPr>
              <a:t> 14 </a:t>
            </a:r>
            <a:r>
              <a:rPr lang="en-US" sz="2400" dirty="0" err="1">
                <a:solidFill>
                  <a:srgbClr val="0070C0"/>
                </a:solidFill>
                <a:latin typeface="Arial" panose="020B0604020202020204" pitchFamily="34" charset="0"/>
                <a:cs typeface="Arial" panose="020B0604020202020204" pitchFamily="34" charset="0"/>
              </a:rPr>
              <a:t>tiết</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cho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việc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ôn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tập</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và</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kiểm</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đó</a:t>
            </a:r>
            <a:r>
              <a:rPr lang="en-US" sz="2400" dirty="0">
                <a:latin typeface="Arial" panose="020B0604020202020204" pitchFamily="34" charset="0"/>
                <a:cs typeface="Arial" panose="020B0604020202020204" pitchFamily="34" charset="0"/>
              </a:rPr>
              <a:t>.</a:t>
            </a:r>
          </a:p>
          <a:p>
            <a:pPr marL="800100" lvl="1" indent="-342900" algn="just">
              <a:buFont typeface="Wingdings" panose="05000000000000000000" pitchFamily="2" charset="2"/>
              <a:buChar char="§"/>
            </a:pPr>
            <a:r>
              <a:rPr lang="en-US" sz="2400" dirty="0" err="1">
                <a:latin typeface="Arial" panose="020B0604020202020204" pitchFamily="34" charset="0"/>
                <a:cs typeface="Arial" panose="020B0604020202020204" pitchFamily="34" charset="0"/>
              </a:rPr>
              <a:t>Mỗi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gồm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đan</a:t>
            </a:r>
            <a:r>
              <a:rPr lang="en-US" sz="2400" dirty="0">
                <a:latin typeface="Arial" panose="020B0604020202020204" pitchFamily="34" charset="0"/>
                <a:cs typeface="Arial" panose="020B0604020202020204" pitchFamily="34" charset="0"/>
              </a:rPr>
              <a:t> xen </a:t>
            </a:r>
            <a:r>
              <a:rPr lang="en-US" sz="2400" dirty="0" err="1">
                <a:latin typeface="Arial" panose="020B0604020202020204" pitchFamily="34" charset="0"/>
                <a:cs typeface="Arial" panose="020B0604020202020204" pitchFamily="34" charset="0"/>
              </a:rPr>
              <a:t>cả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học-Đo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kê-Xác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ngắn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HS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cấu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trúc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này</a:t>
            </a:r>
            <a:r>
              <a:rPr lang="en-US" sz="2400" dirty="0">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tạo</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điều</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kiện</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thuận</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lợi</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cho</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việc</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lập</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Kế</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hoạch</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dạy</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học</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và</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thiết</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kế</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các</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bài</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kiểm</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tra</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đánh</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giá</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định</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kì</a:t>
            </a:r>
            <a:r>
              <a:rPr lang="en-US" sz="2400" dirty="0">
                <a:solidFill>
                  <a:schemeClr val="accent5">
                    <a:lumMod val="75000"/>
                  </a:schemeClr>
                </a:solidFill>
                <a:latin typeface="Arial" panose="020B0604020202020204" pitchFamily="34" charset="0"/>
                <a:cs typeface="Arial" panose="020B0604020202020204" pitchFamily="34" charset="0"/>
              </a:rPr>
              <a:t>.</a:t>
            </a:r>
          </a:p>
          <a:p>
            <a:pPr marL="800100" lvl="1" indent="-342900" algn="just">
              <a:buFont typeface="Wingdings" panose="05000000000000000000" pitchFamily="2" charset="2"/>
              <a:buChar char="§"/>
            </a:pPr>
            <a:r>
              <a:rPr lang="vi-VN" sz="2400" dirty="0">
                <a:latin typeface="Arial" panose="020B0604020202020204" pitchFamily="34" charset="0"/>
                <a:cs typeface="Arial" panose="020B0604020202020204" pitchFamily="34" charset="0"/>
              </a:rPr>
              <a:t>Các cấu phần đều được thiết kế theo hình thức hoạt động của HS mà GV có vai trò hướng dẫn và tổ chức hoạt động. Trong quá trình đó, GV </a:t>
            </a:r>
            <a:r>
              <a:rPr lang="vi-VN" sz="2400" dirty="0">
                <a:solidFill>
                  <a:srgbClr val="0070C0"/>
                </a:solidFill>
                <a:latin typeface="Arial" panose="020B0604020202020204" pitchFamily="34" charset="0"/>
                <a:cs typeface="Arial" panose="020B0604020202020204" pitchFamily="34" charset="0"/>
              </a:rPr>
              <a:t>có</a:t>
            </a:r>
            <a:r>
              <a:rPr lang="vi-VN" sz="2400" dirty="0">
                <a:solidFill>
                  <a:schemeClr val="accent1"/>
                </a:solidFill>
                <a:latin typeface="Arial" panose="020B0604020202020204" pitchFamily="34" charset="0"/>
                <a:cs typeface="Arial" panose="020B0604020202020204" pitchFamily="34" charset="0"/>
              </a:rPr>
              <a:t> </a:t>
            </a:r>
            <a:r>
              <a:rPr lang="vi-VN" sz="2400" dirty="0">
                <a:solidFill>
                  <a:srgbClr val="0070C0"/>
                </a:solidFill>
                <a:latin typeface="Arial" panose="020B0604020202020204" pitchFamily="34" charset="0"/>
                <a:cs typeface="Arial" panose="020B0604020202020204" pitchFamily="34" charset="0"/>
              </a:rPr>
              <a:t>nhiều cơ hội để đánh giá năng lực và kết quả học tập</a:t>
            </a:r>
            <a:r>
              <a:rPr lang="vi-VN" sz="2400" i="1" dirty="0">
                <a:solidFill>
                  <a:srgbClr val="0070C0"/>
                </a:solidFill>
                <a:latin typeface="Arial" panose="020B0604020202020204" pitchFamily="34" charset="0"/>
                <a:cs typeface="Arial" panose="020B0604020202020204" pitchFamily="34" charset="0"/>
              </a:rPr>
              <a:t> </a:t>
            </a:r>
            <a:r>
              <a:rPr lang="vi-VN" sz="2400" dirty="0">
                <a:solidFill>
                  <a:srgbClr val="0070C0"/>
                </a:solidFill>
                <a:latin typeface="Arial" panose="020B0604020202020204" pitchFamily="34" charset="0"/>
                <a:cs typeface="Arial" panose="020B0604020202020204" pitchFamily="34" charset="0"/>
              </a:rPr>
              <a:t>của HS </a:t>
            </a:r>
            <a:r>
              <a:rPr lang="vi-VN" sz="2400" dirty="0">
                <a:latin typeface="Arial" panose="020B0604020202020204" pitchFamily="34" charset="0"/>
                <a:cs typeface="Arial" panose="020B0604020202020204" pitchFamily="34" charset="0"/>
              </a:rPr>
              <a:t>theo hình thức đánh giá thường xuyên.</a:t>
            </a:r>
          </a:p>
        </p:txBody>
      </p:sp>
      <p:grpSp>
        <p:nvGrpSpPr>
          <p:cNvPr id="5" name="Group 4"/>
          <p:cNvGrpSpPr/>
          <p:nvPr/>
        </p:nvGrpSpPr>
        <p:grpSpPr>
          <a:xfrm>
            <a:off x="590176" y="490916"/>
            <a:ext cx="648072" cy="648072"/>
            <a:chOff x="1409738" y="-4691"/>
            <a:chExt cx="648072" cy="648072"/>
          </a:xfrm>
        </p:grpSpPr>
        <p:sp>
          <p:nvSpPr>
            <p:cNvPr id="6" name="Google Shape;297;p13"/>
            <p:cNvSpPr/>
            <p:nvPr/>
          </p:nvSpPr>
          <p:spPr>
            <a:xfrm>
              <a:off x="1409738" y="-4691"/>
              <a:ext cx="648072" cy="64807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7" name="Google Shape;298;p13"/>
            <p:cNvSpPr txBox="1"/>
            <p:nvPr/>
          </p:nvSpPr>
          <p:spPr>
            <a:xfrm>
              <a:off x="1409738" y="18412"/>
              <a:ext cx="62034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bg1"/>
                  </a:solidFill>
                  <a:latin typeface="Arial"/>
                  <a:ea typeface="Arial"/>
                  <a:cs typeface="Arial"/>
                  <a:sym typeface="Arial"/>
                </a:rPr>
                <a:t>5</a:t>
              </a:r>
              <a:endParaRPr sz="2400" b="1" i="0" u="none" strike="noStrike" cap="none">
                <a:solidFill>
                  <a:schemeClr val="bg1"/>
                </a:solidFill>
                <a:latin typeface="Arial"/>
                <a:ea typeface="Arial"/>
                <a:cs typeface="Arial"/>
                <a:sym typeface="Arial"/>
              </a:endParaRPr>
            </a:p>
          </p:txBody>
        </p:sp>
      </p:grpSp>
    </p:spTree>
    <p:extLst>
      <p:ext uri="{BB962C8B-B14F-4D97-AF65-F5344CB8AC3E}">
        <p14:creationId xmlns:p14="http://schemas.microsoft.com/office/powerpoint/2010/main" val="3089711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3494314" y="3766458"/>
            <a:ext cx="5029199" cy="1698172"/>
          </a:xfrm>
          <a:prstGeom prst="beve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1E38D9C-6C5A-494A-A8D3-5078BD4C855C}"/>
              </a:ext>
            </a:extLst>
          </p:cNvPr>
          <p:cNvSpPr txBox="1"/>
          <p:nvPr/>
        </p:nvSpPr>
        <p:spPr>
          <a:xfrm>
            <a:off x="1643741" y="1088021"/>
            <a:ext cx="8730343" cy="4278094"/>
          </a:xfrm>
          <a:prstGeom prst="rect">
            <a:avLst/>
          </a:prstGeom>
          <a:noFill/>
        </p:spPr>
        <p:txBody>
          <a:bodyPr wrap="square" rtlCol="0">
            <a:spAutoFit/>
          </a:bodyPr>
          <a:lstStyle/>
          <a:p>
            <a:pPr algn="just"/>
            <a:r>
              <a:rPr lang="vi-VN" sz="3200" dirty="0"/>
              <a:t>Từ nội dung kiến thức đến phương pháp </a:t>
            </a:r>
            <a:br>
              <a:rPr lang="en-US" sz="3200" dirty="0"/>
            </a:br>
            <a:r>
              <a:rPr lang="vi-VN" sz="3200" dirty="0"/>
              <a:t>sư phạm, từ cấu trúc bài học đến thiết kế </a:t>
            </a:r>
            <a:br>
              <a:rPr lang="en-US" sz="3200" dirty="0"/>
            </a:br>
            <a:r>
              <a:rPr lang="vi-VN" sz="3200" dirty="0"/>
              <a:t>mĩ thuật, bộ sách</a:t>
            </a:r>
            <a:r>
              <a:rPr lang="vi-VN" sz="3200" b="1" dirty="0">
                <a:solidFill>
                  <a:srgbClr val="00B050"/>
                </a:solidFill>
              </a:rPr>
              <a:t> TOÁN 8 </a:t>
            </a:r>
            <a:r>
              <a:rPr lang="vi-VN" sz="3200" dirty="0">
                <a:solidFill>
                  <a:srgbClr val="00B050"/>
                </a:solidFill>
              </a:rPr>
              <a:t>–</a:t>
            </a:r>
            <a:r>
              <a:rPr lang="en-US" sz="3200" dirty="0">
                <a:solidFill>
                  <a:srgbClr val="00B050"/>
                </a:solidFill>
              </a:rPr>
              <a:t> </a:t>
            </a:r>
            <a:r>
              <a:rPr lang="vi-VN" sz="3200" dirty="0">
                <a:solidFill>
                  <a:srgbClr val="00B050"/>
                </a:solidFill>
              </a:rPr>
              <a:t>Kết nối </a:t>
            </a:r>
            <a:br>
              <a:rPr lang="en-US" sz="3200" dirty="0">
                <a:solidFill>
                  <a:srgbClr val="00B050"/>
                </a:solidFill>
              </a:rPr>
            </a:br>
            <a:r>
              <a:rPr lang="vi-VN" sz="3200" dirty="0">
                <a:solidFill>
                  <a:srgbClr val="00B050"/>
                </a:solidFill>
              </a:rPr>
              <a:t>tri thức với cuộc sống </a:t>
            </a:r>
            <a:r>
              <a:rPr lang="vi-VN" sz="3200" dirty="0"/>
              <a:t>luôn phấn đấu thực hiện phương châm xuyên suốt là:</a:t>
            </a:r>
          </a:p>
          <a:p>
            <a:endParaRPr lang="vi-VN" sz="2800" dirty="0"/>
          </a:p>
          <a:p>
            <a:pPr algn="ctr">
              <a:lnSpc>
                <a:spcPct val="150000"/>
              </a:lnSpc>
            </a:pPr>
            <a:r>
              <a:rPr lang="vi-VN" sz="2800" b="1" dirty="0">
                <a:solidFill>
                  <a:srgbClr val="C00000"/>
                </a:solidFill>
              </a:rPr>
              <a:t>HỌC SINH THÍCH HỌC</a:t>
            </a:r>
          </a:p>
          <a:p>
            <a:pPr algn="ctr">
              <a:lnSpc>
                <a:spcPct val="150000"/>
              </a:lnSpc>
            </a:pPr>
            <a:r>
              <a:rPr lang="vi-VN" sz="2800" b="1" dirty="0">
                <a:solidFill>
                  <a:srgbClr val="C00000"/>
                </a:solidFill>
              </a:rPr>
              <a:t>GIÁO VIÊN DỄ </a:t>
            </a:r>
            <a:r>
              <a:rPr lang="en-US" sz="2800" b="1" dirty="0">
                <a:solidFill>
                  <a:srgbClr val="C00000"/>
                </a:solidFill>
                <a:latin typeface="Arial" panose="020B0604020202020204" pitchFamily="34" charset="0"/>
                <a:cs typeface="Arial" panose="020B0604020202020204" pitchFamily="34" charset="0"/>
              </a:rPr>
              <a:t>SỬ DỤNG</a:t>
            </a:r>
            <a:endParaRPr lang="vi-VN"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754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1F28C-830F-2D44-9945-3CBD08DA32EC}"/>
              </a:ext>
            </a:extLst>
          </p:cNvPr>
          <p:cNvSpPr/>
          <p:nvPr/>
        </p:nvSpPr>
        <p:spPr>
          <a:xfrm>
            <a:off x="1238247" y="558687"/>
            <a:ext cx="9314929" cy="523220"/>
          </a:xfrm>
          <a:prstGeom prst="rect">
            <a:avLst/>
          </a:prstGeom>
        </p:spPr>
        <p:txBody>
          <a:bodyPr wrap="square">
            <a:spAutoFit/>
          </a:bodyPr>
          <a:lstStyle/>
          <a:p>
            <a:r>
              <a:rPr lang="vi-VN" sz="2800" b="1" dirty="0">
                <a:solidFill>
                  <a:schemeClr val="accent5">
                    <a:lumMod val="75000"/>
                  </a:schemeClr>
                </a:solidFill>
              </a:rPr>
              <a:t> PHÂN PHỐI CHƯƠNG TRÌNH THEO SGK TOÁN 8</a:t>
            </a:r>
            <a:endParaRPr lang="vi-VN" sz="2800" b="1" dirty="0"/>
          </a:p>
        </p:txBody>
      </p:sp>
      <p:sp>
        <p:nvSpPr>
          <p:cNvPr id="3" name="Rectangle 2">
            <a:extLst>
              <a:ext uri="{FF2B5EF4-FFF2-40B4-BE49-F238E27FC236}">
                <a16:creationId xmlns:a16="http://schemas.microsoft.com/office/drawing/2014/main" id="{2C1671D2-FA0E-4D40-AAAE-DC0041937EA2}"/>
              </a:ext>
            </a:extLst>
          </p:cNvPr>
          <p:cNvSpPr/>
          <p:nvPr/>
        </p:nvSpPr>
        <p:spPr>
          <a:xfrm>
            <a:off x="590176" y="1649948"/>
            <a:ext cx="10445686" cy="3647152"/>
          </a:xfrm>
          <a:prstGeom prst="rect">
            <a:avLst/>
          </a:prstGeom>
        </p:spPr>
        <p:txBody>
          <a:bodyPr wrap="square">
            <a:spAutoFit/>
          </a:bodyPr>
          <a:lstStyle/>
          <a:p>
            <a:pPr lvl="1" algn="just">
              <a:spcBef>
                <a:spcPts val="300"/>
              </a:spcBef>
            </a:pPr>
            <a:r>
              <a:rPr lang="x-none" sz="2400">
                <a:latin typeface="Arial" panose="020B0604020202020204" pitchFamily="34" charset="0"/>
                <a:cs typeface="Arial" panose="020B0604020202020204" pitchFamily="34" charset="0"/>
              </a:rPr>
              <a:t>Chương </a:t>
            </a:r>
            <a:r>
              <a:rPr lang="x-none" sz="2400" dirty="0">
                <a:latin typeface="Arial" panose="020B0604020202020204" pitchFamily="34" charset="0"/>
                <a:cs typeface="Arial" panose="020B0604020202020204" pitchFamily="34" charset="0"/>
              </a:rPr>
              <a:t>trình Giáo dục phổ thông môn Toán 2018 quy định thời lượng Toán 8</a:t>
            </a:r>
            <a:r>
              <a:rPr lang="vi-VN" sz="2400" dirty="0">
                <a:latin typeface="Arial" panose="020B0604020202020204" pitchFamily="34" charset="0"/>
                <a:cs typeface="Arial" panose="020B0604020202020204" pitchFamily="34" charset="0"/>
              </a:rPr>
              <a:t> (phần bắt buộc) </a:t>
            </a:r>
            <a:r>
              <a:rPr lang="x-none" sz="2400" dirty="0">
                <a:latin typeface="Arial" panose="020B0604020202020204" pitchFamily="34" charset="0"/>
                <a:cs typeface="Arial" panose="020B0604020202020204" pitchFamily="34" charset="0"/>
              </a:rPr>
              <a:t>gồm 140 tiết, phân bổ như sau: </a:t>
            </a:r>
          </a:p>
          <a:p>
            <a:pPr marL="800100" lvl="1" indent="-342900" algn="just">
              <a:spcBef>
                <a:spcPts val="300"/>
              </a:spcBef>
              <a:buFont typeface="Arial" panose="020B0604020202020204" pitchFamily="34" charset="0"/>
              <a:buChar char="•"/>
            </a:pPr>
            <a:r>
              <a:rPr lang="x-none" sz="2400" dirty="0">
                <a:latin typeface="Arial" panose="020B0604020202020204" pitchFamily="34" charset="0"/>
                <a:cs typeface="Arial" panose="020B0604020202020204" pitchFamily="34" charset="0"/>
              </a:rPr>
              <a:t>43% cho mạch Đại số (61 tiết = 55 tiết + 6 tiết ÔTKT), </a:t>
            </a:r>
          </a:p>
          <a:p>
            <a:pPr marL="800100" lvl="1" indent="-342900" algn="just">
              <a:spcBef>
                <a:spcPts val="300"/>
              </a:spcBef>
              <a:buFont typeface="Arial" panose="020B0604020202020204" pitchFamily="34" charset="0"/>
              <a:buChar char="•"/>
            </a:pPr>
            <a:r>
              <a:rPr lang="x-none" sz="2400" dirty="0">
                <a:latin typeface="Arial" panose="020B0604020202020204" pitchFamily="34" charset="0"/>
                <a:cs typeface="Arial" panose="020B0604020202020204" pitchFamily="34" charset="0"/>
              </a:rPr>
              <a:t>36% cho mạch Hình học và Đo lường (50 tiết = 44 tiết + 6 tiết ÔTKT), </a:t>
            </a:r>
          </a:p>
          <a:p>
            <a:pPr marL="800100" lvl="1" indent="-342900" algn="just">
              <a:spcBef>
                <a:spcPts val="300"/>
              </a:spcBef>
              <a:buFont typeface="Arial" panose="020B0604020202020204" pitchFamily="34" charset="0"/>
              <a:buChar char="•"/>
            </a:pPr>
            <a:r>
              <a:rPr lang="x-none" sz="2400" dirty="0">
                <a:latin typeface="Arial" panose="020B0604020202020204" pitchFamily="34" charset="0"/>
                <a:cs typeface="Arial" panose="020B0604020202020204" pitchFamily="34" charset="0"/>
              </a:rPr>
              <a:t>14% cho mạch Xác suất và Thống kê (19 tiết = 17 tiết + 2 tiết ÔTKT), </a:t>
            </a:r>
          </a:p>
          <a:p>
            <a:pPr marL="800100" lvl="1" indent="-342900" algn="just">
              <a:spcBef>
                <a:spcPts val="300"/>
              </a:spcBef>
              <a:buFont typeface="Arial" panose="020B0604020202020204" pitchFamily="34" charset="0"/>
              <a:buChar char="•"/>
            </a:pPr>
            <a:r>
              <a:rPr lang="x-none" sz="2400" dirty="0">
                <a:latin typeface="Arial" panose="020B0604020202020204" pitchFamily="34" charset="0"/>
                <a:cs typeface="Arial" panose="020B0604020202020204" pitchFamily="34" charset="0"/>
              </a:rPr>
              <a:t>7% cho Thực hành và Trải nghiệm (10 tiết).</a:t>
            </a:r>
          </a:p>
          <a:p>
            <a:pPr lvl="1" algn="just">
              <a:spcBef>
                <a:spcPts val="300"/>
              </a:spcBef>
            </a:pPr>
            <a:r>
              <a:rPr lang="x-none" sz="2400" dirty="0">
                <a:latin typeface="Arial" panose="020B0604020202020204" pitchFamily="34" charset="0"/>
                <a:cs typeface="Arial" panose="020B0604020202020204" pitchFamily="34" charset="0"/>
              </a:rPr>
              <a:t>(Mỗi học kì SGK dành 7 tiết cho ôn tập, kiểm tra đánh giá định kì (giữa kì: 3 tiết, cuối kì: 4 tiết)).</a:t>
            </a:r>
          </a:p>
          <a:p>
            <a:pPr algn="just">
              <a:spcBef>
                <a:spcPts val="300"/>
              </a:spcBef>
            </a:pPr>
            <a:r>
              <a:rPr lang="vi-VN" sz="2400" dirty="0">
                <a:latin typeface="Arial" panose="020B0604020202020204" pitchFamily="34" charset="0"/>
                <a:cs typeface="Arial" panose="020B0604020202020204" pitchFamily="34" charset="0"/>
              </a:rPr>
              <a:t>     Dưới đây là </a:t>
            </a:r>
            <a:r>
              <a:rPr lang="vi-VN" sz="2400" dirty="0">
                <a:solidFill>
                  <a:srgbClr val="FF0000"/>
                </a:solidFill>
                <a:latin typeface="Arial" panose="020B0604020202020204" pitchFamily="34" charset="0"/>
                <a:cs typeface="Arial" panose="020B0604020202020204" pitchFamily="34" charset="0"/>
              </a:rPr>
              <a:t>Phân phối chương trình </a:t>
            </a:r>
            <a:r>
              <a:rPr lang="vi-VN" sz="2400" dirty="0">
                <a:latin typeface="Arial" panose="020B0604020202020204" pitchFamily="34" charset="0"/>
                <a:cs typeface="Arial" panose="020B0604020202020204" pitchFamily="34" charset="0"/>
              </a:rPr>
              <a:t>theo nhóm tác giả.</a:t>
            </a:r>
            <a:endParaRPr lang="x-none" sz="2400" dirty="0">
              <a:latin typeface="Arial" panose="020B0604020202020204" pitchFamily="34" charset="0"/>
              <a:cs typeface="Arial" panose="020B0604020202020204" pitchFamily="34" charset="0"/>
            </a:endParaRPr>
          </a:p>
        </p:txBody>
      </p:sp>
      <p:grpSp>
        <p:nvGrpSpPr>
          <p:cNvPr id="5" name="Group 4"/>
          <p:cNvGrpSpPr/>
          <p:nvPr/>
        </p:nvGrpSpPr>
        <p:grpSpPr>
          <a:xfrm>
            <a:off x="590176" y="490916"/>
            <a:ext cx="648072" cy="648072"/>
            <a:chOff x="1409738" y="-4691"/>
            <a:chExt cx="648072" cy="648072"/>
          </a:xfrm>
          <a:solidFill>
            <a:schemeClr val="accent2"/>
          </a:solidFill>
        </p:grpSpPr>
        <p:sp>
          <p:nvSpPr>
            <p:cNvPr id="6" name="Google Shape;297;p13"/>
            <p:cNvSpPr/>
            <p:nvPr/>
          </p:nvSpPr>
          <p:spPr>
            <a:xfrm>
              <a:off x="1409738" y="-4691"/>
              <a:ext cx="648072" cy="648072"/>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7" name="Google Shape;298;p13"/>
            <p:cNvSpPr txBox="1"/>
            <p:nvPr/>
          </p:nvSpPr>
          <p:spPr>
            <a:xfrm>
              <a:off x="1409738" y="18412"/>
              <a:ext cx="620342" cy="584735"/>
            </a:xfrm>
            <a:prstGeom prst="rect">
              <a:avLst/>
            </a:prstGeom>
            <a:grp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latin typeface="Arial"/>
                  <a:ea typeface="Arial"/>
                  <a:cs typeface="Arial"/>
                  <a:sym typeface="Arial"/>
                </a:rPr>
                <a:t>II</a:t>
              </a:r>
              <a:endParaRPr sz="2400" b="1" i="0" u="none" strike="noStrike" cap="none" dirty="0">
                <a:solidFill>
                  <a:schemeClr val="bg1"/>
                </a:solidFill>
                <a:latin typeface="Arial"/>
                <a:ea typeface="Arial"/>
                <a:cs typeface="Arial"/>
                <a:sym typeface="Arial"/>
              </a:endParaRPr>
            </a:p>
          </p:txBody>
        </p:sp>
      </p:grpSp>
    </p:spTree>
    <p:extLst>
      <p:ext uri="{BB962C8B-B14F-4D97-AF65-F5344CB8AC3E}">
        <p14:creationId xmlns:p14="http://schemas.microsoft.com/office/powerpoint/2010/main" val="3292671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
            <a:ext cx="12198284" cy="6857999"/>
          </a:xfrm>
          <a:prstGeom prst="rect">
            <a:avLst/>
          </a:prstGeom>
        </p:spPr>
      </p:pic>
      <p:sp>
        <p:nvSpPr>
          <p:cNvPr id="8" name="Title 1">
            <a:extLst>
              <a:ext uri="{FF2B5EF4-FFF2-40B4-BE49-F238E27FC236}">
                <a16:creationId xmlns:a16="http://schemas.microsoft.com/office/drawing/2014/main" id="{AF3894A1-6147-AB4F-8E85-E6954B606570}"/>
              </a:ext>
            </a:extLst>
          </p:cNvPr>
          <p:cNvSpPr txBox="1">
            <a:spLocks/>
          </p:cNvSpPr>
          <p:nvPr/>
        </p:nvSpPr>
        <p:spPr>
          <a:xfrm>
            <a:off x="654881" y="1494464"/>
            <a:ext cx="11191213" cy="3040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dirty="0">
                <a:solidFill>
                  <a:schemeClr val="accent5">
                    <a:lumMod val="75000"/>
                  </a:schemeClr>
                </a:solidFill>
                <a:latin typeface="+mn-lt"/>
              </a:rPr>
              <a:t>PHẦN 1. </a:t>
            </a:r>
          </a:p>
          <a:p>
            <a:pPr algn="ctr">
              <a:lnSpc>
                <a:spcPct val="100000"/>
              </a:lnSpc>
            </a:pPr>
            <a:r>
              <a:rPr lang="en-US" sz="3600" b="1" dirty="0">
                <a:solidFill>
                  <a:schemeClr val="accent5">
                    <a:lumMod val="75000"/>
                  </a:schemeClr>
                </a:solidFill>
                <a:latin typeface="+mn-lt"/>
              </a:rPr>
              <a:t>SGK </a:t>
            </a:r>
            <a:r>
              <a:rPr lang="en-US" sz="3600" b="1" dirty="0" err="1">
                <a:solidFill>
                  <a:schemeClr val="accent5">
                    <a:lumMod val="75000"/>
                  </a:schemeClr>
                </a:solidFill>
                <a:latin typeface="+mn-lt"/>
              </a:rPr>
              <a:t>Toán</a:t>
            </a:r>
            <a:r>
              <a:rPr lang="en-US" sz="3600" b="1" dirty="0">
                <a:solidFill>
                  <a:schemeClr val="accent5">
                    <a:lumMod val="75000"/>
                  </a:schemeClr>
                </a:solidFill>
                <a:latin typeface="+mn-lt"/>
              </a:rPr>
              <a:t> 8  </a:t>
            </a:r>
            <a:r>
              <a:rPr lang="en-US" sz="3200" b="1" dirty="0">
                <a:solidFill>
                  <a:schemeClr val="accent5">
                    <a:lumMod val="75000"/>
                  </a:schemeClr>
                </a:solidFill>
                <a:latin typeface="+mn-lt"/>
              </a:rPr>
              <a:t>(</a:t>
            </a:r>
            <a:r>
              <a:rPr lang="en-US" sz="3200" b="1" dirty="0" err="1">
                <a:solidFill>
                  <a:schemeClr val="accent5">
                    <a:lumMod val="75000"/>
                  </a:schemeClr>
                </a:solidFill>
                <a:latin typeface="+mn-lt"/>
              </a:rPr>
              <a:t>Bộ</a:t>
            </a:r>
            <a:r>
              <a:rPr lang="en-US" sz="3200" b="1" dirty="0">
                <a:solidFill>
                  <a:schemeClr val="accent5">
                    <a:lumMod val="75000"/>
                  </a:schemeClr>
                </a:solidFill>
                <a:latin typeface="+mn-lt"/>
              </a:rPr>
              <a:t> </a:t>
            </a:r>
            <a:r>
              <a:rPr lang="en-US" sz="3200" b="1" dirty="0" err="1">
                <a:solidFill>
                  <a:schemeClr val="accent5">
                    <a:lumMod val="75000"/>
                  </a:schemeClr>
                </a:solidFill>
                <a:latin typeface="+mn-lt"/>
              </a:rPr>
              <a:t>sách</a:t>
            </a:r>
            <a:r>
              <a:rPr lang="en-US" sz="3200" b="1" dirty="0">
                <a:solidFill>
                  <a:schemeClr val="accent5">
                    <a:lumMod val="75000"/>
                  </a:schemeClr>
                </a:solidFill>
                <a:latin typeface="+mn-lt"/>
              </a:rPr>
              <a:t> </a:t>
            </a:r>
            <a:r>
              <a:rPr lang="en-US" sz="3200" b="1" dirty="0" err="1">
                <a:solidFill>
                  <a:schemeClr val="accent5">
                    <a:lumMod val="75000"/>
                  </a:schemeClr>
                </a:solidFill>
                <a:latin typeface="+mn-lt"/>
              </a:rPr>
              <a:t>KNTTvCS</a:t>
            </a:r>
            <a:r>
              <a:rPr lang="en-US" sz="3200" b="1" dirty="0">
                <a:solidFill>
                  <a:schemeClr val="accent5">
                    <a:lumMod val="75000"/>
                  </a:schemeClr>
                </a:solidFill>
                <a:latin typeface="+mn-lt"/>
              </a:rPr>
              <a:t>)</a:t>
            </a:r>
            <a:br>
              <a:rPr lang="en-US" sz="3300" b="1" dirty="0">
                <a:solidFill>
                  <a:schemeClr val="accent5">
                    <a:lumMod val="75000"/>
                  </a:schemeClr>
                </a:solidFill>
                <a:latin typeface="+mn-lt"/>
              </a:rPr>
            </a:br>
            <a:r>
              <a:rPr lang="en-US" sz="3300" b="1" dirty="0" err="1">
                <a:solidFill>
                  <a:schemeClr val="accent5">
                    <a:lumMod val="75000"/>
                  </a:schemeClr>
                </a:solidFill>
                <a:latin typeface="+mn-lt"/>
              </a:rPr>
              <a:t>cụ</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thể</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hoá</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Chương</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trình</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Giáo</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dục</a:t>
            </a:r>
            <a:r>
              <a:rPr lang="en-US" sz="3300" b="1" dirty="0">
                <a:solidFill>
                  <a:schemeClr val="accent5">
                    <a:lumMod val="75000"/>
                  </a:schemeClr>
                </a:solidFill>
                <a:latin typeface="+mn-lt"/>
              </a:rPr>
              <a:t> 2018 </a:t>
            </a:r>
            <a:r>
              <a:rPr lang="en-US" sz="3300" b="1" dirty="0" err="1">
                <a:solidFill>
                  <a:schemeClr val="accent5">
                    <a:lumMod val="75000"/>
                  </a:schemeClr>
                </a:solidFill>
                <a:latin typeface="+mn-lt"/>
              </a:rPr>
              <a:t>như</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thế</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nào</a:t>
            </a:r>
            <a:r>
              <a:rPr lang="en-US" sz="3300" b="1" dirty="0">
                <a:solidFill>
                  <a:schemeClr val="accent5">
                    <a:lumMod val="75000"/>
                  </a:schemeClr>
                </a:solidFill>
                <a:latin typeface="+mn-lt"/>
              </a:rPr>
              <a:t>?</a:t>
            </a:r>
          </a:p>
          <a:p>
            <a:pPr algn="ctr">
              <a:lnSpc>
                <a:spcPct val="100000"/>
              </a:lnSpc>
            </a:pPr>
            <a:endParaRPr lang="en-US" sz="3600" b="1" dirty="0">
              <a:solidFill>
                <a:schemeClr val="accent5">
                  <a:lumMod val="75000"/>
                </a:schemeClr>
              </a:solidFill>
              <a:latin typeface="+mn-lt"/>
            </a:endParaRPr>
          </a:p>
        </p:txBody>
      </p:sp>
    </p:spTree>
    <p:extLst>
      <p:ext uri="{BB962C8B-B14F-4D97-AF65-F5344CB8AC3E}">
        <p14:creationId xmlns:p14="http://schemas.microsoft.com/office/powerpoint/2010/main" val="588934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88EF978-D2EB-D54F-ABDF-1A409FDDB7C8}"/>
              </a:ext>
            </a:extLst>
          </p:cNvPr>
          <p:cNvGraphicFramePr>
            <a:graphicFrameLocks noGrp="1"/>
          </p:cNvGraphicFramePr>
          <p:nvPr>
            <p:extLst>
              <p:ext uri="{D42A27DB-BD31-4B8C-83A1-F6EECF244321}">
                <p14:modId xmlns:p14="http://schemas.microsoft.com/office/powerpoint/2010/main" val="398656532"/>
              </p:ext>
            </p:extLst>
          </p:nvPr>
        </p:nvGraphicFramePr>
        <p:xfrm>
          <a:off x="713232" y="980194"/>
          <a:ext cx="10765536" cy="5073536"/>
        </p:xfrm>
        <a:graphic>
          <a:graphicData uri="http://schemas.openxmlformats.org/drawingml/2006/table">
            <a:tbl>
              <a:tblPr firstRow="1" firstCol="1" bandRow="1">
                <a:tableStyleId>{5C22544A-7EE6-4342-B048-85BDC9FD1C3A}</a:tableStyleId>
              </a:tblPr>
              <a:tblGrid>
                <a:gridCol w="4102809">
                  <a:extLst>
                    <a:ext uri="{9D8B030D-6E8A-4147-A177-3AD203B41FA5}">
                      <a16:colId xmlns:a16="http://schemas.microsoft.com/office/drawing/2014/main" val="3076983660"/>
                    </a:ext>
                  </a:extLst>
                </a:gridCol>
                <a:gridCol w="5566817">
                  <a:extLst>
                    <a:ext uri="{9D8B030D-6E8A-4147-A177-3AD203B41FA5}">
                      <a16:colId xmlns:a16="http://schemas.microsoft.com/office/drawing/2014/main" val="3548041467"/>
                    </a:ext>
                  </a:extLst>
                </a:gridCol>
                <a:gridCol w="1095910">
                  <a:extLst>
                    <a:ext uri="{9D8B030D-6E8A-4147-A177-3AD203B41FA5}">
                      <a16:colId xmlns:a16="http://schemas.microsoft.com/office/drawing/2014/main" val="3549639595"/>
                    </a:ext>
                  </a:extLst>
                </a:gridCol>
              </a:tblGrid>
              <a:tr h="262650">
                <a:tc>
                  <a:txBody>
                    <a:bodyPr/>
                    <a:lstStyle/>
                    <a:p>
                      <a:pPr algn="ctr"/>
                      <a:r>
                        <a:rPr lang="x-none" sz="1800" spc="20" dirty="0">
                          <a:effectLst/>
                        </a:rPr>
                        <a:t>Tên</a:t>
                      </a:r>
                      <a:r>
                        <a:rPr lang="vi-VN" sz="1800" spc="20" dirty="0">
                          <a:effectLst/>
                        </a:rPr>
                        <a:t> chương</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tc>
                  <a:txBody>
                    <a:bodyPr/>
                    <a:lstStyle/>
                    <a:p>
                      <a:pPr algn="ctr"/>
                      <a:r>
                        <a:rPr lang="x-none" sz="1800" spc="20" dirty="0">
                          <a:effectLst/>
                        </a:rPr>
                        <a:t>Tên</a:t>
                      </a:r>
                      <a:r>
                        <a:rPr lang="vi-VN" sz="1800" spc="20" dirty="0">
                          <a:effectLst/>
                        </a:rPr>
                        <a:t> bài</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tc>
                  <a:txBody>
                    <a:bodyPr/>
                    <a:lstStyle/>
                    <a:p>
                      <a:pPr algn="ctr"/>
                      <a:r>
                        <a:rPr lang="x-none" sz="1600" spc="20">
                          <a:effectLst/>
                        </a:rPr>
                        <a:t>Số</a:t>
                      </a:r>
                      <a:r>
                        <a:rPr lang="vi-VN" sz="1600" spc="20">
                          <a:effectLst/>
                        </a:rPr>
                        <a:t> tiết</a:t>
                      </a:r>
                      <a:endParaRPr lang="x-non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3714405554"/>
                  </a:ext>
                </a:extLst>
              </a:tr>
              <a:tr h="313058">
                <a:tc gridSpan="3">
                  <a:txBody>
                    <a:bodyPr/>
                    <a:lstStyle/>
                    <a:p>
                      <a:pPr algn="ctr"/>
                      <a:r>
                        <a:rPr lang="x-none" sz="1600" spc="20" dirty="0">
                          <a:effectLst/>
                          <a:latin typeface="Arial" panose="020B0604020202020204" pitchFamily="34" charset="0"/>
                          <a:cs typeface="Arial" panose="020B0604020202020204" pitchFamily="34" charset="0"/>
                        </a:rPr>
                        <a:t>TẬP</a:t>
                      </a:r>
                      <a:r>
                        <a:rPr lang="vi-VN" sz="1600" spc="20" dirty="0">
                          <a:effectLst/>
                          <a:latin typeface="Arial" panose="020B0604020202020204" pitchFamily="34" charset="0"/>
                          <a:cs typeface="Arial" panose="020B0604020202020204" pitchFamily="34" charset="0"/>
                        </a:rPr>
                        <a:t> MỘT (70 tiết)</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41564" marB="41564">
                    <a:solidFill>
                      <a:schemeClr val="accent2"/>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632594991"/>
                  </a:ext>
                </a:extLst>
              </a:tr>
              <a:tr h="233467">
                <a:tc rowSpan="8">
                  <a:txBody>
                    <a:bodyPr/>
                    <a:lstStyle/>
                    <a:p>
                      <a:pPr algn="ctr"/>
                      <a:endParaRPr lang="vi-VN" sz="1600" spc="20" dirty="0">
                        <a:effectLst/>
                        <a:latin typeface="Arial" panose="020B0604020202020204" pitchFamily="34" charset="0"/>
                        <a:cs typeface="Arial" panose="020B0604020202020204" pitchFamily="34" charset="0"/>
                      </a:endParaRPr>
                    </a:p>
                    <a:p>
                      <a:pPr algn="ctr"/>
                      <a:endParaRPr lang="x-none" sz="1600" spc="20" dirty="0">
                        <a:effectLst/>
                        <a:latin typeface="Arial" panose="020B0604020202020204" pitchFamily="34" charset="0"/>
                        <a:cs typeface="Arial" panose="020B0604020202020204" pitchFamily="34" charset="0"/>
                      </a:endParaRPr>
                    </a:p>
                    <a:p>
                      <a:pPr algn="ctr"/>
                      <a:r>
                        <a:rPr lang="x-none" sz="1600" spc="20">
                          <a:effectLst/>
                          <a:latin typeface="Arial" panose="020B0604020202020204" pitchFamily="34" charset="0"/>
                          <a:cs typeface="Arial" panose="020B0604020202020204" pitchFamily="34" charset="0"/>
                        </a:rPr>
                        <a:t>CHƯƠNG</a:t>
                      </a:r>
                      <a:r>
                        <a:rPr lang="vi-VN" sz="1600" spc="20" dirty="0">
                          <a:effectLst/>
                          <a:latin typeface="Arial" panose="020B0604020202020204" pitchFamily="34" charset="0"/>
                          <a:cs typeface="Arial" panose="020B0604020202020204" pitchFamily="34" charset="0"/>
                        </a:rPr>
                        <a:t> I. ĐA THỨC </a:t>
                      </a:r>
                    </a:p>
                    <a:p>
                      <a:pPr algn="ctr"/>
                      <a:r>
                        <a:rPr lang="vi-VN" sz="1600" spc="20" dirty="0">
                          <a:solidFill>
                            <a:srgbClr val="00B0F0"/>
                          </a:solidFill>
                          <a:effectLst/>
                          <a:latin typeface="Arial" panose="020B0604020202020204" pitchFamily="34" charset="0"/>
                          <a:cs typeface="Arial" panose="020B0604020202020204" pitchFamily="34" charset="0"/>
                        </a:rPr>
                        <a:t>(13 tiết)</a:t>
                      </a:r>
                      <a:endParaRPr lang="x-none"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41564" marB="41564">
                    <a:solidFill>
                      <a:schemeClr val="tx2"/>
                    </a:solidFill>
                  </a:tcPr>
                </a:tc>
                <a:tc>
                  <a:txBody>
                    <a:bodyPr/>
                    <a:lstStyle/>
                    <a:p>
                      <a:pPr algn="just"/>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1. Đơn thức</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a:txBody>
                    <a:bodyPr/>
                    <a:lstStyle/>
                    <a:p>
                      <a:pPr algn="ctr"/>
                      <a:r>
                        <a:rPr lang="vi-VN" sz="1600" spc="20" dirty="0">
                          <a:effectLst/>
                          <a:latin typeface="Calibri" panose="020F0502020204030204" pitchFamily="34" charset="0"/>
                          <a:ea typeface="Times New Roman" panose="02020603050405020304" pitchFamily="18" charset="0"/>
                          <a:cs typeface="Times New Roman" panose="02020603050405020304" pitchFamily="18" charset="0"/>
                        </a:rPr>
                        <a:t>2</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1526733432"/>
                  </a:ext>
                </a:extLst>
              </a:tr>
              <a:tr h="233467">
                <a:tc vMerge="1">
                  <a:txBody>
                    <a:bodyPr/>
                    <a:lstStyle/>
                    <a:p>
                      <a:endParaRPr lang="x-none"/>
                    </a:p>
                  </a:txBody>
                  <a:tcPr/>
                </a:tc>
                <a:tc>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2. Đa thức</a:t>
                      </a:r>
                      <a:endParaRPr lang="x-none" sz="1600" dirty="0">
                        <a:latin typeface="Arial" panose="020B0604020202020204" pitchFamily="34" charset="0"/>
                        <a:cs typeface="Arial" panose="020B0604020202020204" pitchFamily="34" charset="0"/>
                      </a:endParaRPr>
                    </a:p>
                  </a:txBody>
                  <a:tcPr marL="28627" marR="28627" marT="0" marB="0"/>
                </a:tc>
                <a:tc>
                  <a:txBody>
                    <a:bodyPr/>
                    <a:lstStyle/>
                    <a:p>
                      <a:pPr algn="ctr"/>
                      <a:r>
                        <a:rPr lang="vi-VN" sz="1600" spc="20" dirty="0">
                          <a:effectLst/>
                          <a:latin typeface="Calibri" panose="020F0502020204030204" pitchFamily="34" charset="0"/>
                          <a:ea typeface="Times New Roman" panose="02020603050405020304" pitchFamily="18" charset="0"/>
                          <a:cs typeface="Times New Roman" panose="02020603050405020304" pitchFamily="18" charset="0"/>
                        </a:rPr>
                        <a:t>2</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77264887"/>
                  </a:ext>
                </a:extLst>
              </a:tr>
              <a:tr h="233467">
                <a:tc vMerge="1">
                  <a:txBody>
                    <a:bodyPr/>
                    <a:lstStyle/>
                    <a:p>
                      <a:endParaRPr lang="x-none"/>
                    </a:p>
                  </a:txBody>
                  <a:tcPr/>
                </a:tc>
                <a:tc>
                  <a:txBody>
                    <a:bodyPr/>
                    <a:lstStyle/>
                    <a:p>
                      <a:r>
                        <a:rPr lang="x-none" sz="1600" dirty="0">
                          <a:latin typeface="Arial" panose="020B0604020202020204" pitchFamily="34" charset="0"/>
                          <a:cs typeface="Arial" panose="020B0604020202020204" pitchFamily="34" charset="0"/>
                        </a:rPr>
                        <a:t>Bài 3. Phép cộng và phép trừ đa thức</a:t>
                      </a:r>
                    </a:p>
                  </a:txBody>
                  <a:tcPr marL="28627" marR="28627" marT="0" marB="0"/>
                </a:tc>
                <a:tc>
                  <a:txBody>
                    <a:bodyPr/>
                    <a:lstStyle/>
                    <a:p>
                      <a:pPr algn="ctr"/>
                      <a:r>
                        <a:rPr lang="vi-VN" sz="16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109052081"/>
                  </a:ext>
                </a:extLst>
              </a:tr>
              <a:tr h="233467">
                <a:tc vMerge="1">
                  <a:txBody>
                    <a:bodyPr/>
                    <a:lstStyle/>
                    <a:p>
                      <a:endParaRPr lang="x-none"/>
                    </a:p>
                  </a:txBody>
                  <a:tcPr/>
                </a:tc>
                <a:tc>
                  <a:txBody>
                    <a:bodyPr/>
                    <a:lstStyle/>
                    <a:p>
                      <a:r>
                        <a:rPr lang="x-none" sz="1600" dirty="0">
                          <a:latin typeface="Arial" panose="020B0604020202020204" pitchFamily="34" charset="0"/>
                          <a:cs typeface="Arial" panose="020B0604020202020204" pitchFamily="34" charset="0"/>
                        </a:rPr>
                        <a:t>Luyện tập chung</a:t>
                      </a:r>
                    </a:p>
                  </a:txBody>
                  <a:tcPr marL="28627" marR="28627" marT="0" marB="0"/>
                </a:tc>
                <a:tc>
                  <a:txBody>
                    <a:bodyPr/>
                    <a:lstStyle/>
                    <a:p>
                      <a:pPr algn="ctr"/>
                      <a:r>
                        <a:rPr lang="x-none"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28627" marR="28627" marT="0" marB="0"/>
                </a:tc>
                <a:extLst>
                  <a:ext uri="{0D108BD9-81ED-4DB2-BD59-A6C34878D82A}">
                    <a16:rowId xmlns:a16="http://schemas.microsoft.com/office/drawing/2014/main" val="1041191514"/>
                  </a:ext>
                </a:extLst>
              </a:tr>
              <a:tr h="233467">
                <a:tc vMerge="1">
                  <a:txBody>
                    <a:bodyPr/>
                    <a:lstStyle/>
                    <a:p>
                      <a:endParaRPr lang="x-none"/>
                    </a:p>
                  </a:txBody>
                  <a:tcPr/>
                </a:tc>
                <a:tc>
                  <a:txBody>
                    <a:bodyPr/>
                    <a:lstStyle/>
                    <a:p>
                      <a:r>
                        <a:rPr lang="x-none" sz="1600" dirty="0">
                          <a:latin typeface="Arial" panose="020B0604020202020204" pitchFamily="34" charset="0"/>
                          <a:cs typeface="Arial" panose="020B0604020202020204" pitchFamily="34" charset="0"/>
                        </a:rPr>
                        <a:t>Bài 4. Phép nhân đa thức</a:t>
                      </a:r>
                    </a:p>
                  </a:txBody>
                  <a:tcPr marL="28627" marR="28627" marT="0" marB="0"/>
                </a:tc>
                <a:tc>
                  <a:txBody>
                    <a:bodyPr/>
                    <a:lstStyle/>
                    <a:p>
                      <a:pPr algn="ctr"/>
                      <a:r>
                        <a:rPr lang="x-none"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28627" marR="28627" marT="0" marB="0"/>
                </a:tc>
                <a:extLst>
                  <a:ext uri="{0D108BD9-81ED-4DB2-BD59-A6C34878D82A}">
                    <a16:rowId xmlns:a16="http://schemas.microsoft.com/office/drawing/2014/main" val="3937392249"/>
                  </a:ext>
                </a:extLst>
              </a:tr>
              <a:tr h="233467">
                <a:tc vMerge="1">
                  <a:txBody>
                    <a:bodyPr/>
                    <a:lstStyle/>
                    <a:p>
                      <a:endParaRPr lang="x-none"/>
                    </a:p>
                  </a:txBody>
                  <a:tcPr/>
                </a:tc>
                <a:tc>
                  <a:txBody>
                    <a:bodyPr/>
                    <a:lstStyle/>
                    <a:p>
                      <a:r>
                        <a:rPr lang="x-none" sz="1600" dirty="0">
                          <a:latin typeface="Arial" panose="020B0604020202020204" pitchFamily="34" charset="0"/>
                          <a:cs typeface="Arial" panose="020B0604020202020204" pitchFamily="34" charset="0"/>
                        </a:rPr>
                        <a:t>Bài 5. Phép chia đa thức cho đơn thức</a:t>
                      </a:r>
                    </a:p>
                  </a:txBody>
                  <a:tcPr marL="28627" marR="28627" marT="0" marB="0"/>
                </a:tc>
                <a:tc>
                  <a:txBody>
                    <a:bodyPr/>
                    <a:lstStyle/>
                    <a:p>
                      <a:pPr algn="ctr"/>
                      <a:r>
                        <a:rPr lang="x-none" sz="1600" dirty="0">
                          <a:effectLst/>
                          <a:latin typeface="Calibri" panose="020F0502020204030204" pitchFamily="34" charset="0"/>
                          <a:ea typeface="Times New Roman" panose="02020603050405020304" pitchFamily="18" charset="0"/>
                          <a:cs typeface="Times New Roman" panose="02020603050405020304" pitchFamily="18" charset="0"/>
                        </a:rPr>
                        <a:t>1</a:t>
                      </a:r>
                    </a:p>
                  </a:txBody>
                  <a:tcPr marL="28627" marR="28627" marT="0" marB="0"/>
                </a:tc>
                <a:extLst>
                  <a:ext uri="{0D108BD9-81ED-4DB2-BD59-A6C34878D82A}">
                    <a16:rowId xmlns:a16="http://schemas.microsoft.com/office/drawing/2014/main" val="2876829581"/>
                  </a:ext>
                </a:extLst>
              </a:tr>
              <a:tr h="233467">
                <a:tc vMerge="1">
                  <a:txBody>
                    <a:bodyPr/>
                    <a:lstStyle/>
                    <a:p>
                      <a:endParaRPr lang="x-none"/>
                    </a:p>
                  </a:txBody>
                  <a:tcPr/>
                </a:tc>
                <a:tc>
                  <a:txBody>
                    <a:bodyPr/>
                    <a:lstStyle/>
                    <a:p>
                      <a:r>
                        <a:rPr lang="x-none" sz="1600" dirty="0">
                          <a:latin typeface="Arial" panose="020B0604020202020204" pitchFamily="34" charset="0"/>
                          <a:cs typeface="Arial" panose="020B0604020202020204" pitchFamily="34" charset="0"/>
                        </a:rPr>
                        <a:t>Luyện tập chung</a:t>
                      </a:r>
                    </a:p>
                  </a:txBody>
                  <a:tcPr marL="28627" marR="28627" marT="0" marB="0"/>
                </a:tc>
                <a:tc>
                  <a:txBody>
                    <a:bodyPr/>
                    <a:lstStyle/>
                    <a:p>
                      <a:pPr algn="ctr"/>
                      <a:r>
                        <a:rPr lang="x-none"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28627" marR="28627" marT="0" marB="0"/>
                </a:tc>
                <a:extLst>
                  <a:ext uri="{0D108BD9-81ED-4DB2-BD59-A6C34878D82A}">
                    <a16:rowId xmlns:a16="http://schemas.microsoft.com/office/drawing/2014/main" val="2919185787"/>
                  </a:ext>
                </a:extLst>
              </a:tr>
              <a:tr h="233467">
                <a:tc vMerge="1">
                  <a:txBody>
                    <a:bodyPr/>
                    <a:lstStyle/>
                    <a:p>
                      <a:endParaRPr lang="x-none"/>
                    </a:p>
                  </a:txBody>
                  <a:tcPr/>
                </a:tc>
                <a:tc>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tập cuối chương I</a:t>
                      </a:r>
                      <a:endParaRPr lang="x-none" sz="1600" dirty="0">
                        <a:latin typeface="Arial" panose="020B0604020202020204" pitchFamily="34" charset="0"/>
                        <a:cs typeface="Arial" panose="020B0604020202020204" pitchFamily="34" charset="0"/>
                      </a:endParaRPr>
                    </a:p>
                  </a:txBody>
                  <a:tcPr marL="28627" marR="28627" marT="0" marB="0"/>
                </a:tc>
                <a:tc>
                  <a:txBody>
                    <a:bodyPr/>
                    <a:lstStyle/>
                    <a:p>
                      <a:pPr algn="ctr"/>
                      <a:r>
                        <a:rPr lang="vi-VN" sz="1600" spc="20" dirty="0">
                          <a:effectLst/>
                        </a:rPr>
                        <a:t>1</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250500624"/>
                  </a:ext>
                </a:extLst>
              </a:tr>
              <a:tr h="233467">
                <a:tc rowSpan="7">
                  <a:txBody>
                    <a:bodyPr/>
                    <a:lstStyle/>
                    <a:p>
                      <a:pPr algn="ctr"/>
                      <a:endParaRPr lang="vi-VN" sz="1600" spc="20" dirty="0">
                        <a:effectLst/>
                        <a:latin typeface="Arial" panose="020B0604020202020204" pitchFamily="34" charset="0"/>
                        <a:cs typeface="Arial" panose="020B0604020202020204" pitchFamily="34" charset="0"/>
                      </a:endParaRPr>
                    </a:p>
                    <a:p>
                      <a:pPr algn="ctr"/>
                      <a:endParaRPr lang="x-none" sz="1600" spc="20" dirty="0">
                        <a:effectLst/>
                        <a:latin typeface="Arial" panose="020B0604020202020204" pitchFamily="34" charset="0"/>
                        <a:cs typeface="Arial" panose="020B0604020202020204" pitchFamily="34" charset="0"/>
                      </a:endParaRPr>
                    </a:p>
                    <a:p>
                      <a:pPr algn="ctr"/>
                      <a:r>
                        <a:rPr lang="x-none" sz="1600" spc="20">
                          <a:effectLst/>
                          <a:latin typeface="Arial" panose="020B0604020202020204" pitchFamily="34" charset="0"/>
                          <a:cs typeface="Arial" panose="020B0604020202020204" pitchFamily="34" charset="0"/>
                        </a:rPr>
                        <a:t>CHƯƠNG</a:t>
                      </a:r>
                      <a:r>
                        <a:rPr lang="vi-VN" sz="1600" spc="20" dirty="0">
                          <a:effectLst/>
                          <a:latin typeface="Arial" panose="020B0604020202020204" pitchFamily="34" charset="0"/>
                          <a:cs typeface="Arial" panose="020B0604020202020204" pitchFamily="34" charset="0"/>
                        </a:rPr>
                        <a:t> II. HẰNG ĐẲNG THỨC ĐÁNG NHỚ VÀ ỨNG DỤNG </a:t>
                      </a:r>
                    </a:p>
                    <a:p>
                      <a:pPr algn="ctr"/>
                      <a:r>
                        <a:rPr lang="vi-VN" sz="1600" spc="20" dirty="0">
                          <a:solidFill>
                            <a:srgbClr val="00B0F0"/>
                          </a:solidFill>
                          <a:effectLst/>
                          <a:latin typeface="Arial" panose="020B0604020202020204" pitchFamily="34" charset="0"/>
                          <a:cs typeface="Arial" panose="020B0604020202020204" pitchFamily="34" charset="0"/>
                        </a:rPr>
                        <a:t>(13 tiết)</a:t>
                      </a:r>
                      <a:endParaRPr lang="x-none"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41564" marB="41564">
                    <a:solidFill>
                      <a:schemeClr val="tx2"/>
                    </a:solidFill>
                  </a:tcPr>
                </a:tc>
                <a:tc>
                  <a:txBody>
                    <a:bodyPr/>
                    <a:lstStyle/>
                    <a:p>
                      <a:pPr algn="just"/>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6. Hiệu hai bình phương. Bình phương của một tổng hay một hiệu</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a:txBody>
                    <a:bodyPr/>
                    <a:lstStyle/>
                    <a:p>
                      <a:pPr algn="ctr"/>
                      <a:r>
                        <a:rPr lang="vi-VN" sz="1600" spc="20" dirty="0">
                          <a:effectLst/>
                        </a:rPr>
                        <a:t>2</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85635725"/>
                  </a:ext>
                </a:extLst>
              </a:tr>
              <a:tr h="233467">
                <a:tc vMerge="1">
                  <a:txBody>
                    <a:bodyPr/>
                    <a:lstStyle/>
                    <a:p>
                      <a:endParaRPr lang="x-none"/>
                    </a:p>
                  </a:txBody>
                  <a:tcPr/>
                </a:tc>
                <a:tc>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7. Lập phương của một tổng. Lập phương của một hiệu</a:t>
                      </a:r>
                      <a:endParaRPr lang="x-none" sz="1600" dirty="0">
                        <a:latin typeface="Arial" panose="020B0604020202020204" pitchFamily="34" charset="0"/>
                        <a:cs typeface="Arial" panose="020B0604020202020204" pitchFamily="34" charset="0"/>
                      </a:endParaRPr>
                    </a:p>
                  </a:txBody>
                  <a:tcPr marL="28627" marR="28627" marT="0" marB="0"/>
                </a:tc>
                <a:tc>
                  <a:txBody>
                    <a:bodyPr/>
                    <a:lstStyle/>
                    <a:p>
                      <a:pPr algn="ctr"/>
                      <a:r>
                        <a:rPr lang="vi-VN" sz="1600" spc="20" dirty="0">
                          <a:effectLst/>
                          <a:latin typeface="Calibri" panose="020F0502020204030204" pitchFamily="34" charset="0"/>
                          <a:ea typeface="Times New Roman" panose="02020603050405020304" pitchFamily="18" charset="0"/>
                          <a:cs typeface="Times New Roman" panose="02020603050405020304" pitchFamily="18" charset="0"/>
                        </a:rPr>
                        <a:t>2</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3420602997"/>
                  </a:ext>
                </a:extLst>
              </a:tr>
              <a:tr h="233467">
                <a:tc vMerge="1">
                  <a:txBody>
                    <a:bodyPr/>
                    <a:lstStyle/>
                    <a:p>
                      <a:endParaRPr lang="x-none"/>
                    </a:p>
                  </a:txBody>
                  <a:tcPr/>
                </a:tc>
                <a:tc>
                  <a:txBody>
                    <a:bodyPr/>
                    <a:lstStyle/>
                    <a:p>
                      <a:r>
                        <a:rPr lang="x-none" sz="1600" dirty="0">
                          <a:latin typeface="Arial" panose="020B0604020202020204" pitchFamily="34" charset="0"/>
                          <a:cs typeface="Arial" panose="020B0604020202020204" pitchFamily="34" charset="0"/>
                        </a:rPr>
                        <a:t>Bài 8. Tổng và hiệu hai lập phương</a:t>
                      </a:r>
                    </a:p>
                  </a:txBody>
                  <a:tcPr marL="28627" marR="28627" marT="0" marB="0"/>
                </a:tc>
                <a:tc>
                  <a:txBody>
                    <a:bodyPr/>
                    <a:lstStyle/>
                    <a:p>
                      <a:pPr algn="ctr"/>
                      <a:r>
                        <a:rPr lang="x-none"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28627" marR="28627" marT="0" marB="0"/>
                </a:tc>
                <a:extLst>
                  <a:ext uri="{0D108BD9-81ED-4DB2-BD59-A6C34878D82A}">
                    <a16:rowId xmlns:a16="http://schemas.microsoft.com/office/drawing/2014/main" val="1390883968"/>
                  </a:ext>
                </a:extLst>
              </a:tr>
              <a:tr h="233467">
                <a:tc vMerge="1">
                  <a:txBody>
                    <a:bodyPr/>
                    <a:lstStyle/>
                    <a:p>
                      <a:endParaRPr lang="x-none"/>
                    </a:p>
                  </a:txBody>
                  <a:tcPr/>
                </a:tc>
                <a:tc>
                  <a:txBody>
                    <a:bodyPr/>
                    <a:lstStyle/>
                    <a:p>
                      <a:r>
                        <a:rPr lang="x-none" sz="1600" dirty="0">
                          <a:latin typeface="Arial" panose="020B0604020202020204" pitchFamily="34" charset="0"/>
                          <a:cs typeface="Arial" panose="020B0604020202020204" pitchFamily="34" charset="0"/>
                        </a:rPr>
                        <a:t>Luyện tập chung</a:t>
                      </a:r>
                    </a:p>
                  </a:txBody>
                  <a:tcPr marL="28627" marR="28627" marT="0" marB="0"/>
                </a:tc>
                <a:tc>
                  <a:txBody>
                    <a:bodyPr/>
                    <a:lstStyle/>
                    <a:p>
                      <a:pPr algn="ctr"/>
                      <a:r>
                        <a:rPr lang="x-none"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28627" marR="28627" marT="0" marB="0"/>
                </a:tc>
                <a:extLst>
                  <a:ext uri="{0D108BD9-81ED-4DB2-BD59-A6C34878D82A}">
                    <a16:rowId xmlns:a16="http://schemas.microsoft.com/office/drawing/2014/main" val="2132270485"/>
                  </a:ext>
                </a:extLst>
              </a:tr>
              <a:tr h="233467">
                <a:tc vMerge="1">
                  <a:txBody>
                    <a:bodyPr/>
                    <a:lstStyle/>
                    <a:p>
                      <a:endParaRPr lang="x-none"/>
                    </a:p>
                  </a:txBody>
                  <a:tcPr/>
                </a:tc>
                <a:tc>
                  <a:txBody>
                    <a:bodyPr/>
                    <a:lstStyle/>
                    <a:p>
                      <a:r>
                        <a:rPr lang="x-none" sz="1600" dirty="0">
                          <a:latin typeface="Arial" panose="020B0604020202020204" pitchFamily="34" charset="0"/>
                          <a:cs typeface="Arial" panose="020B0604020202020204" pitchFamily="34" charset="0"/>
                        </a:rPr>
                        <a:t>Bài 9. Phân tích đa thức thành nhân tử</a:t>
                      </a:r>
                    </a:p>
                  </a:txBody>
                  <a:tcPr marL="28627" marR="28627" marT="0" marB="0"/>
                </a:tc>
                <a:tc>
                  <a:txBody>
                    <a:bodyPr/>
                    <a:lstStyle/>
                    <a:p>
                      <a:pPr algn="ctr"/>
                      <a:r>
                        <a:rPr lang="x-none"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28627" marR="28627" marT="0" marB="0"/>
                </a:tc>
                <a:extLst>
                  <a:ext uri="{0D108BD9-81ED-4DB2-BD59-A6C34878D82A}">
                    <a16:rowId xmlns:a16="http://schemas.microsoft.com/office/drawing/2014/main" val="436603579"/>
                  </a:ext>
                </a:extLst>
              </a:tr>
              <a:tr h="233467">
                <a:tc vMerge="1">
                  <a:txBody>
                    <a:bodyPr/>
                    <a:lstStyle/>
                    <a:p>
                      <a:endParaRPr lang="x-none"/>
                    </a:p>
                  </a:txBody>
                  <a:tcPr/>
                </a:tc>
                <a:tc>
                  <a:txBody>
                    <a:bodyPr/>
                    <a:lstStyle/>
                    <a:p>
                      <a:r>
                        <a:rPr lang="x-none" sz="1600" dirty="0">
                          <a:latin typeface="Arial" panose="020B0604020202020204" pitchFamily="34" charset="0"/>
                          <a:cs typeface="Arial" panose="020B0604020202020204" pitchFamily="34" charset="0"/>
                        </a:rPr>
                        <a:t>Luyện tập chung</a:t>
                      </a:r>
                    </a:p>
                  </a:txBody>
                  <a:tcPr marL="28627" marR="28627" marT="0" marB="0"/>
                </a:tc>
                <a:tc>
                  <a:txBody>
                    <a:bodyPr/>
                    <a:lstStyle/>
                    <a:p>
                      <a:pPr algn="ctr"/>
                      <a:r>
                        <a:rPr lang="x-none"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28627" marR="28627" marT="0" marB="0"/>
                </a:tc>
                <a:extLst>
                  <a:ext uri="{0D108BD9-81ED-4DB2-BD59-A6C34878D82A}">
                    <a16:rowId xmlns:a16="http://schemas.microsoft.com/office/drawing/2014/main" val="2090457809"/>
                  </a:ext>
                </a:extLst>
              </a:tr>
              <a:tr h="233467">
                <a:tc vMerge="1">
                  <a:txBody>
                    <a:bodyPr/>
                    <a:lstStyle/>
                    <a:p>
                      <a:endParaRPr lang="x-none"/>
                    </a:p>
                  </a:txBody>
                  <a:tcPr/>
                </a:tc>
                <a:tc>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tập cuối chương II</a:t>
                      </a:r>
                      <a:endParaRPr lang="x-none" sz="1600" dirty="0">
                        <a:latin typeface="Arial" panose="020B0604020202020204" pitchFamily="34" charset="0"/>
                        <a:cs typeface="Arial" panose="020B0604020202020204" pitchFamily="34" charset="0"/>
                      </a:endParaRPr>
                    </a:p>
                  </a:txBody>
                  <a:tcPr marL="28627" marR="28627" marT="0" marB="0"/>
                </a:tc>
                <a:tc>
                  <a:txBody>
                    <a:bodyPr/>
                    <a:lstStyle/>
                    <a:p>
                      <a:pPr algn="ctr"/>
                      <a:r>
                        <a:rPr lang="vi-VN" sz="1600" spc="20" dirty="0">
                          <a:effectLst/>
                        </a:rPr>
                        <a:t>1</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40155408"/>
                  </a:ext>
                </a:extLst>
              </a:tr>
              <a:tr h="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1600" spc="20">
                          <a:solidFill>
                            <a:schemeClr val="tx1"/>
                          </a:solidFill>
                          <a:effectLst/>
                          <a:latin typeface="Arial" panose="020B0604020202020204" pitchFamily="34" charset="0"/>
                          <a:cs typeface="Arial" panose="020B0604020202020204" pitchFamily="34" charset="0"/>
                        </a:rPr>
                        <a:t>Ôn</a:t>
                      </a:r>
                      <a:r>
                        <a:rPr lang="vi-VN" sz="1600" spc="20" dirty="0">
                          <a:solidFill>
                            <a:schemeClr val="tx1"/>
                          </a:solidFill>
                          <a:effectLst/>
                          <a:latin typeface="+mn-lt"/>
                          <a:cs typeface="Arial" panose="020B0604020202020204" pitchFamily="34" charset="0"/>
                        </a:rPr>
                        <a:t> tập và kiểm tra giữa kì I</a:t>
                      </a:r>
                      <a:endParaRPr lang="x-none" sz="1600" dirty="0">
                        <a:solidFill>
                          <a:schemeClr val="tx1"/>
                        </a:solidFill>
                        <a:effectLst/>
                        <a:latin typeface="Arial" panose="020B0604020202020204" pitchFamily="34" charset="0"/>
                        <a:cs typeface="Arial" panose="020B0604020202020204" pitchFamily="34" charset="0"/>
                      </a:endParaRPr>
                    </a:p>
                  </a:txBody>
                  <a:tcPr marL="28627" marR="28627" marT="41564" marB="41564">
                    <a:solidFill>
                      <a:schemeClr val="accent2">
                        <a:lumMod val="60000"/>
                        <a:lumOff val="40000"/>
                      </a:schemeClr>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x-none" sz="1600" spc="20" dirty="0">
                          <a:solidFill>
                            <a:schemeClr val="tx1"/>
                          </a:solidFill>
                          <a:effectLst/>
                          <a:latin typeface="Arial" panose="020B0604020202020204" pitchFamily="34" charset="0"/>
                          <a:cs typeface="Arial" panose="020B0604020202020204" pitchFamily="34" charset="0"/>
                        </a:rPr>
                        <a:t>Ôn</a:t>
                      </a:r>
                      <a:r>
                        <a:rPr lang="vi-VN" sz="1600" spc="20" dirty="0">
                          <a:solidFill>
                            <a:schemeClr val="tx1"/>
                          </a:solidFill>
                          <a:effectLst/>
                          <a:latin typeface="+mn-lt"/>
                          <a:cs typeface="Arial" panose="020B0604020202020204" pitchFamily="34" charset="0"/>
                        </a:rPr>
                        <a:t> tập và kiểm tra giữa kì I</a:t>
                      </a:r>
                      <a:endParaRPr lang="x-none"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solidFill>
                      <a:schemeClr val="accent2">
                        <a:lumMod val="60000"/>
                        <a:lumOff val="40000"/>
                      </a:schemeClr>
                    </a:solidFill>
                  </a:tcPr>
                </a:tc>
                <a:tc>
                  <a:txBody>
                    <a:bodyPr/>
                    <a:lstStyle/>
                    <a:p>
                      <a:pPr algn="ctr"/>
                      <a:r>
                        <a:rPr lang="x-none"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a:t>
                      </a:r>
                    </a:p>
                  </a:txBody>
                  <a:tcPr marL="28627" marR="28627" marT="0" marB="0">
                    <a:solidFill>
                      <a:schemeClr val="accent2">
                        <a:lumMod val="60000"/>
                        <a:lumOff val="40000"/>
                      </a:schemeClr>
                    </a:solidFill>
                  </a:tcPr>
                </a:tc>
                <a:extLst>
                  <a:ext uri="{0D108BD9-81ED-4DB2-BD59-A6C34878D82A}">
                    <a16:rowId xmlns:a16="http://schemas.microsoft.com/office/drawing/2014/main" val="1554141283"/>
                  </a:ext>
                </a:extLst>
              </a:tr>
            </a:tbl>
          </a:graphicData>
        </a:graphic>
      </p:graphicFrame>
    </p:spTree>
    <p:extLst>
      <p:ext uri="{BB962C8B-B14F-4D97-AF65-F5344CB8AC3E}">
        <p14:creationId xmlns:p14="http://schemas.microsoft.com/office/powerpoint/2010/main" val="4098846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88EF978-D2EB-D54F-ABDF-1A409FDDB7C8}"/>
              </a:ext>
            </a:extLst>
          </p:cNvPr>
          <p:cNvGraphicFramePr>
            <a:graphicFrameLocks noGrp="1"/>
          </p:cNvGraphicFramePr>
          <p:nvPr>
            <p:extLst>
              <p:ext uri="{D42A27DB-BD31-4B8C-83A1-F6EECF244321}">
                <p14:modId xmlns:p14="http://schemas.microsoft.com/office/powerpoint/2010/main" val="3152255910"/>
              </p:ext>
            </p:extLst>
          </p:nvPr>
        </p:nvGraphicFramePr>
        <p:xfrm>
          <a:off x="804673" y="1065538"/>
          <a:ext cx="10363199" cy="4103388"/>
        </p:xfrm>
        <a:graphic>
          <a:graphicData uri="http://schemas.openxmlformats.org/drawingml/2006/table">
            <a:tbl>
              <a:tblPr firstRow="1" firstCol="1" bandRow="1">
                <a:tableStyleId>{5C22544A-7EE6-4342-B048-85BDC9FD1C3A}</a:tableStyleId>
              </a:tblPr>
              <a:tblGrid>
                <a:gridCol w="4102809">
                  <a:extLst>
                    <a:ext uri="{9D8B030D-6E8A-4147-A177-3AD203B41FA5}">
                      <a16:colId xmlns:a16="http://schemas.microsoft.com/office/drawing/2014/main" val="3076983660"/>
                    </a:ext>
                  </a:extLst>
                </a:gridCol>
                <a:gridCol w="5236262">
                  <a:extLst>
                    <a:ext uri="{9D8B030D-6E8A-4147-A177-3AD203B41FA5}">
                      <a16:colId xmlns:a16="http://schemas.microsoft.com/office/drawing/2014/main" val="3548041467"/>
                    </a:ext>
                  </a:extLst>
                </a:gridCol>
                <a:gridCol w="1024128">
                  <a:extLst>
                    <a:ext uri="{9D8B030D-6E8A-4147-A177-3AD203B41FA5}">
                      <a16:colId xmlns:a16="http://schemas.microsoft.com/office/drawing/2014/main" val="3549639595"/>
                    </a:ext>
                  </a:extLst>
                </a:gridCol>
              </a:tblGrid>
              <a:tr h="262650">
                <a:tc>
                  <a:txBody>
                    <a:bodyPr/>
                    <a:lstStyle/>
                    <a:p>
                      <a:pPr algn="ctr"/>
                      <a:r>
                        <a:rPr lang="x-none" sz="1800" spc="20" dirty="0">
                          <a:effectLst/>
                        </a:rPr>
                        <a:t>Tên</a:t>
                      </a:r>
                      <a:r>
                        <a:rPr lang="vi-VN" sz="1800" spc="20" dirty="0">
                          <a:effectLst/>
                        </a:rPr>
                        <a:t> chương</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tc>
                  <a:txBody>
                    <a:bodyPr/>
                    <a:lstStyle/>
                    <a:p>
                      <a:pPr algn="ctr"/>
                      <a:r>
                        <a:rPr lang="x-none" sz="1800" spc="20" dirty="0">
                          <a:effectLst/>
                        </a:rPr>
                        <a:t>Tên</a:t>
                      </a:r>
                      <a:r>
                        <a:rPr lang="vi-VN" sz="1800" spc="20" dirty="0">
                          <a:effectLst/>
                        </a:rPr>
                        <a:t> bài</a:t>
                      </a:r>
                      <a:endParaRPr lang="x-non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tc>
                  <a:txBody>
                    <a:bodyPr/>
                    <a:lstStyle/>
                    <a:p>
                      <a:pPr algn="ctr"/>
                      <a:r>
                        <a:rPr lang="x-none" sz="1600" spc="20">
                          <a:effectLst/>
                        </a:rPr>
                        <a:t>Số</a:t>
                      </a:r>
                      <a:r>
                        <a:rPr lang="vi-VN" sz="1600" spc="20">
                          <a:effectLst/>
                        </a:rPr>
                        <a:t> tiết</a:t>
                      </a:r>
                      <a:endParaRPr lang="x-non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3714405554"/>
                  </a:ext>
                </a:extLst>
              </a:tr>
              <a:tr h="233467">
                <a:tc rowSpan="9">
                  <a:txBody>
                    <a:bodyPr/>
                    <a:lstStyle/>
                    <a:p>
                      <a:pPr algn="just"/>
                      <a:endParaRPr lang="vi-VN" sz="1600" spc="20" dirty="0">
                        <a:effectLst/>
                        <a:latin typeface="Arial" panose="020B0604020202020204" pitchFamily="34" charset="0"/>
                        <a:cs typeface="Arial" panose="020B0604020202020204" pitchFamily="34" charset="0"/>
                      </a:endParaRPr>
                    </a:p>
                    <a:p>
                      <a:pPr algn="just"/>
                      <a:endParaRPr lang="x-none" sz="1600" spc="20" dirty="0">
                        <a:effectLst/>
                        <a:latin typeface="Arial" panose="020B0604020202020204" pitchFamily="34" charset="0"/>
                        <a:cs typeface="Arial" panose="020B0604020202020204" pitchFamily="34" charset="0"/>
                      </a:endParaRPr>
                    </a:p>
                    <a:p>
                      <a:pPr algn="ctr"/>
                      <a:r>
                        <a:rPr lang="x-none" sz="1600" spc="20" dirty="0">
                          <a:effectLst/>
                          <a:latin typeface="Arial" panose="020B0604020202020204" pitchFamily="34" charset="0"/>
                          <a:cs typeface="Arial" panose="020B0604020202020204" pitchFamily="34" charset="0"/>
                        </a:rPr>
                        <a:t>   </a:t>
                      </a:r>
                      <a:r>
                        <a:rPr lang="x-none" sz="1600" spc="20">
                          <a:effectLst/>
                          <a:latin typeface="Arial" panose="020B0604020202020204" pitchFamily="34" charset="0"/>
                          <a:cs typeface="Arial" panose="020B0604020202020204" pitchFamily="34" charset="0"/>
                        </a:rPr>
                        <a:t>CHƯƠNG</a:t>
                      </a:r>
                      <a:r>
                        <a:rPr lang="vi-VN" sz="1600" spc="20" dirty="0">
                          <a:effectLst/>
                          <a:latin typeface="Arial" panose="020B0604020202020204" pitchFamily="34" charset="0"/>
                          <a:cs typeface="Arial" panose="020B0604020202020204" pitchFamily="34" charset="0"/>
                        </a:rPr>
                        <a:t> III. TỨ GIÁC </a:t>
                      </a:r>
                    </a:p>
                    <a:p>
                      <a:pPr algn="ctr"/>
                      <a:r>
                        <a:rPr lang="vi-VN" sz="1600" spc="20" dirty="0">
                          <a:solidFill>
                            <a:srgbClr val="00B0F0"/>
                          </a:solidFill>
                          <a:effectLst/>
                          <a:latin typeface="Arial" panose="020B0604020202020204" pitchFamily="34" charset="0"/>
                          <a:cs typeface="Arial" panose="020B0604020202020204" pitchFamily="34" charset="0"/>
                        </a:rPr>
                        <a:t>   (15 tiết)</a:t>
                      </a:r>
                      <a:endParaRPr lang="x-none"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41564" marB="41564">
                    <a:solidFill>
                      <a:schemeClr val="tx2"/>
                    </a:solidFill>
                  </a:tcPr>
                </a:tc>
                <a:tc>
                  <a:txBody>
                    <a:bodyPr/>
                    <a:lstStyle/>
                    <a:p>
                      <a:pPr algn="just"/>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10. Tứ giác</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a:txBody>
                    <a:bodyPr/>
                    <a:lstStyle/>
                    <a:p>
                      <a:pPr algn="ctr"/>
                      <a:r>
                        <a:rPr lang="vi-VN" sz="1600" spc="20" dirty="0">
                          <a:effectLst/>
                          <a:latin typeface="Calibri" panose="020F0502020204030204" pitchFamily="34" charset="0"/>
                          <a:ea typeface="Times New Roman" panose="02020603050405020304" pitchFamily="18" charset="0"/>
                          <a:cs typeface="Times New Roman" panose="02020603050405020304" pitchFamily="18" charset="0"/>
                        </a:rPr>
                        <a:t>1</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1390250790"/>
                  </a:ext>
                </a:extLst>
              </a:tr>
              <a:tr h="233467">
                <a:tc vMerge="1">
                  <a:txBody>
                    <a:bodyPr/>
                    <a:lstStyle/>
                    <a:p>
                      <a:endParaRPr lang="x-none"/>
                    </a:p>
                  </a:txBody>
                  <a:tcPr/>
                </a:tc>
                <a:tc>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11. Hình thang cân</a:t>
                      </a:r>
                      <a:endParaRPr lang="x-none" sz="1600" dirty="0">
                        <a:latin typeface="Arial" panose="020B0604020202020204" pitchFamily="34" charset="0"/>
                        <a:cs typeface="Arial" panose="020B0604020202020204" pitchFamily="34" charset="0"/>
                      </a:endParaRPr>
                    </a:p>
                  </a:txBody>
                  <a:tcPr marL="28627" marR="28627" marT="0" marB="0"/>
                </a:tc>
                <a:tc>
                  <a:txBody>
                    <a:bodyPr/>
                    <a:lstStyle/>
                    <a:p>
                      <a:pPr algn="ctr"/>
                      <a:r>
                        <a:rPr lang="vi-VN" sz="1600" spc="20" dirty="0">
                          <a:effectLst/>
                          <a:latin typeface="Calibri" panose="020F0502020204030204" pitchFamily="34" charset="0"/>
                          <a:ea typeface="Times New Roman" panose="02020603050405020304" pitchFamily="18" charset="0"/>
                          <a:cs typeface="Times New Roman" panose="02020603050405020304" pitchFamily="18" charset="0"/>
                        </a:rPr>
                        <a:t>2</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3473411566"/>
                  </a:ext>
                </a:extLst>
              </a:tr>
              <a:tr h="233467">
                <a:tc vMerge="1">
                  <a:txBody>
                    <a:bodyPr/>
                    <a:lstStyle/>
                    <a:p>
                      <a:endParaRPr lang="x-none"/>
                    </a:p>
                  </a:txBody>
                  <a:tcPr/>
                </a:tc>
                <a:tc>
                  <a:txBody>
                    <a:bodyPr/>
                    <a:lstStyle/>
                    <a:p>
                      <a:r>
                        <a:rPr lang="x-none" sz="1600" dirty="0">
                          <a:latin typeface="Arial" panose="020B0604020202020204" pitchFamily="34" charset="0"/>
                          <a:cs typeface="Arial" panose="020B0604020202020204" pitchFamily="34" charset="0"/>
                        </a:rPr>
                        <a:t>Luyện tập chung</a:t>
                      </a:r>
                    </a:p>
                  </a:txBody>
                  <a:tcPr marL="28627" marR="28627" marT="0" marB="0"/>
                </a:tc>
                <a:tc>
                  <a:txBody>
                    <a:bodyPr/>
                    <a:lstStyle/>
                    <a:p>
                      <a:pPr algn="ctr"/>
                      <a:r>
                        <a:rPr lang="x-none" sz="1600" dirty="0">
                          <a:effectLst/>
                          <a:latin typeface="Calibri" panose="020F0502020204030204" pitchFamily="34" charset="0"/>
                          <a:ea typeface="Times New Roman" panose="02020603050405020304" pitchFamily="18" charset="0"/>
                          <a:cs typeface="Times New Roman" panose="02020603050405020304" pitchFamily="18" charset="0"/>
                        </a:rPr>
                        <a:t>1</a:t>
                      </a:r>
                    </a:p>
                  </a:txBody>
                  <a:tcPr marL="28627" marR="28627" marT="0" marB="0"/>
                </a:tc>
                <a:extLst>
                  <a:ext uri="{0D108BD9-81ED-4DB2-BD59-A6C34878D82A}">
                    <a16:rowId xmlns:a16="http://schemas.microsoft.com/office/drawing/2014/main" val="4030693152"/>
                  </a:ext>
                </a:extLst>
              </a:tr>
              <a:tr h="233467">
                <a:tc vMerge="1">
                  <a:txBody>
                    <a:bodyPr/>
                    <a:lstStyle/>
                    <a:p>
                      <a:endParaRPr lang="x-none"/>
                    </a:p>
                  </a:txBody>
                  <a:tcPr/>
                </a:tc>
                <a:tc>
                  <a:txBody>
                    <a:bodyPr/>
                    <a:lstStyle/>
                    <a:p>
                      <a:r>
                        <a:rPr lang="x-none" sz="1600" dirty="0">
                          <a:latin typeface="Arial" panose="020B0604020202020204" pitchFamily="34" charset="0"/>
                          <a:cs typeface="Arial" panose="020B0604020202020204" pitchFamily="34" charset="0"/>
                        </a:rPr>
                        <a:t>Bài 12. Hình bình hành</a:t>
                      </a:r>
                    </a:p>
                  </a:txBody>
                  <a:tcPr marL="28627" marR="28627" marT="0" marB="0"/>
                </a:tc>
                <a:tc>
                  <a:txBody>
                    <a:bodyPr/>
                    <a:lstStyle/>
                    <a:p>
                      <a:pPr algn="ctr"/>
                      <a:r>
                        <a:rPr lang="x-none" sz="1600" dirty="0">
                          <a:effectLst/>
                          <a:latin typeface="Calibri" panose="020F0502020204030204" pitchFamily="34" charset="0"/>
                          <a:ea typeface="Times New Roman" panose="02020603050405020304" pitchFamily="18" charset="0"/>
                          <a:cs typeface="Times New Roman" panose="02020603050405020304" pitchFamily="18" charset="0"/>
                        </a:rPr>
                        <a:t>3</a:t>
                      </a:r>
                    </a:p>
                  </a:txBody>
                  <a:tcPr marL="28627" marR="28627" marT="0" marB="0"/>
                </a:tc>
                <a:extLst>
                  <a:ext uri="{0D108BD9-81ED-4DB2-BD59-A6C34878D82A}">
                    <a16:rowId xmlns:a16="http://schemas.microsoft.com/office/drawing/2014/main" val="3787051348"/>
                  </a:ext>
                </a:extLst>
              </a:tr>
              <a:tr h="233467">
                <a:tc vMerge="1">
                  <a:txBody>
                    <a:bodyPr/>
                    <a:lstStyle/>
                    <a:p>
                      <a:endParaRPr lang="x-none"/>
                    </a:p>
                  </a:txBody>
                  <a:tcPr/>
                </a:tc>
                <a:tc>
                  <a:txBody>
                    <a:bodyPr/>
                    <a:lstStyle/>
                    <a:p>
                      <a:r>
                        <a:rPr lang="x-none" sz="1600" dirty="0">
                          <a:latin typeface="Arial" panose="020B0604020202020204" pitchFamily="34" charset="0"/>
                          <a:cs typeface="Arial" panose="020B0604020202020204" pitchFamily="34" charset="0"/>
                        </a:rPr>
                        <a:t>Luyện tập chung</a:t>
                      </a:r>
                    </a:p>
                  </a:txBody>
                  <a:tcPr marL="28627" marR="28627" marT="0" marB="0"/>
                </a:tc>
                <a:tc>
                  <a:txBody>
                    <a:bodyPr/>
                    <a:lstStyle/>
                    <a:p>
                      <a:pPr algn="ctr"/>
                      <a:r>
                        <a:rPr lang="x-none"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28627" marR="28627" marT="0" marB="0"/>
                </a:tc>
                <a:extLst>
                  <a:ext uri="{0D108BD9-81ED-4DB2-BD59-A6C34878D82A}">
                    <a16:rowId xmlns:a16="http://schemas.microsoft.com/office/drawing/2014/main" val="984517046"/>
                  </a:ext>
                </a:extLst>
              </a:tr>
              <a:tr h="233467">
                <a:tc vMerge="1">
                  <a:txBody>
                    <a:bodyPr/>
                    <a:lstStyle/>
                    <a:p>
                      <a:endParaRPr lang="x-none"/>
                    </a:p>
                  </a:txBody>
                  <a:tcPr/>
                </a:tc>
                <a:tc>
                  <a:txBody>
                    <a:bodyPr/>
                    <a:lstStyle/>
                    <a:p>
                      <a:r>
                        <a:rPr lang="x-none" sz="1600" dirty="0">
                          <a:latin typeface="Arial" panose="020B0604020202020204" pitchFamily="34" charset="0"/>
                          <a:cs typeface="Arial" panose="020B0604020202020204" pitchFamily="34" charset="0"/>
                        </a:rPr>
                        <a:t>Bài 13. Hình chữ nhật</a:t>
                      </a:r>
                    </a:p>
                  </a:txBody>
                  <a:tcPr marL="28627" marR="28627" marT="0" marB="0"/>
                </a:tc>
                <a:tc>
                  <a:txBody>
                    <a:bodyPr/>
                    <a:lstStyle/>
                    <a:p>
                      <a:pPr algn="ctr"/>
                      <a:r>
                        <a:rPr lang="x-none" sz="1600" dirty="0">
                          <a:effectLst/>
                          <a:latin typeface="Calibri" panose="020F0502020204030204" pitchFamily="34" charset="0"/>
                          <a:ea typeface="Times New Roman" panose="02020603050405020304" pitchFamily="18" charset="0"/>
                          <a:cs typeface="Times New Roman" panose="02020603050405020304" pitchFamily="18" charset="0"/>
                        </a:rPr>
                        <a:t>1</a:t>
                      </a:r>
                    </a:p>
                  </a:txBody>
                  <a:tcPr marL="28627" marR="28627" marT="0" marB="0"/>
                </a:tc>
                <a:extLst>
                  <a:ext uri="{0D108BD9-81ED-4DB2-BD59-A6C34878D82A}">
                    <a16:rowId xmlns:a16="http://schemas.microsoft.com/office/drawing/2014/main" val="539475514"/>
                  </a:ext>
                </a:extLst>
              </a:tr>
              <a:tr h="233467">
                <a:tc vMerge="1">
                  <a:txBody>
                    <a:bodyPr/>
                    <a:lstStyle/>
                    <a:p>
                      <a:endParaRPr lang="x-none"/>
                    </a:p>
                  </a:txBody>
                  <a:tcPr/>
                </a:tc>
                <a:tc>
                  <a:txBody>
                    <a:bodyPr/>
                    <a:lstStyle/>
                    <a:p>
                      <a:r>
                        <a:rPr lang="x-none" sz="1600" dirty="0">
                          <a:latin typeface="Arial" panose="020B0604020202020204" pitchFamily="34" charset="0"/>
                          <a:cs typeface="Arial" panose="020B0604020202020204" pitchFamily="34" charset="0"/>
                        </a:rPr>
                        <a:t>Bài 14. Hình thoi và hình vuông</a:t>
                      </a:r>
                    </a:p>
                  </a:txBody>
                  <a:tcPr marL="28627" marR="28627" marT="0" marB="0"/>
                </a:tc>
                <a:tc>
                  <a:txBody>
                    <a:bodyPr/>
                    <a:lstStyle/>
                    <a:p>
                      <a:pPr algn="ctr"/>
                      <a:r>
                        <a:rPr lang="x-none"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28627" marR="28627" marT="0" marB="0"/>
                </a:tc>
                <a:extLst>
                  <a:ext uri="{0D108BD9-81ED-4DB2-BD59-A6C34878D82A}">
                    <a16:rowId xmlns:a16="http://schemas.microsoft.com/office/drawing/2014/main" val="1211751672"/>
                  </a:ext>
                </a:extLst>
              </a:tr>
              <a:tr h="233467">
                <a:tc vMerge="1">
                  <a:txBody>
                    <a:bodyPr/>
                    <a:lstStyle/>
                    <a:p>
                      <a:endParaRPr lang="x-none"/>
                    </a:p>
                  </a:txBody>
                  <a:tcPr/>
                </a:tc>
                <a:tc>
                  <a:txBody>
                    <a:bodyPr/>
                    <a:lstStyle/>
                    <a:p>
                      <a:r>
                        <a:rPr lang="x-none" sz="1600" dirty="0">
                          <a:latin typeface="Arial" panose="020B0604020202020204" pitchFamily="34" charset="0"/>
                          <a:cs typeface="Arial" panose="020B0604020202020204" pitchFamily="34" charset="0"/>
                        </a:rPr>
                        <a:t>Luyện tập chung</a:t>
                      </a:r>
                    </a:p>
                  </a:txBody>
                  <a:tcPr marL="28627" marR="28627" marT="0" marB="0"/>
                </a:tc>
                <a:tc>
                  <a:txBody>
                    <a:bodyPr/>
                    <a:lstStyle/>
                    <a:p>
                      <a:pPr algn="ctr"/>
                      <a:r>
                        <a:rPr lang="x-none" sz="16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28627" marR="28627" marT="0" marB="0"/>
                </a:tc>
                <a:extLst>
                  <a:ext uri="{0D108BD9-81ED-4DB2-BD59-A6C34878D82A}">
                    <a16:rowId xmlns:a16="http://schemas.microsoft.com/office/drawing/2014/main" val="629194555"/>
                  </a:ext>
                </a:extLst>
              </a:tr>
              <a:tr h="313058">
                <a:tc vMerge="1">
                  <a:txBody>
                    <a:bodyPr/>
                    <a:lstStyle/>
                    <a:p>
                      <a:endParaRPr lang="x-none"/>
                    </a:p>
                  </a:txBody>
                  <a:tcPr/>
                </a:tc>
                <a:tc>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tập cuối chương III</a:t>
                      </a:r>
                      <a:endParaRPr lang="x-none" sz="1600" dirty="0">
                        <a:latin typeface="Arial" panose="020B0604020202020204" pitchFamily="34" charset="0"/>
                        <a:cs typeface="Arial" panose="020B0604020202020204" pitchFamily="34" charset="0"/>
                      </a:endParaRPr>
                    </a:p>
                  </a:txBody>
                  <a:tcPr marL="28627" marR="28627" marT="0" marB="0"/>
                </a:tc>
                <a:tc>
                  <a:txBody>
                    <a:bodyPr/>
                    <a:lstStyle/>
                    <a:p>
                      <a:pPr algn="ctr"/>
                      <a:r>
                        <a:rPr lang="vi-VN" sz="1600" spc="20" dirty="0">
                          <a:effectLst/>
                        </a:rPr>
                        <a:t>1</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3599897003"/>
                  </a:ext>
                </a:extLst>
              </a:tr>
              <a:tr h="313058">
                <a:tc rowSpan="5">
                  <a:txBody>
                    <a:bodyPr/>
                    <a:lstStyle/>
                    <a:p>
                      <a:pPr algn="ctr"/>
                      <a:r>
                        <a:rPr lang="vi-VN" sz="1600" spc="20" dirty="0">
                          <a:effectLst/>
                          <a:latin typeface="Arial" panose="020B0604020202020204" pitchFamily="34" charset="0"/>
                          <a:cs typeface="Arial" panose="020B0604020202020204" pitchFamily="34" charset="0"/>
                        </a:rPr>
                        <a:t>   </a:t>
                      </a:r>
                      <a:r>
                        <a:rPr lang="x-none" sz="1600" spc="20">
                          <a:effectLst/>
                          <a:latin typeface="Arial" panose="020B0604020202020204" pitchFamily="34" charset="0"/>
                          <a:cs typeface="Arial" panose="020B0604020202020204" pitchFamily="34" charset="0"/>
                        </a:rPr>
                        <a:t>CHƯƠNG</a:t>
                      </a:r>
                      <a:r>
                        <a:rPr lang="vi-VN" sz="1600" spc="20" dirty="0">
                          <a:effectLst/>
                          <a:latin typeface="Arial" panose="020B0604020202020204" pitchFamily="34" charset="0"/>
                          <a:cs typeface="Arial" panose="020B0604020202020204" pitchFamily="34" charset="0"/>
                        </a:rPr>
                        <a:t> IV. ĐỊNH LÍ THALÈS </a:t>
                      </a:r>
                    </a:p>
                    <a:p>
                      <a:pPr algn="ctr"/>
                      <a:r>
                        <a:rPr lang="vi-VN" sz="1600" spc="20" dirty="0">
                          <a:effectLst/>
                          <a:latin typeface="Arial" panose="020B0604020202020204" pitchFamily="34" charset="0"/>
                          <a:cs typeface="Arial" panose="020B0604020202020204" pitchFamily="34" charset="0"/>
                        </a:rPr>
                        <a:t>   </a:t>
                      </a:r>
                      <a:r>
                        <a:rPr lang="vi-VN" sz="1600" spc="20" dirty="0">
                          <a:solidFill>
                            <a:srgbClr val="00B0F0"/>
                          </a:solidFill>
                          <a:effectLst/>
                          <a:latin typeface="Arial" panose="020B0604020202020204" pitchFamily="34" charset="0"/>
                          <a:cs typeface="Arial" panose="020B0604020202020204" pitchFamily="34" charset="0"/>
                        </a:rPr>
                        <a:t>(8 tiết)</a:t>
                      </a:r>
                      <a:endParaRPr lang="x-none"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41564" marB="41564" anchor="ctr">
                    <a:solidFill>
                      <a:schemeClr val="tx2"/>
                    </a:solidFill>
                  </a:tcPr>
                </a:tc>
                <a:tc>
                  <a:txBody>
                    <a:bodyPr/>
                    <a:lstStyle/>
                    <a:p>
                      <a:pPr algn="just"/>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15. Định lí Thalès trong tam giác</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3</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3654649257"/>
                  </a:ext>
                </a:extLst>
              </a:tr>
              <a:tr h="313058">
                <a:tc vMerge="1">
                  <a:txBody>
                    <a:bodyPr/>
                    <a:lstStyle/>
                    <a:p>
                      <a:endParaRPr lang="x-none"/>
                    </a:p>
                  </a:txBody>
                  <a:tcPr>
                    <a:solidFill>
                      <a:schemeClr val="tx2"/>
                    </a:solidFill>
                  </a:tcPr>
                </a:tc>
                <a:tc>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16. Đường trung bình </a:t>
                      </a:r>
                      <a:r>
                        <a:rPr lang="vi-VN" sz="1600" spc="20">
                          <a:effectLst/>
                          <a:latin typeface="Arial" panose="020B0604020202020204" pitchFamily="34" charset="0"/>
                          <a:cs typeface="Arial" panose="020B0604020202020204" pitchFamily="34" charset="0"/>
                        </a:rPr>
                        <a:t>của </a:t>
                      </a:r>
                      <a:r>
                        <a:rPr lang="en-US" sz="1600" spc="20">
                          <a:effectLst/>
                          <a:latin typeface="Arial" panose="020B0604020202020204" pitchFamily="34" charset="0"/>
                          <a:cs typeface="Arial" panose="020B0604020202020204" pitchFamily="34" charset="0"/>
                        </a:rPr>
                        <a:t>tam giác</a:t>
                      </a:r>
                      <a:endParaRPr lang="x-none" dirty="0"/>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1</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526318967"/>
                  </a:ext>
                </a:extLst>
              </a:tr>
              <a:tr h="313058">
                <a:tc vMerge="1">
                  <a:txBody>
                    <a:bodyPr/>
                    <a:lstStyle/>
                    <a:p>
                      <a:endParaRPr lang="x-none"/>
                    </a:p>
                  </a:txBody>
                  <a:tcPr>
                    <a:solidFill>
                      <a:schemeClr val="tx2"/>
                    </a:solidFill>
                  </a:tcPr>
                </a:tc>
                <a:tc>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17. Tính chất đường phân giác của tam giác</a:t>
                      </a:r>
                      <a:endParaRPr lang="x-none" dirty="0"/>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1</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3994494417"/>
                  </a:ext>
                </a:extLst>
              </a:tr>
              <a:tr h="313058">
                <a:tc vMerge="1">
                  <a:txBody>
                    <a:bodyPr/>
                    <a:lstStyle/>
                    <a:p>
                      <a:endParaRPr lang="x-none"/>
                    </a:p>
                  </a:txBody>
                  <a:tcPr>
                    <a:solidFill>
                      <a:schemeClr val="tx2"/>
                    </a:solidFill>
                  </a:tcPr>
                </a:tc>
                <a:tc>
                  <a:txBody>
                    <a:bodyPr/>
                    <a:lstStyle/>
                    <a:p>
                      <a:r>
                        <a:rPr lang="x-none" dirty="0"/>
                        <a:t>Luyện tập chung</a:t>
                      </a:r>
                    </a:p>
                  </a:txBody>
                  <a:tcPr marL="28627" marR="28627" marT="0" marB="0"/>
                </a:tc>
                <a:tc>
                  <a:txBody>
                    <a:bodyPr/>
                    <a:lstStyle/>
                    <a:p>
                      <a:pPr algn="ctr"/>
                      <a:r>
                        <a:rPr lang="vi-VN" sz="1600" spc="20">
                          <a:effectLst/>
                          <a:latin typeface="Arial" panose="020B0604020202020204" pitchFamily="34" charset="0"/>
                          <a:cs typeface="Arial" panose="020B0604020202020204" pitchFamily="34" charset="0"/>
                        </a:rPr>
                        <a:t>2</a:t>
                      </a:r>
                      <a:endParaRPr lang="x-none" sz="160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4046208246"/>
                  </a:ext>
                </a:extLst>
              </a:tr>
              <a:tr h="313058">
                <a:tc vMerge="1">
                  <a:txBody>
                    <a:bodyPr/>
                    <a:lstStyle/>
                    <a:p>
                      <a:endParaRPr lang="x-none"/>
                    </a:p>
                  </a:txBody>
                  <a:tcPr>
                    <a:solidFill>
                      <a:schemeClr val="tx2"/>
                    </a:solidFill>
                  </a:tcPr>
                </a:tc>
                <a:tc>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tập cuối chương IV</a:t>
                      </a:r>
                      <a:endParaRPr lang="x-none" dirty="0"/>
                    </a:p>
                  </a:txBody>
                  <a:tcPr marL="28627" marR="28627" marT="0" marB="0"/>
                </a:tc>
                <a:tc>
                  <a:txBody>
                    <a:bodyPr/>
                    <a:lstStyle/>
                    <a:p>
                      <a:pPr algn="ctr"/>
                      <a:r>
                        <a:rPr lang="vi-VN" sz="1600" spc="20" dirty="0">
                          <a:effectLst/>
                          <a:latin typeface="Arial" panose="020B0604020202020204" pitchFamily="34" charset="0"/>
                          <a:cs typeface="Arial" panose="020B0604020202020204" pitchFamily="34" charset="0"/>
                        </a:rPr>
                        <a:t>1</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1303942479"/>
                  </a:ext>
                </a:extLst>
              </a:tr>
            </a:tbl>
          </a:graphicData>
        </a:graphic>
      </p:graphicFrame>
    </p:spTree>
    <p:extLst>
      <p:ext uri="{BB962C8B-B14F-4D97-AF65-F5344CB8AC3E}">
        <p14:creationId xmlns:p14="http://schemas.microsoft.com/office/powerpoint/2010/main" val="1913636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FC90225-256D-3344-9EDB-86404921EABE}"/>
              </a:ext>
            </a:extLst>
          </p:cNvPr>
          <p:cNvGraphicFramePr>
            <a:graphicFrameLocks noGrp="1"/>
          </p:cNvGraphicFramePr>
          <p:nvPr>
            <p:extLst>
              <p:ext uri="{D42A27DB-BD31-4B8C-83A1-F6EECF244321}">
                <p14:modId xmlns:p14="http://schemas.microsoft.com/office/powerpoint/2010/main" val="2419516574"/>
              </p:ext>
            </p:extLst>
          </p:nvPr>
        </p:nvGraphicFramePr>
        <p:xfrm>
          <a:off x="573024" y="1045744"/>
          <a:ext cx="10668000" cy="5001484"/>
        </p:xfrm>
        <a:graphic>
          <a:graphicData uri="http://schemas.openxmlformats.org/drawingml/2006/table">
            <a:tbl>
              <a:tblPr firstRow="1" firstCol="1" bandRow="1">
                <a:tableStyleId>{5C22544A-7EE6-4342-B048-85BDC9FD1C3A}</a:tableStyleId>
              </a:tblPr>
              <a:tblGrid>
                <a:gridCol w="4206240">
                  <a:extLst>
                    <a:ext uri="{9D8B030D-6E8A-4147-A177-3AD203B41FA5}">
                      <a16:colId xmlns:a16="http://schemas.microsoft.com/office/drawing/2014/main" val="3445373874"/>
                    </a:ext>
                  </a:extLst>
                </a:gridCol>
                <a:gridCol w="5653232">
                  <a:extLst>
                    <a:ext uri="{9D8B030D-6E8A-4147-A177-3AD203B41FA5}">
                      <a16:colId xmlns:a16="http://schemas.microsoft.com/office/drawing/2014/main" val="1180941223"/>
                    </a:ext>
                  </a:extLst>
                </a:gridCol>
                <a:gridCol w="808528">
                  <a:extLst>
                    <a:ext uri="{9D8B030D-6E8A-4147-A177-3AD203B41FA5}">
                      <a16:colId xmlns:a16="http://schemas.microsoft.com/office/drawing/2014/main" val="858018349"/>
                    </a:ext>
                  </a:extLst>
                </a:gridCol>
              </a:tblGrid>
              <a:tr h="571659">
                <a:tc>
                  <a:txBody>
                    <a:bodyPr/>
                    <a:lstStyle/>
                    <a:p>
                      <a:pPr algn="ctr"/>
                      <a:r>
                        <a:rPr lang="x-none" sz="1600" spc="20" dirty="0">
                          <a:effectLst/>
                          <a:latin typeface="Arial" panose="020B0604020202020204" pitchFamily="34" charset="0"/>
                          <a:cs typeface="Arial" panose="020B0604020202020204" pitchFamily="34" charset="0"/>
                        </a:rPr>
                        <a:t>Tên</a:t>
                      </a:r>
                      <a:r>
                        <a:rPr lang="vi-VN" sz="1600" spc="20" dirty="0">
                          <a:effectLst/>
                          <a:latin typeface="Arial" panose="020B0604020202020204" pitchFamily="34" charset="0"/>
                          <a:cs typeface="Arial" panose="020B0604020202020204" pitchFamily="34" charset="0"/>
                        </a:rPr>
                        <a:t> chương</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a:txBody>
                    <a:bodyPr/>
                    <a:lstStyle/>
                    <a:p>
                      <a:pPr algn="ctr"/>
                      <a:r>
                        <a:rPr lang="x-none" sz="1600" spc="20" dirty="0">
                          <a:effectLst/>
                          <a:latin typeface="Arial" panose="020B0604020202020204" pitchFamily="34" charset="0"/>
                          <a:cs typeface="Arial" panose="020B0604020202020204" pitchFamily="34" charset="0"/>
                        </a:rPr>
                        <a:t>Tên</a:t>
                      </a:r>
                      <a:r>
                        <a:rPr lang="vi-VN" sz="1600" spc="20" dirty="0">
                          <a:effectLst/>
                          <a:latin typeface="Arial" panose="020B0604020202020204" pitchFamily="34" charset="0"/>
                          <a:cs typeface="Arial" panose="020B0604020202020204" pitchFamily="34" charset="0"/>
                        </a:rPr>
                        <a:t> bài</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a:txBody>
                    <a:bodyPr/>
                    <a:lstStyle/>
                    <a:p>
                      <a:pPr algn="ctr"/>
                      <a:r>
                        <a:rPr lang="x-none" sz="1600" spc="20" dirty="0">
                          <a:effectLst/>
                          <a:latin typeface="Arial" panose="020B0604020202020204" pitchFamily="34" charset="0"/>
                          <a:cs typeface="Arial" panose="020B0604020202020204" pitchFamily="34" charset="0"/>
                        </a:rPr>
                        <a:t>Số </a:t>
                      </a:r>
                      <a:r>
                        <a:rPr lang="vi-VN" sz="1600" spc="20" dirty="0">
                          <a:effectLst/>
                          <a:latin typeface="+mn-lt"/>
                        </a:rPr>
                        <a:t>tiết</a:t>
                      </a:r>
                      <a:endParaRPr lang="x-none" sz="1600" dirty="0">
                        <a:effectLst/>
                        <a:latin typeface="+mn-lt"/>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3527579173"/>
                  </a:ext>
                </a:extLst>
              </a:tr>
              <a:tr h="420048">
                <a:tc rowSpan="5">
                  <a:txBody>
                    <a:bodyPr/>
                    <a:lstStyle/>
                    <a:p>
                      <a:pPr algn="ctr"/>
                      <a:r>
                        <a:rPr lang="x-none" sz="1600" spc="20" dirty="0">
                          <a:effectLst/>
                          <a:latin typeface="Arial" panose="020B0604020202020204" pitchFamily="34" charset="0"/>
                          <a:cs typeface="Arial" panose="020B0604020202020204" pitchFamily="34" charset="0"/>
                        </a:rPr>
                        <a:t>CHƯƠNG</a:t>
                      </a:r>
                      <a:r>
                        <a:rPr lang="vi-VN" sz="1600" spc="20" dirty="0">
                          <a:effectLst/>
                          <a:latin typeface="Arial" panose="020B0604020202020204" pitchFamily="34" charset="0"/>
                          <a:cs typeface="Arial" panose="020B0604020202020204" pitchFamily="34" charset="0"/>
                        </a:rPr>
                        <a:t> V. DỮ LIỆU VÀ BIỂU ĐỒ </a:t>
                      </a:r>
                    </a:p>
                    <a:p>
                      <a:pPr algn="ctr"/>
                      <a:r>
                        <a:rPr lang="vi-VN" sz="1600" spc="20" dirty="0">
                          <a:solidFill>
                            <a:srgbClr val="00B0F0"/>
                          </a:solidFill>
                          <a:effectLst/>
                          <a:latin typeface="Arial" panose="020B0604020202020204" pitchFamily="34" charset="0"/>
                          <a:cs typeface="Arial" panose="020B0604020202020204" pitchFamily="34" charset="0"/>
                        </a:rPr>
                        <a:t>(8 tiết)</a:t>
                      </a:r>
                      <a:endParaRPr lang="x-none"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41564" marB="41564" anchor="ctr">
                    <a:solidFill>
                      <a:schemeClr val="tx2"/>
                    </a:solidFill>
                  </a:tcPr>
                </a:tc>
                <a:tc>
                  <a:txBody>
                    <a:bodyPr/>
                    <a:lstStyle/>
                    <a:p>
                      <a:pPr algn="just"/>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18</a:t>
                      </a:r>
                      <a:r>
                        <a:rPr lang="vi-VN" sz="1600" spc="20" dirty="0">
                          <a:effectLst/>
                        </a:rPr>
                        <a:t>. Thu thập và phân loại dữ liệu</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a:txBody>
                    <a:bodyPr/>
                    <a:lstStyle/>
                    <a:p>
                      <a:pPr algn="ctr"/>
                      <a:r>
                        <a:rPr lang="vi-VN" sz="1600" spc="20" dirty="0">
                          <a:effectLst/>
                          <a:latin typeface="Calibri" panose="020F0502020204030204" pitchFamily="34" charset="0"/>
                          <a:ea typeface="Times New Roman" panose="02020603050405020304" pitchFamily="18" charset="0"/>
                          <a:cs typeface="Times New Roman" panose="02020603050405020304" pitchFamily="18" charset="0"/>
                        </a:rPr>
                        <a:t>1</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3282139709"/>
                  </a:ext>
                </a:extLst>
              </a:tr>
              <a:tr h="455352">
                <a:tc vMerge="1">
                  <a:txBody>
                    <a:bodyPr/>
                    <a:lstStyle/>
                    <a:p>
                      <a:endParaRPr lang="x-none"/>
                    </a:p>
                  </a:txBody>
                  <a:tcPr/>
                </a:tc>
                <a:tc>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19. Biểu diễn dữ liệu bằng bảng, biểu đồ</a:t>
                      </a:r>
                      <a:endParaRPr lang="x-none" dirty="0"/>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2</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3260290627"/>
                  </a:ext>
                </a:extLst>
              </a:tr>
              <a:tr h="420048">
                <a:tc vMerge="1">
                  <a:txBody>
                    <a:bodyPr/>
                    <a:lstStyle/>
                    <a:p>
                      <a:endParaRPr lang="x-none"/>
                    </a:p>
                  </a:txBody>
                  <a:tcPr/>
                </a:tc>
                <a:tc>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20. Phân tích số liệu thống kê dựa vào biểu đồ</a:t>
                      </a:r>
                      <a:endParaRPr lang="x-none" dirty="0"/>
                    </a:p>
                  </a:txBody>
                  <a:tcPr marL="28627" marR="28627" marT="0" marB="0"/>
                </a:tc>
                <a:tc>
                  <a:txBody>
                    <a:bodyPr/>
                    <a:lstStyle/>
                    <a:p>
                      <a:pPr algn="ctr"/>
                      <a:r>
                        <a:rPr lang="vi-VN" sz="1600" spc="20">
                          <a:effectLst/>
                          <a:latin typeface="Arial" panose="020B0604020202020204" pitchFamily="34" charset="0"/>
                          <a:cs typeface="Arial" panose="020B0604020202020204" pitchFamily="34" charset="0"/>
                        </a:rPr>
                        <a:t>2</a:t>
                      </a:r>
                      <a:endParaRPr lang="x-none" sz="160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2871364868"/>
                  </a:ext>
                </a:extLst>
              </a:tr>
              <a:tr h="472553">
                <a:tc vMerge="1">
                  <a:txBody>
                    <a:bodyPr/>
                    <a:lstStyle/>
                    <a:p>
                      <a:endParaRPr lang="x-none"/>
                    </a:p>
                  </a:txBody>
                  <a:tcPr/>
                </a:tc>
                <a:tc>
                  <a:txBody>
                    <a:bodyPr/>
                    <a:lstStyle/>
                    <a:p>
                      <a:r>
                        <a:rPr lang="x-none" dirty="0"/>
                        <a:t>Luyện tập chung</a:t>
                      </a:r>
                    </a:p>
                  </a:txBody>
                  <a:tcPr marL="28627" marR="28627" marT="0" marB="0"/>
                </a:tc>
                <a:tc>
                  <a:txBody>
                    <a:bodyPr/>
                    <a:lstStyle/>
                    <a:p>
                      <a:pPr algn="ctr"/>
                      <a:r>
                        <a:rPr lang="x-none" sz="1600" dirty="0">
                          <a:effectLst/>
                          <a:latin typeface="Arial" panose="020B0604020202020204" pitchFamily="34" charset="0"/>
                          <a:ea typeface="Times New Roman" panose="02020603050405020304" pitchFamily="18" charset="0"/>
                          <a:cs typeface="Arial" panose="020B0604020202020204" pitchFamily="34" charset="0"/>
                        </a:rPr>
                        <a:t>2</a:t>
                      </a:r>
                    </a:p>
                  </a:txBody>
                  <a:tcPr marL="28627" marR="28627" marT="0" marB="0"/>
                </a:tc>
                <a:extLst>
                  <a:ext uri="{0D108BD9-81ED-4DB2-BD59-A6C34878D82A}">
                    <a16:rowId xmlns:a16="http://schemas.microsoft.com/office/drawing/2014/main" val="2098338824"/>
                  </a:ext>
                </a:extLst>
              </a:tr>
              <a:tr h="420048">
                <a:tc vMerge="1">
                  <a:txBody>
                    <a:bodyPr/>
                    <a:lstStyle/>
                    <a:p>
                      <a:endParaRPr lang="x-none"/>
                    </a:p>
                  </a:txBody>
                  <a:tcPr/>
                </a:tc>
                <a:tc>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tập cuối chương V</a:t>
                      </a:r>
                      <a:endParaRPr lang="x-none" dirty="0"/>
                    </a:p>
                  </a:txBody>
                  <a:tcPr marL="28627" marR="28627" marT="0" marB="0"/>
                </a:tc>
                <a:tc>
                  <a:txBody>
                    <a:bodyPr/>
                    <a:lstStyle/>
                    <a:p>
                      <a:pPr algn="ctr"/>
                      <a:r>
                        <a:rPr lang="vi-VN" sz="1600" spc="20" dirty="0">
                          <a:effectLst/>
                          <a:latin typeface="Arial" panose="020B0604020202020204" pitchFamily="34" charset="0"/>
                          <a:cs typeface="Arial" panose="020B0604020202020204" pitchFamily="34" charset="0"/>
                        </a:rPr>
                        <a:t>1</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380095882"/>
                  </a:ext>
                </a:extLst>
              </a:tr>
              <a:tr h="432094">
                <a:tc rowSpan="4">
                  <a:txBody>
                    <a:bodyPr/>
                    <a:lstStyle/>
                    <a:p>
                      <a:pPr algn="ctr"/>
                      <a:r>
                        <a:rPr lang="x-none" sz="1600" spc="20" dirty="0">
                          <a:effectLst/>
                          <a:latin typeface="Arial" panose="020B0604020202020204" pitchFamily="34" charset="0"/>
                          <a:cs typeface="Arial" panose="020B0604020202020204" pitchFamily="34" charset="0"/>
                        </a:rPr>
                        <a:t>HOẠT</a:t>
                      </a:r>
                      <a:r>
                        <a:rPr lang="vi-VN" sz="1600" spc="20" dirty="0">
                          <a:effectLst/>
                          <a:latin typeface="Arial" panose="020B0604020202020204" pitchFamily="34" charset="0"/>
                          <a:cs typeface="Arial" panose="020B0604020202020204" pitchFamily="34" charset="0"/>
                        </a:rPr>
                        <a:t> ĐỘNG THỰC HÀNH TRẢI NGHIỆM </a:t>
                      </a:r>
                    </a:p>
                    <a:p>
                      <a:pPr algn="ctr"/>
                      <a:r>
                        <a:rPr lang="vi-VN" sz="1600" spc="20" dirty="0">
                          <a:solidFill>
                            <a:srgbClr val="00B0F0"/>
                          </a:solidFill>
                          <a:effectLst/>
                          <a:latin typeface="Arial" panose="020B0604020202020204" pitchFamily="34" charset="0"/>
                          <a:cs typeface="Arial" panose="020B0604020202020204" pitchFamily="34" charset="0"/>
                        </a:rPr>
                        <a:t>(6 tiết)</a:t>
                      </a:r>
                      <a:endParaRPr lang="x-none"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41564" marB="41564" anchor="ctr">
                    <a:solidFill>
                      <a:schemeClr val="tx2"/>
                    </a:solidFill>
                  </a:tcPr>
                </a:tc>
                <a:tc>
                  <a:txBody>
                    <a:bodyPr/>
                    <a:lstStyle/>
                    <a:p>
                      <a:pPr algn="just"/>
                      <a:r>
                        <a:rPr lang="x-none" sz="1600" dirty="0">
                          <a:effectLst/>
                          <a:latin typeface="Arial" panose="020B0604020202020204" pitchFamily="34" charset="0"/>
                          <a:ea typeface="Times New Roman" panose="02020603050405020304" pitchFamily="18" charset="0"/>
                          <a:cs typeface="Arial" panose="020B0604020202020204" pitchFamily="34" charset="0"/>
                        </a:rPr>
                        <a:t>Công thức lãi kép</a:t>
                      </a:r>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1</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1588457273"/>
                  </a:ext>
                </a:extLst>
              </a:tr>
              <a:tr h="432094">
                <a:tc vMerge="1">
                  <a:txBody>
                    <a:bodyPr/>
                    <a:lstStyle/>
                    <a:p>
                      <a:endParaRPr lang="x-none"/>
                    </a:p>
                  </a:txBody>
                  <a:tcPr/>
                </a:tc>
                <a:tc>
                  <a:txBody>
                    <a:bodyPr/>
                    <a:lstStyle/>
                    <a:p>
                      <a:pPr algn="just"/>
                      <a:r>
                        <a:rPr lang="x-none" sz="1600" dirty="0">
                          <a:effectLst/>
                          <a:latin typeface="Arial" panose="020B0604020202020204" pitchFamily="34" charset="0"/>
                          <a:ea typeface="Times New Roman" panose="02020603050405020304" pitchFamily="18" charset="0"/>
                          <a:cs typeface="Arial" panose="020B0604020202020204" pitchFamily="34" charset="0"/>
                        </a:rPr>
                        <a:t>Thực hiện tính toán trên đa thức với phần mềm GeoGebra</a:t>
                      </a:r>
                    </a:p>
                  </a:txBody>
                  <a:tcPr marL="28627" marR="28627" marT="0" marB="0"/>
                </a:tc>
                <a:tc>
                  <a:txBody>
                    <a:bodyPr/>
                    <a:lstStyle/>
                    <a:p>
                      <a:pPr algn="ctr"/>
                      <a:r>
                        <a:rPr lang="x-none" sz="1600" dirty="0">
                          <a:effectLst/>
                          <a:latin typeface="Arial" panose="020B0604020202020204" pitchFamily="34" charset="0"/>
                          <a:ea typeface="Times New Roman" panose="02020603050405020304" pitchFamily="18" charset="0"/>
                          <a:cs typeface="Arial" panose="020B0604020202020204" pitchFamily="34" charset="0"/>
                        </a:rPr>
                        <a:t>1</a:t>
                      </a:r>
                    </a:p>
                  </a:txBody>
                  <a:tcPr marL="28627" marR="28627" marT="0" marB="0"/>
                </a:tc>
                <a:extLst>
                  <a:ext uri="{0D108BD9-81ED-4DB2-BD59-A6C34878D82A}">
                    <a16:rowId xmlns:a16="http://schemas.microsoft.com/office/drawing/2014/main" val="3167554211"/>
                  </a:ext>
                </a:extLst>
              </a:tr>
              <a:tr h="432094">
                <a:tc vMerge="1">
                  <a:txBody>
                    <a:bodyPr/>
                    <a:lstStyle/>
                    <a:p>
                      <a:endParaRPr lang="x-none"/>
                    </a:p>
                  </a:txBody>
                  <a:tcPr/>
                </a:tc>
                <a:tc>
                  <a:txBody>
                    <a:bodyPr/>
                    <a:lstStyle/>
                    <a:p>
                      <a:pPr algn="just"/>
                      <a:r>
                        <a:rPr lang="x-none" sz="1600" dirty="0">
                          <a:effectLst/>
                          <a:latin typeface="Arial" panose="020B0604020202020204" pitchFamily="34" charset="0"/>
                          <a:ea typeface="Times New Roman" panose="02020603050405020304" pitchFamily="18" charset="0"/>
                          <a:cs typeface="Arial" panose="020B0604020202020204" pitchFamily="34" charset="0"/>
                        </a:rPr>
                        <a:t>Vẽ hình đơn giản với phần mềm GeoGebra</a:t>
                      </a:r>
                    </a:p>
                  </a:txBody>
                  <a:tcPr marL="28627" marR="28627" marT="0" marB="0"/>
                </a:tc>
                <a:tc>
                  <a:txBody>
                    <a:bodyPr/>
                    <a:lstStyle/>
                    <a:p>
                      <a:pPr algn="ctr"/>
                      <a:r>
                        <a:rPr lang="x-none" sz="1600" dirty="0">
                          <a:effectLst/>
                          <a:latin typeface="Arial" panose="020B0604020202020204" pitchFamily="34" charset="0"/>
                          <a:ea typeface="Times New Roman" panose="02020603050405020304" pitchFamily="18" charset="0"/>
                          <a:cs typeface="Arial" panose="020B0604020202020204" pitchFamily="34" charset="0"/>
                        </a:rPr>
                        <a:t>2</a:t>
                      </a:r>
                    </a:p>
                  </a:txBody>
                  <a:tcPr marL="28627" marR="28627" marT="0" marB="0"/>
                </a:tc>
                <a:extLst>
                  <a:ext uri="{0D108BD9-81ED-4DB2-BD59-A6C34878D82A}">
                    <a16:rowId xmlns:a16="http://schemas.microsoft.com/office/drawing/2014/main" val="2438626299"/>
                  </a:ext>
                </a:extLst>
              </a:tr>
              <a:tr h="525446">
                <a:tc vMerge="1">
                  <a:txBody>
                    <a:bodyPr/>
                    <a:lstStyle/>
                    <a:p>
                      <a:endParaRPr lang="x-none"/>
                    </a:p>
                  </a:txBody>
                  <a:tcPr/>
                </a:tc>
                <a:tc>
                  <a:txBody>
                    <a:bodyPr/>
                    <a:lstStyle/>
                    <a:p>
                      <a:r>
                        <a:rPr lang="x-none" dirty="0"/>
                        <a:t>Phân tích đặc điểm khí hậu Việt Nam</a:t>
                      </a:r>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2</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438748329"/>
                  </a:ext>
                </a:extLst>
              </a:tr>
              <a:tr h="420048">
                <a:tc gridSpan="2">
                  <a:txBody>
                    <a:bodyPr/>
                    <a:lstStyle/>
                    <a:p>
                      <a:pPr algn="ctr"/>
                      <a:r>
                        <a:rPr lang="x-none" sz="1600" spc="20">
                          <a:solidFill>
                            <a:schemeClr val="tx1"/>
                          </a:solidFill>
                          <a:effectLst/>
                          <a:latin typeface="Arial" panose="020B0604020202020204" pitchFamily="34" charset="0"/>
                          <a:cs typeface="Arial" panose="020B0604020202020204" pitchFamily="34" charset="0"/>
                        </a:rPr>
                        <a:t> Ôn</a:t>
                      </a:r>
                      <a:r>
                        <a:rPr lang="vi-VN" sz="1600" spc="20" dirty="0">
                          <a:solidFill>
                            <a:schemeClr val="tx1"/>
                          </a:solidFill>
                          <a:effectLst/>
                          <a:latin typeface="Arial" panose="020B0604020202020204" pitchFamily="34" charset="0"/>
                          <a:cs typeface="Arial" panose="020B0604020202020204" pitchFamily="34" charset="0"/>
                        </a:rPr>
                        <a:t> tập và kiểm tra cuối học kì I</a:t>
                      </a:r>
                      <a:endParaRPr lang="x-none" sz="1600" dirty="0">
                        <a:solidFill>
                          <a:schemeClr val="tx1"/>
                        </a:solidFill>
                        <a:effectLst/>
                        <a:latin typeface="Arial" panose="020B0604020202020204" pitchFamily="34" charset="0"/>
                        <a:cs typeface="Arial" panose="020B0604020202020204" pitchFamily="34" charset="0"/>
                      </a:endParaRPr>
                    </a:p>
                  </a:txBody>
                  <a:tcPr marL="28627" marR="28627" marT="0" marB="0">
                    <a:solidFill>
                      <a:schemeClr val="accent2">
                        <a:lumMod val="60000"/>
                        <a:lumOff val="40000"/>
                      </a:schemeClr>
                    </a:solidFill>
                  </a:tcPr>
                </a:tc>
                <a:tc hMerge="1">
                  <a:txBody>
                    <a:bodyPr/>
                    <a:lstStyle/>
                    <a:p>
                      <a:pPr algn="just"/>
                      <a:r>
                        <a:rPr lang="x-none" sz="1600" spc="20" dirty="0">
                          <a:effectLst/>
                          <a:latin typeface="Arial" panose="020B0604020202020204" pitchFamily="34" charset="0"/>
                          <a:cs typeface="Arial" panose="020B0604020202020204" pitchFamily="34" charset="0"/>
                        </a:rPr>
                        <a:t>Ôn</a:t>
                      </a:r>
                      <a:r>
                        <a:rPr lang="vi-VN" sz="1600" spc="20" dirty="0">
                          <a:effectLst/>
                          <a:latin typeface="Arial" panose="020B0604020202020204" pitchFamily="34" charset="0"/>
                          <a:cs typeface="Arial" panose="020B0604020202020204" pitchFamily="34" charset="0"/>
                        </a:rPr>
                        <a:t> tập và kiểm tra cuối học kì I</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solidFill>
                      <a:schemeClr val="accent2">
                        <a:lumMod val="60000"/>
                        <a:lumOff val="40000"/>
                      </a:schemeClr>
                    </a:solidFill>
                  </a:tcPr>
                </a:tc>
                <a:tc>
                  <a:txBody>
                    <a:bodyPr/>
                    <a:lstStyle/>
                    <a:p>
                      <a:pPr algn="ctr"/>
                      <a:r>
                        <a:rPr lang="vi-VN" sz="1600" b="1" spc="20" dirty="0">
                          <a:effectLst/>
                          <a:latin typeface="Arial" panose="020B0604020202020204" pitchFamily="34" charset="0"/>
                          <a:cs typeface="Arial" panose="020B0604020202020204" pitchFamily="34" charset="0"/>
                        </a:rPr>
                        <a:t>4</a:t>
                      </a:r>
                      <a:endParaRPr lang="x-none" sz="1600" b="1"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solidFill>
                      <a:schemeClr val="accent2">
                        <a:lumMod val="60000"/>
                        <a:lumOff val="40000"/>
                      </a:schemeClr>
                    </a:solidFill>
                  </a:tcPr>
                </a:tc>
                <a:extLst>
                  <a:ext uri="{0D108BD9-81ED-4DB2-BD59-A6C34878D82A}">
                    <a16:rowId xmlns:a16="http://schemas.microsoft.com/office/drawing/2014/main" val="4050031368"/>
                  </a:ext>
                </a:extLst>
              </a:tr>
            </a:tbl>
          </a:graphicData>
        </a:graphic>
      </p:graphicFrame>
    </p:spTree>
    <p:extLst>
      <p:ext uri="{BB962C8B-B14F-4D97-AF65-F5344CB8AC3E}">
        <p14:creationId xmlns:p14="http://schemas.microsoft.com/office/powerpoint/2010/main" val="1288113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FC90225-256D-3344-9EDB-86404921EABE}"/>
              </a:ext>
            </a:extLst>
          </p:cNvPr>
          <p:cNvGraphicFramePr>
            <a:graphicFrameLocks noGrp="1"/>
          </p:cNvGraphicFramePr>
          <p:nvPr>
            <p:extLst>
              <p:ext uri="{D42A27DB-BD31-4B8C-83A1-F6EECF244321}">
                <p14:modId xmlns:p14="http://schemas.microsoft.com/office/powerpoint/2010/main" val="1523503969"/>
              </p:ext>
            </p:extLst>
          </p:nvPr>
        </p:nvGraphicFramePr>
        <p:xfrm>
          <a:off x="682752" y="1039622"/>
          <a:ext cx="10942320" cy="5212038"/>
        </p:xfrm>
        <a:graphic>
          <a:graphicData uri="http://schemas.openxmlformats.org/drawingml/2006/table">
            <a:tbl>
              <a:tblPr firstRow="1" firstCol="1" bandRow="1">
                <a:tableStyleId>{5C22544A-7EE6-4342-B048-85BDC9FD1C3A}</a:tableStyleId>
              </a:tblPr>
              <a:tblGrid>
                <a:gridCol w="3227760">
                  <a:extLst>
                    <a:ext uri="{9D8B030D-6E8A-4147-A177-3AD203B41FA5}">
                      <a16:colId xmlns:a16="http://schemas.microsoft.com/office/drawing/2014/main" val="3445373874"/>
                    </a:ext>
                  </a:extLst>
                </a:gridCol>
                <a:gridCol w="1258896">
                  <a:extLst>
                    <a:ext uri="{9D8B030D-6E8A-4147-A177-3AD203B41FA5}">
                      <a16:colId xmlns:a16="http://schemas.microsoft.com/office/drawing/2014/main" val="20001"/>
                    </a:ext>
                  </a:extLst>
                </a:gridCol>
                <a:gridCol w="5616728">
                  <a:extLst>
                    <a:ext uri="{9D8B030D-6E8A-4147-A177-3AD203B41FA5}">
                      <a16:colId xmlns:a16="http://schemas.microsoft.com/office/drawing/2014/main" val="1619064770"/>
                    </a:ext>
                  </a:extLst>
                </a:gridCol>
                <a:gridCol w="838936">
                  <a:extLst>
                    <a:ext uri="{9D8B030D-6E8A-4147-A177-3AD203B41FA5}">
                      <a16:colId xmlns:a16="http://schemas.microsoft.com/office/drawing/2014/main" val="858018349"/>
                    </a:ext>
                  </a:extLst>
                </a:gridCol>
              </a:tblGrid>
              <a:tr h="356862">
                <a:tc>
                  <a:txBody>
                    <a:bodyPr/>
                    <a:lstStyle/>
                    <a:p>
                      <a:pPr algn="ctr"/>
                      <a:r>
                        <a:rPr lang="x-none" sz="1600" spc="20" dirty="0">
                          <a:effectLst/>
                          <a:latin typeface="Arial" panose="020B0604020202020204" pitchFamily="34" charset="0"/>
                          <a:cs typeface="Arial" panose="020B0604020202020204" pitchFamily="34" charset="0"/>
                        </a:rPr>
                        <a:t>Tên</a:t>
                      </a:r>
                      <a:r>
                        <a:rPr lang="vi-VN" sz="1600" spc="20" dirty="0">
                          <a:effectLst/>
                          <a:latin typeface="Arial" panose="020B0604020202020204" pitchFamily="34" charset="0"/>
                          <a:cs typeface="Arial" panose="020B0604020202020204" pitchFamily="34" charset="0"/>
                        </a:rPr>
                        <a:t> chương</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gridSpan="2">
                  <a:txBody>
                    <a:bodyPr/>
                    <a:lstStyle/>
                    <a:p>
                      <a:pPr algn="ctr"/>
                      <a:r>
                        <a:rPr lang="x-none" sz="1600" spc="20" dirty="0">
                          <a:effectLst/>
                          <a:latin typeface="Arial" panose="020B0604020202020204" pitchFamily="34" charset="0"/>
                          <a:cs typeface="Arial" panose="020B0604020202020204" pitchFamily="34" charset="0"/>
                        </a:rPr>
                        <a:t>Tên</a:t>
                      </a:r>
                      <a:r>
                        <a:rPr lang="vi-VN" sz="1600" spc="20" dirty="0">
                          <a:effectLst/>
                          <a:latin typeface="Arial" panose="020B0604020202020204" pitchFamily="34" charset="0"/>
                          <a:cs typeface="Arial" panose="020B0604020202020204" pitchFamily="34" charset="0"/>
                        </a:rPr>
                        <a:t> bài</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hMerge="1">
                  <a:txBody>
                    <a:bodyPr/>
                    <a:lstStyle/>
                    <a:p>
                      <a:pPr algn="ct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a:txBody>
                    <a:bodyPr/>
                    <a:lstStyle/>
                    <a:p>
                      <a:pPr algn="ctr"/>
                      <a:r>
                        <a:rPr lang="x-none" sz="1600" spc="20" dirty="0">
                          <a:effectLst/>
                          <a:latin typeface="Arial" panose="020B0604020202020204" pitchFamily="34" charset="0"/>
                          <a:cs typeface="Arial" panose="020B0604020202020204" pitchFamily="34" charset="0"/>
                        </a:rPr>
                        <a:t>Số </a:t>
                      </a:r>
                      <a:r>
                        <a:rPr lang="vi-VN" sz="1600" spc="20" dirty="0">
                          <a:effectLst/>
                          <a:latin typeface="+mn-lt"/>
                        </a:rPr>
                        <a:t>tiết</a:t>
                      </a:r>
                      <a:endParaRPr lang="x-none" sz="1600" dirty="0">
                        <a:effectLst/>
                        <a:latin typeface="+mn-lt"/>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3527579173"/>
                  </a:ext>
                </a:extLst>
              </a:tr>
              <a:tr h="351610">
                <a:tc gridSpan="4">
                  <a:txBody>
                    <a:bodyPr/>
                    <a:lstStyle/>
                    <a:p>
                      <a:pPr algn="ctr"/>
                      <a:r>
                        <a:rPr lang="x-none" sz="1600" spc="20" dirty="0">
                          <a:effectLst/>
                          <a:latin typeface="Arial" panose="020B0604020202020204" pitchFamily="34" charset="0"/>
                          <a:cs typeface="Arial" panose="020B0604020202020204" pitchFamily="34" charset="0"/>
                        </a:rPr>
                        <a:t>TẬP</a:t>
                      </a:r>
                      <a:r>
                        <a:rPr lang="vi-VN" sz="1600" spc="20" dirty="0">
                          <a:effectLst/>
                          <a:latin typeface="Arial" panose="020B0604020202020204" pitchFamily="34" charset="0"/>
                          <a:cs typeface="Arial" panose="020B0604020202020204" pitchFamily="34" charset="0"/>
                        </a:rPr>
                        <a:t> HAI (70 tiết)</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41564" marB="41564">
                    <a:solidFill>
                      <a:schemeClr val="accent2">
                        <a:lumMod val="60000"/>
                        <a:lumOff val="40000"/>
                      </a:schemeClr>
                    </a:solidFill>
                  </a:tcPr>
                </a:tc>
                <a:tc hMerge="1">
                  <a:txBody>
                    <a:bodyPr/>
                    <a:lstStyle/>
                    <a:p>
                      <a:endParaRPr lang="en-US"/>
                    </a:p>
                  </a:txBody>
                  <a:tcPr/>
                </a:tc>
                <a:tc hMerge="1">
                  <a:txBody>
                    <a:bodyPr/>
                    <a:lstStyle/>
                    <a:p>
                      <a:endParaRPr lang="vi-VN"/>
                    </a:p>
                  </a:txBody>
                  <a:tcPr/>
                </a:tc>
                <a:tc hMerge="1">
                  <a:txBody>
                    <a:bodyPr/>
                    <a:lstStyle/>
                    <a:p>
                      <a:pPr algn="ct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41564" marB="41564"/>
                </a:tc>
                <a:extLst>
                  <a:ext uri="{0D108BD9-81ED-4DB2-BD59-A6C34878D82A}">
                    <a16:rowId xmlns:a16="http://schemas.microsoft.com/office/drawing/2014/main" val="3465693640"/>
                  </a:ext>
                </a:extLst>
              </a:tr>
              <a:tr h="262217">
                <a:tc rowSpan="7" gridSpan="2">
                  <a:txBody>
                    <a:bodyPr/>
                    <a:lstStyle/>
                    <a:p>
                      <a:pPr algn="ctr"/>
                      <a:r>
                        <a:rPr lang="x-none" sz="1600" spc="20" dirty="0">
                          <a:effectLst/>
                          <a:latin typeface="Arial" panose="020B0604020202020204" pitchFamily="34" charset="0"/>
                          <a:cs typeface="Arial" panose="020B0604020202020204" pitchFamily="34" charset="0"/>
                        </a:rPr>
                        <a:t>CHƯƠNG</a:t>
                      </a:r>
                      <a:r>
                        <a:rPr lang="vi-VN" sz="1600" spc="20" dirty="0">
                          <a:effectLst/>
                          <a:latin typeface="Arial" panose="020B0604020202020204" pitchFamily="34" charset="0"/>
                          <a:cs typeface="Arial" panose="020B0604020202020204" pitchFamily="34" charset="0"/>
                        </a:rPr>
                        <a:t> VI. PHÂN THỨC ĐẠI SỐ </a:t>
                      </a:r>
                    </a:p>
                    <a:p>
                      <a:pPr algn="ctr"/>
                      <a:r>
                        <a:rPr lang="vi-VN" sz="1600" spc="20" dirty="0">
                          <a:solidFill>
                            <a:srgbClr val="00B0F0"/>
                          </a:solidFill>
                          <a:effectLst/>
                          <a:latin typeface="Arial" panose="020B0604020202020204" pitchFamily="34" charset="0"/>
                          <a:cs typeface="Arial" panose="020B0604020202020204" pitchFamily="34" charset="0"/>
                        </a:rPr>
                        <a:t>(14 tiết)</a:t>
                      </a:r>
                      <a:endParaRPr lang="x-none"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41564" marB="41564" anchor="ctr">
                    <a:solidFill>
                      <a:schemeClr val="tx2"/>
                    </a:solidFill>
                  </a:tcPr>
                </a:tc>
                <a:tc rowSpan="7" hMerge="1">
                  <a:txBody>
                    <a:bodyPr/>
                    <a:lstStyle/>
                    <a:p>
                      <a:pPr algn="just"/>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21. Phân thức đại số</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a:txBody>
                    <a:bodyPr/>
                    <a:lstStyle/>
                    <a:p>
                      <a:pPr algn="just"/>
                      <a:r>
                        <a:rPr lang="x-none" sz="1600" spc="20">
                          <a:effectLst/>
                          <a:latin typeface="Arial" panose="020B0604020202020204" pitchFamily="34" charset="0"/>
                          <a:cs typeface="Arial" panose="020B0604020202020204" pitchFamily="34" charset="0"/>
                        </a:rPr>
                        <a:t>Bài</a:t>
                      </a:r>
                      <a:r>
                        <a:rPr lang="vi-VN" sz="1600" spc="20">
                          <a:effectLst/>
                          <a:latin typeface="Arial" panose="020B0604020202020204" pitchFamily="34" charset="0"/>
                          <a:cs typeface="Arial" panose="020B0604020202020204" pitchFamily="34" charset="0"/>
                        </a:rPr>
                        <a:t> 21. Phân thức đại số</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1</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3299226503"/>
                  </a:ext>
                </a:extLst>
              </a:tr>
              <a:tr h="262217">
                <a:tc gridSpan="2" vMerge="1">
                  <a:txBody>
                    <a:bodyPr/>
                    <a:lstStyle/>
                    <a:p>
                      <a:endParaRPr lang="x-none"/>
                    </a:p>
                  </a:txBody>
                  <a:tcPr/>
                </a:tc>
                <a:tc hMerge="1" vMerge="1">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22. Tính chất cơ bản của phân thức đại số</a:t>
                      </a:r>
                      <a:endParaRPr lang="x-none" dirty="0"/>
                    </a:p>
                  </a:txBody>
                  <a:tcPr marL="28627" marR="28627" marT="0" marB="0"/>
                </a:tc>
                <a:tc>
                  <a:txBody>
                    <a:bodyPr/>
                    <a:lstStyle/>
                    <a:p>
                      <a:r>
                        <a:rPr lang="x-none" sz="1600" spc="20">
                          <a:effectLst/>
                          <a:latin typeface="Arial" panose="020B0604020202020204" pitchFamily="34" charset="0"/>
                          <a:cs typeface="Arial" panose="020B0604020202020204" pitchFamily="34" charset="0"/>
                        </a:rPr>
                        <a:t>Bài</a:t>
                      </a:r>
                      <a:r>
                        <a:rPr lang="vi-VN" sz="1600" spc="20">
                          <a:effectLst/>
                          <a:latin typeface="Arial" panose="020B0604020202020204" pitchFamily="34" charset="0"/>
                          <a:cs typeface="Arial" panose="020B0604020202020204" pitchFamily="34" charset="0"/>
                        </a:rPr>
                        <a:t> 22. Tính chất cơ bản của phân thức đại số</a:t>
                      </a:r>
                      <a:endParaRPr lang="x-none" dirty="0"/>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3</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437330608"/>
                  </a:ext>
                </a:extLst>
              </a:tr>
              <a:tr h="294994">
                <a:tc gridSpan="2" vMerge="1">
                  <a:txBody>
                    <a:bodyPr/>
                    <a:lstStyle/>
                    <a:p>
                      <a:endParaRPr lang="x-none"/>
                    </a:p>
                  </a:txBody>
                  <a:tcPr/>
                </a:tc>
                <a:tc hMerge="1" vMerge="1">
                  <a:txBody>
                    <a:bodyPr/>
                    <a:lstStyle/>
                    <a:p>
                      <a:r>
                        <a:rPr lang="x-none" dirty="0"/>
                        <a:t>Luyện tập chung</a:t>
                      </a:r>
                    </a:p>
                  </a:txBody>
                  <a:tcPr marL="28627" marR="28627" marT="0" marB="0"/>
                </a:tc>
                <a:tc>
                  <a:txBody>
                    <a:bodyPr/>
                    <a:lstStyle/>
                    <a:p>
                      <a:r>
                        <a:rPr lang="x-none"/>
                        <a:t>Luyện tập chung</a:t>
                      </a:r>
                      <a:endParaRPr lang="x-none" dirty="0"/>
                    </a:p>
                  </a:txBody>
                  <a:tcPr marL="28627" marR="28627" marT="0" marB="0"/>
                </a:tc>
                <a:tc>
                  <a:txBody>
                    <a:bodyPr/>
                    <a:lstStyle/>
                    <a:p>
                      <a:pPr algn="ctr"/>
                      <a:r>
                        <a:rPr lang="x-none" sz="1600" dirty="0">
                          <a:effectLst/>
                          <a:latin typeface="Arial" panose="020B0604020202020204" pitchFamily="34" charset="0"/>
                          <a:ea typeface="Times New Roman" panose="02020603050405020304" pitchFamily="18" charset="0"/>
                          <a:cs typeface="Arial" panose="020B0604020202020204" pitchFamily="34" charset="0"/>
                        </a:rPr>
                        <a:t>2</a:t>
                      </a:r>
                    </a:p>
                  </a:txBody>
                  <a:tcPr marL="28627" marR="28627" marT="0" marB="0"/>
                </a:tc>
                <a:extLst>
                  <a:ext uri="{0D108BD9-81ED-4DB2-BD59-A6C34878D82A}">
                    <a16:rowId xmlns:a16="http://schemas.microsoft.com/office/drawing/2014/main" val="3608187416"/>
                  </a:ext>
                </a:extLst>
              </a:tr>
              <a:tr h="262217">
                <a:tc gridSpan="2" vMerge="1">
                  <a:txBody>
                    <a:bodyPr/>
                    <a:lstStyle/>
                    <a:p>
                      <a:endParaRPr lang="x-none"/>
                    </a:p>
                  </a:txBody>
                  <a:tcPr/>
                </a:tc>
                <a:tc hMerge="1" vMerge="1">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23. Phép cộng và phép trừ phân thức đại số</a:t>
                      </a:r>
                      <a:endParaRPr lang="x-none" dirty="0"/>
                    </a:p>
                  </a:txBody>
                  <a:tcPr marL="28627" marR="28627" marT="0" marB="0"/>
                </a:tc>
                <a:tc>
                  <a:txBody>
                    <a:bodyPr/>
                    <a:lstStyle/>
                    <a:p>
                      <a:r>
                        <a:rPr lang="x-none" sz="1600" spc="20">
                          <a:effectLst/>
                          <a:latin typeface="Arial" panose="020B0604020202020204" pitchFamily="34" charset="0"/>
                          <a:cs typeface="Arial" panose="020B0604020202020204" pitchFamily="34" charset="0"/>
                        </a:rPr>
                        <a:t>Bài</a:t>
                      </a:r>
                      <a:r>
                        <a:rPr lang="vi-VN" sz="1600" spc="20">
                          <a:effectLst/>
                          <a:latin typeface="Arial" panose="020B0604020202020204" pitchFamily="34" charset="0"/>
                          <a:cs typeface="Arial" panose="020B0604020202020204" pitchFamily="34" charset="0"/>
                        </a:rPr>
                        <a:t> 23. Phép cộng và phép trừ phân thức đại số</a:t>
                      </a:r>
                      <a:endParaRPr lang="x-none" dirty="0"/>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3</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2971199774"/>
                  </a:ext>
                </a:extLst>
              </a:tr>
              <a:tr h="294994">
                <a:tc gridSpan="2" vMerge="1">
                  <a:txBody>
                    <a:bodyPr/>
                    <a:lstStyle/>
                    <a:p>
                      <a:endParaRPr lang="x-none"/>
                    </a:p>
                  </a:txBody>
                  <a:tcPr/>
                </a:tc>
                <a:tc hMerge="1" vMerge="1">
                  <a:txBody>
                    <a:bodyPr/>
                    <a:lstStyle/>
                    <a:p>
                      <a:r>
                        <a:rPr lang="x-none" dirty="0"/>
                        <a:t>Bài 24. Phép nhân và phép chia phân thức đại số</a:t>
                      </a:r>
                    </a:p>
                  </a:txBody>
                  <a:tcPr marL="28627" marR="28627" marT="0" marB="0"/>
                </a:tc>
                <a:tc>
                  <a:txBody>
                    <a:bodyPr/>
                    <a:lstStyle/>
                    <a:p>
                      <a:r>
                        <a:rPr lang="x-none"/>
                        <a:t>Bài 24. Phép nhân và phép chia phân thức đại số</a:t>
                      </a:r>
                      <a:endParaRPr lang="x-none" dirty="0"/>
                    </a:p>
                  </a:txBody>
                  <a:tcPr marL="28627" marR="28627" marT="0" marB="0"/>
                </a:tc>
                <a:tc>
                  <a:txBody>
                    <a:bodyPr/>
                    <a:lstStyle/>
                    <a:p>
                      <a:pPr algn="ctr"/>
                      <a:r>
                        <a:rPr lang="x-none" sz="1600" dirty="0">
                          <a:effectLst/>
                          <a:latin typeface="Arial" panose="020B0604020202020204" pitchFamily="34" charset="0"/>
                          <a:ea typeface="Times New Roman" panose="02020603050405020304" pitchFamily="18" charset="0"/>
                          <a:cs typeface="Arial" panose="020B0604020202020204" pitchFamily="34" charset="0"/>
                        </a:rPr>
                        <a:t>2</a:t>
                      </a:r>
                    </a:p>
                  </a:txBody>
                  <a:tcPr marL="28627" marR="28627" marT="0" marB="0"/>
                </a:tc>
                <a:extLst>
                  <a:ext uri="{0D108BD9-81ED-4DB2-BD59-A6C34878D82A}">
                    <a16:rowId xmlns:a16="http://schemas.microsoft.com/office/drawing/2014/main" val="2516325020"/>
                  </a:ext>
                </a:extLst>
              </a:tr>
              <a:tr h="294994">
                <a:tc gridSpan="2" vMerge="1">
                  <a:txBody>
                    <a:bodyPr/>
                    <a:lstStyle/>
                    <a:p>
                      <a:endParaRPr lang="x-none"/>
                    </a:p>
                  </a:txBody>
                  <a:tcPr/>
                </a:tc>
                <a:tc hMerge="1" vMerge="1">
                  <a:txBody>
                    <a:bodyPr/>
                    <a:lstStyle/>
                    <a:p>
                      <a:r>
                        <a:rPr lang="x-none" dirty="0"/>
                        <a:t>Luyện tập chung</a:t>
                      </a:r>
                    </a:p>
                  </a:txBody>
                  <a:tcPr marL="28627" marR="28627" marT="0" marB="0"/>
                </a:tc>
                <a:tc>
                  <a:txBody>
                    <a:bodyPr/>
                    <a:lstStyle/>
                    <a:p>
                      <a:r>
                        <a:rPr lang="x-none"/>
                        <a:t>Luyện tập chung</a:t>
                      </a:r>
                      <a:endParaRPr lang="x-none" dirty="0"/>
                    </a:p>
                  </a:txBody>
                  <a:tcPr marL="28627" marR="28627" marT="0" marB="0"/>
                </a:tc>
                <a:tc>
                  <a:txBody>
                    <a:bodyPr/>
                    <a:lstStyle/>
                    <a:p>
                      <a:pPr algn="ctr"/>
                      <a:r>
                        <a:rPr lang="vi-VN" sz="1600" spc="20">
                          <a:effectLst/>
                          <a:latin typeface="Arial" panose="020B0604020202020204" pitchFamily="34" charset="0"/>
                          <a:cs typeface="Arial" panose="020B0604020202020204" pitchFamily="34" charset="0"/>
                        </a:rPr>
                        <a:t>2</a:t>
                      </a:r>
                      <a:endParaRPr lang="x-none" sz="160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2979550896"/>
                  </a:ext>
                </a:extLst>
              </a:tr>
              <a:tr h="262217">
                <a:tc gridSpan="2" vMerge="1">
                  <a:txBody>
                    <a:bodyPr/>
                    <a:lstStyle/>
                    <a:p>
                      <a:endParaRPr lang="x-none"/>
                    </a:p>
                  </a:txBody>
                  <a:tcPr/>
                </a:tc>
                <a:tc hMerge="1" vMerge="1">
                  <a:txBody>
                    <a:bodyPr/>
                    <a:lstStyle/>
                    <a:p>
                      <a:r>
                        <a:rPr lang="x-none" sz="1600" spc="20">
                          <a:effectLst/>
                          <a:latin typeface="Arial" panose="020B0604020202020204" pitchFamily="34" charset="0"/>
                          <a:cs typeface="Arial" panose="020B0604020202020204" pitchFamily="34" charset="0"/>
                        </a:rPr>
                        <a:t>Bài</a:t>
                      </a:r>
                      <a:r>
                        <a:rPr lang="vi-VN" sz="1600" spc="20">
                          <a:effectLst/>
                          <a:latin typeface="Arial" panose="020B0604020202020204" pitchFamily="34" charset="0"/>
                          <a:cs typeface="Arial" panose="020B0604020202020204" pitchFamily="34" charset="0"/>
                        </a:rPr>
                        <a:t> tập cuối chương VI</a:t>
                      </a:r>
                      <a:endParaRPr lang="x-none"/>
                    </a:p>
                  </a:txBody>
                  <a:tcPr marL="28627" marR="28627" marT="0" marB="0"/>
                </a:tc>
                <a:tc>
                  <a:txBody>
                    <a:bodyPr/>
                    <a:lstStyle/>
                    <a:p>
                      <a:r>
                        <a:rPr lang="x-none" sz="1600" spc="20">
                          <a:effectLst/>
                          <a:latin typeface="Arial" panose="020B0604020202020204" pitchFamily="34" charset="0"/>
                          <a:cs typeface="Arial" panose="020B0604020202020204" pitchFamily="34" charset="0"/>
                        </a:rPr>
                        <a:t>Bài</a:t>
                      </a:r>
                      <a:r>
                        <a:rPr lang="vi-VN" sz="1600" spc="20">
                          <a:effectLst/>
                          <a:latin typeface="Arial" panose="020B0604020202020204" pitchFamily="34" charset="0"/>
                          <a:cs typeface="Arial" panose="020B0604020202020204" pitchFamily="34" charset="0"/>
                        </a:rPr>
                        <a:t> tập cuối chương VI</a:t>
                      </a:r>
                      <a:endParaRPr lang="x-none"/>
                    </a:p>
                  </a:txBody>
                  <a:tcPr marL="28627" marR="28627" marT="0" marB="0"/>
                </a:tc>
                <a:tc>
                  <a:txBody>
                    <a:bodyPr/>
                    <a:lstStyle/>
                    <a:p>
                      <a:pPr algn="ctr"/>
                      <a:r>
                        <a:rPr lang="vi-VN" sz="1600" spc="20">
                          <a:effectLst/>
                          <a:latin typeface="Arial" panose="020B0604020202020204" pitchFamily="34" charset="0"/>
                          <a:cs typeface="Arial" panose="020B0604020202020204" pitchFamily="34" charset="0"/>
                        </a:rPr>
                        <a:t>1</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2073176555"/>
                  </a:ext>
                </a:extLst>
              </a:tr>
              <a:tr h="262217">
                <a:tc rowSpan="8" gridSpan="2">
                  <a:txBody>
                    <a:bodyPr/>
                    <a:lstStyle/>
                    <a:p>
                      <a:pPr algn="ctr"/>
                      <a:r>
                        <a:rPr lang="x-none" sz="1600" spc="20" dirty="0">
                          <a:effectLst/>
                          <a:latin typeface="Arial" panose="020B0604020202020204" pitchFamily="34" charset="0"/>
                          <a:cs typeface="Arial" panose="020B0604020202020204" pitchFamily="34" charset="0"/>
                        </a:rPr>
                        <a:t>CHƯƠNG</a:t>
                      </a:r>
                      <a:r>
                        <a:rPr lang="vi-VN" sz="1600" spc="20" dirty="0">
                          <a:effectLst/>
                          <a:latin typeface="Arial" panose="020B0604020202020204" pitchFamily="34" charset="0"/>
                          <a:cs typeface="Arial" panose="020B0604020202020204" pitchFamily="34" charset="0"/>
                        </a:rPr>
                        <a:t> VII. PHƯƠNG TRÌNH BẬC NHẤT VÀ HÀM SỐ BẬC NHẤT </a:t>
                      </a:r>
                    </a:p>
                    <a:p>
                      <a:pPr algn="ctr"/>
                      <a:r>
                        <a:rPr lang="vi-VN" sz="1600" spc="20" dirty="0">
                          <a:solidFill>
                            <a:srgbClr val="00B0F0"/>
                          </a:solidFill>
                          <a:effectLst/>
                          <a:latin typeface="Arial" panose="020B0604020202020204" pitchFamily="34" charset="0"/>
                          <a:cs typeface="Arial" panose="020B0604020202020204" pitchFamily="34" charset="0"/>
                        </a:rPr>
                        <a:t>(15 tiết)</a:t>
                      </a:r>
                      <a:endParaRPr lang="x-none"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41564" marB="41564" anchor="ctr">
                    <a:solidFill>
                      <a:schemeClr val="tx2"/>
                    </a:solidFill>
                  </a:tcPr>
                </a:tc>
                <a:tc rowSpan="8" hMerge="1">
                  <a:txBody>
                    <a:bodyPr/>
                    <a:lstStyle/>
                    <a:p>
                      <a:pPr algn="just"/>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a:t>
                      </a:r>
                      <a:r>
                        <a:rPr lang="vi-VN" sz="1600" spc="20" dirty="0">
                          <a:effectLst/>
                        </a:rPr>
                        <a:t>25. Phương trình bậc nhất một ẩn</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a:txBody>
                    <a:bodyPr/>
                    <a:lstStyle/>
                    <a:p>
                      <a:pPr algn="just"/>
                      <a:r>
                        <a:rPr lang="x-none" sz="1600" spc="20">
                          <a:effectLst/>
                          <a:latin typeface="Arial" panose="020B0604020202020204" pitchFamily="34" charset="0"/>
                          <a:cs typeface="Arial" panose="020B0604020202020204" pitchFamily="34" charset="0"/>
                        </a:rPr>
                        <a:t>Bài</a:t>
                      </a:r>
                      <a:r>
                        <a:rPr lang="vi-VN" sz="1600" spc="20">
                          <a:effectLst/>
                          <a:latin typeface="Arial" panose="020B0604020202020204" pitchFamily="34" charset="0"/>
                          <a:cs typeface="Arial" panose="020B0604020202020204" pitchFamily="34" charset="0"/>
                        </a:rPr>
                        <a:t> </a:t>
                      </a:r>
                      <a:r>
                        <a:rPr lang="vi-VN" sz="1600" spc="20">
                          <a:effectLst/>
                        </a:rPr>
                        <a:t>25. Phương trình bậc nhất một ẩn</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a:txBody>
                    <a:bodyPr/>
                    <a:lstStyle/>
                    <a:p>
                      <a:pPr algn="ctr"/>
                      <a:r>
                        <a:rPr lang="vi-VN" sz="1600" spc="20">
                          <a:effectLst/>
                        </a:rPr>
                        <a:t>2</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3282139709"/>
                  </a:ext>
                </a:extLst>
              </a:tr>
              <a:tr h="284256">
                <a:tc gridSpan="2" vMerge="1">
                  <a:txBody>
                    <a:bodyPr/>
                    <a:lstStyle/>
                    <a:p>
                      <a:endParaRPr lang="x-none"/>
                    </a:p>
                  </a:txBody>
                  <a:tcPr/>
                </a:tc>
                <a:tc hMerge="1" vMerge="1">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26. Giải bài toán bằng cách lập phương trình</a:t>
                      </a:r>
                      <a:endParaRPr lang="x-none" dirty="0"/>
                    </a:p>
                  </a:txBody>
                  <a:tcPr marL="28627" marR="28627" marT="0" marB="0"/>
                </a:tc>
                <a:tc>
                  <a:txBody>
                    <a:bodyPr/>
                    <a:lstStyle/>
                    <a:p>
                      <a:r>
                        <a:rPr lang="x-none" sz="1600" spc="20">
                          <a:effectLst/>
                          <a:latin typeface="Arial" panose="020B0604020202020204" pitchFamily="34" charset="0"/>
                          <a:cs typeface="Arial" panose="020B0604020202020204" pitchFamily="34" charset="0"/>
                        </a:rPr>
                        <a:t>Bài</a:t>
                      </a:r>
                      <a:r>
                        <a:rPr lang="vi-VN" sz="1600" spc="20">
                          <a:effectLst/>
                          <a:latin typeface="Arial" panose="020B0604020202020204" pitchFamily="34" charset="0"/>
                          <a:cs typeface="Arial" panose="020B0604020202020204" pitchFamily="34" charset="0"/>
                        </a:rPr>
                        <a:t> 26. Giải bài toán bằng cách lập phương trình</a:t>
                      </a:r>
                      <a:endParaRPr lang="x-none" dirty="0"/>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2</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3260290627"/>
                  </a:ext>
                </a:extLst>
              </a:tr>
              <a:tr h="294994">
                <a:tc gridSpan="2" vMerge="1">
                  <a:txBody>
                    <a:bodyPr/>
                    <a:lstStyle/>
                    <a:p>
                      <a:endParaRPr lang="x-none"/>
                    </a:p>
                  </a:txBody>
                  <a:tcPr/>
                </a:tc>
                <a:tc hMerge="1" vMerge="1">
                  <a:txBody>
                    <a:bodyPr/>
                    <a:lstStyle/>
                    <a:p>
                      <a:r>
                        <a:rPr lang="x-none" dirty="0"/>
                        <a:t>Luyện tập chung</a:t>
                      </a:r>
                    </a:p>
                  </a:txBody>
                  <a:tcPr marL="28627" marR="28627" marT="0" marB="0"/>
                </a:tc>
                <a:tc>
                  <a:txBody>
                    <a:bodyPr/>
                    <a:lstStyle/>
                    <a:p>
                      <a:r>
                        <a:rPr lang="x-none"/>
                        <a:t>Luyện tập chung</a:t>
                      </a:r>
                      <a:endParaRPr lang="x-none" dirty="0"/>
                    </a:p>
                  </a:txBody>
                  <a:tcPr marL="28627" marR="28627" marT="0" marB="0"/>
                </a:tc>
                <a:tc>
                  <a:txBody>
                    <a:bodyPr/>
                    <a:lstStyle/>
                    <a:p>
                      <a:pPr algn="ctr"/>
                      <a:r>
                        <a:rPr lang="x-none" sz="1600" dirty="0">
                          <a:effectLst/>
                          <a:latin typeface="Arial" panose="020B0604020202020204" pitchFamily="34" charset="0"/>
                          <a:ea typeface="Times New Roman" panose="02020603050405020304" pitchFamily="18" charset="0"/>
                          <a:cs typeface="Arial" panose="020B0604020202020204" pitchFamily="34" charset="0"/>
                        </a:rPr>
                        <a:t>2</a:t>
                      </a:r>
                    </a:p>
                  </a:txBody>
                  <a:tcPr marL="28627" marR="28627" marT="0" marB="0"/>
                </a:tc>
                <a:extLst>
                  <a:ext uri="{0D108BD9-81ED-4DB2-BD59-A6C34878D82A}">
                    <a16:rowId xmlns:a16="http://schemas.microsoft.com/office/drawing/2014/main" val="2376226540"/>
                  </a:ext>
                </a:extLst>
              </a:tr>
              <a:tr h="262217">
                <a:tc gridSpan="2" vMerge="1">
                  <a:txBody>
                    <a:bodyPr/>
                    <a:lstStyle/>
                    <a:p>
                      <a:endParaRPr lang="x-none"/>
                    </a:p>
                  </a:txBody>
                  <a:tcPr/>
                </a:tc>
                <a:tc hMerge="1" vMerge="1">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27. Khái niệm hàm số và đồ thị hàm số</a:t>
                      </a:r>
                      <a:endParaRPr lang="x-none" dirty="0"/>
                    </a:p>
                  </a:txBody>
                  <a:tcPr marL="28627" marR="28627" marT="0" marB="0"/>
                </a:tc>
                <a:tc>
                  <a:txBody>
                    <a:bodyPr/>
                    <a:lstStyle/>
                    <a:p>
                      <a:r>
                        <a:rPr lang="x-none" sz="1600" spc="20">
                          <a:effectLst/>
                          <a:latin typeface="Arial" panose="020B0604020202020204" pitchFamily="34" charset="0"/>
                          <a:cs typeface="Arial" panose="020B0604020202020204" pitchFamily="34" charset="0"/>
                        </a:rPr>
                        <a:t>Bài</a:t>
                      </a:r>
                      <a:r>
                        <a:rPr lang="vi-VN" sz="1600" spc="20">
                          <a:effectLst/>
                          <a:latin typeface="Arial" panose="020B0604020202020204" pitchFamily="34" charset="0"/>
                          <a:cs typeface="Arial" panose="020B0604020202020204" pitchFamily="34" charset="0"/>
                        </a:rPr>
                        <a:t> 27. Khái niệm hàm số và đồ thị hàm số</a:t>
                      </a:r>
                      <a:endParaRPr lang="x-none" dirty="0"/>
                    </a:p>
                  </a:txBody>
                  <a:tcPr marL="28627" marR="28627" marT="0" marB="0"/>
                </a:tc>
                <a:tc>
                  <a:txBody>
                    <a:bodyPr/>
                    <a:lstStyle/>
                    <a:p>
                      <a:pPr algn="ctr"/>
                      <a:r>
                        <a:rPr lang="vi-VN" sz="1600" spc="20">
                          <a:effectLst/>
                          <a:latin typeface="Arial" panose="020B0604020202020204" pitchFamily="34" charset="0"/>
                          <a:cs typeface="Arial" panose="020B0604020202020204" pitchFamily="34" charset="0"/>
                        </a:rPr>
                        <a:t>2</a:t>
                      </a:r>
                      <a:endParaRPr lang="x-none" sz="160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2871364868"/>
                  </a:ext>
                </a:extLst>
              </a:tr>
              <a:tr h="262217">
                <a:tc gridSpan="2" vMerge="1">
                  <a:txBody>
                    <a:bodyPr/>
                    <a:lstStyle/>
                    <a:p>
                      <a:endParaRPr lang="x-none"/>
                    </a:p>
                  </a:txBody>
                  <a:tcPr/>
                </a:tc>
                <a:tc hMerge="1" vMerge="1">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28. Hàm số bậc nhất và đồ thị của hàm số bậc nhất</a:t>
                      </a:r>
                      <a:endParaRPr lang="x-none" dirty="0"/>
                    </a:p>
                  </a:txBody>
                  <a:tcPr marL="28627" marR="28627" marT="0" marB="0"/>
                </a:tc>
                <a:tc>
                  <a:txBody>
                    <a:bodyPr/>
                    <a:lstStyle/>
                    <a:p>
                      <a:r>
                        <a:rPr lang="x-none" sz="1600" spc="20">
                          <a:effectLst/>
                          <a:latin typeface="Arial" panose="020B0604020202020204" pitchFamily="34" charset="0"/>
                          <a:cs typeface="Arial" panose="020B0604020202020204" pitchFamily="34" charset="0"/>
                        </a:rPr>
                        <a:t>Bài</a:t>
                      </a:r>
                      <a:r>
                        <a:rPr lang="vi-VN" sz="1600" spc="20">
                          <a:effectLst/>
                          <a:latin typeface="Arial" panose="020B0604020202020204" pitchFamily="34" charset="0"/>
                          <a:cs typeface="Arial" panose="020B0604020202020204" pitchFamily="34" charset="0"/>
                        </a:rPr>
                        <a:t> 28. Hàm số bậc nhất và đồ thị của hàm số bậc nhất</a:t>
                      </a:r>
                      <a:endParaRPr lang="x-none" dirty="0"/>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2</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3829853850"/>
                  </a:ext>
                </a:extLst>
              </a:tr>
              <a:tr h="294994">
                <a:tc gridSpan="2" vMerge="1">
                  <a:txBody>
                    <a:bodyPr/>
                    <a:lstStyle/>
                    <a:p>
                      <a:endParaRPr lang="x-none"/>
                    </a:p>
                  </a:txBody>
                  <a:tcPr/>
                </a:tc>
                <a:tc hMerge="1" vMerge="1">
                  <a:txBody>
                    <a:bodyPr/>
                    <a:lstStyle/>
                    <a:p>
                      <a:r>
                        <a:rPr lang="x-none" dirty="0"/>
                        <a:t>Bài 29. Hệ số góc của đường thẳng</a:t>
                      </a:r>
                    </a:p>
                  </a:txBody>
                  <a:tcPr marL="28627" marR="28627" marT="0" marB="0"/>
                </a:tc>
                <a:tc>
                  <a:txBody>
                    <a:bodyPr/>
                    <a:lstStyle/>
                    <a:p>
                      <a:r>
                        <a:rPr lang="x-none"/>
                        <a:t>Bài 29. Hệ số góc của đường thẳng</a:t>
                      </a:r>
                      <a:endParaRPr lang="x-none" dirty="0"/>
                    </a:p>
                  </a:txBody>
                  <a:tcPr marL="28627" marR="28627" marT="0" marB="0"/>
                </a:tc>
                <a:tc>
                  <a:txBody>
                    <a:bodyPr/>
                    <a:lstStyle/>
                    <a:p>
                      <a:pPr algn="ctr"/>
                      <a:r>
                        <a:rPr lang="x-none" sz="1600" dirty="0">
                          <a:effectLst/>
                          <a:latin typeface="Arial" panose="020B0604020202020204" pitchFamily="34" charset="0"/>
                          <a:ea typeface="Times New Roman" panose="02020603050405020304" pitchFamily="18" charset="0"/>
                          <a:cs typeface="Arial" panose="020B0604020202020204" pitchFamily="34" charset="0"/>
                        </a:rPr>
                        <a:t>2</a:t>
                      </a:r>
                    </a:p>
                  </a:txBody>
                  <a:tcPr marL="28627" marR="28627" marT="0" marB="0"/>
                </a:tc>
                <a:extLst>
                  <a:ext uri="{0D108BD9-81ED-4DB2-BD59-A6C34878D82A}">
                    <a16:rowId xmlns:a16="http://schemas.microsoft.com/office/drawing/2014/main" val="2635590152"/>
                  </a:ext>
                </a:extLst>
              </a:tr>
              <a:tr h="294994">
                <a:tc gridSpan="2" vMerge="1">
                  <a:txBody>
                    <a:bodyPr/>
                    <a:lstStyle/>
                    <a:p>
                      <a:endParaRPr lang="x-none"/>
                    </a:p>
                  </a:txBody>
                  <a:tcPr/>
                </a:tc>
                <a:tc hMerge="1" vMerge="1">
                  <a:txBody>
                    <a:bodyPr/>
                    <a:lstStyle/>
                    <a:p>
                      <a:r>
                        <a:rPr lang="x-none" dirty="0"/>
                        <a:t>Luyện tập chung</a:t>
                      </a:r>
                    </a:p>
                  </a:txBody>
                  <a:tcPr marL="28627" marR="28627" marT="0" marB="0"/>
                </a:tc>
                <a:tc>
                  <a:txBody>
                    <a:bodyPr/>
                    <a:lstStyle/>
                    <a:p>
                      <a:r>
                        <a:rPr lang="x-none"/>
                        <a:t>Luyện tập chung</a:t>
                      </a:r>
                      <a:endParaRPr lang="x-none" dirty="0"/>
                    </a:p>
                  </a:txBody>
                  <a:tcPr marL="28627" marR="28627" marT="0" marB="0"/>
                </a:tc>
                <a:tc>
                  <a:txBody>
                    <a:bodyPr/>
                    <a:lstStyle/>
                    <a:p>
                      <a:pPr algn="ctr"/>
                      <a:r>
                        <a:rPr lang="x-none" sz="1600" dirty="0">
                          <a:effectLst/>
                          <a:latin typeface="Arial" panose="020B0604020202020204" pitchFamily="34" charset="0"/>
                          <a:ea typeface="Times New Roman" panose="02020603050405020304" pitchFamily="18" charset="0"/>
                          <a:cs typeface="Arial" panose="020B0604020202020204" pitchFamily="34" charset="0"/>
                        </a:rPr>
                        <a:t>2</a:t>
                      </a:r>
                    </a:p>
                  </a:txBody>
                  <a:tcPr marL="28627" marR="28627" marT="0" marB="0"/>
                </a:tc>
                <a:extLst>
                  <a:ext uri="{0D108BD9-81ED-4DB2-BD59-A6C34878D82A}">
                    <a16:rowId xmlns:a16="http://schemas.microsoft.com/office/drawing/2014/main" val="2098338824"/>
                  </a:ext>
                </a:extLst>
              </a:tr>
              <a:tr h="262217">
                <a:tc gridSpan="2" vMerge="1">
                  <a:txBody>
                    <a:bodyPr/>
                    <a:lstStyle/>
                    <a:p>
                      <a:endParaRPr lang="x-none"/>
                    </a:p>
                  </a:txBody>
                  <a:tcPr/>
                </a:tc>
                <a:tc hMerge="1" vMerge="1">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tập cuối chương VII</a:t>
                      </a:r>
                      <a:endParaRPr lang="x-none" dirty="0"/>
                    </a:p>
                  </a:txBody>
                  <a:tcPr marL="28627" marR="28627" marT="0" marB="0"/>
                </a:tc>
                <a:tc>
                  <a:txBody>
                    <a:bodyPr/>
                    <a:lstStyle/>
                    <a:p>
                      <a:r>
                        <a:rPr lang="x-none" sz="1600" spc="20">
                          <a:effectLst/>
                          <a:latin typeface="Arial" panose="020B0604020202020204" pitchFamily="34" charset="0"/>
                          <a:cs typeface="Arial" panose="020B0604020202020204" pitchFamily="34" charset="0"/>
                        </a:rPr>
                        <a:t>Bài</a:t>
                      </a:r>
                      <a:r>
                        <a:rPr lang="vi-VN" sz="1600" spc="20">
                          <a:effectLst/>
                          <a:latin typeface="Arial" panose="020B0604020202020204" pitchFamily="34" charset="0"/>
                          <a:cs typeface="Arial" panose="020B0604020202020204" pitchFamily="34" charset="0"/>
                        </a:rPr>
                        <a:t> tập cuối chương VII</a:t>
                      </a:r>
                      <a:endParaRPr lang="x-none" dirty="0"/>
                    </a:p>
                  </a:txBody>
                  <a:tcPr marL="28627" marR="28627" marT="0" marB="0"/>
                </a:tc>
                <a:tc>
                  <a:txBody>
                    <a:bodyPr/>
                    <a:lstStyle/>
                    <a:p>
                      <a:pPr algn="ctr"/>
                      <a:r>
                        <a:rPr lang="vi-VN" sz="1600" spc="20" dirty="0">
                          <a:effectLst/>
                          <a:latin typeface="Arial" panose="020B0604020202020204" pitchFamily="34" charset="0"/>
                          <a:cs typeface="Arial" panose="020B0604020202020204" pitchFamily="34" charset="0"/>
                        </a:rPr>
                        <a:t>1</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380095882"/>
                  </a:ext>
                </a:extLst>
              </a:tr>
              <a:tr h="35161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1600" spc="20">
                          <a:solidFill>
                            <a:schemeClr val="tx1"/>
                          </a:solidFill>
                          <a:effectLst/>
                          <a:latin typeface="Arial" panose="020B0604020202020204" pitchFamily="34" charset="0"/>
                          <a:cs typeface="Arial" panose="020B0604020202020204" pitchFamily="34" charset="0"/>
                        </a:rPr>
                        <a:t>Ôn</a:t>
                      </a:r>
                      <a:r>
                        <a:rPr lang="vi-VN" sz="1600" spc="20" dirty="0">
                          <a:solidFill>
                            <a:schemeClr val="tx1"/>
                          </a:solidFill>
                          <a:effectLst/>
                          <a:latin typeface="+mn-lt"/>
                          <a:cs typeface="Arial" panose="020B0604020202020204" pitchFamily="34" charset="0"/>
                        </a:rPr>
                        <a:t> tập và kiểm tra giữa kì II</a:t>
                      </a:r>
                      <a:endParaRPr lang="x-none" sz="1600" dirty="0">
                        <a:solidFill>
                          <a:schemeClr val="tx1"/>
                        </a:solidFill>
                        <a:effectLst/>
                        <a:latin typeface="Arial" panose="020B0604020202020204" pitchFamily="34" charset="0"/>
                        <a:cs typeface="Arial" panose="020B0604020202020204" pitchFamily="34" charset="0"/>
                      </a:endParaRPr>
                    </a:p>
                  </a:txBody>
                  <a:tcPr marL="28627" marR="28627" marT="41564" marB="41564" anchor="ctr">
                    <a:solidFill>
                      <a:schemeClr val="accent2">
                        <a:lumMod val="60000"/>
                        <a:lumOff val="4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600" spc="20" dirty="0">
                          <a:effectLst/>
                          <a:latin typeface="Arial" panose="020B0604020202020204" pitchFamily="34" charset="0"/>
                          <a:cs typeface="Arial" panose="020B0604020202020204" pitchFamily="34" charset="0"/>
                        </a:rPr>
                        <a:t>Ôn</a:t>
                      </a:r>
                      <a:r>
                        <a:rPr lang="vi-VN" sz="1600" spc="20" dirty="0">
                          <a:effectLst/>
                          <a:latin typeface="+mn-lt"/>
                          <a:cs typeface="Arial" panose="020B0604020202020204" pitchFamily="34" charset="0"/>
                        </a:rPr>
                        <a:t> tập và kiểm tra giữa kì II</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solidFill>
                      <a:schemeClr val="accent2">
                        <a:lumMod val="60000"/>
                        <a:lumOff val="4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600" spc="20">
                          <a:effectLst/>
                          <a:latin typeface="Arial" panose="020B0604020202020204" pitchFamily="34" charset="0"/>
                          <a:cs typeface="Arial" panose="020B0604020202020204" pitchFamily="34" charset="0"/>
                        </a:rPr>
                        <a:t>Ôn</a:t>
                      </a:r>
                      <a:r>
                        <a:rPr lang="vi-VN" sz="1600" spc="20" dirty="0">
                          <a:effectLst/>
                          <a:latin typeface="+mn-lt"/>
                          <a:cs typeface="Arial" panose="020B0604020202020204" pitchFamily="34" charset="0"/>
                        </a:rPr>
                        <a:t> tập và kiểm tra giữa kì II</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solidFill>
                      <a:schemeClr val="accent2">
                        <a:lumMod val="60000"/>
                        <a:lumOff val="40000"/>
                      </a:schemeClr>
                    </a:solidFill>
                  </a:tcPr>
                </a:tc>
                <a:tc>
                  <a:txBody>
                    <a:bodyPr/>
                    <a:lstStyle/>
                    <a:p>
                      <a:pPr algn="ctr"/>
                      <a:r>
                        <a:rPr lang="x-none"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p>
                  </a:txBody>
                  <a:tcPr marL="28627" marR="28627" marT="0" marB="0">
                    <a:solidFill>
                      <a:schemeClr val="accent2">
                        <a:lumMod val="60000"/>
                        <a:lumOff val="40000"/>
                      </a:schemeClr>
                    </a:solidFill>
                  </a:tcPr>
                </a:tc>
                <a:extLst>
                  <a:ext uri="{0D108BD9-81ED-4DB2-BD59-A6C34878D82A}">
                    <a16:rowId xmlns:a16="http://schemas.microsoft.com/office/drawing/2014/main" val="529650921"/>
                  </a:ext>
                </a:extLst>
              </a:tr>
            </a:tbl>
          </a:graphicData>
        </a:graphic>
      </p:graphicFrame>
    </p:spTree>
    <p:extLst>
      <p:ext uri="{BB962C8B-B14F-4D97-AF65-F5344CB8AC3E}">
        <p14:creationId xmlns:p14="http://schemas.microsoft.com/office/powerpoint/2010/main" val="2225473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FC90225-256D-3344-9EDB-86404921EABE}"/>
              </a:ext>
            </a:extLst>
          </p:cNvPr>
          <p:cNvGraphicFramePr>
            <a:graphicFrameLocks noGrp="1"/>
          </p:cNvGraphicFramePr>
          <p:nvPr>
            <p:extLst>
              <p:ext uri="{D42A27DB-BD31-4B8C-83A1-F6EECF244321}">
                <p14:modId xmlns:p14="http://schemas.microsoft.com/office/powerpoint/2010/main" val="1790800586"/>
              </p:ext>
            </p:extLst>
          </p:nvPr>
        </p:nvGraphicFramePr>
        <p:xfrm>
          <a:off x="566928" y="1039622"/>
          <a:ext cx="11058144" cy="4120747"/>
        </p:xfrm>
        <a:graphic>
          <a:graphicData uri="http://schemas.openxmlformats.org/drawingml/2006/table">
            <a:tbl>
              <a:tblPr firstRow="1" firstCol="1" bandRow="1">
                <a:tableStyleId>{5C22544A-7EE6-4342-B048-85BDC9FD1C3A}</a:tableStyleId>
              </a:tblPr>
              <a:tblGrid>
                <a:gridCol w="3846576">
                  <a:extLst>
                    <a:ext uri="{9D8B030D-6E8A-4147-A177-3AD203B41FA5}">
                      <a16:colId xmlns:a16="http://schemas.microsoft.com/office/drawing/2014/main" val="3445373874"/>
                    </a:ext>
                  </a:extLst>
                </a:gridCol>
                <a:gridCol w="6372632">
                  <a:extLst>
                    <a:ext uri="{9D8B030D-6E8A-4147-A177-3AD203B41FA5}">
                      <a16:colId xmlns:a16="http://schemas.microsoft.com/office/drawing/2014/main" val="20001"/>
                    </a:ext>
                  </a:extLst>
                </a:gridCol>
                <a:gridCol w="838936">
                  <a:extLst>
                    <a:ext uri="{9D8B030D-6E8A-4147-A177-3AD203B41FA5}">
                      <a16:colId xmlns:a16="http://schemas.microsoft.com/office/drawing/2014/main" val="858018349"/>
                    </a:ext>
                  </a:extLst>
                </a:gridCol>
              </a:tblGrid>
              <a:tr h="356862">
                <a:tc>
                  <a:txBody>
                    <a:bodyPr/>
                    <a:lstStyle/>
                    <a:p>
                      <a:pPr algn="ctr"/>
                      <a:r>
                        <a:rPr lang="x-none" sz="1600" spc="20" dirty="0">
                          <a:effectLst/>
                          <a:latin typeface="Arial" panose="020B0604020202020204" pitchFamily="34" charset="0"/>
                          <a:cs typeface="Arial" panose="020B0604020202020204" pitchFamily="34" charset="0"/>
                        </a:rPr>
                        <a:t>Tên</a:t>
                      </a:r>
                      <a:r>
                        <a:rPr lang="vi-VN" sz="1600" spc="20" dirty="0">
                          <a:effectLst/>
                          <a:latin typeface="Arial" panose="020B0604020202020204" pitchFamily="34" charset="0"/>
                          <a:cs typeface="Arial" panose="020B0604020202020204" pitchFamily="34" charset="0"/>
                        </a:rPr>
                        <a:t> chương</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a:txBody>
                    <a:bodyPr/>
                    <a:lstStyle/>
                    <a:p>
                      <a:pPr algn="ctr"/>
                      <a:r>
                        <a:rPr lang="x-none" sz="1600" spc="20" dirty="0">
                          <a:effectLst/>
                          <a:latin typeface="Arial" panose="020B0604020202020204" pitchFamily="34" charset="0"/>
                          <a:cs typeface="Arial" panose="020B0604020202020204" pitchFamily="34" charset="0"/>
                        </a:rPr>
                        <a:t>Tên</a:t>
                      </a:r>
                      <a:r>
                        <a:rPr lang="vi-VN" sz="1600" spc="20" dirty="0">
                          <a:effectLst/>
                          <a:latin typeface="Arial" panose="020B0604020202020204" pitchFamily="34" charset="0"/>
                          <a:cs typeface="Arial" panose="020B0604020202020204" pitchFamily="34" charset="0"/>
                        </a:rPr>
                        <a:t> bài</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a:txBody>
                    <a:bodyPr/>
                    <a:lstStyle/>
                    <a:p>
                      <a:pPr algn="ctr"/>
                      <a:r>
                        <a:rPr lang="x-none" sz="1600" spc="20" dirty="0">
                          <a:effectLst/>
                          <a:latin typeface="Arial" panose="020B0604020202020204" pitchFamily="34" charset="0"/>
                          <a:cs typeface="Arial" panose="020B0604020202020204" pitchFamily="34" charset="0"/>
                        </a:rPr>
                        <a:t>Số </a:t>
                      </a:r>
                      <a:r>
                        <a:rPr lang="vi-VN" sz="1600" spc="20" dirty="0">
                          <a:effectLst/>
                          <a:latin typeface="+mn-lt"/>
                        </a:rPr>
                        <a:t>tiết</a:t>
                      </a:r>
                      <a:endParaRPr lang="x-none" sz="1600" dirty="0">
                        <a:effectLst/>
                        <a:latin typeface="+mn-lt"/>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3527579173"/>
                  </a:ext>
                </a:extLst>
              </a:tr>
              <a:tr h="262217">
                <a:tc rowSpan="5">
                  <a:txBody>
                    <a:bodyPr/>
                    <a:lstStyle/>
                    <a:p>
                      <a:pPr algn="ctr"/>
                      <a:r>
                        <a:rPr lang="vi-VN" dirty="0"/>
                        <a:t>   </a:t>
                      </a:r>
                      <a:r>
                        <a:rPr lang="x-none"/>
                        <a:t>CHƯƠNG </a:t>
                      </a:r>
                      <a:r>
                        <a:rPr lang="x-none" dirty="0"/>
                        <a:t>VIII. MỞ ĐẦU VỀ TÍNH XÁC SUẤT CỦA BIẾN </a:t>
                      </a:r>
                      <a:r>
                        <a:rPr lang="x-none"/>
                        <a:t>CỐ </a:t>
                      </a:r>
                      <a:endParaRPr lang="vi-VN" dirty="0"/>
                    </a:p>
                    <a:p>
                      <a:pPr algn="ctr"/>
                      <a:r>
                        <a:rPr lang="x-none">
                          <a:solidFill>
                            <a:srgbClr val="00B0F0"/>
                          </a:solidFill>
                        </a:rPr>
                        <a:t>(</a:t>
                      </a:r>
                      <a:r>
                        <a:rPr lang="x-none" dirty="0">
                          <a:solidFill>
                            <a:srgbClr val="00B0F0"/>
                          </a:solidFill>
                        </a:rPr>
                        <a:t>9 tiết)</a:t>
                      </a:r>
                    </a:p>
                  </a:txBody>
                  <a:tcPr anchor="ctr">
                    <a:solidFill>
                      <a:schemeClr val="tx2"/>
                    </a:solidFill>
                  </a:tcPr>
                </a:tc>
                <a:tc>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30. Kết quả có thể và kết quả thuận lợi</a:t>
                      </a:r>
                      <a:endParaRPr lang="x-none" dirty="0"/>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1</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2569877226"/>
                  </a:ext>
                </a:extLst>
              </a:tr>
              <a:tr h="262217">
                <a:tc vMerge="1">
                  <a:txBody>
                    <a:bodyPr/>
                    <a:lstStyle/>
                    <a:p>
                      <a:endParaRPr lang="x-none"/>
                    </a:p>
                  </a:txBody>
                  <a:tcPr/>
                </a:tc>
                <a:tc>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31. Cách tính xác suất của biến cố bằng tỉ số</a:t>
                      </a:r>
                      <a:endParaRPr lang="x-none" dirty="0"/>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2</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1569994486"/>
                  </a:ext>
                </a:extLst>
              </a:tr>
              <a:tr h="258690">
                <a:tc vMerge="1">
                  <a:txBody>
                    <a:bodyPr/>
                    <a:lstStyle/>
                    <a:p>
                      <a:endParaRPr lang="x-none"/>
                    </a:p>
                  </a:txBody>
                  <a:tcPr/>
                </a:tc>
                <a:tc>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32. Mối liên hệ giữa xác suất thực nghiệm với xác suất và ứng dụng</a:t>
                      </a:r>
                      <a:endParaRPr lang="x-none" dirty="0"/>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3</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3515953667"/>
                  </a:ext>
                </a:extLst>
              </a:tr>
              <a:tr h="294994">
                <a:tc vMerge="1">
                  <a:txBody>
                    <a:bodyPr/>
                    <a:lstStyle/>
                    <a:p>
                      <a:endParaRPr lang="x-none"/>
                    </a:p>
                  </a:txBody>
                  <a:tcPr/>
                </a:tc>
                <a:tc>
                  <a:txBody>
                    <a:bodyPr/>
                    <a:lstStyle/>
                    <a:p>
                      <a:r>
                        <a:rPr lang="x-none" dirty="0"/>
                        <a:t>Luyện tập chung</a:t>
                      </a:r>
                    </a:p>
                  </a:txBody>
                  <a:tcPr marL="28627" marR="28627" marT="0" marB="0"/>
                </a:tc>
                <a:tc>
                  <a:txBody>
                    <a:bodyPr/>
                    <a:lstStyle/>
                    <a:p>
                      <a:pPr algn="ctr"/>
                      <a:r>
                        <a:rPr lang="x-none" sz="1600" dirty="0">
                          <a:effectLst/>
                          <a:latin typeface="Arial" panose="020B0604020202020204" pitchFamily="34" charset="0"/>
                          <a:ea typeface="Times New Roman" panose="02020603050405020304" pitchFamily="18" charset="0"/>
                          <a:cs typeface="Arial" panose="020B0604020202020204" pitchFamily="34" charset="0"/>
                        </a:rPr>
                        <a:t>2</a:t>
                      </a:r>
                    </a:p>
                  </a:txBody>
                  <a:tcPr marL="28627" marR="28627" marT="0" marB="0"/>
                </a:tc>
                <a:extLst>
                  <a:ext uri="{0D108BD9-81ED-4DB2-BD59-A6C34878D82A}">
                    <a16:rowId xmlns:a16="http://schemas.microsoft.com/office/drawing/2014/main" val="3314213550"/>
                  </a:ext>
                </a:extLst>
              </a:tr>
              <a:tr h="262217">
                <a:tc vMerge="1">
                  <a:txBody>
                    <a:bodyPr/>
                    <a:lstStyle/>
                    <a:p>
                      <a:endParaRPr lang="x-none"/>
                    </a:p>
                  </a:txBody>
                  <a:tcPr/>
                </a:tc>
                <a:tc>
                  <a:txBody>
                    <a:bodyPr/>
                    <a:lstStyle/>
                    <a:p>
                      <a:r>
                        <a:rPr lang="x-none" sz="1600" spc="20" dirty="0">
                          <a:effectLst/>
                          <a:latin typeface="Arial" panose="020B0604020202020204" pitchFamily="34" charset="0"/>
                          <a:cs typeface="Arial" panose="020B0604020202020204" pitchFamily="34" charset="0"/>
                        </a:rPr>
                        <a:t>Bài</a:t>
                      </a:r>
                      <a:r>
                        <a:rPr lang="vi-VN" sz="1600" spc="20" dirty="0">
                          <a:effectLst/>
                          <a:latin typeface="Arial" panose="020B0604020202020204" pitchFamily="34" charset="0"/>
                          <a:cs typeface="Arial" panose="020B0604020202020204" pitchFamily="34" charset="0"/>
                        </a:rPr>
                        <a:t> tập cuối chương VIII</a:t>
                      </a:r>
                      <a:endParaRPr lang="x-none" dirty="0"/>
                    </a:p>
                  </a:txBody>
                  <a:tcPr marL="28627" marR="28627" marT="0" marB="0"/>
                </a:tc>
                <a:tc>
                  <a:txBody>
                    <a:bodyPr/>
                    <a:lstStyle/>
                    <a:p>
                      <a:pPr algn="ctr"/>
                      <a:r>
                        <a:rPr lang="vi-VN" sz="1600" spc="20" dirty="0">
                          <a:effectLst/>
                          <a:latin typeface="Arial" panose="020B0604020202020204" pitchFamily="34" charset="0"/>
                          <a:cs typeface="Arial" panose="020B0604020202020204" pitchFamily="34" charset="0"/>
                        </a:rPr>
                        <a:t>1</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3057495101"/>
                  </a:ext>
                </a:extLst>
              </a:tr>
              <a:tr h="262217">
                <a:tc rowSpan="8">
                  <a:txBody>
                    <a:bodyPr/>
                    <a:lstStyle/>
                    <a:p>
                      <a:pPr algn="ctr"/>
                      <a:r>
                        <a:rPr lang="x-none" sz="1600" spc="20" dirty="0">
                          <a:effectLst/>
                          <a:latin typeface="Arial" panose="020B0604020202020204" pitchFamily="34" charset="0"/>
                          <a:cs typeface="Arial" panose="020B0604020202020204" pitchFamily="34" charset="0"/>
                        </a:rPr>
                        <a:t>CHƯƠNG</a:t>
                      </a:r>
                      <a:r>
                        <a:rPr lang="vi-VN" sz="1600" spc="20" dirty="0">
                          <a:effectLst/>
                          <a:latin typeface="Arial" panose="020B0604020202020204" pitchFamily="34" charset="0"/>
                          <a:cs typeface="Arial" panose="020B0604020202020204" pitchFamily="34" charset="0"/>
                        </a:rPr>
                        <a:t> IX. TAM GIÁC ĐỒNG DẠNG </a:t>
                      </a:r>
                    </a:p>
                    <a:p>
                      <a:pPr algn="ctr"/>
                      <a:r>
                        <a:rPr lang="vi-VN" sz="1600" spc="20" dirty="0">
                          <a:solidFill>
                            <a:srgbClr val="00B0F0"/>
                          </a:solidFill>
                          <a:effectLst/>
                          <a:latin typeface="Arial" panose="020B0604020202020204" pitchFamily="34" charset="0"/>
                          <a:cs typeface="Arial" panose="020B0604020202020204" pitchFamily="34" charset="0"/>
                        </a:rPr>
                        <a:t>(15 tiết)</a:t>
                      </a:r>
                      <a:endParaRPr lang="x-none"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41564" marB="41564" anchor="ctr">
                    <a:solidFill>
                      <a:schemeClr val="tx2"/>
                    </a:solidFill>
                  </a:tcPr>
                </a:tc>
                <a:tc>
                  <a:txBody>
                    <a:bodyPr/>
                    <a:lstStyle/>
                    <a:p>
                      <a:pPr algn="just"/>
                      <a:r>
                        <a:rPr lang="x-none" sz="1800" spc="20" dirty="0">
                          <a:effectLst/>
                          <a:latin typeface="Calibri" panose="020F0502020204030204" pitchFamily="34" charset="0"/>
                          <a:cs typeface="Calibri" panose="020F0502020204030204" pitchFamily="34" charset="0"/>
                        </a:rPr>
                        <a:t>Bài</a:t>
                      </a:r>
                      <a:r>
                        <a:rPr lang="vi-VN" sz="1800" spc="20" dirty="0">
                          <a:effectLst/>
                          <a:latin typeface="Calibri" panose="020F0502020204030204" pitchFamily="34" charset="0"/>
                          <a:cs typeface="Calibri" panose="020F0502020204030204" pitchFamily="34" charset="0"/>
                        </a:rPr>
                        <a:t> 33. Tam giác đồng dạng</a:t>
                      </a:r>
                      <a:endParaRPr lang="x-none"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2</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1992657106"/>
                  </a:ext>
                </a:extLst>
              </a:tr>
              <a:tr h="262217">
                <a:tc vMerge="1">
                  <a:txBody>
                    <a:bodyPr/>
                    <a:lstStyle/>
                    <a:p>
                      <a:endParaRPr lang="x-none"/>
                    </a:p>
                  </a:txBody>
                  <a:tcPr>
                    <a:solidFill>
                      <a:schemeClr val="tx2"/>
                    </a:solidFill>
                  </a:tcPr>
                </a:tc>
                <a:tc>
                  <a:txBody>
                    <a:bodyPr/>
                    <a:lstStyle/>
                    <a:p>
                      <a:r>
                        <a:rPr lang="x-none" sz="1800" spc="20" dirty="0">
                          <a:effectLst/>
                          <a:latin typeface="Calibri" panose="020F0502020204030204" pitchFamily="34" charset="0"/>
                          <a:cs typeface="Calibri" panose="020F0502020204030204" pitchFamily="34" charset="0"/>
                        </a:rPr>
                        <a:t>Bài</a:t>
                      </a:r>
                      <a:r>
                        <a:rPr lang="vi-VN" sz="1800" spc="20" dirty="0">
                          <a:effectLst/>
                          <a:latin typeface="Calibri" panose="020F0502020204030204" pitchFamily="34" charset="0"/>
                          <a:cs typeface="Calibri" panose="020F0502020204030204" pitchFamily="34" charset="0"/>
                        </a:rPr>
                        <a:t> 34. Ba trường hợp đồng dạng của hai tam giác</a:t>
                      </a:r>
                      <a:endParaRPr lang="x-none" sz="1800" dirty="0">
                        <a:latin typeface="Calibri" panose="020F0502020204030204" pitchFamily="34" charset="0"/>
                        <a:cs typeface="Calibri" panose="020F0502020204030204" pitchFamily="34" charset="0"/>
                      </a:endParaRPr>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3</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747641820"/>
                  </a:ext>
                </a:extLst>
              </a:tr>
              <a:tr h="262217">
                <a:tc vMerge="1">
                  <a:txBody>
                    <a:bodyPr/>
                    <a:lstStyle/>
                    <a:p>
                      <a:endParaRPr lang="x-none"/>
                    </a:p>
                  </a:txBody>
                  <a:tcPr>
                    <a:solidFill>
                      <a:schemeClr val="tx2"/>
                    </a:solidFill>
                  </a:tcPr>
                </a:tc>
                <a:tc>
                  <a:txBody>
                    <a:bodyPr/>
                    <a:lstStyle/>
                    <a:p>
                      <a:r>
                        <a:rPr lang="x-none" sz="1800" dirty="0">
                          <a:latin typeface="Calibri" panose="020F0502020204030204" pitchFamily="34" charset="0"/>
                          <a:cs typeface="Calibri" panose="020F0502020204030204" pitchFamily="34" charset="0"/>
                        </a:rPr>
                        <a:t>Luyện tập chung</a:t>
                      </a:r>
                    </a:p>
                  </a:txBody>
                  <a:tcPr marL="28627" marR="28627" marT="0" marB="0"/>
                </a:tc>
                <a:tc>
                  <a:txBody>
                    <a:bodyPr/>
                    <a:lstStyle/>
                    <a:p>
                      <a:pPr algn="ctr"/>
                      <a:r>
                        <a:rPr lang="x-none" sz="1600" dirty="0">
                          <a:effectLst/>
                          <a:latin typeface="Arial" panose="020B0604020202020204" pitchFamily="34" charset="0"/>
                          <a:ea typeface="Times New Roman" panose="02020603050405020304" pitchFamily="18" charset="0"/>
                          <a:cs typeface="Arial" panose="020B0604020202020204" pitchFamily="34" charset="0"/>
                        </a:rPr>
                        <a:t>2</a:t>
                      </a:r>
                    </a:p>
                  </a:txBody>
                  <a:tcPr marL="28627" marR="28627" marT="0" marB="0"/>
                </a:tc>
                <a:extLst>
                  <a:ext uri="{0D108BD9-81ED-4DB2-BD59-A6C34878D82A}">
                    <a16:rowId xmlns:a16="http://schemas.microsoft.com/office/drawing/2014/main" val="941609611"/>
                  </a:ext>
                </a:extLst>
              </a:tr>
              <a:tr h="262217">
                <a:tc vMerge="1">
                  <a:txBody>
                    <a:bodyPr/>
                    <a:lstStyle/>
                    <a:p>
                      <a:endParaRPr lang="x-none"/>
                    </a:p>
                  </a:txBody>
                  <a:tcPr>
                    <a:solidFill>
                      <a:schemeClr val="tx2"/>
                    </a:solidFill>
                  </a:tcPr>
                </a:tc>
                <a:tc>
                  <a:txBody>
                    <a:bodyPr/>
                    <a:lstStyle/>
                    <a:p>
                      <a:r>
                        <a:rPr lang="x-none" sz="1800" spc="20" dirty="0">
                          <a:effectLst/>
                          <a:latin typeface="Calibri" panose="020F0502020204030204" pitchFamily="34" charset="0"/>
                          <a:cs typeface="Calibri" panose="020F0502020204030204" pitchFamily="34" charset="0"/>
                        </a:rPr>
                        <a:t>Bài</a:t>
                      </a:r>
                      <a:r>
                        <a:rPr lang="vi-VN" sz="1800" spc="20" dirty="0">
                          <a:effectLst/>
                          <a:latin typeface="Calibri" panose="020F0502020204030204" pitchFamily="34" charset="0"/>
                          <a:cs typeface="Calibri" panose="020F0502020204030204" pitchFamily="34" charset="0"/>
                        </a:rPr>
                        <a:t> 35. Định lí Pythagore và ứng dụng</a:t>
                      </a:r>
                      <a:endParaRPr lang="x-none" sz="1800" dirty="0">
                        <a:latin typeface="Calibri" panose="020F0502020204030204" pitchFamily="34" charset="0"/>
                        <a:cs typeface="Calibri" panose="020F0502020204030204" pitchFamily="34" charset="0"/>
                      </a:endParaRPr>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2</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259406227"/>
                  </a:ext>
                </a:extLst>
              </a:tr>
              <a:tr h="262217">
                <a:tc vMerge="1">
                  <a:txBody>
                    <a:bodyPr/>
                    <a:lstStyle/>
                    <a:p>
                      <a:endParaRPr lang="x-none"/>
                    </a:p>
                  </a:txBody>
                  <a:tcPr>
                    <a:solidFill>
                      <a:schemeClr val="tx2"/>
                    </a:solidFill>
                  </a:tcPr>
                </a:tc>
                <a:tc>
                  <a:txBody>
                    <a:bodyPr/>
                    <a:lstStyle/>
                    <a:p>
                      <a:r>
                        <a:rPr lang="x-none" sz="1800" spc="20" dirty="0">
                          <a:effectLst/>
                          <a:latin typeface="Calibri" panose="020F0502020204030204" pitchFamily="34" charset="0"/>
                          <a:cs typeface="Calibri" panose="020F0502020204030204" pitchFamily="34" charset="0"/>
                        </a:rPr>
                        <a:t>Bài</a:t>
                      </a:r>
                      <a:r>
                        <a:rPr lang="vi-VN" sz="1800" spc="20" dirty="0">
                          <a:effectLst/>
                          <a:latin typeface="Calibri" panose="020F0502020204030204" pitchFamily="34" charset="0"/>
                          <a:cs typeface="Calibri" panose="020F0502020204030204" pitchFamily="34" charset="0"/>
                        </a:rPr>
                        <a:t> 36. Các trường hợp đồng dạng của hai tam giác vuông</a:t>
                      </a:r>
                      <a:endParaRPr lang="x-none" sz="1800" dirty="0">
                        <a:latin typeface="Calibri" panose="020F0502020204030204" pitchFamily="34" charset="0"/>
                        <a:cs typeface="Calibri" panose="020F0502020204030204" pitchFamily="34" charset="0"/>
                      </a:endParaRPr>
                    </a:p>
                  </a:txBody>
                  <a:tcPr marL="28627" marR="28627" marT="0" marB="0"/>
                </a:tc>
                <a:tc>
                  <a:txBody>
                    <a:bodyPr/>
                    <a:lstStyle/>
                    <a:p>
                      <a:pPr algn="ctr"/>
                      <a:r>
                        <a:rPr lang="vi-VN" sz="1600" spc="20" dirty="0">
                          <a:effectLst/>
                          <a:latin typeface="Arial" panose="020B0604020202020204" pitchFamily="34" charset="0"/>
                          <a:cs typeface="Arial" panose="020B0604020202020204" pitchFamily="34" charset="0"/>
                        </a:rPr>
                        <a:t>2</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3819809604"/>
                  </a:ext>
                </a:extLst>
              </a:tr>
              <a:tr h="262217">
                <a:tc vMerge="1">
                  <a:txBody>
                    <a:bodyPr/>
                    <a:lstStyle/>
                    <a:p>
                      <a:endParaRPr lang="x-none"/>
                    </a:p>
                  </a:txBody>
                  <a:tcPr>
                    <a:solidFill>
                      <a:schemeClr val="tx2"/>
                    </a:solidFill>
                  </a:tcPr>
                </a:tc>
                <a:tc>
                  <a:txBody>
                    <a:bodyPr/>
                    <a:lstStyle/>
                    <a:p>
                      <a:r>
                        <a:rPr lang="x-none" sz="1800" dirty="0">
                          <a:latin typeface="Calibri" panose="020F0502020204030204" pitchFamily="34" charset="0"/>
                          <a:cs typeface="Calibri" panose="020F0502020204030204" pitchFamily="34" charset="0"/>
                        </a:rPr>
                        <a:t>Bài 37. Hình đồng dạng</a:t>
                      </a:r>
                    </a:p>
                  </a:txBody>
                  <a:tcPr marL="28627" marR="28627" marT="0" marB="0"/>
                </a:tc>
                <a:tc>
                  <a:txBody>
                    <a:bodyPr/>
                    <a:lstStyle/>
                    <a:p>
                      <a:pPr algn="ctr"/>
                      <a:r>
                        <a:rPr lang="x-none" sz="1600" dirty="0">
                          <a:effectLst/>
                          <a:latin typeface="Arial" panose="020B0604020202020204" pitchFamily="34" charset="0"/>
                          <a:ea typeface="Times New Roman" panose="02020603050405020304" pitchFamily="18" charset="0"/>
                          <a:cs typeface="Arial" panose="020B0604020202020204" pitchFamily="34" charset="0"/>
                        </a:rPr>
                        <a:t>1</a:t>
                      </a:r>
                    </a:p>
                  </a:txBody>
                  <a:tcPr marL="28627" marR="28627" marT="0" marB="0"/>
                </a:tc>
                <a:extLst>
                  <a:ext uri="{0D108BD9-81ED-4DB2-BD59-A6C34878D82A}">
                    <a16:rowId xmlns:a16="http://schemas.microsoft.com/office/drawing/2014/main" val="2690247029"/>
                  </a:ext>
                </a:extLst>
              </a:tr>
              <a:tr h="262217">
                <a:tc vMerge="1">
                  <a:txBody>
                    <a:bodyPr/>
                    <a:lstStyle/>
                    <a:p>
                      <a:endParaRPr lang="x-none"/>
                    </a:p>
                  </a:txBody>
                  <a:tcPr>
                    <a:solidFill>
                      <a:schemeClr val="tx2"/>
                    </a:solidFill>
                  </a:tcPr>
                </a:tc>
                <a:tc>
                  <a:txBody>
                    <a:bodyPr/>
                    <a:lstStyle/>
                    <a:p>
                      <a:r>
                        <a:rPr lang="x-none" sz="1800" dirty="0">
                          <a:latin typeface="Calibri" panose="020F0502020204030204" pitchFamily="34" charset="0"/>
                          <a:cs typeface="Calibri" panose="020F0502020204030204" pitchFamily="34" charset="0"/>
                        </a:rPr>
                        <a:t>Luyện tập chung</a:t>
                      </a:r>
                    </a:p>
                  </a:txBody>
                  <a:tcPr marL="28627" marR="28627" marT="0" marB="0"/>
                </a:tc>
                <a:tc>
                  <a:txBody>
                    <a:bodyPr/>
                    <a:lstStyle/>
                    <a:p>
                      <a:pPr algn="ctr"/>
                      <a:r>
                        <a:rPr lang="x-none" sz="1600" dirty="0">
                          <a:effectLst/>
                          <a:latin typeface="Arial" panose="020B0604020202020204" pitchFamily="34" charset="0"/>
                          <a:ea typeface="Times New Roman" panose="02020603050405020304" pitchFamily="18" charset="0"/>
                          <a:cs typeface="Arial" panose="020B0604020202020204" pitchFamily="34" charset="0"/>
                        </a:rPr>
                        <a:t>2</a:t>
                      </a:r>
                    </a:p>
                  </a:txBody>
                  <a:tcPr marL="28627" marR="28627" marT="0" marB="0"/>
                </a:tc>
                <a:extLst>
                  <a:ext uri="{0D108BD9-81ED-4DB2-BD59-A6C34878D82A}">
                    <a16:rowId xmlns:a16="http://schemas.microsoft.com/office/drawing/2014/main" val="1783428000"/>
                  </a:ext>
                </a:extLst>
              </a:tr>
              <a:tr h="262217">
                <a:tc vMerge="1">
                  <a:txBody>
                    <a:bodyPr/>
                    <a:lstStyle/>
                    <a:p>
                      <a:endParaRPr lang="x-none"/>
                    </a:p>
                  </a:txBody>
                  <a:tcPr>
                    <a:solidFill>
                      <a:schemeClr val="tx2"/>
                    </a:solidFill>
                  </a:tcPr>
                </a:tc>
                <a:tc>
                  <a:txBody>
                    <a:bodyPr/>
                    <a:lstStyle/>
                    <a:p>
                      <a:r>
                        <a:rPr lang="x-none" sz="1800" spc="20" dirty="0">
                          <a:effectLst/>
                          <a:latin typeface="Calibri" panose="020F0502020204030204" pitchFamily="34" charset="0"/>
                          <a:cs typeface="Calibri" panose="020F0502020204030204" pitchFamily="34" charset="0"/>
                        </a:rPr>
                        <a:t>Bài</a:t>
                      </a:r>
                      <a:r>
                        <a:rPr lang="vi-VN" sz="1800" spc="20" dirty="0">
                          <a:effectLst/>
                          <a:latin typeface="Calibri" panose="020F0502020204030204" pitchFamily="34" charset="0"/>
                          <a:cs typeface="Calibri" panose="020F0502020204030204" pitchFamily="34" charset="0"/>
                        </a:rPr>
                        <a:t> tập cuối chương IX</a:t>
                      </a:r>
                      <a:endParaRPr lang="x-none" sz="1800" dirty="0">
                        <a:latin typeface="Calibri" panose="020F0502020204030204" pitchFamily="34" charset="0"/>
                        <a:cs typeface="Calibri" panose="020F0502020204030204" pitchFamily="34" charset="0"/>
                      </a:endParaRPr>
                    </a:p>
                  </a:txBody>
                  <a:tcPr marL="28627" marR="28627" marT="0" marB="0"/>
                </a:tc>
                <a:tc>
                  <a:txBody>
                    <a:bodyPr/>
                    <a:lstStyle/>
                    <a:p>
                      <a:pPr algn="ctr"/>
                      <a:r>
                        <a:rPr lang="vi-VN" sz="1600" spc="20" dirty="0">
                          <a:effectLst/>
                          <a:latin typeface="Arial" panose="020B0604020202020204" pitchFamily="34" charset="0"/>
                          <a:cs typeface="Arial" panose="020B0604020202020204" pitchFamily="34" charset="0"/>
                        </a:rPr>
                        <a:t>1</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1963923241"/>
                  </a:ext>
                </a:extLst>
              </a:tr>
            </a:tbl>
          </a:graphicData>
        </a:graphic>
      </p:graphicFrame>
    </p:spTree>
    <p:extLst>
      <p:ext uri="{BB962C8B-B14F-4D97-AF65-F5344CB8AC3E}">
        <p14:creationId xmlns:p14="http://schemas.microsoft.com/office/powerpoint/2010/main" val="4275157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FC90225-256D-3344-9EDB-86404921EABE}"/>
              </a:ext>
            </a:extLst>
          </p:cNvPr>
          <p:cNvGraphicFramePr>
            <a:graphicFrameLocks noGrp="1"/>
          </p:cNvGraphicFramePr>
          <p:nvPr>
            <p:extLst>
              <p:ext uri="{D42A27DB-BD31-4B8C-83A1-F6EECF244321}">
                <p14:modId xmlns:p14="http://schemas.microsoft.com/office/powerpoint/2010/main" val="2080152843"/>
              </p:ext>
            </p:extLst>
          </p:nvPr>
        </p:nvGraphicFramePr>
        <p:xfrm>
          <a:off x="816864" y="1100582"/>
          <a:ext cx="10253472" cy="4393579"/>
        </p:xfrm>
        <a:graphic>
          <a:graphicData uri="http://schemas.openxmlformats.org/drawingml/2006/table">
            <a:tbl>
              <a:tblPr firstRow="1" firstCol="1" bandRow="1">
                <a:tableStyleId>{5C22544A-7EE6-4342-B048-85BDC9FD1C3A}</a:tableStyleId>
              </a:tblPr>
              <a:tblGrid>
                <a:gridCol w="4303776">
                  <a:extLst>
                    <a:ext uri="{9D8B030D-6E8A-4147-A177-3AD203B41FA5}">
                      <a16:colId xmlns:a16="http://schemas.microsoft.com/office/drawing/2014/main" val="3445373874"/>
                    </a:ext>
                  </a:extLst>
                </a:gridCol>
                <a:gridCol w="5171807">
                  <a:extLst>
                    <a:ext uri="{9D8B030D-6E8A-4147-A177-3AD203B41FA5}">
                      <a16:colId xmlns:a16="http://schemas.microsoft.com/office/drawing/2014/main" val="1180941223"/>
                    </a:ext>
                  </a:extLst>
                </a:gridCol>
                <a:gridCol w="777889">
                  <a:extLst>
                    <a:ext uri="{9D8B030D-6E8A-4147-A177-3AD203B41FA5}">
                      <a16:colId xmlns:a16="http://schemas.microsoft.com/office/drawing/2014/main" val="858018349"/>
                    </a:ext>
                  </a:extLst>
                </a:gridCol>
              </a:tblGrid>
              <a:tr h="430291">
                <a:tc>
                  <a:txBody>
                    <a:bodyPr/>
                    <a:lstStyle/>
                    <a:p>
                      <a:pPr algn="ctr"/>
                      <a:r>
                        <a:rPr lang="x-none" sz="1600" spc="20" dirty="0">
                          <a:effectLst/>
                          <a:latin typeface="Arial" panose="020B0604020202020204" pitchFamily="34" charset="0"/>
                          <a:cs typeface="Arial" panose="020B0604020202020204" pitchFamily="34" charset="0"/>
                        </a:rPr>
                        <a:t>Tên</a:t>
                      </a:r>
                      <a:r>
                        <a:rPr lang="vi-VN" sz="1600" spc="20" dirty="0">
                          <a:effectLst/>
                          <a:latin typeface="Arial" panose="020B0604020202020204" pitchFamily="34" charset="0"/>
                          <a:cs typeface="Arial" panose="020B0604020202020204" pitchFamily="34" charset="0"/>
                        </a:rPr>
                        <a:t> chương</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a:txBody>
                    <a:bodyPr/>
                    <a:lstStyle/>
                    <a:p>
                      <a:pPr algn="ctr"/>
                      <a:r>
                        <a:rPr lang="x-none" sz="1600" spc="20" dirty="0">
                          <a:effectLst/>
                          <a:latin typeface="Arial" panose="020B0604020202020204" pitchFamily="34" charset="0"/>
                          <a:cs typeface="Arial" panose="020B0604020202020204" pitchFamily="34" charset="0"/>
                        </a:rPr>
                        <a:t>Tên</a:t>
                      </a:r>
                      <a:r>
                        <a:rPr lang="vi-VN" sz="1600" spc="20" dirty="0">
                          <a:effectLst/>
                          <a:latin typeface="Arial" panose="020B0604020202020204" pitchFamily="34" charset="0"/>
                          <a:cs typeface="Arial" panose="020B0604020202020204" pitchFamily="34" charset="0"/>
                        </a:rPr>
                        <a:t> bài</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tc>
                  <a:txBody>
                    <a:bodyPr/>
                    <a:lstStyle/>
                    <a:p>
                      <a:pPr algn="ctr"/>
                      <a:r>
                        <a:rPr lang="x-none" sz="1600" spc="20" dirty="0">
                          <a:effectLst/>
                          <a:latin typeface="Arial" panose="020B0604020202020204" pitchFamily="34" charset="0"/>
                          <a:cs typeface="Arial" panose="020B0604020202020204" pitchFamily="34" charset="0"/>
                        </a:rPr>
                        <a:t>Số </a:t>
                      </a:r>
                      <a:r>
                        <a:rPr lang="vi-VN" sz="1600" spc="20" dirty="0">
                          <a:effectLst/>
                          <a:latin typeface="+mn-lt"/>
                        </a:rPr>
                        <a:t>tiết</a:t>
                      </a:r>
                      <a:endParaRPr lang="x-none" sz="1600" dirty="0">
                        <a:effectLst/>
                        <a:latin typeface="+mn-lt"/>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3527579173"/>
                  </a:ext>
                </a:extLst>
              </a:tr>
              <a:tr h="316172">
                <a:tc rowSpan="4">
                  <a:txBody>
                    <a:bodyPr/>
                    <a:lstStyle/>
                    <a:p>
                      <a:pPr algn="ctr"/>
                      <a:r>
                        <a:rPr lang="vi-VN" sz="1600" spc="20" dirty="0">
                          <a:effectLst/>
                          <a:latin typeface="Arial" panose="020B0604020202020204" pitchFamily="34" charset="0"/>
                          <a:cs typeface="Arial" panose="020B0604020202020204" pitchFamily="34" charset="0"/>
                        </a:rPr>
                        <a:t>     </a:t>
                      </a:r>
                      <a:r>
                        <a:rPr lang="x-none" sz="1600" spc="20">
                          <a:effectLst/>
                          <a:latin typeface="Arial" panose="020B0604020202020204" pitchFamily="34" charset="0"/>
                          <a:cs typeface="Arial" panose="020B0604020202020204" pitchFamily="34" charset="0"/>
                        </a:rPr>
                        <a:t>CHƯƠNG</a:t>
                      </a:r>
                      <a:r>
                        <a:rPr lang="vi-VN" sz="1600" spc="20" dirty="0">
                          <a:effectLst/>
                          <a:latin typeface="Arial" panose="020B0604020202020204" pitchFamily="34" charset="0"/>
                          <a:cs typeface="Arial" panose="020B0604020202020204" pitchFamily="34" charset="0"/>
                        </a:rPr>
                        <a:t> X. MỘT SỐ HÌNH KHỐI TRONG THỰC TIỄN </a:t>
                      </a:r>
                    </a:p>
                    <a:p>
                      <a:pPr algn="ctr"/>
                      <a:r>
                        <a:rPr lang="vi-VN" sz="1600" spc="20" dirty="0">
                          <a:solidFill>
                            <a:srgbClr val="00B0F0"/>
                          </a:solidFill>
                          <a:effectLst/>
                          <a:latin typeface="Arial" panose="020B0604020202020204" pitchFamily="34" charset="0"/>
                          <a:cs typeface="Arial" panose="020B0604020202020204" pitchFamily="34" charset="0"/>
                        </a:rPr>
                        <a:t>(6 tiết)</a:t>
                      </a:r>
                      <a:endParaRPr lang="x-none"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41564" marB="41564" anchor="ctr">
                    <a:solidFill>
                      <a:schemeClr val="tx2"/>
                    </a:solidFill>
                  </a:tcPr>
                </a:tc>
                <a:tc>
                  <a:txBody>
                    <a:bodyPr/>
                    <a:lstStyle/>
                    <a:p>
                      <a:pPr algn="just"/>
                      <a:r>
                        <a:rPr lang="x-none" sz="1800" spc="20" dirty="0">
                          <a:effectLst/>
                          <a:latin typeface="Calibri" panose="020F0502020204030204" pitchFamily="34" charset="0"/>
                          <a:cs typeface="Calibri" panose="020F0502020204030204" pitchFamily="34" charset="0"/>
                        </a:rPr>
                        <a:t>Bài</a:t>
                      </a:r>
                      <a:r>
                        <a:rPr lang="vi-VN" sz="1800" spc="20" dirty="0">
                          <a:effectLst/>
                          <a:latin typeface="Calibri" panose="020F0502020204030204" pitchFamily="34" charset="0"/>
                          <a:cs typeface="Calibri" panose="020F0502020204030204" pitchFamily="34" charset="0"/>
                        </a:rPr>
                        <a:t> 38. Hình chóp tam giác đều</a:t>
                      </a:r>
                      <a:endParaRPr lang="x-none"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28627" marR="28627" marT="0" marB="0"/>
                </a:tc>
                <a:tc>
                  <a:txBody>
                    <a:bodyPr/>
                    <a:lstStyle/>
                    <a:p>
                      <a:pPr algn="ctr"/>
                      <a:r>
                        <a:rPr lang="vi-VN" sz="1600" spc="20" dirty="0">
                          <a:effectLst/>
                        </a:rPr>
                        <a:t>2</a:t>
                      </a:r>
                      <a:endParaRPr lang="x-non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627" marR="28627" marT="0" marB="0"/>
                </a:tc>
                <a:extLst>
                  <a:ext uri="{0D108BD9-81ED-4DB2-BD59-A6C34878D82A}">
                    <a16:rowId xmlns:a16="http://schemas.microsoft.com/office/drawing/2014/main" val="3282139709"/>
                  </a:ext>
                </a:extLst>
              </a:tr>
              <a:tr h="342746">
                <a:tc vMerge="1">
                  <a:txBody>
                    <a:bodyPr/>
                    <a:lstStyle/>
                    <a:p>
                      <a:endParaRPr lang="x-none"/>
                    </a:p>
                  </a:txBody>
                  <a:tcPr/>
                </a:tc>
                <a:tc>
                  <a:txBody>
                    <a:bodyPr/>
                    <a:lstStyle/>
                    <a:p>
                      <a:r>
                        <a:rPr lang="x-none" sz="1800" spc="20" dirty="0">
                          <a:effectLst/>
                          <a:latin typeface="Calibri" panose="020F0502020204030204" pitchFamily="34" charset="0"/>
                          <a:cs typeface="Calibri" panose="020F0502020204030204" pitchFamily="34" charset="0"/>
                        </a:rPr>
                        <a:t>Bài</a:t>
                      </a:r>
                      <a:r>
                        <a:rPr lang="vi-VN" sz="1800" spc="20" dirty="0">
                          <a:effectLst/>
                          <a:latin typeface="Calibri" panose="020F0502020204030204" pitchFamily="34" charset="0"/>
                          <a:cs typeface="Calibri" panose="020F0502020204030204" pitchFamily="34" charset="0"/>
                        </a:rPr>
                        <a:t> 39. Hình chóp tứ giác đều</a:t>
                      </a:r>
                      <a:endParaRPr lang="x-none" sz="1800" dirty="0">
                        <a:latin typeface="Calibri" panose="020F0502020204030204" pitchFamily="34" charset="0"/>
                        <a:cs typeface="Calibri" panose="020F0502020204030204" pitchFamily="34" charset="0"/>
                      </a:endParaRPr>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2</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3260290627"/>
                  </a:ext>
                </a:extLst>
              </a:tr>
              <a:tr h="355694">
                <a:tc vMerge="1">
                  <a:txBody>
                    <a:bodyPr/>
                    <a:lstStyle/>
                    <a:p>
                      <a:endParaRPr lang="x-none"/>
                    </a:p>
                  </a:txBody>
                  <a:tcPr/>
                </a:tc>
                <a:tc>
                  <a:txBody>
                    <a:bodyPr/>
                    <a:lstStyle/>
                    <a:p>
                      <a:r>
                        <a:rPr lang="x-none" sz="1800" dirty="0">
                          <a:latin typeface="Calibri" panose="020F0502020204030204" pitchFamily="34" charset="0"/>
                          <a:cs typeface="Calibri" panose="020F0502020204030204" pitchFamily="34" charset="0"/>
                        </a:rPr>
                        <a:t>Luyện tập chung</a:t>
                      </a:r>
                    </a:p>
                  </a:txBody>
                  <a:tcPr marL="28627" marR="28627" marT="0" marB="0"/>
                </a:tc>
                <a:tc>
                  <a:txBody>
                    <a:bodyPr/>
                    <a:lstStyle/>
                    <a:p>
                      <a:pPr algn="ctr"/>
                      <a:r>
                        <a:rPr lang="x-none" sz="1600" dirty="0">
                          <a:effectLst/>
                          <a:latin typeface="Arial" panose="020B0604020202020204" pitchFamily="34" charset="0"/>
                          <a:ea typeface="Times New Roman" panose="02020603050405020304" pitchFamily="18" charset="0"/>
                          <a:cs typeface="Arial" panose="020B0604020202020204" pitchFamily="34" charset="0"/>
                        </a:rPr>
                        <a:t>1</a:t>
                      </a:r>
                    </a:p>
                  </a:txBody>
                  <a:tcPr marL="28627" marR="28627" marT="0" marB="0"/>
                </a:tc>
                <a:extLst>
                  <a:ext uri="{0D108BD9-81ED-4DB2-BD59-A6C34878D82A}">
                    <a16:rowId xmlns:a16="http://schemas.microsoft.com/office/drawing/2014/main" val="4244960617"/>
                  </a:ext>
                </a:extLst>
              </a:tr>
              <a:tr h="316172">
                <a:tc vMerge="1">
                  <a:txBody>
                    <a:bodyPr/>
                    <a:lstStyle/>
                    <a:p>
                      <a:endParaRPr lang="x-none"/>
                    </a:p>
                  </a:txBody>
                  <a:tcPr/>
                </a:tc>
                <a:tc>
                  <a:txBody>
                    <a:bodyPr/>
                    <a:lstStyle/>
                    <a:p>
                      <a:r>
                        <a:rPr lang="x-none" sz="1800" spc="20" dirty="0">
                          <a:effectLst/>
                          <a:latin typeface="Calibri" panose="020F0502020204030204" pitchFamily="34" charset="0"/>
                          <a:cs typeface="Calibri" panose="020F0502020204030204" pitchFamily="34" charset="0"/>
                        </a:rPr>
                        <a:t>Bài</a:t>
                      </a:r>
                      <a:r>
                        <a:rPr lang="vi-VN" sz="1800" spc="20" dirty="0">
                          <a:effectLst/>
                          <a:latin typeface="Calibri" panose="020F0502020204030204" pitchFamily="34" charset="0"/>
                          <a:cs typeface="Calibri" panose="020F0502020204030204" pitchFamily="34" charset="0"/>
                        </a:rPr>
                        <a:t> tập cuối chương X</a:t>
                      </a:r>
                      <a:endParaRPr lang="x-none" sz="1800" dirty="0">
                        <a:latin typeface="Calibri" panose="020F0502020204030204" pitchFamily="34" charset="0"/>
                        <a:cs typeface="Calibri" panose="020F0502020204030204" pitchFamily="34" charset="0"/>
                      </a:endParaRPr>
                    </a:p>
                  </a:txBody>
                  <a:tcPr marL="28627" marR="28627" marT="0" marB="0"/>
                </a:tc>
                <a:tc>
                  <a:txBody>
                    <a:bodyPr/>
                    <a:lstStyle/>
                    <a:p>
                      <a:pPr algn="ctr"/>
                      <a:r>
                        <a:rPr lang="vi-VN" sz="1600" spc="20" dirty="0">
                          <a:effectLst/>
                          <a:latin typeface="Arial" panose="020B0604020202020204" pitchFamily="34" charset="0"/>
                          <a:cs typeface="Arial" panose="020B0604020202020204" pitchFamily="34" charset="0"/>
                        </a:rPr>
                        <a:t>1</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380095882"/>
                  </a:ext>
                </a:extLst>
              </a:tr>
              <a:tr h="325238">
                <a:tc rowSpan="4">
                  <a:txBody>
                    <a:bodyPr/>
                    <a:lstStyle/>
                    <a:p>
                      <a:pPr algn="ctr"/>
                      <a:r>
                        <a:rPr lang="x-none" sz="1600" spc="20" dirty="0">
                          <a:effectLst/>
                          <a:latin typeface="Arial" panose="020B0604020202020204" pitchFamily="34" charset="0"/>
                          <a:cs typeface="Arial" panose="020B0604020202020204" pitchFamily="34" charset="0"/>
                        </a:rPr>
                        <a:t>HOẠT</a:t>
                      </a:r>
                      <a:r>
                        <a:rPr lang="vi-VN" sz="1600" spc="20" dirty="0">
                          <a:effectLst/>
                          <a:latin typeface="Arial" panose="020B0604020202020204" pitchFamily="34" charset="0"/>
                          <a:cs typeface="Arial" panose="020B0604020202020204" pitchFamily="34" charset="0"/>
                        </a:rPr>
                        <a:t> ĐỘNG THỰC HÀNH TRẢI NGHIỆM </a:t>
                      </a:r>
                    </a:p>
                    <a:p>
                      <a:pPr algn="ctr"/>
                      <a:r>
                        <a:rPr lang="vi-VN" sz="1600" spc="20" dirty="0">
                          <a:solidFill>
                            <a:srgbClr val="00B0F0"/>
                          </a:solidFill>
                          <a:effectLst/>
                          <a:latin typeface="Arial" panose="020B0604020202020204" pitchFamily="34" charset="0"/>
                          <a:cs typeface="Arial" panose="020B0604020202020204" pitchFamily="34" charset="0"/>
                        </a:rPr>
                        <a:t>(4 tiết)</a:t>
                      </a:r>
                      <a:endParaRPr lang="x-none"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41564" marB="41564" anchor="ctr">
                    <a:solidFill>
                      <a:schemeClr val="tx2"/>
                    </a:solidFill>
                  </a:tcPr>
                </a:tc>
                <a:tc>
                  <a:txBody>
                    <a:bodyPr/>
                    <a:lstStyle/>
                    <a:p>
                      <a:pPr algn="just"/>
                      <a:r>
                        <a:rPr lang="x-none" sz="1800" spc="20" dirty="0">
                          <a:effectLst/>
                          <a:latin typeface="Calibri" panose="020F0502020204030204" pitchFamily="34" charset="0"/>
                          <a:cs typeface="Calibri" panose="020F0502020204030204" pitchFamily="34" charset="0"/>
                        </a:rPr>
                        <a:t>Một</a:t>
                      </a:r>
                      <a:r>
                        <a:rPr lang="vi-VN" sz="1800" spc="20" dirty="0">
                          <a:effectLst/>
                          <a:latin typeface="Calibri" panose="020F0502020204030204" pitchFamily="34" charset="0"/>
                          <a:cs typeface="Calibri" panose="020F0502020204030204" pitchFamily="34" charset="0"/>
                        </a:rPr>
                        <a:t> vài ứng dụng của hàm số bậc nhất trong tài chính</a:t>
                      </a:r>
                      <a:endParaRPr lang="x-none"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1</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1588457273"/>
                  </a:ext>
                </a:extLst>
              </a:tr>
              <a:tr h="632345">
                <a:tc vMerge="1">
                  <a:txBody>
                    <a:bodyPr/>
                    <a:lstStyle/>
                    <a:p>
                      <a:endParaRPr lang="x-none"/>
                    </a:p>
                  </a:txBody>
                  <a:tcPr/>
                </a:tc>
                <a:tc>
                  <a:txBody>
                    <a:bodyPr/>
                    <a:lstStyle/>
                    <a:p>
                      <a:pPr algn="just"/>
                      <a:r>
                        <a:rPr lang="x-none" sz="1800" dirty="0">
                          <a:effectLst/>
                          <a:latin typeface="Calibri" panose="020F0502020204030204" pitchFamily="34" charset="0"/>
                          <a:ea typeface="Times New Roman" panose="02020603050405020304" pitchFamily="18" charset="0"/>
                          <a:cs typeface="Calibri" panose="020F0502020204030204" pitchFamily="34" charset="0"/>
                        </a:rPr>
                        <a:t>Ứng dụng định lí Thalès, định lí Pythagore và tam giác đồng dạng để đo chiều cao, khoảng cách</a:t>
                      </a:r>
                    </a:p>
                  </a:txBody>
                  <a:tcPr marL="28627" marR="28627" marT="0" marB="0"/>
                </a:tc>
                <a:tc>
                  <a:txBody>
                    <a:bodyPr/>
                    <a:lstStyle/>
                    <a:p>
                      <a:pPr algn="ctr"/>
                      <a:r>
                        <a:rPr lang="x-none" sz="1600" dirty="0">
                          <a:effectLst/>
                          <a:latin typeface="Arial" panose="020B0604020202020204" pitchFamily="34" charset="0"/>
                          <a:ea typeface="Times New Roman" panose="02020603050405020304" pitchFamily="18" charset="0"/>
                          <a:cs typeface="Arial" panose="020B0604020202020204" pitchFamily="34" charset="0"/>
                        </a:rPr>
                        <a:t>1</a:t>
                      </a:r>
                    </a:p>
                  </a:txBody>
                  <a:tcPr marL="28627" marR="28627" marT="0" marB="0"/>
                </a:tc>
                <a:extLst>
                  <a:ext uri="{0D108BD9-81ED-4DB2-BD59-A6C34878D82A}">
                    <a16:rowId xmlns:a16="http://schemas.microsoft.com/office/drawing/2014/main" val="1911580335"/>
                  </a:ext>
                </a:extLst>
              </a:tr>
              <a:tr h="711388">
                <a:tc vMerge="1">
                  <a:txBody>
                    <a:bodyPr/>
                    <a:lstStyle/>
                    <a:p>
                      <a:endParaRPr lang="x-none"/>
                    </a:p>
                  </a:txBody>
                  <a:tcPr/>
                </a:tc>
                <a:tc>
                  <a:txBody>
                    <a:bodyPr/>
                    <a:lstStyle/>
                    <a:p>
                      <a:r>
                        <a:rPr lang="x-none" sz="1800" dirty="0">
                          <a:latin typeface="Calibri" panose="020F0502020204030204" pitchFamily="34" charset="0"/>
                          <a:cs typeface="Calibri" panose="020F0502020204030204" pitchFamily="34" charset="0"/>
                        </a:rPr>
                        <a:t>Thực hành tính toán trên phân thức đại số và vẽ đồ thị hàm số với phần mềm GeoGebra</a:t>
                      </a:r>
                    </a:p>
                  </a:txBody>
                  <a:tcPr marL="28627" marR="28627" marT="0" marB="0"/>
                </a:tc>
                <a:tc>
                  <a:txBody>
                    <a:bodyPr/>
                    <a:lstStyle/>
                    <a:p>
                      <a:pPr algn="ctr"/>
                      <a:r>
                        <a:rPr lang="vi-VN" sz="1600" spc="20" dirty="0">
                          <a:effectLst/>
                          <a:latin typeface="Arial" panose="020B0604020202020204" pitchFamily="34" charset="0"/>
                          <a:ea typeface="Times New Roman" panose="02020603050405020304" pitchFamily="18" charset="0"/>
                          <a:cs typeface="Arial" panose="020B0604020202020204" pitchFamily="34" charset="0"/>
                        </a:rPr>
                        <a:t>1</a:t>
                      </a:r>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tc>
                <a:extLst>
                  <a:ext uri="{0D108BD9-81ED-4DB2-BD59-A6C34878D82A}">
                    <a16:rowId xmlns:a16="http://schemas.microsoft.com/office/drawing/2014/main" val="438748329"/>
                  </a:ext>
                </a:extLst>
              </a:tr>
              <a:tr h="423959">
                <a:tc vMerge="1">
                  <a:txBody>
                    <a:bodyPr/>
                    <a:lstStyle/>
                    <a:p>
                      <a:pPr algn="just"/>
                      <a:endParaRPr lang="x-none" sz="1600" dirty="0">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41564" marB="41564" anchor="ctr">
                    <a:solidFill>
                      <a:schemeClr val="tx2"/>
                    </a:solidFill>
                  </a:tcPr>
                </a:tc>
                <a:tc>
                  <a:txBody>
                    <a:bodyPr/>
                    <a:lstStyle/>
                    <a:p>
                      <a:r>
                        <a:rPr lang="x-none" sz="1800" dirty="0">
                          <a:latin typeface="Calibri" panose="020F0502020204030204" pitchFamily="34" charset="0"/>
                          <a:cs typeface="Calibri" panose="020F0502020204030204" pitchFamily="34" charset="0"/>
                        </a:rPr>
                        <a:t>Mô tả thí nghiệm ngẫu nhiên với phần mềm Excel</a:t>
                      </a:r>
                    </a:p>
                  </a:txBody>
                  <a:tcPr marL="28627" marR="28627" marT="0" marB="0"/>
                </a:tc>
                <a:tc>
                  <a:txBody>
                    <a:bodyPr/>
                    <a:lstStyle/>
                    <a:p>
                      <a:pPr algn="ctr"/>
                      <a:r>
                        <a:rPr lang="x-none" sz="1600" dirty="0">
                          <a:effectLst/>
                          <a:latin typeface="Arial" panose="020B0604020202020204" pitchFamily="34" charset="0"/>
                          <a:ea typeface="Times New Roman" panose="02020603050405020304" pitchFamily="18" charset="0"/>
                          <a:cs typeface="Arial" panose="020B0604020202020204" pitchFamily="34" charset="0"/>
                        </a:rPr>
                        <a:t>1</a:t>
                      </a:r>
                    </a:p>
                  </a:txBody>
                  <a:tcPr marL="28627" marR="28627" marT="0" marB="0"/>
                </a:tc>
                <a:extLst>
                  <a:ext uri="{0D108BD9-81ED-4DB2-BD59-A6C34878D82A}">
                    <a16:rowId xmlns:a16="http://schemas.microsoft.com/office/drawing/2014/main" val="3399147218"/>
                  </a:ext>
                </a:extLst>
              </a:tr>
              <a:tr h="316172">
                <a:tc gridSpan="2">
                  <a:txBody>
                    <a:bodyPr/>
                    <a:lstStyle/>
                    <a:p>
                      <a:pPr algn="ctr"/>
                      <a:r>
                        <a:rPr lang="x-none" sz="1600" spc="20">
                          <a:solidFill>
                            <a:schemeClr val="tx1"/>
                          </a:solidFill>
                          <a:effectLst/>
                          <a:latin typeface="Arial" panose="020B0604020202020204" pitchFamily="34" charset="0"/>
                          <a:cs typeface="Arial" panose="020B0604020202020204" pitchFamily="34" charset="0"/>
                        </a:rPr>
                        <a:t> </a:t>
                      </a:r>
                      <a:r>
                        <a:rPr lang="x-none" sz="1800" spc="20">
                          <a:solidFill>
                            <a:schemeClr val="tx1"/>
                          </a:solidFill>
                          <a:effectLst/>
                          <a:latin typeface="Calibri" panose="020F0502020204030204" pitchFamily="34" charset="0"/>
                          <a:cs typeface="Calibri" panose="020F0502020204030204" pitchFamily="34" charset="0"/>
                        </a:rPr>
                        <a:t>Ôn</a:t>
                      </a:r>
                      <a:r>
                        <a:rPr lang="vi-VN" sz="1800" spc="20" dirty="0">
                          <a:solidFill>
                            <a:schemeClr val="tx1"/>
                          </a:solidFill>
                          <a:effectLst/>
                          <a:latin typeface="Calibri" panose="020F0502020204030204" pitchFamily="34" charset="0"/>
                          <a:cs typeface="Calibri" panose="020F0502020204030204" pitchFamily="34" charset="0"/>
                        </a:rPr>
                        <a:t> tập và kiểm tra cuối học kì II</a:t>
                      </a:r>
                      <a:endParaRPr lang="x-none" sz="1800" dirty="0">
                        <a:solidFill>
                          <a:schemeClr val="tx1"/>
                        </a:solidFill>
                        <a:effectLst/>
                        <a:latin typeface="Calibri" panose="020F0502020204030204" pitchFamily="34" charset="0"/>
                        <a:cs typeface="Calibri" panose="020F0502020204030204" pitchFamily="34" charset="0"/>
                      </a:endParaRPr>
                    </a:p>
                  </a:txBody>
                  <a:tcPr marL="28627" marR="28627" marT="0" marB="0">
                    <a:solidFill>
                      <a:schemeClr val="accent2">
                        <a:lumMod val="60000"/>
                        <a:lumOff val="40000"/>
                      </a:schemeClr>
                    </a:solidFill>
                  </a:tcPr>
                </a:tc>
                <a:tc hMerge="1">
                  <a:txBody>
                    <a:bodyPr/>
                    <a:lstStyle/>
                    <a:p>
                      <a:pPr algn="just"/>
                      <a:r>
                        <a:rPr lang="x-none" sz="1800" spc="20" dirty="0">
                          <a:effectLst/>
                          <a:latin typeface="Calibri" panose="020F0502020204030204" pitchFamily="34" charset="0"/>
                          <a:cs typeface="Calibri" panose="020F0502020204030204" pitchFamily="34" charset="0"/>
                        </a:rPr>
                        <a:t>Ôn</a:t>
                      </a:r>
                      <a:r>
                        <a:rPr lang="vi-VN" sz="1800" spc="20" dirty="0">
                          <a:effectLst/>
                          <a:latin typeface="Calibri" panose="020F0502020204030204" pitchFamily="34" charset="0"/>
                          <a:cs typeface="Calibri" panose="020F0502020204030204" pitchFamily="34" charset="0"/>
                        </a:rPr>
                        <a:t> tập và kiểm tra cuối học kì II</a:t>
                      </a:r>
                      <a:endParaRPr lang="x-none"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28627" marR="28627" marT="0" marB="0">
                    <a:solidFill>
                      <a:schemeClr val="accent2">
                        <a:lumMod val="60000"/>
                        <a:lumOff val="40000"/>
                      </a:schemeClr>
                    </a:solidFill>
                  </a:tcPr>
                </a:tc>
                <a:tc>
                  <a:txBody>
                    <a:bodyPr/>
                    <a:lstStyle/>
                    <a:p>
                      <a:pPr algn="ctr"/>
                      <a:r>
                        <a:rPr lang="vi-VN" sz="1600" b="1" spc="20" dirty="0">
                          <a:solidFill>
                            <a:schemeClr val="tx1"/>
                          </a:solidFill>
                          <a:effectLst/>
                          <a:latin typeface="Arial" panose="020B0604020202020204" pitchFamily="34" charset="0"/>
                          <a:cs typeface="Arial" panose="020B0604020202020204" pitchFamily="34" charset="0"/>
                        </a:rPr>
                        <a:t>4</a:t>
                      </a:r>
                      <a:endParaRPr lang="x-none"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8627" marR="28627" marT="0" marB="0">
                    <a:solidFill>
                      <a:schemeClr val="accent2">
                        <a:lumMod val="60000"/>
                        <a:lumOff val="40000"/>
                      </a:schemeClr>
                    </a:solidFill>
                  </a:tcPr>
                </a:tc>
                <a:extLst>
                  <a:ext uri="{0D108BD9-81ED-4DB2-BD59-A6C34878D82A}">
                    <a16:rowId xmlns:a16="http://schemas.microsoft.com/office/drawing/2014/main" val="4050031368"/>
                  </a:ext>
                </a:extLst>
              </a:tr>
            </a:tbl>
          </a:graphicData>
        </a:graphic>
      </p:graphicFrame>
    </p:spTree>
    <p:extLst>
      <p:ext uri="{BB962C8B-B14F-4D97-AF65-F5344CB8AC3E}">
        <p14:creationId xmlns:p14="http://schemas.microsoft.com/office/powerpoint/2010/main" val="92191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1F28C-830F-2D44-9945-3CBD08DA32EC}"/>
              </a:ext>
            </a:extLst>
          </p:cNvPr>
          <p:cNvSpPr/>
          <p:nvPr/>
        </p:nvSpPr>
        <p:spPr>
          <a:xfrm>
            <a:off x="1238247" y="558687"/>
            <a:ext cx="9314929" cy="523220"/>
          </a:xfrm>
          <a:prstGeom prst="rect">
            <a:avLst/>
          </a:prstGeom>
        </p:spPr>
        <p:txBody>
          <a:bodyPr wrap="square">
            <a:spAutoFit/>
          </a:bodyPr>
          <a:lstStyle/>
          <a:p>
            <a:r>
              <a:rPr lang="vi-VN" sz="2800" b="1" dirty="0">
                <a:solidFill>
                  <a:schemeClr val="accent5">
                    <a:lumMod val="75000"/>
                  </a:schemeClr>
                </a:solidFill>
              </a:rPr>
              <a:t> CHUẨN BỊ KẾ HOẠCH BÀI DẠY THEO SGK TOÁN 8</a:t>
            </a:r>
            <a:r>
              <a:rPr lang="vi-VN" sz="2800" b="1" dirty="0"/>
              <a:t> </a:t>
            </a:r>
          </a:p>
        </p:txBody>
      </p:sp>
      <p:sp>
        <p:nvSpPr>
          <p:cNvPr id="3" name="Rectangle 2">
            <a:extLst>
              <a:ext uri="{FF2B5EF4-FFF2-40B4-BE49-F238E27FC236}">
                <a16:creationId xmlns:a16="http://schemas.microsoft.com/office/drawing/2014/main" id="{2C1671D2-FA0E-4D40-AAAE-DC0041937EA2}"/>
              </a:ext>
            </a:extLst>
          </p:cNvPr>
          <p:cNvSpPr/>
          <p:nvPr/>
        </p:nvSpPr>
        <p:spPr>
          <a:xfrm>
            <a:off x="590176" y="1430492"/>
            <a:ext cx="10445686" cy="3416320"/>
          </a:xfrm>
          <a:prstGeom prst="rect">
            <a:avLst/>
          </a:prstGeom>
        </p:spPr>
        <p:txBody>
          <a:bodyPr wrap="square">
            <a:spAutoFit/>
          </a:bodyPr>
          <a:lstStyle/>
          <a:p>
            <a:pPr algn="just"/>
            <a:r>
              <a:rPr lang="vi-VN" sz="2400" b="1" dirty="0">
                <a:solidFill>
                  <a:schemeClr val="accent2">
                    <a:lumMod val="50000"/>
                  </a:schemeClr>
                </a:solidFill>
              </a:rPr>
              <a:t>1) Kế hoạch bài dạy (giáo án)</a:t>
            </a:r>
          </a:p>
          <a:p>
            <a:pPr algn="just"/>
            <a:endParaRPr lang="vi-VN" sz="2400" dirty="0"/>
          </a:p>
          <a:p>
            <a:pPr algn="just"/>
            <a:r>
              <a:rPr lang="vi-VN" sz="2400" dirty="0">
                <a:solidFill>
                  <a:srgbClr val="FF0000"/>
                </a:solidFill>
              </a:rPr>
              <a:t>Kế hoạch bài dạy </a:t>
            </a:r>
            <a:r>
              <a:rPr lang="vi-VN" sz="2400" dirty="0"/>
              <a:t>(giáo án) là kế hoạch của GV để dạy học từng tiết (hoặc từng cụm tiết). Nó thể hiện một cách sinh động </a:t>
            </a:r>
            <a:r>
              <a:rPr lang="vi-VN" sz="2400" dirty="0">
                <a:solidFill>
                  <a:srgbClr val="FF0000"/>
                </a:solidFill>
              </a:rPr>
              <a:t>mối liên hệ hữu cơ </a:t>
            </a:r>
            <a:r>
              <a:rPr lang="vi-VN" sz="2400" dirty="0"/>
              <a:t>giữa </a:t>
            </a:r>
            <a:r>
              <a:rPr lang="vi-VN" sz="2400" dirty="0">
                <a:solidFill>
                  <a:schemeClr val="accent5">
                    <a:lumMod val="75000"/>
                  </a:schemeClr>
                </a:solidFill>
              </a:rPr>
              <a:t>mục tiêu, nội dung, phương pháp</a:t>
            </a:r>
            <a:r>
              <a:rPr lang="vi-VN" sz="2400" dirty="0"/>
              <a:t> và </a:t>
            </a:r>
            <a:r>
              <a:rPr lang="vi-VN" sz="2400" dirty="0">
                <a:solidFill>
                  <a:schemeClr val="accent5">
                    <a:lumMod val="75000"/>
                  </a:schemeClr>
                </a:solidFill>
              </a:rPr>
              <a:t>điều kiện </a:t>
            </a:r>
            <a:r>
              <a:rPr lang="vi-VN" sz="2400" dirty="0"/>
              <a:t>dạy học. Để xây dựng một kế hoạch bài dạy, GV cần phải lĩnh hội mục tiêu và nội dung dạy học quy định trong chương trình và được cụ thể hoá trong sách giáo khoa, nghiên cứu phương pháp dạy học dựa vào sách giáo khoa và sách giáo viên, vận dụng vào điều kiện, hoàn cảnh cụ thể của lớp học. </a:t>
            </a:r>
            <a:endParaRPr lang="x-none" sz="2400" dirty="0"/>
          </a:p>
        </p:txBody>
      </p:sp>
      <p:grpSp>
        <p:nvGrpSpPr>
          <p:cNvPr id="5" name="Group 4"/>
          <p:cNvGrpSpPr/>
          <p:nvPr/>
        </p:nvGrpSpPr>
        <p:grpSpPr>
          <a:xfrm>
            <a:off x="590176" y="490916"/>
            <a:ext cx="648072" cy="648072"/>
            <a:chOff x="1409738" y="-4691"/>
            <a:chExt cx="648072" cy="648072"/>
          </a:xfrm>
          <a:solidFill>
            <a:schemeClr val="accent2"/>
          </a:solidFill>
        </p:grpSpPr>
        <p:sp>
          <p:nvSpPr>
            <p:cNvPr id="6" name="Google Shape;297;p13"/>
            <p:cNvSpPr/>
            <p:nvPr/>
          </p:nvSpPr>
          <p:spPr>
            <a:xfrm>
              <a:off x="1409738" y="-4691"/>
              <a:ext cx="648072" cy="648072"/>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7" name="Google Shape;298;p13"/>
            <p:cNvSpPr txBox="1"/>
            <p:nvPr/>
          </p:nvSpPr>
          <p:spPr>
            <a:xfrm>
              <a:off x="1409738" y="18412"/>
              <a:ext cx="620342" cy="584735"/>
            </a:xfrm>
            <a:prstGeom prst="rect">
              <a:avLst/>
            </a:prstGeom>
            <a:grp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latin typeface="Arial"/>
                  <a:ea typeface="Arial"/>
                  <a:cs typeface="Arial"/>
                  <a:sym typeface="Arial"/>
                </a:rPr>
                <a:t>III</a:t>
              </a:r>
              <a:endParaRPr sz="2400" b="1" i="0" u="none" strike="noStrike" cap="none" dirty="0">
                <a:solidFill>
                  <a:schemeClr val="bg1"/>
                </a:solidFill>
                <a:latin typeface="Arial"/>
                <a:ea typeface="Arial"/>
                <a:cs typeface="Arial"/>
                <a:sym typeface="Arial"/>
              </a:endParaRPr>
            </a:p>
          </p:txBody>
        </p:sp>
      </p:grpSp>
    </p:spTree>
    <p:extLst>
      <p:ext uri="{BB962C8B-B14F-4D97-AF65-F5344CB8AC3E}">
        <p14:creationId xmlns:p14="http://schemas.microsoft.com/office/powerpoint/2010/main" val="1580002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1671D2-FA0E-4D40-AAAE-DC0041937EA2}"/>
              </a:ext>
            </a:extLst>
          </p:cNvPr>
          <p:cNvSpPr/>
          <p:nvPr/>
        </p:nvSpPr>
        <p:spPr>
          <a:xfrm>
            <a:off x="590177" y="1421348"/>
            <a:ext cx="10687424" cy="4708981"/>
          </a:xfrm>
          <a:prstGeom prst="rect">
            <a:avLst/>
          </a:prstGeom>
          <a:solidFill>
            <a:schemeClr val="bg1"/>
          </a:solidFill>
        </p:spPr>
        <p:txBody>
          <a:bodyPr wrap="square">
            <a:spAutoFit/>
          </a:bodyPr>
          <a:lstStyle/>
          <a:p>
            <a:pPr algn="just"/>
            <a:r>
              <a:rPr lang="vi-VN" sz="2400" b="1" dirty="0">
                <a:solidFill>
                  <a:schemeClr val="accent2">
                    <a:lumMod val="50000"/>
                  </a:schemeClr>
                </a:solidFill>
              </a:rPr>
              <a:t>2) Quy trình thiết kế Kế hoạch bài dạy (giáo án)</a:t>
            </a:r>
          </a:p>
          <a:p>
            <a:pPr algn="just"/>
            <a:r>
              <a:rPr lang="vi-VN" dirty="0"/>
              <a:t>- </a:t>
            </a:r>
            <a:r>
              <a:rPr lang="vi-VN" sz="2400" dirty="0"/>
              <a:t>Xác định rõ mục tiêu và yêu cầu cần đạt về phẩm chất, năng lực, kiến thức, kĩ năng, thái độ.</a:t>
            </a:r>
            <a:endParaRPr lang="x-none" sz="2400" dirty="0"/>
          </a:p>
          <a:p>
            <a:pPr algn="just"/>
            <a:r>
              <a:rPr lang="vi-VN" sz="2400" dirty="0"/>
              <a:t>- Xác định nội dung dạy học, phương pháp, phương tiện, thiết bị dạy học.</a:t>
            </a:r>
            <a:endParaRPr lang="x-none" sz="2400" dirty="0"/>
          </a:p>
          <a:p>
            <a:pPr algn="just"/>
            <a:r>
              <a:rPr lang="vi-VN" sz="2400" dirty="0"/>
              <a:t>- Thiết kế tiến trình dạy học thông qua các hoạt động học tập phù hợp, bao gồm các thành phần cơ bản sau: mở đầu, kiến thức mới, luyện tập, vận dụng. Với mỗi hoạt động học tập, cần làm rõ các yếu tố sau:</a:t>
            </a:r>
          </a:p>
          <a:p>
            <a:pPr marL="742950" lvl="1" indent="-285750" algn="just">
              <a:buFont typeface="Wingdings" pitchFamily="2" charset="2"/>
              <a:buChar char="§"/>
            </a:pPr>
            <a:r>
              <a:rPr lang="x-none" sz="2200" dirty="0">
                <a:latin typeface="Arial" panose="020B0604020202020204" pitchFamily="34" charset="0"/>
                <a:cs typeface="Arial" panose="020B0604020202020204" pitchFamily="34" charset="0"/>
              </a:rPr>
              <a:t>Mục tiêu: Nêu mục tiêu giúp HS xác định được vấn đề cần giải quyết</a:t>
            </a:r>
          </a:p>
          <a:p>
            <a:pPr marL="742950" lvl="1" indent="-285750" algn="just">
              <a:buFont typeface="Wingdings" pitchFamily="2" charset="2"/>
              <a:buChar char="§"/>
            </a:pPr>
            <a:r>
              <a:rPr lang="x-none" sz="2200" dirty="0">
                <a:latin typeface="Arial" panose="020B0604020202020204" pitchFamily="34" charset="0"/>
                <a:cs typeface="Arial" panose="020B0604020202020204" pitchFamily="34" charset="0"/>
              </a:rPr>
              <a:t>Nội dung: Nêu rõ nội dung yêu cầu mà HS phải thực hiện</a:t>
            </a:r>
          </a:p>
          <a:p>
            <a:pPr marL="742950" lvl="1" indent="-285750" algn="just">
              <a:buFont typeface="Wingdings" pitchFamily="2" charset="2"/>
              <a:buChar char="§"/>
            </a:pPr>
            <a:r>
              <a:rPr lang="x-none" sz="2200" dirty="0">
                <a:latin typeface="Arial" panose="020B0604020202020204" pitchFamily="34" charset="0"/>
                <a:cs typeface="Arial" panose="020B0604020202020204" pitchFamily="34" charset="0"/>
              </a:rPr>
              <a:t>Sản phẩm: Trình bày cụ thể yêu cầu về nội dung và hình thức của sản phẩm hoạt động</a:t>
            </a:r>
          </a:p>
          <a:p>
            <a:pPr marL="742950" lvl="1" indent="-285750" algn="just">
              <a:buFont typeface="Wingdings" pitchFamily="2" charset="2"/>
              <a:buChar char="§"/>
            </a:pPr>
            <a:r>
              <a:rPr lang="x-none" sz="2200" dirty="0">
                <a:latin typeface="Arial" panose="020B0604020202020204" pitchFamily="34" charset="0"/>
                <a:cs typeface="Arial" panose="020B0604020202020204" pitchFamily="34" charset="0"/>
              </a:rPr>
              <a:t>Tổ chức thực hiện: Trình bày các bước tổ chức hoạt động cho HS</a:t>
            </a:r>
          </a:p>
          <a:p>
            <a:pPr algn="just"/>
            <a:endParaRPr lang="x-none" sz="2200" dirty="0">
              <a:solidFill>
                <a:schemeClr val="accent5">
                  <a:lumMod val="75000"/>
                </a:schemeClr>
              </a:solidFill>
              <a:latin typeface="Arial" panose="020B0604020202020204" pitchFamily="34" charset="0"/>
              <a:cs typeface="Arial" panose="020B0604020202020204" pitchFamily="34" charset="0"/>
            </a:endParaRPr>
          </a:p>
        </p:txBody>
      </p:sp>
      <p:grpSp>
        <p:nvGrpSpPr>
          <p:cNvPr id="5" name="Group 4"/>
          <p:cNvGrpSpPr/>
          <p:nvPr/>
        </p:nvGrpSpPr>
        <p:grpSpPr>
          <a:xfrm>
            <a:off x="628352" y="515360"/>
            <a:ext cx="648072" cy="648072"/>
            <a:chOff x="1409738" y="-4691"/>
            <a:chExt cx="648072" cy="648072"/>
          </a:xfrm>
          <a:solidFill>
            <a:schemeClr val="accent2"/>
          </a:solidFill>
        </p:grpSpPr>
        <p:sp>
          <p:nvSpPr>
            <p:cNvPr id="6" name="Google Shape;297;p13"/>
            <p:cNvSpPr/>
            <p:nvPr/>
          </p:nvSpPr>
          <p:spPr>
            <a:xfrm>
              <a:off x="1409738" y="-4691"/>
              <a:ext cx="648072" cy="648072"/>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7" name="Google Shape;298;p13"/>
            <p:cNvSpPr txBox="1"/>
            <p:nvPr/>
          </p:nvSpPr>
          <p:spPr>
            <a:xfrm>
              <a:off x="1409738" y="18412"/>
              <a:ext cx="620342" cy="584735"/>
            </a:xfrm>
            <a:prstGeom prst="rect">
              <a:avLst/>
            </a:prstGeom>
            <a:grp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latin typeface="Arial"/>
                  <a:ea typeface="Arial"/>
                  <a:cs typeface="Arial"/>
                  <a:sym typeface="Arial"/>
                </a:rPr>
                <a:t>III</a:t>
              </a:r>
              <a:endParaRPr sz="2400" b="1" i="0" u="none" strike="noStrike" cap="none" dirty="0">
                <a:solidFill>
                  <a:schemeClr val="bg1"/>
                </a:solidFill>
                <a:latin typeface="Arial"/>
                <a:ea typeface="Arial"/>
                <a:cs typeface="Arial"/>
                <a:sym typeface="Arial"/>
              </a:endParaRPr>
            </a:p>
          </p:txBody>
        </p:sp>
      </p:grpSp>
      <p:sp>
        <p:nvSpPr>
          <p:cNvPr id="4" name="Rectangle 3">
            <a:extLst>
              <a:ext uri="{FF2B5EF4-FFF2-40B4-BE49-F238E27FC236}">
                <a16:creationId xmlns:a16="http://schemas.microsoft.com/office/drawing/2014/main" id="{5DFB3F2C-73D3-16D8-C071-B6386347FE82}"/>
              </a:ext>
            </a:extLst>
          </p:cNvPr>
          <p:cNvSpPr/>
          <p:nvPr/>
        </p:nvSpPr>
        <p:spPr>
          <a:xfrm>
            <a:off x="1276424" y="577786"/>
            <a:ext cx="9314929" cy="523220"/>
          </a:xfrm>
          <a:prstGeom prst="rect">
            <a:avLst/>
          </a:prstGeom>
        </p:spPr>
        <p:txBody>
          <a:bodyPr wrap="square">
            <a:spAutoFit/>
          </a:bodyPr>
          <a:lstStyle/>
          <a:p>
            <a:r>
              <a:rPr lang="vi-VN" sz="2800" b="1" dirty="0">
                <a:solidFill>
                  <a:schemeClr val="accent5">
                    <a:lumMod val="75000"/>
                  </a:schemeClr>
                </a:solidFill>
              </a:rPr>
              <a:t> CHUẨN BỊ KẾ HOẠCH BÀI DẠY THEO SGK TOÁN 8</a:t>
            </a:r>
            <a:r>
              <a:rPr lang="vi-VN" sz="2800" b="1" dirty="0"/>
              <a:t> </a:t>
            </a:r>
          </a:p>
        </p:txBody>
      </p:sp>
    </p:spTree>
    <p:extLst>
      <p:ext uri="{BB962C8B-B14F-4D97-AF65-F5344CB8AC3E}">
        <p14:creationId xmlns:p14="http://schemas.microsoft.com/office/powerpoint/2010/main" val="2032072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7ADC49-1A92-0D76-7113-C1C51A71A61B}"/>
              </a:ext>
            </a:extLst>
          </p:cNvPr>
          <p:cNvSpPr txBox="1"/>
          <p:nvPr/>
        </p:nvSpPr>
        <p:spPr>
          <a:xfrm>
            <a:off x="590176" y="1206759"/>
            <a:ext cx="10882495" cy="4647426"/>
          </a:xfrm>
          <a:prstGeom prst="rect">
            <a:avLst/>
          </a:prstGeom>
          <a:noFill/>
        </p:spPr>
        <p:txBody>
          <a:bodyPr wrap="square" rtlCol="0">
            <a:spAutoFit/>
          </a:bodyPr>
          <a:lstStyle/>
          <a:p>
            <a:r>
              <a:rPr lang="vi-VN" sz="2400" b="1" dirty="0">
                <a:solidFill>
                  <a:schemeClr val="accent2">
                    <a:lumMod val="50000"/>
                  </a:schemeClr>
                </a:solidFill>
              </a:rPr>
              <a:t>3) SGK Toán 8 KN hỗ trợ xây dựng kế hoạch bài dạy </a:t>
            </a:r>
          </a:p>
          <a:p>
            <a:r>
              <a:rPr lang="vi-VN" sz="3200" dirty="0"/>
              <a:t>•</a:t>
            </a:r>
            <a:r>
              <a:rPr lang="vi-VN" sz="2400" dirty="0"/>
              <a:t>  SGK Toán 8 được viết theo cấu trúc nhằm giúp GV đỡ mất nhiều thời gian xây dựng kế hoạch bài dạy, nhất là khi kết hợp vơi SGV. Cụ thể: </a:t>
            </a:r>
          </a:p>
          <a:p>
            <a:pPr marL="342900" indent="-342900">
              <a:buFontTx/>
              <a:buChar char="-"/>
            </a:pPr>
            <a:r>
              <a:rPr lang="vi-VN" sz="2400" dirty="0"/>
              <a:t>Mục tiêu và yêu cầu cần đạt của từng bài học: Tham khảo trong SGV</a:t>
            </a:r>
          </a:p>
          <a:p>
            <a:pPr marL="342900" indent="-342900">
              <a:buFontTx/>
              <a:buChar char="-"/>
            </a:pPr>
            <a:r>
              <a:rPr lang="vi-VN" sz="2400" dirty="0"/>
              <a:t>Xác định Tiến trình dạy học: Dạy lần lượt theo từng ĐVKT. Với mỗi ĐVKT, dạy lần lượt theo các cấu phần đã được thiết kế sẵn theo đúng quy trình: mở đầu, kiến thức mới, luyện tập, vận dụng. </a:t>
            </a:r>
          </a:p>
          <a:p>
            <a:pPr marL="342900" indent="-342900">
              <a:buFontTx/>
              <a:buChar char="-"/>
            </a:pPr>
            <a:r>
              <a:rPr lang="vi-VN" sz="2400" dirty="0"/>
              <a:t>Bài tập sau mỗi bài học giúp bổ sung phần luyện tập và vận dụng. GV có thể lựa chọn và quyết định thay thế các bài luyện tập hay ví dụ trong sách hoặc luyện tập thêm nếu còn thời gian.</a:t>
            </a:r>
          </a:p>
          <a:p>
            <a:endParaRPr lang="vi-VN" sz="2400" dirty="0"/>
          </a:p>
          <a:p>
            <a:pPr marL="342900" indent="-342900">
              <a:buFontTx/>
              <a:buChar char="-"/>
            </a:pPr>
            <a:endParaRPr lang="vi-VN" sz="2400" dirty="0"/>
          </a:p>
        </p:txBody>
      </p:sp>
      <p:grpSp>
        <p:nvGrpSpPr>
          <p:cNvPr id="3" name="Group 2">
            <a:extLst>
              <a:ext uri="{FF2B5EF4-FFF2-40B4-BE49-F238E27FC236}">
                <a16:creationId xmlns:a16="http://schemas.microsoft.com/office/drawing/2014/main" id="{9332A22E-C110-B3A4-9E56-9A084398878E}"/>
              </a:ext>
            </a:extLst>
          </p:cNvPr>
          <p:cNvGrpSpPr/>
          <p:nvPr/>
        </p:nvGrpSpPr>
        <p:grpSpPr>
          <a:xfrm>
            <a:off x="590176" y="490916"/>
            <a:ext cx="648072" cy="648072"/>
            <a:chOff x="1409738" y="-4691"/>
            <a:chExt cx="648072" cy="648072"/>
          </a:xfrm>
          <a:solidFill>
            <a:schemeClr val="accent2"/>
          </a:solidFill>
        </p:grpSpPr>
        <p:sp>
          <p:nvSpPr>
            <p:cNvPr id="4" name="Google Shape;297;p13">
              <a:extLst>
                <a:ext uri="{FF2B5EF4-FFF2-40B4-BE49-F238E27FC236}">
                  <a16:creationId xmlns:a16="http://schemas.microsoft.com/office/drawing/2014/main" id="{7B387B81-D4FC-A2B8-1D6B-236332EAD2FE}"/>
                </a:ext>
              </a:extLst>
            </p:cNvPr>
            <p:cNvSpPr/>
            <p:nvPr/>
          </p:nvSpPr>
          <p:spPr>
            <a:xfrm>
              <a:off x="1409738" y="-4691"/>
              <a:ext cx="648072" cy="648072"/>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 name="Google Shape;298;p13">
              <a:extLst>
                <a:ext uri="{FF2B5EF4-FFF2-40B4-BE49-F238E27FC236}">
                  <a16:creationId xmlns:a16="http://schemas.microsoft.com/office/drawing/2014/main" id="{0906C859-CC66-BB2F-29F9-8B4C80211FAF}"/>
                </a:ext>
              </a:extLst>
            </p:cNvPr>
            <p:cNvSpPr txBox="1"/>
            <p:nvPr/>
          </p:nvSpPr>
          <p:spPr>
            <a:xfrm>
              <a:off x="1409738" y="18412"/>
              <a:ext cx="620342" cy="584735"/>
            </a:xfrm>
            <a:prstGeom prst="rect">
              <a:avLst/>
            </a:prstGeom>
            <a:grp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latin typeface="Arial"/>
                  <a:ea typeface="Arial"/>
                  <a:cs typeface="Arial"/>
                  <a:sym typeface="Arial"/>
                </a:rPr>
                <a:t>III</a:t>
              </a:r>
              <a:endParaRPr sz="2400" b="1" i="0" u="none" strike="noStrike" cap="none" dirty="0">
                <a:solidFill>
                  <a:schemeClr val="bg1"/>
                </a:solidFill>
                <a:latin typeface="Arial"/>
                <a:ea typeface="Arial"/>
                <a:cs typeface="Arial"/>
                <a:sym typeface="Arial"/>
              </a:endParaRPr>
            </a:p>
          </p:txBody>
        </p:sp>
      </p:grpSp>
      <p:sp>
        <p:nvSpPr>
          <p:cNvPr id="7" name="Rectangle 6">
            <a:extLst>
              <a:ext uri="{FF2B5EF4-FFF2-40B4-BE49-F238E27FC236}">
                <a16:creationId xmlns:a16="http://schemas.microsoft.com/office/drawing/2014/main" id="{2530F242-2ECB-52F0-7094-CF180F182DAB}"/>
              </a:ext>
            </a:extLst>
          </p:cNvPr>
          <p:cNvSpPr/>
          <p:nvPr/>
        </p:nvSpPr>
        <p:spPr>
          <a:xfrm>
            <a:off x="1238247" y="558687"/>
            <a:ext cx="9314929" cy="523220"/>
          </a:xfrm>
          <a:prstGeom prst="rect">
            <a:avLst/>
          </a:prstGeom>
        </p:spPr>
        <p:txBody>
          <a:bodyPr wrap="square">
            <a:spAutoFit/>
          </a:bodyPr>
          <a:lstStyle/>
          <a:p>
            <a:r>
              <a:rPr lang="vi-VN" sz="2800" b="1" dirty="0">
                <a:solidFill>
                  <a:schemeClr val="accent5">
                    <a:lumMod val="75000"/>
                  </a:schemeClr>
                </a:solidFill>
              </a:rPr>
              <a:t> CHUẨN BỊ KẾ HOẠCH BÀI DẠY THEO SGK TOÁN 8</a:t>
            </a:r>
            <a:r>
              <a:rPr lang="vi-VN" sz="2800" b="1" dirty="0"/>
              <a:t> </a:t>
            </a:r>
          </a:p>
        </p:txBody>
      </p:sp>
    </p:spTree>
    <p:extLst>
      <p:ext uri="{BB962C8B-B14F-4D97-AF65-F5344CB8AC3E}">
        <p14:creationId xmlns:p14="http://schemas.microsoft.com/office/powerpoint/2010/main" val="3410406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048FE7-8F49-5CCD-044D-7EE383BCCF21}"/>
              </a:ext>
            </a:extLst>
          </p:cNvPr>
          <p:cNvSpPr txBox="1"/>
          <p:nvPr/>
        </p:nvSpPr>
        <p:spPr>
          <a:xfrm>
            <a:off x="1725168" y="4023492"/>
            <a:ext cx="7815072" cy="1569660"/>
          </a:xfrm>
          <a:prstGeom prst="rect">
            <a:avLst/>
          </a:prstGeom>
          <a:noFill/>
        </p:spPr>
        <p:txBody>
          <a:bodyPr wrap="square">
            <a:spAutoFit/>
          </a:bodyPr>
          <a:lstStyle/>
          <a:p>
            <a:r>
              <a:rPr lang="x-none" sz="2400">
                <a:solidFill>
                  <a:schemeClr val="accent5">
                    <a:lumMod val="75000"/>
                  </a:schemeClr>
                </a:solidFill>
                <a:latin typeface="Arial" panose="020B0604020202020204" pitchFamily="34" charset="0"/>
                <a:cs typeface="Arial" panose="020B0604020202020204" pitchFamily="34" charset="0"/>
              </a:rPr>
              <a:t>(</a:t>
            </a:r>
            <a:r>
              <a:rPr lang="vi-VN" sz="2400" dirty="0">
                <a:solidFill>
                  <a:schemeClr val="accent5">
                    <a:lumMod val="75000"/>
                  </a:schemeClr>
                </a:solidFill>
                <a:latin typeface="Arial" panose="020B0604020202020204" pitchFamily="34" charset="0"/>
                <a:cs typeface="Arial" panose="020B0604020202020204" pitchFamily="34" charset="0"/>
              </a:rPr>
              <a:t>X</a:t>
            </a:r>
            <a:r>
              <a:rPr lang="x-none" sz="2400">
                <a:solidFill>
                  <a:schemeClr val="accent5">
                    <a:lumMod val="75000"/>
                  </a:schemeClr>
                </a:solidFill>
                <a:latin typeface="Arial" panose="020B0604020202020204" pitchFamily="34" charset="0"/>
                <a:cs typeface="Arial" panose="020B0604020202020204" pitchFamily="34" charset="0"/>
              </a:rPr>
              <a:t>em </a:t>
            </a:r>
            <a:r>
              <a:rPr lang="x-none" sz="2400">
                <a:solidFill>
                  <a:srgbClr val="FF0000"/>
                </a:solidFill>
                <a:latin typeface="Arial" panose="020B0604020202020204" pitchFamily="34" charset="0"/>
                <a:cs typeface="Arial" panose="020B0604020202020204" pitchFamily="34" charset="0"/>
              </a:rPr>
              <a:t>Gợi ý chi tiết </a:t>
            </a:r>
            <a:r>
              <a:rPr lang="x-none" sz="2400">
                <a:solidFill>
                  <a:schemeClr val="accent5">
                    <a:lumMod val="75000"/>
                  </a:schemeClr>
                </a:solidFill>
                <a:latin typeface="Arial" panose="020B0604020202020204" pitchFamily="34" charset="0"/>
                <a:cs typeface="Arial" panose="020B0604020202020204" pitchFamily="34" charset="0"/>
              </a:rPr>
              <a:t>ở SGV và </a:t>
            </a:r>
            <a:r>
              <a:rPr lang="x-none" sz="2400">
                <a:solidFill>
                  <a:srgbClr val="FF0000"/>
                </a:solidFill>
                <a:latin typeface="Arial" panose="020B0604020202020204" pitchFamily="34" charset="0"/>
                <a:cs typeface="Arial" panose="020B0604020202020204" pitchFamily="34" charset="0"/>
              </a:rPr>
              <a:t>Bài soạn minh hoạ</a:t>
            </a:r>
            <a:r>
              <a:rPr lang="x-none" sz="2400">
                <a:solidFill>
                  <a:schemeClr val="accent5">
                    <a:lumMod val="75000"/>
                  </a:schemeClr>
                </a:solidFill>
                <a:latin typeface="Arial" panose="020B0604020202020204" pitchFamily="34" charset="0"/>
                <a:cs typeface="Arial" panose="020B0604020202020204" pitchFamily="34" charset="0"/>
              </a:rPr>
              <a:t> trong Tài liệu bồi dưỡng giáo viên sử dụng SGK Toán 8</a:t>
            </a:r>
            <a:r>
              <a:rPr lang="vi-VN" sz="2400" dirty="0">
                <a:solidFill>
                  <a:schemeClr val="accent5">
                    <a:lumMod val="75000"/>
                  </a:schemeClr>
                </a:solidFill>
                <a:latin typeface="Arial" panose="020B0604020202020204" pitchFamily="34" charset="0"/>
                <a:cs typeface="Arial" panose="020B0604020202020204" pitchFamily="34" charset="0"/>
              </a:rPr>
              <a:t>. Sau đây là một số tài liệu tham khảo hỗ trợ giảng dạy Toán 8 KN</a:t>
            </a:r>
            <a:r>
              <a:rPr lang="x-none" sz="2400">
                <a:solidFill>
                  <a:schemeClr val="accent5">
                    <a:lumMod val="75000"/>
                  </a:schemeClr>
                </a:solidFill>
                <a:latin typeface="Arial" panose="020B0604020202020204" pitchFamily="34" charset="0"/>
                <a:cs typeface="Arial" panose="020B0604020202020204" pitchFamily="34" charset="0"/>
              </a:rPr>
              <a:t>)</a:t>
            </a:r>
            <a:endParaRPr lang="vi-VN" sz="2400" dirty="0"/>
          </a:p>
        </p:txBody>
      </p:sp>
      <p:sp>
        <p:nvSpPr>
          <p:cNvPr id="5" name="TextBox 4">
            <a:extLst>
              <a:ext uri="{FF2B5EF4-FFF2-40B4-BE49-F238E27FC236}">
                <a16:creationId xmlns:a16="http://schemas.microsoft.com/office/drawing/2014/main" id="{4810137B-5A88-339E-DDEE-0D10CE2A04D7}"/>
              </a:ext>
            </a:extLst>
          </p:cNvPr>
          <p:cNvSpPr txBox="1"/>
          <p:nvPr/>
        </p:nvSpPr>
        <p:spPr>
          <a:xfrm>
            <a:off x="1450848" y="906518"/>
            <a:ext cx="8753856" cy="2800767"/>
          </a:xfrm>
          <a:prstGeom prst="rect">
            <a:avLst/>
          </a:prstGeom>
          <a:noFill/>
        </p:spPr>
        <p:txBody>
          <a:bodyPr wrap="square">
            <a:spAutoFit/>
          </a:bodyPr>
          <a:lstStyle/>
          <a:p>
            <a:r>
              <a:rPr lang="vi-VN" sz="2400" b="1" dirty="0">
                <a:solidFill>
                  <a:schemeClr val="accent2">
                    <a:lumMod val="50000"/>
                  </a:schemeClr>
                </a:solidFill>
              </a:rPr>
              <a:t>3) SGK Toán 8 KN hỗ trợ xây dựng kế hoạch bài dạy</a:t>
            </a:r>
          </a:p>
          <a:p>
            <a:r>
              <a:rPr lang="vi-VN" sz="3200" dirty="0"/>
              <a:t>•</a:t>
            </a:r>
            <a:r>
              <a:rPr lang="vi-VN" sz="2400" dirty="0"/>
              <a:t>   Công việc của GV chỉ còn là chuẩn bị: </a:t>
            </a:r>
          </a:p>
          <a:p>
            <a:pPr marL="342900" indent="-342900">
              <a:buFontTx/>
              <a:buChar char="-"/>
            </a:pPr>
            <a:r>
              <a:rPr lang="vi-VN" sz="2400" dirty="0"/>
              <a:t>Các phương tiện dạy học: đồ dùng dạy học hay đồ vật trong thực tế, các fies trình chiếu minh hoạ, … </a:t>
            </a:r>
          </a:p>
          <a:p>
            <a:pPr marL="342900" indent="-342900">
              <a:buFontTx/>
              <a:buChar char="-"/>
            </a:pPr>
            <a:r>
              <a:rPr lang="vi-VN" sz="2400" dirty="0"/>
              <a:t>Các câu hỏi nhằm gợi ý hay đánh giá HS, </a:t>
            </a:r>
          </a:p>
          <a:p>
            <a:pPr marL="342900" indent="-342900">
              <a:buFontTx/>
              <a:buChar char="-"/>
            </a:pPr>
            <a:r>
              <a:rPr lang="vi-VN" sz="2400" dirty="0"/>
              <a:t>Hình thức tổ chức các hoạt động trên lớp cho phù hợp với đặc điểm hoàn cảnh cụ thể của lớp học.</a:t>
            </a:r>
          </a:p>
        </p:txBody>
      </p:sp>
    </p:spTree>
    <p:extLst>
      <p:ext uri="{BB962C8B-B14F-4D97-AF65-F5344CB8AC3E}">
        <p14:creationId xmlns:p14="http://schemas.microsoft.com/office/powerpoint/2010/main" val="268297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397D-0745-3649-BC78-D317A828AC84}"/>
              </a:ext>
            </a:extLst>
          </p:cNvPr>
          <p:cNvSpPr txBox="1"/>
          <p:nvPr/>
        </p:nvSpPr>
        <p:spPr>
          <a:xfrm>
            <a:off x="2148740" y="823288"/>
            <a:ext cx="7678012" cy="646331"/>
          </a:xfrm>
          <a:prstGeom prst="rect">
            <a:avLst/>
          </a:prstGeom>
          <a:noFill/>
        </p:spPr>
        <p:txBody>
          <a:bodyPr wrap="square" rtlCol="0">
            <a:spAutoFit/>
          </a:bodyPr>
          <a:lstStyle/>
          <a:p>
            <a:r>
              <a:rPr lang="vi-VN" sz="3600" b="1" dirty="0">
                <a:solidFill>
                  <a:srgbClr val="00B050"/>
                </a:solidFill>
              </a:rPr>
              <a:t>NỘI DUNG BÁO CÁO PHẦN 1</a:t>
            </a:r>
          </a:p>
        </p:txBody>
      </p:sp>
      <p:sp>
        <p:nvSpPr>
          <p:cNvPr id="4" name="TextBox 3">
            <a:extLst>
              <a:ext uri="{FF2B5EF4-FFF2-40B4-BE49-F238E27FC236}">
                <a16:creationId xmlns:a16="http://schemas.microsoft.com/office/drawing/2014/main" id="{5E356CA5-6866-5B48-AA74-ACD5594AB033}"/>
              </a:ext>
            </a:extLst>
          </p:cNvPr>
          <p:cNvSpPr txBox="1"/>
          <p:nvPr/>
        </p:nvSpPr>
        <p:spPr>
          <a:xfrm>
            <a:off x="818734" y="1668550"/>
            <a:ext cx="9684909" cy="4678204"/>
          </a:xfrm>
          <a:prstGeom prst="rect">
            <a:avLst/>
          </a:prstGeom>
          <a:noFill/>
        </p:spPr>
        <p:txBody>
          <a:bodyPr wrap="square" rtlCol="0">
            <a:spAutoFit/>
          </a:bodyPr>
          <a:lstStyle/>
          <a:p>
            <a:pPr algn="just"/>
            <a:r>
              <a:rPr lang="en-US" sz="2800" b="1" dirty="0">
                <a:solidFill>
                  <a:schemeClr val="accent5">
                    <a:lumMod val="75000"/>
                  </a:schemeClr>
                </a:solidFill>
                <a:latin typeface="Arial" panose="020B0604020202020204" pitchFamily="34" charset="0"/>
                <a:cs typeface="Arial" panose="020B0604020202020204" pitchFamily="34" charset="0"/>
              </a:rPr>
              <a:t>I. </a:t>
            </a:r>
            <a:r>
              <a:rPr lang="en-US" sz="2800" b="1" dirty="0" err="1">
                <a:solidFill>
                  <a:schemeClr val="accent5">
                    <a:lumMod val="75000"/>
                  </a:schemeClr>
                </a:solidFill>
                <a:latin typeface="Arial" panose="020B0604020202020204" pitchFamily="34" charset="0"/>
                <a:cs typeface="Arial" panose="020B0604020202020204" pitchFamily="34" charset="0"/>
              </a:rPr>
              <a:t>Những</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điểm</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mới</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nổi</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bật</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của</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bộ</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sách</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Toán</a:t>
            </a:r>
            <a:r>
              <a:rPr lang="en-US" sz="2800" b="1" dirty="0">
                <a:solidFill>
                  <a:schemeClr val="accent5">
                    <a:lumMod val="75000"/>
                  </a:schemeClr>
                </a:solidFill>
                <a:latin typeface="Arial" panose="020B0604020202020204" pitchFamily="34" charset="0"/>
                <a:cs typeface="Arial" panose="020B0604020202020204" pitchFamily="34" charset="0"/>
              </a:rPr>
              <a:t> 8 </a:t>
            </a:r>
          </a:p>
          <a:p>
            <a:pPr marL="971550" lvl="1" indent="-514350" algn="just">
              <a:buFont typeface="Wingdings" pitchFamily="2" charset="2"/>
              <a:buChar char="v"/>
            </a:pPr>
            <a:r>
              <a:rPr lang="en-US" sz="2800" dirty="0" err="1">
                <a:latin typeface="Arial" panose="020B0604020202020204" pitchFamily="34" charset="0"/>
                <a:cs typeface="Arial" panose="020B0604020202020204" pitchFamily="34" charset="0"/>
              </a:rPr>
              <a:t>Tinh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môn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Toán</a:t>
            </a:r>
            <a:endParaRPr lang="en-US" sz="2800" dirty="0">
              <a:latin typeface="Arial" panose="020B0604020202020204" pitchFamily="34" charset="0"/>
              <a:cs typeface="Arial" panose="020B0604020202020204" pitchFamily="34" charset="0"/>
            </a:endParaRPr>
          </a:p>
          <a:p>
            <a:pPr marL="971550" lvl="1" indent="-514350" algn="just">
              <a:buFont typeface="Wingdings" pitchFamily="2" charset="2"/>
              <a:buChar char="v"/>
            </a:pPr>
            <a:r>
              <a:rPr lang="en-US" sz="2800" dirty="0" err="1">
                <a:latin typeface="Arial" panose="020B0604020202020204" pitchFamily="34" charset="0"/>
                <a:cs typeface="Arial" panose="020B0604020202020204" pitchFamily="34" charset="0"/>
              </a:rPr>
              <a:t>Mục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đích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soạn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tượng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sách</a:t>
            </a:r>
            <a:endParaRPr lang="en-US" sz="2800" dirty="0">
              <a:latin typeface="Arial" panose="020B0604020202020204" pitchFamily="34" charset="0"/>
              <a:cs typeface="Arial" panose="020B0604020202020204" pitchFamily="34" charset="0"/>
            </a:endParaRPr>
          </a:p>
          <a:p>
            <a:pPr marL="971550" lvl="1" indent="-514350" algn="just">
              <a:buFont typeface="Wingdings" pitchFamily="2" charset="2"/>
              <a:buChar char="v"/>
            </a:pPr>
            <a:r>
              <a:rPr lang="en-US" sz="2800" dirty="0" err="1">
                <a:latin typeface="Arial" panose="020B0604020202020204" pitchFamily="34" charset="0"/>
                <a:cs typeface="Arial" panose="020B0604020202020204" pitchFamily="34" charset="0"/>
              </a:rPr>
              <a:t>Cấu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trúc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nội</a:t>
            </a:r>
            <a:r>
              <a:rPr lang="en-US" sz="2800" dirty="0">
                <a:latin typeface="Arial" panose="020B0604020202020204" pitchFamily="34" charset="0"/>
                <a:cs typeface="Arial" panose="020B0604020202020204" pitchFamily="34" charset="0"/>
              </a:rPr>
              <a:t> dung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sách</a:t>
            </a:r>
            <a:r>
              <a:rPr lang="en-US" sz="2800" dirty="0">
                <a:latin typeface="Arial" panose="020B0604020202020204" pitchFamily="34" charset="0"/>
                <a:cs typeface="Arial" panose="020B0604020202020204" pitchFamily="34" charset="0"/>
              </a:rPr>
              <a:t>; </a:t>
            </a:r>
          </a:p>
          <a:p>
            <a:pPr marL="971550" lvl="1" indent="-514350" algn="just">
              <a:buFont typeface="Wingdings" pitchFamily="2" charset="2"/>
              <a:buChar char="v"/>
            </a:pPr>
            <a:r>
              <a:rPr lang="en-US" sz="2800" dirty="0" err="1">
                <a:latin typeface="Arial" panose="020B0604020202020204" pitchFamily="34" charset="0"/>
                <a:cs typeface="Arial" panose="020B0604020202020204" pitchFamily="34" charset="0"/>
              </a:rPr>
              <a:t>Cấu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trúc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ưu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đặc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sách</a:t>
            </a:r>
            <a:r>
              <a:rPr lang="en-US" sz="2800" dirty="0">
                <a:latin typeface="Arial" panose="020B0604020202020204" pitchFamily="34" charset="0"/>
                <a:cs typeface="Arial" panose="020B0604020202020204" pitchFamily="34" charset="0"/>
              </a:rPr>
              <a:t>.</a:t>
            </a:r>
          </a:p>
          <a:p>
            <a:pPr marL="971550" lvl="1" indent="-514350" algn="just">
              <a:buFont typeface="Wingdings" pitchFamily="2" charset="2"/>
              <a:buChar char="v"/>
            </a:pPr>
            <a:r>
              <a:rPr lang="en-US" sz="2800" dirty="0" err="1">
                <a:latin typeface="Arial" panose="020B0604020202020204" pitchFamily="34" charset="0"/>
                <a:cs typeface="Arial" panose="020B0604020202020204" pitchFamily="34" charset="0"/>
              </a:rPr>
              <a:t>Tài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hỗ</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dạy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tập</a:t>
            </a:r>
            <a:endParaRPr lang="en-US" sz="2800" dirty="0">
              <a:latin typeface="Arial" panose="020B0604020202020204" pitchFamily="34" charset="0"/>
              <a:cs typeface="Arial" panose="020B0604020202020204" pitchFamily="34" charset="0"/>
            </a:endParaRPr>
          </a:p>
          <a:p>
            <a:pPr algn="just"/>
            <a:r>
              <a:rPr lang="en-US" sz="2800" b="1" dirty="0">
                <a:solidFill>
                  <a:schemeClr val="accent5">
                    <a:lumMod val="75000"/>
                  </a:schemeClr>
                </a:solidFill>
                <a:latin typeface="Arial" panose="020B0604020202020204" pitchFamily="34" charset="0"/>
                <a:cs typeface="Arial" panose="020B0604020202020204" pitchFamily="34" charset="0"/>
              </a:rPr>
              <a:t>II. </a:t>
            </a:r>
            <a:r>
              <a:rPr lang="en-US" sz="2800" b="1" dirty="0" err="1">
                <a:solidFill>
                  <a:schemeClr val="accent5">
                    <a:lumMod val="75000"/>
                  </a:schemeClr>
                </a:solidFill>
                <a:latin typeface="Arial" panose="020B0604020202020204" pitchFamily="34" charset="0"/>
                <a:cs typeface="Arial" panose="020B0604020202020204" pitchFamily="34" charset="0"/>
              </a:rPr>
              <a:t>Phân</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phối</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chương</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trình</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theo</a:t>
            </a:r>
            <a:r>
              <a:rPr lang="en-US" sz="2800" b="1" dirty="0">
                <a:solidFill>
                  <a:schemeClr val="accent5">
                    <a:lumMod val="75000"/>
                  </a:schemeClr>
                </a:solidFill>
                <a:latin typeface="Arial" panose="020B0604020202020204" pitchFamily="34" charset="0"/>
                <a:cs typeface="Arial" panose="020B0604020202020204" pitchFamily="34" charset="0"/>
              </a:rPr>
              <a:t> SGK </a:t>
            </a:r>
            <a:r>
              <a:rPr lang="en-US" sz="2800" b="1" dirty="0" err="1">
                <a:solidFill>
                  <a:schemeClr val="accent5">
                    <a:lumMod val="75000"/>
                  </a:schemeClr>
                </a:solidFill>
                <a:latin typeface="Arial" panose="020B0604020202020204" pitchFamily="34" charset="0"/>
                <a:cs typeface="Arial" panose="020B0604020202020204" pitchFamily="34" charset="0"/>
              </a:rPr>
              <a:t>Toán</a:t>
            </a:r>
            <a:r>
              <a:rPr lang="en-US" sz="2800" b="1" dirty="0">
                <a:solidFill>
                  <a:schemeClr val="accent5">
                    <a:lumMod val="75000"/>
                  </a:schemeClr>
                </a:solidFill>
                <a:latin typeface="Arial" panose="020B0604020202020204" pitchFamily="34" charset="0"/>
                <a:cs typeface="Arial" panose="020B0604020202020204" pitchFamily="34" charset="0"/>
              </a:rPr>
              <a:t> 8, </a:t>
            </a:r>
          </a:p>
          <a:p>
            <a:pPr algn="just"/>
            <a:r>
              <a:rPr lang="en-US" sz="2800" b="1" dirty="0">
                <a:solidFill>
                  <a:schemeClr val="accent5">
                    <a:lumMod val="75000"/>
                  </a:schemeClr>
                </a:solidFill>
                <a:latin typeface="Arial" panose="020B0604020202020204" pitchFamily="34" charset="0"/>
                <a:cs typeface="Arial" panose="020B0604020202020204" pitchFamily="34" charset="0"/>
              </a:rPr>
              <a:t>III. </a:t>
            </a:r>
            <a:r>
              <a:rPr lang="en-US" sz="2800" b="1" dirty="0" err="1">
                <a:solidFill>
                  <a:schemeClr val="accent5">
                    <a:lumMod val="75000"/>
                  </a:schemeClr>
                </a:solidFill>
                <a:latin typeface="Arial" panose="020B0604020202020204" pitchFamily="34" charset="0"/>
                <a:cs typeface="Arial" panose="020B0604020202020204" pitchFamily="34" charset="0"/>
              </a:rPr>
              <a:t>Chuẩn</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bị</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kế</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hoạch</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bài</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học</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theo</a:t>
            </a:r>
            <a:r>
              <a:rPr lang="en-US" sz="2800" b="1" dirty="0">
                <a:solidFill>
                  <a:schemeClr val="accent5">
                    <a:lumMod val="75000"/>
                  </a:schemeClr>
                </a:solidFill>
                <a:latin typeface="Arial" panose="020B0604020202020204" pitchFamily="34" charset="0"/>
                <a:cs typeface="Arial" panose="020B0604020202020204" pitchFamily="34" charset="0"/>
              </a:rPr>
              <a:t> SGK </a:t>
            </a:r>
            <a:r>
              <a:rPr lang="en-US" sz="2800" b="1" dirty="0" err="1">
                <a:solidFill>
                  <a:schemeClr val="accent5">
                    <a:lumMod val="75000"/>
                  </a:schemeClr>
                </a:solidFill>
                <a:latin typeface="Arial" panose="020B0604020202020204" pitchFamily="34" charset="0"/>
                <a:cs typeface="Arial" panose="020B0604020202020204" pitchFamily="34" charset="0"/>
              </a:rPr>
              <a:t>Toán</a:t>
            </a:r>
            <a:r>
              <a:rPr lang="en-US" sz="2800" b="1" dirty="0">
                <a:solidFill>
                  <a:schemeClr val="accent5">
                    <a:lumMod val="75000"/>
                  </a:schemeClr>
                </a:solidFill>
                <a:latin typeface="Arial" panose="020B0604020202020204" pitchFamily="34" charset="0"/>
                <a:cs typeface="Arial" panose="020B0604020202020204" pitchFamily="34" charset="0"/>
              </a:rPr>
              <a:t> 8. </a:t>
            </a:r>
          </a:p>
          <a:p>
            <a:pPr algn="just"/>
            <a:endParaRPr lang="en-US" sz="2800" b="1" dirty="0">
              <a:solidFill>
                <a:schemeClr val="accent5">
                  <a:lumMod val="75000"/>
                </a:schemeClr>
              </a:solidFill>
              <a:latin typeface="Arial" panose="020B0604020202020204" pitchFamily="34" charset="0"/>
              <a:cs typeface="Arial" panose="020B0604020202020204" pitchFamily="34" charset="0"/>
            </a:endParaRPr>
          </a:p>
          <a:p>
            <a:endParaRPr lang="vi-VN" dirty="0">
              <a:latin typeface="Arial" panose="020B0604020202020204" pitchFamily="34" charset="0"/>
              <a:cs typeface="Arial" panose="020B0604020202020204" pitchFamily="34" charset="0"/>
            </a:endParaRPr>
          </a:p>
        </p:txBody>
      </p:sp>
      <p:pic>
        <p:nvPicPr>
          <p:cNvPr id="7" name="Graphic 6" descr="A dandelion plant">
            <a:extLst>
              <a:ext uri="{FF2B5EF4-FFF2-40B4-BE49-F238E27FC236}">
                <a16:creationId xmlns:a16="http://schemas.microsoft.com/office/drawing/2014/main" id="{67723D18-AC12-9343-BED8-875FA174EA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0791" y="2555321"/>
            <a:ext cx="2838450" cy="2838450"/>
          </a:xfrm>
          <a:prstGeom prst="rect">
            <a:avLst/>
          </a:prstGeom>
        </p:spPr>
      </p:pic>
    </p:spTree>
    <p:extLst>
      <p:ext uri="{BB962C8B-B14F-4D97-AF65-F5344CB8AC3E}">
        <p14:creationId xmlns:p14="http://schemas.microsoft.com/office/powerpoint/2010/main" val="3511856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A6A284-9D44-BA4C-9075-B368E9BBA95F}"/>
              </a:ext>
            </a:extLst>
          </p:cNvPr>
          <p:cNvSpPr txBox="1"/>
          <p:nvPr/>
        </p:nvSpPr>
        <p:spPr>
          <a:xfrm>
            <a:off x="1554583" y="1693982"/>
            <a:ext cx="9786079" cy="3795911"/>
          </a:xfrm>
          <a:prstGeom prst="rect">
            <a:avLst/>
          </a:prstGeom>
          <a:noFill/>
        </p:spPr>
        <p:txBody>
          <a:bodyPr wrap="square">
            <a:spAutoFit/>
          </a:bodyPr>
          <a:lstStyle/>
          <a:p>
            <a:pPr marL="228600" marR="0" lvl="0" indent="-228600" algn="just" rtl="0">
              <a:spcBef>
                <a:spcPts val="0"/>
              </a:spcBef>
              <a:spcAft>
                <a:spcPts val="0"/>
              </a:spcAft>
              <a:buClr>
                <a:schemeClr val="tx1"/>
              </a:buClr>
              <a:buSzPct val="100900"/>
              <a:buFont typeface="Noto Sans Symbols"/>
              <a:buChar char="▪"/>
            </a:pPr>
            <a:r>
              <a:rPr lang="vi-VN" sz="2800" b="1" i="0" u="none" strike="noStrike" cap="none" dirty="0">
                <a:solidFill>
                  <a:srgbClr val="00B050"/>
                </a:solidFill>
                <a:latin typeface="Arial"/>
                <a:ea typeface="Arial"/>
                <a:cs typeface="Arial"/>
                <a:sym typeface="Arial"/>
              </a:rPr>
              <a:t>Sách giáo viên </a:t>
            </a:r>
            <a:r>
              <a:rPr lang="vi-VN" sz="2800" b="0" i="0" u="none" strike="noStrike" cap="none" dirty="0">
                <a:solidFill>
                  <a:schemeClr val="dk1"/>
                </a:solidFill>
                <a:latin typeface="Arial"/>
                <a:ea typeface="Arial"/>
                <a:cs typeface="Arial"/>
                <a:sym typeface="Arial"/>
              </a:rPr>
              <a:t>giúp hướng dẫn giáo viên sử dụng hiệu quả sách giáo khoa</a:t>
            </a:r>
            <a:r>
              <a:rPr lang="en-US" sz="2800" b="0" i="0" u="none" strike="noStrike" cap="none" dirty="0">
                <a:solidFill>
                  <a:schemeClr val="dk1"/>
                </a:solidFill>
                <a:latin typeface="Arial"/>
                <a:ea typeface="Arial"/>
                <a:cs typeface="Arial"/>
                <a:sym typeface="Arial"/>
              </a:rPr>
              <a:t> </a:t>
            </a:r>
            <a:r>
              <a:rPr lang="vi-VN" sz="2800" b="0" i="0" u="none" strike="noStrike" cap="none" dirty="0">
                <a:solidFill>
                  <a:schemeClr val="dk1"/>
                </a:solidFill>
                <a:latin typeface="Arial"/>
                <a:ea typeface="Arial"/>
                <a:cs typeface="Arial"/>
                <a:sym typeface="Arial"/>
              </a:rPr>
              <a:t>và xây dựng kế </a:t>
            </a:r>
            <a:r>
              <a:rPr lang="vi-VN" sz="2800" dirty="0">
                <a:solidFill>
                  <a:schemeClr val="dk1"/>
                </a:solidFill>
                <a:latin typeface="Arial"/>
                <a:ea typeface="Arial"/>
                <a:cs typeface="Arial"/>
                <a:sym typeface="Arial"/>
              </a:rPr>
              <a:t>hoạch</a:t>
            </a:r>
            <a:r>
              <a:rPr lang="vi-VN" sz="2800" b="0" i="0" u="none" strike="noStrike" cap="none" dirty="0">
                <a:solidFill>
                  <a:schemeClr val="dk1"/>
                </a:solidFill>
                <a:latin typeface="Arial"/>
                <a:ea typeface="Arial"/>
                <a:cs typeface="Arial"/>
                <a:sym typeface="Arial"/>
              </a:rPr>
              <a:t> dạy học.</a:t>
            </a:r>
          </a:p>
          <a:p>
            <a:pPr marL="228600" marR="0" lvl="0" indent="-228600" algn="just" rtl="0">
              <a:spcBef>
                <a:spcPts val="1000"/>
              </a:spcBef>
              <a:spcAft>
                <a:spcPts val="0"/>
              </a:spcAft>
              <a:buClr>
                <a:schemeClr val="tx1"/>
              </a:buClr>
              <a:buSzPct val="100900"/>
              <a:buFont typeface="Noto Sans Symbols"/>
              <a:buChar char="▪"/>
            </a:pPr>
            <a:r>
              <a:rPr lang="vi-VN" sz="2800" b="1" i="0" u="none" strike="noStrike" cap="none" dirty="0">
                <a:solidFill>
                  <a:srgbClr val="00B050"/>
                </a:solidFill>
                <a:latin typeface="Arial"/>
                <a:ea typeface="Arial"/>
                <a:cs typeface="Arial"/>
                <a:sym typeface="Arial"/>
              </a:rPr>
              <a:t>Sách bài tập</a:t>
            </a:r>
            <a:r>
              <a:rPr lang="vi-VN" sz="2800" b="0" i="0" u="none" strike="noStrike" cap="none" dirty="0">
                <a:solidFill>
                  <a:srgbClr val="00B050"/>
                </a:solidFill>
                <a:latin typeface="Arial"/>
                <a:ea typeface="Arial"/>
                <a:cs typeface="Arial"/>
                <a:sym typeface="Arial"/>
              </a:rPr>
              <a:t> </a:t>
            </a:r>
            <a:r>
              <a:rPr lang="vi-VN" sz="2800" b="0" i="0" u="none" strike="noStrike" cap="none" dirty="0">
                <a:solidFill>
                  <a:schemeClr val="dk1"/>
                </a:solidFill>
                <a:latin typeface="Arial"/>
                <a:ea typeface="Arial"/>
                <a:cs typeface="Arial"/>
                <a:sym typeface="Arial"/>
              </a:rPr>
              <a:t>cung cấp thêm hệ thống câu hỏi, bài tập chọn lọc cho học sinh và giáo viên.</a:t>
            </a:r>
            <a:endParaRPr lang="vi-VN" sz="2800" b="0" i="0" u="none" strike="noStrike" cap="none" dirty="0">
              <a:latin typeface="Arial"/>
              <a:ea typeface="Arial"/>
              <a:cs typeface="Arial"/>
              <a:sym typeface="Arial"/>
            </a:endParaRPr>
          </a:p>
          <a:p>
            <a:pPr marL="228600" marR="0" lvl="0" indent="-228600" algn="just" rtl="0">
              <a:spcBef>
                <a:spcPts val="1000"/>
              </a:spcBef>
              <a:spcAft>
                <a:spcPts val="0"/>
              </a:spcAft>
              <a:buClr>
                <a:schemeClr val="dk1"/>
              </a:buClr>
              <a:buSzPct val="100900"/>
              <a:buFont typeface="Noto Sans Symbols"/>
              <a:buChar char="▪"/>
            </a:pPr>
            <a:r>
              <a:rPr lang="vi-VN" sz="2800" b="1" i="0" u="none" strike="noStrike" cap="none" dirty="0">
                <a:solidFill>
                  <a:srgbClr val="00B050"/>
                </a:solidFill>
                <a:latin typeface="Arial"/>
                <a:ea typeface="Arial"/>
                <a:cs typeface="Arial"/>
                <a:sym typeface="Arial"/>
              </a:rPr>
              <a:t>Để học tốt Toán </a:t>
            </a:r>
            <a:r>
              <a:rPr lang="vi-VN" sz="2800" b="1" dirty="0">
                <a:solidFill>
                  <a:srgbClr val="00B050"/>
                </a:solidFill>
                <a:latin typeface="Arial"/>
                <a:ea typeface="Arial"/>
                <a:cs typeface="Arial"/>
                <a:sym typeface="Arial"/>
              </a:rPr>
              <a:t>8</a:t>
            </a:r>
            <a:r>
              <a:rPr lang="vi-VN" sz="2800" b="1" i="0" u="none" strike="noStrike" cap="none" dirty="0">
                <a:solidFill>
                  <a:srgbClr val="00B050"/>
                </a:solidFill>
                <a:latin typeface="Arial"/>
                <a:ea typeface="Arial"/>
                <a:cs typeface="Arial"/>
                <a:sym typeface="Arial"/>
              </a:rPr>
              <a:t> </a:t>
            </a:r>
            <a:r>
              <a:rPr lang="vi-VN" sz="2800" b="0" i="0" u="none" strike="noStrike" cap="none" dirty="0">
                <a:solidFill>
                  <a:schemeClr val="dk1"/>
                </a:solidFill>
                <a:latin typeface="Arial"/>
                <a:ea typeface="Arial"/>
                <a:cs typeface="Arial"/>
                <a:sym typeface="Arial"/>
              </a:rPr>
              <a:t>cung cấp gợi ý và hướng dẫn giải chi tiết cho tất cả các bài tập trong phần Luyện tập, Vận dụng trong bài học và Bài tập cuối bài học trong SGK Toán </a:t>
            </a:r>
            <a:r>
              <a:rPr lang="vi-VN" sz="2800" dirty="0">
                <a:solidFill>
                  <a:schemeClr val="dk1"/>
                </a:solidFill>
                <a:latin typeface="Arial"/>
                <a:ea typeface="Arial"/>
                <a:cs typeface="Arial"/>
                <a:sym typeface="Arial"/>
              </a:rPr>
              <a:t>8</a:t>
            </a:r>
            <a:r>
              <a:rPr lang="vi-VN" sz="2800" b="0" i="0" u="none" strike="noStrike" cap="none" dirty="0">
                <a:solidFill>
                  <a:schemeClr val="dk1"/>
                </a:solidFill>
                <a:latin typeface="Arial"/>
                <a:ea typeface="Arial"/>
                <a:cs typeface="Arial"/>
                <a:sym typeface="Arial"/>
              </a:rPr>
              <a:t> và hệ thống bài tập bổ sung chọn lọc. </a:t>
            </a:r>
            <a:endParaRPr lang="vi-VN" sz="2800" b="0" i="0" strike="noStrike" cap="none" dirty="0">
              <a:solidFill>
                <a:srgbClr val="00B050"/>
              </a:solidFill>
              <a:latin typeface="Arial"/>
              <a:ea typeface="Arial"/>
              <a:cs typeface="Arial"/>
              <a:sym typeface="Arial"/>
            </a:endParaRPr>
          </a:p>
        </p:txBody>
      </p:sp>
      <p:sp>
        <p:nvSpPr>
          <p:cNvPr id="5" name="TextBox 4">
            <a:extLst>
              <a:ext uri="{FF2B5EF4-FFF2-40B4-BE49-F238E27FC236}">
                <a16:creationId xmlns:a16="http://schemas.microsoft.com/office/drawing/2014/main" id="{A18957B5-1F35-2E4D-BD9E-C6BA93173C78}"/>
              </a:ext>
            </a:extLst>
          </p:cNvPr>
          <p:cNvSpPr txBox="1"/>
          <p:nvPr/>
        </p:nvSpPr>
        <p:spPr>
          <a:xfrm>
            <a:off x="934241" y="902825"/>
            <a:ext cx="10038559" cy="523220"/>
          </a:xfrm>
          <a:prstGeom prst="rect">
            <a:avLst/>
          </a:prstGeom>
          <a:noFill/>
        </p:spPr>
        <p:txBody>
          <a:bodyPr wrap="square" rtlCol="0">
            <a:spAutoFit/>
          </a:bodyPr>
          <a:lstStyle/>
          <a:p>
            <a:r>
              <a:rPr lang="vi-VN" sz="2800" b="1" dirty="0">
                <a:solidFill>
                  <a:schemeClr val="bg1"/>
                </a:solidFill>
              </a:rPr>
              <a:t>VI –</a:t>
            </a:r>
            <a:r>
              <a:rPr lang="vi-VN" sz="2800" b="1" dirty="0"/>
              <a:t> </a:t>
            </a:r>
            <a:r>
              <a:rPr lang="vi-VN" sz="2800" b="1" dirty="0">
                <a:solidFill>
                  <a:schemeClr val="accent5">
                    <a:lumMod val="75000"/>
                  </a:schemeClr>
                </a:solidFill>
              </a:rPr>
              <a:t>TÀI LIỆU HỖ TRỢ GIẢNG DẠY VÀ HỌC TẬP </a:t>
            </a:r>
            <a:endParaRPr lang="vi-VN" sz="2400" b="1" dirty="0">
              <a:solidFill>
                <a:schemeClr val="accent3"/>
              </a:solidFill>
            </a:endParaRPr>
          </a:p>
        </p:txBody>
      </p:sp>
    </p:spTree>
    <p:extLst>
      <p:ext uri="{BB962C8B-B14F-4D97-AF65-F5344CB8AC3E}">
        <p14:creationId xmlns:p14="http://schemas.microsoft.com/office/powerpoint/2010/main" val="287081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A6A284-9D44-BA4C-9075-B368E9BBA95F}"/>
              </a:ext>
            </a:extLst>
          </p:cNvPr>
          <p:cNvSpPr txBox="1"/>
          <p:nvPr/>
        </p:nvSpPr>
        <p:spPr>
          <a:xfrm>
            <a:off x="1040524" y="2030313"/>
            <a:ext cx="10710042" cy="2028248"/>
          </a:xfrm>
          <a:prstGeom prst="rect">
            <a:avLst/>
          </a:prstGeom>
          <a:noFill/>
        </p:spPr>
        <p:txBody>
          <a:bodyPr wrap="square">
            <a:spAutoFit/>
          </a:bodyPr>
          <a:lstStyle/>
          <a:p>
            <a:pPr marL="228600" marR="0" lvl="0" indent="-228600" algn="l" rtl="0">
              <a:lnSpc>
                <a:spcPct val="90000"/>
              </a:lnSpc>
              <a:spcBef>
                <a:spcPts val="1000"/>
              </a:spcBef>
              <a:spcAft>
                <a:spcPts val="0"/>
              </a:spcAft>
              <a:buClr>
                <a:schemeClr val="dk1"/>
              </a:buClr>
              <a:buSzPct val="100900"/>
              <a:buFont typeface="Noto Sans Symbols"/>
              <a:buChar char="▪"/>
            </a:pPr>
            <a:r>
              <a:rPr lang="vi-VN" sz="2800" b="0" i="0" u="none" strike="noStrike" cap="none" dirty="0">
                <a:solidFill>
                  <a:schemeClr val="dk1"/>
                </a:solidFill>
                <a:latin typeface="Arial"/>
                <a:ea typeface="Arial"/>
                <a:cs typeface="Arial"/>
                <a:sym typeface="Arial"/>
              </a:rPr>
              <a:t>Hỗ trợ học liệu điện tử trên </a:t>
            </a:r>
            <a:r>
              <a:rPr lang="vi-VN" sz="2800" b="0" i="0" u="none" strike="noStrike" cap="none" dirty="0">
                <a:solidFill>
                  <a:srgbClr val="00B050"/>
                </a:solidFill>
                <a:latin typeface="Arial"/>
                <a:ea typeface="Arial"/>
                <a:cs typeface="Arial"/>
                <a:sym typeface="Arial"/>
              </a:rPr>
              <a:t>website </a:t>
            </a:r>
            <a:r>
              <a:rPr lang="vi-VN" sz="2800" b="0" i="0" strike="noStrike" cap="none" dirty="0">
                <a:solidFill>
                  <a:srgbClr val="00B050"/>
                </a:solidFill>
                <a:latin typeface="Arial"/>
                <a:ea typeface="Arial"/>
                <a:cs typeface="Arial"/>
                <a:sym typeface="Arial"/>
                <a:hlinkClick r:id="rId2"/>
              </a:rPr>
              <a:t>hanhtrangso.nxbgd.vn</a:t>
            </a:r>
            <a:r>
              <a:rPr lang="vi-VN" sz="2800" b="0" i="0" strike="noStrike" cap="none" dirty="0">
                <a:solidFill>
                  <a:srgbClr val="00B050"/>
                </a:solidFill>
                <a:latin typeface="Arial"/>
                <a:ea typeface="Arial"/>
                <a:cs typeface="Arial"/>
                <a:sym typeface="Arial"/>
              </a:rPr>
              <a:t> </a:t>
            </a:r>
          </a:p>
          <a:p>
            <a:pPr marL="228600" marR="0" lvl="0" indent="-228600" algn="l" rtl="0">
              <a:lnSpc>
                <a:spcPct val="90000"/>
              </a:lnSpc>
              <a:spcBef>
                <a:spcPts val="1000"/>
              </a:spcBef>
              <a:spcAft>
                <a:spcPts val="0"/>
              </a:spcAft>
              <a:buClr>
                <a:schemeClr val="dk1"/>
              </a:buClr>
              <a:buSzPct val="100900"/>
              <a:buFont typeface="Noto Sans Symbols"/>
              <a:buChar char="▪"/>
            </a:pPr>
            <a:r>
              <a:rPr lang="vi-VN" sz="2800" b="0" i="0" u="none" strike="noStrike" cap="none" dirty="0">
                <a:solidFill>
                  <a:schemeClr val="dk1"/>
                </a:solidFill>
                <a:latin typeface="Arial"/>
                <a:ea typeface="Arial"/>
                <a:cs typeface="Arial"/>
                <a:sym typeface="Arial"/>
              </a:rPr>
              <a:t>Hỗ trợ tập huấn giáo viên trên </a:t>
            </a:r>
            <a:r>
              <a:rPr lang="vi-VN" sz="2800" b="0" i="0" u="none" strike="noStrike" cap="none" dirty="0">
                <a:solidFill>
                  <a:srgbClr val="00B050"/>
                </a:solidFill>
                <a:latin typeface="Arial"/>
                <a:ea typeface="Arial"/>
                <a:cs typeface="Arial"/>
                <a:sym typeface="Arial"/>
              </a:rPr>
              <a:t>website </a:t>
            </a:r>
            <a:r>
              <a:rPr lang="vi-VN" sz="2800" b="0" i="0" u="none" strike="noStrike" cap="none" dirty="0">
                <a:solidFill>
                  <a:srgbClr val="FF0000"/>
                </a:solidFill>
                <a:latin typeface="Arial"/>
                <a:ea typeface="Arial"/>
                <a:cs typeface="Arial"/>
                <a:sym typeface="Arial"/>
                <a:hlinkClick r:id="rId3"/>
              </a:rPr>
              <a:t>taphuan.nxbgd.vn</a:t>
            </a:r>
            <a:endParaRPr lang="vi-VN" sz="2800" dirty="0"/>
          </a:p>
          <a:p>
            <a:pPr marL="228600" marR="0" lvl="0" indent="-228600" rtl="0">
              <a:lnSpc>
                <a:spcPct val="90000"/>
              </a:lnSpc>
              <a:spcBef>
                <a:spcPts val="1000"/>
              </a:spcBef>
              <a:spcAft>
                <a:spcPts val="0"/>
              </a:spcAft>
              <a:buClr>
                <a:schemeClr val="dk1"/>
              </a:buClr>
              <a:buSzPct val="100900"/>
              <a:buFont typeface="Noto Sans Symbols"/>
              <a:buChar char="▪"/>
            </a:pPr>
            <a:r>
              <a:rPr lang="vi-VN" sz="2800" b="0" i="0" u="none" strike="noStrike" cap="none" dirty="0">
                <a:solidFill>
                  <a:srgbClr val="000000"/>
                </a:solidFill>
                <a:latin typeface="Arial"/>
                <a:ea typeface="Arial"/>
                <a:cs typeface="Arial"/>
                <a:sym typeface="Arial"/>
              </a:rPr>
              <a:t>Trang </a:t>
            </a:r>
            <a:r>
              <a:rPr lang="vi-VN" sz="2800" b="0" i="0" u="none" strike="noStrike" cap="none" dirty="0">
                <a:solidFill>
                  <a:srgbClr val="00B050"/>
                </a:solidFill>
                <a:latin typeface="Arial"/>
                <a:ea typeface="Arial"/>
                <a:cs typeface="Arial"/>
                <a:sym typeface="Arial"/>
              </a:rPr>
              <a:t>facebook</a:t>
            </a:r>
            <a:r>
              <a:rPr lang="vi-VN" sz="2800" dirty="0">
                <a:solidFill>
                  <a:srgbClr val="000000"/>
                </a:solidFill>
                <a:latin typeface="Arial"/>
                <a:ea typeface="Arial"/>
                <a:cs typeface="Arial"/>
                <a:sym typeface="Arial"/>
              </a:rPr>
              <a:t> </a:t>
            </a:r>
            <a:r>
              <a:rPr lang="vi-VN" sz="2800" b="0" i="0" u="none" strike="noStrike" cap="none" dirty="0">
                <a:solidFill>
                  <a:srgbClr val="FF0000"/>
                </a:solidFill>
                <a:sym typeface="Arial"/>
                <a:hlinkClick r:id="rId4"/>
              </a:rPr>
              <a:t>Sách giáo khoa "Kết nối Tri thức với Cuộc sống"</a:t>
            </a:r>
            <a:endParaRPr lang="vi-VN" sz="2800" dirty="0"/>
          </a:p>
          <a:p>
            <a:pPr marL="228600" marR="0" lvl="0" indent="-228600" rtl="0">
              <a:lnSpc>
                <a:spcPct val="90000"/>
              </a:lnSpc>
              <a:spcBef>
                <a:spcPts val="1000"/>
              </a:spcBef>
              <a:spcAft>
                <a:spcPts val="0"/>
              </a:spcAft>
              <a:buClr>
                <a:schemeClr val="dk1"/>
              </a:buClr>
              <a:buSzPct val="100900"/>
              <a:buFont typeface="Noto Sans Symbols"/>
              <a:buChar char="▪"/>
            </a:pPr>
            <a:r>
              <a:rPr lang="vi-VN" sz="2800" b="0" i="0" u="none" strike="noStrike" cap="none" dirty="0">
                <a:solidFill>
                  <a:schemeClr val="dk1"/>
                </a:solidFill>
                <a:latin typeface="Arial"/>
                <a:ea typeface="Arial"/>
                <a:cs typeface="Arial"/>
                <a:sym typeface="Arial"/>
              </a:rPr>
              <a:t>Nhóm </a:t>
            </a:r>
            <a:r>
              <a:rPr lang="vi-VN" sz="2800" b="0" i="0" u="none" strike="noStrike" cap="none" dirty="0">
                <a:solidFill>
                  <a:srgbClr val="00B050"/>
                </a:solidFill>
                <a:latin typeface="Arial"/>
                <a:ea typeface="Arial"/>
                <a:cs typeface="Arial"/>
                <a:sym typeface="Arial"/>
              </a:rPr>
              <a:t>facebook</a:t>
            </a:r>
            <a:r>
              <a:rPr lang="vi-VN" sz="2800" b="0" i="0" u="none" strike="noStrike" cap="none" dirty="0">
                <a:solidFill>
                  <a:schemeClr val="dk1"/>
                </a:solidFill>
                <a:latin typeface="Arial"/>
                <a:ea typeface="Arial"/>
                <a:cs typeface="Arial"/>
                <a:sym typeface="Arial"/>
              </a:rPr>
              <a:t> </a:t>
            </a:r>
            <a:r>
              <a:rPr lang="vi-VN" sz="2800" b="0" i="0" u="none" strike="noStrike" cap="none" dirty="0">
                <a:solidFill>
                  <a:srgbClr val="FF0000"/>
                </a:solidFill>
                <a:latin typeface="Arial"/>
                <a:ea typeface="Arial"/>
                <a:cs typeface="Arial"/>
                <a:sym typeface="Arial"/>
                <a:hlinkClick r:id="rId5"/>
              </a:rPr>
              <a:t>SGK TOÁN 67</a:t>
            </a:r>
            <a:r>
              <a:rPr lang="en-US" sz="2800" dirty="0">
                <a:solidFill>
                  <a:srgbClr val="FF0000"/>
                </a:solidFill>
                <a:latin typeface="Arial"/>
                <a:ea typeface="Arial"/>
                <a:cs typeface="Arial"/>
                <a:sym typeface="Arial"/>
                <a:hlinkClick r:id="rId5"/>
              </a:rPr>
              <a:t>89</a:t>
            </a:r>
            <a:r>
              <a:rPr lang="vi-VN" sz="2800" b="0" i="0" u="none" strike="noStrike" cap="none" dirty="0">
                <a:solidFill>
                  <a:srgbClr val="FF0000"/>
                </a:solidFill>
                <a:latin typeface="Arial"/>
                <a:ea typeface="Arial"/>
                <a:cs typeface="Arial"/>
                <a:sym typeface="Arial"/>
                <a:hlinkClick r:id="rId5"/>
              </a:rPr>
              <a:t> - Kết nối TTVCS</a:t>
            </a:r>
            <a:endParaRPr lang="vi-VN" sz="2800" dirty="0"/>
          </a:p>
        </p:txBody>
      </p:sp>
      <p:sp>
        <p:nvSpPr>
          <p:cNvPr id="5" name="TextBox 4">
            <a:extLst>
              <a:ext uri="{FF2B5EF4-FFF2-40B4-BE49-F238E27FC236}">
                <a16:creationId xmlns:a16="http://schemas.microsoft.com/office/drawing/2014/main" id="{A18957B5-1F35-2E4D-BD9E-C6BA93173C78}"/>
              </a:ext>
            </a:extLst>
          </p:cNvPr>
          <p:cNvSpPr txBox="1"/>
          <p:nvPr/>
        </p:nvSpPr>
        <p:spPr>
          <a:xfrm>
            <a:off x="934241" y="902825"/>
            <a:ext cx="10038559" cy="523220"/>
          </a:xfrm>
          <a:prstGeom prst="rect">
            <a:avLst/>
          </a:prstGeom>
          <a:noFill/>
        </p:spPr>
        <p:txBody>
          <a:bodyPr wrap="square" rtlCol="0">
            <a:spAutoFit/>
          </a:bodyPr>
          <a:lstStyle/>
          <a:p>
            <a:r>
              <a:rPr lang="vi-VN" sz="2800" b="1" dirty="0">
                <a:solidFill>
                  <a:schemeClr val="bg1"/>
                </a:solidFill>
              </a:rPr>
              <a:t>VI –</a:t>
            </a:r>
            <a:r>
              <a:rPr lang="vi-VN" sz="2800" b="1" dirty="0"/>
              <a:t> </a:t>
            </a:r>
            <a:r>
              <a:rPr lang="vi-VN" sz="2800" b="1" dirty="0">
                <a:solidFill>
                  <a:schemeClr val="accent5">
                    <a:lumMod val="75000"/>
                  </a:schemeClr>
                </a:solidFill>
              </a:rPr>
              <a:t>TÀI LIỆU HỖ TRỢ GIẢNG DẠY VÀ HỌC TẬP </a:t>
            </a:r>
            <a:endParaRPr lang="vi-VN" sz="2400" b="1" dirty="0">
              <a:solidFill>
                <a:schemeClr val="bg1">
                  <a:lumMod val="65000"/>
                </a:schemeClr>
              </a:solidFill>
            </a:endParaRPr>
          </a:p>
        </p:txBody>
      </p:sp>
    </p:spTree>
    <p:extLst>
      <p:ext uri="{BB962C8B-B14F-4D97-AF65-F5344CB8AC3E}">
        <p14:creationId xmlns:p14="http://schemas.microsoft.com/office/powerpoint/2010/main" val="1755618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a:extLst>
              <a:ext uri="{FF2B5EF4-FFF2-40B4-BE49-F238E27FC236}">
                <a16:creationId xmlns:a16="http://schemas.microsoft.com/office/drawing/2014/main" id="{F0DECC5A-343F-439F-8E5F-98721993EA69}"/>
              </a:ext>
            </a:extLst>
          </p:cNvPr>
          <p:cNvSpPr>
            <a:spLocks noGrp="1"/>
          </p:cNvSpPr>
          <p:nvPr>
            <p:ph idx="4294967295"/>
          </p:nvPr>
        </p:nvSpPr>
        <p:spPr>
          <a:xfrm>
            <a:off x="773113" y="1068388"/>
            <a:ext cx="11418887" cy="5661025"/>
          </a:xfrm>
        </p:spPr>
        <p:txBody>
          <a:bodyPr>
            <a:normAutofit fontScale="92500" lnSpcReduction="10000"/>
          </a:bodyPr>
          <a:lstStyle/>
          <a:p>
            <a:pPr marL="0" indent="0" algn="just">
              <a:spcBef>
                <a:spcPts val="300"/>
              </a:spcBef>
              <a:buNone/>
            </a:pPr>
            <a:r>
              <a:rPr lang="en-US" sz="2400" b="1" dirty="0" err="1">
                <a:effectLst/>
                <a:ea typeface="Times New Roman" panose="02020603050405020304" pitchFamily="18" charset="0"/>
              </a:rPr>
              <a:t>Phần</a:t>
            </a:r>
            <a:r>
              <a:rPr lang="en-US" sz="2400" b="1" dirty="0">
                <a:effectLst/>
                <a:ea typeface="Times New Roman" panose="02020603050405020304" pitchFamily="18" charset="0"/>
              </a:rPr>
              <a:t> </a:t>
            </a:r>
            <a:r>
              <a:rPr lang="en-US" sz="2400" b="1" dirty="0" err="1">
                <a:effectLst/>
                <a:ea typeface="Times New Roman" panose="02020603050405020304" pitchFamily="18" charset="0"/>
              </a:rPr>
              <a:t>thứ</a:t>
            </a:r>
            <a:r>
              <a:rPr lang="en-US" sz="2400" b="1" dirty="0">
                <a:effectLst/>
                <a:ea typeface="Times New Roman" panose="02020603050405020304" pitchFamily="18" charset="0"/>
              </a:rPr>
              <a:t> </a:t>
            </a:r>
            <a:r>
              <a:rPr lang="en-US" sz="2400" b="1" dirty="0" err="1">
                <a:effectLst/>
                <a:ea typeface="Times New Roman" panose="02020603050405020304" pitchFamily="18" charset="0"/>
              </a:rPr>
              <a:t>nhất</a:t>
            </a:r>
            <a:r>
              <a:rPr lang="en-US" sz="2400" b="1" dirty="0">
                <a:effectLst/>
                <a:ea typeface="Times New Roman" panose="02020603050405020304" pitchFamily="18" charset="0"/>
              </a:rPr>
              <a:t>. NHỮNG VẤN ĐỀ CHUNG</a:t>
            </a:r>
          </a:p>
          <a:p>
            <a:pPr marL="0" indent="0" algn="just">
              <a:spcBef>
                <a:spcPts val="300"/>
              </a:spcBef>
              <a:buNone/>
            </a:pPr>
            <a:r>
              <a:rPr lang="en-US" sz="2400" b="1" dirty="0">
                <a:solidFill>
                  <a:srgbClr val="0070C0"/>
                </a:solidFill>
                <a:ea typeface="Times New Roman" panose="02020603050405020304" pitchFamily="18" charset="0"/>
              </a:rPr>
              <a:t>1. </a:t>
            </a:r>
            <a:r>
              <a:rPr lang="en-US" sz="2400" b="1" dirty="0" err="1">
                <a:solidFill>
                  <a:srgbClr val="0070C0"/>
                </a:solidFill>
                <a:ea typeface="Times New Roman" panose="02020603050405020304" pitchFamily="18" charset="0"/>
              </a:rPr>
              <a:t>Khái</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quát</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về</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Chương</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trình</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môn</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Toán</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lớp</a:t>
            </a:r>
            <a:r>
              <a:rPr lang="en-US" sz="2400" b="1" dirty="0">
                <a:solidFill>
                  <a:srgbClr val="0070C0"/>
                </a:solidFill>
                <a:ea typeface="Times New Roman" panose="02020603050405020304" pitchFamily="18" charset="0"/>
              </a:rPr>
              <a:t> 8</a:t>
            </a:r>
          </a:p>
          <a:p>
            <a:pPr marL="0" indent="0" algn="just">
              <a:spcBef>
                <a:spcPts val="300"/>
              </a:spcBef>
              <a:buNone/>
            </a:pPr>
            <a:r>
              <a:rPr lang="en-US" sz="2400" b="1" dirty="0">
                <a:solidFill>
                  <a:srgbClr val="0070C0"/>
                </a:solidFill>
                <a:effectLst/>
                <a:ea typeface="Times New Roman" panose="02020603050405020304" pitchFamily="18" charset="0"/>
              </a:rPr>
              <a:t>2. </a:t>
            </a:r>
            <a:r>
              <a:rPr lang="en-US" sz="2400" b="1" dirty="0" err="1">
                <a:solidFill>
                  <a:srgbClr val="0070C0"/>
                </a:solidFill>
                <a:effectLst/>
                <a:ea typeface="Times New Roman" panose="02020603050405020304" pitchFamily="18" charset="0"/>
              </a:rPr>
              <a:t>Giới</a:t>
            </a:r>
            <a:r>
              <a:rPr lang="en-US" sz="2400" b="1" dirty="0">
                <a:solidFill>
                  <a:srgbClr val="0070C0"/>
                </a:solidFill>
                <a:effectLst/>
                <a:ea typeface="Times New Roman" panose="02020603050405020304" pitchFamily="18" charset="0"/>
              </a:rPr>
              <a:t> </a:t>
            </a:r>
            <a:r>
              <a:rPr lang="en-US" sz="2400" b="1" dirty="0" err="1">
                <a:solidFill>
                  <a:srgbClr val="0070C0"/>
                </a:solidFill>
                <a:effectLst/>
                <a:ea typeface="Times New Roman" panose="02020603050405020304" pitchFamily="18" charset="0"/>
              </a:rPr>
              <a:t>thiệu</a:t>
            </a:r>
            <a:r>
              <a:rPr lang="en-US" sz="2400" b="1" dirty="0">
                <a:solidFill>
                  <a:srgbClr val="0070C0"/>
                </a:solidFill>
                <a:effectLst/>
                <a:ea typeface="Times New Roman" panose="02020603050405020304" pitchFamily="18" charset="0"/>
              </a:rPr>
              <a:t> </a:t>
            </a:r>
            <a:r>
              <a:rPr lang="en-US" sz="2400" b="1" dirty="0" err="1">
                <a:solidFill>
                  <a:srgbClr val="0070C0"/>
                </a:solidFill>
                <a:effectLst/>
                <a:ea typeface="Times New Roman" panose="02020603050405020304" pitchFamily="18" charset="0"/>
              </a:rPr>
              <a:t>chung</a:t>
            </a:r>
            <a:r>
              <a:rPr lang="en-US" sz="2400" b="1" dirty="0">
                <a:solidFill>
                  <a:srgbClr val="0070C0"/>
                </a:solidFill>
                <a:effectLst/>
                <a:ea typeface="Times New Roman" panose="02020603050405020304" pitchFamily="18" charset="0"/>
              </a:rPr>
              <a:t> </a:t>
            </a:r>
            <a:r>
              <a:rPr lang="en-US" sz="2400" b="1" dirty="0" err="1">
                <a:solidFill>
                  <a:srgbClr val="0070C0"/>
                </a:solidFill>
                <a:effectLst/>
                <a:ea typeface="Times New Roman" panose="02020603050405020304" pitchFamily="18" charset="0"/>
              </a:rPr>
              <a:t>về</a:t>
            </a:r>
            <a:r>
              <a:rPr lang="en-US" sz="2400" b="1" dirty="0">
                <a:solidFill>
                  <a:srgbClr val="0070C0"/>
                </a:solidFill>
                <a:effectLst/>
                <a:ea typeface="Times New Roman" panose="02020603050405020304" pitchFamily="18" charset="0"/>
              </a:rPr>
              <a:t> SGK </a:t>
            </a:r>
            <a:r>
              <a:rPr lang="en-US" sz="2400" b="1" dirty="0" err="1">
                <a:solidFill>
                  <a:srgbClr val="0070C0"/>
                </a:solidFill>
                <a:effectLst/>
                <a:ea typeface="Times New Roman" panose="02020603050405020304" pitchFamily="18" charset="0"/>
              </a:rPr>
              <a:t>Toán</a:t>
            </a:r>
            <a:r>
              <a:rPr lang="en-US" sz="2400" b="1" dirty="0">
                <a:solidFill>
                  <a:srgbClr val="0070C0"/>
                </a:solidFill>
                <a:effectLst/>
                <a:ea typeface="Times New Roman" panose="02020603050405020304" pitchFamily="18" charset="0"/>
              </a:rPr>
              <a:t> 8 </a:t>
            </a:r>
          </a:p>
          <a:p>
            <a:pPr lvl="1" algn="just">
              <a:spcBef>
                <a:spcPts val="300"/>
              </a:spcBef>
              <a:buFontTx/>
              <a:buChar char="-"/>
            </a:pPr>
            <a:r>
              <a:rPr lang="en-US" sz="2200" dirty="0">
                <a:ea typeface="Times New Roman" panose="02020603050405020304" pitchFamily="18" charset="0"/>
              </a:rPr>
              <a:t>Quan </a:t>
            </a:r>
            <a:r>
              <a:rPr lang="en-US" sz="2200" dirty="0" err="1">
                <a:ea typeface="Times New Roman" panose="02020603050405020304" pitchFamily="18" charset="0"/>
              </a:rPr>
              <a:t>điểm</a:t>
            </a:r>
            <a:r>
              <a:rPr lang="en-US" sz="2200" dirty="0">
                <a:ea typeface="Times New Roman" panose="02020603050405020304" pitchFamily="18" charset="0"/>
              </a:rPr>
              <a:t> </a:t>
            </a:r>
            <a:r>
              <a:rPr lang="en-US" sz="2200" dirty="0" err="1">
                <a:ea typeface="Times New Roman" panose="02020603050405020304" pitchFamily="18" charset="0"/>
              </a:rPr>
              <a:t>tiếp</a:t>
            </a:r>
            <a:r>
              <a:rPr lang="en-US" sz="2200" dirty="0">
                <a:ea typeface="Times New Roman" panose="02020603050405020304" pitchFamily="18" charset="0"/>
              </a:rPr>
              <a:t> </a:t>
            </a:r>
            <a:r>
              <a:rPr lang="en-US" sz="2200" dirty="0" err="1">
                <a:ea typeface="Times New Roman" panose="02020603050405020304" pitchFamily="18" charset="0"/>
              </a:rPr>
              <a:t>cận</a:t>
            </a:r>
            <a:r>
              <a:rPr lang="en-US" sz="2200" dirty="0">
                <a:ea typeface="Times New Roman" panose="02020603050405020304" pitchFamily="18" charset="0"/>
              </a:rPr>
              <a:t>, </a:t>
            </a:r>
            <a:r>
              <a:rPr lang="en-US" sz="2200" dirty="0" err="1">
                <a:ea typeface="Times New Roman" panose="02020603050405020304" pitchFamily="18" charset="0"/>
              </a:rPr>
              <a:t>biên</a:t>
            </a:r>
            <a:r>
              <a:rPr lang="en-US" sz="2200" dirty="0">
                <a:ea typeface="Times New Roman" panose="02020603050405020304" pitchFamily="18" charset="0"/>
              </a:rPr>
              <a:t> </a:t>
            </a:r>
            <a:r>
              <a:rPr lang="en-US" sz="2200" dirty="0" err="1">
                <a:ea typeface="Times New Roman" panose="02020603050405020304" pitchFamily="18" charset="0"/>
              </a:rPr>
              <a:t>soạn</a:t>
            </a:r>
            <a:r>
              <a:rPr lang="en-US" sz="2200" dirty="0">
                <a:ea typeface="Times New Roman" panose="02020603050405020304" pitchFamily="18" charset="0"/>
              </a:rPr>
              <a:t>. </a:t>
            </a:r>
            <a:r>
              <a:rPr lang="en-US" sz="2200" dirty="0" err="1">
                <a:effectLst/>
                <a:ea typeface="Times New Roman" panose="02020603050405020304" pitchFamily="18" charset="0"/>
              </a:rPr>
              <a:t>Giới</a:t>
            </a:r>
            <a:r>
              <a:rPr lang="en-US" sz="2200" dirty="0">
                <a:effectLst/>
                <a:ea typeface="Times New Roman" panose="02020603050405020304" pitchFamily="18" charset="0"/>
              </a:rPr>
              <a:t> </a:t>
            </a:r>
            <a:r>
              <a:rPr lang="en-US" sz="2200" dirty="0" err="1">
                <a:effectLst/>
                <a:ea typeface="Times New Roman" panose="02020603050405020304" pitchFamily="18" charset="0"/>
              </a:rPr>
              <a:t>thiệu</a:t>
            </a:r>
            <a:r>
              <a:rPr lang="en-US" sz="2200" dirty="0">
                <a:ea typeface="Times New Roman" panose="02020603050405020304" pitchFamily="18" charset="0"/>
              </a:rPr>
              <a:t>, </a:t>
            </a:r>
            <a:r>
              <a:rPr lang="en-US" sz="2200" dirty="0" err="1">
                <a:ea typeface="Times New Roman" panose="02020603050405020304" pitchFamily="18" charset="0"/>
              </a:rPr>
              <a:t>phân</a:t>
            </a:r>
            <a:r>
              <a:rPr lang="en-US" sz="2200" dirty="0">
                <a:ea typeface="Times New Roman" panose="02020603050405020304" pitchFamily="18" charset="0"/>
              </a:rPr>
              <a:t> </a:t>
            </a:r>
            <a:r>
              <a:rPr lang="en-US" sz="2200" dirty="0" err="1">
                <a:ea typeface="Times New Roman" panose="02020603050405020304" pitchFamily="18" charset="0"/>
              </a:rPr>
              <a:t>tích</a:t>
            </a:r>
            <a:r>
              <a:rPr lang="en-US" sz="2200" dirty="0">
                <a:ea typeface="Times New Roman" panose="02020603050405020304" pitchFamily="18" charset="0"/>
              </a:rPr>
              <a:t> </a:t>
            </a:r>
            <a:r>
              <a:rPr lang="en-US" sz="2200" dirty="0" err="1">
                <a:ea typeface="Times New Roman" panose="02020603050405020304" pitchFamily="18" charset="0"/>
              </a:rPr>
              <a:t>cấu</a:t>
            </a:r>
            <a:r>
              <a:rPr lang="en-US" sz="2200" dirty="0">
                <a:ea typeface="Times New Roman" panose="02020603050405020304" pitchFamily="18" charset="0"/>
              </a:rPr>
              <a:t> </a:t>
            </a:r>
            <a:r>
              <a:rPr lang="en-US" sz="2200" dirty="0" err="1">
                <a:ea typeface="Times New Roman" panose="02020603050405020304" pitchFamily="18" charset="0"/>
              </a:rPr>
              <a:t>trúc</a:t>
            </a:r>
            <a:r>
              <a:rPr lang="en-US" sz="2200" dirty="0">
                <a:ea typeface="Times New Roman" panose="02020603050405020304" pitchFamily="18" charset="0"/>
              </a:rPr>
              <a:t> </a:t>
            </a:r>
            <a:r>
              <a:rPr lang="en-US" sz="2200" dirty="0" err="1">
                <a:ea typeface="Times New Roman" panose="02020603050405020304" pitchFamily="18" charset="0"/>
              </a:rPr>
              <a:t>sách</a:t>
            </a:r>
            <a:r>
              <a:rPr lang="en-US" sz="2200" dirty="0">
                <a:ea typeface="Times New Roman" panose="02020603050405020304" pitchFamily="18" charset="0"/>
              </a:rPr>
              <a:t>, </a:t>
            </a:r>
            <a:r>
              <a:rPr lang="en-US" sz="2200" dirty="0" err="1">
                <a:ea typeface="Times New Roman" panose="02020603050405020304" pitchFamily="18" charset="0"/>
              </a:rPr>
              <a:t>cấu</a:t>
            </a:r>
            <a:r>
              <a:rPr lang="en-US" sz="2200" dirty="0">
                <a:ea typeface="Times New Roman" panose="02020603050405020304" pitchFamily="18" charset="0"/>
              </a:rPr>
              <a:t> </a:t>
            </a:r>
            <a:r>
              <a:rPr lang="en-US" sz="2200" dirty="0" err="1">
                <a:ea typeface="Times New Roman" panose="02020603050405020304" pitchFamily="18" charset="0"/>
              </a:rPr>
              <a:t>trúc</a:t>
            </a:r>
            <a:r>
              <a:rPr lang="en-US" sz="2200" dirty="0">
                <a:ea typeface="Times New Roman" panose="02020603050405020304" pitchFamily="18" charset="0"/>
              </a:rPr>
              <a:t> </a:t>
            </a:r>
            <a:r>
              <a:rPr lang="en-US" sz="2200" dirty="0" err="1">
                <a:ea typeface="Times New Roman" panose="02020603050405020304" pitchFamily="18" charset="0"/>
              </a:rPr>
              <a:t>bài</a:t>
            </a:r>
            <a:r>
              <a:rPr lang="en-US" sz="2200" dirty="0">
                <a:ea typeface="Times New Roman" panose="02020603050405020304" pitchFamily="18" charset="0"/>
              </a:rPr>
              <a:t> </a:t>
            </a:r>
            <a:r>
              <a:rPr lang="en-US" sz="2200" dirty="0" err="1">
                <a:ea typeface="Times New Roman" panose="02020603050405020304" pitchFamily="18" charset="0"/>
              </a:rPr>
              <a:t>học</a:t>
            </a:r>
            <a:r>
              <a:rPr lang="en-US" sz="2200" dirty="0">
                <a:ea typeface="Times New Roman" panose="02020603050405020304" pitchFamily="18" charset="0"/>
              </a:rPr>
              <a:t>.</a:t>
            </a:r>
          </a:p>
          <a:p>
            <a:pPr lvl="1" algn="just">
              <a:spcBef>
                <a:spcPts val="300"/>
              </a:spcBef>
              <a:buFontTx/>
              <a:buChar char="-"/>
            </a:pPr>
            <a:r>
              <a:rPr lang="en-US" sz="2200" dirty="0" err="1">
                <a:effectLst/>
                <a:ea typeface="Times New Roman" panose="02020603050405020304" pitchFamily="18" charset="0"/>
              </a:rPr>
              <a:t>Khung</a:t>
            </a:r>
            <a:r>
              <a:rPr lang="en-US" sz="2200" dirty="0">
                <a:effectLst/>
                <a:ea typeface="Times New Roman" panose="02020603050405020304" pitchFamily="18" charset="0"/>
              </a:rPr>
              <a:t> </a:t>
            </a:r>
            <a:r>
              <a:rPr lang="en-US" sz="2200" dirty="0" err="1">
                <a:effectLst/>
                <a:ea typeface="Times New Roman" panose="02020603050405020304" pitchFamily="18" charset="0"/>
              </a:rPr>
              <a:t>kế</a:t>
            </a:r>
            <a:r>
              <a:rPr lang="en-US" sz="2200" dirty="0">
                <a:effectLst/>
                <a:ea typeface="Times New Roman" panose="02020603050405020304" pitchFamily="18" charset="0"/>
              </a:rPr>
              <a:t> </a:t>
            </a:r>
            <a:r>
              <a:rPr lang="en-US" sz="2200" dirty="0" err="1">
                <a:effectLst/>
                <a:ea typeface="Times New Roman" panose="02020603050405020304" pitchFamily="18" charset="0"/>
              </a:rPr>
              <a:t>hoạch</a:t>
            </a:r>
            <a:r>
              <a:rPr lang="en-US" sz="2200" dirty="0">
                <a:effectLst/>
                <a:ea typeface="Times New Roman" panose="02020603050405020304" pitchFamily="18" charset="0"/>
              </a:rPr>
              <a:t> </a:t>
            </a:r>
            <a:r>
              <a:rPr lang="en-US" sz="2200" dirty="0" err="1">
                <a:effectLst/>
                <a:ea typeface="Times New Roman" panose="02020603050405020304" pitchFamily="18" charset="0"/>
              </a:rPr>
              <a:t>dạy</a:t>
            </a:r>
            <a:r>
              <a:rPr lang="en-US" sz="2200" dirty="0">
                <a:effectLst/>
                <a:ea typeface="Times New Roman" panose="02020603050405020304" pitchFamily="18" charset="0"/>
              </a:rPr>
              <a:t> </a:t>
            </a:r>
            <a:r>
              <a:rPr lang="en-US" sz="2200" dirty="0" err="1">
                <a:effectLst/>
                <a:ea typeface="Times New Roman" panose="02020603050405020304" pitchFamily="18" charset="0"/>
              </a:rPr>
              <a:t>học</a:t>
            </a:r>
            <a:r>
              <a:rPr lang="en-US" sz="2200" dirty="0">
                <a:effectLst/>
                <a:ea typeface="Times New Roman" panose="02020603050405020304" pitchFamily="18" charset="0"/>
              </a:rPr>
              <a:t> </a:t>
            </a:r>
            <a:r>
              <a:rPr lang="en-US" sz="2200" dirty="0" err="1">
                <a:effectLst/>
                <a:ea typeface="Times New Roman" panose="02020603050405020304" pitchFamily="18" charset="0"/>
              </a:rPr>
              <a:t>gợi</a:t>
            </a:r>
            <a:r>
              <a:rPr lang="en-US" sz="2200" dirty="0">
                <a:effectLst/>
                <a:ea typeface="Times New Roman" panose="02020603050405020304" pitchFamily="18" charset="0"/>
              </a:rPr>
              <a:t> </a:t>
            </a:r>
            <a:r>
              <a:rPr lang="en-US" sz="2200" dirty="0" err="1">
                <a:effectLst/>
                <a:ea typeface="Times New Roman" panose="02020603050405020304" pitchFamily="18" charset="0"/>
              </a:rPr>
              <a:t>ý</a:t>
            </a:r>
            <a:r>
              <a:rPr lang="en-US" sz="2200" dirty="0">
                <a:effectLst/>
                <a:ea typeface="Times New Roman" panose="02020603050405020304" pitchFamily="18" charset="0"/>
              </a:rPr>
              <a:t> </a:t>
            </a:r>
            <a:r>
              <a:rPr lang="en-US" sz="2200" dirty="0" err="1">
                <a:effectLst/>
                <a:ea typeface="Times New Roman" panose="02020603050405020304" pitchFamily="18" charset="0"/>
              </a:rPr>
              <a:t>của</a:t>
            </a:r>
            <a:r>
              <a:rPr lang="en-US" sz="2200" dirty="0">
                <a:effectLst/>
                <a:ea typeface="Times New Roman" panose="02020603050405020304" pitchFamily="18" charset="0"/>
              </a:rPr>
              <a:t> </a:t>
            </a:r>
            <a:r>
              <a:rPr lang="en-US" sz="2200" dirty="0" err="1">
                <a:effectLst/>
                <a:ea typeface="Times New Roman" panose="02020603050405020304" pitchFamily="18" charset="0"/>
              </a:rPr>
              <a:t>nhóm</a:t>
            </a:r>
            <a:r>
              <a:rPr lang="en-US" sz="2200" dirty="0">
                <a:effectLst/>
                <a:ea typeface="Times New Roman" panose="02020603050405020304" pitchFamily="18" charset="0"/>
              </a:rPr>
              <a:t> </a:t>
            </a:r>
            <a:r>
              <a:rPr lang="en-US" sz="2200" dirty="0" err="1">
                <a:effectLst/>
                <a:ea typeface="Times New Roman" panose="02020603050405020304" pitchFamily="18" charset="0"/>
              </a:rPr>
              <a:t>tác</a:t>
            </a:r>
            <a:r>
              <a:rPr lang="en-US" sz="2200" dirty="0">
                <a:effectLst/>
                <a:ea typeface="Times New Roman" panose="02020603050405020304" pitchFamily="18" charset="0"/>
              </a:rPr>
              <a:t> </a:t>
            </a:r>
            <a:r>
              <a:rPr lang="en-US" sz="2200" dirty="0" err="1">
                <a:effectLst/>
                <a:ea typeface="Times New Roman" panose="02020603050405020304" pitchFamily="18" charset="0"/>
              </a:rPr>
              <a:t>giả</a:t>
            </a:r>
            <a:r>
              <a:rPr lang="en-US" sz="2200" dirty="0">
                <a:effectLst/>
                <a:ea typeface="Times New Roman" panose="02020603050405020304" pitchFamily="18" charset="0"/>
              </a:rPr>
              <a:t>.</a:t>
            </a:r>
          </a:p>
          <a:p>
            <a:pPr marL="0" indent="0" algn="just">
              <a:spcBef>
                <a:spcPts val="300"/>
              </a:spcBef>
              <a:buNone/>
            </a:pPr>
            <a:r>
              <a:rPr lang="en-US" sz="2400" b="1" dirty="0">
                <a:solidFill>
                  <a:srgbClr val="0070C0"/>
                </a:solidFill>
                <a:ea typeface="Times New Roman" panose="02020603050405020304" pitchFamily="18" charset="0"/>
              </a:rPr>
              <a:t>3. </a:t>
            </a:r>
            <a:r>
              <a:rPr lang="en-US" sz="2400" b="1" dirty="0" err="1">
                <a:solidFill>
                  <a:srgbClr val="0070C0"/>
                </a:solidFill>
                <a:ea typeface="Times New Roman" panose="02020603050405020304" pitchFamily="18" charset="0"/>
              </a:rPr>
              <a:t>Phương</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pháp</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dạy</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học</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tổ</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chức</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hoạt</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động</a:t>
            </a:r>
            <a:endParaRPr lang="en-US" sz="2400" b="1" dirty="0">
              <a:solidFill>
                <a:srgbClr val="0070C0"/>
              </a:solidFill>
              <a:ea typeface="Times New Roman" panose="02020603050405020304" pitchFamily="18" charset="0"/>
            </a:endParaRPr>
          </a:p>
          <a:p>
            <a:pPr lvl="1" algn="just">
              <a:spcBef>
                <a:spcPts val="300"/>
              </a:spcBef>
              <a:buFontTx/>
              <a:buChar char="-"/>
            </a:pPr>
            <a:r>
              <a:rPr lang="en-US" sz="2200" dirty="0" err="1">
                <a:ea typeface="Times New Roman" panose="02020603050405020304" pitchFamily="18" charset="0"/>
              </a:rPr>
              <a:t>Định</a:t>
            </a:r>
            <a:r>
              <a:rPr lang="en-US" sz="2200" dirty="0">
                <a:ea typeface="Times New Roman" panose="02020603050405020304" pitchFamily="18" charset="0"/>
              </a:rPr>
              <a:t> </a:t>
            </a:r>
            <a:r>
              <a:rPr lang="en-US" sz="2200" dirty="0" err="1">
                <a:ea typeface="Times New Roman" panose="02020603050405020304" pitchFamily="18" charset="0"/>
              </a:rPr>
              <a:t>hướng</a:t>
            </a:r>
            <a:r>
              <a:rPr lang="en-US" sz="2200" dirty="0">
                <a:ea typeface="Times New Roman" panose="02020603050405020304" pitchFamily="18" charset="0"/>
              </a:rPr>
              <a:t>, </a:t>
            </a:r>
            <a:r>
              <a:rPr lang="en-US" sz="2200" dirty="0" err="1">
                <a:ea typeface="Times New Roman" panose="02020603050405020304" pitchFamily="18" charset="0"/>
              </a:rPr>
              <a:t>yêu</a:t>
            </a:r>
            <a:r>
              <a:rPr lang="en-US" sz="2200" dirty="0">
                <a:ea typeface="Times New Roman" panose="02020603050405020304" pitchFamily="18" charset="0"/>
              </a:rPr>
              <a:t> </a:t>
            </a:r>
            <a:r>
              <a:rPr lang="en-US" sz="2200" dirty="0" err="1">
                <a:ea typeface="Times New Roman" panose="02020603050405020304" pitchFamily="18" charset="0"/>
              </a:rPr>
              <a:t>cầu</a:t>
            </a:r>
            <a:r>
              <a:rPr lang="en-US" sz="2200" dirty="0">
                <a:ea typeface="Times New Roman" panose="02020603050405020304" pitchFamily="18" charset="0"/>
              </a:rPr>
              <a:t> </a:t>
            </a:r>
            <a:r>
              <a:rPr lang="en-US" sz="2200" dirty="0" err="1">
                <a:ea typeface="Times New Roman" panose="02020603050405020304" pitchFamily="18" charset="0"/>
              </a:rPr>
              <a:t>cơ</a:t>
            </a:r>
            <a:r>
              <a:rPr lang="en-US" sz="2200" dirty="0">
                <a:ea typeface="Times New Roman" panose="02020603050405020304" pitchFamily="18" charset="0"/>
              </a:rPr>
              <a:t> </a:t>
            </a:r>
            <a:r>
              <a:rPr lang="en-US" sz="2200" dirty="0" err="1">
                <a:ea typeface="Times New Roman" panose="02020603050405020304" pitchFamily="18" charset="0"/>
              </a:rPr>
              <a:t>bản</a:t>
            </a:r>
            <a:r>
              <a:rPr lang="en-US" sz="2200" dirty="0">
                <a:ea typeface="Times New Roman" panose="02020603050405020304" pitchFamily="18" charset="0"/>
              </a:rPr>
              <a:t> </a:t>
            </a:r>
            <a:r>
              <a:rPr lang="en-US" sz="2200" dirty="0" err="1">
                <a:ea typeface="Times New Roman" panose="02020603050405020304" pitchFamily="18" charset="0"/>
              </a:rPr>
              <a:t>chung</a:t>
            </a:r>
            <a:r>
              <a:rPr lang="en-US" sz="2200" dirty="0">
                <a:ea typeface="Times New Roman" panose="02020603050405020304" pitchFamily="18" charset="0"/>
              </a:rPr>
              <a:t> </a:t>
            </a:r>
            <a:r>
              <a:rPr lang="en-US" sz="2200" dirty="0" err="1">
                <a:ea typeface="Times New Roman" panose="02020603050405020304" pitchFamily="18" charset="0"/>
              </a:rPr>
              <a:t>về</a:t>
            </a:r>
            <a:r>
              <a:rPr lang="en-US" sz="2200" dirty="0">
                <a:ea typeface="Times New Roman" panose="02020603050405020304" pitchFamily="18" charset="0"/>
              </a:rPr>
              <a:t> </a:t>
            </a:r>
            <a:r>
              <a:rPr lang="en-US" sz="2200" dirty="0" err="1">
                <a:ea typeface="Times New Roman" panose="02020603050405020304" pitchFamily="18" charset="0"/>
              </a:rPr>
              <a:t>đổi</a:t>
            </a:r>
            <a:r>
              <a:rPr lang="en-US" sz="2200" dirty="0">
                <a:ea typeface="Times New Roman" panose="02020603050405020304" pitchFamily="18" charset="0"/>
              </a:rPr>
              <a:t> </a:t>
            </a:r>
            <a:r>
              <a:rPr lang="en-US" sz="2200" dirty="0" err="1">
                <a:ea typeface="Times New Roman" panose="02020603050405020304" pitchFamily="18" charset="0"/>
              </a:rPr>
              <a:t>mới</a:t>
            </a:r>
            <a:r>
              <a:rPr lang="en-US" sz="2200" dirty="0">
                <a:ea typeface="Times New Roman" panose="02020603050405020304" pitchFamily="18" charset="0"/>
              </a:rPr>
              <a:t> </a:t>
            </a:r>
            <a:r>
              <a:rPr lang="en-US" sz="2200" dirty="0" err="1">
                <a:ea typeface="Times New Roman" panose="02020603050405020304" pitchFamily="18" charset="0"/>
              </a:rPr>
              <a:t>phương</a:t>
            </a:r>
            <a:r>
              <a:rPr lang="en-US" sz="2200" dirty="0">
                <a:ea typeface="Times New Roman" panose="02020603050405020304" pitchFamily="18" charset="0"/>
              </a:rPr>
              <a:t> </a:t>
            </a:r>
            <a:r>
              <a:rPr lang="en-US" sz="2200" dirty="0" err="1">
                <a:ea typeface="Times New Roman" panose="02020603050405020304" pitchFamily="18" charset="0"/>
              </a:rPr>
              <a:t>pháp</a:t>
            </a:r>
            <a:r>
              <a:rPr lang="en-US" sz="2200" dirty="0">
                <a:ea typeface="Times New Roman" panose="02020603050405020304" pitchFamily="18" charset="0"/>
              </a:rPr>
              <a:t> </a:t>
            </a:r>
            <a:r>
              <a:rPr lang="en-US" sz="2200" dirty="0" err="1">
                <a:ea typeface="Times New Roman" panose="02020603050405020304" pitchFamily="18" charset="0"/>
              </a:rPr>
              <a:t>dạy</a:t>
            </a:r>
            <a:r>
              <a:rPr lang="en-US" sz="2200" dirty="0">
                <a:ea typeface="Times New Roman" panose="02020603050405020304" pitchFamily="18" charset="0"/>
              </a:rPr>
              <a:t> </a:t>
            </a:r>
            <a:r>
              <a:rPr lang="en-US" sz="2200" dirty="0" err="1">
                <a:ea typeface="Times New Roman" panose="02020603050405020304" pitchFamily="18" charset="0"/>
              </a:rPr>
              <a:t>học</a:t>
            </a:r>
            <a:r>
              <a:rPr lang="en-US" sz="2200" dirty="0">
                <a:ea typeface="Times New Roman" panose="02020603050405020304" pitchFamily="18" charset="0"/>
              </a:rPr>
              <a:t>.</a:t>
            </a:r>
          </a:p>
          <a:p>
            <a:pPr lvl="1" algn="just">
              <a:spcBef>
                <a:spcPts val="300"/>
              </a:spcBef>
              <a:buFontTx/>
              <a:buChar char="-"/>
            </a:pPr>
            <a:r>
              <a:rPr lang="en-US" sz="2200" dirty="0" err="1">
                <a:ea typeface="Times New Roman" panose="02020603050405020304" pitchFamily="18" charset="0"/>
              </a:rPr>
              <a:t>Gợi</a:t>
            </a:r>
            <a:r>
              <a:rPr lang="en-US" sz="2200" dirty="0">
                <a:ea typeface="Times New Roman" panose="02020603050405020304" pitchFamily="18" charset="0"/>
              </a:rPr>
              <a:t> </a:t>
            </a:r>
            <a:r>
              <a:rPr lang="en-US" sz="2200" dirty="0" err="1">
                <a:ea typeface="Times New Roman" panose="02020603050405020304" pitchFamily="18" charset="0"/>
              </a:rPr>
              <a:t>ý</a:t>
            </a:r>
            <a:r>
              <a:rPr lang="en-US" sz="2200" dirty="0">
                <a:ea typeface="Times New Roman" panose="02020603050405020304" pitchFamily="18" charset="0"/>
              </a:rPr>
              <a:t> </a:t>
            </a:r>
            <a:r>
              <a:rPr lang="en-US" sz="2200" dirty="0" err="1">
                <a:ea typeface="Times New Roman" panose="02020603050405020304" pitchFamily="18" charset="0"/>
              </a:rPr>
              <a:t>phương</a:t>
            </a:r>
            <a:r>
              <a:rPr lang="en-US" sz="2200" dirty="0">
                <a:ea typeface="Times New Roman" panose="02020603050405020304" pitchFamily="18" charset="0"/>
              </a:rPr>
              <a:t> </a:t>
            </a:r>
            <a:r>
              <a:rPr lang="en-US" sz="2200" dirty="0" err="1">
                <a:ea typeface="Times New Roman" panose="02020603050405020304" pitchFamily="18" charset="0"/>
              </a:rPr>
              <a:t>pháp</a:t>
            </a:r>
            <a:r>
              <a:rPr lang="en-US" sz="2200" dirty="0">
                <a:ea typeface="Times New Roman" panose="02020603050405020304" pitchFamily="18" charset="0"/>
              </a:rPr>
              <a:t> </a:t>
            </a:r>
            <a:r>
              <a:rPr lang="en-US" sz="2200" dirty="0" err="1">
                <a:ea typeface="Times New Roman" panose="02020603050405020304" pitchFamily="18" charset="0"/>
              </a:rPr>
              <a:t>cách</a:t>
            </a:r>
            <a:r>
              <a:rPr lang="en-US" sz="2200" dirty="0">
                <a:ea typeface="Times New Roman" panose="02020603050405020304" pitchFamily="18" charset="0"/>
              </a:rPr>
              <a:t> </a:t>
            </a:r>
            <a:r>
              <a:rPr lang="en-US" sz="2200" dirty="0" err="1">
                <a:ea typeface="Times New Roman" panose="02020603050405020304" pitchFamily="18" charset="0"/>
              </a:rPr>
              <a:t>thức</a:t>
            </a:r>
            <a:r>
              <a:rPr lang="en-US" sz="2200" dirty="0">
                <a:ea typeface="Times New Roman" panose="02020603050405020304" pitchFamily="18" charset="0"/>
              </a:rPr>
              <a:t> </a:t>
            </a:r>
            <a:r>
              <a:rPr lang="en-US" sz="2200" dirty="0" err="1">
                <a:ea typeface="Times New Roman" panose="02020603050405020304" pitchFamily="18" charset="0"/>
              </a:rPr>
              <a:t>tổ</a:t>
            </a:r>
            <a:r>
              <a:rPr lang="en-US" sz="2200" dirty="0">
                <a:ea typeface="Times New Roman" panose="02020603050405020304" pitchFamily="18" charset="0"/>
              </a:rPr>
              <a:t> </a:t>
            </a:r>
            <a:r>
              <a:rPr lang="en-US" sz="2200" dirty="0" err="1">
                <a:ea typeface="Times New Roman" panose="02020603050405020304" pitchFamily="18" charset="0"/>
              </a:rPr>
              <a:t>chức</a:t>
            </a:r>
            <a:r>
              <a:rPr lang="en-US" sz="2200" dirty="0">
                <a:ea typeface="Times New Roman" panose="02020603050405020304" pitchFamily="18" charset="0"/>
              </a:rPr>
              <a:t> </a:t>
            </a:r>
            <a:r>
              <a:rPr lang="en-US" sz="2200" dirty="0" err="1">
                <a:ea typeface="Times New Roman" panose="02020603050405020304" pitchFamily="18" charset="0"/>
              </a:rPr>
              <a:t>dạy</a:t>
            </a:r>
            <a:r>
              <a:rPr lang="en-US" sz="2200" dirty="0">
                <a:ea typeface="Times New Roman" panose="02020603050405020304" pitchFamily="18" charset="0"/>
              </a:rPr>
              <a:t> </a:t>
            </a:r>
            <a:r>
              <a:rPr lang="en-US" sz="2200" dirty="0" err="1">
                <a:ea typeface="Times New Roman" panose="02020603050405020304" pitchFamily="18" charset="0"/>
              </a:rPr>
              <a:t>học</a:t>
            </a:r>
            <a:r>
              <a:rPr lang="en-US" sz="2200" dirty="0">
                <a:ea typeface="Times New Roman" panose="02020603050405020304" pitchFamily="18" charset="0"/>
              </a:rPr>
              <a:t>. </a:t>
            </a:r>
            <a:r>
              <a:rPr lang="en-US" sz="2200" dirty="0" err="1">
                <a:ea typeface="Times New Roman" panose="02020603050405020304" pitchFamily="18" charset="0"/>
              </a:rPr>
              <a:t>Hướng</a:t>
            </a:r>
            <a:r>
              <a:rPr lang="en-US" sz="2200" dirty="0">
                <a:ea typeface="Times New Roman" panose="02020603050405020304" pitchFamily="18" charset="0"/>
              </a:rPr>
              <a:t> </a:t>
            </a:r>
            <a:r>
              <a:rPr lang="en-US" sz="2200" dirty="0" err="1">
                <a:ea typeface="Times New Roman" panose="02020603050405020304" pitchFamily="18" charset="0"/>
              </a:rPr>
              <a:t>dẫn</a:t>
            </a:r>
            <a:r>
              <a:rPr lang="en-US" sz="2200" dirty="0">
                <a:ea typeface="Times New Roman" panose="02020603050405020304" pitchFamily="18" charset="0"/>
              </a:rPr>
              <a:t> </a:t>
            </a:r>
            <a:r>
              <a:rPr lang="en-US" sz="2200" dirty="0" err="1">
                <a:ea typeface="Times New Roman" panose="02020603050405020304" pitchFamily="18" charset="0"/>
              </a:rPr>
              <a:t>quy</a:t>
            </a:r>
            <a:r>
              <a:rPr lang="en-US" sz="2200" dirty="0">
                <a:ea typeface="Times New Roman" panose="02020603050405020304" pitchFamily="18" charset="0"/>
              </a:rPr>
              <a:t> </a:t>
            </a:r>
            <a:r>
              <a:rPr lang="en-US" sz="2200" dirty="0" err="1">
                <a:ea typeface="Times New Roman" panose="02020603050405020304" pitchFamily="18" charset="0"/>
              </a:rPr>
              <a:t>trình</a:t>
            </a:r>
            <a:r>
              <a:rPr lang="en-US" sz="2200" dirty="0">
                <a:ea typeface="Times New Roman" panose="02020603050405020304" pitchFamily="18" charset="0"/>
              </a:rPr>
              <a:t> </a:t>
            </a:r>
            <a:r>
              <a:rPr lang="en-US" sz="2200" dirty="0" err="1">
                <a:ea typeface="Times New Roman" panose="02020603050405020304" pitchFamily="18" charset="0"/>
              </a:rPr>
              <a:t>dạy</a:t>
            </a:r>
            <a:r>
              <a:rPr lang="en-US" sz="2200" dirty="0">
                <a:ea typeface="Times New Roman" panose="02020603050405020304" pitchFamily="18" charset="0"/>
              </a:rPr>
              <a:t> </a:t>
            </a:r>
            <a:r>
              <a:rPr lang="en-US" sz="2200" dirty="0" err="1">
                <a:ea typeface="Times New Roman" panose="02020603050405020304" pitchFamily="18" charset="0"/>
              </a:rPr>
              <a:t>học</a:t>
            </a:r>
            <a:r>
              <a:rPr lang="en-US" sz="2200" dirty="0">
                <a:ea typeface="Times New Roman" panose="02020603050405020304" pitchFamily="18" charset="0"/>
              </a:rPr>
              <a:t> </a:t>
            </a:r>
            <a:r>
              <a:rPr lang="en-US" sz="2200" dirty="0" err="1">
                <a:ea typeface="Times New Roman" panose="02020603050405020304" pitchFamily="18" charset="0"/>
              </a:rPr>
              <a:t>một</a:t>
            </a:r>
            <a:r>
              <a:rPr lang="en-US" sz="2200" dirty="0">
                <a:ea typeface="Times New Roman" panose="02020603050405020304" pitchFamily="18" charset="0"/>
              </a:rPr>
              <a:t> </a:t>
            </a:r>
            <a:r>
              <a:rPr lang="en-US" sz="2200" dirty="0" err="1">
                <a:ea typeface="Times New Roman" panose="02020603050405020304" pitchFamily="18" charset="0"/>
              </a:rPr>
              <a:t>số</a:t>
            </a:r>
            <a:r>
              <a:rPr lang="en-US" sz="2200" dirty="0">
                <a:ea typeface="Times New Roman" panose="02020603050405020304" pitchFamily="18" charset="0"/>
              </a:rPr>
              <a:t> </a:t>
            </a:r>
            <a:r>
              <a:rPr lang="en-US" sz="2200" dirty="0" err="1">
                <a:ea typeface="Times New Roman" panose="02020603050405020304" pitchFamily="18" charset="0"/>
              </a:rPr>
              <a:t>bài</a:t>
            </a:r>
            <a:r>
              <a:rPr lang="en-US" sz="2200" dirty="0">
                <a:ea typeface="Times New Roman" panose="02020603050405020304" pitchFamily="18" charset="0"/>
              </a:rPr>
              <a:t> </a:t>
            </a:r>
            <a:r>
              <a:rPr lang="en-US" sz="2200" dirty="0" err="1">
                <a:ea typeface="Times New Roman" panose="02020603050405020304" pitchFamily="18" charset="0"/>
              </a:rPr>
              <a:t>học</a:t>
            </a:r>
            <a:r>
              <a:rPr lang="en-US" sz="2200" dirty="0">
                <a:ea typeface="Times New Roman" panose="02020603050405020304" pitchFamily="18" charset="0"/>
              </a:rPr>
              <a:t> </a:t>
            </a:r>
            <a:r>
              <a:rPr lang="en-US" sz="2200" dirty="0" err="1">
                <a:ea typeface="Times New Roman" panose="02020603050405020304" pitchFamily="18" charset="0"/>
              </a:rPr>
              <a:t>điển</a:t>
            </a:r>
            <a:r>
              <a:rPr lang="en-US" sz="2200" dirty="0">
                <a:ea typeface="Times New Roman" panose="02020603050405020304" pitchFamily="18" charset="0"/>
              </a:rPr>
              <a:t> </a:t>
            </a:r>
            <a:r>
              <a:rPr lang="en-US" sz="2200" dirty="0" err="1">
                <a:ea typeface="Times New Roman" panose="02020603050405020304" pitchFamily="18" charset="0"/>
              </a:rPr>
              <a:t>hình</a:t>
            </a:r>
            <a:r>
              <a:rPr lang="en-US" sz="2200" dirty="0">
                <a:ea typeface="Times New Roman" panose="02020603050405020304" pitchFamily="18" charset="0"/>
              </a:rPr>
              <a:t> </a:t>
            </a:r>
            <a:r>
              <a:rPr lang="en-US" sz="2200" dirty="0" err="1">
                <a:ea typeface="Times New Roman" panose="02020603050405020304" pitchFamily="18" charset="0"/>
              </a:rPr>
              <a:t>trong</a:t>
            </a:r>
            <a:r>
              <a:rPr lang="en-US" sz="2200" dirty="0">
                <a:ea typeface="Times New Roman" panose="02020603050405020304" pitchFamily="18" charset="0"/>
              </a:rPr>
              <a:t> </a:t>
            </a:r>
            <a:r>
              <a:rPr lang="en-US" sz="2200" dirty="0" err="1">
                <a:ea typeface="Times New Roman" panose="02020603050405020304" pitchFamily="18" charset="0"/>
              </a:rPr>
              <a:t>sách</a:t>
            </a:r>
            <a:r>
              <a:rPr lang="en-US" sz="2200" dirty="0">
                <a:ea typeface="Times New Roman" panose="02020603050405020304" pitchFamily="18" charset="0"/>
              </a:rPr>
              <a:t>.</a:t>
            </a:r>
          </a:p>
          <a:p>
            <a:pPr marL="0" indent="0" algn="just">
              <a:spcBef>
                <a:spcPts val="300"/>
              </a:spcBef>
              <a:buNone/>
            </a:pPr>
            <a:r>
              <a:rPr lang="en-US" sz="2400" b="1" dirty="0">
                <a:solidFill>
                  <a:srgbClr val="0070C0"/>
                </a:solidFill>
                <a:effectLst/>
                <a:ea typeface="Times New Roman" panose="02020603050405020304" pitchFamily="18" charset="0"/>
              </a:rPr>
              <a:t>4. </a:t>
            </a:r>
            <a:r>
              <a:rPr lang="en-US" sz="2400" b="1" dirty="0" err="1">
                <a:solidFill>
                  <a:srgbClr val="0070C0"/>
                </a:solidFill>
                <a:effectLst/>
                <a:ea typeface="Times New Roman" panose="02020603050405020304" pitchFamily="18" charset="0"/>
              </a:rPr>
              <a:t>Hướng</a:t>
            </a:r>
            <a:r>
              <a:rPr lang="en-US" sz="2400" b="1" dirty="0">
                <a:solidFill>
                  <a:srgbClr val="0070C0"/>
                </a:solidFill>
                <a:effectLst/>
                <a:ea typeface="Times New Roman" panose="02020603050405020304" pitchFamily="18" charset="0"/>
              </a:rPr>
              <a:t> </a:t>
            </a:r>
            <a:r>
              <a:rPr lang="en-US" sz="2400" b="1" dirty="0" err="1">
                <a:solidFill>
                  <a:srgbClr val="0070C0"/>
                </a:solidFill>
                <a:effectLst/>
                <a:ea typeface="Times New Roman" panose="02020603050405020304" pitchFamily="18" charset="0"/>
              </a:rPr>
              <a:t>dẫn</a:t>
            </a:r>
            <a:r>
              <a:rPr lang="en-US" sz="2400" b="1" dirty="0">
                <a:solidFill>
                  <a:srgbClr val="0070C0"/>
                </a:solidFill>
                <a:effectLst/>
                <a:ea typeface="Times New Roman" panose="02020603050405020304" pitchFamily="18" charset="0"/>
              </a:rPr>
              <a:t> </a:t>
            </a:r>
            <a:r>
              <a:rPr lang="en-US" sz="2400" b="1" dirty="0" err="1">
                <a:solidFill>
                  <a:srgbClr val="0070C0"/>
                </a:solidFill>
                <a:effectLst/>
                <a:ea typeface="Times New Roman" panose="02020603050405020304" pitchFamily="18" charset="0"/>
              </a:rPr>
              <a:t>kiểm</a:t>
            </a:r>
            <a:r>
              <a:rPr lang="en-US" sz="2400" b="1" dirty="0">
                <a:solidFill>
                  <a:srgbClr val="0070C0"/>
                </a:solidFill>
                <a:effectLst/>
                <a:ea typeface="Times New Roman" panose="02020603050405020304" pitchFamily="18" charset="0"/>
              </a:rPr>
              <a:t> </a:t>
            </a:r>
            <a:r>
              <a:rPr lang="en-US" sz="2400" b="1" dirty="0" err="1">
                <a:solidFill>
                  <a:srgbClr val="0070C0"/>
                </a:solidFill>
                <a:effectLst/>
                <a:ea typeface="Times New Roman" panose="02020603050405020304" pitchFamily="18" charset="0"/>
              </a:rPr>
              <a:t>tra</a:t>
            </a:r>
            <a:r>
              <a:rPr lang="en-US" sz="2400" b="1" dirty="0">
                <a:solidFill>
                  <a:srgbClr val="0070C0"/>
                </a:solidFill>
                <a:effectLst/>
                <a:ea typeface="Times New Roman" panose="02020603050405020304" pitchFamily="18" charset="0"/>
              </a:rPr>
              <a:t>, </a:t>
            </a:r>
            <a:r>
              <a:rPr lang="en-US" sz="2400" b="1" dirty="0" err="1">
                <a:solidFill>
                  <a:srgbClr val="0070C0"/>
                </a:solidFill>
                <a:effectLst/>
                <a:ea typeface="Times New Roman" panose="02020603050405020304" pitchFamily="18" charset="0"/>
              </a:rPr>
              <a:t>đánh</a:t>
            </a:r>
            <a:r>
              <a:rPr lang="en-US" sz="2400" b="1" dirty="0">
                <a:solidFill>
                  <a:srgbClr val="0070C0"/>
                </a:solidFill>
                <a:effectLst/>
                <a:ea typeface="Times New Roman" panose="02020603050405020304" pitchFamily="18" charset="0"/>
              </a:rPr>
              <a:t> </a:t>
            </a:r>
            <a:r>
              <a:rPr lang="en-US" sz="2400" b="1" dirty="0" err="1">
                <a:solidFill>
                  <a:srgbClr val="0070C0"/>
                </a:solidFill>
                <a:effectLst/>
                <a:ea typeface="Times New Roman" panose="02020603050405020304" pitchFamily="18" charset="0"/>
              </a:rPr>
              <a:t>giá</a:t>
            </a:r>
            <a:r>
              <a:rPr lang="en-US" sz="2400" b="1" dirty="0">
                <a:solidFill>
                  <a:srgbClr val="0070C0"/>
                </a:solidFill>
                <a:effectLst/>
                <a:ea typeface="Times New Roman" panose="02020603050405020304" pitchFamily="18" charset="0"/>
              </a:rPr>
              <a:t> </a:t>
            </a:r>
            <a:r>
              <a:rPr lang="en-US" sz="2400" b="1" dirty="0" err="1">
                <a:solidFill>
                  <a:srgbClr val="0070C0"/>
                </a:solidFill>
                <a:effectLst/>
                <a:ea typeface="Times New Roman" panose="02020603050405020304" pitchFamily="18" charset="0"/>
              </a:rPr>
              <a:t>kết</a:t>
            </a:r>
            <a:r>
              <a:rPr lang="en-US" sz="2400" b="1" dirty="0">
                <a:solidFill>
                  <a:srgbClr val="0070C0"/>
                </a:solidFill>
                <a:effectLst/>
                <a:ea typeface="Times New Roman" panose="02020603050405020304" pitchFamily="18" charset="0"/>
              </a:rPr>
              <a:t> </a:t>
            </a:r>
            <a:r>
              <a:rPr lang="en-US" sz="2400" b="1" dirty="0" err="1">
                <a:solidFill>
                  <a:srgbClr val="0070C0"/>
                </a:solidFill>
                <a:effectLst/>
                <a:ea typeface="Times New Roman" panose="02020603050405020304" pitchFamily="18" charset="0"/>
              </a:rPr>
              <a:t>quả</a:t>
            </a:r>
            <a:r>
              <a:rPr lang="en-US" sz="2400" b="1" dirty="0">
                <a:solidFill>
                  <a:srgbClr val="0070C0"/>
                </a:solidFill>
                <a:effectLst/>
                <a:ea typeface="Times New Roman" panose="02020603050405020304" pitchFamily="18" charset="0"/>
              </a:rPr>
              <a:t> </a:t>
            </a:r>
            <a:r>
              <a:rPr lang="en-US" sz="2400" b="1" dirty="0" err="1">
                <a:solidFill>
                  <a:srgbClr val="0070C0"/>
                </a:solidFill>
                <a:effectLst/>
                <a:ea typeface="Times New Roman" panose="02020603050405020304" pitchFamily="18" charset="0"/>
              </a:rPr>
              <a:t>học</a:t>
            </a:r>
            <a:r>
              <a:rPr lang="en-US" sz="2400" b="1" dirty="0">
                <a:solidFill>
                  <a:srgbClr val="0070C0"/>
                </a:solidFill>
                <a:effectLst/>
                <a:ea typeface="Times New Roman" panose="02020603050405020304" pitchFamily="18" charset="0"/>
              </a:rPr>
              <a:t> </a:t>
            </a:r>
            <a:r>
              <a:rPr lang="en-US" sz="2400" b="1" dirty="0" err="1">
                <a:solidFill>
                  <a:srgbClr val="0070C0"/>
                </a:solidFill>
                <a:effectLst/>
                <a:ea typeface="Times New Roman" panose="02020603050405020304" pitchFamily="18" charset="0"/>
              </a:rPr>
              <a:t>tập</a:t>
            </a:r>
            <a:endParaRPr lang="en-US" sz="2400" b="1" dirty="0">
              <a:solidFill>
                <a:srgbClr val="0070C0"/>
              </a:solidFill>
              <a:effectLst/>
              <a:ea typeface="Times New Roman" panose="02020603050405020304" pitchFamily="18" charset="0"/>
            </a:endParaRPr>
          </a:p>
          <a:p>
            <a:pPr marL="457200" lvl="1" indent="0" algn="just">
              <a:spcBef>
                <a:spcPts val="300"/>
              </a:spcBef>
              <a:buNone/>
            </a:pPr>
            <a:r>
              <a:rPr lang="en-US" sz="2200" dirty="0">
                <a:effectLst/>
                <a:ea typeface="Times New Roman" panose="02020603050405020304" pitchFamily="18" charset="0"/>
              </a:rPr>
              <a:t>-</a:t>
            </a:r>
            <a:r>
              <a:rPr lang="en-US" sz="1900" dirty="0">
                <a:solidFill>
                  <a:srgbClr val="0070C0"/>
                </a:solidFill>
                <a:effectLst/>
                <a:ea typeface="Times New Roman" panose="02020603050405020304" pitchFamily="18" charset="0"/>
              </a:rPr>
              <a:t> </a:t>
            </a:r>
            <a:r>
              <a:rPr lang="en-US" sz="2200" dirty="0" err="1">
                <a:effectLst/>
                <a:ea typeface="Times New Roman" panose="02020603050405020304" pitchFamily="18" charset="0"/>
              </a:rPr>
              <a:t>Đánh</a:t>
            </a:r>
            <a:r>
              <a:rPr lang="en-US" sz="2200" dirty="0">
                <a:effectLst/>
                <a:ea typeface="Times New Roman" panose="02020603050405020304" pitchFamily="18" charset="0"/>
              </a:rPr>
              <a:t> </a:t>
            </a:r>
            <a:r>
              <a:rPr lang="en-US" sz="2200" dirty="0" err="1">
                <a:effectLst/>
                <a:ea typeface="Times New Roman" panose="02020603050405020304" pitchFamily="18" charset="0"/>
              </a:rPr>
              <a:t>giá</a:t>
            </a:r>
            <a:r>
              <a:rPr lang="en-US" sz="2200" dirty="0">
                <a:effectLst/>
                <a:ea typeface="Times New Roman" panose="02020603050405020304" pitchFamily="18" charset="0"/>
              </a:rPr>
              <a:t> </a:t>
            </a:r>
            <a:r>
              <a:rPr lang="en-US" sz="2200" dirty="0" err="1">
                <a:effectLst/>
                <a:ea typeface="Times New Roman" panose="02020603050405020304" pitchFamily="18" charset="0"/>
              </a:rPr>
              <a:t>theo</a:t>
            </a:r>
            <a:r>
              <a:rPr lang="en-US" sz="2200" dirty="0">
                <a:effectLst/>
                <a:ea typeface="Times New Roman" panose="02020603050405020304" pitchFamily="18" charset="0"/>
              </a:rPr>
              <a:t> </a:t>
            </a:r>
            <a:r>
              <a:rPr lang="en-US" sz="2200" dirty="0" err="1">
                <a:effectLst/>
                <a:ea typeface="Times New Roman" panose="02020603050405020304" pitchFamily="18" charset="0"/>
              </a:rPr>
              <a:t>định</a:t>
            </a:r>
            <a:r>
              <a:rPr lang="en-US" sz="2200" dirty="0">
                <a:effectLst/>
                <a:ea typeface="Times New Roman" panose="02020603050405020304" pitchFamily="18" charset="0"/>
              </a:rPr>
              <a:t> </a:t>
            </a:r>
            <a:r>
              <a:rPr lang="en-US" sz="2200" dirty="0" err="1">
                <a:effectLst/>
                <a:ea typeface="Times New Roman" panose="02020603050405020304" pitchFamily="18" charset="0"/>
              </a:rPr>
              <a:t>hướng</a:t>
            </a:r>
            <a:r>
              <a:rPr lang="en-US" sz="2200" dirty="0">
                <a:effectLst/>
                <a:ea typeface="Times New Roman" panose="02020603050405020304" pitchFamily="18" charset="0"/>
              </a:rPr>
              <a:t> </a:t>
            </a:r>
            <a:r>
              <a:rPr lang="en-US" sz="2200" dirty="0" err="1">
                <a:effectLst/>
                <a:ea typeface="Times New Roman" panose="02020603050405020304" pitchFamily="18" charset="0"/>
              </a:rPr>
              <a:t>tiếp</a:t>
            </a:r>
            <a:r>
              <a:rPr lang="en-US" sz="2200" dirty="0">
                <a:effectLst/>
                <a:ea typeface="Times New Roman" panose="02020603050405020304" pitchFamily="18" charset="0"/>
              </a:rPr>
              <a:t> </a:t>
            </a:r>
            <a:r>
              <a:rPr lang="en-US" sz="2200" dirty="0" err="1">
                <a:effectLst/>
                <a:ea typeface="Times New Roman" panose="02020603050405020304" pitchFamily="18" charset="0"/>
              </a:rPr>
              <a:t>cận</a:t>
            </a:r>
            <a:r>
              <a:rPr lang="en-US" sz="2200" dirty="0">
                <a:effectLst/>
                <a:ea typeface="Times New Roman" panose="02020603050405020304" pitchFamily="18" charset="0"/>
              </a:rPr>
              <a:t> </a:t>
            </a:r>
            <a:r>
              <a:rPr lang="en-US" sz="2200" dirty="0" err="1">
                <a:effectLst/>
                <a:ea typeface="Times New Roman" panose="02020603050405020304" pitchFamily="18" charset="0"/>
              </a:rPr>
              <a:t>phẩm</a:t>
            </a:r>
            <a:r>
              <a:rPr lang="en-US" sz="2200" dirty="0">
                <a:effectLst/>
                <a:ea typeface="Times New Roman" panose="02020603050405020304" pitchFamily="18" charset="0"/>
              </a:rPr>
              <a:t> </a:t>
            </a:r>
            <a:r>
              <a:rPr lang="en-US" sz="2200" dirty="0" err="1">
                <a:effectLst/>
                <a:ea typeface="Times New Roman" panose="02020603050405020304" pitchFamily="18" charset="0"/>
              </a:rPr>
              <a:t>chất</a:t>
            </a:r>
            <a:r>
              <a:rPr lang="en-US" sz="2200" dirty="0">
                <a:effectLst/>
                <a:ea typeface="Times New Roman" panose="02020603050405020304" pitchFamily="18" charset="0"/>
              </a:rPr>
              <a:t>, </a:t>
            </a:r>
            <a:r>
              <a:rPr lang="en-US" sz="2200" dirty="0" err="1">
                <a:effectLst/>
                <a:ea typeface="Times New Roman" panose="02020603050405020304" pitchFamily="18" charset="0"/>
              </a:rPr>
              <a:t>năng</a:t>
            </a:r>
            <a:r>
              <a:rPr lang="en-US" sz="2200" dirty="0">
                <a:effectLst/>
                <a:ea typeface="Times New Roman" panose="02020603050405020304" pitchFamily="18" charset="0"/>
              </a:rPr>
              <a:t> </a:t>
            </a:r>
            <a:r>
              <a:rPr lang="en-US" sz="2200" dirty="0" err="1">
                <a:effectLst/>
                <a:ea typeface="Times New Roman" panose="02020603050405020304" pitchFamily="18" charset="0"/>
              </a:rPr>
              <a:t>lực</a:t>
            </a:r>
            <a:r>
              <a:rPr lang="en-US" sz="2200" dirty="0">
                <a:effectLst/>
                <a:ea typeface="Times New Roman" panose="02020603050405020304" pitchFamily="18" charset="0"/>
              </a:rPr>
              <a:t>.</a:t>
            </a:r>
          </a:p>
          <a:p>
            <a:pPr marL="457200" lvl="1" indent="0" algn="just">
              <a:spcBef>
                <a:spcPts val="300"/>
              </a:spcBef>
              <a:buNone/>
            </a:pPr>
            <a:r>
              <a:rPr lang="vi-VN" sz="2200" dirty="0">
                <a:latin typeface="Calibri" panose="020F0502020204030204" pitchFamily="34" charset="0"/>
                <a:cs typeface="Calibri" panose="020F0502020204030204" pitchFamily="34" charset="0"/>
              </a:rPr>
              <a:t>- Gợi ý, ví dụ minh hoạ (trong sách) về đổi mới hình thức, phương pháp kiểm tra đánh giá, tự đánh giá.</a:t>
            </a:r>
            <a:r>
              <a:rPr lang="x-none" sz="2200" dirty="0">
                <a:latin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300"/>
              </a:spcBef>
              <a:buNone/>
            </a:pPr>
            <a:r>
              <a:rPr lang="en-US" sz="2400" b="1" dirty="0">
                <a:solidFill>
                  <a:srgbClr val="0070C0"/>
                </a:solidFill>
                <a:ea typeface="Times New Roman" panose="02020603050405020304" pitchFamily="18" charset="0"/>
              </a:rPr>
              <a:t>5. </a:t>
            </a:r>
            <a:r>
              <a:rPr lang="en-US" sz="2400" b="1" dirty="0" err="1">
                <a:solidFill>
                  <a:srgbClr val="0070C0"/>
                </a:solidFill>
                <a:ea typeface="Times New Roman" panose="02020603050405020304" pitchFamily="18" charset="0"/>
              </a:rPr>
              <a:t>Giới</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thiệu</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tài</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liệu</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bổ</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trợ</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nguồn</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tài</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nguyên</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học</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liệu</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điện</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tử</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thiết</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bị</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dạy</a:t>
            </a:r>
            <a:r>
              <a:rPr lang="en-US" sz="2400" b="1" dirty="0">
                <a:solidFill>
                  <a:srgbClr val="0070C0"/>
                </a:solidFill>
                <a:ea typeface="Times New Roman" panose="02020603050405020304" pitchFamily="18" charset="0"/>
              </a:rPr>
              <a:t> </a:t>
            </a:r>
            <a:r>
              <a:rPr lang="en-US" sz="2400" b="1" dirty="0" err="1">
                <a:solidFill>
                  <a:srgbClr val="0070C0"/>
                </a:solidFill>
                <a:ea typeface="Times New Roman" panose="02020603050405020304" pitchFamily="18" charset="0"/>
              </a:rPr>
              <a:t>học</a:t>
            </a:r>
            <a:endParaRPr lang="en-US" sz="2400" b="1" dirty="0">
              <a:solidFill>
                <a:srgbClr val="0070C0"/>
              </a:solidFill>
              <a:ea typeface="Times New Roman" panose="02020603050405020304" pitchFamily="18" charset="0"/>
            </a:endParaRPr>
          </a:p>
          <a:p>
            <a:pPr marL="457200" lvl="1" indent="0" algn="just">
              <a:spcBef>
                <a:spcPts val="300"/>
              </a:spcBef>
              <a:buNone/>
            </a:pPr>
            <a:r>
              <a:rPr lang="en-US" sz="2200" dirty="0">
                <a:effectLst/>
                <a:ea typeface="Times New Roman" panose="02020603050405020304" pitchFamily="18" charset="0"/>
              </a:rPr>
              <a:t>- </a:t>
            </a:r>
            <a:r>
              <a:rPr lang="en-US" sz="2200" dirty="0" err="1">
                <a:effectLst/>
                <a:ea typeface="Times New Roman" panose="02020603050405020304" pitchFamily="18" charset="0"/>
              </a:rPr>
              <a:t>Giới</a:t>
            </a:r>
            <a:r>
              <a:rPr lang="en-US" sz="2200" dirty="0">
                <a:effectLst/>
                <a:ea typeface="Times New Roman" panose="02020603050405020304" pitchFamily="18" charset="0"/>
              </a:rPr>
              <a:t> </a:t>
            </a:r>
            <a:r>
              <a:rPr lang="en-US" sz="2200" dirty="0" err="1">
                <a:effectLst/>
                <a:ea typeface="Times New Roman" panose="02020603050405020304" pitchFamily="18" charset="0"/>
              </a:rPr>
              <a:t>thiệu</a:t>
            </a:r>
            <a:r>
              <a:rPr lang="en-US" sz="2200" dirty="0">
                <a:effectLst/>
                <a:ea typeface="Times New Roman" panose="02020603050405020304" pitchFamily="18" charset="0"/>
              </a:rPr>
              <a:t>, </a:t>
            </a:r>
            <a:r>
              <a:rPr lang="en-US" sz="2200" dirty="0" err="1">
                <a:effectLst/>
                <a:ea typeface="Times New Roman" panose="02020603050405020304" pitchFamily="18" charset="0"/>
              </a:rPr>
              <a:t>hướng</a:t>
            </a:r>
            <a:r>
              <a:rPr lang="en-US" sz="2200" dirty="0">
                <a:effectLst/>
                <a:ea typeface="Times New Roman" panose="02020603050405020304" pitchFamily="18" charset="0"/>
              </a:rPr>
              <a:t> </a:t>
            </a:r>
            <a:r>
              <a:rPr lang="en-US" sz="2200" dirty="0" err="1">
                <a:effectLst/>
                <a:ea typeface="Times New Roman" panose="02020603050405020304" pitchFamily="18" charset="0"/>
              </a:rPr>
              <a:t>dẫn</a:t>
            </a:r>
            <a:r>
              <a:rPr lang="en-US" sz="2200" dirty="0">
                <a:effectLst/>
                <a:ea typeface="Times New Roman" panose="02020603050405020304" pitchFamily="18" charset="0"/>
              </a:rPr>
              <a:t> </a:t>
            </a:r>
            <a:r>
              <a:rPr lang="en-US" sz="2200" dirty="0" err="1">
                <a:effectLst/>
                <a:ea typeface="Times New Roman" panose="02020603050405020304" pitchFamily="18" charset="0"/>
              </a:rPr>
              <a:t>sử</a:t>
            </a:r>
            <a:r>
              <a:rPr lang="en-US" sz="2200" dirty="0">
                <a:effectLst/>
                <a:ea typeface="Times New Roman" panose="02020603050405020304" pitchFamily="18" charset="0"/>
              </a:rPr>
              <a:t> </a:t>
            </a:r>
            <a:r>
              <a:rPr lang="en-US" sz="2200" dirty="0" err="1">
                <a:effectLst/>
                <a:ea typeface="Times New Roman" panose="02020603050405020304" pitchFamily="18" charset="0"/>
              </a:rPr>
              <a:t>dụng</a:t>
            </a:r>
            <a:r>
              <a:rPr lang="en-US" sz="2200" dirty="0">
                <a:effectLst/>
                <a:ea typeface="Times New Roman" panose="02020603050405020304" pitchFamily="18" charset="0"/>
              </a:rPr>
              <a:t> SGV, </a:t>
            </a:r>
            <a:r>
              <a:rPr lang="en-US" sz="2200" dirty="0" err="1">
                <a:effectLst/>
                <a:ea typeface="Times New Roman" panose="02020603050405020304" pitchFamily="18" charset="0"/>
              </a:rPr>
              <a:t>sách</a:t>
            </a:r>
            <a:r>
              <a:rPr lang="en-US" sz="2200" dirty="0">
                <a:effectLst/>
                <a:ea typeface="Times New Roman" panose="02020603050405020304" pitchFamily="18" charset="0"/>
              </a:rPr>
              <a:t> </a:t>
            </a:r>
            <a:r>
              <a:rPr lang="en-US" sz="2200" dirty="0" err="1">
                <a:effectLst/>
                <a:ea typeface="Times New Roman" panose="02020603050405020304" pitchFamily="18" charset="0"/>
              </a:rPr>
              <a:t>bổ</a:t>
            </a:r>
            <a:r>
              <a:rPr lang="en-US" sz="2200" dirty="0">
                <a:effectLst/>
                <a:ea typeface="Times New Roman" panose="02020603050405020304" pitchFamily="18" charset="0"/>
              </a:rPr>
              <a:t> </a:t>
            </a:r>
            <a:r>
              <a:rPr lang="en-US" sz="2200" dirty="0" err="1">
                <a:effectLst/>
                <a:ea typeface="Times New Roman" panose="02020603050405020304" pitchFamily="18" charset="0"/>
              </a:rPr>
              <a:t>trợ</a:t>
            </a:r>
            <a:r>
              <a:rPr lang="en-US" sz="2200" dirty="0">
                <a:effectLst/>
                <a:ea typeface="Times New Roman" panose="02020603050405020304" pitchFamily="18" charset="0"/>
              </a:rPr>
              <a:t>, </a:t>
            </a:r>
            <a:r>
              <a:rPr lang="en-US" sz="2200" dirty="0" err="1">
                <a:effectLst/>
                <a:ea typeface="Times New Roman" panose="02020603050405020304" pitchFamily="18" charset="0"/>
              </a:rPr>
              <a:t>tham</a:t>
            </a:r>
            <a:r>
              <a:rPr lang="en-US" sz="2200" dirty="0">
                <a:effectLst/>
                <a:ea typeface="Times New Roman" panose="02020603050405020304" pitchFamily="18" charset="0"/>
              </a:rPr>
              <a:t> </a:t>
            </a:r>
            <a:r>
              <a:rPr lang="en-US" sz="2200" dirty="0" err="1">
                <a:effectLst/>
                <a:ea typeface="Times New Roman" panose="02020603050405020304" pitchFamily="18" charset="0"/>
              </a:rPr>
              <a:t>khảo</a:t>
            </a:r>
            <a:r>
              <a:rPr lang="en-US" sz="2200" dirty="0">
                <a:effectLst/>
                <a:ea typeface="Times New Roman" panose="02020603050405020304" pitchFamily="18" charset="0"/>
              </a:rPr>
              <a:t>, </a:t>
            </a:r>
            <a:r>
              <a:rPr lang="en-US" sz="2200" dirty="0" err="1">
                <a:effectLst/>
                <a:ea typeface="Times New Roman" panose="02020603050405020304" pitchFamily="18" charset="0"/>
              </a:rPr>
              <a:t>nguồn</a:t>
            </a:r>
            <a:r>
              <a:rPr lang="en-US" sz="2200" dirty="0">
                <a:effectLst/>
                <a:ea typeface="Times New Roman" panose="02020603050405020304" pitchFamily="18" charset="0"/>
              </a:rPr>
              <a:t> </a:t>
            </a:r>
            <a:r>
              <a:rPr lang="en-US" sz="2200" dirty="0" err="1">
                <a:effectLst/>
                <a:ea typeface="Times New Roman" panose="02020603050405020304" pitchFamily="18" charset="0"/>
              </a:rPr>
              <a:t>tài</a:t>
            </a:r>
            <a:r>
              <a:rPr lang="en-US" sz="2200" dirty="0">
                <a:effectLst/>
                <a:ea typeface="Times New Roman" panose="02020603050405020304" pitchFamily="18" charset="0"/>
              </a:rPr>
              <a:t> </a:t>
            </a:r>
            <a:r>
              <a:rPr lang="en-US" sz="2200" dirty="0" err="1">
                <a:effectLst/>
                <a:ea typeface="Times New Roman" panose="02020603050405020304" pitchFamily="18" charset="0"/>
              </a:rPr>
              <a:t>nguyên</a:t>
            </a:r>
            <a:r>
              <a:rPr lang="en-US" sz="2200" dirty="0">
                <a:effectLst/>
                <a:ea typeface="Times New Roman" panose="02020603050405020304" pitchFamily="18" charset="0"/>
              </a:rPr>
              <a:t>, </a:t>
            </a:r>
            <a:r>
              <a:rPr lang="en-US" sz="2200" dirty="0" err="1">
                <a:effectLst/>
                <a:ea typeface="Times New Roman" panose="02020603050405020304" pitchFamily="18" charset="0"/>
              </a:rPr>
              <a:t>học</a:t>
            </a:r>
            <a:r>
              <a:rPr lang="en-US" sz="2200" dirty="0">
                <a:effectLst/>
                <a:ea typeface="Times New Roman" panose="02020603050405020304" pitchFamily="18" charset="0"/>
              </a:rPr>
              <a:t> </a:t>
            </a:r>
            <a:r>
              <a:rPr lang="en-US" sz="2200" dirty="0" err="1">
                <a:effectLst/>
                <a:ea typeface="Times New Roman" panose="02020603050405020304" pitchFamily="18" charset="0"/>
              </a:rPr>
              <a:t>liệu</a:t>
            </a:r>
            <a:r>
              <a:rPr lang="en-US" sz="2200" dirty="0">
                <a:effectLst/>
                <a:ea typeface="Times New Roman" panose="02020603050405020304" pitchFamily="18" charset="0"/>
              </a:rPr>
              <a:t> </a:t>
            </a:r>
            <a:r>
              <a:rPr lang="en-US" sz="2200" dirty="0" err="1">
                <a:effectLst/>
                <a:ea typeface="Times New Roman" panose="02020603050405020304" pitchFamily="18" charset="0"/>
              </a:rPr>
              <a:t>điện</a:t>
            </a:r>
            <a:r>
              <a:rPr lang="en-US" sz="2200" dirty="0">
                <a:effectLst/>
                <a:ea typeface="Times New Roman" panose="02020603050405020304" pitchFamily="18" charset="0"/>
              </a:rPr>
              <a:t> </a:t>
            </a:r>
            <a:r>
              <a:rPr lang="en-US" sz="2200" dirty="0" err="1">
                <a:effectLst/>
                <a:ea typeface="Times New Roman" panose="02020603050405020304" pitchFamily="18" charset="0"/>
              </a:rPr>
              <a:t>tử</a:t>
            </a:r>
            <a:r>
              <a:rPr lang="en-US" sz="2200" dirty="0">
                <a:effectLst/>
                <a:ea typeface="Times New Roman" panose="02020603050405020304" pitchFamily="18" charset="0"/>
              </a:rPr>
              <a:t>, </a:t>
            </a:r>
            <a:r>
              <a:rPr lang="en-US" sz="2200" dirty="0" err="1">
                <a:effectLst/>
                <a:ea typeface="Times New Roman" panose="02020603050405020304" pitchFamily="18" charset="0"/>
              </a:rPr>
              <a:t>thiết</a:t>
            </a:r>
            <a:r>
              <a:rPr lang="en-US" sz="2200" dirty="0">
                <a:effectLst/>
                <a:ea typeface="Times New Roman" panose="02020603050405020304" pitchFamily="18" charset="0"/>
              </a:rPr>
              <a:t> </a:t>
            </a:r>
            <a:r>
              <a:rPr lang="en-US" sz="2200" dirty="0" err="1">
                <a:effectLst/>
                <a:ea typeface="Times New Roman" panose="02020603050405020304" pitchFamily="18" charset="0"/>
              </a:rPr>
              <a:t>bị</a:t>
            </a:r>
            <a:r>
              <a:rPr lang="en-US" sz="2200" dirty="0">
                <a:effectLst/>
                <a:ea typeface="Times New Roman" panose="02020603050405020304" pitchFamily="18" charset="0"/>
              </a:rPr>
              <a:t> </a:t>
            </a:r>
            <a:r>
              <a:rPr lang="en-US" sz="2200" dirty="0" err="1">
                <a:effectLst/>
                <a:ea typeface="Times New Roman" panose="02020603050405020304" pitchFamily="18" charset="0"/>
              </a:rPr>
              <a:t>dạy</a:t>
            </a:r>
            <a:r>
              <a:rPr lang="en-US" sz="2200" dirty="0">
                <a:effectLst/>
                <a:ea typeface="Times New Roman" panose="02020603050405020304" pitchFamily="18" charset="0"/>
              </a:rPr>
              <a:t> </a:t>
            </a:r>
            <a:r>
              <a:rPr lang="en-US" sz="2200" dirty="0" err="1">
                <a:effectLst/>
                <a:ea typeface="Times New Roman" panose="02020603050405020304" pitchFamily="18" charset="0"/>
              </a:rPr>
              <a:t>học</a:t>
            </a:r>
            <a:r>
              <a:rPr lang="en-US" sz="2200" dirty="0">
                <a:effectLst/>
                <a:ea typeface="Times New Roman" panose="02020603050405020304" pitchFamily="18" charset="0"/>
              </a:rPr>
              <a:t>.</a:t>
            </a:r>
          </a:p>
          <a:p>
            <a:pPr marL="0" indent="0" algn="just">
              <a:spcBef>
                <a:spcPts val="300"/>
              </a:spcBef>
              <a:buNone/>
            </a:pPr>
            <a:r>
              <a:rPr lang="en-US" sz="2400" b="1" dirty="0" err="1"/>
              <a:t>Phần</a:t>
            </a:r>
            <a:r>
              <a:rPr lang="en-US" sz="2400" b="1" dirty="0"/>
              <a:t> </a:t>
            </a:r>
            <a:r>
              <a:rPr lang="en-US" sz="2400" b="1" dirty="0" err="1"/>
              <a:t>thứ</a:t>
            </a:r>
            <a:r>
              <a:rPr lang="en-US" sz="2400" b="1" dirty="0"/>
              <a:t> </a:t>
            </a:r>
            <a:r>
              <a:rPr lang="en-US" sz="2400" b="1" dirty="0" err="1"/>
              <a:t>hai</a:t>
            </a:r>
            <a:r>
              <a:rPr lang="en-US" sz="2400" b="1" dirty="0"/>
              <a:t>. HƯỚNG DẪN XÂY DỰNG KẾ HOẠCH BÀI DẠY</a:t>
            </a:r>
          </a:p>
          <a:p>
            <a:pPr marL="0" indent="0" algn="just">
              <a:spcBef>
                <a:spcPts val="300"/>
              </a:spcBef>
              <a:buNone/>
            </a:pPr>
            <a:r>
              <a:rPr lang="en-US" sz="2400" b="1" dirty="0">
                <a:solidFill>
                  <a:srgbClr val="0070C0"/>
                </a:solidFill>
              </a:rPr>
              <a:t>1. </a:t>
            </a:r>
            <a:r>
              <a:rPr lang="en-US" sz="2400" b="1" dirty="0" err="1">
                <a:solidFill>
                  <a:srgbClr val="0070C0"/>
                </a:solidFill>
              </a:rPr>
              <a:t>Quy</a:t>
            </a:r>
            <a:r>
              <a:rPr lang="en-US" sz="2400" b="1" dirty="0">
                <a:solidFill>
                  <a:srgbClr val="0070C0"/>
                </a:solidFill>
              </a:rPr>
              <a:t> </a:t>
            </a:r>
            <a:r>
              <a:rPr lang="en-US" sz="2400" b="1" dirty="0" err="1">
                <a:solidFill>
                  <a:srgbClr val="0070C0"/>
                </a:solidFill>
              </a:rPr>
              <a:t>trình</a:t>
            </a:r>
            <a:r>
              <a:rPr lang="en-US" sz="2400" b="1" dirty="0">
                <a:solidFill>
                  <a:srgbClr val="0070C0"/>
                </a:solidFill>
              </a:rPr>
              <a:t> </a:t>
            </a:r>
            <a:r>
              <a:rPr lang="en-US" sz="2400" b="1" dirty="0" err="1">
                <a:solidFill>
                  <a:srgbClr val="0070C0"/>
                </a:solidFill>
              </a:rPr>
              <a:t>thiết</a:t>
            </a:r>
            <a:r>
              <a:rPr lang="en-US" sz="2400" b="1" dirty="0">
                <a:solidFill>
                  <a:srgbClr val="0070C0"/>
                </a:solidFill>
              </a:rPr>
              <a:t> </a:t>
            </a:r>
            <a:r>
              <a:rPr lang="en-US" sz="2400" b="1" dirty="0" err="1">
                <a:solidFill>
                  <a:srgbClr val="0070C0"/>
                </a:solidFill>
              </a:rPr>
              <a:t>kế</a:t>
            </a:r>
            <a:r>
              <a:rPr lang="en-US" sz="2400" b="1" dirty="0">
                <a:solidFill>
                  <a:srgbClr val="0070C0"/>
                </a:solidFill>
              </a:rPr>
              <a:t> </a:t>
            </a:r>
            <a:r>
              <a:rPr lang="en-US" sz="2400" b="1" dirty="0" err="1">
                <a:solidFill>
                  <a:srgbClr val="0070C0"/>
                </a:solidFill>
              </a:rPr>
              <a:t>Kế</a:t>
            </a:r>
            <a:r>
              <a:rPr lang="en-US" sz="2400" b="1" dirty="0">
                <a:solidFill>
                  <a:srgbClr val="0070C0"/>
                </a:solidFill>
              </a:rPr>
              <a:t> </a:t>
            </a:r>
            <a:r>
              <a:rPr lang="en-US" sz="2400" b="1" dirty="0" err="1">
                <a:solidFill>
                  <a:srgbClr val="0070C0"/>
                </a:solidFill>
              </a:rPr>
              <a:t>hoạch</a:t>
            </a:r>
            <a:r>
              <a:rPr lang="en-US" sz="2400" b="1" dirty="0">
                <a:solidFill>
                  <a:srgbClr val="0070C0"/>
                </a:solidFill>
              </a:rPr>
              <a:t> </a:t>
            </a:r>
            <a:r>
              <a:rPr lang="en-US" sz="2400" b="1" dirty="0" err="1">
                <a:solidFill>
                  <a:srgbClr val="0070C0"/>
                </a:solidFill>
              </a:rPr>
              <a:t>bài</a:t>
            </a:r>
            <a:r>
              <a:rPr lang="en-US" sz="2400" b="1" dirty="0">
                <a:solidFill>
                  <a:srgbClr val="0070C0"/>
                </a:solidFill>
              </a:rPr>
              <a:t> </a:t>
            </a:r>
            <a:r>
              <a:rPr lang="en-US" sz="2400" b="1" dirty="0" err="1">
                <a:solidFill>
                  <a:srgbClr val="0070C0"/>
                </a:solidFill>
              </a:rPr>
              <a:t>dạy</a:t>
            </a:r>
            <a:r>
              <a:rPr lang="en-US" sz="2400" b="1" dirty="0">
                <a:solidFill>
                  <a:srgbClr val="0070C0"/>
                </a:solidFill>
              </a:rPr>
              <a:t> (</a:t>
            </a:r>
            <a:r>
              <a:rPr lang="en-US" sz="2400" b="1" dirty="0" err="1">
                <a:solidFill>
                  <a:srgbClr val="0070C0"/>
                </a:solidFill>
              </a:rPr>
              <a:t>giáo</a:t>
            </a:r>
            <a:r>
              <a:rPr lang="en-US" sz="2400" b="1" dirty="0">
                <a:solidFill>
                  <a:srgbClr val="0070C0"/>
                </a:solidFill>
              </a:rPr>
              <a:t> </a:t>
            </a:r>
            <a:r>
              <a:rPr lang="en-US" sz="2400" b="1" dirty="0" err="1">
                <a:solidFill>
                  <a:srgbClr val="0070C0"/>
                </a:solidFill>
              </a:rPr>
              <a:t>án</a:t>
            </a:r>
            <a:r>
              <a:rPr lang="en-US" sz="2400" b="1" dirty="0">
                <a:solidFill>
                  <a:srgbClr val="0070C0"/>
                </a:solidFill>
              </a:rPr>
              <a:t>)</a:t>
            </a:r>
          </a:p>
          <a:p>
            <a:pPr marL="0" indent="0" algn="just">
              <a:spcBef>
                <a:spcPts val="300"/>
              </a:spcBef>
              <a:buNone/>
            </a:pPr>
            <a:r>
              <a:rPr lang="en-US" sz="2400" b="1" dirty="0">
                <a:solidFill>
                  <a:srgbClr val="0070C0"/>
                </a:solidFill>
              </a:rPr>
              <a:t>2. </a:t>
            </a:r>
            <a:r>
              <a:rPr lang="en-US" sz="2400" b="1" dirty="0" err="1">
                <a:solidFill>
                  <a:srgbClr val="0070C0"/>
                </a:solidFill>
              </a:rPr>
              <a:t>Bài</a:t>
            </a:r>
            <a:r>
              <a:rPr lang="en-US" sz="2400" b="1" dirty="0">
                <a:solidFill>
                  <a:srgbClr val="0070C0"/>
                </a:solidFill>
              </a:rPr>
              <a:t> </a:t>
            </a:r>
            <a:r>
              <a:rPr lang="en-US" sz="2400" b="1" dirty="0" err="1">
                <a:solidFill>
                  <a:srgbClr val="0070C0"/>
                </a:solidFill>
              </a:rPr>
              <a:t>soạn</a:t>
            </a:r>
            <a:r>
              <a:rPr lang="en-US" sz="2400" b="1" dirty="0">
                <a:solidFill>
                  <a:srgbClr val="0070C0"/>
                </a:solidFill>
              </a:rPr>
              <a:t> </a:t>
            </a:r>
            <a:r>
              <a:rPr lang="en-US" sz="2400" b="1" dirty="0" err="1">
                <a:solidFill>
                  <a:srgbClr val="0070C0"/>
                </a:solidFill>
              </a:rPr>
              <a:t>minh</a:t>
            </a:r>
            <a:r>
              <a:rPr lang="en-US" sz="2400" b="1" dirty="0">
                <a:solidFill>
                  <a:srgbClr val="0070C0"/>
                </a:solidFill>
              </a:rPr>
              <a:t> </a:t>
            </a:r>
            <a:r>
              <a:rPr lang="en-US" sz="2400" b="1" dirty="0" err="1">
                <a:solidFill>
                  <a:srgbClr val="0070C0"/>
                </a:solidFill>
              </a:rPr>
              <a:t>hoạ</a:t>
            </a:r>
            <a:endParaRPr lang="en-US" sz="2400" b="1" dirty="0">
              <a:solidFill>
                <a:srgbClr val="0070C0"/>
              </a:solidFill>
            </a:endParaRPr>
          </a:p>
        </p:txBody>
      </p:sp>
      <p:sp>
        <p:nvSpPr>
          <p:cNvPr id="4" name="Title 1">
            <a:extLst>
              <a:ext uri="{FF2B5EF4-FFF2-40B4-BE49-F238E27FC236}">
                <a16:creationId xmlns:a16="http://schemas.microsoft.com/office/drawing/2014/main" id="{87C53A1E-D300-4393-B6AF-4315E952C91B}"/>
              </a:ext>
            </a:extLst>
          </p:cNvPr>
          <p:cNvSpPr txBox="1">
            <a:spLocks noGrp="1"/>
          </p:cNvSpPr>
          <p:nvPr>
            <p:ph type="title" idx="4294967295"/>
          </p:nvPr>
        </p:nvSpPr>
        <p:spPr>
          <a:xfrm>
            <a:off x="0" y="234950"/>
            <a:ext cx="10923588" cy="574675"/>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a:latin typeface="+mn-lt"/>
              </a:rPr>
              <a:t>Tài</a:t>
            </a:r>
            <a:r>
              <a:rPr lang="en-US" sz="2800" b="1" dirty="0">
                <a:latin typeface="+mn-lt"/>
              </a:rPr>
              <a:t> </a:t>
            </a:r>
            <a:r>
              <a:rPr lang="en-US" sz="2800" b="1" dirty="0" err="1">
                <a:latin typeface="+mn-lt"/>
              </a:rPr>
              <a:t>liệu</a:t>
            </a:r>
            <a:r>
              <a:rPr lang="en-US" sz="2800" b="1" dirty="0">
                <a:latin typeface="+mn-lt"/>
              </a:rPr>
              <a:t> </a:t>
            </a:r>
            <a:r>
              <a:rPr lang="en-US" sz="2800" b="1" dirty="0" err="1">
                <a:latin typeface="+mn-lt"/>
              </a:rPr>
              <a:t>bồi</a:t>
            </a:r>
            <a:r>
              <a:rPr lang="en-US" sz="2800" b="1" dirty="0">
                <a:latin typeface="+mn-lt"/>
              </a:rPr>
              <a:t> </a:t>
            </a:r>
            <a:r>
              <a:rPr lang="en-US" sz="2800" b="1" dirty="0" err="1">
                <a:latin typeface="+mn-lt"/>
              </a:rPr>
              <a:t>dưỡng</a:t>
            </a:r>
            <a:r>
              <a:rPr lang="en-US" sz="2800" b="1" dirty="0">
                <a:latin typeface="+mn-lt"/>
              </a:rPr>
              <a:t> </a:t>
            </a:r>
            <a:r>
              <a:rPr lang="en-US" sz="2800" b="1" dirty="0" err="1">
                <a:latin typeface="+mn-lt"/>
              </a:rPr>
              <a:t>giáo</a:t>
            </a:r>
            <a:r>
              <a:rPr lang="en-US" sz="2800" b="1" dirty="0">
                <a:latin typeface="+mn-lt"/>
              </a:rPr>
              <a:t> </a:t>
            </a:r>
            <a:r>
              <a:rPr lang="en-US" sz="2800" b="1" dirty="0" err="1">
                <a:latin typeface="+mn-lt"/>
              </a:rPr>
              <a:t>viên</a:t>
            </a:r>
            <a:r>
              <a:rPr lang="en-US" sz="2800" b="1" dirty="0">
                <a:latin typeface="+mn-lt"/>
              </a:rPr>
              <a:t> </a:t>
            </a:r>
            <a:r>
              <a:rPr lang="en-US" sz="2800" b="1" dirty="0" err="1">
                <a:latin typeface="+mn-lt"/>
              </a:rPr>
              <a:t>sử</a:t>
            </a:r>
            <a:r>
              <a:rPr lang="en-US" sz="2800" b="1" dirty="0">
                <a:latin typeface="+mn-lt"/>
              </a:rPr>
              <a:t> </a:t>
            </a:r>
            <a:r>
              <a:rPr lang="en-US" sz="2800" b="1" dirty="0" err="1">
                <a:latin typeface="+mn-lt"/>
              </a:rPr>
              <a:t>dụng</a:t>
            </a:r>
            <a:r>
              <a:rPr lang="en-US" sz="2800" b="1" dirty="0">
                <a:latin typeface="+mn-lt"/>
              </a:rPr>
              <a:t> SGK </a:t>
            </a:r>
            <a:r>
              <a:rPr lang="en-US" sz="2800" b="1" dirty="0" err="1">
                <a:latin typeface="+mn-lt"/>
              </a:rPr>
              <a:t>Toán</a:t>
            </a:r>
            <a:r>
              <a:rPr lang="en-US" sz="2800" b="1" dirty="0">
                <a:latin typeface="+mn-lt"/>
              </a:rPr>
              <a:t> 8</a:t>
            </a:r>
          </a:p>
        </p:txBody>
      </p:sp>
    </p:spTree>
    <p:extLst>
      <p:ext uri="{BB962C8B-B14F-4D97-AF65-F5344CB8AC3E}">
        <p14:creationId xmlns:p14="http://schemas.microsoft.com/office/powerpoint/2010/main" val="2406644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260E9-8D0E-DC4F-8BBF-5C869AC17813}"/>
              </a:ext>
            </a:extLst>
          </p:cNvPr>
          <p:cNvSpPr txBox="1"/>
          <p:nvPr/>
        </p:nvSpPr>
        <p:spPr>
          <a:xfrm>
            <a:off x="4255041" y="2967335"/>
            <a:ext cx="4371278" cy="523220"/>
          </a:xfrm>
          <a:prstGeom prst="rect">
            <a:avLst/>
          </a:prstGeom>
          <a:noFill/>
        </p:spPr>
        <p:txBody>
          <a:bodyPr wrap="square" rtlCol="0">
            <a:spAutoFit/>
          </a:bodyPr>
          <a:lstStyle/>
          <a:p>
            <a:r>
              <a:rPr lang="en-US" sz="2800" b="1" dirty="0">
                <a:solidFill>
                  <a:srgbClr val="0070C0"/>
                </a:solidFill>
              </a:rPr>
              <a:t>TRÂN TRỌNG CẢM ƠN</a:t>
            </a:r>
            <a:r>
              <a:rPr lang="vi-VN" sz="2800" b="1" dirty="0">
                <a:solidFill>
                  <a:srgbClr val="0070C0"/>
                </a:solidFill>
              </a:rPr>
              <a:t>!</a:t>
            </a:r>
          </a:p>
        </p:txBody>
      </p:sp>
      <p:pic>
        <p:nvPicPr>
          <p:cNvPr id="5" name="Graphic 4" descr="An arch of leaves and lemons">
            <a:extLst>
              <a:ext uri="{FF2B5EF4-FFF2-40B4-BE49-F238E27FC236}">
                <a16:creationId xmlns:a16="http://schemas.microsoft.com/office/drawing/2014/main" id="{42F1F998-E088-AC4C-8CA7-F402F7DDCD3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5805"/>
          <a:stretch/>
        </p:blipFill>
        <p:spPr>
          <a:xfrm flipH="1">
            <a:off x="2579913" y="4502961"/>
            <a:ext cx="2771286" cy="2333268"/>
          </a:xfrm>
          <a:prstGeom prst="rect">
            <a:avLst/>
          </a:prstGeom>
        </p:spPr>
      </p:pic>
    </p:spTree>
    <p:extLst>
      <p:ext uri="{BB962C8B-B14F-4D97-AF65-F5344CB8AC3E}">
        <p14:creationId xmlns:p14="http://schemas.microsoft.com/office/powerpoint/2010/main" val="4227144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DCDDB7-9CD2-AA56-5594-E58AD0508F05}"/>
              </a:ext>
            </a:extLst>
          </p:cNvPr>
          <p:cNvPicPr>
            <a:picLocks noChangeAspect="1"/>
          </p:cNvPicPr>
          <p:nvPr/>
        </p:nvPicPr>
        <p:blipFill>
          <a:blip r:embed="rId2"/>
          <a:stretch>
            <a:fillRect/>
          </a:stretch>
        </p:blipFill>
        <p:spPr>
          <a:xfrm>
            <a:off x="2660799" y="0"/>
            <a:ext cx="6870401" cy="6858000"/>
          </a:xfrm>
          <a:prstGeom prst="rect">
            <a:avLst/>
          </a:prstGeom>
        </p:spPr>
      </p:pic>
    </p:spTree>
    <p:extLst>
      <p:ext uri="{BB962C8B-B14F-4D97-AF65-F5344CB8AC3E}">
        <p14:creationId xmlns:p14="http://schemas.microsoft.com/office/powerpoint/2010/main" val="169156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56FF8C-A2E2-3945-B9F3-97E89056328E}"/>
              </a:ext>
            </a:extLst>
          </p:cNvPr>
          <p:cNvSpPr txBox="1"/>
          <p:nvPr/>
        </p:nvSpPr>
        <p:spPr>
          <a:xfrm>
            <a:off x="2219509" y="1878159"/>
            <a:ext cx="8122672" cy="523220"/>
          </a:xfrm>
          <a:prstGeom prst="rect">
            <a:avLst/>
          </a:prstGeom>
          <a:noFill/>
        </p:spPr>
        <p:txBody>
          <a:bodyPr wrap="square" rtlCol="0">
            <a:spAutoFit/>
          </a:bodyPr>
          <a:lstStyle/>
          <a:p>
            <a:r>
              <a:rPr lang="vi-VN" sz="2800" b="1" dirty="0">
                <a:solidFill>
                  <a:schemeClr val="accent5">
                    <a:lumMod val="75000"/>
                  </a:schemeClr>
                </a:solidFill>
              </a:rPr>
              <a:t>TINH THẦN, MỤC TIÊU của CHƯƠNG TRÌNH </a:t>
            </a:r>
            <a:endParaRPr lang="vi-VN" sz="2800" b="1" dirty="0">
              <a:solidFill>
                <a:schemeClr val="accent3"/>
              </a:solidFill>
            </a:endParaRPr>
          </a:p>
        </p:txBody>
      </p:sp>
      <p:grpSp>
        <p:nvGrpSpPr>
          <p:cNvPr id="3" name="Group 2">
            <a:extLst>
              <a:ext uri="{FF2B5EF4-FFF2-40B4-BE49-F238E27FC236}">
                <a16:creationId xmlns:a16="http://schemas.microsoft.com/office/drawing/2014/main" id="{24319652-C65F-B84A-9C57-4F2C90605E76}"/>
              </a:ext>
            </a:extLst>
          </p:cNvPr>
          <p:cNvGrpSpPr/>
          <p:nvPr/>
        </p:nvGrpSpPr>
        <p:grpSpPr>
          <a:xfrm>
            <a:off x="1439729" y="1793541"/>
            <a:ext cx="648072" cy="648072"/>
            <a:chOff x="1409738" y="-4691"/>
            <a:chExt cx="648072" cy="648072"/>
          </a:xfrm>
        </p:grpSpPr>
        <p:sp>
          <p:nvSpPr>
            <p:cNvPr id="4" name="Google Shape;297;p13">
              <a:extLst>
                <a:ext uri="{FF2B5EF4-FFF2-40B4-BE49-F238E27FC236}">
                  <a16:creationId xmlns:a16="http://schemas.microsoft.com/office/drawing/2014/main" id="{E1873E48-E304-6748-8D60-BA94379508FA}"/>
                </a:ext>
              </a:extLst>
            </p:cNvPr>
            <p:cNvSpPr/>
            <p:nvPr/>
          </p:nvSpPr>
          <p:spPr>
            <a:xfrm>
              <a:off x="1409738" y="-4691"/>
              <a:ext cx="648072" cy="64807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 name="Google Shape;298;p13">
              <a:extLst>
                <a:ext uri="{FF2B5EF4-FFF2-40B4-BE49-F238E27FC236}">
                  <a16:creationId xmlns:a16="http://schemas.microsoft.com/office/drawing/2014/main" id="{EFD1D076-481C-AF46-9591-8D8DBBFC643B}"/>
                </a:ext>
              </a:extLst>
            </p:cNvPr>
            <p:cNvSpPr txBox="1"/>
            <p:nvPr/>
          </p:nvSpPr>
          <p:spPr>
            <a:xfrm>
              <a:off x="1409738" y="18412"/>
              <a:ext cx="620342"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latin typeface="Arial"/>
                  <a:ea typeface="Arial"/>
                  <a:cs typeface="Arial"/>
                  <a:sym typeface="Arial"/>
                </a:rPr>
                <a:t>1</a:t>
              </a:r>
              <a:endParaRPr sz="2400" b="1" i="0" u="none" strike="noStrike" cap="none" dirty="0">
                <a:solidFill>
                  <a:schemeClr val="bg1"/>
                </a:solidFill>
                <a:latin typeface="Arial"/>
                <a:ea typeface="Arial"/>
                <a:cs typeface="Arial"/>
                <a:sym typeface="Arial"/>
              </a:endParaRPr>
            </a:p>
          </p:txBody>
        </p:sp>
      </p:grpSp>
      <p:sp>
        <p:nvSpPr>
          <p:cNvPr id="8" name="TextBox 7">
            <a:extLst>
              <a:ext uri="{FF2B5EF4-FFF2-40B4-BE49-F238E27FC236}">
                <a16:creationId xmlns:a16="http://schemas.microsoft.com/office/drawing/2014/main" id="{E2568A20-BAB7-9344-B86D-6432E21B42F2}"/>
              </a:ext>
            </a:extLst>
          </p:cNvPr>
          <p:cNvSpPr txBox="1"/>
          <p:nvPr/>
        </p:nvSpPr>
        <p:spPr>
          <a:xfrm>
            <a:off x="1161585" y="2618614"/>
            <a:ext cx="9868829" cy="2916952"/>
          </a:xfrm>
          <a:prstGeom prst="rect">
            <a:avLst/>
          </a:prstGeom>
          <a:noFill/>
        </p:spPr>
        <p:txBody>
          <a:bodyPr wrap="square" rtlCol="0">
            <a:spAutoFit/>
          </a:bodyPr>
          <a:lstStyle/>
          <a:p>
            <a:pPr algn="just">
              <a:spcBef>
                <a:spcPts val="300"/>
              </a:spcBef>
              <a:spcAft>
                <a:spcPts val="300"/>
              </a:spcAft>
            </a:pPr>
            <a:r>
              <a:rPr lang="en-US" sz="2400" b="1" dirty="0" err="1">
                <a:solidFill>
                  <a:schemeClr val="accent5">
                    <a:lumMod val="75000"/>
                  </a:schemeClr>
                </a:solidFill>
                <a:latin typeface="Arial (Body)"/>
                <a:sym typeface="Arial"/>
              </a:rPr>
              <a:t>Tinh</a:t>
            </a:r>
            <a:r>
              <a:rPr lang="en-US" sz="2400" b="1" dirty="0">
                <a:solidFill>
                  <a:schemeClr val="accent5">
                    <a:lumMod val="75000"/>
                  </a:schemeClr>
                </a:solidFill>
                <a:latin typeface="Arial (Body)"/>
                <a:sym typeface="Arial"/>
              </a:rPr>
              <a:t> </a:t>
            </a:r>
            <a:r>
              <a:rPr lang="en-US" sz="2400" b="1" dirty="0" err="1">
                <a:solidFill>
                  <a:schemeClr val="accent5">
                    <a:lumMod val="75000"/>
                  </a:schemeClr>
                </a:solidFill>
                <a:latin typeface="Arial (Body)"/>
                <a:sym typeface="Arial"/>
              </a:rPr>
              <a:t>thần</a:t>
            </a:r>
            <a:r>
              <a:rPr lang="en-US" sz="2400" b="1" dirty="0">
                <a:solidFill>
                  <a:schemeClr val="accent5">
                    <a:lumMod val="75000"/>
                  </a:schemeClr>
                </a:solidFill>
                <a:latin typeface="Arial (Body)"/>
                <a:sym typeface="Arial"/>
              </a:rPr>
              <a:t> </a:t>
            </a:r>
            <a:r>
              <a:rPr lang="en-US" sz="2400" b="1" dirty="0" err="1">
                <a:solidFill>
                  <a:schemeClr val="accent5">
                    <a:lumMod val="75000"/>
                  </a:schemeClr>
                </a:solidFill>
                <a:latin typeface="Arial (Body)"/>
                <a:sym typeface="Arial"/>
              </a:rPr>
              <a:t>của</a:t>
            </a:r>
            <a:r>
              <a:rPr lang="en-US" sz="2400" b="1" dirty="0">
                <a:solidFill>
                  <a:schemeClr val="accent5">
                    <a:lumMod val="75000"/>
                  </a:schemeClr>
                </a:solidFill>
                <a:latin typeface="Arial (Body)"/>
                <a:sym typeface="Arial"/>
              </a:rPr>
              <a:t> </a:t>
            </a:r>
            <a:r>
              <a:rPr lang="en-US" sz="2400" b="1" dirty="0" err="1">
                <a:solidFill>
                  <a:schemeClr val="accent5">
                    <a:lumMod val="75000"/>
                  </a:schemeClr>
                </a:solidFill>
                <a:latin typeface="Arial (Body)"/>
                <a:sym typeface="Arial"/>
              </a:rPr>
              <a:t>Chương</a:t>
            </a:r>
            <a:r>
              <a:rPr lang="en-US" sz="2400" b="1" dirty="0">
                <a:solidFill>
                  <a:schemeClr val="accent5">
                    <a:lumMod val="75000"/>
                  </a:schemeClr>
                </a:solidFill>
                <a:latin typeface="Arial (Body)"/>
                <a:sym typeface="Arial"/>
              </a:rPr>
              <a:t> </a:t>
            </a:r>
            <a:r>
              <a:rPr lang="en-US" sz="2400" b="1" dirty="0" err="1">
                <a:solidFill>
                  <a:schemeClr val="accent5">
                    <a:lumMod val="75000"/>
                  </a:schemeClr>
                </a:solidFill>
                <a:latin typeface="Arial (Body)"/>
                <a:sym typeface="Arial"/>
              </a:rPr>
              <a:t>trình</a:t>
            </a:r>
            <a:r>
              <a:rPr lang="en-US" sz="2400" b="1" dirty="0">
                <a:solidFill>
                  <a:schemeClr val="accent5">
                    <a:lumMod val="75000"/>
                  </a:schemeClr>
                </a:solidFill>
                <a:latin typeface="Arial (Body)"/>
                <a:sym typeface="Arial"/>
              </a:rPr>
              <a:t> GDPT </a:t>
            </a:r>
            <a:r>
              <a:rPr lang="en-US" sz="2400" b="1" dirty="0" err="1">
                <a:solidFill>
                  <a:schemeClr val="accent5">
                    <a:lumMod val="75000"/>
                  </a:schemeClr>
                </a:solidFill>
                <a:latin typeface="Arial (Body)"/>
                <a:sym typeface="Arial"/>
              </a:rPr>
              <a:t>môn</a:t>
            </a:r>
            <a:r>
              <a:rPr lang="en-US" sz="2400" b="1" dirty="0">
                <a:solidFill>
                  <a:schemeClr val="accent5">
                    <a:lumMod val="75000"/>
                  </a:schemeClr>
                </a:solidFill>
                <a:latin typeface="Arial (Body)"/>
                <a:sym typeface="Arial"/>
              </a:rPr>
              <a:t> </a:t>
            </a:r>
            <a:r>
              <a:rPr lang="en-US" sz="2400" b="1" dirty="0" err="1">
                <a:solidFill>
                  <a:schemeClr val="accent5">
                    <a:lumMod val="75000"/>
                  </a:schemeClr>
                </a:solidFill>
                <a:latin typeface="Arial (Body)"/>
                <a:sym typeface="Arial"/>
              </a:rPr>
              <a:t>Toán</a:t>
            </a:r>
            <a:r>
              <a:rPr lang="en-US" sz="2400" b="1" dirty="0">
                <a:solidFill>
                  <a:schemeClr val="accent5">
                    <a:lumMod val="75000"/>
                  </a:schemeClr>
                </a:solidFill>
                <a:latin typeface="Arial (Body)"/>
                <a:sym typeface="Arial"/>
              </a:rPr>
              <a:t> </a:t>
            </a:r>
            <a:r>
              <a:rPr lang="en-US" sz="2400" b="1" dirty="0" err="1">
                <a:solidFill>
                  <a:schemeClr val="accent5">
                    <a:lumMod val="75000"/>
                  </a:schemeClr>
                </a:solidFill>
                <a:latin typeface="Arial (Body)"/>
                <a:sym typeface="Arial"/>
              </a:rPr>
              <a:t>năm</a:t>
            </a:r>
            <a:r>
              <a:rPr lang="en-US" sz="2400" b="1" dirty="0">
                <a:solidFill>
                  <a:schemeClr val="accent5">
                    <a:lumMod val="75000"/>
                  </a:schemeClr>
                </a:solidFill>
                <a:latin typeface="Arial (Body)"/>
                <a:sym typeface="Arial"/>
              </a:rPr>
              <a:t> 2018:</a:t>
            </a:r>
          </a:p>
          <a:p>
            <a:pPr marL="342900" indent="-342900" algn="just">
              <a:lnSpc>
                <a:spcPct val="150000"/>
              </a:lnSpc>
              <a:spcBef>
                <a:spcPts val="300"/>
              </a:spcBef>
              <a:spcAft>
                <a:spcPts val="300"/>
              </a:spcAft>
              <a:buFont typeface="Wingdings" pitchFamily="2" charset="2"/>
              <a:buChar char="v"/>
            </a:pPr>
            <a:r>
              <a:rPr lang="en-US" sz="2400" dirty="0" err="1">
                <a:latin typeface="Arial (Body)"/>
                <a:sym typeface="Arial"/>
              </a:rPr>
              <a:t>Bảo</a:t>
            </a:r>
            <a:r>
              <a:rPr lang="en-US" sz="2400" dirty="0">
                <a:latin typeface="Arial (Body)"/>
                <a:sym typeface="Arial"/>
              </a:rPr>
              <a:t> </a:t>
            </a:r>
            <a:r>
              <a:rPr lang="en-US" sz="2400" dirty="0" err="1">
                <a:latin typeface="Arial (Body)"/>
                <a:sym typeface="Arial"/>
              </a:rPr>
              <a:t>đảm</a:t>
            </a:r>
            <a:r>
              <a:rPr lang="en-US" sz="2400" dirty="0">
                <a:latin typeface="Arial (Body)"/>
                <a:sym typeface="Arial"/>
              </a:rPr>
              <a:t> </a:t>
            </a:r>
            <a:r>
              <a:rPr lang="en-US" sz="2400" dirty="0" err="1">
                <a:latin typeface="Arial (Body)"/>
                <a:sym typeface="Arial"/>
              </a:rPr>
              <a:t>tính</a:t>
            </a:r>
            <a:r>
              <a:rPr lang="en-US" sz="2400" dirty="0">
                <a:latin typeface="Arial (Body)"/>
                <a:sym typeface="Arial"/>
              </a:rPr>
              <a:t> </a:t>
            </a:r>
            <a:r>
              <a:rPr lang="en-US" sz="2400" dirty="0" err="1">
                <a:latin typeface="Arial (Body)"/>
                <a:sym typeface="Arial"/>
              </a:rPr>
              <a:t>tinh</a:t>
            </a:r>
            <a:r>
              <a:rPr lang="en-US" sz="2400" dirty="0">
                <a:latin typeface="Arial (Body)"/>
                <a:sym typeface="Arial"/>
              </a:rPr>
              <a:t> </a:t>
            </a:r>
            <a:r>
              <a:rPr lang="en-US" sz="2400" dirty="0" err="1">
                <a:latin typeface="Arial (Body)"/>
                <a:sym typeface="Arial"/>
              </a:rPr>
              <a:t>giản</a:t>
            </a:r>
            <a:r>
              <a:rPr lang="en-US" sz="2400" dirty="0">
                <a:latin typeface="Arial (Body)"/>
                <a:sym typeface="Arial"/>
              </a:rPr>
              <a:t>, </a:t>
            </a:r>
            <a:r>
              <a:rPr lang="en-US" sz="2400" dirty="0" err="1">
                <a:latin typeface="Arial (Body)"/>
                <a:sym typeface="Arial"/>
              </a:rPr>
              <a:t>thiết</a:t>
            </a:r>
            <a:r>
              <a:rPr lang="en-US" sz="2400" dirty="0">
                <a:latin typeface="Arial (Body)"/>
                <a:sym typeface="Arial"/>
              </a:rPr>
              <a:t> </a:t>
            </a:r>
            <a:r>
              <a:rPr lang="en-US" sz="2400" dirty="0" err="1">
                <a:latin typeface="Arial (Body)"/>
                <a:sym typeface="Arial"/>
              </a:rPr>
              <a:t>thực</a:t>
            </a:r>
            <a:r>
              <a:rPr lang="en-US" sz="2400" dirty="0">
                <a:latin typeface="Arial (Body)"/>
                <a:sym typeface="Arial"/>
              </a:rPr>
              <a:t>, </a:t>
            </a:r>
            <a:r>
              <a:rPr lang="en-US" sz="2400" dirty="0" err="1">
                <a:latin typeface="Arial (Body)"/>
                <a:sym typeface="Arial"/>
              </a:rPr>
              <a:t>hiện</a:t>
            </a:r>
            <a:r>
              <a:rPr lang="en-US" sz="2400" dirty="0">
                <a:latin typeface="Arial (Body)"/>
                <a:sym typeface="Arial"/>
              </a:rPr>
              <a:t> </a:t>
            </a:r>
            <a:r>
              <a:rPr lang="en-US" sz="2400" dirty="0" err="1">
                <a:latin typeface="Arial (Body)"/>
                <a:sym typeface="Arial"/>
              </a:rPr>
              <a:t>đại</a:t>
            </a:r>
            <a:r>
              <a:rPr lang="en-US" sz="2400" dirty="0">
                <a:latin typeface="Arial (Body)"/>
                <a:sym typeface="Arial"/>
              </a:rPr>
              <a:t>.</a:t>
            </a:r>
          </a:p>
          <a:p>
            <a:pPr marL="342900" indent="-342900" algn="just">
              <a:lnSpc>
                <a:spcPct val="150000"/>
              </a:lnSpc>
              <a:spcBef>
                <a:spcPts val="300"/>
              </a:spcBef>
              <a:spcAft>
                <a:spcPts val="300"/>
              </a:spcAft>
              <a:buFont typeface="Wingdings" pitchFamily="2" charset="2"/>
              <a:buChar char="v"/>
            </a:pPr>
            <a:r>
              <a:rPr lang="en-US" sz="2400" dirty="0" err="1">
                <a:latin typeface="Arial (Body)"/>
                <a:sym typeface="Arial"/>
              </a:rPr>
              <a:t>Bảo</a:t>
            </a:r>
            <a:r>
              <a:rPr lang="en-US" sz="2400" dirty="0">
                <a:latin typeface="Arial (Body)"/>
                <a:sym typeface="Arial"/>
              </a:rPr>
              <a:t> </a:t>
            </a:r>
            <a:r>
              <a:rPr lang="en-US" sz="2400" dirty="0" err="1">
                <a:latin typeface="Arial (Body)"/>
                <a:sym typeface="Arial"/>
              </a:rPr>
              <a:t>đảm</a:t>
            </a:r>
            <a:r>
              <a:rPr lang="en-US" sz="2400" dirty="0">
                <a:latin typeface="Arial (Body)"/>
                <a:sym typeface="Arial"/>
              </a:rPr>
              <a:t> </a:t>
            </a:r>
            <a:r>
              <a:rPr lang="en-US" sz="2400" dirty="0" err="1">
                <a:latin typeface="Arial (Body)"/>
                <a:sym typeface="Arial"/>
              </a:rPr>
              <a:t>tính</a:t>
            </a:r>
            <a:r>
              <a:rPr lang="en-US" sz="2400" dirty="0">
                <a:latin typeface="Arial (Body)"/>
                <a:sym typeface="Arial"/>
              </a:rPr>
              <a:t> </a:t>
            </a:r>
            <a:r>
              <a:rPr lang="en-US" sz="2400" dirty="0" err="1">
                <a:latin typeface="Arial (Body)"/>
                <a:sym typeface="Arial"/>
              </a:rPr>
              <a:t>thống</a:t>
            </a:r>
            <a:r>
              <a:rPr lang="en-US" sz="2400" dirty="0">
                <a:latin typeface="Arial (Body)"/>
                <a:sym typeface="Arial"/>
              </a:rPr>
              <a:t> </a:t>
            </a:r>
            <a:r>
              <a:rPr lang="en-US" sz="2400" dirty="0" err="1">
                <a:latin typeface="Arial (Body)"/>
                <a:sym typeface="Arial"/>
              </a:rPr>
              <a:t>nhất</a:t>
            </a:r>
            <a:r>
              <a:rPr lang="en-US" sz="2400" dirty="0">
                <a:latin typeface="Arial (Body)"/>
                <a:sym typeface="Arial"/>
              </a:rPr>
              <a:t>, </a:t>
            </a:r>
            <a:r>
              <a:rPr lang="en-US" sz="2400" dirty="0" err="1">
                <a:latin typeface="Arial (Body)"/>
                <a:sym typeface="Arial"/>
              </a:rPr>
              <a:t>sự</a:t>
            </a:r>
            <a:r>
              <a:rPr lang="en-US" sz="2400" dirty="0">
                <a:latin typeface="Arial (Body)"/>
                <a:sym typeface="Arial"/>
              </a:rPr>
              <a:t> </a:t>
            </a:r>
            <a:r>
              <a:rPr lang="en-US" sz="2400" dirty="0" err="1">
                <a:latin typeface="Arial (Body)"/>
                <a:sym typeface="Arial"/>
              </a:rPr>
              <a:t>nhất</a:t>
            </a:r>
            <a:r>
              <a:rPr lang="en-US" sz="2400" dirty="0">
                <a:latin typeface="Arial (Body)"/>
                <a:sym typeface="Arial"/>
              </a:rPr>
              <a:t> </a:t>
            </a:r>
            <a:r>
              <a:rPr lang="en-US" sz="2400" dirty="0" err="1">
                <a:latin typeface="Arial (Body)"/>
                <a:sym typeface="Arial"/>
              </a:rPr>
              <a:t>quán</a:t>
            </a:r>
            <a:r>
              <a:rPr lang="en-US" sz="2400" dirty="0">
                <a:latin typeface="Arial (Body)"/>
                <a:sym typeface="Arial"/>
              </a:rPr>
              <a:t> </a:t>
            </a:r>
            <a:r>
              <a:rPr lang="en-US" sz="2400" dirty="0" err="1">
                <a:latin typeface="Arial (Body)"/>
                <a:sym typeface="Arial"/>
              </a:rPr>
              <a:t>và</a:t>
            </a:r>
            <a:r>
              <a:rPr lang="en-US" sz="2400" dirty="0">
                <a:latin typeface="Arial (Body)"/>
                <a:sym typeface="Arial"/>
              </a:rPr>
              <a:t> </a:t>
            </a:r>
            <a:r>
              <a:rPr lang="en-US" sz="2400" dirty="0" err="1">
                <a:latin typeface="Arial (Body)"/>
                <a:sym typeface="Arial"/>
              </a:rPr>
              <a:t>phát</a:t>
            </a:r>
            <a:r>
              <a:rPr lang="en-US" sz="2400" dirty="0">
                <a:latin typeface="Arial (Body)"/>
                <a:sym typeface="Arial"/>
              </a:rPr>
              <a:t> </a:t>
            </a:r>
            <a:r>
              <a:rPr lang="en-US" sz="2400" dirty="0" err="1">
                <a:latin typeface="Arial (Body)"/>
                <a:sym typeface="Arial"/>
              </a:rPr>
              <a:t>triển</a:t>
            </a:r>
            <a:r>
              <a:rPr lang="en-US" sz="2400" dirty="0">
                <a:latin typeface="Arial (Body)"/>
                <a:sym typeface="Arial"/>
              </a:rPr>
              <a:t> </a:t>
            </a:r>
            <a:r>
              <a:rPr lang="en-US" sz="2400" dirty="0" err="1">
                <a:latin typeface="Arial (Body)"/>
                <a:sym typeface="Arial"/>
              </a:rPr>
              <a:t>liên</a:t>
            </a:r>
            <a:r>
              <a:rPr lang="en-US" sz="2400" dirty="0">
                <a:latin typeface="Arial (Body)"/>
                <a:sym typeface="Arial"/>
              </a:rPr>
              <a:t> </a:t>
            </a:r>
            <a:r>
              <a:rPr lang="en-US" sz="2400" dirty="0" err="1">
                <a:latin typeface="Arial (Body)"/>
                <a:sym typeface="Arial"/>
              </a:rPr>
              <a:t>tục</a:t>
            </a:r>
            <a:r>
              <a:rPr lang="en-US" sz="2400" dirty="0">
                <a:latin typeface="Arial (Body)"/>
                <a:sym typeface="Arial"/>
              </a:rPr>
              <a:t>.</a:t>
            </a:r>
            <a:endParaRPr lang="en-US" sz="2400" i="1" dirty="0">
              <a:latin typeface="Arial (Body)"/>
              <a:sym typeface="Arial"/>
            </a:endParaRPr>
          </a:p>
          <a:p>
            <a:pPr marL="342900" indent="-342900" algn="just">
              <a:lnSpc>
                <a:spcPct val="150000"/>
              </a:lnSpc>
              <a:spcBef>
                <a:spcPts val="300"/>
              </a:spcBef>
              <a:spcAft>
                <a:spcPts val="300"/>
              </a:spcAft>
              <a:buFont typeface="Wingdings" pitchFamily="2" charset="2"/>
              <a:buChar char="v"/>
            </a:pPr>
            <a:r>
              <a:rPr lang="vi-VN" sz="2400" dirty="0">
                <a:latin typeface="Arial (Body)"/>
              </a:rPr>
              <a:t>Bảo đảm tính tích hợp và phân hoá.</a:t>
            </a:r>
          </a:p>
          <a:p>
            <a:pPr marL="342900" indent="-342900" algn="just">
              <a:lnSpc>
                <a:spcPct val="150000"/>
              </a:lnSpc>
              <a:spcBef>
                <a:spcPts val="300"/>
              </a:spcBef>
              <a:spcAft>
                <a:spcPts val="300"/>
              </a:spcAft>
              <a:buFont typeface="Wingdings" pitchFamily="2" charset="2"/>
              <a:buChar char="v"/>
            </a:pPr>
            <a:r>
              <a:rPr lang="en-US" sz="2400" dirty="0" err="1">
                <a:latin typeface="Arial (Body)"/>
                <a:sym typeface="Arial"/>
              </a:rPr>
              <a:t>Bảo</a:t>
            </a:r>
            <a:r>
              <a:rPr lang="en-US" sz="2400" dirty="0">
                <a:latin typeface="Arial (Body)"/>
                <a:sym typeface="Arial"/>
              </a:rPr>
              <a:t> </a:t>
            </a:r>
            <a:r>
              <a:rPr lang="en-US" sz="2400" dirty="0" err="1">
                <a:latin typeface="Arial (Body)"/>
                <a:sym typeface="Arial"/>
              </a:rPr>
              <a:t>đảm</a:t>
            </a:r>
            <a:r>
              <a:rPr lang="en-US" sz="2400" dirty="0">
                <a:latin typeface="Arial (Body)"/>
                <a:sym typeface="Arial"/>
              </a:rPr>
              <a:t> </a:t>
            </a:r>
            <a:r>
              <a:rPr lang="en-US" sz="2400" dirty="0" err="1">
                <a:latin typeface="Arial (Body)"/>
                <a:sym typeface="Arial"/>
              </a:rPr>
              <a:t>tính</a:t>
            </a:r>
            <a:r>
              <a:rPr lang="en-US" sz="2400" dirty="0">
                <a:latin typeface="Arial (Body)"/>
                <a:sym typeface="Arial"/>
              </a:rPr>
              <a:t> </a:t>
            </a:r>
            <a:r>
              <a:rPr lang="en-US" sz="2400" dirty="0" err="1">
                <a:latin typeface="Arial (Body)"/>
                <a:sym typeface="Arial"/>
              </a:rPr>
              <a:t>mở</a:t>
            </a:r>
            <a:r>
              <a:rPr lang="en-US" sz="2400" dirty="0">
                <a:latin typeface="Arial (Body)"/>
                <a:sym typeface="Arial"/>
              </a:rPr>
              <a:t>.</a:t>
            </a:r>
            <a:endParaRPr lang="vi-VN" sz="2400" dirty="0">
              <a:latin typeface="Arial (Body)"/>
            </a:endParaRPr>
          </a:p>
        </p:txBody>
      </p:sp>
      <p:sp>
        <p:nvSpPr>
          <p:cNvPr id="6" name="TextBox 5">
            <a:extLst>
              <a:ext uri="{FF2B5EF4-FFF2-40B4-BE49-F238E27FC236}">
                <a16:creationId xmlns:a16="http://schemas.microsoft.com/office/drawing/2014/main" id="{4AF104F4-6D6F-9EB0-45DF-3C5AA7F67E92}"/>
              </a:ext>
            </a:extLst>
          </p:cNvPr>
          <p:cNvSpPr txBox="1"/>
          <p:nvPr/>
        </p:nvSpPr>
        <p:spPr>
          <a:xfrm>
            <a:off x="1345367" y="830864"/>
            <a:ext cx="10196766" cy="584775"/>
          </a:xfrm>
          <a:prstGeom prst="rect">
            <a:avLst/>
          </a:prstGeom>
          <a:noFill/>
        </p:spPr>
        <p:txBody>
          <a:bodyPr wrap="none" rtlCol="0">
            <a:spAutoFit/>
          </a:bodyPr>
          <a:lstStyle/>
          <a:p>
            <a:r>
              <a:rPr lang="vi-VN" sz="3200" b="1" dirty="0">
                <a:solidFill>
                  <a:schemeClr val="accent5">
                    <a:lumMod val="75000"/>
                  </a:schemeClr>
                </a:solidFill>
              </a:rPr>
              <a:t>NHỮNG ĐIỂM MỚI NỔI BẬT CỦA BỘ SÁCH TOÁN 8</a:t>
            </a:r>
          </a:p>
        </p:txBody>
      </p:sp>
      <p:grpSp>
        <p:nvGrpSpPr>
          <p:cNvPr id="7" name="Group 6">
            <a:extLst>
              <a:ext uri="{FF2B5EF4-FFF2-40B4-BE49-F238E27FC236}">
                <a16:creationId xmlns:a16="http://schemas.microsoft.com/office/drawing/2014/main" id="{75413B94-F1C7-711E-0223-0DFA9E6B8169}"/>
              </a:ext>
            </a:extLst>
          </p:cNvPr>
          <p:cNvGrpSpPr/>
          <p:nvPr/>
        </p:nvGrpSpPr>
        <p:grpSpPr>
          <a:xfrm>
            <a:off x="697295" y="799214"/>
            <a:ext cx="648072" cy="648072"/>
            <a:chOff x="1409738" y="-4691"/>
            <a:chExt cx="648072" cy="648072"/>
          </a:xfrm>
          <a:solidFill>
            <a:schemeClr val="accent2"/>
          </a:solidFill>
        </p:grpSpPr>
        <p:sp>
          <p:nvSpPr>
            <p:cNvPr id="9" name="Google Shape;297;p13">
              <a:extLst>
                <a:ext uri="{FF2B5EF4-FFF2-40B4-BE49-F238E27FC236}">
                  <a16:creationId xmlns:a16="http://schemas.microsoft.com/office/drawing/2014/main" id="{C8192A79-F202-7A8B-029F-672A599410F6}"/>
                </a:ext>
              </a:extLst>
            </p:cNvPr>
            <p:cNvSpPr/>
            <p:nvPr/>
          </p:nvSpPr>
          <p:spPr>
            <a:xfrm>
              <a:off x="1409738" y="-4691"/>
              <a:ext cx="648072" cy="648072"/>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10" name="Google Shape;298;p13">
              <a:extLst>
                <a:ext uri="{FF2B5EF4-FFF2-40B4-BE49-F238E27FC236}">
                  <a16:creationId xmlns:a16="http://schemas.microsoft.com/office/drawing/2014/main" id="{1A064B07-607C-FD15-B3B1-535F6BCA5757}"/>
                </a:ext>
              </a:extLst>
            </p:cNvPr>
            <p:cNvSpPr txBox="1"/>
            <p:nvPr/>
          </p:nvSpPr>
          <p:spPr>
            <a:xfrm>
              <a:off x="1409738" y="18412"/>
              <a:ext cx="620342" cy="584735"/>
            </a:xfrm>
            <a:prstGeom prst="rect">
              <a:avLst/>
            </a:prstGeom>
            <a:grp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bg1"/>
                  </a:solidFill>
                  <a:latin typeface="Arial"/>
                  <a:ea typeface="Arial"/>
                  <a:cs typeface="Arial"/>
                  <a:sym typeface="Arial"/>
                </a:rPr>
                <a:t>I</a:t>
              </a:r>
              <a:endParaRPr sz="2400" b="1" i="0" u="none" strike="noStrike" cap="none" dirty="0">
                <a:solidFill>
                  <a:schemeClr val="bg1"/>
                </a:solidFill>
                <a:latin typeface="Arial"/>
                <a:ea typeface="Arial"/>
                <a:cs typeface="Arial"/>
                <a:sym typeface="Arial"/>
              </a:endParaRPr>
            </a:p>
          </p:txBody>
        </p:sp>
      </p:grpSp>
    </p:spTree>
    <p:extLst>
      <p:ext uri="{BB962C8B-B14F-4D97-AF65-F5344CB8AC3E}">
        <p14:creationId xmlns:p14="http://schemas.microsoft.com/office/powerpoint/2010/main" val="296068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56FF8C-A2E2-3945-B9F3-97E89056328E}"/>
              </a:ext>
            </a:extLst>
          </p:cNvPr>
          <p:cNvSpPr txBox="1"/>
          <p:nvPr/>
        </p:nvSpPr>
        <p:spPr>
          <a:xfrm>
            <a:off x="2597881" y="429087"/>
            <a:ext cx="7691747" cy="523220"/>
          </a:xfrm>
          <a:prstGeom prst="rect">
            <a:avLst/>
          </a:prstGeom>
          <a:noFill/>
        </p:spPr>
        <p:txBody>
          <a:bodyPr wrap="square" rtlCol="0">
            <a:spAutoFit/>
          </a:bodyPr>
          <a:lstStyle/>
          <a:p>
            <a:r>
              <a:rPr lang="vi-VN" sz="2800" b="1" dirty="0">
                <a:solidFill>
                  <a:schemeClr val="accent5">
                    <a:lumMod val="75000"/>
                  </a:schemeClr>
                </a:solidFill>
              </a:rPr>
              <a:t>TINH THẦN, MỤC TIÊU của CHƯƠNG TRÌNH</a:t>
            </a:r>
            <a:endParaRPr lang="vi-VN" sz="2800" b="1" dirty="0">
              <a:solidFill>
                <a:schemeClr val="accent3"/>
              </a:solidFill>
            </a:endParaRPr>
          </a:p>
        </p:txBody>
      </p:sp>
      <p:sp>
        <p:nvSpPr>
          <p:cNvPr id="8" name="TextBox 7">
            <a:extLst>
              <a:ext uri="{FF2B5EF4-FFF2-40B4-BE49-F238E27FC236}">
                <a16:creationId xmlns:a16="http://schemas.microsoft.com/office/drawing/2014/main" id="{E2568A20-BAB7-9344-B86D-6432E21B42F2}"/>
              </a:ext>
            </a:extLst>
          </p:cNvPr>
          <p:cNvSpPr txBox="1"/>
          <p:nvPr/>
        </p:nvSpPr>
        <p:spPr>
          <a:xfrm>
            <a:off x="1161585" y="1399414"/>
            <a:ext cx="10013096" cy="4131900"/>
          </a:xfrm>
          <a:prstGeom prst="rect">
            <a:avLst/>
          </a:prstGeom>
          <a:noFill/>
        </p:spPr>
        <p:txBody>
          <a:bodyPr wrap="square" rtlCol="0">
            <a:spAutoFit/>
          </a:bodyPr>
          <a:lstStyle/>
          <a:p>
            <a:pPr algn="just">
              <a:spcBef>
                <a:spcPts val="300"/>
              </a:spcBef>
              <a:spcAft>
                <a:spcPts val="300"/>
              </a:spcAft>
            </a:pPr>
            <a:r>
              <a:rPr lang="en-US" sz="2400" b="1" dirty="0" err="1">
                <a:solidFill>
                  <a:schemeClr val="accent5">
                    <a:lumMod val="75000"/>
                  </a:schemeClr>
                </a:solidFill>
                <a:latin typeface="Arial (Body)"/>
                <a:sym typeface="Arial"/>
              </a:rPr>
              <a:t>Mục</a:t>
            </a:r>
            <a:r>
              <a:rPr lang="en-US" sz="2400" b="1" dirty="0">
                <a:solidFill>
                  <a:schemeClr val="accent5">
                    <a:lumMod val="75000"/>
                  </a:schemeClr>
                </a:solidFill>
                <a:latin typeface="Arial (Body)"/>
                <a:sym typeface="Arial"/>
              </a:rPr>
              <a:t> </a:t>
            </a:r>
            <a:r>
              <a:rPr lang="en-US" sz="2400" b="1" dirty="0" err="1">
                <a:solidFill>
                  <a:schemeClr val="accent5">
                    <a:lumMod val="75000"/>
                  </a:schemeClr>
                </a:solidFill>
                <a:latin typeface="Arial (Body)"/>
                <a:sym typeface="Arial"/>
              </a:rPr>
              <a:t>tiêu</a:t>
            </a:r>
            <a:r>
              <a:rPr lang="en-US" sz="2400" b="1" dirty="0">
                <a:solidFill>
                  <a:schemeClr val="accent5">
                    <a:lumMod val="75000"/>
                  </a:schemeClr>
                </a:solidFill>
                <a:latin typeface="Arial (Body)"/>
                <a:sym typeface="Arial"/>
              </a:rPr>
              <a:t> </a:t>
            </a:r>
            <a:r>
              <a:rPr lang="en-US" sz="2400" b="1" dirty="0" err="1">
                <a:solidFill>
                  <a:schemeClr val="accent5">
                    <a:lumMod val="75000"/>
                  </a:schemeClr>
                </a:solidFill>
                <a:latin typeface="Arial (Body)"/>
                <a:sym typeface="Arial"/>
              </a:rPr>
              <a:t>của</a:t>
            </a:r>
            <a:r>
              <a:rPr lang="en-US" sz="2400" b="1" dirty="0">
                <a:solidFill>
                  <a:schemeClr val="accent5">
                    <a:lumMod val="75000"/>
                  </a:schemeClr>
                </a:solidFill>
                <a:latin typeface="Arial (Body)"/>
                <a:sym typeface="Arial"/>
              </a:rPr>
              <a:t> </a:t>
            </a:r>
            <a:r>
              <a:rPr lang="en-US" sz="2400" b="1" dirty="0" err="1">
                <a:solidFill>
                  <a:schemeClr val="accent5">
                    <a:lumMod val="75000"/>
                  </a:schemeClr>
                </a:solidFill>
                <a:latin typeface="Arial (Body)"/>
                <a:sym typeface="Arial"/>
              </a:rPr>
              <a:t>Chương</a:t>
            </a:r>
            <a:r>
              <a:rPr lang="en-US" sz="2400" b="1" dirty="0">
                <a:solidFill>
                  <a:schemeClr val="accent5">
                    <a:lumMod val="75000"/>
                  </a:schemeClr>
                </a:solidFill>
                <a:latin typeface="Arial (Body)"/>
                <a:sym typeface="Arial"/>
              </a:rPr>
              <a:t> </a:t>
            </a:r>
            <a:r>
              <a:rPr lang="en-US" sz="2400" b="1" dirty="0" err="1">
                <a:solidFill>
                  <a:schemeClr val="accent5">
                    <a:lumMod val="75000"/>
                  </a:schemeClr>
                </a:solidFill>
                <a:latin typeface="Arial (Body)"/>
                <a:sym typeface="Arial"/>
              </a:rPr>
              <a:t>trình</a:t>
            </a:r>
            <a:r>
              <a:rPr lang="en-US" sz="2400" b="1" dirty="0">
                <a:solidFill>
                  <a:schemeClr val="accent5">
                    <a:lumMod val="75000"/>
                  </a:schemeClr>
                </a:solidFill>
                <a:latin typeface="Arial (Body)"/>
                <a:sym typeface="Arial"/>
              </a:rPr>
              <a:t> GDPT </a:t>
            </a:r>
            <a:r>
              <a:rPr lang="en-US" sz="2400" b="1" dirty="0" err="1">
                <a:solidFill>
                  <a:schemeClr val="accent5">
                    <a:lumMod val="75000"/>
                  </a:schemeClr>
                </a:solidFill>
                <a:latin typeface="Arial (Body)"/>
                <a:sym typeface="Arial"/>
              </a:rPr>
              <a:t>môn</a:t>
            </a:r>
            <a:r>
              <a:rPr lang="en-US" sz="2400" b="1" dirty="0">
                <a:solidFill>
                  <a:schemeClr val="accent5">
                    <a:lumMod val="75000"/>
                  </a:schemeClr>
                </a:solidFill>
                <a:latin typeface="Arial (Body)"/>
                <a:sym typeface="Arial"/>
              </a:rPr>
              <a:t> </a:t>
            </a:r>
            <a:r>
              <a:rPr lang="en-US" sz="2400" b="1" dirty="0" err="1">
                <a:solidFill>
                  <a:schemeClr val="accent5">
                    <a:lumMod val="75000"/>
                  </a:schemeClr>
                </a:solidFill>
                <a:latin typeface="Arial (Body)"/>
                <a:sym typeface="Arial"/>
              </a:rPr>
              <a:t>Toán</a:t>
            </a:r>
            <a:r>
              <a:rPr lang="en-US" sz="2400" b="1" dirty="0">
                <a:solidFill>
                  <a:schemeClr val="accent5">
                    <a:lumMod val="75000"/>
                  </a:schemeClr>
                </a:solidFill>
                <a:latin typeface="Arial (Body)"/>
                <a:sym typeface="Arial"/>
              </a:rPr>
              <a:t> </a:t>
            </a:r>
            <a:r>
              <a:rPr lang="en-US" sz="2400" b="1" dirty="0" err="1">
                <a:solidFill>
                  <a:schemeClr val="accent5">
                    <a:lumMod val="75000"/>
                  </a:schemeClr>
                </a:solidFill>
                <a:latin typeface="Arial (Body)"/>
                <a:sym typeface="Arial"/>
              </a:rPr>
              <a:t>năm</a:t>
            </a:r>
            <a:r>
              <a:rPr lang="en-US" sz="2400" b="1" dirty="0">
                <a:solidFill>
                  <a:schemeClr val="accent5">
                    <a:lumMod val="75000"/>
                  </a:schemeClr>
                </a:solidFill>
                <a:latin typeface="Arial (Body)"/>
                <a:sym typeface="Arial"/>
              </a:rPr>
              <a:t> 2018:</a:t>
            </a:r>
          </a:p>
          <a:p>
            <a:pPr marL="342900" indent="-342900" algn="just">
              <a:lnSpc>
                <a:spcPct val="150000"/>
              </a:lnSpc>
              <a:spcBef>
                <a:spcPts val="300"/>
              </a:spcBef>
              <a:spcAft>
                <a:spcPts val="300"/>
              </a:spcAft>
              <a:buFont typeface="Wingdings" pitchFamily="2" charset="2"/>
              <a:buChar char="v"/>
            </a:pPr>
            <a:r>
              <a:rPr lang="vi-VN" sz="2300" dirty="0"/>
              <a:t>Hình thành và phát triển năng lực toán học</a:t>
            </a:r>
            <a:r>
              <a:rPr lang="en-US" sz="2300" dirty="0"/>
              <a:t>.</a:t>
            </a:r>
          </a:p>
          <a:p>
            <a:pPr marL="342900" indent="-342900" algn="just">
              <a:spcBef>
                <a:spcPts val="300"/>
              </a:spcBef>
              <a:spcAft>
                <a:spcPts val="300"/>
              </a:spcAft>
              <a:buFont typeface="Wingdings" pitchFamily="2" charset="2"/>
              <a:buChar char="v"/>
            </a:pPr>
            <a:r>
              <a:rPr lang="vi-VN" sz="2300" dirty="0"/>
              <a:t>Góp phần hình thành và phát triển ở học sinh các phẩm chất chủ yếu và năng lực chung theo các mức độ phù hợp với môn học, cấp học</a:t>
            </a:r>
            <a:r>
              <a:rPr lang="en-US" sz="2300" dirty="0"/>
              <a:t>.</a:t>
            </a:r>
          </a:p>
          <a:p>
            <a:pPr marL="342900" indent="-342900" algn="just">
              <a:spcBef>
                <a:spcPts val="300"/>
              </a:spcBef>
              <a:spcAft>
                <a:spcPts val="300"/>
              </a:spcAft>
              <a:buFont typeface="Wingdings" pitchFamily="2" charset="2"/>
              <a:buChar char="v"/>
            </a:pPr>
            <a:r>
              <a:rPr lang="vi-VN" sz="2300" dirty="0"/>
              <a:t>Có kiến thức, kĩ năng toán học phổ thông, cơ bản, thiết yếu; phát triển khả năng giải quyết vấn đề có tính tích hợp liên môn</a:t>
            </a:r>
            <a:r>
              <a:rPr lang="en-US" sz="2300" dirty="0"/>
              <a:t>;</a:t>
            </a:r>
            <a:r>
              <a:rPr lang="vi-VN" sz="2300" dirty="0"/>
              <a:t> tạo cơ hội để học sinh được trải nghiệm, áp dụng toán học vào thực tiễn</a:t>
            </a:r>
            <a:r>
              <a:rPr lang="en-US" sz="2300" dirty="0"/>
              <a:t>.</a:t>
            </a:r>
          </a:p>
          <a:p>
            <a:pPr marL="342900" indent="-342900" algn="just">
              <a:spcBef>
                <a:spcPts val="300"/>
              </a:spcBef>
              <a:spcAft>
                <a:spcPts val="300"/>
              </a:spcAft>
              <a:buFont typeface="Wingdings" pitchFamily="2" charset="2"/>
              <a:buChar char="v"/>
            </a:pPr>
            <a:r>
              <a:rPr lang="vi-VN" sz="2300" dirty="0"/>
              <a:t>Có hiểu biết về sự hữu ích của toán học đối với từng ngành nghề liên quan để làm cơ sở định hướng nghề nghiệp, cũng như có đủ năng lực để tự tìm hiểu những vấn đề liên quan đến toán học trong suốt cuộc đời.</a:t>
            </a:r>
            <a:endParaRPr lang="en-US" sz="2300" dirty="0"/>
          </a:p>
        </p:txBody>
      </p:sp>
      <p:grpSp>
        <p:nvGrpSpPr>
          <p:cNvPr id="7" name="Group 6">
            <a:extLst>
              <a:ext uri="{FF2B5EF4-FFF2-40B4-BE49-F238E27FC236}">
                <a16:creationId xmlns:a16="http://schemas.microsoft.com/office/drawing/2014/main" id="{4BB1B0B6-1490-D04B-9C45-A321B2F9EA45}"/>
              </a:ext>
            </a:extLst>
          </p:cNvPr>
          <p:cNvGrpSpPr/>
          <p:nvPr/>
        </p:nvGrpSpPr>
        <p:grpSpPr>
          <a:xfrm>
            <a:off x="1734019" y="429087"/>
            <a:ext cx="648072" cy="648072"/>
            <a:chOff x="1409738" y="-4691"/>
            <a:chExt cx="648072" cy="648072"/>
          </a:xfrm>
        </p:grpSpPr>
        <p:sp>
          <p:nvSpPr>
            <p:cNvPr id="9" name="Google Shape;297;p13">
              <a:extLst>
                <a:ext uri="{FF2B5EF4-FFF2-40B4-BE49-F238E27FC236}">
                  <a16:creationId xmlns:a16="http://schemas.microsoft.com/office/drawing/2014/main" id="{2673A813-19DC-854C-8AAB-06727BE7333B}"/>
                </a:ext>
              </a:extLst>
            </p:cNvPr>
            <p:cNvSpPr/>
            <p:nvPr/>
          </p:nvSpPr>
          <p:spPr>
            <a:xfrm>
              <a:off x="1409738" y="-4691"/>
              <a:ext cx="648072" cy="64807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10" name="Google Shape;298;p13">
              <a:extLst>
                <a:ext uri="{FF2B5EF4-FFF2-40B4-BE49-F238E27FC236}">
                  <a16:creationId xmlns:a16="http://schemas.microsoft.com/office/drawing/2014/main" id="{4B85A268-EBB3-7E47-8D6A-86F6BA5EF5C7}"/>
                </a:ext>
              </a:extLst>
            </p:cNvPr>
            <p:cNvSpPr txBox="1"/>
            <p:nvPr/>
          </p:nvSpPr>
          <p:spPr>
            <a:xfrm>
              <a:off x="1409738" y="18412"/>
              <a:ext cx="620342"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latin typeface="Arial"/>
                  <a:ea typeface="Arial"/>
                  <a:cs typeface="Arial"/>
                  <a:sym typeface="Arial"/>
                </a:rPr>
                <a:t>1</a:t>
              </a:r>
              <a:endParaRPr sz="2400" b="1" i="0" u="none" strike="noStrike" cap="none" dirty="0">
                <a:solidFill>
                  <a:schemeClr val="bg1"/>
                </a:solidFill>
                <a:latin typeface="Arial"/>
                <a:ea typeface="Arial"/>
                <a:cs typeface="Arial"/>
                <a:sym typeface="Arial"/>
              </a:endParaRPr>
            </a:p>
          </p:txBody>
        </p:sp>
      </p:grpSp>
    </p:spTree>
    <p:extLst>
      <p:ext uri="{BB962C8B-B14F-4D97-AF65-F5344CB8AC3E}">
        <p14:creationId xmlns:p14="http://schemas.microsoft.com/office/powerpoint/2010/main" val="3856824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DD51DA-6380-E945-ABE8-B14ED340CD3C}"/>
              </a:ext>
            </a:extLst>
          </p:cNvPr>
          <p:cNvSpPr txBox="1"/>
          <p:nvPr/>
        </p:nvSpPr>
        <p:spPr>
          <a:xfrm>
            <a:off x="1491821" y="915849"/>
            <a:ext cx="10224231" cy="523220"/>
          </a:xfrm>
          <a:prstGeom prst="rect">
            <a:avLst/>
          </a:prstGeom>
          <a:noFill/>
        </p:spPr>
        <p:txBody>
          <a:bodyPr wrap="square" rtlCol="0">
            <a:spAutoFit/>
          </a:bodyPr>
          <a:lstStyle/>
          <a:p>
            <a:r>
              <a:rPr lang="vi-VN" sz="2800" b="1" dirty="0">
                <a:solidFill>
                  <a:srgbClr val="0070C0"/>
                </a:solidFill>
              </a:rPr>
              <a:t>MỤC ĐÍCH BIÊN SOẠN và ĐỐI TƯỢNG SỬ DỤNG</a:t>
            </a:r>
          </a:p>
        </p:txBody>
      </p:sp>
      <p:sp>
        <p:nvSpPr>
          <p:cNvPr id="3" name="TextBox 2">
            <a:extLst>
              <a:ext uri="{FF2B5EF4-FFF2-40B4-BE49-F238E27FC236}">
                <a16:creationId xmlns:a16="http://schemas.microsoft.com/office/drawing/2014/main" id="{F24E01AD-C4BB-2F44-9047-150B11C2F429}"/>
              </a:ext>
            </a:extLst>
          </p:cNvPr>
          <p:cNvSpPr txBox="1"/>
          <p:nvPr/>
        </p:nvSpPr>
        <p:spPr>
          <a:xfrm>
            <a:off x="758283" y="1874728"/>
            <a:ext cx="10388688" cy="2677656"/>
          </a:xfrm>
          <a:prstGeom prst="rect">
            <a:avLst/>
          </a:prstGeom>
          <a:noFill/>
        </p:spPr>
        <p:txBody>
          <a:bodyPr wrap="square" rtlCol="0">
            <a:spAutoFit/>
          </a:bodyPr>
          <a:lstStyle/>
          <a:p>
            <a:pPr marL="342900" indent="-342900" algn="just">
              <a:buFont typeface="Wingdings" pitchFamily="2" charset="2"/>
              <a:buChar char="Ø"/>
            </a:pPr>
            <a:r>
              <a:rPr lang="vi-VN" sz="2800" dirty="0">
                <a:solidFill>
                  <a:srgbClr val="00B0F0"/>
                </a:solidFill>
              </a:rPr>
              <a:t>Mục đích biên soạn</a:t>
            </a:r>
            <a:r>
              <a:rPr lang="vi-VN" sz="2800" dirty="0"/>
              <a:t>: Cụ thể hoá Chương trình giáo dục phổ thông môn Toán năm 2018 của Bộ Giáo dục và Đào tạo; làm tài liệu giáo khoa học tập môn Toán 8 dùng trong các trường THCS.</a:t>
            </a:r>
            <a:r>
              <a:rPr lang="en-SG" sz="2800" dirty="0">
                <a:effectLst/>
              </a:rPr>
              <a:t> </a:t>
            </a:r>
          </a:p>
          <a:p>
            <a:pPr marL="342900" indent="-342900" algn="just">
              <a:buFont typeface="Wingdings" pitchFamily="2" charset="2"/>
              <a:buChar char="Ø"/>
            </a:pPr>
            <a:r>
              <a:rPr lang="vi-VN" sz="2800" dirty="0">
                <a:solidFill>
                  <a:srgbClr val="00B0F0"/>
                </a:solidFill>
              </a:rPr>
              <a:t>Đối tượng sử dụng</a:t>
            </a:r>
            <a:r>
              <a:rPr lang="vi-VN" sz="2800" dirty="0"/>
              <a:t>: Giáo viên, học sinh lớp 8 trên toàn quốc, các cơ quan quản lí giáo dục và các đối tượng quan tâm.</a:t>
            </a:r>
            <a:r>
              <a:rPr lang="en-SG" sz="2800" dirty="0">
                <a:effectLst/>
              </a:rPr>
              <a:t> </a:t>
            </a:r>
            <a:endParaRPr lang="vi-VN" sz="2400" dirty="0"/>
          </a:p>
        </p:txBody>
      </p:sp>
      <p:pic>
        <p:nvPicPr>
          <p:cNvPr id="5" name="Graphic 4" descr="A small arrangement of flowers">
            <a:extLst>
              <a:ext uri="{FF2B5EF4-FFF2-40B4-BE49-F238E27FC236}">
                <a16:creationId xmlns:a16="http://schemas.microsoft.com/office/drawing/2014/main" id="{C0848D48-9E7F-A042-A8F8-F4048641E5A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9942"/>
          <a:stretch/>
        </p:blipFill>
        <p:spPr>
          <a:xfrm>
            <a:off x="3967162" y="3916866"/>
            <a:ext cx="3429000" cy="2745191"/>
          </a:xfrm>
          <a:prstGeom prst="rect">
            <a:avLst/>
          </a:prstGeom>
        </p:spPr>
      </p:pic>
      <p:grpSp>
        <p:nvGrpSpPr>
          <p:cNvPr id="4" name="Group 3"/>
          <p:cNvGrpSpPr/>
          <p:nvPr/>
        </p:nvGrpSpPr>
        <p:grpSpPr>
          <a:xfrm>
            <a:off x="758283" y="853423"/>
            <a:ext cx="648072" cy="648072"/>
            <a:chOff x="1409738" y="-4691"/>
            <a:chExt cx="648072" cy="648072"/>
          </a:xfrm>
        </p:grpSpPr>
        <p:sp>
          <p:nvSpPr>
            <p:cNvPr id="6" name="Google Shape;297;p13"/>
            <p:cNvSpPr/>
            <p:nvPr/>
          </p:nvSpPr>
          <p:spPr>
            <a:xfrm>
              <a:off x="1409738" y="-4691"/>
              <a:ext cx="648072" cy="64807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7" name="Google Shape;298;p13"/>
            <p:cNvSpPr txBox="1"/>
            <p:nvPr/>
          </p:nvSpPr>
          <p:spPr>
            <a:xfrm>
              <a:off x="1409738" y="18412"/>
              <a:ext cx="620342"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latin typeface="Arial"/>
                  <a:ea typeface="Arial"/>
                  <a:cs typeface="Arial"/>
                  <a:sym typeface="Arial"/>
                </a:rPr>
                <a:t>2</a:t>
              </a:r>
              <a:endParaRPr sz="2400" b="1" i="0" u="none" strike="noStrike" cap="none" dirty="0">
                <a:solidFill>
                  <a:schemeClr val="bg1"/>
                </a:solidFill>
                <a:latin typeface="Arial"/>
                <a:ea typeface="Arial"/>
                <a:cs typeface="Arial"/>
                <a:sym typeface="Arial"/>
              </a:endParaRPr>
            </a:p>
          </p:txBody>
        </p:sp>
      </p:grpSp>
    </p:spTree>
    <p:extLst>
      <p:ext uri="{BB962C8B-B14F-4D97-AF65-F5344CB8AC3E}">
        <p14:creationId xmlns:p14="http://schemas.microsoft.com/office/powerpoint/2010/main" val="1533333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00FFE9-7D64-C74C-96C4-6C56B13F2E83}"/>
              </a:ext>
            </a:extLst>
          </p:cNvPr>
          <p:cNvSpPr txBox="1"/>
          <p:nvPr/>
        </p:nvSpPr>
        <p:spPr>
          <a:xfrm>
            <a:off x="989794" y="2823478"/>
            <a:ext cx="4957762" cy="2308324"/>
          </a:xfrm>
          <a:prstGeom prst="rect">
            <a:avLst/>
          </a:prstGeom>
          <a:noFill/>
        </p:spPr>
        <p:txBody>
          <a:bodyPr wrap="square" rtlCol="0">
            <a:spAutoFit/>
          </a:bodyPr>
          <a:lstStyle/>
          <a:p>
            <a:pPr>
              <a:lnSpc>
                <a:spcPct val="150000"/>
              </a:lnSpc>
            </a:pPr>
            <a:r>
              <a:rPr lang="vi-VN" sz="2400" dirty="0">
                <a:solidFill>
                  <a:schemeClr val="accent2"/>
                </a:solidFill>
              </a:rPr>
              <a:t>Đại số:                          </a:t>
            </a:r>
            <a:r>
              <a:rPr lang="vi-VN" sz="2400" dirty="0"/>
              <a:t>2 chương;     </a:t>
            </a:r>
          </a:p>
          <a:p>
            <a:pPr>
              <a:lnSpc>
                <a:spcPct val="150000"/>
              </a:lnSpc>
            </a:pPr>
            <a:r>
              <a:rPr lang="vi-VN" sz="2400" dirty="0">
                <a:solidFill>
                  <a:srgbClr val="00D4CE"/>
                </a:solidFill>
              </a:rPr>
              <a:t>Hình học và Đo lường</a:t>
            </a:r>
            <a:r>
              <a:rPr lang="vi-VN" sz="2400" dirty="0"/>
              <a:t>: 2 chương;</a:t>
            </a:r>
          </a:p>
          <a:p>
            <a:pPr>
              <a:lnSpc>
                <a:spcPct val="150000"/>
              </a:lnSpc>
            </a:pPr>
            <a:r>
              <a:rPr lang="vi-VN" sz="2400" dirty="0">
                <a:solidFill>
                  <a:srgbClr val="00B050"/>
                </a:solidFill>
              </a:rPr>
              <a:t>Th</a:t>
            </a:r>
            <a:r>
              <a:rPr lang="en-US" sz="2400" dirty="0" err="1">
                <a:solidFill>
                  <a:srgbClr val="00B050"/>
                </a:solidFill>
                <a:latin typeface="Arial" panose="020B0604020202020204" pitchFamily="34" charset="0"/>
                <a:cs typeface="Arial" panose="020B0604020202020204" pitchFamily="34" charset="0"/>
              </a:rPr>
              <a:t>ống</a:t>
            </a:r>
            <a:r>
              <a:rPr lang="vi-VN" sz="2400" dirty="0">
                <a:solidFill>
                  <a:srgbClr val="00B050"/>
                </a:solidFill>
              </a:rPr>
              <a:t> kê và Xác suất:</a:t>
            </a:r>
            <a:r>
              <a:rPr lang="vi-VN" sz="2400" dirty="0"/>
              <a:t>  1 chương;</a:t>
            </a:r>
          </a:p>
          <a:p>
            <a:pPr>
              <a:lnSpc>
                <a:spcPct val="150000"/>
              </a:lnSpc>
            </a:pPr>
            <a:r>
              <a:rPr lang="vi-VN" sz="2400" dirty="0">
                <a:solidFill>
                  <a:srgbClr val="7030A0"/>
                </a:solidFill>
              </a:rPr>
              <a:t>Hoạt động thực hành trải nghiệm</a:t>
            </a:r>
            <a:r>
              <a:rPr lang="vi-VN" sz="2400" dirty="0"/>
              <a:t>.</a:t>
            </a:r>
          </a:p>
        </p:txBody>
      </p:sp>
      <p:pic>
        <p:nvPicPr>
          <p:cNvPr id="5" name="Picture 4">
            <a:extLst>
              <a:ext uri="{FF2B5EF4-FFF2-40B4-BE49-F238E27FC236}">
                <a16:creationId xmlns:a16="http://schemas.microsoft.com/office/drawing/2014/main" id="{BF40B8F3-8ED5-2037-9321-CF5DD33A2D5C}"/>
              </a:ext>
            </a:extLst>
          </p:cNvPr>
          <p:cNvPicPr>
            <a:picLocks noChangeAspect="1"/>
          </p:cNvPicPr>
          <p:nvPr/>
        </p:nvPicPr>
        <p:blipFill>
          <a:blip r:embed="rId3"/>
          <a:stretch>
            <a:fillRect/>
          </a:stretch>
        </p:blipFill>
        <p:spPr>
          <a:xfrm>
            <a:off x="6371690" y="172787"/>
            <a:ext cx="4641448" cy="6685213"/>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9431FB46-2DB9-6A49-A50D-0FCA912B55C6}"/>
              </a:ext>
            </a:extLst>
          </p:cNvPr>
          <p:cNvSpPr txBox="1"/>
          <p:nvPr/>
        </p:nvSpPr>
        <p:spPr>
          <a:xfrm>
            <a:off x="2687384" y="2242231"/>
            <a:ext cx="1562582" cy="400110"/>
          </a:xfrm>
          <a:prstGeom prst="rect">
            <a:avLst/>
          </a:prstGeom>
          <a:noFill/>
        </p:spPr>
        <p:txBody>
          <a:bodyPr wrap="square" rtlCol="0">
            <a:spAutoFit/>
          </a:bodyPr>
          <a:lstStyle/>
          <a:p>
            <a:r>
              <a:rPr lang="vi-VN" sz="2000" b="1" dirty="0"/>
              <a:t>TẬP MỘT</a:t>
            </a:r>
          </a:p>
        </p:txBody>
      </p:sp>
      <p:grpSp>
        <p:nvGrpSpPr>
          <p:cNvPr id="2" name="Group 1">
            <a:extLst>
              <a:ext uri="{FF2B5EF4-FFF2-40B4-BE49-F238E27FC236}">
                <a16:creationId xmlns:a16="http://schemas.microsoft.com/office/drawing/2014/main" id="{1A1CE486-D35F-0B83-954E-84851444111C}"/>
              </a:ext>
            </a:extLst>
          </p:cNvPr>
          <p:cNvGrpSpPr/>
          <p:nvPr/>
        </p:nvGrpSpPr>
        <p:grpSpPr>
          <a:xfrm>
            <a:off x="989794" y="1067072"/>
            <a:ext cx="648072" cy="648072"/>
            <a:chOff x="1409738" y="-4691"/>
            <a:chExt cx="648072" cy="648072"/>
          </a:xfrm>
        </p:grpSpPr>
        <p:sp>
          <p:nvSpPr>
            <p:cNvPr id="4" name="Google Shape;297;p13">
              <a:extLst>
                <a:ext uri="{FF2B5EF4-FFF2-40B4-BE49-F238E27FC236}">
                  <a16:creationId xmlns:a16="http://schemas.microsoft.com/office/drawing/2014/main" id="{FA7E297E-9316-3046-B618-68AC3DC52FBD}"/>
                </a:ext>
              </a:extLst>
            </p:cNvPr>
            <p:cNvSpPr/>
            <p:nvPr/>
          </p:nvSpPr>
          <p:spPr>
            <a:xfrm>
              <a:off x="1409738" y="-4691"/>
              <a:ext cx="648072" cy="64807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6" name="Google Shape;298;p13">
              <a:extLst>
                <a:ext uri="{FF2B5EF4-FFF2-40B4-BE49-F238E27FC236}">
                  <a16:creationId xmlns:a16="http://schemas.microsoft.com/office/drawing/2014/main" id="{D40DB1FA-1A8A-58BD-BA41-8E6FA7FB24A1}"/>
                </a:ext>
              </a:extLst>
            </p:cNvPr>
            <p:cNvSpPr txBox="1"/>
            <p:nvPr/>
          </p:nvSpPr>
          <p:spPr>
            <a:xfrm>
              <a:off x="1431216" y="26977"/>
              <a:ext cx="620342"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latin typeface="Arial"/>
                  <a:ea typeface="Arial"/>
                  <a:cs typeface="Arial"/>
                  <a:sym typeface="Arial"/>
                </a:rPr>
                <a:t>3</a:t>
              </a:r>
              <a:endParaRPr sz="2400" b="1" i="0" u="none" strike="noStrike" cap="none" dirty="0">
                <a:solidFill>
                  <a:schemeClr val="bg1"/>
                </a:solidFill>
                <a:latin typeface="Arial"/>
                <a:ea typeface="Arial"/>
                <a:cs typeface="Arial"/>
                <a:sym typeface="Arial"/>
              </a:endParaRPr>
            </a:p>
          </p:txBody>
        </p:sp>
      </p:grpSp>
      <p:sp>
        <p:nvSpPr>
          <p:cNvPr id="8" name="TextBox 7">
            <a:extLst>
              <a:ext uri="{FF2B5EF4-FFF2-40B4-BE49-F238E27FC236}">
                <a16:creationId xmlns:a16="http://schemas.microsoft.com/office/drawing/2014/main" id="{07D8E06F-ED47-37B8-8480-14FAF35BE30D}"/>
              </a:ext>
            </a:extLst>
          </p:cNvPr>
          <p:cNvSpPr txBox="1"/>
          <p:nvPr/>
        </p:nvSpPr>
        <p:spPr>
          <a:xfrm>
            <a:off x="1834171" y="914055"/>
            <a:ext cx="4625190" cy="954107"/>
          </a:xfrm>
          <a:prstGeom prst="rect">
            <a:avLst/>
          </a:prstGeom>
          <a:noFill/>
        </p:spPr>
        <p:txBody>
          <a:bodyPr wrap="square">
            <a:spAutoFit/>
          </a:bodyPr>
          <a:lstStyle/>
          <a:p>
            <a:r>
              <a:rPr lang="vi-VN" sz="2800" b="1" dirty="0">
                <a:solidFill>
                  <a:srgbClr val="0070C0"/>
                </a:solidFill>
              </a:rPr>
              <a:t>CẤU TRÚC NỘI DUNG của BỘ SÁCH </a:t>
            </a:r>
            <a:endParaRPr lang="x-none" sz="2800" dirty="0"/>
          </a:p>
        </p:txBody>
      </p:sp>
    </p:spTree>
    <p:extLst>
      <p:ext uri="{BB962C8B-B14F-4D97-AF65-F5344CB8AC3E}">
        <p14:creationId xmlns:p14="http://schemas.microsoft.com/office/powerpoint/2010/main" val="3001818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13034</TotalTime>
  <Words>5315</Words>
  <Application>Microsoft Office PowerPoint</Application>
  <PresentationFormat>Widescreen</PresentationFormat>
  <Paragraphs>528</Paragraphs>
  <Slides>43</Slides>
  <Notes>14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Tài liệu bồi dưỡng giáo viên sử dụng SGK Toán 8</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SÁCH GIÁO KHOA TOÁN 7 (Kết nối tri thức với cuộc sống)</dc:title>
  <dc:subject/>
  <dc:creator>mdkt.home mdkt.home</dc:creator>
  <cp:keywords/>
  <dc:description/>
  <cp:lastModifiedBy>Microsoft account</cp:lastModifiedBy>
  <cp:revision>202</cp:revision>
  <cp:lastPrinted>2022-05-03T15:43:53Z</cp:lastPrinted>
  <dcterms:created xsi:type="dcterms:W3CDTF">2021-07-18T03:13:06Z</dcterms:created>
  <dcterms:modified xsi:type="dcterms:W3CDTF">2023-06-06T13:31:06Z</dcterms:modified>
  <cp:category/>
</cp:coreProperties>
</file>