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42"/>
  </p:notesMasterIdLst>
  <p:sldIdLst>
    <p:sldId id="263" r:id="rId7"/>
    <p:sldId id="256" r:id="rId8"/>
    <p:sldId id="257" r:id="rId9"/>
    <p:sldId id="268" r:id="rId10"/>
    <p:sldId id="267" r:id="rId11"/>
    <p:sldId id="266" r:id="rId12"/>
    <p:sldId id="265" r:id="rId13"/>
    <p:sldId id="264" r:id="rId14"/>
    <p:sldId id="270" r:id="rId15"/>
    <p:sldId id="272" r:id="rId16"/>
    <p:sldId id="275" r:id="rId17"/>
    <p:sldId id="278" r:id="rId18"/>
    <p:sldId id="279" r:id="rId19"/>
    <p:sldId id="280" r:id="rId20"/>
    <p:sldId id="281" r:id="rId21"/>
    <p:sldId id="277" r:id="rId22"/>
    <p:sldId id="276" r:id="rId23"/>
    <p:sldId id="271" r:id="rId24"/>
    <p:sldId id="282" r:id="rId25"/>
    <p:sldId id="287" r:id="rId26"/>
    <p:sldId id="283" r:id="rId27"/>
    <p:sldId id="288" r:id="rId28"/>
    <p:sldId id="285" r:id="rId29"/>
    <p:sldId id="289" r:id="rId30"/>
    <p:sldId id="290" r:id="rId31"/>
    <p:sldId id="291" r:id="rId32"/>
    <p:sldId id="292" r:id="rId33"/>
    <p:sldId id="296" r:id="rId34"/>
    <p:sldId id="298" r:id="rId35"/>
    <p:sldId id="297" r:id="rId36"/>
    <p:sldId id="299" r:id="rId37"/>
    <p:sldId id="300" r:id="rId38"/>
    <p:sldId id="301" r:id="rId39"/>
    <p:sldId id="302" r:id="rId40"/>
    <p:sldId id="304" r:id="rId41"/>
  </p:sldIdLst>
  <p:sldSz cx="9144000" cy="5143500" type="screen16x9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4E59F"/>
    <a:srgbClr val="0000FF"/>
    <a:srgbClr val="009900"/>
    <a:srgbClr val="004274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18" y="-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501D1-5C5A-4687-8C3D-312383899D01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60A27-6FD2-4D2B-B768-E0AF7F40E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2F73-CAB6-4A02-AF5A-D78609BF2C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3757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2F73-CAB6-4A02-AF5A-D78609BF2CA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3536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2F73-CAB6-4A02-AF5A-D78609BF2CA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147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2F73-CAB6-4A02-AF5A-D78609BF2CA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8236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>
                <a:solidFill>
                  <a:srgbClr val="262626"/>
                </a:solidFill>
                <a:latin typeface="Open San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D2F73-CAB6-4A02-AF5A-D78609BF2CA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933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64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517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708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52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27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94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95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19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987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334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15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8292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611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258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972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52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27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94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952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19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987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33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1935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154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611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258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972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52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27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946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952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19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98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880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334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154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611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258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972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52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27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94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9524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1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164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987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334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154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6110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258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972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52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27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946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595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70711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192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9873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3345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154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6110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258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97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91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428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371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pPr/>
              <a:t>30/09/2021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6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6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6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6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67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10" Type="http://schemas.microsoft.com/office/2007/relationships/media" Target="../media/media1.MP3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10.wdp"/><Relationship Id="rId26" Type="http://schemas.openxmlformats.org/officeDocument/2006/relationships/image" Target="../media/image18.png"/><Relationship Id="rId39" Type="http://schemas.openxmlformats.org/officeDocument/2006/relationships/slide" Target="slide4.xml"/><Relationship Id="rId3" Type="http://schemas.openxmlformats.org/officeDocument/2006/relationships/image" Target="../media/image6.png"/><Relationship Id="rId21" Type="http://schemas.microsoft.com/office/2007/relationships/hdphoto" Target="../media/hdphoto11.wdp"/><Relationship Id="rId34" Type="http://schemas.openxmlformats.org/officeDocument/2006/relationships/image" Target="../media/image22.png"/><Relationship Id="rId42" Type="http://schemas.openxmlformats.org/officeDocument/2006/relationships/slide" Target="slide5.xml"/><Relationship Id="rId47" Type="http://schemas.microsoft.com/office/2007/relationships/hdphoto" Target="../media/hdphoto21.wdp"/><Relationship Id="rId50" Type="http://schemas.microsoft.com/office/2007/relationships/hdphoto" Target="../media/hdphoto22.wdp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17" Type="http://schemas.openxmlformats.org/officeDocument/2006/relationships/image" Target="../media/image13.png"/><Relationship Id="rId25" Type="http://schemas.microsoft.com/office/2007/relationships/hdphoto" Target="../media/hdphoto13.wdp"/><Relationship Id="rId33" Type="http://schemas.openxmlformats.org/officeDocument/2006/relationships/slide" Target="slide8.xml"/><Relationship Id="rId38" Type="http://schemas.microsoft.com/office/2007/relationships/hdphoto" Target="../media/hdphoto18.wdp"/><Relationship Id="rId46" Type="http://schemas.openxmlformats.org/officeDocument/2006/relationships/image" Target="../media/image26.png"/><Relationship Id="rId2" Type="http://schemas.openxmlformats.org/officeDocument/2006/relationships/image" Target="../media/image5.jpeg"/><Relationship Id="rId16" Type="http://schemas.microsoft.com/office/2007/relationships/hdphoto" Target="../media/hdphoto9.wdp"/><Relationship Id="rId20" Type="http://schemas.openxmlformats.org/officeDocument/2006/relationships/image" Target="../media/image15.png"/><Relationship Id="rId29" Type="http://schemas.openxmlformats.org/officeDocument/2006/relationships/image" Target="../media/image20.png"/><Relationship Id="rId41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32" Type="http://schemas.microsoft.com/office/2007/relationships/hdphoto" Target="../media/hdphoto16.wdp"/><Relationship Id="rId37" Type="http://schemas.openxmlformats.org/officeDocument/2006/relationships/image" Target="../media/image23.png"/><Relationship Id="rId40" Type="http://schemas.openxmlformats.org/officeDocument/2006/relationships/image" Target="../media/image24.png"/><Relationship Id="rId45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microsoft.com/office/2007/relationships/hdphoto" Target="../media/hdphoto12.wdp"/><Relationship Id="rId28" Type="http://schemas.openxmlformats.org/officeDocument/2006/relationships/image" Target="../media/image19.png"/><Relationship Id="rId36" Type="http://schemas.openxmlformats.org/officeDocument/2006/relationships/slide" Target="slide3.xml"/><Relationship Id="rId49" Type="http://schemas.openxmlformats.org/officeDocument/2006/relationships/image" Target="../media/image27.png"/><Relationship Id="rId10" Type="http://schemas.microsoft.com/office/2007/relationships/hdphoto" Target="../media/hdphoto6.wdp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4" Type="http://schemas.microsoft.com/office/2007/relationships/hdphoto" Target="../media/hdphoto20.wdp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microsoft.com/office/2007/relationships/hdphoto" Target="../media/hdphoto8.wdp"/><Relationship Id="rId22" Type="http://schemas.openxmlformats.org/officeDocument/2006/relationships/image" Target="../media/image16.png"/><Relationship Id="rId27" Type="http://schemas.microsoft.com/office/2007/relationships/hdphoto" Target="../media/hdphoto14.wdp"/><Relationship Id="rId30" Type="http://schemas.microsoft.com/office/2007/relationships/hdphoto" Target="../media/hdphoto15.wdp"/><Relationship Id="rId35" Type="http://schemas.microsoft.com/office/2007/relationships/hdphoto" Target="../media/hdphoto17.wdp"/><Relationship Id="rId43" Type="http://schemas.openxmlformats.org/officeDocument/2006/relationships/image" Target="../media/image25.png"/><Relationship Id="rId48" Type="http://schemas.openxmlformats.org/officeDocument/2006/relationships/slide" Target="slide7.xml"/><Relationship Id="rId8" Type="http://schemas.microsoft.com/office/2007/relationships/hdphoto" Target="../media/hdphoto5.wdp"/><Relationship Id="rId51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3.wdp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Relationship Id="rId5" Type="http://schemas.microsoft.com/office/2007/relationships/hdphoto" Target="../media/hdphoto23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5.xml"/><Relationship Id="rId5" Type="http://schemas.microsoft.com/office/2007/relationships/hdphoto" Target="../media/hdphoto23.wdp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Relationship Id="rId5" Type="http://schemas.microsoft.com/office/2007/relationships/hdphoto" Target="../media/hdphoto23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5" Type="http://schemas.microsoft.com/office/2007/relationships/hdphoto" Target="../media/hdphoto2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54864"/>
            <a:ext cx="3200400" cy="294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3009096"/>
            <a:ext cx="2436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Segoe UI Semibold" pitchFamily="34" charset="0"/>
              </a:rPr>
              <a:t>NÔNG TRẠI CỦA TÔI</a:t>
            </a:r>
            <a:endParaRPr lang="en-US" sz="2800" dirty="0">
              <a:solidFill>
                <a:srgbClr val="FF0000"/>
              </a:solidFill>
              <a:latin typeface="Segoe UI Semibold" pitchFamily="34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022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GIỮA CON NG</a:t>
            </a:r>
            <a:r>
              <a:rPr lang="vi-VN" sz="2400" b="1" dirty="0" smtClean="0">
                <a:latin typeface="Times New Roman" pitchFamily="18" charset="0"/>
              </a:rPr>
              <a:t>ƯỜI</a:t>
            </a:r>
            <a:r>
              <a:rPr lang="en-US" sz="2400" b="1" dirty="0" smtClean="0">
                <a:latin typeface="Times New Roman" pitchFamily="18" charset="0"/>
              </a:rPr>
              <a:t> VỚI THIÊN NHIÊN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thiên nhiên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381000" y="1809750"/>
            <a:ext cx="3935438" cy="2057400"/>
          </a:xfrm>
          <a:prstGeom prst="cloudCallout">
            <a:avLst>
              <a:gd name="adj1" fmla="val 49084"/>
              <a:gd name="adj2" fmla="val 89937"/>
            </a:avLst>
          </a:prstGeom>
          <a:solidFill>
            <a:schemeClr val="bg1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 kể những tài nguyên thiên nhiên mà em biết.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28600" y="1689468"/>
            <a:ext cx="8686800" cy="11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Thiên nhiên cung cấp những điều kiện hết sức cần thiết để con người tồn tại: không khí, ánh sáng, nhiệt độ, nước...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ình ảnh 4">
            <a:extLst>
              <a:ext uri="{FF2B5EF4-FFF2-40B4-BE49-F238E27FC236}">
                <a16:creationId xmlns="" xmlns:a16="http://schemas.microsoft.com/office/drawing/2014/main" id="{C67672A5-18E3-4F0D-97E8-39D1FA6C55D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85950"/>
            <a:ext cx="3657600" cy="310515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6200" y="138466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Tác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của thiên nhiên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sống con ng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381000" y="1657350"/>
            <a:ext cx="4114800" cy="3276600"/>
          </a:xfrm>
          <a:prstGeom prst="cloudCallout">
            <a:avLst>
              <a:gd name="adj1" fmla="val 60383"/>
              <a:gd name="adj2" fmla="val 41875"/>
            </a:avLst>
          </a:prstGeom>
          <a:solidFill>
            <a:schemeClr val="bg1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cuộc sống, thiên nhiên đã cung cấp cho con người những điều kiện cần thiết nào để tồn tại?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18" grpId="1" animBg="1"/>
      <p:bldP spid="19" grpId="0"/>
      <p:bldP spid="15" grpId="0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thiên nhiên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38466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Tác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của thiên nhiên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sống con ng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A6EFEBC-A4CB-45F2-9A2E-C89789BD1C15}"/>
              </a:ext>
            </a:extLst>
          </p:cNvPr>
          <p:cNvSpPr/>
          <p:nvPr/>
        </p:nvSpPr>
        <p:spPr>
          <a:xfrm>
            <a:off x="228600" y="1844859"/>
            <a:ext cx="8610600" cy="13832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365760" algn="just">
              <a:lnSpc>
                <a:spcPct val="120000"/>
              </a:lnSpc>
              <a:spcAft>
                <a:spcPts val="0"/>
              </a:spcAft>
              <a:tabLst>
                <a:tab pos="6343650" algn="l"/>
              </a:tabLst>
            </a:pP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điều kiện tự nhiên có ảnh hưởng như thế nào đến sự phân bố dân cư, lối sống và sinh hoạt hàng ngày của con người?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 dụ?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D0D7A7C-34A9-463C-9C39-FF5C6AF91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871"/>
          <a:stretch/>
        </p:blipFill>
        <p:spPr>
          <a:xfrm>
            <a:off x="228600" y="3322187"/>
            <a:ext cx="2223156" cy="1635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E7ED305-8424-41CE-B403-565AA827BC7D}"/>
              </a:ext>
            </a:extLst>
          </p:cNvPr>
          <p:cNvSpPr/>
          <p:nvPr/>
        </p:nvSpPr>
        <p:spPr>
          <a:xfrm>
            <a:off x="2451757" y="3333750"/>
            <a:ext cx="6387444" cy="1635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84216C-BEBD-4850-B53D-4F4A0729DCFD}"/>
              </a:ext>
            </a:extLst>
          </p:cNvPr>
          <p:cNvSpPr txBox="1"/>
          <p:nvPr/>
        </p:nvSpPr>
        <p:spPr>
          <a:xfrm>
            <a:off x="2438400" y="3322187"/>
            <a:ext cx="6449243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phút ghi ý kiến cá nhân ra note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phút chia sẻ thống nhất nhóm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 bày, bổ sung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84C6B08-D01E-4803-A9D7-BB407A5D4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4" t="19845" r="28227" b="23101"/>
          <a:stretch/>
        </p:blipFill>
        <p:spPr>
          <a:xfrm>
            <a:off x="147173" y="1695923"/>
            <a:ext cx="4196227" cy="286189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D2F958-D755-4C90-A52D-233E5225F5FA}"/>
              </a:ext>
            </a:extLst>
          </p:cNvPr>
          <p:cNvSpPr txBox="1"/>
          <p:nvPr/>
        </p:nvSpPr>
        <p:spPr>
          <a:xfrm>
            <a:off x="266701" y="960135"/>
            <a:ext cx="5905499" cy="392415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 kiện cần thiết để con ng</a:t>
            </a:r>
            <a:r>
              <a:rPr lang="vi-VN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ời có thể tồn tại</a:t>
            </a:r>
          </a:p>
        </p:txBody>
      </p:sp>
      <p:pic>
        <p:nvPicPr>
          <p:cNvPr id="6146" name="Picture 2" descr="Top 5 Công Ty Môi Trường Uy Tín Tại TPHCM. Công ty Lộc Phát">
            <a:extLst>
              <a:ext uri="{FF2B5EF4-FFF2-40B4-BE49-F238E27FC236}">
                <a16:creationId xmlns="" xmlns:a16="http://schemas.microsoft.com/office/drawing/2014/main" id="{B839C0EC-F46F-4E11-88D5-C7DB43924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57350"/>
            <a:ext cx="4424828" cy="2900471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5097581-7744-4B17-A65B-AF406FC43A01}"/>
              </a:ext>
            </a:extLst>
          </p:cNvPr>
          <p:cNvSpPr txBox="1"/>
          <p:nvPr/>
        </p:nvSpPr>
        <p:spPr>
          <a:xfrm>
            <a:off x="533400" y="209550"/>
            <a:ext cx="8229600" cy="43858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Các điều kiện tự nhiên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ảnh 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ưở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sống con ng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6D359E-1089-42C4-BE44-5B10235DEEF2}"/>
              </a:ext>
            </a:extLst>
          </p:cNvPr>
          <p:cNvSpPr txBox="1"/>
          <p:nvPr/>
        </p:nvSpPr>
        <p:spPr>
          <a:xfrm>
            <a:off x="152400" y="4633124"/>
            <a:ext cx="4191000" cy="37702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Không khí, ánh sáng,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nhiệt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ớc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21E7AA-EFC3-4A0B-A9FF-960D9D4778A7}"/>
              </a:ext>
            </a:extLst>
          </p:cNvPr>
          <p:cNvSpPr txBox="1"/>
          <p:nvPr/>
        </p:nvSpPr>
        <p:spPr>
          <a:xfrm>
            <a:off x="4572000" y="4598534"/>
            <a:ext cx="4343400" cy="37702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Không gian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sống của con ng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14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ủng tầng ozon là gì? Nguyên nhân, hậu quả và cách khắc phúc kịp thời">
            <a:extLst>
              <a:ext uri="{FF2B5EF4-FFF2-40B4-BE49-F238E27FC236}">
                <a16:creationId xmlns="" xmlns:a16="http://schemas.microsoft.com/office/drawing/2014/main" id="{08F1CA74-66F5-4A50-8706-2F99C667F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96804"/>
            <a:ext cx="4587063" cy="288474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ầng ozon là gì? Vai trò và các thông tin cần biết về tầng ozon - Máy rửa  xe gia đình">
            <a:extLst>
              <a:ext uri="{FF2B5EF4-FFF2-40B4-BE49-F238E27FC236}">
                <a16:creationId xmlns="" xmlns:a16="http://schemas.microsoft.com/office/drawing/2014/main" id="{75820920-76BD-4096-999B-6C2F27166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1" y="1896804"/>
            <a:ext cx="4222539" cy="288474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D2F958-D755-4C90-A52D-233E5225F5FA}"/>
              </a:ext>
            </a:extLst>
          </p:cNvPr>
          <p:cNvSpPr txBox="1"/>
          <p:nvPr/>
        </p:nvSpPr>
        <p:spPr>
          <a:xfrm>
            <a:off x="266701" y="960135"/>
            <a:ext cx="5905499" cy="392415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Chống các tác nhân gây hại cho con ng</a:t>
            </a:r>
            <a:r>
              <a:rPr lang="vi-VN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5097581-7744-4B17-A65B-AF406FC43A01}"/>
              </a:ext>
            </a:extLst>
          </p:cNvPr>
          <p:cNvSpPr txBox="1"/>
          <p:nvPr/>
        </p:nvSpPr>
        <p:spPr>
          <a:xfrm>
            <a:off x="533400" y="209550"/>
            <a:ext cx="8229600" cy="43858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Các điều kiện tự nhiên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ảnh 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ưở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sống con ng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1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1D2F958-D755-4C90-A52D-233E5225F5FA}"/>
              </a:ext>
            </a:extLst>
          </p:cNvPr>
          <p:cNvSpPr txBox="1"/>
          <p:nvPr/>
        </p:nvSpPr>
        <p:spPr>
          <a:xfrm>
            <a:off x="990600" y="971550"/>
            <a:ext cx="2933699" cy="392415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Lối sống, sinh hoạt</a:t>
            </a:r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76D359E-1089-42C4-BE44-5B10235DEEF2}"/>
              </a:ext>
            </a:extLst>
          </p:cNvPr>
          <p:cNvSpPr txBox="1"/>
          <p:nvPr/>
        </p:nvSpPr>
        <p:spPr>
          <a:xfrm>
            <a:off x="0" y="4633124"/>
            <a:ext cx="4648200" cy="37702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Sinh hoạt của người dân vùng sông nước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21E7AA-EFC3-4A0B-A9FF-960D9D4778A7}"/>
              </a:ext>
            </a:extLst>
          </p:cNvPr>
          <p:cNvSpPr txBox="1"/>
          <p:nvPr/>
        </p:nvSpPr>
        <p:spPr>
          <a:xfrm>
            <a:off x="4724400" y="4633124"/>
            <a:ext cx="4191000" cy="37702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Một đoạn đê sông Hồng (Việt Nam)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5097581-7744-4B17-A65B-AF406FC43A01}"/>
              </a:ext>
            </a:extLst>
          </p:cNvPr>
          <p:cNvSpPr txBox="1"/>
          <p:nvPr/>
        </p:nvSpPr>
        <p:spPr>
          <a:xfrm>
            <a:off x="533400" y="209550"/>
            <a:ext cx="8229600" cy="43858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Các điều kiện tự nhiên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ảnh 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ưở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sống con ng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18" name="Picture 17" descr="C:\Users\PTS\Desktop\Ảnh\cho-noi-cai-rang-can-th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81150"/>
            <a:ext cx="44958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9" name="Picture 18" descr="C:\Users\PTS\Desktop\Ảnh\images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581150"/>
            <a:ext cx="4419600" cy="2971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755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sự thật thú vị về sa mạc Sahara | VIETRAVEL">
            <a:extLst>
              <a:ext uri="{FF2B5EF4-FFF2-40B4-BE49-F238E27FC236}">
                <a16:creationId xmlns="" xmlns:a16="http://schemas.microsoft.com/office/drawing/2014/main" id="{2AD856DE-3B12-4B04-8AB1-45163223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8" y="1581150"/>
            <a:ext cx="4073845" cy="28956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D2F958-D755-4C90-A52D-233E5225F5FA}"/>
              </a:ext>
            </a:extLst>
          </p:cNvPr>
          <p:cNvSpPr txBox="1"/>
          <p:nvPr/>
        </p:nvSpPr>
        <p:spPr>
          <a:xfrm>
            <a:off x="266701" y="960135"/>
            <a:ext cx="3543299" cy="392415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Lối sống và sinh hoạt</a:t>
            </a:r>
            <a:endParaRPr lang="en-US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76D359E-1089-42C4-BE44-5B10235DEEF2}"/>
              </a:ext>
            </a:extLst>
          </p:cNvPr>
          <p:cNvSpPr txBox="1"/>
          <p:nvPr/>
        </p:nvSpPr>
        <p:spPr>
          <a:xfrm>
            <a:off x="152400" y="4633124"/>
            <a:ext cx="4191000" cy="37702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Đoàn thương gia đi qua sa mạc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A21E7AA-EFC3-4A0B-A9FF-960D9D4778A7}"/>
              </a:ext>
            </a:extLst>
          </p:cNvPr>
          <p:cNvSpPr txBox="1"/>
          <p:nvPr/>
        </p:nvSpPr>
        <p:spPr>
          <a:xfrm>
            <a:off x="4572000" y="4598534"/>
            <a:ext cx="4343400" cy="37702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Sinh hoạt của người dân đới lạnh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5097581-7744-4B17-A65B-AF406FC43A01}"/>
              </a:ext>
            </a:extLst>
          </p:cNvPr>
          <p:cNvSpPr txBox="1"/>
          <p:nvPr/>
        </p:nvSpPr>
        <p:spPr>
          <a:xfrm>
            <a:off x="533400" y="209550"/>
            <a:ext cx="8229600" cy="43858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Các điều kiện tự nhiên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ảnh 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ưở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sống con ng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16" name="Picture 15" descr="C:\Users\PTS\Desktop\Ảnh\download (2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581150"/>
            <a:ext cx="4267200" cy="2895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354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thiên nhiên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38466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a. Tác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của thiên nhiên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sống con ng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1742585"/>
            <a:ext cx="8839200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Các điều kiện tự nhiên: địa hình, khí hậu, đất trồng... ảnh 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ưở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 s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phân bố dân c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lối sống, sinh hoạt của con ng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thiên nhiên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38466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b. Tác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của thiên nhiên tới sản xuất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8A1BE4A-D4AE-415A-8CDC-2451553CE66F}"/>
              </a:ext>
            </a:extLst>
          </p:cNvPr>
          <p:cNvSpPr/>
          <p:nvPr/>
        </p:nvSpPr>
        <p:spPr>
          <a:xfrm>
            <a:off x="655675" y="1276350"/>
            <a:ext cx="8183526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Khai thác thông tin SGK và kiến thức thực tế, tìm hiểu về tác động của thiên nhiên tới sản xuất. 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AC77D53-1301-43B4-B28D-70A459675715}"/>
              </a:ext>
            </a:extLst>
          </p:cNvPr>
          <p:cNvGrpSpPr/>
          <p:nvPr/>
        </p:nvGrpSpPr>
        <p:grpSpPr>
          <a:xfrm>
            <a:off x="152400" y="2822977"/>
            <a:ext cx="2971027" cy="1442733"/>
            <a:chOff x="-321525" y="1375244"/>
            <a:chExt cx="3283776" cy="1323715"/>
          </a:xfrm>
        </p:grpSpPr>
        <p:sp>
          <p:nvSpPr>
            <p:cNvPr id="8" name="Arrow: Chevron 7">
              <a:extLst>
                <a:ext uri="{FF2B5EF4-FFF2-40B4-BE49-F238E27FC236}">
                  <a16:creationId xmlns="" xmlns:a16="http://schemas.microsoft.com/office/drawing/2014/main" id="{CE3455C1-90F3-4F03-97AA-E4F90A6D2304}"/>
                </a:ext>
              </a:extLst>
            </p:cNvPr>
            <p:cNvSpPr/>
            <p:nvPr/>
          </p:nvSpPr>
          <p:spPr>
            <a:xfrm>
              <a:off x="-32152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="" xmlns:a16="http://schemas.microsoft.com/office/drawing/2014/main" id="{208A8D88-E5E4-45D0-9757-69805598A80C}"/>
                </a:ext>
              </a:extLst>
            </p:cNvPr>
            <p:cNvSpPr txBox="1"/>
            <p:nvPr/>
          </p:nvSpPr>
          <p:spPr>
            <a:xfrm>
              <a:off x="290963" y="1385449"/>
              <a:ext cx="2115699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Đối với </a:t>
              </a:r>
            </a:p>
            <a:p>
              <a:pPr lvl="0"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sản 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xuất</a:t>
              </a:r>
            </a:p>
            <a:p>
              <a:pPr lvl="0"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nông nghiệp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A2EED1D-EA4C-40E1-969D-F4A8A2E2378C}"/>
              </a:ext>
            </a:extLst>
          </p:cNvPr>
          <p:cNvGrpSpPr/>
          <p:nvPr/>
        </p:nvGrpSpPr>
        <p:grpSpPr>
          <a:xfrm>
            <a:off x="2819400" y="2822976"/>
            <a:ext cx="3138668" cy="1442734"/>
            <a:chOff x="-338294" y="1365038"/>
            <a:chExt cx="3283776" cy="1323716"/>
          </a:xfrm>
        </p:grpSpPr>
        <p:sp>
          <p:nvSpPr>
            <p:cNvPr id="11" name="Arrow: Chevron 10">
              <a:extLst>
                <a:ext uri="{FF2B5EF4-FFF2-40B4-BE49-F238E27FC236}">
                  <a16:creationId xmlns="" xmlns:a16="http://schemas.microsoft.com/office/drawing/2014/main" id="{EEA5B858-3ADE-497D-A31F-A0D6ECD13DEF}"/>
                </a:ext>
              </a:extLst>
            </p:cNvPr>
            <p:cNvSpPr/>
            <p:nvPr/>
          </p:nvSpPr>
          <p:spPr>
            <a:xfrm>
              <a:off x="-338294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Chevron 4">
              <a:extLst>
                <a:ext uri="{FF2B5EF4-FFF2-40B4-BE49-F238E27FC236}">
                  <a16:creationId xmlns="" xmlns:a16="http://schemas.microsoft.com/office/drawing/2014/main" id="{0C182556-C7FB-4272-8403-03800B12B88A}"/>
                </a:ext>
              </a:extLst>
            </p:cNvPr>
            <p:cNvSpPr txBox="1"/>
            <p:nvPr/>
          </p:nvSpPr>
          <p:spPr>
            <a:xfrm>
              <a:off x="51386" y="1365038"/>
              <a:ext cx="25437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Đối với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  <a:p>
              <a:pPr lvl="0"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sản xuất</a:t>
              </a:r>
            </a:p>
            <a:p>
              <a:pPr lvl="0"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 công nghiệp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F13E352-0860-4070-90A6-92B8468C1DBD}"/>
              </a:ext>
            </a:extLst>
          </p:cNvPr>
          <p:cNvGrpSpPr/>
          <p:nvPr/>
        </p:nvGrpSpPr>
        <p:grpSpPr>
          <a:xfrm>
            <a:off x="5638800" y="2800350"/>
            <a:ext cx="3200400" cy="1450882"/>
            <a:chOff x="-180420" y="1349448"/>
            <a:chExt cx="3283776" cy="1331192"/>
          </a:xfrm>
        </p:grpSpPr>
        <p:sp>
          <p:nvSpPr>
            <p:cNvPr id="14" name="Arrow: Chevron 16">
              <a:extLst>
                <a:ext uri="{FF2B5EF4-FFF2-40B4-BE49-F238E27FC236}">
                  <a16:creationId xmlns="" xmlns:a16="http://schemas.microsoft.com/office/drawing/2014/main" id="{A15E6B1C-04AF-44E1-B1C4-02F06645478F}"/>
                </a:ext>
              </a:extLst>
            </p:cNvPr>
            <p:cNvSpPr/>
            <p:nvPr/>
          </p:nvSpPr>
          <p:spPr>
            <a:xfrm>
              <a:off x="-180420" y="1367130"/>
              <a:ext cx="3283776" cy="131351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Arrow: Chevron 4">
              <a:extLst>
                <a:ext uri="{FF2B5EF4-FFF2-40B4-BE49-F238E27FC236}">
                  <a16:creationId xmlns="" xmlns:a16="http://schemas.microsoft.com/office/drawing/2014/main" id="{08640234-D04A-47E8-8BA9-D9AFC7072A94}"/>
                </a:ext>
              </a:extLst>
            </p:cNvPr>
            <p:cNvSpPr txBox="1"/>
            <p:nvPr/>
          </p:nvSpPr>
          <p:spPr>
            <a:xfrm>
              <a:off x="186624" y="1349448"/>
              <a:ext cx="2687586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Đối với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endParaRPr>
            </a:p>
            <a:p>
              <a:pPr lvl="0"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GTVT và</a:t>
              </a:r>
            </a:p>
            <a:p>
              <a:pPr lvl="0"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Open Sans" panose="020B0606030504020204" pitchFamily="34" charset="0"/>
                  <a:cs typeface="Times New Roman" pitchFamily="18" charset="0"/>
                </a:rPr>
                <a:t>Du lịch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5A8B65-8194-4577-A46A-710C2CF492A9}"/>
              </a:ext>
            </a:extLst>
          </p:cNvPr>
          <p:cNvSpPr txBox="1"/>
          <p:nvPr/>
        </p:nvSpPr>
        <p:spPr>
          <a:xfrm>
            <a:off x="533401" y="4299577"/>
            <a:ext cx="16764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1,3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284049B-5B01-4195-91AD-CA2803077488}"/>
              </a:ext>
            </a:extLst>
          </p:cNvPr>
          <p:cNvSpPr txBox="1"/>
          <p:nvPr/>
        </p:nvSpPr>
        <p:spPr>
          <a:xfrm>
            <a:off x="3352801" y="4299577"/>
            <a:ext cx="18288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 2,5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7C4BE3B-DB8A-4E19-A1F0-254C1948D863}"/>
              </a:ext>
            </a:extLst>
          </p:cNvPr>
          <p:cNvSpPr txBox="1"/>
          <p:nvPr/>
        </p:nvSpPr>
        <p:spPr>
          <a:xfrm>
            <a:off x="6096001" y="4299577"/>
            <a:ext cx="17526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4,6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21">
            <a:extLst>
              <a:ext uri="{FF2B5EF4-FFF2-40B4-BE49-F238E27FC236}">
                <a16:creationId xmlns="" xmlns:a16="http://schemas.microsoft.com/office/drawing/2014/main" id="{FD64EE89-07B4-447A-B287-47D8173B94EF}"/>
              </a:ext>
            </a:extLst>
          </p:cNvPr>
          <p:cNvSpPr/>
          <p:nvPr/>
        </p:nvSpPr>
        <p:spPr>
          <a:xfrm>
            <a:off x="1676400" y="209550"/>
            <a:ext cx="5073502" cy="652627"/>
          </a:xfrm>
          <a:prstGeom prst="roundRect">
            <a:avLst/>
          </a:prstGeom>
          <a:solidFill>
            <a:srgbClr val="C4E59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77B80D-E59F-4D94-9F3A-6C3C13A46107}"/>
              </a:ext>
            </a:extLst>
          </p:cNvPr>
          <p:cNvSpPr txBox="1"/>
          <p:nvPr/>
        </p:nvSpPr>
        <p:spPr>
          <a:xfrm>
            <a:off x="495181" y="770831"/>
            <a:ext cx="5296019" cy="438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với sản xuất nông nghiệp</a:t>
            </a:r>
          </a:p>
        </p:txBody>
      </p:sp>
      <p:pic>
        <p:nvPicPr>
          <p:cNvPr id="8" name="Picture 4" descr="Vai trò ngành Nông nghiệp trong nền kinh tế quốc dân - VNUA">
            <a:extLst>
              <a:ext uri="{FF2B5EF4-FFF2-40B4-BE49-F238E27FC236}">
                <a16:creationId xmlns:a16="http://schemas.microsoft.com/office/drawing/2014/main" xmlns="" id="{086B808C-3771-480C-88C6-29F2066A0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09" y="1578811"/>
            <a:ext cx="4356523" cy="32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ác động của áp dụng công nghệ cao đến hiệu quả kinh tế từ sản xuất rau tại  Mộc Châu, Sơn La">
            <a:extLst>
              <a:ext uri="{FF2B5EF4-FFF2-40B4-BE49-F238E27FC236}">
                <a16:creationId xmlns:a16="http://schemas.microsoft.com/office/drawing/2014/main" xmlns="" id="{A4AF3185-3B57-4090-915F-B2D763982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7884" y="1578811"/>
            <a:ext cx="4387128" cy="32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7DEE9D-3F28-43EC-98A7-6E0E10465B78}"/>
              </a:ext>
            </a:extLst>
          </p:cNvPr>
          <p:cNvSpPr txBox="1"/>
          <p:nvPr/>
        </p:nvSpPr>
        <p:spPr>
          <a:xfrm>
            <a:off x="146199" y="96025"/>
            <a:ext cx="5873602" cy="438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 của thiên nhiên đến tới sản xuất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Nghiên cứu ảnh hưởng của biến đổi khí hậu tới kinh tế nông nghiệp Việt Nam">
            <a:extLst>
              <a:ext uri="{FF2B5EF4-FFF2-40B4-BE49-F238E27FC236}">
                <a16:creationId xmlns:a16="http://schemas.microsoft.com/office/drawing/2014/main" xmlns="" id="{CF21512E-82BA-4A51-84A9-22584FAD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872" y="1578811"/>
            <a:ext cx="4387128" cy="323529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Ngập lụt ở Cà Mau: “Ở đâu dân gặp khó, ở đó có bộ đội” - Đài Phát Thanh và  Truyền Hình Lạng Sơn">
            <a:extLst>
              <a:ext uri="{FF2B5EF4-FFF2-40B4-BE49-F238E27FC236}">
                <a16:creationId xmlns:a16="http://schemas.microsoft.com/office/drawing/2014/main" xmlns="" id="{5CF0B6E5-BEF3-4893-93BC-3146D4B1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2771" y="1551284"/>
            <a:ext cx="4459168" cy="329034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697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0064" y="2290287"/>
            <a:ext cx="961909" cy="101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685" y="2616720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566386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042091" y="4028766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2708" y="2560239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804" y="2952296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6162" y="3181350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0170" y="3284662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1359" y="4132577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9050"/>
            <a:ext cx="609600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336560" y="2589699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979873" y="2722976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325" y="-19192"/>
            <a:ext cx="812475" cy="6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6101" y="330262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 xmlns="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4180" y="514350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 xmlns="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 xmlns="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 xmlns="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 xmlns="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 xmlns="">
                  <a14:imgLayer r:embed="rId5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164" y="527821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51" action="ppaction://hlinksldjump"/>
          </p:cNvPr>
          <p:cNvSpPr/>
          <p:nvPr/>
        </p:nvSpPr>
        <p:spPr>
          <a:xfrm>
            <a:off x="7645400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79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thiên nhiên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38466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b. Tác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của thiên nhiên tới sản xuất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" y="1809750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Nông nghiệp là ngành sản xuất chịu tác động rõ rệt nhất của hoàn cảnh tự nhiên.</a:t>
            </a:r>
            <a:endParaRPr kumimoji="0" lang="pt-B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1C0892-6D98-4846-BD3C-88DDFC27E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7" t="26963" r="27917" b="5630"/>
          <a:stretch/>
        </p:blipFill>
        <p:spPr>
          <a:xfrm>
            <a:off x="192799" y="1550131"/>
            <a:ext cx="4061575" cy="3175206"/>
          </a:xfrm>
          <a:prstGeom prst="rect">
            <a:avLst/>
          </a:prstGeom>
        </p:spPr>
      </p:pic>
      <p:pic>
        <p:nvPicPr>
          <p:cNvPr id="8" name="Picture 12" descr="Chiến lược khoáng sản - định hướng quan trọng để sử dụng hiệu quả tài  nguyên | baotintuc.vn">
            <a:extLst>
              <a:ext uri="{FF2B5EF4-FFF2-40B4-BE49-F238E27FC236}">
                <a16:creationId xmlns:a16="http://schemas.microsoft.com/office/drawing/2014/main" xmlns="" id="{BDFB1B14-DD35-4743-927F-63ADE05C1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799" y="1550131"/>
            <a:ext cx="4317371" cy="3118094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Ngành cơ khí chế tạo máy học ở đâu và cơ hội việc làm đến 2020">
            <a:extLst>
              <a:ext uri="{FF2B5EF4-FFF2-40B4-BE49-F238E27FC236}">
                <a16:creationId xmlns:a16="http://schemas.microsoft.com/office/drawing/2014/main" xmlns="" id="{E38823D4-AE80-4C49-A69F-FE5DE480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550130"/>
            <a:ext cx="4458044" cy="31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gành Luyện kim và tất tần tật thông tin bạn chưa biết ? Xem ngay!">
            <a:extLst>
              <a:ext uri="{FF2B5EF4-FFF2-40B4-BE49-F238E27FC236}">
                <a16:creationId xmlns:a16="http://schemas.microsoft.com/office/drawing/2014/main" xmlns="" id="{22D429F3-A06B-4090-BAB6-BB0FEF74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0130"/>
            <a:ext cx="4458044" cy="3118094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C2DD3D8-36C0-4A26-9233-74FB983BD620}"/>
              </a:ext>
            </a:extLst>
          </p:cNvPr>
          <p:cNvSpPr txBox="1"/>
          <p:nvPr/>
        </p:nvSpPr>
        <p:spPr>
          <a:xfrm>
            <a:off x="474629" y="649953"/>
            <a:ext cx="4317371" cy="438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với sản xuất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10741A-5D00-4869-B232-66744B4D3F02}"/>
              </a:ext>
            </a:extLst>
          </p:cNvPr>
          <p:cNvSpPr txBox="1"/>
          <p:nvPr/>
        </p:nvSpPr>
        <p:spPr>
          <a:xfrm>
            <a:off x="146199" y="96025"/>
            <a:ext cx="5949801" cy="438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 của thiên nhiên đến tới sản xuất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F7B28D-DBBE-44F0-BEE4-C81CD78A7B30}"/>
              </a:ext>
            </a:extLst>
          </p:cNvPr>
          <p:cNvSpPr txBox="1"/>
          <p:nvPr/>
        </p:nvSpPr>
        <p:spPr>
          <a:xfrm>
            <a:off x="1145707" y="4725337"/>
            <a:ext cx="7292585" cy="377026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Cung cấp nguyên liệu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nhiên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liệu cho các ngành công nghiệp</a:t>
            </a:r>
          </a:p>
        </p:txBody>
      </p:sp>
      <p:pic>
        <p:nvPicPr>
          <p:cNvPr id="13" name="Picture 8" descr="Kinh nghiệm &amp;quot;Vàng&amp;quot; đầu tư mở Xưởng gỗ Công nghiệp &amp;quot;Bạn cần phải biết&amp;quot;">
            <a:extLst>
              <a:ext uri="{FF2B5EF4-FFF2-40B4-BE49-F238E27FC236}">
                <a16:creationId xmlns:a16="http://schemas.microsoft.com/office/drawing/2014/main" xmlns="" id="{2377D346-D8DB-49A2-8595-B2471B9D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94641"/>
            <a:ext cx="4480560" cy="31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Gỗ tràm là gỗ gì ? Sàn gỗ tràm bông vàng có mấy loại ?">
            <a:extLst>
              <a:ext uri="{FF2B5EF4-FFF2-40B4-BE49-F238E27FC236}">
                <a16:creationId xmlns:a16="http://schemas.microsoft.com/office/drawing/2014/main" xmlns="" id="{7079441A-E12E-4F40-A2F0-388CE62F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261" y="1515432"/>
            <a:ext cx="4370784" cy="31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5201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thiên nhiên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38466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b. Tác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của thiên nhiên tới sản xuất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1816953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Cung cấp nguyên liệu, nhiên liệu, năng lượng cho ngành công nghiệp.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77B80D-E59F-4D94-9F3A-6C3C13A46107}"/>
              </a:ext>
            </a:extLst>
          </p:cNvPr>
          <p:cNvSpPr txBox="1"/>
          <p:nvPr/>
        </p:nvSpPr>
        <p:spPr>
          <a:xfrm>
            <a:off x="876181" y="770567"/>
            <a:ext cx="5143619" cy="438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với giao thông vận tải, du lịch</a:t>
            </a:r>
          </a:p>
        </p:txBody>
      </p:sp>
      <p:pic>
        <p:nvPicPr>
          <p:cNvPr id="5122" name="Picture 2" descr="3 phương thức khai thác kết cấu hạ tầng giao thông đường thủy nội địa">
            <a:extLst>
              <a:ext uri="{FF2B5EF4-FFF2-40B4-BE49-F238E27FC236}">
                <a16:creationId xmlns:a16="http://schemas.microsoft.com/office/drawing/2014/main" xmlns="" id="{1B13CB5C-BF0F-4790-B7AF-F8416E83B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86" y="1662356"/>
            <a:ext cx="4238414" cy="271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ết nối giao thông để phát triển - Báo Người lao động">
            <a:extLst>
              <a:ext uri="{FF2B5EF4-FFF2-40B4-BE49-F238E27FC236}">
                <a16:creationId xmlns:a16="http://schemas.microsoft.com/office/drawing/2014/main" xmlns="" id="{90B2650A-D805-4CC0-A394-5409523B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462" y="1662356"/>
            <a:ext cx="4300538" cy="271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iao thông miền núi phía Bắc: Xã hội hóa là phương hướng chủ đạo">
            <a:extLst>
              <a:ext uri="{FF2B5EF4-FFF2-40B4-BE49-F238E27FC236}">
                <a16:creationId xmlns:a16="http://schemas.microsoft.com/office/drawing/2014/main" xmlns="" id="{B154FC4B-6892-4489-91E2-0AB3E25C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86" y="1662356"/>
            <a:ext cx="4238414" cy="311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ắc Giang: Tập trung quy hoạch phát triển giao thông vận tải - Chi tiết  Chính sách giảm nghèo - UBND Tỉnh Bắc Giang">
            <a:extLst>
              <a:ext uri="{FF2B5EF4-FFF2-40B4-BE49-F238E27FC236}">
                <a16:creationId xmlns:a16="http://schemas.microsoft.com/office/drawing/2014/main" xmlns="" id="{D95B933C-816D-42E9-94BA-FE038A74F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462" y="1662355"/>
            <a:ext cx="4548758" cy="31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E2B2DC-E8DA-4602-84D2-37D59782CB5F}"/>
              </a:ext>
            </a:extLst>
          </p:cNvPr>
          <p:cNvSpPr txBox="1"/>
          <p:nvPr/>
        </p:nvSpPr>
        <p:spPr>
          <a:xfrm>
            <a:off x="146199" y="96025"/>
            <a:ext cx="7062322" cy="438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 của thiên nhiên đến tới sản xuất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Ý nghĩa của môi trường sống với con người">
            <a:extLst>
              <a:ext uri="{FF2B5EF4-FFF2-40B4-BE49-F238E27FC236}">
                <a16:creationId xmlns:a16="http://schemas.microsoft.com/office/drawing/2014/main" xmlns="" id="{C4BE13AA-7800-42B1-ACD1-FD3F6327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61398"/>
            <a:ext cx="4495800" cy="31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iới thiệu toàn cảnh khu danh thắng Tràng An Ninh Bình">
            <a:extLst>
              <a:ext uri="{FF2B5EF4-FFF2-40B4-BE49-F238E27FC236}">
                <a16:creationId xmlns:a16="http://schemas.microsoft.com/office/drawing/2014/main" xmlns="" id="{8DCD2FD3-235D-47BC-BA9A-317B1A1B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1398"/>
            <a:ext cx="4250026" cy="31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60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thiên nhiên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384668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b. Tác </a:t>
            </a:r>
            <a:r>
              <a:rPr lang="vi-VN" sz="2400" b="1" i="1" dirty="0" smtClean="0">
                <a:latin typeface="Times New Roman" pitchFamily="18" charset="0"/>
                <a:cs typeface="Times New Roman" pitchFamily="18" charset="0"/>
              </a:rPr>
              <a:t>độn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của thiên nhiên tới sản xuất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1733550"/>
            <a:ext cx="891540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Địa hình đồng bằng thuận lợi để phát triển giao thông.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Nơi có nhiều sông hồ =&gt;giao thông đường thủy.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00" y="287655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Nơi có khí hậu điều hòa, phong cảnh đẹp =&gt;phát triển du lịch.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77B80D-E59F-4D94-9F3A-6C3C13A46107}"/>
              </a:ext>
            </a:extLst>
          </p:cNvPr>
          <p:cNvSpPr txBox="1"/>
          <p:nvPr/>
        </p:nvSpPr>
        <p:spPr>
          <a:xfrm>
            <a:off x="876182" y="770567"/>
            <a:ext cx="1954737" cy="438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 tai</a:t>
            </a:r>
          </a:p>
        </p:txBody>
      </p:sp>
      <p:pic>
        <p:nvPicPr>
          <p:cNvPr id="7172" name="Picture 4" descr="Việt Nam có thể thiệt hại 6.7 tỷ USD mỗi năm do thiên tai. - Chi tiết tin -  Sở Tài nguyên và Môi trường Thái Nguyên">
            <a:extLst>
              <a:ext uri="{FF2B5EF4-FFF2-40B4-BE49-F238E27FC236}">
                <a16:creationId xmlns:a16="http://schemas.microsoft.com/office/drawing/2014/main" xmlns="" id="{B08DBD61-0194-4DD3-8045-22121EA5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4590"/>
            <a:ext cx="4464401" cy="37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hật cảnh báo nguy cơ siêu động đất có thể giết 18.000 người - KhoaHoc.tv">
            <a:extLst>
              <a:ext uri="{FF2B5EF4-FFF2-40B4-BE49-F238E27FC236}">
                <a16:creationId xmlns:a16="http://schemas.microsoft.com/office/drawing/2014/main" xmlns="" id="{0FFACEBD-76EC-440A-BD29-9DF61F5F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74590"/>
            <a:ext cx="4168140" cy="192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ất cả những điều liên quan đến thiên tai và cách phòng tránh nó">
            <a:extLst>
              <a:ext uri="{FF2B5EF4-FFF2-40B4-BE49-F238E27FC236}">
                <a16:creationId xmlns:a16="http://schemas.microsoft.com/office/drawing/2014/main" xmlns="" id="{08721404-A164-4D38-BED0-6E3F13B3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1436"/>
            <a:ext cx="4168140" cy="183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E46B320-E86E-4C14-931A-A7830DB2CCC8}"/>
              </a:ext>
            </a:extLst>
          </p:cNvPr>
          <p:cNvSpPr/>
          <p:nvPr/>
        </p:nvSpPr>
        <p:spPr>
          <a:xfrm>
            <a:off x="344313" y="102440"/>
            <a:ext cx="6917547" cy="5565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C67AC2-7EF4-4000-B2E7-7BDFB5DC0021}"/>
              </a:ext>
            </a:extLst>
          </p:cNvPr>
          <p:cNvSpPr txBox="1"/>
          <p:nvPr/>
        </p:nvSpPr>
        <p:spPr>
          <a:xfrm>
            <a:off x="457201" y="131657"/>
            <a:ext cx="65532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 động của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thiên 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đến con ng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endParaRPr 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60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 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ới 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thiên nhiên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657350"/>
            <a:ext cx="4768626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>
          <a:xfrm>
            <a:off x="152400" y="1504950"/>
            <a:ext cx="4114800" cy="3276600"/>
          </a:xfrm>
          <a:prstGeom prst="cloudCallout">
            <a:avLst>
              <a:gd name="adj1" fmla="val 51741"/>
              <a:gd name="adj2" fmla="val 57766"/>
            </a:avLst>
          </a:prstGeom>
          <a:solidFill>
            <a:schemeClr val="bg1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sát hình bên cho biết con ng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tác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 những yếu tố chính nào của thiên nhiên?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A6EFEBC-A4CB-45F2-9A2E-C89789BD1C15}"/>
              </a:ext>
            </a:extLst>
          </p:cNvPr>
          <p:cNvSpPr/>
          <p:nvPr/>
        </p:nvSpPr>
        <p:spPr>
          <a:xfrm>
            <a:off x="228600" y="902552"/>
            <a:ext cx="2819400" cy="34163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nêu những tác động tích cực, tiêu cực của con ng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 đến thiên nhiên theo s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bên.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DE7F8D76-5ED1-4A12-9783-F5B6EE5BE7F1}"/>
              </a:ext>
            </a:extLst>
          </p:cNvPr>
          <p:cNvSpPr/>
          <p:nvPr/>
        </p:nvSpPr>
        <p:spPr>
          <a:xfrm>
            <a:off x="2514600" y="118110"/>
            <a:ext cx="3657600" cy="6248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 LUẬN CẶP/BÀN</a:t>
            </a:r>
            <a:endParaRPr lang="en-US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3955" y="971550"/>
            <a:ext cx="589004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C48667E-34E7-4EFE-A208-D7AF9091DA28}"/>
              </a:ext>
            </a:extLst>
          </p:cNvPr>
          <p:cNvSpPr/>
          <p:nvPr/>
        </p:nvSpPr>
        <p:spPr>
          <a:xfrm>
            <a:off x="344313" y="102440"/>
            <a:ext cx="5751687" cy="556520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055096-5D1F-4B98-9DD1-62FA04792978}"/>
              </a:ext>
            </a:extLst>
          </p:cNvPr>
          <p:cNvSpPr txBox="1"/>
          <p:nvPr/>
        </p:nvSpPr>
        <p:spPr>
          <a:xfrm>
            <a:off x="533401" y="131657"/>
            <a:ext cx="65532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 động của con người đến thiên nhiên</a:t>
            </a:r>
          </a:p>
        </p:txBody>
      </p:sp>
      <p:pic>
        <p:nvPicPr>
          <p:cNvPr id="9222" name="Picture 6" descr="Tăng cường quản lý, bảo vệ rừng, xây dựng vốn rừng">
            <a:extLst>
              <a:ext uri="{FF2B5EF4-FFF2-40B4-BE49-F238E27FC236}">
                <a16:creationId xmlns="" xmlns:a16="http://schemas.microsoft.com/office/drawing/2014/main" id="{6A848335-8A68-4501-961E-315D91FFD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60" y="1289448"/>
            <a:ext cx="4411980" cy="3305413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ồng 5.000 cây phủ xanh đồi trọc - Cổng thông tin điện tử Bà Rịa - Vũng Tàu">
            <a:extLst>
              <a:ext uri="{FF2B5EF4-FFF2-40B4-BE49-F238E27FC236}">
                <a16:creationId xmlns="" xmlns:a16="http://schemas.microsoft.com/office/drawing/2014/main" id="{D1222768-7255-41BE-BB06-CC78DEC1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92" y="1289448"/>
            <a:ext cx="4150508" cy="330541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FF1EFE-9B39-45C1-9DBC-78FD3CF791A0}"/>
              </a:ext>
            </a:extLst>
          </p:cNvPr>
          <p:cNvSpPr txBox="1"/>
          <p:nvPr/>
        </p:nvSpPr>
        <p:spPr>
          <a:xfrm>
            <a:off x="832539" y="806273"/>
            <a:ext cx="3023182" cy="438582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 động tích cực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4686240"/>
            <a:ext cx="66294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Trồng rừng và phủ xanh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ất trống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núi trọc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Ra quân chiến dịch &amp;quot;Hãy làm sạch biển&amp;quot; và bảo vệ môi trường năm 2018 - Báo  Quảng Ninh điện tử">
            <a:extLst>
              <a:ext uri="{FF2B5EF4-FFF2-40B4-BE49-F238E27FC236}">
                <a16:creationId xmlns="" xmlns:a16="http://schemas.microsoft.com/office/drawing/2014/main" id="{87AADA07-ED68-4961-93DF-52E66CD1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76350"/>
            <a:ext cx="4414220" cy="3354661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hai thác du lịch gắn với bảo vệ môi trường - Báo Nhân Dân">
            <a:extLst>
              <a:ext uri="{FF2B5EF4-FFF2-40B4-BE49-F238E27FC236}">
                <a16:creationId xmlns="" xmlns:a16="http://schemas.microsoft.com/office/drawing/2014/main" id="{8CDEE5AF-670B-4D26-BCFC-F34DF222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6350"/>
            <a:ext cx="4121441" cy="3333694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71600" y="4705350"/>
            <a:ext cx="66294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 rác, làm cho môi tr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ng sạch 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Xác lập khu bảo tồn thiên nhiên Động Châu-khe NướcTrong: Cần thiết và cấp  bách - Báo Quảng Bình điện tử">
            <a:extLst>
              <a:ext uri="{FF2B5EF4-FFF2-40B4-BE49-F238E27FC236}">
                <a16:creationId xmlns="" xmlns:a16="http://schemas.microsoft.com/office/drawing/2014/main" id="{4D6F5315-A6CA-42C7-9150-CF8093F78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995"/>
            <a:ext cx="4443342" cy="3333155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ree, outdoor, mammal, forest&#10;&#10;Description automatically generated">
            <a:extLst>
              <a:ext uri="{FF2B5EF4-FFF2-40B4-BE49-F238E27FC236}">
                <a16:creationId xmlns="" xmlns:a16="http://schemas.microsoft.com/office/drawing/2014/main" id="{BA7C942A-5FEB-4EEE-83AF-57E55CAF6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6351"/>
            <a:ext cx="4191000" cy="33528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371600" y="4686240"/>
            <a:ext cx="66294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Bảo vệ các loài sinh vật t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nhiên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0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" grpId="0" animBg="1"/>
      <p:bldP spid="9" grpId="0" animBg="1"/>
      <p:bldP spid="12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 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ới 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thiên nhiên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581150"/>
            <a:ext cx="899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Tích cực: trồng rừng, phủ xanh đồi núi, cải tạo đất, tạo ra những hệ sinh thái mới...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85800" y="590550"/>
            <a:ext cx="64770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1. Dân số thế giới thay 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nh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thế nào từ n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1804 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 n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2018?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38600" y="2724150"/>
            <a:ext cx="42672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án: Dân số thế giới t</a:t>
            </a:r>
            <a:r>
              <a:rPr lang="vi-VN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</a:t>
            </a:r>
          </a:p>
          <a:p>
            <a:pPr algn="just"/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</a:t>
            </a:r>
            <a:r>
              <a:rPr lang="vi-VN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nhanh)</a:t>
            </a:r>
            <a:endParaRPr lang="en-US" sz="2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4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C48667E-34E7-4EFE-A208-D7AF9091DA28}"/>
              </a:ext>
            </a:extLst>
          </p:cNvPr>
          <p:cNvSpPr/>
          <p:nvPr/>
        </p:nvSpPr>
        <p:spPr>
          <a:xfrm>
            <a:off x="344313" y="102440"/>
            <a:ext cx="5751687" cy="556520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055096-5D1F-4B98-9DD1-62FA04792978}"/>
              </a:ext>
            </a:extLst>
          </p:cNvPr>
          <p:cNvSpPr txBox="1"/>
          <p:nvPr/>
        </p:nvSpPr>
        <p:spPr>
          <a:xfrm>
            <a:off x="533401" y="131657"/>
            <a:ext cx="655320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 động của con người đến thiên nhiên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FF1EFE-9B39-45C1-9DBC-78FD3CF791A0}"/>
              </a:ext>
            </a:extLst>
          </p:cNvPr>
          <p:cNvSpPr txBox="1"/>
          <p:nvPr/>
        </p:nvSpPr>
        <p:spPr>
          <a:xfrm>
            <a:off x="832539" y="806273"/>
            <a:ext cx="3023182" cy="438582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 động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4629150"/>
            <a:ext cx="48768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Rác thải vứt tràn lan khắp mọi n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" descr="TÁC HẠI của việc Xả Rác gây ra những hậu quả gì ?">
            <a:extLst>
              <a:ext uri="{FF2B5EF4-FFF2-40B4-BE49-F238E27FC236}">
                <a16:creationId xmlns:a16="http://schemas.microsoft.com/office/drawing/2014/main" xmlns="" id="{563FD131-E086-420A-85D8-92FDFFA0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1" y="1352551"/>
            <a:ext cx="4495799" cy="31242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Ô nhiễm môi trường từ thuốc bảo vệ thực vật - Bài 4: Cần có giải pháp khoa  học, phù hợp - Tạp chí điện tử Môi trường và Cuộc sống">
            <a:extLst>
              <a:ext uri="{FF2B5EF4-FFF2-40B4-BE49-F238E27FC236}">
                <a16:creationId xmlns:a16="http://schemas.microsoft.com/office/drawing/2014/main" xmlns="" id="{793F5285-470E-4A16-890F-CCE42512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52550"/>
            <a:ext cx="4343400" cy="31242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Nạn chặt phá rừng trái phép và ảnh hưởng tới thiên nhiên">
            <a:extLst>
              <a:ext uri="{FF2B5EF4-FFF2-40B4-BE49-F238E27FC236}">
                <a16:creationId xmlns:a16="http://schemas.microsoft.com/office/drawing/2014/main" xmlns="" id="{CCD493AA-3BD6-4F8E-8FB8-1FC120A02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78" y="1352550"/>
            <a:ext cx="4479634" cy="31242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ràn lan nạn săn bắt động vật hoang dã - antv">
            <a:extLst>
              <a:ext uri="{FF2B5EF4-FFF2-40B4-BE49-F238E27FC236}">
                <a16:creationId xmlns:a16="http://schemas.microsoft.com/office/drawing/2014/main" xmlns="" id="{E8CB1335-6380-488A-8C81-0F104DFD0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352550"/>
            <a:ext cx="4364771" cy="31242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752600" y="4629150"/>
            <a:ext cx="48768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ặt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phá r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 và giết hại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ng vật b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ừa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bãi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 descr="CÁC THÀNH PHẦN XẢ THẢI GÂY Ô NHIỄM MÔI TRƯỜNG TỪ NHÀ MÁY NHIỆT ĐIỆN THAN">
            <a:extLst>
              <a:ext uri="{FF2B5EF4-FFF2-40B4-BE49-F238E27FC236}">
                <a16:creationId xmlns:a16="http://schemas.microsoft.com/office/drawing/2014/main" xmlns="" id="{D05CE7EA-D0D4-463A-AE6C-137F2C8B1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352550"/>
            <a:ext cx="4495800" cy="31242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Xả thải gây ô nhiễm nguồn nước: Doanh nghiệp có &amp;#39;nhờn&amp;#39; Luật?">
            <a:extLst>
              <a:ext uri="{FF2B5EF4-FFF2-40B4-BE49-F238E27FC236}">
                <a16:creationId xmlns:a16="http://schemas.microsoft.com/office/drawing/2014/main" xmlns="" id="{B2E09777-DAD0-41EE-9EC2-0B464D07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352550"/>
            <a:ext cx="4343400" cy="31242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752600" y="4629150"/>
            <a:ext cx="4876800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Thải các chất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 hại vào môi tr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20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"/>
            <a:ext cx="9144000" cy="819148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lIns="68580" tIns="34290" rIns="68580" bIns="34290" anchor="ctr"/>
          <a:lstStyle/>
          <a:p>
            <a:pPr algn="ctr"/>
            <a:r>
              <a:rPr lang="en-US" sz="2500" b="1" dirty="0" smtClean="0">
                <a:latin typeface="Times New Roman" pitchFamily="18" charset="0"/>
              </a:rPr>
              <a:t>TIẾT - BÀI 28. MỐI QUAN HỆ </a:t>
            </a:r>
          </a:p>
          <a:p>
            <a:pPr algn="ctr"/>
            <a:r>
              <a:rPr lang="en-US" sz="2500" b="1" dirty="0" smtClean="0">
                <a:latin typeface="Times New Roman" pitchFamily="18" charset="0"/>
              </a:rPr>
              <a:t>GIỮA CON NG</a:t>
            </a:r>
            <a:r>
              <a:rPr lang="vi-VN" sz="2500" b="1" dirty="0" smtClean="0">
                <a:latin typeface="Times New Roman" pitchFamily="18" charset="0"/>
              </a:rPr>
              <a:t>ƯỜI</a:t>
            </a:r>
            <a:r>
              <a:rPr lang="en-US" sz="2500" b="1" dirty="0" smtClean="0">
                <a:latin typeface="Times New Roman" pitchFamily="18" charset="0"/>
              </a:rPr>
              <a:t> VỚI THIÊN NHIÊN</a:t>
            </a:r>
            <a:endParaRPr lang="en-US" sz="2500" b="1" dirty="0"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0" y="855390"/>
            <a:ext cx="9144000" cy="19236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8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8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8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12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16502"/>
            <a:ext cx="805542" cy="80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5314"/>
            <a:ext cx="1056442" cy="8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22721"/>
            <a:ext cx="64770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Tác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của con ng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ười 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ới 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thiên nhiên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581150"/>
            <a:ext cx="8991600" cy="113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Tiêu cực: ô nhiễm môi trường, các loại rác thải, tài nguyên bị suy thoái, cạn kiệt....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22AF88-F9AC-4DD0-B03F-F45124D75F77}"/>
              </a:ext>
            </a:extLst>
          </p:cNvPr>
          <p:cNvSpPr txBox="1"/>
          <p:nvPr/>
        </p:nvSpPr>
        <p:spPr>
          <a:xfrm>
            <a:off x="281940" y="133350"/>
            <a:ext cx="8580120" cy="90024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428625" indent="-428625" algn="just">
              <a:buFont typeface="Wingdings" panose="05000000000000000000" pitchFamily="2" charset="2"/>
              <a:buChar char="ü"/>
            </a:pPr>
            <a:r>
              <a:rPr lang="en-US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 số hành </a:t>
            </a:r>
            <a:r>
              <a:rPr lang="vi-VN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 nhỏ hàng ngày góp phần bảo </a:t>
            </a:r>
            <a:r>
              <a:rPr lang="en-US" sz="2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 môi tr</a:t>
            </a:r>
            <a:r>
              <a:rPr lang="vi-VN" sz="2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7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ờng.</a:t>
            </a:r>
            <a:endParaRPr lang="en-US" sz="27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13">
            <a:extLst>
              <a:ext uri="{FF2B5EF4-FFF2-40B4-BE49-F238E27FC236}">
                <a16:creationId xmlns:a16="http://schemas.microsoft.com/office/drawing/2014/main" xmlns="" id="{A4FC6F6B-D755-4C73-AC74-29388BB341D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679" y="1220226"/>
            <a:ext cx="2623661" cy="1664836"/>
          </a:xfrm>
          <a:prstGeom prst="rect">
            <a:avLst/>
          </a:prstGeom>
        </p:spPr>
      </p:pic>
      <p:pic>
        <p:nvPicPr>
          <p:cNvPr id="5" name="Hình ảnh 7">
            <a:extLst>
              <a:ext uri="{FF2B5EF4-FFF2-40B4-BE49-F238E27FC236}">
                <a16:creationId xmlns:a16="http://schemas.microsoft.com/office/drawing/2014/main" xmlns="" id="{1ADFD99D-293D-4380-9DA4-D7860DD07CB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79659" y="1096267"/>
            <a:ext cx="2702003" cy="1664836"/>
          </a:xfrm>
          <a:prstGeom prst="rect">
            <a:avLst/>
          </a:prstGeom>
        </p:spPr>
      </p:pic>
      <p:pic>
        <p:nvPicPr>
          <p:cNvPr id="6" name="Hình ảnh 19">
            <a:extLst>
              <a:ext uri="{FF2B5EF4-FFF2-40B4-BE49-F238E27FC236}">
                <a16:creationId xmlns:a16="http://schemas.microsoft.com/office/drawing/2014/main" xmlns="" id="{D9987FC5-1E56-4B23-B5C8-07BC0814989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035040" y="1047750"/>
            <a:ext cx="2630567" cy="1664836"/>
          </a:xfrm>
          <a:prstGeom prst="rect">
            <a:avLst/>
          </a:prstGeom>
        </p:spPr>
      </p:pic>
      <p:pic>
        <p:nvPicPr>
          <p:cNvPr id="7" name="Hình ảnh 20">
            <a:extLst>
              <a:ext uri="{FF2B5EF4-FFF2-40B4-BE49-F238E27FC236}">
                <a16:creationId xmlns:a16="http://schemas.microsoft.com/office/drawing/2014/main" xmlns="" id="{D8E7106B-CE44-41E6-AAF2-E2FD3E33377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8190" y="3207752"/>
            <a:ext cx="2702003" cy="1774373"/>
          </a:xfrm>
          <a:prstGeom prst="rect">
            <a:avLst/>
          </a:prstGeom>
        </p:spPr>
      </p:pic>
      <p:pic>
        <p:nvPicPr>
          <p:cNvPr id="8" name="Hình ảnh 21">
            <a:extLst>
              <a:ext uri="{FF2B5EF4-FFF2-40B4-BE49-F238E27FC236}">
                <a16:creationId xmlns:a16="http://schemas.microsoft.com/office/drawing/2014/main" xmlns="" id="{C5E43C4D-2042-439D-90A1-F86E8676427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132540" y="3123933"/>
            <a:ext cx="2702003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1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3A7403-F93A-47C2-B6A6-7F29C5785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3" t="24900" r="67560" b="64176"/>
          <a:stretch/>
        </p:blipFill>
        <p:spPr>
          <a:xfrm>
            <a:off x="1" y="0"/>
            <a:ext cx="1701800" cy="1270829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2362200" y="0"/>
            <a:ext cx="4572000" cy="81915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LUY ỆN TẬP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22AF88-F9AC-4DD0-B03F-F45124D75F77}"/>
              </a:ext>
            </a:extLst>
          </p:cNvPr>
          <p:cNvSpPr txBox="1"/>
          <p:nvPr/>
        </p:nvSpPr>
        <p:spPr>
          <a:xfrm>
            <a:off x="228600" y="1200150"/>
            <a:ext cx="8580120" cy="15465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428625" indent="-428625" algn="just">
              <a:buFont typeface="Wingdings" panose="05000000000000000000" pitchFamily="2" charset="2"/>
              <a:buChar char="ü"/>
            </a:pPr>
            <a:r>
              <a:rPr lang="en-US" sz="24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Em hãy liệt kê những hoạt động sản xuất và sinh hoạt ở nơi em sinh sống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vận dụng </a:t>
            </a:r>
            <a:r>
              <a:rPr lang="en-US" sz="24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vận dụng </a:t>
            </a:r>
            <a:r>
              <a:rPr lang="en-US" sz="2400" b="1" i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các giải pháp khai thác tài nguyên thiên nhiên phục vụ phát triển bền vững vào bảng sau:</a:t>
            </a: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2952750"/>
          <a:ext cx="8153401" cy="1981199"/>
        </p:xfrm>
        <a:graphic>
          <a:graphicData uri="http://schemas.openxmlformats.org/drawingml/2006/table">
            <a:tbl>
              <a:tblPr/>
              <a:tblGrid>
                <a:gridCol w="2184045"/>
                <a:gridCol w="2984678"/>
                <a:gridCol w="2984678"/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Hoạt động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Có vận dụng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Không vận dụng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7075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Sản xuất</a:t>
                      </a:r>
                      <a:endParaRPr lang="en-US" sz="24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075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/>
                          <a:ea typeface="Cambria"/>
                        </a:rPr>
                        <a:t>Sinh hoạt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00"/>
                        </a:solidFill>
                        <a:latin typeface="Times New Roman"/>
                        <a:ea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62C1C44-634C-424F-839B-FCB10C2E25B6}"/>
              </a:ext>
            </a:extLst>
          </p:cNvPr>
          <p:cNvSpPr/>
          <p:nvPr/>
        </p:nvSpPr>
        <p:spPr>
          <a:xfrm>
            <a:off x="335280" y="133350"/>
            <a:ext cx="8610600" cy="1235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</a:pPr>
            <a:r>
              <a:rPr lang="vi-VN" sz="2400" b="1" i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2400" b="1" i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 các vật liệu tái chế (chai nhựa, vỏ lon, giấy </a:t>
            </a:r>
            <a:r>
              <a:rPr lang="vi-VN" sz="2400" b="1" i="1" dirty="0" smtClean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báo </a:t>
            </a:r>
            <a:r>
              <a:rPr lang="vi-VN" sz="2400" b="1" i="1" dirty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cũ, bìa catton …) làm một sản phẩm tái chế và có khả năng sử dụng được trong cuộc sống và học tập.</a:t>
            </a:r>
            <a:endParaRPr lang="en-US" sz="2400" b="1" i="1" dirty="0">
              <a:solidFill>
                <a:srgbClr val="00B05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12">
            <a:extLst>
              <a:ext uri="{FF2B5EF4-FFF2-40B4-BE49-F238E27FC236}">
                <a16:creationId xmlns:a16="http://schemas.microsoft.com/office/drawing/2014/main" xmlns="" id="{863F51FE-D9ED-4550-AB48-E4125BD91F9C}"/>
              </a:ext>
            </a:extLst>
          </p:cNvPr>
          <p:cNvPicPr/>
          <p:nvPr/>
        </p:nvPicPr>
        <p:blipFill rotWithShape="1">
          <a:blip r:embed="rId2"/>
          <a:srcRect t="13963" r="-2" b="14825"/>
          <a:stretch/>
        </p:blipFill>
        <p:spPr>
          <a:xfrm>
            <a:off x="2590800" y="1504950"/>
            <a:ext cx="2895600" cy="1238082"/>
          </a:xfrm>
          <a:prstGeom prst="rect">
            <a:avLst/>
          </a:prstGeom>
        </p:spPr>
      </p:pic>
      <p:pic>
        <p:nvPicPr>
          <p:cNvPr id="10" name="Hình ảnh 6">
            <a:extLst>
              <a:ext uri="{FF2B5EF4-FFF2-40B4-BE49-F238E27FC236}">
                <a16:creationId xmlns:a16="http://schemas.microsoft.com/office/drawing/2014/main" xmlns="" id="{C22E9BAE-E459-4269-BED8-5E3147500DD4}"/>
              </a:ext>
            </a:extLst>
          </p:cNvPr>
          <p:cNvPicPr/>
          <p:nvPr/>
        </p:nvPicPr>
        <p:blipFill rotWithShape="1">
          <a:blip r:embed="rId3"/>
          <a:srcRect t="51637" r="-1" b="32543"/>
          <a:stretch/>
        </p:blipFill>
        <p:spPr bwMode="auto">
          <a:xfrm>
            <a:off x="241302" y="1581150"/>
            <a:ext cx="2273298" cy="24384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Hình ảnh 11">
            <a:extLst>
              <a:ext uri="{FF2B5EF4-FFF2-40B4-BE49-F238E27FC236}">
                <a16:creationId xmlns:a16="http://schemas.microsoft.com/office/drawing/2014/main" xmlns="" id="{3D4ABF79-39CD-4724-BF6D-C075EA9D8F5F}"/>
              </a:ext>
            </a:extLst>
          </p:cNvPr>
          <p:cNvPicPr/>
          <p:nvPr/>
        </p:nvPicPr>
        <p:blipFill rotWithShape="1">
          <a:blip r:embed="rId4"/>
          <a:srcRect l="10878" r="12750" b="5"/>
          <a:stretch/>
        </p:blipFill>
        <p:spPr>
          <a:xfrm>
            <a:off x="2743201" y="2876550"/>
            <a:ext cx="2590800" cy="2089463"/>
          </a:xfrm>
          <a:prstGeom prst="rect">
            <a:avLst/>
          </a:prstGeom>
        </p:spPr>
      </p:pic>
      <p:pic>
        <p:nvPicPr>
          <p:cNvPr id="12" name="Hình ảnh 10" descr="A picture containing cup, coffee, tableware, painted&#10;&#10;Description automatically generated">
            <a:extLst>
              <a:ext uri="{FF2B5EF4-FFF2-40B4-BE49-F238E27FC236}">
                <a16:creationId xmlns:a16="http://schemas.microsoft.com/office/drawing/2014/main" xmlns="" id="{C074E312-F7C6-42A2-BE7C-0D7D0DAB7114}"/>
              </a:ext>
            </a:extLst>
          </p:cNvPr>
          <p:cNvPicPr/>
          <p:nvPr/>
        </p:nvPicPr>
        <p:blipFill rotWithShape="1">
          <a:blip r:embed="rId5"/>
          <a:srcRect l="12911" r="23973" b="1"/>
          <a:stretch/>
        </p:blipFill>
        <p:spPr>
          <a:xfrm>
            <a:off x="5638800" y="2038350"/>
            <a:ext cx="3263899" cy="23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445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2400" y="1298760"/>
            <a:ext cx="1853593" cy="2560320"/>
          </a:xfrm>
          <a:prstGeom prst="ellipse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6" tIns="45683" rIns="91366" bIns="45683" rtlCol="0" anchor="ctr"/>
          <a:lstStyle/>
          <a:p>
            <a:pPr algn="ctr"/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VỀ NHÀ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2923541" y="-164656"/>
            <a:ext cx="5467754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231002" y="946152"/>
            <a:ext cx="6764969" cy="8128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36" tIns="71063" rIns="71063" bIns="71063" numCol="1" spcCol="1906" anchor="ctr" anchorCtr="0">
            <a:noAutofit/>
          </a:bodyPr>
          <a:lstStyle/>
          <a:p>
            <a:pPr algn="just" defTabSz="12434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 lại bài 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23472" y="844551"/>
            <a:ext cx="1015060" cy="1016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66" tIns="45683" rIns="91366" bIns="45683"/>
          <a:lstStyle/>
          <a:p>
            <a:pPr algn="ctr">
              <a:spcBef>
                <a:spcPts val="599"/>
              </a:spcBef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2510232" y="2165351"/>
            <a:ext cx="6469790" cy="812800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36" tIns="71063" rIns="71063" bIns="71063" numCol="1" spcCol="1906" anchor="ctr" anchorCtr="0">
            <a:noAutofit/>
          </a:bodyPr>
          <a:lstStyle/>
          <a:p>
            <a:pPr algn="just" defTabSz="12434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Hoàn thành bài tập </a:t>
            </a:r>
            <a:r>
              <a:rPr lang="en-US" sz="2800" b="1" dirty="0" smtClean="0">
                <a:solidFill>
                  <a:srgbClr val="FF99CC"/>
                </a:solidFill>
                <a:latin typeface="Times New Roman" pitchFamily="18" charset="0"/>
                <a:cs typeface="Times New Roman" pitchFamily="18" charset="0"/>
              </a:rPr>
              <a:t>SGK.</a:t>
            </a:r>
            <a:endParaRPr lang="en-US" sz="28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018652" y="2063749"/>
            <a:ext cx="1015060" cy="1016000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66" tIns="45683" rIns="91366" bIns="45683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286000" y="3333751"/>
            <a:ext cx="6654531" cy="914399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636" tIns="71063" rIns="71063" bIns="71063" numCol="1" spcCol="1906" anchor="ctr" anchorCtr="0">
            <a:noAutofit/>
          </a:bodyPr>
          <a:lstStyle/>
          <a:p>
            <a:pPr defTabSz="124349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b="1" dirty="0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23472" y="3282950"/>
            <a:ext cx="1015060" cy="1016000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366" tIns="45683" rIns="91366" bIns="45683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04E4A0-59DA-4596-A9EC-A736B59FE0CA}"/>
              </a:ext>
            </a:extLst>
          </p:cNvPr>
          <p:cNvSpPr txBox="1"/>
          <p:nvPr/>
        </p:nvSpPr>
        <p:spPr>
          <a:xfrm>
            <a:off x="2784229" y="3534802"/>
            <a:ext cx="582637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 </a:t>
            </a:r>
            <a:r>
              <a:rPr lang="en-US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 nội dung </a:t>
            </a:r>
            <a:r>
              <a:rPr lang="en-US" sz="2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29.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62000" y="590550"/>
            <a:ext cx="64770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2. Châu lục nào có nhiều siêu 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thị nhất thế giới?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53000" y="2724150"/>
            <a:ext cx="34290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án: Châu Á</a:t>
            </a:r>
          </a:p>
        </p:txBody>
      </p:sp>
    </p:spTree>
    <p:extLst>
      <p:ext uri="{BB962C8B-B14F-4D97-AF65-F5344CB8AC3E}">
        <p14:creationId xmlns:p14="http://schemas.microsoft.com/office/powerpoint/2010/main" xmlns="" val="11168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14400" y="438150"/>
            <a:ext cx="63246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3. Về sự phân bố dân c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nh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ững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bằng màu mỡ, gần 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giao thông, thì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71800" y="2571750"/>
            <a:ext cx="54102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án: dân c</a:t>
            </a:r>
            <a:r>
              <a:rPr lang="vi-VN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sẽ tập trung </a:t>
            </a:r>
            <a:r>
              <a:rPr lang="vi-VN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</a:t>
            </a:r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</a:t>
            </a:r>
            <a:endParaRPr lang="en-US" sz="2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14400" y="819150"/>
            <a:ext cx="63246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4. Hai 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dân nhất thế giới là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81400" y="2952750"/>
            <a:ext cx="45720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án: Trung Quốc và Ấn Độ.</a:t>
            </a:r>
            <a:endParaRPr lang="en-US" sz="2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14400" y="285750"/>
            <a:ext cx="63246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5. Các thành phố Cai-rô và Đắc-ca lần l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ượt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thuộc quốc gia nào?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05200" y="2419350"/>
            <a:ext cx="48768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án: Ai Cập và B</a:t>
            </a:r>
            <a:r>
              <a:rPr lang="vi-VN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ng-la-</a:t>
            </a:r>
            <a:r>
              <a:rPr lang="vi-VN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đé</a:t>
            </a:r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lang="en-US" sz="2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14400" y="285750"/>
            <a:ext cx="64770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6. Thành phố </a:t>
            </a:r>
            <a:r>
              <a:rPr lang="vi-VN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dân nhất Việt Nam hiện nay là thành phố nào?</a:t>
            </a:r>
            <a:endParaRPr lang="en-US" sz="2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86200" y="2419350"/>
            <a:ext cx="44958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 án: TP. Hồ Chí Minh</a:t>
            </a:r>
            <a:endParaRPr lang="en-US" sz="25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80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15">
            <a:extLst>
              <a:ext uri="{FF2B5EF4-FFF2-40B4-BE49-F238E27FC236}">
                <a16:creationId xmlns:a16="http://schemas.microsoft.com/office/drawing/2014/main" xmlns="" id="{49006E54-3B1F-48E1-97D3-CEBD20C361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67000" y="1657350"/>
            <a:ext cx="6096000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61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 - BÀI 28. MỐI QUAN HỆ </a:t>
            </a:r>
          </a:p>
          <a:p>
            <a:pPr algn="ctr">
              <a:lnSpc>
                <a:spcPct val="130000"/>
              </a:lnSpc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 CON NG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 THIÊN NHIÊN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5A8A95-546B-4212-AB52-CF71021F1C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5" t="61086" r="65909" b="27563"/>
          <a:stretch/>
        </p:blipFill>
        <p:spPr>
          <a:xfrm>
            <a:off x="152400" y="1733550"/>
            <a:ext cx="2190129" cy="1584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68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6&quot;/&gt;&lt;/object&gt;&lt;object type=&quot;3&quot; unique_id=&quot;10009&quot;&gt;&lt;property id=&quot;20148&quot; value=&quot;5&quot;/&gt;&lt;property id=&quot;20300&quot; value=&quot;Slide 7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41&quot;&gt;&lt;property id=&quot;20148&quot; value=&quot;5&quot;/&gt;&lt;property id=&quot;20300&quot; value=&quot;Slide 9&quot;/&gt;&lt;property id=&quot;20307&quot; value=&quot;269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1461</Words>
  <PresentationFormat>On-screen Show (16:9)</PresentationFormat>
  <Paragraphs>153</Paragraphs>
  <Slides>35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2018-03-09T07:14:39Z</dcterms:created>
  <dcterms:modified xsi:type="dcterms:W3CDTF">2021-09-30T16:04:45Z</dcterms:modified>
</cp:coreProperties>
</file>