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76" r:id="rId3"/>
    <p:sldId id="307" r:id="rId4"/>
    <p:sldId id="372" r:id="rId5"/>
    <p:sldId id="357" r:id="rId6"/>
    <p:sldId id="359" r:id="rId7"/>
    <p:sldId id="345" r:id="rId8"/>
    <p:sldId id="373" r:id="rId9"/>
    <p:sldId id="360" r:id="rId10"/>
    <p:sldId id="374" r:id="rId11"/>
    <p:sldId id="363" r:id="rId12"/>
    <p:sldId id="369" r:id="rId13"/>
    <p:sldId id="375" r:id="rId14"/>
    <p:sldId id="377" r:id="rId15"/>
    <p:sldId id="371" r:id="rId16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558" y="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09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0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1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30/08/2021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2.PNG"/><Relationship Id="rId9" Type="http://schemas.openxmlformats.org/officeDocument/2006/relationships/image" Target="../media/image6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6.png"/><Relationship Id="rId3" Type="http://schemas.openxmlformats.org/officeDocument/2006/relationships/image" Target="../media/image68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3.png"/><Relationship Id="rId5" Type="http://schemas.openxmlformats.org/officeDocument/2006/relationships/image" Target="../media/image70.png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11" Type="http://schemas.openxmlformats.org/officeDocument/2006/relationships/image" Target="../media/image85.png"/><Relationship Id="rId5" Type="http://schemas.openxmlformats.org/officeDocument/2006/relationships/image" Target="../media/image77.png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82.png"/><Relationship Id="rId1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305295" y="3719346"/>
            <a:ext cx="3300947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9423" y="4331213"/>
            <a:ext cx="18288000" cy="28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1: ỨNG DỤNG ĐẠO HÀM </a:t>
            </a:r>
          </a:p>
          <a:p>
            <a:pPr algn="ctr">
              <a:lnSpc>
                <a:spcPct val="150000"/>
              </a:lnSpc>
            </a:pPr>
            <a:r>
              <a:rPr lang="en-US" sz="6000" b="1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ĐỂ KHẢO SÁT VÀ VẼ ĐỒ THỊ HÀM SỐ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8993453" cy="1645852"/>
            <a:chOff x="7483861" y="7543801"/>
            <a:chExt cx="17012919" cy="164606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BIỆN LUẬN SỐ NGHIỆM PHƯƠNG TRÌNH BẰNG ĐỒ THỊ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ĐIỂM CỦA HAI ĐỒ THỊ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3673632" y="7091767"/>
            <a:ext cx="17565686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TẬP KHẢO SÁT HÀM SỐ &amp; ỨNG DỤNG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57593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25400" y="2043218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17889" y="3439459"/>
                <a:ext cx="22565882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ea typeface="Cambria" panose="02040503050406030204" pitchFamily="18" charset="0"/>
                    <a:cs typeface="Tahoma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smtClean="0">
                    <a:ea typeface="Cambria" panose="02040503050406030204" pitchFamily="18" charset="0"/>
                    <a:cs typeface="Tahoma" pitchFamily="34" charset="0"/>
                  </a:rPr>
                  <a:t>. Phương trình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smtClean="0">
                    <a:ea typeface="Cambria" panose="02040503050406030204" pitchFamily="18" charset="0"/>
                    <a:cs typeface="Tahoma" pitchFamily="34" charset="0"/>
                  </a:rPr>
                  <a:t> có bao nhiêu nghiệm thực phân biệt? </a:t>
                </a:r>
                <a:endParaRPr lang="en-US" sz="4800" dirty="0"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89" y="3439459"/>
                <a:ext cx="22565882" cy="1586396"/>
              </a:xfrm>
              <a:prstGeom prst="rect">
                <a:avLst/>
              </a:prstGeom>
              <a:blipFill rotWithShape="0">
                <a:blip r:embed="rId3"/>
                <a:stretch>
                  <a:fillRect l="-1243" t="-7308" r="-108" b="-1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5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545787" y="1259925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4371716" y="513785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54441" y="6038784"/>
            <a:ext cx="23977159" cy="7677215"/>
            <a:chOff x="1205494" y="6941416"/>
            <a:chExt cx="22139783" cy="6545984"/>
          </a:xfrm>
        </p:grpSpPr>
        <p:sp>
          <p:nvSpPr>
            <p:cNvPr id="48" name="Rounded Rectangle 47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Round Diagonal Corner Rectangle 57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1412200" y="126492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2200" y="12649200"/>
                <a:ext cx="2500565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539286" y="6780526"/>
                <a:ext cx="17983199" cy="2474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80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  <a:sym typeface="Euclid Symbol" panose="05050102010706020507" pitchFamily="18" charset="2"/>
                  </a:rPr>
                  <a:t>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4800">
                        <a:latin typeface="Cambria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</m:t>
                    </m:r>
                    <m:r>
                      <m:rPr>
                        <m:nor/>
                      </m:rPr>
                      <a:rPr lang="en-US" sz="4800" b="0" i="0" smtClean="0">
                        <a:latin typeface="Cambria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 </m:t>
                    </m:r>
                    <m:d>
                      <m:dPr>
                        <m:begChr m:val="["/>
                        <m:endChr m:val=""/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  <a:sym typeface="Euclid 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  <a:sym typeface="Euclid Symbol" panose="05050102010706020507" pitchFamily="18" charset="2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=2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=−1.</m:t>
                            </m:r>
                          </m:e>
                        </m:eqArr>
                      </m:e>
                    </m:d>
                  </m:oMath>
                </a14:m>
                <a:endParaRPr lang="en-US" sz="4800" b="0" smtClean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  <a:sym typeface="Euclid Symbol" panose="05050102010706020507" pitchFamily="18" charset="2"/>
                </a:endParaRPr>
              </a:p>
              <a:p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6" y="6780526"/>
                <a:ext cx="17983199" cy="2474780"/>
              </a:xfrm>
              <a:prstGeom prst="rect">
                <a:avLst/>
              </a:prstGeom>
              <a:blipFill rotWithShape="0">
                <a:blip r:embed="rId9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68016" y="8277988"/>
                <a:ext cx="15869344" cy="1591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smtClean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smtClean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−3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  <m:r>
                      <m:rPr>
                        <m:nor/>
                      </m:rPr>
                      <a:rPr lang="en-US" sz="4400">
                        <a:latin typeface="Cambria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 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=1</m:t>
                            </m:r>
                          </m:e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= −1.</m:t>
                            </m:r>
                          </m:e>
                        </m:eqArr>
                      </m:e>
                    </m:d>
                  </m:oMath>
                </a14:m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16" y="8277988"/>
                <a:ext cx="15869344" cy="1591654"/>
              </a:xfrm>
              <a:prstGeom prst="rect">
                <a:avLst/>
              </a:prstGeom>
              <a:blipFill rotWithShape="0">
                <a:blip r:embed="rId10"/>
                <a:stretch>
                  <a:fillRect l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668016" y="9858756"/>
            <a:ext cx="4267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Bảng biến thiên: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16537360" y="6793318"/>
            <a:ext cx="0" cy="668687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6666090" y="6685093"/>
                <a:ext cx="7071742" cy="6247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Dựa vào bảng biến thiên, </a:t>
                </a:r>
              </a:p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 thấy:</a:t>
                </a:r>
              </a:p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=2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nghiệm phân biệt.</a:t>
                </a:r>
              </a:p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−1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nghiệm phân biệt.</a:t>
                </a:r>
              </a:p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 nghiệm này đôi một khác nhau. Vậy phương trình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b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000" smtClean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nghiệm thực phân biệt.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6090" y="6685093"/>
                <a:ext cx="7071742" cy="6247864"/>
              </a:xfrm>
              <a:prstGeom prst="rect">
                <a:avLst/>
              </a:prstGeom>
              <a:blipFill rotWithShape="0">
                <a:blip r:embed="rId12"/>
                <a:stretch>
                  <a:fillRect l="-3103" t="-1756" r="-3879" b="-3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8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992" y="9809025"/>
            <a:ext cx="10092831" cy="372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77" grpId="0"/>
      <p:bldP spid="78" grpId="0"/>
      <p:bldP spid="79" grpId="0"/>
      <p:bldP spid="80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4032" y="4711855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0&lt;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32" y="4711855"/>
                <a:ext cx="4388542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748410" y="473160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spc="-150">
                    <a:solidFill>
                      <a:srgbClr val="000099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pc="-15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800" i="1" spc="-15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410" y="4731603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914394" y="4633199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394" y="4633199"/>
                <a:ext cx="444710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885868" y="4633199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2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𝑚</m:t>
                      </m:r>
                      <m:r>
                        <a:rPr lang="en-US" sz="480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5868" y="4633199"/>
                <a:ext cx="4023461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340787" y="463904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02877" y="3481636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/>
                  <a:t>Đường thẳng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smtClean="0"/>
                  <a:t> không cắt đồ thị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smtClean="0"/>
                  <a:t>khi và chỉ khi</a:t>
                </a:r>
                <a:endParaRPr lang="vi-VN" sz="48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77" y="3481636"/>
                <a:ext cx="22565882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24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356646" y="6461491"/>
            <a:ext cx="23646354" cy="7183681"/>
            <a:chOff x="1205494" y="6941416"/>
            <a:chExt cx="22139783" cy="6545984"/>
          </a:xfrm>
        </p:grpSpPr>
        <p:sp>
          <p:nvSpPr>
            <p:cNvPr id="49" name="Rounded Rectangle 4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55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/>
          <p:cNvSpPr/>
          <p:nvPr/>
        </p:nvSpPr>
        <p:spPr>
          <a:xfrm>
            <a:off x="561057" y="8254593"/>
            <a:ext cx="3892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Bảng biến thiên: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955" y="8514194"/>
            <a:ext cx="11506878" cy="3528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561057" y="7027684"/>
                <a:ext cx="15826448" cy="1454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4400" smtClean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  <m:r>
                      <m:rPr>
                        <m:nor/>
                      </m:rPr>
                      <a:rPr lang="en-US" sz="4000">
                        <a:latin typeface="Cambria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 </m:t>
                    </m:r>
                    <m:d>
                      <m:dPr>
                        <m:begChr m:val="[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=0</m:t>
                            </m:r>
                          </m: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 ±1.</m:t>
                            </m:r>
                          </m:e>
                        </m:eqArr>
                      </m:e>
                    </m:d>
                  </m:oMath>
                </a14:m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57" y="7027684"/>
                <a:ext cx="15826448" cy="1454629"/>
              </a:xfrm>
              <a:prstGeom prst="rect">
                <a:avLst/>
              </a:prstGeom>
              <a:blipFill rotWithShape="0">
                <a:blip r:embed="rId11"/>
                <a:stretch>
                  <a:fillRect l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305529" y="12039600"/>
                <a:ext cx="15859106" cy="2055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Từ bảng biến thiên suy ra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đ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ường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thẳng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 không cắt đồ thị hàm số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+2 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khi và chỉ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&gt;4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29" y="12039600"/>
                <a:ext cx="15859106" cy="2055627"/>
              </a:xfrm>
              <a:prstGeom prst="rect">
                <a:avLst/>
              </a:prstGeom>
              <a:blipFill rotWithShape="0">
                <a:blip r:embed="rId12"/>
                <a:stretch>
                  <a:fillRect l="-1345" t="-5341" r="-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44" grpId="0"/>
      <p:bldP spid="76" grpId="0"/>
      <p:bldP spid="77" grpId="0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49624" y="2624209"/>
            <a:ext cx="23729576" cy="46752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6.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6280" y="4967197"/>
                <a:ext cx="513883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endChr m:val=""/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 </m:t>
                          </m:r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∞;1] 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4800" b="0" i="1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− 8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0" y="4967197"/>
                <a:ext cx="5138837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049057" y="5022039"/>
                <a:ext cx="47085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endChr m:val=""/>
                          <m:ctrlPr>
                            <a:rPr lang="en-US" sz="480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 </m:t>
                          </m:r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∞;1]</m:t>
                          </m:r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.</m:t>
                          </m:r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57" y="5022039"/>
                <a:ext cx="4708543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603094" y="5067985"/>
                <a:ext cx="47412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endChr m:val="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 </m:t>
                          </m:r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∞;1</m:t>
                          </m:r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094" y="5067985"/>
                <a:ext cx="4741244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65467" y="5100763"/>
                <a:ext cx="54981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endChr m:val="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 </m:t>
                          </m:r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∞;1</m:t>
                          </m:r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)</m:t>
                          </m:r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 \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4800" i="1" spc="-15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− </m:t>
                              </m:r>
                              <m:r>
                                <a:rPr lang="en-US" sz="4800" i="1" spc="-15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8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5467" y="5100763"/>
                <a:ext cx="549816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7665467" y="497998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864370" y="2913363"/>
                <a:ext cx="1950203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/>
                  <a:t>Tập hợp các tham số thực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smtClean="0"/>
                  <a:t> để đồ thị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4800" dirty="0" smtClean="0"/>
              </a:p>
              <a:p>
                <a:r>
                  <a:rPr lang="en-US" sz="4800"/>
                  <a:t>c</a:t>
                </a:r>
                <a:r>
                  <a:rPr lang="en-US" sz="4800" smtClean="0"/>
                  <a:t>ắt trục hoành tại ba điểm phân biệt là  </a:t>
                </a:r>
                <a:endParaRPr lang="vi-VN" sz="48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70" y="2913363"/>
                <a:ext cx="19502036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438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432846" y="7471459"/>
            <a:ext cx="23646354" cy="6042905"/>
            <a:chOff x="1205494" y="6941416"/>
            <a:chExt cx="22139783" cy="6545984"/>
          </a:xfrm>
        </p:grpSpPr>
        <p:sp>
          <p:nvSpPr>
            <p:cNvPr id="46" name="Rounded Rectangle 45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97241" y="8238691"/>
                <a:ext cx="22193301" cy="2077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Phương trình hoành độ giao điểm là</a:t>
                </a:r>
              </a:p>
              <a:p>
                <a:pPr algn="ctr"/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+2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000" b="0" i="1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smtClean="0">
                    <a:ea typeface="Cambria" panose="02040503050406030204" pitchFamily="18" charset="0"/>
                    <a:cs typeface="Tahoma" pitchFamily="34" charset="0"/>
                    <a:sym typeface="Euclid 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>
                        <a:latin typeface="Cambria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</m:t>
                    </m:r>
                  </m:oMath>
                </a14:m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en-US" sz="4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>
                        <a:latin typeface="Cambria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 </m:t>
                    </m:r>
                    <m:d>
                      <m:dPr>
                        <m:begChr m:val="[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  <a:sym typeface="Euclid Symbol" panose="05050102010706020507" pitchFamily="18" charset="2"/>
                              </a:rPr>
                              <m:t>=−2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  (2)</m:t>
                            </m:r>
                          </m:e>
                        </m:eqArr>
                      </m:e>
                    </m:d>
                  </m:oMath>
                </a14:m>
                <a:endParaRPr lang="en-US" sz="400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41" y="8238691"/>
                <a:ext cx="22193301" cy="2077685"/>
              </a:xfrm>
              <a:prstGeom prst="rect">
                <a:avLst/>
              </a:prstGeom>
              <a:blipFill rotWithShape="0">
                <a:blip r:embed="rId10"/>
                <a:stretch>
                  <a:fillRect l="-989" t="-5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84406" y="10459039"/>
                <a:ext cx="2359479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nghiệm phân biệt khi và chỉ khi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2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nghiệm phân biệt khác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−2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 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06" y="10459039"/>
                <a:ext cx="23594794" cy="707886"/>
              </a:xfrm>
              <a:prstGeom prst="rect">
                <a:avLst/>
              </a:prstGeom>
              <a:blipFill rotWithShape="0">
                <a:blip r:embed="rId11"/>
                <a:stretch>
                  <a:fillRect l="-904" t="-15517" r="-1602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600992" y="11181465"/>
                <a:ext cx="9608078" cy="1465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  <a:sym typeface="Euclid Symbol" panose="05050102010706020507" pitchFamily="18" charset="2"/>
                        </a:rPr>
                        <m:t></m:t>
                      </m:r>
                      <m:r>
                        <m:rPr>
                          <m:nor/>
                        </m:rPr>
                        <a:rPr lang="en-US" sz="4000" b="0" i="0" smtClean="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  <a:sym typeface="Euclid Symbol" panose="05050102010706020507" pitchFamily="18" charset="2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  <a:sym typeface="Euclid Symbol" panose="05050102010706020507" pitchFamily="18" charset="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  <m:t>(−2)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−2.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  <a:sym typeface="Euclid Symbol" panose="05050102010706020507" pitchFamily="18" charset="2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𝑚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 ≠0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000"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itchFamily="34" charset="0"/>
                          <a:sym typeface="Euclid Symbol" panose="05050102010706020507" pitchFamily="18" charset="2"/>
                        </a:rPr>
                        <m:t>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  <a:sym typeface="Euclid Symbol" panose="05050102010706020507" pitchFamily="18" charset="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</m:ctrlPr>
                            </m:eqArr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𝑚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  <a:sym typeface="Euclid Symbol" panose="05050102010706020507" pitchFamily="18" charset="2"/>
                                </a:rPr>
                                <m:t> ≠−8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&lt;1.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992" y="11181465"/>
                <a:ext cx="9608078" cy="146540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611384" y="12721463"/>
                <a:ext cx="134117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Vậy tập hợp số thực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thỏa mãn đề bài là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4000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 </m:t>
                        </m:r>
                        <m:r>
                          <a:rPr lang="en-US" sz="4000" i="1" spc="-15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∞;1) 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40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 </m:t>
                            </m:r>
                            <m:r>
                              <a:rPr lang="en-US" sz="40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8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  <a:endPara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84" y="12721463"/>
                <a:ext cx="13411748" cy="707886"/>
              </a:xfrm>
              <a:prstGeom prst="rect">
                <a:avLst/>
              </a:prstGeom>
              <a:blipFill rotWithShape="0">
                <a:blip r:embed="rId13"/>
                <a:stretch>
                  <a:fillRect l="-1591" t="-15517" r="-131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42" grpId="0"/>
      <p:bldP spid="56" grpId="0"/>
      <p:bldP spid="57" grpId="0"/>
      <p:bldP spid="76" grpId="0"/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49624" y="2624209"/>
            <a:ext cx="23729576" cy="46752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71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7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6280" y="4967197"/>
                <a:ext cx="5138837" cy="1656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0" y="4967197"/>
                <a:ext cx="5138837" cy="16565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049057" y="5022039"/>
                <a:ext cx="4708543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4</m:t>
                      </m:r>
                      <m:rad>
                        <m:radPr>
                          <m:degHide m:val="on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057" y="5022039"/>
                <a:ext cx="4708543" cy="9178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603094" y="5067985"/>
                <a:ext cx="4741244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2</m:t>
                      </m:r>
                      <m:rad>
                        <m:radPr>
                          <m:degHide m:val="on"/>
                          <m:ctrlP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9</m:t>
                          </m:r>
                        </m:e>
                      </m:ra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3094" y="5067985"/>
                <a:ext cx="4741244" cy="9178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200038" y="4932481"/>
                <a:ext cx="402346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80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0038" y="4932481"/>
                <a:ext cx="4023461" cy="14752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2373488" y="495598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864370" y="2913363"/>
                <a:ext cx="19502036" cy="1879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/>
                  <a:t>Đồ thị hàm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800" dirty="0" smtClean="0"/>
                  <a:t> </a:t>
                </a:r>
                <a:r>
                  <a:rPr lang="en-US" sz="4800" smtClean="0"/>
                  <a:t>cắt đường thẳng 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smtClean="0"/>
                  <a:t>tại hai điểm phân biệt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smtClean="0"/>
                  <a:t>. Diện tích tam giác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smtClean="0"/>
                  <a:t>với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smtClean="0"/>
                  <a:t>là gốc tọa độ bằng</a:t>
                </a:r>
                <a:endParaRPr lang="vi-VN" sz="48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70" y="2913363"/>
                <a:ext cx="19502036" cy="1879425"/>
              </a:xfrm>
              <a:prstGeom prst="rect">
                <a:avLst/>
              </a:prstGeom>
              <a:blipFill rotWithShape="0">
                <a:blip r:embed="rId8"/>
                <a:stretch>
                  <a:fillRect l="-1438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507704" y="7515398"/>
            <a:ext cx="23646354" cy="6042905"/>
            <a:chOff x="1205494" y="6941416"/>
            <a:chExt cx="22139783" cy="6545984"/>
          </a:xfrm>
        </p:grpSpPr>
        <p:sp>
          <p:nvSpPr>
            <p:cNvPr id="47" name="Rounded Rectangle 4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7334293" y="1253764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537643"/>
                <a:ext cx="2500565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04406" y="10948818"/>
                <a:ext cx="106817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mtClean="0">
                    <a:ea typeface="Cambria" panose="02040503050406030204" pitchFamily="18" charset="0"/>
                    <a:cs typeface="Tahoma" pitchFamily="34" charset="0"/>
                    <a:sym typeface="Euclid Symbol" panose="05050102010706020507" pitchFamily="18" charset="2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;−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4000" smtClean="0"/>
                  <a:t> và B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;−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)</m:t>
                    </m:r>
                  </m:oMath>
                </a14:m>
                <a:r>
                  <a:rPr lang="en-US" sz="4000" smtClean="0"/>
                  <a:t>.  Khi đó  </a:t>
                </a:r>
                <a:endParaRPr lang="en-US" sz="400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06" y="10948818"/>
                <a:ext cx="10681770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1998" t="-15517" r="-1142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857479" y="11667965"/>
                <a:ext cx="12476814" cy="801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58</m:t>
                        </m:r>
                      </m:e>
                    </m:rad>
                  </m:oMath>
                </a14:m>
                <a:r>
                  <a:rPr lang="en-US" smtClean="0"/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479" y="11667965"/>
                <a:ext cx="12476814" cy="801310"/>
              </a:xfrm>
              <a:prstGeom prst="rect">
                <a:avLst/>
              </a:prstGeom>
              <a:blipFill rotWithShape="0">
                <a:blip r:embed="rId11"/>
                <a:stretch>
                  <a:fillRect l="-49" t="-4580" r="-1808" b="-40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646032" y="12532511"/>
                <a:ext cx="16064530" cy="876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Diện tích tam giác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𝑂𝐴𝐵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;∆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58</m:t>
                        </m:r>
                      </m:e>
                    </m:rad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  <a:r>
                  <a:rPr lang="en-US" sz="4000"/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32" y="12532511"/>
                <a:ext cx="16064530" cy="876202"/>
              </a:xfrm>
              <a:prstGeom prst="rect">
                <a:avLst/>
              </a:prstGeom>
              <a:blipFill rotWithShape="0">
                <a:blip r:embed="rId12"/>
                <a:stretch>
                  <a:fillRect l="-1366" t="-6250" b="-15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619192" y="8214338"/>
                <a:ext cx="22193301" cy="1581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Phương trình hoành độ giao điểm là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4000" b="0" i="1" smtClean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>
                        <a:latin typeface="Cambria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</m:t>
                    </m:r>
                    <m:sSup>
                      <m:sSup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−7=0 </m:t>
                    </m:r>
                    <m:d>
                      <m:d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≠−1</m:t>
                        </m:r>
                      </m:e>
                    </m:d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92" y="8214338"/>
                <a:ext cx="22193301" cy="1581715"/>
              </a:xfrm>
              <a:prstGeom prst="rect">
                <a:avLst/>
              </a:prstGeom>
              <a:blipFill rotWithShape="0">
                <a:blip r:embed="rId13"/>
                <a:stretch>
                  <a:fillRect l="-989" t="-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47982" y="9677176"/>
                <a:ext cx="2359479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cắt đường thẳng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2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điểm phân biệt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nên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 dirty="0">
                        <a:latin typeface="Cambria Math" panose="02040503050406030204" pitchFamily="18" charset="0"/>
                      </a:rPr>
                      <m:t>−7=0 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có hai nghiệm phân biệt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82" y="9677176"/>
                <a:ext cx="23594794" cy="1323439"/>
              </a:xfrm>
              <a:prstGeom prst="rect">
                <a:avLst/>
              </a:prstGeom>
              <a:blipFill rotWithShape="0">
                <a:blip r:embed="rId14"/>
                <a:stretch>
                  <a:fillRect l="-904" t="-8257" b="-18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8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42" grpId="0"/>
      <p:bldP spid="56" grpId="0"/>
      <p:bldP spid="57" grpId="0"/>
      <p:bldP spid="76" grpId="0"/>
      <p:bldP spid="77" grpId="0"/>
      <p:bldP spid="78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371600" y="2819400"/>
            <a:ext cx="16230600" cy="556260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3288774"/>
            <a:ext cx="1318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Làm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bài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tập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5,6,7,8,9 (SGK – 44)</a:t>
            </a:r>
          </a:p>
          <a:p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Ôn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tập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toàn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bộ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thức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chương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TIẾT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KẾT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THÚC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TRÂN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TRỌNG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CÁM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ƠN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CÁC</a:t>
              </a:r>
              <a:r>
                <a:rPr lang="en-US" sz="6600" dirty="0" smtClean="0">
                  <a:solidFill>
                    <a:srgbClr val="FF0000"/>
                  </a:solidFill>
                </a:rPr>
                <a:t> EM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SINH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ĐÃ</a:t>
              </a:r>
              <a:r>
                <a:rPr lang="en-US" sz="6600" dirty="0" smtClean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24000" y="2743200"/>
                <a:ext cx="21336000" cy="768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parabol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 smtClean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743200"/>
                <a:ext cx="21336000" cy="768993"/>
              </a:xfrm>
              <a:prstGeom prst="rect">
                <a:avLst/>
              </a:prstGeom>
              <a:blipFill>
                <a:blip r:embed="rId2"/>
                <a:stretch>
                  <a:fillRect l="-1114" t="-13492" r="-486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731083" y="6389649"/>
            <a:ext cx="65" cy="6617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523999" y="5791200"/>
            <a:ext cx="9746231" cy="4387208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7293246"/>
            <a:ext cx="67818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2192000" y="5823857"/>
            <a:ext cx="9906000" cy="4354551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906500" y="7293246"/>
            <a:ext cx="6477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hoành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ĐIỂM CỦA HAI ĐỒ THỊ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528570" y="3276600"/>
                <a:ext cx="20939544" cy="21236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 smtClean="0">
                    <a:solidFill>
                      <a:schemeClr val="tx1"/>
                    </a:solidFill>
                  </a:rPr>
                  <a:t>Cho </a:t>
                </a:r>
                <a:r>
                  <a:rPr lang="fr-FR" sz="4400" dirty="0" err="1" smtClean="0">
                    <a:solidFill>
                      <a:schemeClr val="tx1"/>
                    </a:solidFill>
                  </a:rPr>
                  <a:t>hai</a:t>
                </a:r>
                <a:r>
                  <a:rPr lang="fr-FR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 smtClean="0">
                    <a:solidFill>
                      <a:schemeClr val="tx1"/>
                    </a:solidFill>
                  </a:rPr>
                  <a:t>hàm</a:t>
                </a:r>
                <a:r>
                  <a:rPr lang="fr-FR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4400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fr-FR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0" i="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có</a:t>
                </a:r>
                <a:r>
                  <a:rPr lang="en-US" sz="4400" b="0" i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4400" b="0" i="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đồ</a:t>
                </a:r>
                <a:r>
                  <a:rPr lang="en-US" sz="4400" b="0" i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4400" b="0" i="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thị</a:t>
                </a:r>
                <a:r>
                  <a:rPr lang="en-US" sz="4400" b="0" i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0" i="0" dirty="0" err="1" smtClean="0">
                    <a:cs typeface="Arial" panose="020B0604020202020204" pitchFamily="34" charset="0"/>
                  </a:rPr>
                  <a:t>có</a:t>
                </a:r>
                <a:r>
                  <a:rPr lang="en-US" sz="4400" b="0" i="0" dirty="0" smtClean="0">
                    <a:cs typeface="Arial" panose="020B0604020202020204" pitchFamily="34" charset="0"/>
                  </a:rPr>
                  <a:t> </a:t>
                </a:r>
                <a:r>
                  <a:rPr lang="en-US" sz="4400" b="0" i="0" dirty="0" err="1" smtClean="0">
                    <a:cs typeface="Arial" panose="020B0604020202020204" pitchFamily="34" charset="0"/>
                  </a:rPr>
                  <a:t>đồ</a:t>
                </a:r>
                <a:r>
                  <a:rPr lang="en-US" sz="4400" b="0" i="0" dirty="0" smtClean="0">
                    <a:cs typeface="Arial" panose="020B0604020202020204" pitchFamily="34" charset="0"/>
                  </a:rPr>
                  <a:t> </a:t>
                </a:r>
                <a:r>
                  <a:rPr lang="en-US" sz="4400" b="0" i="0" dirty="0" err="1" smtClean="0">
                    <a:cs typeface="Arial" panose="020B0604020202020204" pitchFamily="34" charset="0"/>
                  </a:rPr>
                  <a:t>thị</a:t>
                </a:r>
                <a:r>
                  <a:rPr lang="en-US" sz="4400" b="0" i="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Để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tìm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hoành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độ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giao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ta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giải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phương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trình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endParaRPr lang="en-US" sz="44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4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70" y="3276600"/>
                <a:ext cx="20939544" cy="2123658"/>
              </a:xfrm>
              <a:prstGeom prst="rect">
                <a:avLst/>
              </a:prstGeom>
              <a:blipFill>
                <a:blip r:embed="rId3"/>
                <a:stretch>
                  <a:fillRect l="-1194" t="-6322" r="-11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447199" y="5368454"/>
                <a:ext cx="20939544" cy="153369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err="1" smtClean="0">
                    <a:solidFill>
                      <a:schemeClr val="tx1"/>
                    </a:solidFill>
                  </a:rPr>
                  <a:t>Giả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sử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phương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trình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 smtClean="0"/>
                  <a:t> </a:t>
                </a:r>
                <a:r>
                  <a:rPr lang="en-US" sz="4400" dirty="0" err="1" smtClean="0"/>
                  <a:t>có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các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nghiệm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là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r>
                  <a:rPr lang="en-US" sz="4400" dirty="0" smtClean="0"/>
                  <a:t> </a:t>
                </a:r>
                <a:r>
                  <a:rPr lang="en-US" sz="4400" dirty="0" err="1" smtClean="0"/>
                  <a:t>Khi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đó</a:t>
                </a:r>
                <a:r>
                  <a:rPr lang="en-US" sz="4400" dirty="0" smtClean="0"/>
                  <a:t>, </a:t>
                </a:r>
                <a:r>
                  <a:rPr lang="en-US" sz="4400" dirty="0" err="1" smtClean="0"/>
                  <a:t>các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giao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điểm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là</a:t>
                </a: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M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99" y="5368454"/>
                <a:ext cx="20939544" cy="1533690"/>
              </a:xfrm>
              <a:prstGeom prst="rect">
                <a:avLst/>
              </a:prstGeom>
              <a:blipFill>
                <a:blip r:embed="rId4"/>
                <a:stretch>
                  <a:fillRect l="-1164" t="-876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1439765" y="9670711"/>
            <a:ext cx="35659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</a:rPr>
              <a:t>NHẬN XÉT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669C35E-56B8-490F-881D-81D7599F236D}"/>
                  </a:ext>
                </a:extLst>
              </p:cNvPr>
              <p:cNvSpPr/>
              <p:nvPr/>
            </p:nvSpPr>
            <p:spPr>
              <a:xfrm>
                <a:off x="1539456" y="10464224"/>
                <a:ext cx="2185394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smtClean="0">
                    <a:sym typeface="Wingdings 2" panose="05020102010507070707" pitchFamily="18" charset="2"/>
                  </a:rPr>
                  <a:t> Phương trình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được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gọi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là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phương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trình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hoành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độ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giao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hai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đồ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thị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669C35E-56B8-490F-881D-81D7599F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10464224"/>
                <a:ext cx="21853944" cy="769441"/>
              </a:xfrm>
              <a:prstGeom prst="rect">
                <a:avLst/>
              </a:prstGeom>
              <a:blipFill>
                <a:blip r:embed="rId5"/>
                <a:stretch>
                  <a:fillRect l="-1144" t="-18254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669C35E-56B8-490F-881D-81D7599F236D}"/>
                  </a:ext>
                </a:extLst>
              </p:cNvPr>
              <p:cNvSpPr/>
              <p:nvPr/>
            </p:nvSpPr>
            <p:spPr>
              <a:xfrm>
                <a:off x="1539456" y="11495832"/>
                <a:ext cx="2185394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smtClean="0">
                    <a:sym typeface="Wingdings 2" panose="05020102010507070707" pitchFamily="18" charset="2"/>
                  </a:rPr>
                  <a:t>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Số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nghiệm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của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</a:t>
                </a:r>
                <a:r>
                  <a:rPr lang="en-US" sz="4400" dirty="0" err="1" smtClean="0">
                    <a:sym typeface="Wingdings 2" panose="05020102010507070707" pitchFamily="18" charset="2"/>
                  </a:rPr>
                  <a:t>phương</a:t>
                </a:r>
                <a:r>
                  <a:rPr lang="en-US" sz="4400" dirty="0" smtClean="0">
                    <a:sym typeface="Wingdings 2" panose="05020102010507070707" pitchFamily="18" charset="2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bằng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số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giao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</a:rPr>
                  <a:t>. 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669C35E-56B8-490F-881D-81D7599F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11495832"/>
                <a:ext cx="21853944" cy="769441"/>
              </a:xfrm>
              <a:prstGeom prst="rect">
                <a:avLst/>
              </a:prstGeom>
              <a:blipFill>
                <a:blip r:embed="rId6"/>
                <a:stretch>
                  <a:fillRect l="-1144" t="-18254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9600" y="6576032"/>
            <a:ext cx="4782588" cy="363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9" grpId="0"/>
      <p:bldP spid="40" grpId="0"/>
      <p:bldP spid="45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ĐIỂM CỦA HAI ĐỒ THỊ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059813"/>
                <a:ext cx="24059856" cy="4815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Tìm tọa độ giao điểm của hai đồ thị hàm số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yo-NG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yo-NG" sz="440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yo-NG" sz="4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yo-NG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=−3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yo-NG" sz="4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059813"/>
                <a:ext cx="24059856" cy="4815036"/>
              </a:xfrm>
              <a:prstGeom prst="rect">
                <a:avLst/>
              </a:prstGeom>
              <a:blipFill rotWithShape="0">
                <a:blip r:embed="rId3"/>
                <a:stretch>
                  <a:fillRect l="-1013" t="-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DỤ: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229738" y="7136956"/>
            <a:ext cx="22736076" cy="6263429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445331" y="8000104"/>
            <a:ext cx="14756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8838"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) Xét phương trình hoành độ giao điểm</a:t>
            </a:r>
          </a:p>
          <a:p>
            <a:pPr indent="858838">
              <a:spcBef>
                <a:spcPts val="600"/>
              </a:spcBef>
              <a:spcAft>
                <a:spcPts val="600"/>
              </a:spcAft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9955882" y="9286076"/>
                <a:ext cx="13795700" cy="18509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+4 ⇔ </m:t>
                    </m:r>
                    <m:d>
                      <m:dPr>
                        <m:begChr m:val="{"/>
                        <m:endChr m:val=""/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=0  </m:t>
                            </m:r>
                          </m:e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 ≠1</m:t>
                            </m:r>
                          </m:e>
                        </m:eqArr>
                        <m:r>
                          <a:rPr lang="en-US" sz="4400" i="1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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i="1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</m:ctrlPr>
                              </m:eqArr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=0  </m:t>
                                </m:r>
                              </m:e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𝑥</m:t>
                                </m:r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=3.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882" y="9286076"/>
                <a:ext cx="13795700" cy="18509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10683309" y="11218560"/>
                <a:ext cx="10853549" cy="1314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yo-NG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=−3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+1⇔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 smtClean="0">
                                        <a:latin typeface="Cambria Math" panose="02040503050406030204" pitchFamily="18" charset="0"/>
                                        <a:sym typeface="Euclid Symbol" panose="05050102010706020507" pitchFamily="18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  <a:sym typeface="Euclid Symbol" panose="05050102010706020507" pitchFamily="18" charset="2"/>
                                      </a:rPr>
                                      <m:t>2</m:t>
                                    </m:r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  <a:sym typeface="Euclid Symbol" panose="05050102010706020507" pitchFamily="18" charset="2"/>
                                      </a:rPr>
                                      <m:t>𝑥</m:t>
                                    </m:r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  <a:sym typeface="Euclid Symbol" panose="05050102010706020507" pitchFamily="18" charset="2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b="0" i="1">
                                <a:latin typeface="Cambria Math" panose="02040503050406030204" pitchFamily="18" charset="0"/>
                              </a:rPr>
                              <m:t>=0  </m:t>
                            </m:r>
                          </m:e>
                          <m:e>
                            <m:r>
                              <a:rPr lang="en-US" sz="4400" b="0" i="1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4400" b="0" i="1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 ≠1</m:t>
                            </m:r>
                          </m:e>
                        </m:eqArr>
                        <m:r>
                          <a:rPr lang="en-US" sz="4400" b="0" i="1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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2</m:t>
                            </m:r>
                          </m:den>
                        </m:f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.</m:t>
                        </m:r>
                      </m:e>
                    </m: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309" y="11218560"/>
                <a:ext cx="10853549" cy="13149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0896600" y="8741960"/>
                <a:ext cx="109172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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3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+8=0 </m:t>
                    </m:r>
                    <m:r>
                      <a:rPr lang="en-US" sz="4400" i="1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 </m:t>
                    </m:r>
                    <m:r>
                      <a:rPr lang="en-US" sz="4400" i="1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=−1</m:t>
                    </m:r>
                  </m:oMath>
                </a14:m>
                <a:r>
                  <a:rPr lang="en-US" sz="4400" smtClean="0"/>
                  <a:t>.</a:t>
                </a:r>
                <a:endParaRPr lang="en-US" sz="440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600" y="8741960"/>
                <a:ext cx="10917216" cy="769441"/>
              </a:xfrm>
              <a:prstGeom prst="rect">
                <a:avLst/>
              </a:prstGeom>
              <a:blipFill rotWithShape="0">
                <a:blip r:embed="rId6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34111" y="8000104"/>
                <a:ext cx="8122416" cy="8463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+5=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111" y="8000104"/>
                <a:ext cx="8122416" cy="846386"/>
              </a:xfrm>
              <a:prstGeom prst="rect">
                <a:avLst/>
              </a:prstGeom>
              <a:blipFill rotWithShape="0">
                <a:blip r:embed="rId7"/>
                <a:stretch>
                  <a:fillRect r="-6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445331" y="9666215"/>
            <a:ext cx="14756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8838"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Xét phương trình hoành độ giao điểm</a:t>
            </a:r>
          </a:p>
          <a:p>
            <a:pPr indent="858838">
              <a:spcBef>
                <a:spcPts val="600"/>
              </a:spcBef>
              <a:spcAft>
                <a:spcPts val="600"/>
              </a:spcAft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445331" y="11478322"/>
            <a:ext cx="14756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8838">
              <a:spcBef>
                <a:spcPts val="600"/>
              </a:spcBef>
              <a:spcAft>
                <a:spcPts val="600"/>
              </a:spcAft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Xét phương trình hoành độ giao điểm</a:t>
            </a:r>
          </a:p>
          <a:p>
            <a:pPr indent="858838">
              <a:spcBef>
                <a:spcPts val="600"/>
              </a:spcBef>
              <a:spcAft>
                <a:spcPts val="600"/>
              </a:spcAft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34" grpId="0"/>
      <p:bldP spid="24" grpId="0"/>
      <p:bldP spid="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22782292" cy="1645855"/>
            <a:chOff x="7459670" y="7543799"/>
            <a:chExt cx="26934318" cy="164607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BIỆN LUẬN SỐ NGHIỆM CỦA PHƯƠNG TRÌNH BẰNG ĐỒ THỊ 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2362200" y="3153445"/>
                <a:ext cx="19874613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smtClean="0"/>
                  <a:t>Xét phương trình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=0     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153445"/>
                <a:ext cx="19874613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258" t="-16535" b="-354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601686" y="4388471"/>
                <a:ext cx="1165860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smtClean="0">
                    <a:sym typeface="Wingdings 2" panose="05020102010507070707" pitchFamily="18" charset="2"/>
                  </a:rPr>
                  <a:t> Biến đổi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smtClean="0">
                    <a:sym typeface="Wingdings 2" panose="05020102010507070707" pitchFamily="18" charset="2"/>
                  </a:rPr>
                  <a:t> về dạng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     (2)</m:t>
                    </m:r>
                  </m:oMath>
                </a14:m>
                <a:r>
                  <a:rPr lang="en-US" sz="4400" dirty="0" smtClean="0"/>
                  <a:t>.</a:t>
                </a:r>
                <a:endParaRPr lang="vi-VN" sz="4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86" y="4388471"/>
                <a:ext cx="1165860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144" t="-18254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590800" y="5681093"/>
                <a:ext cx="1897380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smtClean="0">
                    <a:sym typeface="Wingdings 2" panose="05020102010507070707" pitchFamily="18" charset="2"/>
                  </a:rPr>
                  <a:t> Khi đó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4400" dirty="0" smtClean="0"/>
                  <a:t> </a:t>
                </a:r>
                <a:r>
                  <a:rPr lang="en-US" sz="4400" smtClean="0"/>
                  <a:t>là phương trình hoành độ giao điểm của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sz="4400" smtClean="0"/>
                  <a:t>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 smtClean="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440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4400" dirty="0" smtClean="0"/>
                  <a:t>.  </a:t>
                </a:r>
                <a:endParaRPr lang="vi-VN" sz="4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681093"/>
                <a:ext cx="18973800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1285" t="-9705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3276600" y="7364350"/>
                <a:ext cx="2034540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smtClean="0">
                    <a:sym typeface="Wingdings 2" panose="05020102010507070707" pitchFamily="18" charset="2"/>
                  </a:rPr>
                  <a:t>Trong đó: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 smtClean="0"/>
                  <a:t> </a:t>
                </a:r>
                <a:r>
                  <a:rPr lang="en-US" sz="4400" smtClean="0"/>
                  <a:t>thường là hàm số đã được khảo sát và vẽ đồ thị,</a:t>
                </a:r>
              </a:p>
              <a:p>
                <a:r>
                  <a:rPr lang="en-US" sz="4400"/>
                  <a:t> </a:t>
                </a:r>
                <a:r>
                  <a:rPr lang="en-US" sz="4400" smtClean="0"/>
                  <a:t>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4400" smtClean="0"/>
                  <a:t> là đường thẳng cùng phương với trục hoành.   </a:t>
                </a:r>
                <a:endParaRPr lang="vi-VN" sz="4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7364350"/>
                <a:ext cx="20345400" cy="1446550"/>
              </a:xfrm>
              <a:prstGeom prst="rect">
                <a:avLst/>
              </a:prstGeom>
              <a:blipFill rotWithShape="0">
                <a:blip r:embed="rId6"/>
                <a:stretch>
                  <a:fillRect l="-1229" t="-8861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2579913" y="9525000"/>
                <a:ext cx="19656899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smtClean="0">
                    <a:sym typeface="Wingdings 2" panose="05020102010507070707" pitchFamily="18" charset="2"/>
                  </a:rPr>
                  <a:t> Dựa vào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smtClean="0">
                    <a:sym typeface="Wingdings 2" panose="05020102010507070707" pitchFamily="18" charset="2"/>
                  </a:rPr>
                  <a:t>, từ số giao điểm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smtClean="0">
                    <a:sym typeface="Wingdings 2" panose="05020102010507070707" pitchFamily="18" charset="2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4400" smtClean="0">
                    <a:sym typeface="Wingdings 2" panose="05020102010507070707" pitchFamily="18" charset="2"/>
                  </a:rPr>
                  <a:t> ta suy ra số nghiệm của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400" smtClean="0"/>
                  <a:t>, cũng chính là số nghiệm của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 smtClean="0"/>
                  <a:t>.</a:t>
                </a:r>
                <a:endParaRPr lang="vi-VN" sz="4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913" y="9525000"/>
                <a:ext cx="19656899" cy="1446550"/>
              </a:xfrm>
              <a:prstGeom prst="rect">
                <a:avLst/>
              </a:prstGeom>
              <a:blipFill rotWithShape="0">
                <a:blip r:embed="rId7"/>
                <a:stretch>
                  <a:fillRect l="-1240" t="-9705" r="-1333" b="-1856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20648692" cy="1645855"/>
            <a:chOff x="7459670" y="7543799"/>
            <a:chExt cx="26934318" cy="164607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BIỆN LUẬN SỐ NGHIỆM CỦA PHƯƠNG TRÌNH BẰNG ĐỒ THỊ 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1786749" y="2433101"/>
                <a:ext cx="24059856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Khảo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sự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thiên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yo-NG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Tìm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945889" lvl="1" indent="-857250">
                  <a:spcBef>
                    <a:spcPts val="600"/>
                  </a:spcBef>
                  <a:spcAft>
                    <a:spcPts val="600"/>
                  </a:spcAft>
                  <a:buAutoNum type="romanLcPeriod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945889" lvl="1" indent="-857250">
                  <a:spcBef>
                    <a:spcPts val="600"/>
                  </a:spcBef>
                  <a:spcAft>
                    <a:spcPts val="600"/>
                  </a:spcAft>
                  <a:buAutoNum type="romanLcPeriod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945889" lvl="1" indent="-857250">
                  <a:spcBef>
                    <a:spcPts val="600"/>
                  </a:spcBef>
                  <a:spcAft>
                    <a:spcPts val="600"/>
                  </a:spcAft>
                  <a:buAutoNum type="romanLcPeriod"/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yo-NG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749" y="2433101"/>
                <a:ext cx="24059856" cy="4093428"/>
              </a:xfrm>
              <a:prstGeom prst="rect">
                <a:avLst/>
              </a:prstGeom>
              <a:blipFill rotWithShape="0">
                <a:blip r:embed="rId3"/>
                <a:stretch>
                  <a:fillRect t="-3125"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47038" y="2451445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</a:t>
            </a:r>
            <a:r>
              <a:rPr lang="fr-FR" sz="4400" b="1" dirty="0" smtClean="0">
                <a:solidFill>
                  <a:srgbClr val="0000FF"/>
                </a:solidFill>
              </a:rPr>
              <a:t>DỤ: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640176" y="6646556"/>
            <a:ext cx="22736076" cy="6764644"/>
            <a:chOff x="1205494" y="6947472"/>
            <a:chExt cx="22139783" cy="7741082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750909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0" y="6987956"/>
            <a:ext cx="6883056" cy="611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14486" y="7638622"/>
                <a:ext cx="14786876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m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86" y="7638622"/>
                <a:ext cx="14786876" cy="2031325"/>
              </a:xfrm>
              <a:prstGeom prst="rect">
                <a:avLst/>
              </a:prstGeom>
              <a:blipFill rotWithShape="0">
                <a:blip r:embed="rId5"/>
                <a:stretch>
                  <a:fillRect l="-1485" t="-5405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814486" y="9264249"/>
                <a:ext cx="12368114" cy="207768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lvl="1"/>
                <a:r>
                  <a:rPr lang="en-US" sz="4400" dirty="0" smtClean="0">
                    <a:sym typeface="Wingdings 2" panose="05020102010507070707" pitchFamily="18" charset="2"/>
                  </a:rPr>
                  <a:t> </a:t>
                </a:r>
                <a:r>
                  <a:rPr lang="en-US" sz="4000" dirty="0" err="1" smtClean="0">
                    <a:sym typeface="Wingdings 2" panose="05020102010507070707" pitchFamily="18" charset="2"/>
                  </a:rPr>
                  <a:t>Với</a:t>
                </a:r>
                <a:r>
                  <a:rPr lang="en-US" sz="4000" dirty="0" smtClean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00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𝑚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&lt;−2</m:t>
                            </m:r>
                          </m: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𝑚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&gt;2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 smtClean="0"/>
                  <a:t> </a:t>
                </a:r>
                <a:r>
                  <a:rPr lang="en-US" sz="4000" dirty="0" err="1" smtClean="0"/>
                  <a:t>thì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phương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trình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có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sz="4000" dirty="0" err="1" smtClean="0">
                    <a:cs typeface="Arial" panose="020B0604020202020204" pitchFamily="34" charset="0"/>
                  </a:rPr>
                  <a:t>nghiệm</a:t>
                </a:r>
                <a:r>
                  <a:rPr lang="en-US" sz="4000" dirty="0" smtClean="0">
                    <a:cs typeface="Arial" panose="020B0604020202020204" pitchFamily="34" charset="0"/>
                  </a:rPr>
                  <a:t>.</a:t>
                </a:r>
                <a:endParaRPr lang="en-US" sz="4000" dirty="0">
                  <a:cs typeface="Arial" panose="020B0604020202020204" pitchFamily="34" charset="0"/>
                </a:endParaRPr>
              </a:p>
              <a:p>
                <a:r>
                  <a:rPr lang="en-US" sz="4000" dirty="0" smtClean="0"/>
                  <a:t> </a:t>
                </a:r>
                <a:endParaRPr lang="vi-VN" sz="4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86" y="9264249"/>
                <a:ext cx="12368114" cy="2077685"/>
              </a:xfrm>
              <a:prstGeom prst="rect">
                <a:avLst/>
              </a:prstGeom>
              <a:blipFill rotWithShape="0">
                <a:blip r:embed="rId6"/>
                <a:stretch>
                  <a:fillRect l="-202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814486" y="10756223"/>
                <a:ext cx="12368114" cy="207768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lvl="1"/>
                <a:r>
                  <a:rPr lang="en-US" sz="4400" dirty="0" smtClean="0">
                    <a:sym typeface="Wingdings 2" panose="05020102010507070707" pitchFamily="18" charset="2"/>
                  </a:rPr>
                  <a:t> </a:t>
                </a:r>
                <a:r>
                  <a:rPr lang="en-US" sz="4000" dirty="0" err="1" smtClean="0">
                    <a:sym typeface="Wingdings 2" panose="05020102010507070707" pitchFamily="18" charset="2"/>
                  </a:rPr>
                  <a:t>Với</a:t>
                </a:r>
                <a:r>
                  <a:rPr lang="en-US" sz="4000" dirty="0" smtClean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00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</m:ctrlPr>
                          </m:eqArr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𝑚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=−2</m:t>
                            </m:r>
                          </m:e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𝑚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 smtClean="0"/>
                  <a:t> </a:t>
                </a:r>
                <a:r>
                  <a:rPr lang="en-US" sz="4000" dirty="0" err="1" smtClean="0"/>
                  <a:t>thì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phương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trình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có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err="1" smtClean="0">
                    <a:cs typeface="Arial" panose="020B0604020202020204" pitchFamily="34" charset="0"/>
                  </a:rPr>
                  <a:t>nghiệm</a:t>
                </a:r>
                <a:r>
                  <a:rPr lang="en-US" sz="4000" dirty="0" smtClean="0">
                    <a:cs typeface="Arial" panose="020B0604020202020204" pitchFamily="34" charset="0"/>
                  </a:rPr>
                  <a:t>.</a:t>
                </a:r>
                <a:endParaRPr lang="en-US" sz="4000" dirty="0">
                  <a:cs typeface="Arial" panose="020B0604020202020204" pitchFamily="34" charset="0"/>
                </a:endParaRPr>
              </a:p>
              <a:p>
                <a:r>
                  <a:rPr lang="en-US" sz="4000" dirty="0" smtClean="0"/>
                  <a:t> </a:t>
                </a:r>
                <a:endParaRPr lang="vi-VN" sz="4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86" y="10756223"/>
                <a:ext cx="12368114" cy="2077685"/>
              </a:xfrm>
              <a:prstGeom prst="rect">
                <a:avLst/>
              </a:prstGeom>
              <a:blipFill rotWithShape="0">
                <a:blip r:embed="rId7"/>
                <a:stretch>
                  <a:fillRect l="-202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/>
              <p:nvPr/>
            </p:nvSpPr>
            <p:spPr>
              <a:xfrm>
                <a:off x="814486" y="12359841"/>
                <a:ext cx="12368114" cy="138499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lvl="1"/>
                <a:r>
                  <a:rPr lang="en-US" sz="4400" dirty="0" smtClean="0">
                    <a:sym typeface="Wingdings 2" panose="05020102010507070707" pitchFamily="18" charset="2"/>
                  </a:rPr>
                  <a:t> </a:t>
                </a:r>
                <a:r>
                  <a:rPr lang="en-US" sz="4000" dirty="0" err="1" smtClean="0">
                    <a:sym typeface="Wingdings 2" panose="05020102010507070707" pitchFamily="18" charset="2"/>
                  </a:rPr>
                  <a:t>Với</a:t>
                </a:r>
                <a:r>
                  <a:rPr lang="en-US" sz="4000" dirty="0" smtClean="0"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2&lt;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&lt;2</m:t>
                    </m:r>
                  </m:oMath>
                </a14:m>
                <a:r>
                  <a:rPr lang="en-US" sz="4000" dirty="0" smtClean="0"/>
                  <a:t>  </a:t>
                </a:r>
                <a:r>
                  <a:rPr lang="en-US" sz="4000" dirty="0" err="1" smtClean="0"/>
                  <a:t>thì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phương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trình</a:t>
                </a:r>
                <a:r>
                  <a:rPr lang="en-US" sz="4000" dirty="0" smtClean="0"/>
                  <a:t> </a:t>
                </a:r>
                <a:r>
                  <a:rPr lang="en-US" sz="4000" dirty="0" err="1" smtClean="0"/>
                  <a:t>có</a:t>
                </a:r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err="1" smtClean="0">
                    <a:cs typeface="Arial" panose="020B0604020202020204" pitchFamily="34" charset="0"/>
                  </a:rPr>
                  <a:t>nghiệm</a:t>
                </a:r>
                <a:r>
                  <a:rPr lang="en-US" sz="4000" dirty="0" smtClean="0">
                    <a:cs typeface="Arial" panose="020B0604020202020204" pitchFamily="34" charset="0"/>
                  </a:rPr>
                  <a:t>.</a:t>
                </a:r>
                <a:endParaRPr lang="en-US" sz="4000" dirty="0">
                  <a:cs typeface="Arial" panose="020B0604020202020204" pitchFamily="34" charset="0"/>
                </a:endParaRPr>
              </a:p>
              <a:p>
                <a:r>
                  <a:rPr lang="en-US" sz="4000" dirty="0" smtClean="0"/>
                  <a:t> </a:t>
                </a:r>
                <a:endParaRPr lang="vi-VN" sz="4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86" y="12359841"/>
                <a:ext cx="12368114" cy="1384995"/>
              </a:xfrm>
              <a:prstGeom prst="rect">
                <a:avLst/>
              </a:prstGeom>
              <a:blipFill rotWithShape="0">
                <a:blip r:embed="rId8"/>
                <a:stretch>
                  <a:fillRect l="-2021" t="-925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5" grpId="0"/>
      <p:bldP spid="26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21000" y="1154636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0" y="11546363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0" smtClean="0"/>
                  <a:t>Gọi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smtClean="0"/>
                  <a:t>và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800" smtClean="0"/>
                  <a:t> là giao điểm của đường thẳng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800" smtClean="0"/>
                  <a:t> và đường cong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800" smtClean="0"/>
                  <a:t>. Khi đó hoành độ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800" smtClean="0"/>
                  <a:t> là trung điểm của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/>
                  <a:t>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800"/>
                  <a:t> </a:t>
                </a:r>
                <a:r>
                  <a:rPr lang="en-US" sz="4800" smtClean="0"/>
                  <a:t>bằng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216" t="-8560" r="-1567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28058" y="4506164"/>
                <a:ext cx="5485687" cy="1538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GB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8058" y="4506164"/>
                <a:ext cx="5485687" cy="15389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mtClean="0"/>
                        <m:t> 2.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90663" y="4589214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GB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663" y="4589214"/>
                <a:ext cx="5485687" cy="147521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827944" y="8018420"/>
                <a:ext cx="20498656" cy="2680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phương trình hoành độ giao điểm</a:t>
                </a:r>
              </a:p>
              <a:p>
                <a:pPr algn="ctr"/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4800" i="1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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 </m:t>
                    </m:r>
                    <m:sSup>
                      <m:sSupPr>
                        <m:ctrlPr>
                          <a:rPr lang="en-US" sz="5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𝑥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 −4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=0  </m:t>
                    </m:r>
                    <m:d>
                      <m:dPr>
                        <m:begChr m:val="["/>
                        <m:endChr m:val=""/>
                        <m:ctrlPr>
                          <a:rPr lang="en-US" sz="5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=0</m:t>
                            </m:r>
                          </m:e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=4.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8018420"/>
                <a:ext cx="20498656" cy="2680221"/>
              </a:xfrm>
              <a:prstGeom prst="rect">
                <a:avLst/>
              </a:prstGeom>
              <a:blipFill rotWithShape="0">
                <a:blip r:embed="rId9"/>
                <a:stretch>
                  <a:fillRect l="-1368" t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8355049" y="484513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940792" y="10260387"/>
                <a:ext cx="20498656" cy="1136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Hoành độ trung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của đoạn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0+4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792" y="10260387"/>
                <a:ext cx="20498656" cy="1136850"/>
              </a:xfrm>
              <a:prstGeom prst="rect">
                <a:avLst/>
              </a:prstGeom>
              <a:blipFill rotWithShape="0">
                <a:blip r:embed="rId10"/>
                <a:stretch>
                  <a:fillRect l="-1338"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49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853436" y="1237652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436" y="12376522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0" smtClean="0"/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smtClean="0"/>
                  <a:t> là hoành độ các giao điểm của đồ thị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4800" smtClean="0"/>
                  <a:t> và đường thẳng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sz="4800"/>
                  <a:t> </a:t>
                </a:r>
                <a:r>
                  <a:rPr lang="en-US" sz="4800" smtClean="0"/>
                  <a:t>. Tính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/>
                  <a:t>.</a:t>
                </a:r>
                <a:endParaRPr lang="vi-VN" sz="4800" dirty="0"/>
              </a:p>
              <a:p>
                <a:endParaRPr lang="vi-VN" sz="4800" dirty="0"/>
              </a:p>
              <a:p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1216" t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19855" y="487874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27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855" y="4878748"/>
                <a:ext cx="548568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19</m:t>
                      </m:r>
                      <m:r>
                        <m:rPr>
                          <m:nor/>
                        </m:rPr>
                        <a:rPr lang="en-US" sz="4800" b="0" i="0" smtClean="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90663" y="4934837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8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663" y="4934837"/>
                <a:ext cx="548568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35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827944" y="8018420"/>
                <a:ext cx="20498656" cy="3178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phương trình hoành độ giao điểm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−2=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+10 ⇔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−12=0 ⟺ </m:t>
                    </m:r>
                    <m:d>
                      <m:dPr>
                        <m:begChr m:val="["/>
                        <m:endChr m:val=""/>
                        <m:ctrlPr>
                          <a:rPr lang="en-US" sz="48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=2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=−2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=−3.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8018420"/>
                <a:ext cx="20498656" cy="3178691"/>
              </a:xfrm>
              <a:prstGeom prst="rect">
                <a:avLst/>
              </a:prstGeom>
              <a:blipFill rotWithShape="0">
                <a:blip r:embed="rId9"/>
                <a:stretch>
                  <a:fillRect l="-1368" t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592310" y="479054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907716" y="11291612"/>
                <a:ext cx="2049865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12+8+7=27.</m:t>
                    </m:r>
                  </m:oMath>
                </a14:m>
                <a:endParaRPr lang="vi-VN" sz="4800" dirty="0"/>
              </a:p>
              <a:p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16" y="11291612"/>
                <a:ext cx="20498656" cy="1569660"/>
              </a:xfrm>
              <a:prstGeom prst="rect">
                <a:avLst/>
              </a:prstGeom>
              <a:blipFill rotWithShape="0">
                <a:blip r:embed="rId10"/>
                <a:stretch>
                  <a:fillRect l="-1368" t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7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49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47373" y="7848600"/>
            <a:ext cx="22136901" cy="5729644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5147563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46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668968" y="2616225"/>
                <a:ext cx="12484803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/>
                  <a:t>                      Cho hàm số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/>
                  <a:t> </a:t>
                </a:r>
                <a:r>
                  <a:rPr lang="en-US" sz="4800" smtClean="0"/>
                  <a:t>liên tục trên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4800" smtClean="0"/>
                  <a:t> và có bảng biến thiên như hình vẽ bên.</a:t>
                </a:r>
              </a:p>
              <a:p>
                <a:r>
                  <a:rPr lang="en-US" sz="4800" smtClean="0"/>
                  <a:t>Tìm số nghiệm của phương trình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800" dirty="0" smtClean="0"/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68" y="2616225"/>
                <a:ext cx="12484803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2246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3543" y="514182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43" y="5141828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675798" y="5192411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798" y="5192411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40772" y="6204257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72" y="6204257"/>
                <a:ext cx="4447108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300745" y="6208274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dirty="0" smtClean="0"/>
                  <a:t> 0</a:t>
                </a:r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745" y="6208274"/>
                <a:ext cx="4023461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2495606" y="6186398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57" y="2699638"/>
            <a:ext cx="10634589" cy="4664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67978" y="8205168"/>
                <a:ext cx="8121528" cy="2276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Euclid Symbol" panose="05050102010706020507" pitchFamily="18" charset="2"/>
                      </a:rPr>
                      <m:t> </m:t>
                    </m:r>
                    <m:d>
                      <m:dPr>
                        <m:begChr m:val="["/>
                        <m:endChr m:val=""/>
                        <m:ctrlPr>
                          <a:rPr lang="en-US" sz="4400" b="0" i="1" smtClean="0">
                            <a:latin typeface="Cambria Math" panose="02040503050406030204" pitchFamily="18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</m:ctrlPr>
                          </m:eqArr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=1</m:t>
                            </m:r>
                          </m:e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sym typeface="Euclid Symbol" panose="05050102010706020507" pitchFamily="18" charset="2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sym typeface="Euclid Symbol" panose="05050102010706020507" pitchFamily="18" charset="2"/>
                              </a:rPr>
                              <m:t>=−1.</m:t>
                            </m:r>
                          </m:e>
                        </m:eqArr>
                      </m:e>
                    </m:d>
                  </m:oMath>
                </a14:m>
                <a:endParaRPr lang="en-US" sz="4400" b="0" smtClean="0">
                  <a:latin typeface="Arial" panose="020B0604020202020204" pitchFamily="34" charset="0"/>
                  <a:cs typeface="Arial" panose="020B0604020202020204" pitchFamily="34" charset="0"/>
                  <a:sym typeface="Euclid Symbol" panose="05050102010706020507" pitchFamily="18" charset="2"/>
                </a:endParaRPr>
              </a:p>
              <a:p>
                <a:endParaRPr lang="vi-VN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78" y="8205168"/>
                <a:ext cx="8121528" cy="2276264"/>
              </a:xfrm>
              <a:prstGeom prst="rect">
                <a:avLst/>
              </a:prstGeom>
              <a:blipFill rotWithShape="0">
                <a:blip r:embed="rId10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230223" y="9854445"/>
                <a:ext cx="22087449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Dựa vào bảng biến thiên, ta thấy:</a:t>
                </a:r>
              </a:p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1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nghiệm phân biệt.</a:t>
                </a:r>
              </a:p>
              <a:p>
                <a:pPr marL="571500" indent="-571500">
                  <a:buFont typeface="Wingdings" panose="05000000000000000000" pitchFamily="2" charset="2"/>
                  <a:buChar char="ü"/>
                </a:pPr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  <a:sym typeface="Euclid Symbol" panose="05050102010706020507" pitchFamily="18" charset="2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  <a:sym typeface="Euclid Symbol" panose="05050102010706020507" pitchFamily="18" charset="2"/>
                      </a:rPr>
                      <m:t>−1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nghiệm phân biệt.</a:t>
                </a:r>
              </a:p>
              <a:p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 nghiệm này đôi một khác nhau. Vậy phương trình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4000" smtClean="0"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nghiệm.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223" y="9854445"/>
                <a:ext cx="22087449" cy="2554545"/>
              </a:xfrm>
              <a:prstGeom prst="rect">
                <a:avLst/>
              </a:prstGeom>
              <a:blipFill rotWithShape="0">
                <a:blip r:embed="rId11"/>
                <a:stretch>
                  <a:fillRect l="-994" t="-4296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4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4960</TotalTime>
  <Words>1171</Words>
  <Application>Microsoft Office PowerPoint</Application>
  <PresentationFormat>Custom</PresentationFormat>
  <Paragraphs>222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AvantGarde</vt:lpstr>
      <vt:lpstr>AvantGarde-Demi</vt:lpstr>
      <vt:lpstr>Calibri</vt:lpstr>
      <vt:lpstr>Cambria</vt:lpstr>
      <vt:lpstr>Cambria Math</vt:lpstr>
      <vt:lpstr>Chu Van An</vt:lpstr>
      <vt:lpstr>Euclid Symbol</vt:lpstr>
      <vt:lpstr>MS Mincho</vt:lpstr>
      <vt:lpstr>Tahoma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497</cp:revision>
  <dcterms:created xsi:type="dcterms:W3CDTF">2013-08-31T11:42:51Z</dcterms:created>
  <dcterms:modified xsi:type="dcterms:W3CDTF">2021-08-30T08:55:57Z</dcterms:modified>
</cp:coreProperties>
</file>