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7" r:id="rId2"/>
    <p:sldId id="288" r:id="rId3"/>
    <p:sldId id="297" r:id="rId4"/>
    <p:sldId id="289" r:id="rId5"/>
    <p:sldId id="298" r:id="rId6"/>
    <p:sldId id="293" r:id="rId7"/>
    <p:sldId id="299" r:id="rId8"/>
    <p:sldId id="290" r:id="rId9"/>
    <p:sldId id="300" r:id="rId10"/>
    <p:sldId id="305" r:id="rId11"/>
    <p:sldId id="306" r:id="rId12"/>
    <p:sldId id="291" r:id="rId13"/>
    <p:sldId id="301" r:id="rId14"/>
    <p:sldId id="292" r:id="rId15"/>
    <p:sldId id="302" r:id="rId16"/>
    <p:sldId id="294" r:id="rId17"/>
    <p:sldId id="303" r:id="rId18"/>
    <p:sldId id="307" r:id="rId19"/>
    <p:sldId id="308" r:id="rId20"/>
    <p:sldId id="295" r:id="rId21"/>
    <p:sldId id="3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59" autoAdjust="0"/>
    <p:restoredTop sz="94660"/>
  </p:normalViewPr>
  <p:slideViewPr>
    <p:cSldViewPr snapToGrid="0">
      <p:cViewPr>
        <p:scale>
          <a:sx n="66" d="100"/>
          <a:sy n="66" d="100"/>
        </p:scale>
        <p:origin x="522"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69717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36200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4355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577067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5C2E6D-0AA3-4EBC-9729-87805F8670B3}" type="datetimeFigureOut">
              <a:rPr lang="en-US" smtClean="0"/>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41637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45C2E6D-0AA3-4EBC-9729-87805F8670B3}"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534251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5C2E6D-0AA3-4EBC-9729-87805F8670B3}" type="datetimeFigureOut">
              <a:rPr lang="en-US" smtClean="0"/>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3797288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45C2E6D-0AA3-4EBC-9729-87805F8670B3}" type="datetimeFigureOut">
              <a:rPr lang="en-US" smtClean="0"/>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92251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5C2E6D-0AA3-4EBC-9729-87805F8670B3}" type="datetimeFigureOut">
              <a:rPr lang="en-US" smtClean="0"/>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4180174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182047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5C2E6D-0AA3-4EBC-9729-87805F8670B3}" type="datetimeFigureOut">
              <a:rPr lang="en-US" smtClean="0"/>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1DF19A-7278-4EFA-83DA-B61C80CD2A22}" type="slidenum">
              <a:rPr lang="en-US" smtClean="0"/>
              <a:t>‹#›</a:t>
            </a:fld>
            <a:endParaRPr lang="en-US"/>
          </a:p>
        </p:txBody>
      </p:sp>
    </p:spTree>
    <p:extLst>
      <p:ext uri="{BB962C8B-B14F-4D97-AF65-F5344CB8AC3E}">
        <p14:creationId xmlns:p14="http://schemas.microsoft.com/office/powerpoint/2010/main" val="2325047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5C2E6D-0AA3-4EBC-9729-87805F8670B3}" type="datetimeFigureOut">
              <a:rPr lang="en-US" smtClean="0"/>
              <a:t>9/9/2021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DF19A-7278-4EFA-83DA-B61C80CD2A22}" type="slidenum">
              <a:rPr lang="en-US" smtClean="0"/>
              <a:t>‹#›</a:t>
            </a:fld>
            <a:endParaRPr lang="en-US"/>
          </a:p>
        </p:txBody>
      </p:sp>
    </p:spTree>
    <p:extLst>
      <p:ext uri="{BB962C8B-B14F-4D97-AF65-F5344CB8AC3E}">
        <p14:creationId xmlns:p14="http://schemas.microsoft.com/office/powerpoint/2010/main" val="3192628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hdphoto" Target="../media/hdphoto17.wdp"/></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5.wdp"/><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image" Target="../media/image6.png"/><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1.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5.png"/><Relationship Id="rId29"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4.wdp"/><Relationship Id="rId24" Type="http://schemas.openxmlformats.org/officeDocument/2006/relationships/image" Target="../media/image17.png"/><Relationship Id="rId32" Type="http://schemas.openxmlformats.org/officeDocument/2006/relationships/image" Target="../media/image22.png"/><Relationship Id="rId5" Type="http://schemas.openxmlformats.org/officeDocument/2006/relationships/image" Target="../media/image7.png"/><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9.png"/><Relationship Id="rId10" Type="http://schemas.openxmlformats.org/officeDocument/2006/relationships/image" Target="../media/image10.png"/><Relationship Id="rId19" Type="http://schemas.microsoft.com/office/2007/relationships/hdphoto" Target="../media/hdphoto8.wdp"/><Relationship Id="rId31" Type="http://schemas.openxmlformats.org/officeDocument/2006/relationships/image" Target="../media/image2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2.png"/><Relationship Id="rId22" Type="http://schemas.openxmlformats.org/officeDocument/2006/relationships/image" Target="../media/image16.png"/><Relationship Id="rId27" Type="http://schemas.microsoft.com/office/2007/relationships/hdphoto" Target="../media/hdphoto12.wdp"/><Relationship Id="rId30"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581" t="5862" r="15922"/>
          <a:stretch/>
        </p:blipFill>
        <p:spPr>
          <a:xfrm>
            <a:off x="-57151" y="0"/>
            <a:ext cx="12309725" cy="6858000"/>
          </a:xfrm>
          <a:prstGeom prst="rect">
            <a:avLst/>
          </a:prstGeom>
        </p:spPr>
      </p:pic>
      <p:sp>
        <p:nvSpPr>
          <p:cNvPr id="6" name="Rectangle 5"/>
          <p:cNvSpPr/>
          <p:nvPr/>
        </p:nvSpPr>
        <p:spPr>
          <a:xfrm>
            <a:off x="1217177" y="2591874"/>
            <a:ext cx="10169772" cy="2554545"/>
          </a:xfrm>
          <a:prstGeom prst="rect">
            <a:avLst/>
          </a:prstGeom>
          <a:noFill/>
        </p:spPr>
        <p:txBody>
          <a:bodyPr wrap="none" lIns="91440" tIns="45720" rIns="91440" bIns="45720">
            <a:spAutoFit/>
          </a:bodyPr>
          <a:lstStyle/>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ĐUỔI HÌNH BẮT CHỮ</a:t>
            </a:r>
          </a:p>
          <a:p>
            <a:pPr algn="ctr"/>
            <a:r>
              <a:rPr lang="en-US" sz="8000">
                <a:ln w="0">
                  <a:solidFill>
                    <a:srgbClr val="0070C0"/>
                  </a:solidFill>
                </a:ln>
                <a:solidFill>
                  <a:srgbClr val="FFFF00"/>
                </a:solidFill>
                <a:effectLst>
                  <a:reflection blurRad="6350" stA="53000" endA="300" endPos="35500" dir="5400000" sy="-90000" algn="bl" rotWithShape="0"/>
                </a:effectLst>
                <a:latin typeface="UTM Alberta Heavy" panose="02040603050506020204" pitchFamily="18" charset="0"/>
              </a:rPr>
              <a:t>VỀ TRUNG THU</a:t>
            </a:r>
          </a:p>
        </p:txBody>
      </p:sp>
      <p:pic>
        <p:nvPicPr>
          <p:cNvPr id="4" name="Beat Chiếc đèn ông sao c.">
            <a:hlinkClick r:id="" action="ppaction://media"/>
          </p:cNvPr>
          <p:cNvPicPr>
            <a:picLocks noChangeAspect="1"/>
          </p:cNvPicPr>
          <p:nvPr>
            <a:audioFile r:link="rId1"/>
            <p:extLst>
              <p:ext uri="{DAA4B4D4-6D71-4841-9C94-3DE7FCFB9230}">
                <p14:media xmlns:p14="http://schemas.microsoft.com/office/powerpoint/2010/main" r:embed="rId2">
                  <p14:trim st="19176"/>
                </p14:media>
              </p:ext>
            </p:extLst>
          </p:nvPr>
        </p:nvPicPr>
        <p:blipFill>
          <a:blip r:embed="rId5"/>
          <a:stretch>
            <a:fillRect/>
          </a:stretch>
        </p:blipFill>
        <p:spPr>
          <a:xfrm>
            <a:off x="12453257" y="1658257"/>
            <a:ext cx="609600" cy="609600"/>
          </a:xfrm>
          <a:prstGeom prst="rect">
            <a:avLst/>
          </a:prstGeom>
        </p:spPr>
      </p:pic>
    </p:spTree>
    <p:extLst>
      <p:ext uri="{BB962C8B-B14F-4D97-AF65-F5344CB8AC3E}">
        <p14:creationId xmlns:p14="http://schemas.microsoft.com/office/powerpoint/2010/main" val="6936273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3"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21">
                <p:cTn id="12"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Cây đa</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6" name="Picture 2" descr="Tree png images, pictures, download fre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12755" y="713256"/>
            <a:ext cx="3583536" cy="46438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7558" y="1291593"/>
            <a:ext cx="5209304" cy="3905094"/>
          </a:xfrm>
          <a:prstGeom prst="rect">
            <a:avLst/>
          </a:prstGeom>
        </p:spPr>
      </p:pic>
    </p:spTree>
    <p:extLst>
      <p:ext uri="{BB962C8B-B14F-4D97-AF65-F5344CB8AC3E}">
        <p14:creationId xmlns:p14="http://schemas.microsoft.com/office/powerpoint/2010/main" val="2872579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834130"/>
            <a:ext cx="11756572"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Cây đa – loài cây gắn với câu chuyện Sự tích về chú Cuội cây đa</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96"/>
          <a:stretch/>
        </p:blipFill>
        <p:spPr>
          <a:xfrm>
            <a:off x="6675255" y="347370"/>
            <a:ext cx="4846186" cy="5206625"/>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22" t="2202" b="2747"/>
          <a:stretch/>
        </p:blipFill>
        <p:spPr>
          <a:xfrm>
            <a:off x="718457" y="298921"/>
            <a:ext cx="5833180" cy="5303521"/>
          </a:xfrm>
          <a:prstGeom prst="rect">
            <a:avLst/>
          </a:prstGeom>
          <a:ln>
            <a:noFill/>
          </a:ln>
          <a:effectLst>
            <a:softEdge rad="112500"/>
          </a:effectLst>
        </p:spPr>
      </p:pic>
    </p:spTree>
    <p:extLst>
      <p:ext uri="{BB962C8B-B14F-4D97-AF65-F5344CB8AC3E}">
        <p14:creationId xmlns:p14="http://schemas.microsoft.com/office/powerpoint/2010/main" val="1350259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Múa lân</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61" y="212116"/>
            <a:ext cx="3927239" cy="5622014"/>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2048" b="99659" l="846" r="100000">
                        <a14:backgroundMark x1="38055" y1="55631" x2="38055" y2="55631"/>
                      </a14:backgroundRemoval>
                    </a14:imgEffect>
                  </a14:imgLayer>
                </a14:imgProps>
              </a:ext>
              <a:ext uri="{28A0092B-C50C-407E-A947-70E740481C1C}">
                <a14:useLocalDpi xmlns:a14="http://schemas.microsoft.com/office/drawing/2010/main" val="0"/>
              </a:ext>
            </a:extLst>
          </a:blip>
          <a:stretch>
            <a:fillRect/>
          </a:stretch>
        </p:blipFill>
        <p:spPr>
          <a:xfrm>
            <a:off x="6626663" y="475282"/>
            <a:ext cx="2883658" cy="5358848"/>
          </a:xfrm>
          <a:prstGeom prst="rect">
            <a:avLst/>
          </a:prstGeom>
        </p:spPr>
      </p:pic>
    </p:spTree>
    <p:extLst>
      <p:ext uri="{BB962C8B-B14F-4D97-AF65-F5344CB8AC3E}">
        <p14:creationId xmlns:p14="http://schemas.microsoft.com/office/powerpoint/2010/main" val="3739922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0000FF"/>
                </a:solidFill>
                <a:latin typeface="Times New Roman" panose="02020603050405020304" pitchFamily="18" charset="0"/>
                <a:cs typeface="Times New Roman" panose="02020603050405020304" pitchFamily="18" charset="0"/>
              </a:rPr>
              <a:t>Múa lân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một môn nghệ </a:t>
            </a:r>
            <a:r>
              <a:rPr lang="vi-VN" sz="2800" smtClean="0">
                <a:solidFill>
                  <a:srgbClr val="0000FF"/>
                </a:solidFill>
                <a:latin typeface="Times New Roman" panose="02020603050405020304" pitchFamily="18" charset="0"/>
                <a:cs typeface="Times New Roman" panose="02020603050405020304" pitchFamily="18" charset="0"/>
              </a:rPr>
              <a:t>thuật</a:t>
            </a:r>
            <a:r>
              <a:rPr lang="en-US" sz="2800" smtClean="0">
                <a:solidFill>
                  <a:srgbClr val="0000FF"/>
                </a:solidFill>
                <a:latin typeface="Times New Roman" panose="02020603050405020304" pitchFamily="18" charset="0"/>
                <a:cs typeface="Times New Roman" panose="02020603050405020304" pitchFamily="18" charset="0"/>
              </a:rPr>
              <a:t> múa</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dân gian đường </a:t>
            </a:r>
            <a:r>
              <a:rPr lang="vi-VN" sz="2800" smtClean="0">
                <a:solidFill>
                  <a:srgbClr val="0000FF"/>
                </a:solidFill>
                <a:latin typeface="Times New Roman" panose="02020603050405020304" pitchFamily="18" charset="0"/>
                <a:cs typeface="Times New Roman" panose="02020603050405020304" pitchFamily="18" charset="0"/>
              </a:rPr>
              <a:t>phố, </a:t>
            </a:r>
            <a:r>
              <a:rPr lang="vi-VN" sz="2800">
                <a:solidFill>
                  <a:srgbClr val="0000FF"/>
                </a:solidFill>
                <a:latin typeface="Times New Roman" panose="02020603050405020304" pitchFamily="18" charset="0"/>
                <a:cs typeface="Times New Roman" panose="02020603050405020304" pitchFamily="18" charset="0"/>
              </a:rPr>
              <a:t>thường được biểu diễn trong các dịp lễ hội, đặc </a:t>
            </a:r>
            <a:r>
              <a:rPr lang="vi-VN" sz="2800" smtClean="0">
                <a:solidFill>
                  <a:srgbClr val="0000FF"/>
                </a:solidFill>
                <a:latin typeface="Times New Roman" panose="02020603050405020304" pitchFamily="18" charset="0"/>
                <a:cs typeface="Times New Roman" panose="02020603050405020304" pitchFamily="18" charset="0"/>
              </a:rPr>
              <a:t>biệt</a:t>
            </a:r>
            <a:r>
              <a:rPr lang="en-US" sz="2800" smtClean="0">
                <a:solidFill>
                  <a:srgbClr val="0000FF"/>
                </a:solidFill>
                <a:latin typeface="Times New Roman" panose="02020603050405020304" pitchFamily="18" charset="0"/>
                <a:cs typeface="Times New Roman" panose="02020603050405020304" pitchFamily="18" charset="0"/>
              </a:rPr>
              <a:t> là</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Tết Nguyên Đán và </a:t>
            </a:r>
            <a:r>
              <a:rPr lang="vi-VN" sz="2800" smtClean="0">
                <a:solidFill>
                  <a:srgbClr val="0000FF"/>
                </a:solidFill>
                <a:latin typeface="Times New Roman" panose="02020603050405020304" pitchFamily="18" charset="0"/>
                <a:cs typeface="Times New Roman" panose="02020603050405020304" pitchFamily="18" charset="0"/>
              </a:rPr>
              <a:t>Tế</a:t>
            </a:r>
            <a:r>
              <a:rPr lang="en-US" sz="2800" smtClean="0">
                <a:solidFill>
                  <a:srgbClr val="0000FF"/>
                </a:solidFill>
                <a:latin typeface="Times New Roman" panose="02020603050405020304" pitchFamily="18" charset="0"/>
                <a:cs typeface="Times New Roman" panose="02020603050405020304" pitchFamily="18" charset="0"/>
              </a:rPr>
              <a:t>t 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vì </a:t>
            </a:r>
            <a:r>
              <a:rPr lang="en-US" sz="2800" smtClean="0">
                <a:solidFill>
                  <a:srgbClr val="0000FF"/>
                </a:solidFill>
                <a:latin typeface="Times New Roman" panose="02020603050405020304" pitchFamily="18" charset="0"/>
                <a:cs typeface="Times New Roman" panose="02020603050405020304" pitchFamily="18" charset="0"/>
              </a:rPr>
              <a:t>lân</a:t>
            </a:r>
            <a:r>
              <a:rPr lang="vi-VN" sz="2800" smtClean="0">
                <a:solidFill>
                  <a:srgbClr val="0000FF"/>
                </a:solidFill>
                <a:latin typeface="Times New Roman" panose="02020603050405020304" pitchFamily="18" charset="0"/>
                <a:cs typeface="Times New Roman" panose="02020603050405020304" pitchFamily="18" charset="0"/>
              </a:rPr>
              <a:t> tượng</a:t>
            </a:r>
            <a:r>
              <a:rPr lang="en-US" sz="2800" smtClean="0">
                <a:solidFill>
                  <a:srgbClr val="0000FF"/>
                </a:solidFill>
                <a:latin typeface="Times New Roman" panose="02020603050405020304" pitchFamily="18" charset="0"/>
                <a:cs typeface="Times New Roman" panose="02020603050405020304" pitchFamily="18" charset="0"/>
              </a:rPr>
              <a:t> trưng</a:t>
            </a:r>
            <a:r>
              <a:rPr lang="vi-VN" sz="2800" smtClean="0">
                <a:solidFill>
                  <a:srgbClr val="0000FF"/>
                </a:solidFill>
                <a:latin typeface="Times New Roman" panose="02020603050405020304" pitchFamily="18" charset="0"/>
                <a:cs typeface="Times New Roman" panose="02020603050405020304" pitchFamily="18" charset="0"/>
              </a:rPr>
              <a:t> 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thịnh </a:t>
            </a:r>
            <a:r>
              <a:rPr lang="vi-VN" sz="2800" smtClean="0">
                <a:solidFill>
                  <a:srgbClr val="0000FF"/>
                </a:solidFill>
                <a:latin typeface="Times New Roman" panose="02020603050405020304" pitchFamily="18" charset="0"/>
                <a:cs typeface="Times New Roman" panose="02020603050405020304" pitchFamily="18" charset="0"/>
              </a:rPr>
              <a:t>vượng</a:t>
            </a:r>
            <a:r>
              <a:rPr lang="en-US" sz="2800" smtClean="0">
                <a:solidFill>
                  <a:srgbClr val="0000FF"/>
                </a:solidFill>
                <a:latin typeface="Times New Roman" panose="02020603050405020304" pitchFamily="18" charset="0"/>
                <a:cs typeface="Times New Roman" panose="02020603050405020304" pitchFamily="18" charset="0"/>
              </a:rPr>
              <a: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00"/>
          <a:stretch/>
        </p:blipFill>
        <p:spPr>
          <a:xfrm>
            <a:off x="1951266" y="0"/>
            <a:ext cx="8259960" cy="4933950"/>
          </a:xfrm>
          <a:prstGeom prst="rect">
            <a:avLst/>
          </a:prstGeom>
          <a:ln>
            <a:noFill/>
          </a:ln>
          <a:effectLst>
            <a:softEdge rad="112500"/>
          </a:effectLst>
        </p:spPr>
      </p:pic>
    </p:spTree>
    <p:extLst>
      <p:ext uri="{BB962C8B-B14F-4D97-AF65-F5344CB8AC3E}">
        <p14:creationId xmlns:p14="http://schemas.microsoft.com/office/powerpoint/2010/main" val="2565682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Đèn ông sao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789" y="1724297"/>
            <a:ext cx="1758203" cy="3500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7968" y="495070"/>
            <a:ext cx="3354506" cy="517552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693" y="1423848"/>
            <a:ext cx="5068392" cy="3801294"/>
          </a:xfrm>
          <a:prstGeom prst="rect">
            <a:avLst/>
          </a:prstGeom>
          <a:ln>
            <a:noFill/>
          </a:ln>
          <a:effectLst>
            <a:softEdge rad="112500"/>
          </a:effectLst>
        </p:spPr>
      </p:pic>
    </p:spTree>
    <p:extLst>
      <p:ext uri="{BB962C8B-B14F-4D97-AF65-F5344CB8AC3E}">
        <p14:creationId xmlns:p14="http://schemas.microsoft.com/office/powerpoint/2010/main" val="2824740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dịp Trung Thu, đèn ông sao là món đồ chơi dân gian phổ biến nhất của trẻ em Việt Nam. ... Khi chơi, trẻ em cắm nến vào giữa </a:t>
            </a:r>
            <a:r>
              <a:rPr lang="vi-VN" sz="2800" smtClean="0">
                <a:solidFill>
                  <a:srgbClr val="0000FF"/>
                </a:solidFill>
                <a:latin typeface="Times New Roman" panose="02020603050405020304" pitchFamily="18" charset="0"/>
                <a:cs typeface="Times New Roman" panose="02020603050405020304" pitchFamily="18" charset="0"/>
              </a:rPr>
              <a:t>đèn. </a:t>
            </a:r>
            <a:r>
              <a:rPr lang="vi-VN" sz="2800">
                <a:solidFill>
                  <a:srgbClr val="0000FF"/>
                </a:solidFill>
                <a:latin typeface="Times New Roman" panose="02020603050405020304" pitchFamily="18" charset="0"/>
                <a:cs typeface="Times New Roman" panose="02020603050405020304" pitchFamily="18" charset="0"/>
              </a:rPr>
              <a:t>Ánh đèn chiếu qua </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giấy bóng </a:t>
            </a:r>
            <a:r>
              <a:rPr lang="vi-VN" sz="2800" smtClean="0">
                <a:solidFill>
                  <a:srgbClr val="0000FF"/>
                </a:solidFill>
                <a:latin typeface="Times New Roman" panose="02020603050405020304" pitchFamily="18" charset="0"/>
                <a:cs typeface="Times New Roman" panose="02020603050405020304" pitchFamily="18" charset="0"/>
              </a:rPr>
              <a:t>tạo </a:t>
            </a:r>
            <a:r>
              <a:rPr lang="vi-VN" sz="2800">
                <a:solidFill>
                  <a:srgbClr val="0000FF"/>
                </a:solidFill>
                <a:latin typeface="Times New Roman" panose="02020603050405020304" pitchFamily="18" charset="0"/>
                <a:cs typeface="Times New Roman" panose="02020603050405020304" pitchFamily="18" charset="0"/>
              </a:rPr>
              <a:t>ra hình ảnh rực rỡ, đẹp mắt.</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742"/>
          <a:stretch/>
        </p:blipFill>
        <p:spPr>
          <a:xfrm>
            <a:off x="4784880" y="114300"/>
            <a:ext cx="7194850" cy="4762500"/>
          </a:xfrm>
          <a:prstGeom prst="rect">
            <a:avLst/>
          </a:prstGeom>
          <a:ln>
            <a:noFill/>
          </a:ln>
          <a:effectLst>
            <a:softEdge rad="112500"/>
          </a:effec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000"/>
          <a:stretch/>
        </p:blipFill>
        <p:spPr>
          <a:xfrm>
            <a:off x="261258" y="450056"/>
            <a:ext cx="4503208" cy="4052887"/>
          </a:xfrm>
          <a:prstGeom prst="rect">
            <a:avLst/>
          </a:prstGeom>
          <a:ln>
            <a:noFill/>
          </a:ln>
          <a:effectLst>
            <a:softEdge rad="112500"/>
          </a:effectLst>
        </p:spPr>
      </p:pic>
    </p:spTree>
    <p:extLst>
      <p:ext uri="{BB962C8B-B14F-4D97-AF65-F5344CB8AC3E}">
        <p14:creationId xmlns:p14="http://schemas.microsoft.com/office/powerpoint/2010/main" val="29626315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Chị Hằng</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152354" y="96019"/>
            <a:ext cx="5124413" cy="5665541"/>
            <a:chOff x="6152354" y="96019"/>
            <a:chExt cx="5124413" cy="5665541"/>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354" y="96019"/>
              <a:ext cx="5124413" cy="5665541"/>
            </a:xfrm>
            <a:prstGeom prst="rect">
              <a:avLst/>
            </a:prstGeom>
          </p:spPr>
        </p:pic>
        <p:sp>
          <p:nvSpPr>
            <p:cNvPr id="8" name="Left Arrow 7"/>
            <p:cNvSpPr/>
            <p:nvPr/>
          </p:nvSpPr>
          <p:spPr>
            <a:xfrm>
              <a:off x="10392228" y="2475749"/>
              <a:ext cx="623281"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67" y="672787"/>
            <a:ext cx="4939502" cy="5088773"/>
          </a:xfrm>
          <a:prstGeom prst="rect">
            <a:avLst/>
          </a:prstGeom>
        </p:spPr>
      </p:pic>
      <p:sp>
        <p:nvSpPr>
          <p:cNvPr id="17" name="Left Arrow 16"/>
          <p:cNvSpPr/>
          <p:nvPr/>
        </p:nvSpPr>
        <p:spPr>
          <a:xfrm flipH="1">
            <a:off x="768967" y="1213782"/>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310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Trong văn hóa Việt, chị Hằng thường được trẻ em nhắc đến như một người bạn của chú Cuội, dựa theo cổ tích Cây đa và chú Cuội. Hình tượng chị Hằng, chú Cuội gắn liền với Tết Trung Thu và được trẻ nhỏ yêu mến.</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019" y="142330"/>
            <a:ext cx="7986031" cy="4791619"/>
          </a:xfrm>
          <a:prstGeom prst="rect">
            <a:avLst/>
          </a:prstGeom>
          <a:ln>
            <a:noFill/>
          </a:ln>
          <a:effectLst>
            <a:softEdge rad="112500"/>
          </a:effectLst>
        </p:spPr>
      </p:pic>
    </p:spTree>
    <p:extLst>
      <p:ext uri="{BB962C8B-B14F-4D97-AF65-F5344CB8AC3E}">
        <p14:creationId xmlns:p14="http://schemas.microsoft.com/office/powerpoint/2010/main" val="729385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Chó bưởi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41" r="6465"/>
          <a:stretch/>
        </p:blipFill>
        <p:spPr>
          <a:xfrm>
            <a:off x="6160061" y="1146220"/>
            <a:ext cx="5421975" cy="41985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189" y="691696"/>
            <a:ext cx="5008361" cy="4975009"/>
          </a:xfrm>
          <a:prstGeom prst="rect">
            <a:avLst/>
          </a:prstGeom>
        </p:spPr>
      </p:pic>
      <p:sp>
        <p:nvSpPr>
          <p:cNvPr id="12" name="Left Arrow 11"/>
          <p:cNvSpPr/>
          <p:nvPr/>
        </p:nvSpPr>
        <p:spPr>
          <a:xfrm flipH="1">
            <a:off x="834678" y="1146220"/>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0290215" y="1801612"/>
            <a:ext cx="656822"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404412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Mâm </a:t>
            </a:r>
            <a:r>
              <a:rPr lang="vi-VN" sz="2800">
                <a:solidFill>
                  <a:srgbClr val="0000FF"/>
                </a:solidFill>
                <a:latin typeface="Times New Roman" panose="02020603050405020304" pitchFamily="18" charset="0"/>
                <a:cs typeface="Times New Roman" panose="02020603050405020304" pitchFamily="18" charset="0"/>
              </a:rPr>
              <a:t>cỗ </a:t>
            </a:r>
            <a:r>
              <a:rPr lang="en-US" sz="2800" smtClean="0">
                <a:solidFill>
                  <a:srgbClr val="0000FF"/>
                </a:solidFill>
                <a:latin typeface="Times New Roman" panose="02020603050405020304" pitchFamily="18" charset="0"/>
                <a:cs typeface="Times New Roman" panose="02020603050405020304" pitchFamily="18" charset="0"/>
              </a:rPr>
              <a:t>trung thu</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thông thường có trọng tâm </a:t>
            </a:r>
            <a:r>
              <a:rPr lang="vi-VN" sz="2800">
                <a:solidFill>
                  <a:srgbClr val="0000FF"/>
                </a:solidFill>
                <a:latin typeface="Times New Roman" panose="02020603050405020304" pitchFamily="18" charset="0"/>
                <a:cs typeface="Times New Roman" panose="02020603050405020304" pitchFamily="18" charset="0"/>
              </a:rPr>
              <a:t>là </a:t>
            </a:r>
            <a:r>
              <a:rPr lang="en-US" sz="2800" smtClean="0">
                <a:solidFill>
                  <a:srgbClr val="0000FF"/>
                </a:solidFill>
                <a:latin typeface="Times New Roman" panose="02020603050405020304" pitchFamily="18" charset="0"/>
                <a:cs typeface="Times New Roman" panose="02020603050405020304" pitchFamily="18" charset="0"/>
              </a:rPr>
              <a:t>những chú</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chó được làm bằng </a:t>
            </a:r>
            <a:r>
              <a:rPr lang="vi-VN" sz="2800">
                <a:solidFill>
                  <a:srgbClr val="0000FF"/>
                </a:solidFill>
                <a:latin typeface="Times New Roman" panose="02020603050405020304" pitchFamily="18" charset="0"/>
                <a:cs typeface="Times New Roman" panose="02020603050405020304" pitchFamily="18" charset="0"/>
              </a:rPr>
              <a:t>tép </a:t>
            </a:r>
            <a:r>
              <a:rPr lang="vi-VN" sz="2800" smtClean="0">
                <a:solidFill>
                  <a:srgbClr val="0000FF"/>
                </a:solidFill>
                <a:latin typeface="Times New Roman" panose="02020603050405020304" pitchFamily="18" charset="0"/>
                <a:cs typeface="Times New Roman" panose="02020603050405020304" pitchFamily="18" charset="0"/>
              </a:rPr>
              <a:t>bưởi.</a:t>
            </a:r>
            <a:r>
              <a:rPr lang="en-US" sz="2800" smtClean="0">
                <a:solidFill>
                  <a:srgbClr val="0000FF"/>
                </a:solidFill>
                <a:latin typeface="Times New Roman" panose="02020603050405020304" pitchFamily="18" charset="0"/>
                <a:cs typeface="Times New Roman" panose="02020603050405020304" pitchFamily="18" charset="0"/>
              </a:rPr>
              <a:t> </a:t>
            </a:r>
            <a:r>
              <a:rPr lang="vi-VN" sz="2800" smtClean="0">
                <a:solidFill>
                  <a:srgbClr val="0000FF"/>
                </a:solidFill>
                <a:latin typeface="Times New Roman" panose="02020603050405020304" pitchFamily="18" charset="0"/>
                <a:cs typeface="Times New Roman" panose="02020603050405020304" pitchFamily="18" charset="0"/>
              </a:rPr>
              <a:t>Quả</a:t>
            </a:r>
            <a:r>
              <a:rPr lang="en-US" sz="2800" smtClean="0">
                <a:solidFill>
                  <a:srgbClr val="0000FF"/>
                </a:solidFill>
                <a:latin typeface="Times New Roman" panose="02020603050405020304" pitchFamily="18" charset="0"/>
                <a:cs typeface="Times New Roman" panose="02020603050405020304" pitchFamily="18" charset="0"/>
              </a:rPr>
              <a:t> bưởi</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tượng </a:t>
            </a:r>
            <a:r>
              <a:rPr lang="vi-VN" sz="2800">
                <a:solidFill>
                  <a:srgbClr val="0000FF"/>
                </a:solidFill>
                <a:latin typeface="Times New Roman" panose="02020603050405020304" pitchFamily="18" charset="0"/>
                <a:cs typeface="Times New Roman" panose="02020603050405020304" pitchFamily="18" charset="0"/>
              </a:rPr>
              <a:t>trưng </a:t>
            </a:r>
            <a:r>
              <a:rPr lang="vi-VN" sz="2800" smtClean="0">
                <a:solidFill>
                  <a:srgbClr val="0000FF"/>
                </a:solidFill>
                <a:latin typeface="Times New Roman" panose="02020603050405020304" pitchFamily="18" charset="0"/>
                <a:cs typeface="Times New Roman" panose="02020603050405020304" pitchFamily="18" charset="0"/>
              </a:rPr>
              <a:t>cho</a:t>
            </a:r>
            <a:r>
              <a:rPr lang="en-US" sz="2800" smtClean="0">
                <a:solidFill>
                  <a:srgbClr val="0000FF"/>
                </a:solidFill>
                <a:latin typeface="Times New Roman" panose="02020603050405020304" pitchFamily="18" charset="0"/>
                <a:cs typeface="Times New Roman" panose="02020603050405020304" pitchFamily="18" charset="0"/>
              </a:rPr>
              <a:t> sự</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đoàn viên, thể hiện ước mong những người xa quê có thể về đoàn tụ với gia đình dịp </a:t>
            </a:r>
            <a:r>
              <a:rPr lang="vi-VN" sz="2800">
                <a:solidFill>
                  <a:srgbClr val="0000FF"/>
                </a:solidFill>
                <a:latin typeface="Times New Roman" panose="02020603050405020304" pitchFamily="18" charset="0"/>
                <a:cs typeface="Times New Roman" panose="02020603050405020304" pitchFamily="18" charset="0"/>
              </a:rPr>
              <a:t>Tết </a:t>
            </a:r>
            <a:r>
              <a:rPr lang="en-US" sz="2800" smtClean="0">
                <a:solidFill>
                  <a:srgbClr val="0000FF"/>
                </a:solidFill>
                <a:latin typeface="Times New Roman" panose="02020603050405020304" pitchFamily="18" charset="0"/>
                <a:cs typeface="Times New Roman" panose="02020603050405020304" pitchFamily="18" charset="0"/>
              </a:rPr>
              <a:t>t</a:t>
            </a:r>
            <a:r>
              <a:rPr lang="vi-VN" sz="2800" smtClean="0">
                <a:solidFill>
                  <a:srgbClr val="0000FF"/>
                </a:solidFill>
                <a:latin typeface="Times New Roman" panose="02020603050405020304" pitchFamily="18" charset="0"/>
                <a:cs typeface="Times New Roman" panose="02020603050405020304" pitchFamily="18" charset="0"/>
              </a:rPr>
              <a:t>rung </a:t>
            </a:r>
            <a:r>
              <a:rPr lang="vi-VN" sz="2800">
                <a:solidFill>
                  <a:srgbClr val="0000FF"/>
                </a:solidFill>
                <a:latin typeface="Times New Roman" panose="02020603050405020304" pitchFamily="18" charset="0"/>
                <a:cs typeface="Times New Roman" panose="02020603050405020304" pitchFamily="18" charset="0"/>
              </a:rPr>
              <a:t>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373" y="130626"/>
            <a:ext cx="7148285" cy="4762545"/>
          </a:xfrm>
          <a:prstGeom prst="rect">
            <a:avLst/>
          </a:prstGeom>
          <a:ln>
            <a:noFill/>
          </a:ln>
          <a:effectLst>
            <a:softEdge rad="112500"/>
          </a:effectLst>
        </p:spPr>
      </p:pic>
    </p:spTree>
    <p:extLst>
      <p:ext uri="{BB962C8B-B14F-4D97-AF65-F5344CB8AC3E}">
        <p14:creationId xmlns:p14="http://schemas.microsoft.com/office/powerpoint/2010/main" val="16437260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dẻo</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55" y="236455"/>
            <a:ext cx="5426480" cy="51119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88" y="1251473"/>
            <a:ext cx="5418291" cy="4096882"/>
          </a:xfrm>
          <a:prstGeom prst="rect">
            <a:avLst/>
          </a:prstGeom>
        </p:spPr>
      </p:pic>
    </p:spTree>
    <p:extLst>
      <p:ext uri="{BB962C8B-B14F-4D97-AF65-F5344CB8AC3E}">
        <p14:creationId xmlns:p14="http://schemas.microsoft.com/office/powerpoint/2010/main" val="2238887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Mặt nạ</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679" y="339195"/>
            <a:ext cx="8166852" cy="5379752"/>
          </a:xfrm>
          <a:prstGeom prst="rect">
            <a:avLst/>
          </a:prstGeom>
          <a:ln>
            <a:noFill/>
          </a:ln>
          <a:effectLst>
            <a:softEdge rad="112500"/>
          </a:effectLst>
        </p:spPr>
      </p:pic>
      <p:sp>
        <p:nvSpPr>
          <p:cNvPr id="13" name="Left Arrow 12"/>
          <p:cNvSpPr/>
          <p:nvPr/>
        </p:nvSpPr>
        <p:spPr>
          <a:xfrm flipH="1">
            <a:off x="2545514" y="1964558"/>
            <a:ext cx="683916"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7772398" y="1553804"/>
            <a:ext cx="777675" cy="508000"/>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636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Cùng với đèn ông sao, </a:t>
            </a:r>
            <a:r>
              <a:rPr lang="vi-VN" sz="3600" smtClean="0">
                <a:solidFill>
                  <a:srgbClr val="0000FF"/>
                </a:solidFill>
                <a:latin typeface="Times New Roman" panose="02020603050405020304" pitchFamily="18" charset="0"/>
                <a:cs typeface="Times New Roman" panose="02020603050405020304" pitchFamily="18" charset="0"/>
              </a:rPr>
              <a:t>những </a:t>
            </a:r>
            <a:r>
              <a:rPr lang="vi-VN" sz="3600">
                <a:solidFill>
                  <a:srgbClr val="0000FF"/>
                </a:solidFill>
                <a:latin typeface="Times New Roman" panose="02020603050405020304" pitchFamily="18" charset="0"/>
                <a:cs typeface="Times New Roman" panose="02020603050405020304" pitchFamily="18" charset="0"/>
              </a:rPr>
              <a:t>chiếc mặt nạ luôn là món đồ chơi được nhiều trẻ nhỏ ưa thích vào mỗi dịp Tết Trung </a:t>
            </a:r>
            <a:r>
              <a:rPr lang="vi-VN" sz="3600" smtClean="0">
                <a:solidFill>
                  <a:srgbClr val="0000FF"/>
                </a:solidFill>
                <a:latin typeface="Times New Roman" panose="02020603050405020304" pitchFamily="18" charset="0"/>
                <a:cs typeface="Times New Roman" panose="02020603050405020304" pitchFamily="18" charset="0"/>
              </a:rPr>
              <a:t>Thu</a:t>
            </a:r>
            <a:r>
              <a:rPr lang="en-US" sz="3600" smtClean="0">
                <a:solidFill>
                  <a:srgbClr val="0000FF"/>
                </a:solidFill>
                <a:latin typeface="Times New Roman" panose="02020603050405020304" pitchFamily="18" charset="0"/>
                <a:cs typeface="Times New Roman" panose="02020603050405020304" pitchFamily="18" charset="0"/>
              </a:rPr>
              <a:t>.</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57" y="107807"/>
            <a:ext cx="4826143" cy="4826143"/>
          </a:xfrm>
          <a:prstGeom prst="rect">
            <a:avLst/>
          </a:prstGeom>
          <a:ln>
            <a:noFill/>
          </a:ln>
          <a:effectLst>
            <a:softEdge rad="112500"/>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781"/>
          <a:stretch/>
        </p:blipFill>
        <p:spPr>
          <a:xfrm>
            <a:off x="6057900" y="107807"/>
            <a:ext cx="4914900" cy="4826143"/>
          </a:xfrm>
          <a:prstGeom prst="rect">
            <a:avLst/>
          </a:prstGeom>
          <a:ln>
            <a:noFill/>
          </a:ln>
          <a:effectLst>
            <a:softEdge rad="112500"/>
          </a:effectLst>
        </p:spPr>
      </p:pic>
    </p:spTree>
    <p:extLst>
      <p:ext uri="{BB962C8B-B14F-4D97-AF65-F5344CB8AC3E}">
        <p14:creationId xmlns:p14="http://schemas.microsoft.com/office/powerpoint/2010/main" val="4035685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695406"/>
            <a:ext cx="11756572" cy="1040246"/>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dẻo được</a:t>
            </a:r>
            <a:r>
              <a:rPr lang="vi-VN" sz="3200" smtClean="0">
                <a:solidFill>
                  <a:srgbClr val="0000FF"/>
                </a:solidFill>
                <a:latin typeface="Times New Roman" panose="02020603050405020304" pitchFamily="18" charset="0"/>
                <a:cs typeface="Times New Roman" panose="02020603050405020304" pitchFamily="18" charset="0"/>
              </a:rPr>
              <a:t> </a:t>
            </a:r>
            <a:r>
              <a:rPr lang="vi-VN" sz="3200">
                <a:solidFill>
                  <a:srgbClr val="0000FF"/>
                </a:solidFill>
                <a:latin typeface="Times New Roman" panose="02020603050405020304" pitchFamily="18" charset="0"/>
                <a:cs typeface="Times New Roman" panose="02020603050405020304" pitchFamily="18" charset="0"/>
              </a:rPr>
              <a:t>làm bằng bột nếp </a:t>
            </a:r>
            <a:r>
              <a:rPr lang="vi-VN" sz="3200" smtClean="0">
                <a:solidFill>
                  <a:srgbClr val="0000FF"/>
                </a:solidFill>
                <a:latin typeface="Times New Roman" panose="02020603050405020304" pitchFamily="18" charset="0"/>
                <a:cs typeface="Times New Roman" panose="02020603050405020304" pitchFamily="18" charset="0"/>
              </a:rPr>
              <a:t>nhồi </a:t>
            </a:r>
            <a:r>
              <a:rPr lang="vi-VN" sz="3200">
                <a:solidFill>
                  <a:srgbClr val="0000FF"/>
                </a:solidFill>
                <a:latin typeface="Times New Roman" panose="02020603050405020304" pitchFamily="18" charset="0"/>
                <a:cs typeface="Times New Roman" panose="02020603050405020304" pitchFamily="18" charset="0"/>
              </a:rPr>
              <a:t>với nước hoa bưởi và nước đường; nhân bánh bằng hạt sen hay đậu xanh tán </a:t>
            </a:r>
            <a:r>
              <a:rPr lang="vi-VN" sz="3200" smtClean="0">
                <a:solidFill>
                  <a:srgbClr val="0000FF"/>
                </a:solidFill>
                <a:latin typeface="Times New Roman" panose="02020603050405020304" pitchFamily="18" charset="0"/>
                <a:cs typeface="Times New Roman" panose="02020603050405020304" pitchFamily="18" charset="0"/>
              </a:rPr>
              <a:t>nhuyễn</a:t>
            </a:r>
            <a:r>
              <a:rPr lang="en-US" sz="3200" smtClean="0">
                <a:solidFill>
                  <a:srgbClr val="0000FF"/>
                </a:solidFill>
                <a:latin typeface="Times New Roman" panose="02020603050405020304" pitchFamily="18" charset="0"/>
                <a:cs typeface="Times New Roman" panose="02020603050405020304" pitchFamily="18" charset="0"/>
              </a:rPr>
              <a:t>.</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558" y="166551"/>
            <a:ext cx="7371805" cy="5528854"/>
          </a:xfrm>
          <a:prstGeom prst="rect">
            <a:avLst/>
          </a:prstGeom>
          <a:ln>
            <a:noFill/>
          </a:ln>
          <a:effectLst>
            <a:softEdge rad="112500"/>
          </a:effectLst>
        </p:spPr>
      </p:pic>
    </p:spTree>
    <p:extLst>
      <p:ext uri="{BB962C8B-B14F-4D97-AF65-F5344CB8AC3E}">
        <p14:creationId xmlns:p14="http://schemas.microsoft.com/office/powerpoint/2010/main" val="9486409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Phá cỗ</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90419" y="434911"/>
            <a:ext cx="4516392" cy="5195884"/>
          </a:xfrm>
          <a:prstGeom prst="rect">
            <a:avLst/>
          </a:prstGeom>
        </p:spPr>
      </p:pic>
      <p:grpSp>
        <p:nvGrpSpPr>
          <p:cNvPr id="32" name="Group 31"/>
          <p:cNvGrpSpPr/>
          <p:nvPr/>
        </p:nvGrpSpPr>
        <p:grpSpPr>
          <a:xfrm>
            <a:off x="5219700" y="1521911"/>
            <a:ext cx="6114115" cy="3793371"/>
            <a:chOff x="6229560" y="1833231"/>
            <a:chExt cx="5428105" cy="3367751"/>
          </a:xfrm>
        </p:grpSpPr>
        <p:grpSp>
          <p:nvGrpSpPr>
            <p:cNvPr id="8" name="Group 7"/>
            <p:cNvGrpSpPr/>
            <p:nvPr/>
          </p:nvGrpSpPr>
          <p:grpSpPr>
            <a:xfrm>
              <a:off x="6229560" y="1833231"/>
              <a:ext cx="4950840" cy="2962832"/>
              <a:chOff x="2026014" y="3013115"/>
              <a:chExt cx="4950840" cy="2962832"/>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014" y="5110240"/>
                <a:ext cx="4950840" cy="865707"/>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4352" r="100000">
                            <a14:backgroundMark x1="60833" y1="42726" x2="60278" y2="42938"/>
                            <a14:backgroundMark x1="67222" y1="27754" x2="66667" y2="28037"/>
                            <a14:backgroundMark x1="62037" y1="19703" x2="62037" y2="19703"/>
                            <a14:backgroundMark x1="37222" y1="16172" x2="37222" y2="16172"/>
                            <a14:backgroundMark x1="35833" y1="21610" x2="35833" y2="21610"/>
                            <a14:backgroundMark x1="37685" y1="28249" x2="37685" y2="28249"/>
                            <a14:backgroundMark x1="65648" y1="31003" x2="65648" y2="31003"/>
                            <a14:backgroundMark x1="45185" y1="12147" x2="45185" y2="12147"/>
                            <a14:backgroundMark x1="32315" y1="50918" x2="32315" y2="50918"/>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372053">
                <a:off x="2643466" y="3013115"/>
                <a:ext cx="1853499" cy="2430143"/>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93" b="98426" l="0" r="100000"/>
                        </a14:imgEffect>
                      </a14:imgLayer>
                    </a14:imgProps>
                  </a:ext>
                  <a:ext uri="{28A0092B-C50C-407E-A947-70E740481C1C}">
                    <a14:useLocalDpi xmlns:a14="http://schemas.microsoft.com/office/drawing/2010/main" val="0"/>
                  </a:ext>
                </a:extLst>
              </a:blip>
              <a:stretch>
                <a:fillRect/>
              </a:stretch>
            </p:blipFill>
            <p:spPr>
              <a:xfrm>
                <a:off x="3761156" y="3847201"/>
                <a:ext cx="1255777" cy="1506933"/>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786737">
                <a:off x="4674436" y="4341494"/>
                <a:ext cx="856488" cy="1240536"/>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434596">
                <a:off x="3603302" y="4362270"/>
                <a:ext cx="856488" cy="1240536"/>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3097612">
                <a:off x="2181771" y="4489541"/>
                <a:ext cx="1530163" cy="986386"/>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4778" y1="7422" x2="86444" y2="24141"/>
                            <a14:foregroundMark x1="81556" y1="18828" x2="81889" y2="25156"/>
                          </a14:backgroundRemoval>
                        </a14:imgEffect>
                      </a14:imgLayer>
                    </a14:imgProps>
                  </a:ext>
                  <a:ext uri="{28A0092B-C50C-407E-A947-70E740481C1C}">
                    <a14:useLocalDpi xmlns:a14="http://schemas.microsoft.com/office/drawing/2010/main" val="0"/>
                  </a:ext>
                </a:extLst>
              </a:blip>
              <a:stretch>
                <a:fillRect/>
              </a:stretch>
            </p:blipFill>
            <p:spPr>
              <a:xfrm rot="13695999" flipH="1">
                <a:off x="5317606" y="4514519"/>
                <a:ext cx="1106350" cy="1303386"/>
              </a:xfrm>
              <a:prstGeom prst="rect">
                <a:avLst/>
              </a:prstGeom>
            </p:spPr>
          </p:pic>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20840753">
                <a:off x="4165109" y="5224425"/>
                <a:ext cx="669791" cy="661980"/>
              </a:xfrm>
              <a:prstGeom prst="rect">
                <a:avLst/>
              </a:prstGeom>
            </p:spPr>
          </p:pic>
          <p:pic>
            <p:nvPicPr>
              <p:cNvPr id="20" name="Picture 19"/>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6504174">
                <a:off x="2398771" y="5190793"/>
                <a:ext cx="596042" cy="589092"/>
              </a:xfrm>
              <a:prstGeom prst="rect">
                <a:avLst/>
              </a:prstGeom>
            </p:spPr>
          </p:pic>
          <p:pic>
            <p:nvPicPr>
              <p:cNvPr id="21" name="Picture 4" descr="Kết quả hình ảnh cho apple cartoon&quo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a:off x="3281264" y="5154224"/>
                <a:ext cx="662958" cy="687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Kết quả hình ảnh cho apple cartoon&quot;"/>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9737" l="4222" r="96889"/>
                        </a14:imgEffect>
                        <a14:imgEffect>
                          <a14:brightnessContrast contrast="-20000"/>
                        </a14:imgEffect>
                      </a14:imgLayer>
                    </a14:imgProps>
                  </a:ext>
                  <a:ext uri="{28A0092B-C50C-407E-A947-70E740481C1C}">
                    <a14:useLocalDpi xmlns:a14="http://schemas.microsoft.com/office/drawing/2010/main" val="0"/>
                  </a:ext>
                </a:extLst>
              </a:blip>
              <a:srcRect l="13593" r="13603" b="2873"/>
              <a:stretch/>
            </p:blipFill>
            <p:spPr bwMode="auto">
              <a:xfrm rot="20948333" flipH="1">
                <a:off x="5087642" y="5163458"/>
                <a:ext cx="633509" cy="6949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24" cstate="print">
                <a:extLst>
                  <a:ext uri="{BEBA8EAE-BF5A-486C-A8C5-ECC9F3942E4B}">
                    <a14:imgProps xmlns:a14="http://schemas.microsoft.com/office/drawing/2010/main">
                      <a14:imgLayer r:embed="rId25">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945204" y="5396885"/>
                <a:ext cx="414259" cy="391820"/>
              </a:xfrm>
              <a:prstGeom prst="rect">
                <a:avLst/>
              </a:prstGeom>
            </p:spPr>
          </p:pic>
          <p:pic>
            <p:nvPicPr>
              <p:cNvPr id="24" name="Picture 23"/>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3876729" y="5542186"/>
                <a:ext cx="376105" cy="345296"/>
              </a:xfrm>
              <a:prstGeom prst="rect">
                <a:avLst/>
              </a:prstGeom>
            </p:spPr>
          </p:pic>
          <p:pic>
            <p:nvPicPr>
              <p:cNvPr id="25" name="Picture 24"/>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4819900" y="5549391"/>
                <a:ext cx="350464" cy="345296"/>
              </a:xfrm>
              <a:prstGeom prst="rect">
                <a:avLst/>
              </a:prstGeom>
            </p:spPr>
          </p:pic>
          <p:pic>
            <p:nvPicPr>
              <p:cNvPr id="26" name="Picture 25"/>
              <p:cNvPicPr>
                <a:picLocks noChangeAspect="1"/>
              </p:cNvPicPr>
              <p:nvPr/>
            </p:nvPicPr>
            <p:blipFill>
              <a:blip r:embed="rId28" cstate="print">
                <a:extLst>
                  <a:ext uri="{BEBA8EAE-BF5A-486C-A8C5-ECC9F3942E4B}">
                    <a14:imgProps xmlns:a14="http://schemas.microsoft.com/office/drawing/2010/main">
                      <a14:imgLayer r:embed="rId29">
                        <a14:imgEffect>
                          <a14:backgroundRemoval t="0" b="100000" l="0" r="1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0771448">
                <a:off x="5673168" y="5487543"/>
                <a:ext cx="350464" cy="345296"/>
              </a:xfrm>
              <a:prstGeom prst="rect">
                <a:avLst/>
              </a:prstGeom>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90962" y1="25369" x2="92128" y2="30088"/>
                            <a14:foregroundMark x1="88338" y1="25664" x2="75802" y2="33038"/>
                          </a14:backgroundRemoval>
                        </a14:imgEffect>
                      </a14:imgLayer>
                    </a14:imgProps>
                  </a:ext>
                  <a:ext uri="{28A0092B-C50C-407E-A947-70E740481C1C}">
                    <a14:useLocalDpi xmlns:a14="http://schemas.microsoft.com/office/drawing/2010/main" val="0"/>
                  </a:ext>
                </a:extLst>
              </a:blip>
              <a:stretch>
                <a:fillRect/>
              </a:stretch>
            </p:blipFill>
            <p:spPr>
              <a:xfrm rot="18937763">
                <a:off x="5899069" y="5088476"/>
                <a:ext cx="669791" cy="661980"/>
              </a:xfrm>
              <a:prstGeom prst="rect">
                <a:avLst/>
              </a:prstGeom>
            </p:spPr>
          </p:pic>
        </p:grpSp>
        <p:pic>
          <p:nvPicPr>
            <p:cNvPr id="28" name="Picture 2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19642835">
              <a:off x="6713863" y="4245942"/>
              <a:ext cx="1025439" cy="955040"/>
            </a:xfrm>
            <a:prstGeom prst="rect">
              <a:avLst/>
            </a:prstGeom>
          </p:spPr>
        </p:pic>
        <p:pic>
          <p:nvPicPr>
            <p:cNvPr id="30" name="Picture 2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0251716" y="3915113"/>
              <a:ext cx="1405949" cy="1135428"/>
            </a:xfrm>
            <a:prstGeom prst="rect">
              <a:avLst/>
            </a:prstGeom>
          </p:spPr>
        </p:pic>
        <p:pic>
          <p:nvPicPr>
            <p:cNvPr id="31" name="Picture 30"/>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19642835" flipH="1" flipV="1">
              <a:off x="9223325" y="4234744"/>
              <a:ext cx="888442" cy="827448"/>
            </a:xfrm>
            <a:prstGeom prst="rect">
              <a:avLst/>
            </a:prstGeom>
          </p:spPr>
        </p:pic>
      </p:grpSp>
    </p:spTree>
    <p:extLst>
      <p:ext uri="{BB962C8B-B14F-4D97-AF65-F5344CB8AC3E}">
        <p14:creationId xmlns:p14="http://schemas.microsoft.com/office/powerpoint/2010/main" val="34810117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FF"/>
                </a:solidFill>
                <a:latin typeface="Times New Roman" panose="02020603050405020304" pitchFamily="18" charset="0"/>
                <a:cs typeface="Times New Roman" panose="02020603050405020304" pitchFamily="18" charset="0"/>
              </a:rPr>
              <a:t>Phá cỗ trong đêm Trung thu là mọi người cùng nhau thưởng thức mâm cỗ dưới ánh trăng rằm, cùng chuyện trò, ca hát, thưởng thức không khí sum vầy, </a:t>
            </a:r>
            <a:endParaRPr lang="en-US" sz="2800" smtClean="0">
              <a:solidFill>
                <a:srgbClr val="0000FF"/>
              </a:solidFill>
              <a:latin typeface="Times New Roman" panose="02020603050405020304" pitchFamily="18" charset="0"/>
              <a:cs typeface="Times New Roman" panose="02020603050405020304" pitchFamily="18" charset="0"/>
            </a:endParaRPr>
          </a:p>
          <a:p>
            <a:pPr algn="ctr"/>
            <a:r>
              <a:rPr lang="vi-VN" sz="2800" smtClean="0">
                <a:solidFill>
                  <a:srgbClr val="0000FF"/>
                </a:solidFill>
                <a:latin typeface="Times New Roman" panose="02020603050405020304" pitchFamily="18" charset="0"/>
                <a:cs typeface="Times New Roman" panose="02020603050405020304" pitchFamily="18" charset="0"/>
              </a:rPr>
              <a:t>đầm ấm.</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61219" y="186690"/>
            <a:ext cx="8451850" cy="5071110"/>
          </a:xfrm>
          <a:prstGeom prst="rect">
            <a:avLst/>
          </a:prstGeom>
          <a:ln>
            <a:noFill/>
          </a:ln>
          <a:effectLst>
            <a:softEdge rad="112500"/>
          </a:effectLst>
        </p:spPr>
      </p:pic>
    </p:spTree>
    <p:extLst>
      <p:ext uri="{BB962C8B-B14F-4D97-AF65-F5344CB8AC3E}">
        <p14:creationId xmlns:p14="http://schemas.microsoft.com/office/powerpoint/2010/main" val="7903072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00558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Chú Cuội</a:t>
            </a:r>
            <a:endParaRPr lang="en-US" sz="36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54" r="12032"/>
          <a:stretch/>
        </p:blipFill>
        <p:spPr>
          <a:xfrm>
            <a:off x="5949153" y="227150"/>
            <a:ext cx="3957598" cy="5368835"/>
          </a:xfrm>
          <a:prstGeom prst="rect">
            <a:avLst/>
          </a:prstGeom>
          <a:ln>
            <a:noFill/>
          </a:ln>
          <a:effectLst>
            <a:softEdge rad="112500"/>
          </a:effectLst>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70303" t="24753" r="16857" b="30406"/>
          <a:stretch/>
        </p:blipFill>
        <p:spPr>
          <a:xfrm>
            <a:off x="3005584" y="319312"/>
            <a:ext cx="2640475" cy="5184512"/>
          </a:xfrm>
          <a:prstGeom prst="rect">
            <a:avLst/>
          </a:prstGeom>
        </p:spPr>
      </p:pic>
    </p:spTree>
    <p:extLst>
      <p:ext uri="{BB962C8B-B14F-4D97-AF65-F5344CB8AC3E}">
        <p14:creationId xmlns:p14="http://schemas.microsoft.com/office/powerpoint/2010/main" val="834775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5410200"/>
            <a:ext cx="11756572" cy="132545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0000FF"/>
                </a:solidFill>
                <a:latin typeface="Times New Roman" panose="02020603050405020304" pitchFamily="18" charset="0"/>
                <a:cs typeface="Times New Roman" panose="02020603050405020304" pitchFamily="18" charset="0"/>
              </a:rPr>
              <a:t>Chú Cuội</a:t>
            </a:r>
            <a:r>
              <a:rPr lang="vi-VN" sz="2800">
                <a:solidFill>
                  <a:srgbClr val="0000FF"/>
                </a:solidFill>
                <a:latin typeface="Times New Roman" panose="02020603050405020304" pitchFamily="18" charset="0"/>
                <a:cs typeface="Times New Roman" panose="02020603050405020304" pitchFamily="18" charset="0"/>
              </a:rPr>
              <a:t> là một </a:t>
            </a:r>
            <a:r>
              <a:rPr lang="en-US" sz="2800" smtClean="0">
                <a:solidFill>
                  <a:srgbClr val="0000FF"/>
                </a:solidFill>
                <a:latin typeface="Times New Roman" panose="02020603050405020304" pitchFamily="18" charset="0"/>
                <a:cs typeface="Times New Roman" panose="02020603050405020304" pitchFamily="18" charset="0"/>
              </a:rPr>
              <a:t>nhân vật </a:t>
            </a:r>
            <a:r>
              <a:rPr lang="vi-VN" sz="2800" smtClean="0">
                <a:solidFill>
                  <a:srgbClr val="0000FF"/>
                </a:solidFill>
                <a:latin typeface="Times New Roman" panose="02020603050405020304" pitchFamily="18" charset="0"/>
                <a:cs typeface="Times New Roman" panose="02020603050405020304" pitchFamily="18" charset="0"/>
              </a:rPr>
              <a:t>do </a:t>
            </a:r>
            <a:r>
              <a:rPr lang="vi-VN" sz="2800">
                <a:solidFill>
                  <a:srgbClr val="0000FF"/>
                </a:solidFill>
                <a:latin typeface="Times New Roman" panose="02020603050405020304" pitchFamily="18" charset="0"/>
                <a:cs typeface="Times New Roman" panose="02020603050405020304" pitchFamily="18" charset="0"/>
              </a:rPr>
              <a:t>người xưa nghĩ ra dựa trên một truyền </a:t>
            </a:r>
            <a:r>
              <a:rPr lang="vi-VN" sz="2800" smtClean="0">
                <a:solidFill>
                  <a:srgbClr val="0000FF"/>
                </a:solidFill>
                <a:latin typeface="Times New Roman" panose="02020603050405020304" pitchFamily="18" charset="0"/>
                <a:cs typeface="Times New Roman" panose="02020603050405020304" pitchFamily="18" charset="0"/>
              </a:rPr>
              <a:t>thuyết</a:t>
            </a:r>
            <a:r>
              <a:rPr lang="en-US" sz="2800" smtClean="0">
                <a:solidFill>
                  <a:srgbClr val="0000FF"/>
                </a:solidFill>
                <a:latin typeface="Times New Roman" panose="02020603050405020304" pitchFamily="18" charset="0"/>
                <a:cs typeface="Times New Roman" panose="02020603050405020304" pitchFamily="18" charset="0"/>
              </a:rPr>
              <a:t> về</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a:t>
            </a:r>
            <a:r>
              <a:rPr lang="vi-VN" sz="2800" i="1">
                <a:solidFill>
                  <a:srgbClr val="0000FF"/>
                </a:solidFill>
                <a:latin typeface="Times New Roman" panose="02020603050405020304" pitchFamily="18" charset="0"/>
                <a:cs typeface="Times New Roman" panose="02020603050405020304" pitchFamily="18" charset="0"/>
              </a:rPr>
              <a:t>Người đàn ông dưới gốc cây Cung </a:t>
            </a:r>
            <a:r>
              <a:rPr lang="vi-VN" sz="2800" i="1" smtClean="0">
                <a:solidFill>
                  <a:srgbClr val="0000FF"/>
                </a:solidFill>
                <a:latin typeface="Times New Roman" panose="02020603050405020304" pitchFamily="18" charset="0"/>
                <a:cs typeface="Times New Roman" panose="02020603050405020304" pitchFamily="18" charset="0"/>
              </a:rPr>
              <a:t>Trăng</a:t>
            </a:r>
            <a:r>
              <a:rPr lang="vi-VN" sz="2800" smtClean="0">
                <a:solidFill>
                  <a:srgbClr val="0000FF"/>
                </a:solidFill>
                <a:latin typeface="Times New Roman" panose="02020603050405020304" pitchFamily="18" charset="0"/>
                <a:cs typeface="Times New Roman" panose="02020603050405020304" pitchFamily="18" charset="0"/>
              </a:rPr>
              <a:t>“</a:t>
            </a:r>
            <a:r>
              <a:rPr lang="en-US" sz="2800" smtClean="0">
                <a:solidFill>
                  <a:srgbClr val="0000FF"/>
                </a:solidFill>
                <a:latin typeface="Times New Roman" panose="02020603050405020304" pitchFamily="18" charset="0"/>
                <a:cs typeface="Times New Roman" panose="02020603050405020304" pitchFamily="18" charset="0"/>
              </a:rPr>
              <a:t>,</a:t>
            </a:r>
            <a:r>
              <a:rPr lang="vi-VN" sz="2800" smtClean="0">
                <a:solidFill>
                  <a:srgbClr val="0000FF"/>
                </a:solidFill>
                <a:latin typeface="Times New Roman" panose="02020603050405020304" pitchFamily="18" charset="0"/>
                <a:cs typeface="Times New Roman" panose="02020603050405020304" pitchFamily="18" charset="0"/>
              </a:rPr>
              <a:t> </a:t>
            </a:r>
            <a:r>
              <a:rPr lang="vi-VN" sz="2800">
                <a:solidFill>
                  <a:srgbClr val="0000FF"/>
                </a:solidFill>
                <a:latin typeface="Times New Roman" panose="02020603050405020304" pitchFamily="18" charset="0"/>
                <a:cs typeface="Times New Roman" panose="02020603050405020304" pitchFamily="18" charset="0"/>
              </a:rPr>
              <a:t>được mọi người nhắc đến trong ngày </a:t>
            </a:r>
            <a:r>
              <a:rPr lang="en-US" sz="2800" smtClean="0">
                <a:solidFill>
                  <a:srgbClr val="0000FF"/>
                </a:solidFill>
                <a:latin typeface="Times New Roman" panose="02020603050405020304" pitchFamily="18" charset="0"/>
                <a:cs typeface="Times New Roman" panose="02020603050405020304" pitchFamily="18" charset="0"/>
              </a:rPr>
              <a:t>trung thu.</a:t>
            </a:r>
            <a:endParaRPr lang="en-US" sz="28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872302" y="325069"/>
            <a:ext cx="6534483" cy="4913931"/>
          </a:xfrm>
          <a:prstGeom prst="rect">
            <a:avLst/>
          </a:prstGeom>
        </p:spPr>
      </p:pic>
    </p:spTree>
    <p:extLst>
      <p:ext uri="{BB962C8B-B14F-4D97-AF65-F5344CB8AC3E}">
        <p14:creationId xmlns:p14="http://schemas.microsoft.com/office/powerpoint/2010/main" val="549367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567434" y="5834130"/>
            <a:ext cx="6380625" cy="90152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00FF"/>
                </a:solidFill>
                <a:latin typeface="Times New Roman" panose="02020603050405020304" pitchFamily="18" charset="0"/>
                <a:cs typeface="Times New Roman" panose="02020603050405020304" pitchFamily="18" charset="0"/>
              </a:rPr>
              <a:t>Bánh trung thu</a:t>
            </a:r>
            <a:endParaRPr lang="en-US" sz="3600">
              <a:solidFill>
                <a:srgbClr val="0000FF"/>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4377615" y="119130"/>
            <a:ext cx="2894292" cy="5619750"/>
            <a:chOff x="4672892" y="138180"/>
            <a:chExt cx="2894292" cy="561975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892" y="138180"/>
              <a:ext cx="2894292" cy="5619750"/>
            </a:xfrm>
            <a:prstGeom prst="rect">
              <a:avLst/>
            </a:prstGeom>
          </p:spPr>
        </p:pic>
        <p:sp>
          <p:nvSpPr>
            <p:cNvPr id="3" name="Oval 2"/>
            <p:cNvSpPr/>
            <p:nvPr/>
          </p:nvSpPr>
          <p:spPr>
            <a:xfrm>
              <a:off x="4938284" y="881130"/>
              <a:ext cx="2628900" cy="4133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84" y="1686567"/>
            <a:ext cx="4112223" cy="3109337"/>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0001" r="14762"/>
          <a:stretch/>
        </p:blipFill>
        <p:spPr>
          <a:xfrm>
            <a:off x="7537299" y="1733550"/>
            <a:ext cx="4398654" cy="3062354"/>
          </a:xfrm>
          <a:prstGeom prst="rect">
            <a:avLst/>
          </a:prstGeom>
        </p:spPr>
      </p:pic>
    </p:spTree>
    <p:extLst>
      <p:ext uri="{BB962C8B-B14F-4D97-AF65-F5344CB8AC3E}">
        <p14:creationId xmlns:p14="http://schemas.microsoft.com/office/powerpoint/2010/main" val="2927230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1258" y="4933950"/>
            <a:ext cx="11756572" cy="1801701"/>
          </a:xfrm>
          <a:prstGeom prst="round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0000FF"/>
                </a:solidFill>
                <a:latin typeface="Times New Roman" panose="02020603050405020304" pitchFamily="18" charset="0"/>
                <a:cs typeface="Times New Roman" panose="02020603050405020304" pitchFamily="18" charset="0"/>
              </a:rPr>
              <a:t>Bánh trung thu có 2 loại là bánh dẻo và bánh nướng. Vỏ </a:t>
            </a:r>
            <a:r>
              <a:rPr lang="en-US" sz="3200">
                <a:solidFill>
                  <a:srgbClr val="0000FF"/>
                </a:solidFill>
                <a:latin typeface="Times New Roman" panose="02020603050405020304" pitchFamily="18" charset="0"/>
                <a:cs typeface="Times New Roman" panose="02020603050405020304" pitchFamily="18" charset="0"/>
              </a:rPr>
              <a:t>b</a:t>
            </a:r>
            <a:r>
              <a:rPr lang="vi-VN" sz="3200" smtClean="0">
                <a:solidFill>
                  <a:srgbClr val="0000FF"/>
                </a:solidFill>
                <a:latin typeface="Times New Roman" panose="02020603050405020304" pitchFamily="18" charset="0"/>
                <a:cs typeface="Times New Roman" panose="02020603050405020304" pitchFamily="18" charset="0"/>
              </a:rPr>
              <a:t>ánh </a:t>
            </a:r>
            <a:r>
              <a:rPr lang="en-US" sz="3200" smtClean="0">
                <a:solidFill>
                  <a:srgbClr val="0000FF"/>
                </a:solidFill>
                <a:latin typeface="Times New Roman" panose="02020603050405020304" pitchFamily="18" charset="0"/>
                <a:cs typeface="Times New Roman" panose="02020603050405020304" pitchFamily="18" charset="0"/>
              </a:rPr>
              <a:t>nướng</a:t>
            </a:r>
            <a:r>
              <a:rPr lang="vi-VN" sz="3200" smtClean="0">
                <a:solidFill>
                  <a:srgbClr val="0000FF"/>
                </a:solidFill>
                <a:latin typeface="Times New Roman" panose="02020603050405020304" pitchFamily="18" charset="0"/>
                <a:cs typeface="Times New Roman" panose="02020603050405020304" pitchFamily="18" charset="0"/>
              </a:rPr>
              <a:t> thường </a:t>
            </a:r>
            <a:r>
              <a:rPr lang="vi-VN" sz="3200">
                <a:solidFill>
                  <a:srgbClr val="0000FF"/>
                </a:solidFill>
                <a:latin typeface="Times New Roman" panose="02020603050405020304" pitchFamily="18" charset="0"/>
                <a:cs typeface="Times New Roman" panose="02020603050405020304" pitchFamily="18" charset="0"/>
              </a:rPr>
              <a:t>được làm </a:t>
            </a:r>
            <a:r>
              <a:rPr lang="vi-VN" sz="3200" smtClean="0">
                <a:solidFill>
                  <a:srgbClr val="0000FF"/>
                </a:solidFill>
                <a:latin typeface="Times New Roman" panose="02020603050405020304" pitchFamily="18" charset="0"/>
                <a:cs typeface="Times New Roman" panose="02020603050405020304" pitchFamily="18" charset="0"/>
              </a:rPr>
              <a:t>từ</a:t>
            </a:r>
            <a:r>
              <a:rPr lang="en-US" sz="3200" smtClean="0">
                <a:solidFill>
                  <a:srgbClr val="0000FF"/>
                </a:solidFill>
                <a:latin typeface="Times New Roman" panose="02020603050405020304" pitchFamily="18" charset="0"/>
                <a:cs typeface="Times New Roman" panose="02020603050405020304" pitchFamily="18" charset="0"/>
              </a:rPr>
              <a:t> bột mì, nhân bánh có thể được làm từ nhiều nguyên liệu như đậu xanh, lòng đỏ trứng, hạt dưa, hạt sen…</a:t>
            </a:r>
            <a:endParaRPr lang="en-US" sz="32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91" r="10589"/>
          <a:stretch/>
        </p:blipFill>
        <p:spPr>
          <a:xfrm>
            <a:off x="6023428" y="650762"/>
            <a:ext cx="6037944" cy="4092121"/>
          </a:xfrm>
          <a:prstGeom prst="rect">
            <a:avLst/>
          </a:prstGeom>
          <a:ln>
            <a:noFill/>
          </a:ln>
          <a:effectLst>
            <a:softEdge rad="112500"/>
          </a:effectLst>
        </p:spPr>
      </p:pic>
      <p:pic>
        <p:nvPicPr>
          <p:cNvPr id="1026" name="Picture 2" descr="nguyên liệu làm bánh dẻo trung th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57" y="665276"/>
            <a:ext cx="5849257" cy="40373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12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1350</TotalTime>
  <Words>419</Words>
  <PresentationFormat>Widescreen</PresentationFormat>
  <Paragraphs>23</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UTM Alberta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2019-12-24T02:12:26Z</dcterms:created>
  <dcterms:modified xsi:type="dcterms:W3CDTF">2021-09-09T01:34:47Z</dcterms:modified>
</cp:coreProperties>
</file>