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68" r:id="rId4"/>
    <p:sldId id="269" r:id="rId5"/>
    <p:sldId id="270" r:id="rId6"/>
    <p:sldId id="271" r:id="rId7"/>
    <p:sldId id="272" r:id="rId8"/>
    <p:sldId id="256" r:id="rId9"/>
    <p:sldId id="257" r:id="rId10"/>
    <p:sldId id="258" r:id="rId11"/>
    <p:sldId id="259" r:id="rId12"/>
    <p:sldId id="260" r:id="rId13"/>
    <p:sldId id="273" r:id="rId14"/>
    <p:sldId id="274" r:id="rId15"/>
    <p:sldId id="261" r:id="rId16"/>
    <p:sldId id="275" r:id="rId17"/>
    <p:sldId id="266" r:id="rId18"/>
    <p:sldId id="263" r:id="rId19"/>
    <p:sldId id="262" r:id="rId20"/>
    <p:sldId id="276" r:id="rId21"/>
    <p:sldId id="264" r:id="rId22"/>
    <p:sldId id="267" r:id="rId23"/>
    <p:sldId id="282" r:id="rId24"/>
    <p:sldId id="277" r:id="rId25"/>
    <p:sldId id="283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CE5"/>
    <a:srgbClr val="A6DACC"/>
    <a:srgbClr val="D3CA53"/>
    <a:srgbClr val="604D3F"/>
    <a:srgbClr val="5B9BD5"/>
    <a:srgbClr val="AEF4F4"/>
    <a:srgbClr val="9DEBEF"/>
    <a:srgbClr val="DCE3FF"/>
    <a:srgbClr val="FDD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74" autoAdjust="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778C5-4A2D-489B-AFEC-1D96CA64CA68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B90F-D164-45DD-92C0-B9A82858EB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566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viết</a:t>
            </a:r>
            <a:r>
              <a:rPr lang="en-US" baseline="0" smtClean="0"/>
              <a:t> số vào bảng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186BA-72F9-458C-AAD9-D4D3E3F1EB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1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viết</a:t>
            </a:r>
            <a:r>
              <a:rPr lang="en-US" baseline="0" smtClean="0"/>
              <a:t> số vào bảng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186BA-72F9-458C-AAD9-D4D3E3F1EB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8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viết</a:t>
            </a:r>
            <a:r>
              <a:rPr lang="en-US" baseline="0" smtClean="0"/>
              <a:t> số vào bảng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186BA-72F9-458C-AAD9-D4D3E3F1EB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6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70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372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6761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74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5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14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10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5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91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50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8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991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28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75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0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58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64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99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6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60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0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5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032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88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75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21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1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90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30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476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60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608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341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98CA-1D71-430D-BA44-7D5309CF8703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3F541-0FD1-4B04-B0E4-8CABF0F606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82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1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08/08/2023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vide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microsoft.com/office/2007/relationships/media" Target="../media/media7.mp4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4.svg"/><Relationship Id="rId4" Type="http://schemas.openxmlformats.org/officeDocument/2006/relationships/image" Target="../media/image38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2.sv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5" Type="http://schemas.openxmlformats.org/officeDocument/2006/relationships/image" Target="../media/image38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5" Type="http://schemas.openxmlformats.org/officeDocument/2006/relationships/image" Target="../media/image38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.pinimg.com/564x/76/2d/af/762dafc7a0731604ca3aa467a6e8c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0"/>
            <a:ext cx="11506200" cy="690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750" y="1581481"/>
            <a:ext cx="1035049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lang="vi-VN" sz="2800" b="1" cap="all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endParaRPr lang="vi-VN" sz="700" b="1" cap="all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vi-VN" sz="32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US" sz="32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3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vi-VN" sz="32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60338"/>
            <a:ext cx="11782425" cy="64690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 descr="Everest International School | VI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13432" r="31985" b="22821"/>
          <a:stretch/>
        </p:blipFill>
        <p:spPr bwMode="auto">
          <a:xfrm>
            <a:off x="10557819" y="489743"/>
            <a:ext cx="1075438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9357" y="440630"/>
            <a:ext cx="1125214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2.1.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(5p)</a:t>
            </a:r>
          </a:p>
          <a:p>
            <a:pPr>
              <a:lnSpc>
                <a:spcPct val="200000"/>
              </a:lnSpc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Mục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tiêu: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 HS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 + HS so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PP dạy học: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Think-Pair-Share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Hình thức tổ chức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19521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715740" y="-118872"/>
            <a:ext cx="14151206" cy="8889376"/>
            <a:chOff x="-670020" y="-1581912"/>
            <a:chExt cx="14151206" cy="8889376"/>
          </a:xfrm>
        </p:grpSpPr>
        <p:sp>
          <p:nvSpPr>
            <p:cNvPr id="4" name="Rectangle 3"/>
            <p:cNvSpPr/>
            <p:nvPr/>
          </p:nvSpPr>
          <p:spPr>
            <a:xfrm>
              <a:off x="-167054" y="-1581912"/>
              <a:ext cx="12977446" cy="5740674"/>
            </a:xfrm>
            <a:prstGeom prst="rect">
              <a:avLst/>
            </a:prstGeom>
            <a:solidFill>
              <a:srgbClr val="9DEB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Oval 4"/>
            <p:cNvSpPr/>
            <p:nvPr/>
          </p:nvSpPr>
          <p:spPr>
            <a:xfrm>
              <a:off x="4871349" y="1537236"/>
              <a:ext cx="3300046" cy="750521"/>
            </a:xfrm>
            <a:prstGeom prst="ellipse">
              <a:avLst/>
            </a:prstGeom>
            <a:solidFill>
              <a:srgbClr val="AE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Oval 7"/>
            <p:cNvSpPr/>
            <p:nvPr/>
          </p:nvSpPr>
          <p:spPr>
            <a:xfrm>
              <a:off x="-670020" y="-302387"/>
              <a:ext cx="3300046" cy="918445"/>
            </a:xfrm>
            <a:prstGeom prst="ellipse">
              <a:avLst/>
            </a:prstGeom>
            <a:solidFill>
              <a:srgbClr val="AE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466344" y="4158762"/>
              <a:ext cx="13496543" cy="537199"/>
            </a:xfrm>
            <a:prstGeom prst="rect">
              <a:avLst/>
            </a:prstGeom>
            <a:solidFill>
              <a:srgbClr val="604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66344" y="4665620"/>
              <a:ext cx="13947530" cy="2641844"/>
            </a:xfrm>
            <a:prstGeom prst="rect">
              <a:avLst/>
            </a:prstGeom>
            <a:solidFill>
              <a:srgbClr val="D3CA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124" name="Picture 4" descr="https://i.pinimg.com/564x/cb/8c/b8/cb8cb8449f1e8537e6ebc88a365793e4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99"/>
            <a:stretch/>
          </p:blipFill>
          <p:spPr bwMode="auto">
            <a:xfrm>
              <a:off x="199012" y="-640080"/>
              <a:ext cx="6212456" cy="6151450"/>
            </a:xfrm>
            <a:prstGeom prst="rect">
              <a:avLst/>
            </a:prstGeom>
            <a:solidFill>
              <a:srgbClr val="604D3F"/>
            </a:solidFill>
          </p:spPr>
        </p:pic>
      </p:grpSp>
      <p:sp>
        <p:nvSpPr>
          <p:cNvPr id="12" name="Oval 11"/>
          <p:cNvSpPr/>
          <p:nvPr/>
        </p:nvSpPr>
        <p:spPr>
          <a:xfrm>
            <a:off x="8412832" y="2079098"/>
            <a:ext cx="5220872" cy="672367"/>
          </a:xfrm>
          <a:prstGeom prst="ellipse">
            <a:avLst/>
          </a:prstGeom>
          <a:solidFill>
            <a:srgbClr val="AE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6" name="Picture 6" descr="https://i.pinimg.com/564x/e5/4e/7a/e54e7a828d8b0955026eac4a4ec841c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92" b="79487" l="55240" r="95382">
                        <a14:backgroundMark x1="76732" y1="65967" x2="76554" y2="68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03" t="-1119" r="-4604" b="22336"/>
          <a:stretch/>
        </p:blipFill>
        <p:spPr bwMode="auto">
          <a:xfrm>
            <a:off x="9857385" y="3165389"/>
            <a:ext cx="2878259" cy="34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633783" y="939450"/>
            <a:ext cx="6664569" cy="2553819"/>
            <a:chOff x="873640" y="830603"/>
            <a:chExt cx="6664569" cy="2553819"/>
          </a:xfrm>
        </p:grpSpPr>
        <p:sp>
          <p:nvSpPr>
            <p:cNvPr id="14" name="Oval Callout 13"/>
            <p:cNvSpPr/>
            <p:nvPr/>
          </p:nvSpPr>
          <p:spPr>
            <a:xfrm>
              <a:off x="873640" y="830603"/>
              <a:ext cx="6664569" cy="2553819"/>
            </a:xfrm>
            <a:prstGeom prst="wedgeEllipseCallout">
              <a:avLst>
                <a:gd name="adj1" fmla="val 35106"/>
                <a:gd name="adj2" fmla="val 586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26513" y="1345374"/>
              <a:ext cx="54737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chậu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đấy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49749" y="325129"/>
            <a:ext cx="9224953" cy="65328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3134" r="5353"/>
          <a:stretch/>
        </p:blipFill>
        <p:spPr>
          <a:xfrm>
            <a:off x="879951" y="605950"/>
            <a:ext cx="7602251" cy="5945741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48318" y="-723155"/>
            <a:ext cx="487363" cy="487363"/>
          </a:xfrm>
          <a:prstGeom prst="rect">
            <a:avLst/>
          </a:prstGeom>
        </p:spPr>
      </p:pic>
      <p:pic>
        <p:nvPicPr>
          <p:cNvPr id="17" name="4 minute countdown timer-Đồng hồ đếm ngược 4 phút--COUNTDOW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20417" end="81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9220" y="1852549"/>
            <a:ext cx="2099787" cy="11811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78118" y="759638"/>
            <a:ext cx="287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9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1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715740" y="-118872"/>
            <a:ext cx="14151206" cy="8889376"/>
            <a:chOff x="-670020" y="-1581912"/>
            <a:chExt cx="14151206" cy="8889376"/>
          </a:xfrm>
        </p:grpSpPr>
        <p:sp>
          <p:nvSpPr>
            <p:cNvPr id="4" name="Rectangle 3"/>
            <p:cNvSpPr/>
            <p:nvPr/>
          </p:nvSpPr>
          <p:spPr>
            <a:xfrm>
              <a:off x="-167054" y="-1581912"/>
              <a:ext cx="12977446" cy="5740674"/>
            </a:xfrm>
            <a:prstGeom prst="rect">
              <a:avLst/>
            </a:prstGeom>
            <a:solidFill>
              <a:srgbClr val="9DEB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Oval 4"/>
            <p:cNvSpPr/>
            <p:nvPr/>
          </p:nvSpPr>
          <p:spPr>
            <a:xfrm>
              <a:off x="4871349" y="1537236"/>
              <a:ext cx="3300046" cy="750521"/>
            </a:xfrm>
            <a:prstGeom prst="ellipse">
              <a:avLst/>
            </a:prstGeom>
            <a:solidFill>
              <a:srgbClr val="AE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Oval 7"/>
            <p:cNvSpPr/>
            <p:nvPr/>
          </p:nvSpPr>
          <p:spPr>
            <a:xfrm>
              <a:off x="-670020" y="-302387"/>
              <a:ext cx="3300046" cy="918445"/>
            </a:xfrm>
            <a:prstGeom prst="ellipse">
              <a:avLst/>
            </a:prstGeom>
            <a:solidFill>
              <a:srgbClr val="AE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466344" y="4158762"/>
              <a:ext cx="13496543" cy="537199"/>
            </a:xfrm>
            <a:prstGeom prst="rect">
              <a:avLst/>
            </a:prstGeom>
            <a:solidFill>
              <a:srgbClr val="604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466344" y="4665620"/>
              <a:ext cx="13947530" cy="2641844"/>
            </a:xfrm>
            <a:prstGeom prst="rect">
              <a:avLst/>
            </a:prstGeom>
            <a:solidFill>
              <a:srgbClr val="D3CA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124" name="Picture 4" descr="https://i.pinimg.com/564x/cb/8c/b8/cb8cb8449f1e8537e6ebc88a365793e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99"/>
            <a:stretch/>
          </p:blipFill>
          <p:spPr bwMode="auto">
            <a:xfrm>
              <a:off x="199012" y="-640080"/>
              <a:ext cx="6212456" cy="6151450"/>
            </a:xfrm>
            <a:prstGeom prst="rect">
              <a:avLst/>
            </a:prstGeom>
            <a:solidFill>
              <a:srgbClr val="604D3F"/>
            </a:solidFill>
          </p:spPr>
        </p:pic>
      </p:grpSp>
      <p:sp>
        <p:nvSpPr>
          <p:cNvPr id="12" name="Oval 11"/>
          <p:cNvSpPr/>
          <p:nvPr/>
        </p:nvSpPr>
        <p:spPr>
          <a:xfrm>
            <a:off x="8412832" y="2079098"/>
            <a:ext cx="5220872" cy="672367"/>
          </a:xfrm>
          <a:prstGeom prst="ellipse">
            <a:avLst/>
          </a:prstGeom>
          <a:solidFill>
            <a:srgbClr val="AE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49749" y="325129"/>
            <a:ext cx="12015251" cy="65328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32099" r="5353"/>
          <a:stretch/>
        </p:blipFill>
        <p:spPr>
          <a:xfrm>
            <a:off x="5853023" y="2357310"/>
            <a:ext cx="5984514" cy="3658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29" y="2080964"/>
            <a:ext cx="4652162" cy="422051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495661" y="1820248"/>
            <a:ext cx="0" cy="4694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9797" y="435253"/>
            <a:ext cx="10325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85738"/>
            <a:ext cx="11782425" cy="6443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 descr="Everest International School | VI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13432" r="31985" b="22821"/>
          <a:stretch/>
        </p:blipFill>
        <p:spPr bwMode="auto">
          <a:xfrm>
            <a:off x="10557819" y="489743"/>
            <a:ext cx="1075438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375" y="573950"/>
            <a:ext cx="112521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2.2.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(12-15p)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Mục tiêu: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dăm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b. PP dạy học: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KT khăn trải bàn</a:t>
            </a:r>
          </a:p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c. Hình thức tổ chức: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Thảo luận nhóm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001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74" y="234156"/>
            <a:ext cx="11677650" cy="643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14451" r="51006" b="59959"/>
          <a:stretch/>
        </p:blipFill>
        <p:spPr>
          <a:xfrm>
            <a:off x="3703486" y="1810785"/>
            <a:ext cx="2659226" cy="2172494"/>
          </a:xfrm>
        </p:spPr>
      </p:pic>
      <p:pic>
        <p:nvPicPr>
          <p:cNvPr id="6146" name="Picture 2" descr="https://i.pinimg.com/564x/5c/67/32/5c6732404a792bed9cd7c365b5b827a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18" y="5201491"/>
            <a:ext cx="1312506" cy="16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t="41151" r="50728" b="30762"/>
          <a:stretch/>
        </p:blipFill>
        <p:spPr>
          <a:xfrm>
            <a:off x="6778509" y="1837433"/>
            <a:ext cx="2528597" cy="2267341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8" t="70509" r="10649" b="3901"/>
          <a:stretch/>
        </p:blipFill>
        <p:spPr>
          <a:xfrm>
            <a:off x="3768801" y="4187468"/>
            <a:ext cx="2528597" cy="2065775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70047" r="51283" b="941"/>
          <a:stretch/>
        </p:blipFill>
        <p:spPr>
          <a:xfrm>
            <a:off x="6778508" y="4157945"/>
            <a:ext cx="2528597" cy="2341986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8" t="41497" r="10649" b="32913"/>
          <a:stretch/>
        </p:blipFill>
        <p:spPr>
          <a:xfrm>
            <a:off x="824407" y="1864145"/>
            <a:ext cx="2528597" cy="2065775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5" t="15260" r="10372" b="57995"/>
          <a:stretch/>
        </p:blipFill>
        <p:spPr>
          <a:xfrm>
            <a:off x="824407" y="4187468"/>
            <a:ext cx="2528597" cy="2159079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465" r="39463" b="94025"/>
          <a:stretch/>
        </p:blipFill>
        <p:spPr>
          <a:xfrm>
            <a:off x="920922" y="338930"/>
            <a:ext cx="5470445" cy="6460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39585" y="2971103"/>
            <a:ext cx="326571" cy="387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3857191" y="2971104"/>
            <a:ext cx="326571" cy="311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6892417" y="3046674"/>
            <a:ext cx="326571" cy="311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920922" y="5148582"/>
            <a:ext cx="326571" cy="387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3857191" y="5370187"/>
            <a:ext cx="326571" cy="311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/>
          <p:cNvSpPr/>
          <p:nvPr/>
        </p:nvSpPr>
        <p:spPr>
          <a:xfrm>
            <a:off x="6911079" y="5370186"/>
            <a:ext cx="326571" cy="311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1691993" y="994413"/>
            <a:ext cx="8366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3412" y="2896096"/>
            <a:ext cx="99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A</a:t>
            </a:r>
            <a:endParaRPr lang="vi-VN" sz="2400" b="1" dirty="0">
              <a:solidFill>
                <a:srgbClr val="FF0000"/>
              </a:solidFill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681" y="5098105"/>
            <a:ext cx="99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D</a:t>
            </a:r>
            <a:endParaRPr lang="vi-VN" sz="2400" b="1" dirty="0">
              <a:solidFill>
                <a:srgbClr val="FF0000"/>
              </a:solidFill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1462" y="2893635"/>
            <a:ext cx="99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B</a:t>
            </a:r>
            <a:endParaRPr lang="vi-VN" sz="2400" b="1" dirty="0">
              <a:solidFill>
                <a:srgbClr val="FF0000"/>
              </a:solidFill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60731" y="5095644"/>
            <a:ext cx="99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E</a:t>
            </a:r>
            <a:endParaRPr lang="vi-VN" sz="2400" b="1" dirty="0">
              <a:solidFill>
                <a:srgbClr val="FF0000"/>
              </a:solidFill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38648" y="2890940"/>
            <a:ext cx="99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C</a:t>
            </a:r>
            <a:endParaRPr lang="vi-VN" sz="2400" b="1" dirty="0">
              <a:solidFill>
                <a:srgbClr val="FF0000"/>
              </a:solidFill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7917" y="5092949"/>
            <a:ext cx="99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F</a:t>
            </a:r>
            <a:endParaRPr lang="vi-VN" sz="2400" b="1" dirty="0">
              <a:solidFill>
                <a:srgbClr val="FF0000"/>
              </a:solidFill>
              <a:latin typeface="#9Slide03 AmpleSoft Bold" panose="020000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2" name="4 minute countdown timer-Đồng hồ đếm ngược 4 phút--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35" end="81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2902" y="3799178"/>
            <a:ext cx="2099787" cy="11811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321800" y="2706267"/>
            <a:ext cx="287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329" y="1189141"/>
            <a:ext cx="8180245" cy="50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74" y="234156"/>
            <a:ext cx="11677650" cy="643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https://i.pinimg.com/564x/5c/67/32/5c6732404a792bed9cd7c365b5b827a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18" y="5201491"/>
            <a:ext cx="1312506" cy="16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772355" y="3066385"/>
            <a:ext cx="326571" cy="311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1739571" y="1959426"/>
            <a:ext cx="2528597" cy="2065775"/>
            <a:chOff x="1739571" y="1959426"/>
            <a:chExt cx="2528597" cy="2065775"/>
          </a:xfrm>
        </p:grpSpPr>
        <p:pic>
          <p:nvPicPr>
            <p:cNvPr id="10" name="Content Placeholder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8" t="41497" r="10649" b="32913"/>
            <a:stretch/>
          </p:blipFill>
          <p:spPr>
            <a:xfrm>
              <a:off x="1739571" y="1959426"/>
              <a:ext cx="2528597" cy="2065775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854749" y="3066384"/>
              <a:ext cx="326571" cy="3872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48576" y="2991377"/>
              <a:ext cx="99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#9Slide03 AmpleSoft Bold" panose="02000000000000000000" pitchFamily="2" charset="0"/>
                  <a:ea typeface="Cambria" panose="02040503050406030204" pitchFamily="18" charset="0"/>
                </a:rPr>
                <a:t>A</a:t>
              </a:r>
              <a:endPara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23593" y="4282749"/>
            <a:ext cx="2860323" cy="2159079"/>
            <a:chOff x="1407845" y="4282749"/>
            <a:chExt cx="2860323" cy="2159079"/>
          </a:xfrm>
        </p:grpSpPr>
        <p:pic>
          <p:nvPicPr>
            <p:cNvPr id="11" name="Content Placeholder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45" t="15260" r="10372" b="57995"/>
            <a:stretch/>
          </p:blipFill>
          <p:spPr>
            <a:xfrm>
              <a:off x="1739571" y="4282749"/>
              <a:ext cx="2528597" cy="2159079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836086" y="5243863"/>
              <a:ext cx="326571" cy="3872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07845" y="5193386"/>
              <a:ext cx="99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FF0000"/>
                  </a:solidFill>
                  <a:latin typeface="#9Slide03 AmpleSoft Bold" panose="02000000000000000000" pitchFamily="2" charset="0"/>
                  <a:ea typeface="Cambria" panose="02040503050406030204" pitchFamily="18" charset="0"/>
                </a:rPr>
                <a:t>D</a:t>
              </a:r>
              <a:endPara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0128" y="4259366"/>
            <a:ext cx="2836667" cy="2065775"/>
            <a:chOff x="4375895" y="4282749"/>
            <a:chExt cx="2836667" cy="2065775"/>
          </a:xfrm>
        </p:grpSpPr>
        <p:pic>
          <p:nvPicPr>
            <p:cNvPr id="8" name="Content Placeholder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8" t="70509" r="10649" b="3901"/>
            <a:stretch/>
          </p:blipFill>
          <p:spPr>
            <a:xfrm>
              <a:off x="4683965" y="4282749"/>
              <a:ext cx="2528597" cy="2065775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4772355" y="5465468"/>
              <a:ext cx="326571" cy="311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75895" y="5190925"/>
              <a:ext cx="99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 smtClean="0">
                  <a:solidFill>
                    <a:srgbClr val="FF0000"/>
                  </a:solidFill>
                  <a:latin typeface="#9Slide03 AmpleSoft Bold" panose="02000000000000000000" pitchFamily="2" charset="0"/>
                  <a:ea typeface="Cambria" panose="02040503050406030204" pitchFamily="18" charset="0"/>
                </a:rPr>
                <a:t>E</a:t>
              </a:r>
              <a:endPara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93673" y="1932714"/>
            <a:ext cx="2528597" cy="2267341"/>
            <a:chOff x="7693673" y="1932714"/>
            <a:chExt cx="2528597" cy="2267341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41151" r="50728" b="30762"/>
            <a:stretch/>
          </p:blipFill>
          <p:spPr>
            <a:xfrm>
              <a:off x="7693673" y="1932714"/>
              <a:ext cx="2528597" cy="2267341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7807581" y="3141955"/>
              <a:ext cx="326571" cy="311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53812" y="2986221"/>
              <a:ext cx="99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#9Slide03 AmpleSoft Bold" panose="02000000000000000000" pitchFamily="2" charset="0"/>
                  <a:ea typeface="Cambria" panose="02040503050406030204" pitchFamily="18" charset="0"/>
                </a:rPr>
                <a:t>C</a:t>
              </a:r>
              <a:endPara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13081" y="4253226"/>
            <a:ext cx="2809188" cy="2341986"/>
            <a:chOff x="7413081" y="4253226"/>
            <a:chExt cx="2809188" cy="2341986"/>
          </a:xfrm>
        </p:grpSpPr>
        <p:pic>
          <p:nvPicPr>
            <p:cNvPr id="9" name="Content Placeholder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4" t="70047" r="51283" b="941"/>
            <a:stretch/>
          </p:blipFill>
          <p:spPr>
            <a:xfrm>
              <a:off x="7693672" y="4253226"/>
              <a:ext cx="2528597" cy="234198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7826243" y="5465467"/>
              <a:ext cx="326571" cy="311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13081" y="5188230"/>
              <a:ext cx="99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 smtClean="0">
                  <a:solidFill>
                    <a:srgbClr val="FF0000"/>
                  </a:solidFill>
                  <a:latin typeface="#9Slide03 AmpleSoft Bold" panose="02000000000000000000" pitchFamily="2" charset="0"/>
                  <a:ea typeface="Cambria" panose="02040503050406030204" pitchFamily="18" charset="0"/>
                </a:rPr>
                <a:t>F</a:t>
              </a:r>
              <a:endPara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83965" y="1918500"/>
            <a:ext cx="2729117" cy="2237026"/>
            <a:chOff x="1735486" y="2033496"/>
            <a:chExt cx="2528597" cy="2065775"/>
          </a:xfrm>
        </p:grpSpPr>
        <p:pic>
          <p:nvPicPr>
            <p:cNvPr id="31" name="Content Placeholder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3" t="14752" r="51044" b="59658"/>
            <a:stretch/>
          </p:blipFill>
          <p:spPr>
            <a:xfrm>
              <a:off x="1735486" y="2033496"/>
              <a:ext cx="2528597" cy="2065775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1854749" y="3066384"/>
              <a:ext cx="326571" cy="3872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8576" y="2991377"/>
              <a:ext cx="99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#9Slide03 AmpleSoft Bold" panose="02000000000000000000" pitchFamily="2" charset="0"/>
                  <a:ea typeface="Cambria" panose="02040503050406030204" pitchFamily="18" charset="0"/>
                </a:rPr>
                <a:t>B</a:t>
              </a:r>
              <a:endParaRPr lang="vi-VN" sz="2400" b="1" dirty="0">
                <a:solidFill>
                  <a:srgbClr val="FF0000"/>
                </a:solidFill>
                <a:latin typeface="#9Slide03 AmpleSoft Bold" panose="02000000000000000000" pitchFamily="2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015119" y="903281"/>
            <a:ext cx="11019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82325" y="5332650"/>
            <a:ext cx="419100" cy="4191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795025" y="2955789"/>
            <a:ext cx="419100" cy="4191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939737" y="5192697"/>
            <a:ext cx="419100" cy="4191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992671" y="2912486"/>
            <a:ext cx="419100" cy="4191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924602" y="5202192"/>
            <a:ext cx="419100" cy="4191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851390" y="2943089"/>
            <a:ext cx="419100" cy="4191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2542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26198 -0.3391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01354 0.34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64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24545 -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-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4804 0.01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74" y="234156"/>
            <a:ext cx="11677650" cy="643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https://i.pinimg.com/564x/5c/67/32/5c6732404a792bed9cd7c365b5b827a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5563690"/>
            <a:ext cx="1025524" cy="12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9" t="33228" r="30861" b="36342"/>
          <a:stretch/>
        </p:blipFill>
        <p:spPr>
          <a:xfrm>
            <a:off x="9338333" y="488998"/>
            <a:ext cx="2100534" cy="2222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9320" y="664505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ể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1200" y="1326503"/>
            <a:ext cx="924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Sỏi trang trí nhà cửa, sỏi trang trí chậu cây ngày têt - Bán đá sỏi trang  trí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b="11645"/>
          <a:stretch/>
        </p:blipFill>
        <p:spPr bwMode="auto">
          <a:xfrm>
            <a:off x="931419" y="3089530"/>
            <a:ext cx="3627882" cy="24324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kg Đá sỏi Trắng Cao Cấp trang trí chậu cây, bể cá, thủy sinh, n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3963" r="21721" b="14849"/>
          <a:stretch/>
        </p:blipFill>
        <p:spPr bwMode="auto">
          <a:xfrm>
            <a:off x="5334000" y="2749996"/>
            <a:ext cx="2387779" cy="31115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ổng hợp Đá Sỏi Nhiều Màu giá rẻ, bán chạy tháng 7/2023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8000"/>
          <a:stretch/>
        </p:blipFill>
        <p:spPr bwMode="auto">
          <a:xfrm>
            <a:off x="8266600" y="3373496"/>
            <a:ext cx="2262978" cy="19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496478" y="519881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85738"/>
            <a:ext cx="11782425" cy="6443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 descr="Everest International School | VI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13432" r="31985" b="22821"/>
          <a:stretch/>
        </p:blipFill>
        <p:spPr bwMode="auto">
          <a:xfrm>
            <a:off x="10557819" y="489743"/>
            <a:ext cx="1075438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9357" y="440630"/>
            <a:ext cx="1125214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2.3.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(10p)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a. Mục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tiêu: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b. PP dạy học: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Trò chơi  </a:t>
            </a:r>
            <a:endParaRPr lang="vi-VN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c. Hình thức tổ chức: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Phỏng vấn - Hỏi đáp</a:t>
            </a:r>
          </a:p>
        </p:txBody>
      </p:sp>
    </p:spTree>
    <p:extLst>
      <p:ext uri="{BB962C8B-B14F-4D97-AF65-F5344CB8AC3E}">
        <p14:creationId xmlns:p14="http://schemas.microsoft.com/office/powerpoint/2010/main" val="13171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9/0d/5f/c90d5fdf438ccdd20467e8517c1a4cd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787492"/>
            <a:ext cx="2613025" cy="26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08000" y="1302037"/>
            <a:ext cx="10756900" cy="11989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1233" b="89938"/>
          <a:stretch/>
        </p:blipFill>
        <p:spPr>
          <a:xfrm>
            <a:off x="127000" y="304800"/>
            <a:ext cx="11435570" cy="64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9100" y="6131580"/>
            <a:ext cx="287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700" y="1551999"/>
            <a:ext cx="1029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(SGK)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4 minute countdown timer-Đồng hồ đếm ngược 4 phút--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48" end="8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4061" y="5360412"/>
            <a:ext cx="1980064" cy="111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7975" y="285749"/>
            <a:ext cx="11515725" cy="60166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 descr="Everest International School | VI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13432" r="31985" b="22821"/>
          <a:stretch/>
        </p:blipFill>
        <p:spPr bwMode="auto">
          <a:xfrm>
            <a:off x="723899" y="833438"/>
            <a:ext cx="1271219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593725" y="1404671"/>
            <a:ext cx="10350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  <a:p>
            <a:pPr algn="ctr">
              <a:lnSpc>
                <a:spcPct val="200000"/>
              </a:lnSpc>
            </a:pPr>
            <a:r>
              <a:rPr lang="vi-VN" sz="2400" b="1" cap="all" dirty="0">
                <a:latin typeface="Cambria" panose="02040503050406030204" pitchFamily="18" charset="0"/>
                <a:ea typeface="Cambria" panose="02040503050406030204" pitchFamily="18" charset="0"/>
              </a:rPr>
              <a:t>CHỦ ĐỀ 1. CÔNG NGHỆ VÀ ĐỜI </a:t>
            </a:r>
            <a:r>
              <a:rPr lang="vi-VN" sz="2400" b="1" cap="all" dirty="0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</a:p>
          <a:p>
            <a:pPr algn="ctr">
              <a:lnSpc>
                <a:spcPct val="200000"/>
              </a:lnSpc>
            </a:pPr>
            <a:endParaRPr lang="vi-VN" sz="700" b="1" cap="al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1001" y="767150"/>
            <a:ext cx="638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TRƯỜNG LIÊN CẤP EVEREST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7174" y="234156"/>
            <a:ext cx="11677650" cy="6438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https://i.pinimg.com/564x/72/e9/ec/72e9eca5e7fa0fb16647165d1227ca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8" y="2262981"/>
            <a:ext cx="42957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30/79/80/3079801e12da3e9c41df9406ed1099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1" y="2262981"/>
            <a:ext cx="4681539" cy="311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92382"/>
            <a:ext cx="431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latin typeface="#9Slide06 FS Playlist Script" pitchFamily="2" charset="0"/>
                <a:cs typeface="#9Slide03 Cousine Bold" panose="02070709020205020404" pitchFamily="49" charset="0"/>
              </a:rPr>
              <a:t>Tớ</a:t>
            </a:r>
            <a:r>
              <a:rPr lang="en-US" sz="7200" dirty="0" smtClean="0">
                <a:latin typeface="#9Slide06 FS Playlist Script" pitchFamily="2" charset="0"/>
                <a:cs typeface="#9Slide03 Cousine Bold" panose="02070709020205020404" pitchFamily="49" charset="0"/>
              </a:rPr>
              <a:t> </a:t>
            </a:r>
            <a:r>
              <a:rPr lang="en-US" sz="7200" dirty="0" err="1" smtClean="0">
                <a:latin typeface="#9Slide06 FS Playlist Script" pitchFamily="2" charset="0"/>
                <a:cs typeface="#9Slide03 Cousine Bold" panose="02070709020205020404" pitchFamily="49" charset="0"/>
              </a:rPr>
              <a:t>là</a:t>
            </a:r>
            <a:endParaRPr lang="vi-VN" sz="7200" dirty="0">
              <a:latin typeface="#9Slide04 Alfa Slab One" panose="000005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2325" y="870842"/>
            <a:ext cx="828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#9Slide04 Trirong Black" panose="00000A00000000000000" pitchFamily="2" charset="-34"/>
                <a:cs typeface="#9Slide04 Trirong Black" panose="00000A00000000000000" pitchFamily="2" charset="-34"/>
              </a:rPr>
              <a:t>PHÓNG VIÊN NHÍ</a:t>
            </a:r>
            <a:endParaRPr lang="vi-VN" sz="5400" dirty="0">
              <a:solidFill>
                <a:srgbClr val="FF0000"/>
              </a:solidFill>
              <a:latin typeface="#9Slide04 Trirong Black" panose="00000A00000000000000" pitchFamily="2" charset="-34"/>
              <a:cs typeface="#9Slide04 Trirong Black" panose="00000A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2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02172"/>
            <a:ext cx="10196044" cy="52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046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385405" y="-243042"/>
            <a:ext cx="13414554" cy="2578100"/>
          </a:xfrm>
          <a:prstGeom prst="rect">
            <a:avLst/>
          </a:prstGeom>
          <a:solidFill>
            <a:srgbClr val="A6DA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0" y="5216190"/>
            <a:ext cx="12995454" cy="2740859"/>
          </a:xfrm>
          <a:custGeom>
            <a:avLst/>
            <a:gdLst/>
            <a:ahLst/>
            <a:cxnLst/>
            <a:rect l="l" t="t" r="r" b="b"/>
            <a:pathLst>
              <a:path w="19493181" h="4111289">
                <a:moveTo>
                  <a:pt x="0" y="0"/>
                </a:moveTo>
                <a:lnTo>
                  <a:pt x="19493181" y="0"/>
                </a:lnTo>
                <a:lnTo>
                  <a:pt x="19493181" y="4111289"/>
                </a:lnTo>
                <a:lnTo>
                  <a:pt x="0" y="4111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998852"/>
            <a:ext cx="1805525" cy="2743200"/>
          </a:xfrm>
          <a:custGeom>
            <a:avLst/>
            <a:gdLst/>
            <a:ahLst/>
            <a:cxnLst/>
            <a:rect l="l" t="t" r="r" b="b"/>
            <a:pathLst>
              <a:path w="2708287" h="4114800">
                <a:moveTo>
                  <a:pt x="0" y="0"/>
                </a:moveTo>
                <a:lnTo>
                  <a:pt x="2708287" y="0"/>
                </a:lnTo>
                <a:lnTo>
                  <a:pt x="2708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62609" y="4347439"/>
            <a:ext cx="1143591" cy="1737500"/>
          </a:xfrm>
          <a:custGeom>
            <a:avLst/>
            <a:gdLst/>
            <a:ahLst/>
            <a:cxnLst/>
            <a:rect l="l" t="t" r="r" b="b"/>
            <a:pathLst>
              <a:path w="1715387" h="2606250">
                <a:moveTo>
                  <a:pt x="0" y="0"/>
                </a:moveTo>
                <a:lnTo>
                  <a:pt x="1715387" y="0"/>
                </a:lnTo>
                <a:lnTo>
                  <a:pt x="1715387" y="2606250"/>
                </a:lnTo>
                <a:lnTo>
                  <a:pt x="0" y="2606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48409" y="1780018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12539" y="0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2" y="0"/>
                </a:lnTo>
                <a:lnTo>
                  <a:pt x="3322952" y="1493226"/>
                </a:lnTo>
                <a:lnTo>
                  <a:pt x="0" y="1493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2762" y="2594002"/>
            <a:ext cx="3469612" cy="3283121"/>
          </a:xfrm>
          <a:custGeom>
            <a:avLst/>
            <a:gdLst/>
            <a:ahLst/>
            <a:cxnLst/>
            <a:rect l="l" t="t" r="r" b="b"/>
            <a:pathLst>
              <a:path w="5204418" h="4924681">
                <a:moveTo>
                  <a:pt x="0" y="0"/>
                </a:moveTo>
                <a:lnTo>
                  <a:pt x="5204419" y="0"/>
                </a:lnTo>
                <a:lnTo>
                  <a:pt x="5204419" y="4924680"/>
                </a:lnTo>
                <a:lnTo>
                  <a:pt x="0" y="4924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09834" y="1568993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49266" y="3658144"/>
            <a:ext cx="1585139" cy="712309"/>
          </a:xfrm>
          <a:custGeom>
            <a:avLst/>
            <a:gdLst/>
            <a:ahLst/>
            <a:cxnLst/>
            <a:rect l="l" t="t" r="r" b="b"/>
            <a:pathLst>
              <a:path w="2377708" h="1068464">
                <a:moveTo>
                  <a:pt x="0" y="0"/>
                </a:moveTo>
                <a:lnTo>
                  <a:pt x="2377708" y="0"/>
                </a:lnTo>
                <a:lnTo>
                  <a:pt x="2377708" y="1068463"/>
                </a:lnTo>
                <a:lnTo>
                  <a:pt x="0" y="10684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266" name="Picture 2" descr="https://i.pinimg.com/564x/45/50/c9/4550c937265f790e387d2196df5c263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" y="2036157"/>
            <a:ext cx="12150073" cy="54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2459405" y="71695"/>
            <a:ext cx="7135067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192"/>
              </a:lnSpc>
            </a:pPr>
            <a:r>
              <a:rPr lang="en-US" sz="8800" dirty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8800" dirty="0" err="1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Nhà</a:t>
            </a:r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8800" dirty="0" err="1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làm</a:t>
            </a:r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8800" dirty="0" err="1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vườn</a:t>
            </a:r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8800" dirty="0" err="1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thông</a:t>
            </a:r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8800" dirty="0" err="1" smtClean="0">
                <a:solidFill>
                  <a:schemeClr val="accent6">
                    <a:lumMod val="50000"/>
                  </a:schemeClr>
                </a:solidFill>
                <a:latin typeface="#9Slide03 Nanami Rounded Light" pitchFamily="2" charset="0"/>
              </a:rPr>
              <a:t>thái</a:t>
            </a:r>
            <a:endParaRPr lang="en-US" sz="8800" dirty="0">
              <a:solidFill>
                <a:schemeClr val="accent6">
                  <a:lumMod val="50000"/>
                </a:schemeClr>
              </a:solidFill>
              <a:latin typeface="#9Slide03 Nanami Rounde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42053"/>
            <a:ext cx="12995454" cy="2740859"/>
          </a:xfrm>
          <a:custGeom>
            <a:avLst/>
            <a:gdLst/>
            <a:ahLst/>
            <a:cxnLst/>
            <a:rect l="l" t="t" r="r" b="b"/>
            <a:pathLst>
              <a:path w="19493181" h="4111289">
                <a:moveTo>
                  <a:pt x="0" y="0"/>
                </a:moveTo>
                <a:lnTo>
                  <a:pt x="19493181" y="0"/>
                </a:lnTo>
                <a:lnTo>
                  <a:pt x="19493181" y="4111289"/>
                </a:lnTo>
                <a:lnTo>
                  <a:pt x="0" y="4111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33" y="5142264"/>
            <a:ext cx="1117600" cy="1698011"/>
          </a:xfrm>
          <a:custGeom>
            <a:avLst/>
            <a:gdLst/>
            <a:ahLst/>
            <a:cxnLst/>
            <a:rect l="l" t="t" r="r" b="b"/>
            <a:pathLst>
              <a:path w="2027763" h="3080856">
                <a:moveTo>
                  <a:pt x="0" y="0"/>
                </a:moveTo>
                <a:lnTo>
                  <a:pt x="2027763" y="0"/>
                </a:lnTo>
                <a:lnTo>
                  <a:pt x="2027763" y="3080856"/>
                </a:lnTo>
                <a:lnTo>
                  <a:pt x="0" y="3080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20718" y="5439485"/>
            <a:ext cx="737497" cy="1120507"/>
          </a:xfrm>
          <a:custGeom>
            <a:avLst/>
            <a:gdLst/>
            <a:ahLst/>
            <a:cxnLst/>
            <a:rect l="l" t="t" r="r" b="b"/>
            <a:pathLst>
              <a:path w="1376863" h="2091920">
                <a:moveTo>
                  <a:pt x="0" y="0"/>
                </a:moveTo>
                <a:lnTo>
                  <a:pt x="1376864" y="0"/>
                </a:lnTo>
                <a:lnTo>
                  <a:pt x="1376864" y="2091919"/>
                </a:lnTo>
                <a:lnTo>
                  <a:pt x="0" y="2091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2007" y="126681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12539" y="0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2" y="0"/>
                </a:lnTo>
                <a:lnTo>
                  <a:pt x="3322952" y="1493226"/>
                </a:lnTo>
                <a:lnTo>
                  <a:pt x="0" y="1493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82800" y="126681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96897" y="1101115"/>
            <a:ext cx="1585139" cy="712309"/>
          </a:xfrm>
          <a:custGeom>
            <a:avLst/>
            <a:gdLst/>
            <a:ahLst/>
            <a:cxnLst/>
            <a:rect l="l" t="t" r="r" b="b"/>
            <a:pathLst>
              <a:path w="2377708" h="1068464">
                <a:moveTo>
                  <a:pt x="0" y="0"/>
                </a:moveTo>
                <a:lnTo>
                  <a:pt x="2377708" y="0"/>
                </a:lnTo>
                <a:lnTo>
                  <a:pt x="2377708" y="1068464"/>
                </a:lnTo>
                <a:lnTo>
                  <a:pt x="0" y="106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5039563" y="142427"/>
            <a:ext cx="2151081" cy="859105"/>
            <a:chOff x="7648149" y="1484649"/>
            <a:chExt cx="3226622" cy="1288657"/>
          </a:xfrm>
        </p:grpSpPr>
        <p:sp>
          <p:nvSpPr>
            <p:cNvPr id="9" name="Freeform 9"/>
            <p:cNvSpPr/>
            <p:nvPr/>
          </p:nvSpPr>
          <p:spPr>
            <a:xfrm>
              <a:off x="7702521" y="1484649"/>
              <a:ext cx="3172250" cy="1288657"/>
            </a:xfrm>
            <a:custGeom>
              <a:avLst/>
              <a:gdLst/>
              <a:ahLst/>
              <a:cxnLst/>
              <a:rect l="l" t="t" r="r" b="b"/>
              <a:pathLst>
                <a:path w="1721685" h="343917">
                  <a:moveTo>
                    <a:pt x="60400" y="0"/>
                  </a:moveTo>
                  <a:lnTo>
                    <a:pt x="1661285" y="0"/>
                  </a:lnTo>
                  <a:cubicBezTo>
                    <a:pt x="1694643" y="0"/>
                    <a:pt x="1721685" y="27042"/>
                    <a:pt x="1721685" y="60400"/>
                  </a:cubicBezTo>
                  <a:lnTo>
                    <a:pt x="1721685" y="283516"/>
                  </a:lnTo>
                  <a:cubicBezTo>
                    <a:pt x="1721685" y="316875"/>
                    <a:pt x="1694643" y="343917"/>
                    <a:pt x="1661285" y="343917"/>
                  </a:cubicBezTo>
                  <a:lnTo>
                    <a:pt x="60400" y="343917"/>
                  </a:lnTo>
                  <a:cubicBezTo>
                    <a:pt x="27042" y="343917"/>
                    <a:pt x="0" y="316875"/>
                    <a:pt x="0" y="283516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AF5733"/>
            </a:solidFill>
            <a:ln w="38100">
              <a:solidFill>
                <a:srgbClr val="495324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48149" y="1879239"/>
              <a:ext cx="3172251" cy="750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44"/>
                </a:lnSpc>
              </a:pPr>
              <a:r>
                <a:rPr lang="en-US" sz="4334">
                  <a:solidFill>
                    <a:srgbClr val="FEF3C6"/>
                  </a:solidFill>
                  <a:latin typeface="Michegar"/>
                </a:rPr>
                <a:t>Câu 1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17545" y="1258544"/>
            <a:ext cx="1017935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33"/>
              </a:lnSpc>
            </a:pPr>
            <a:r>
              <a:rPr lang="en-US" sz="3600" b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chọn các vật liệu, dụng cụ dùng để trồng cây trong chậu trong các hình dưới đây.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34958" r="74692" b="42492"/>
          <a:stretch/>
        </p:blipFill>
        <p:spPr>
          <a:xfrm>
            <a:off x="669282" y="2365177"/>
            <a:ext cx="1413518" cy="1625546"/>
          </a:xfrm>
          <a:prstGeom prst="round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2" t="35277" r="56124" b="42173"/>
          <a:stretch/>
        </p:blipFill>
        <p:spPr>
          <a:xfrm>
            <a:off x="9799361" y="4308429"/>
            <a:ext cx="1413518" cy="1625546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8" t="35115" r="33492" b="42214"/>
          <a:stretch/>
        </p:blipFill>
        <p:spPr>
          <a:xfrm>
            <a:off x="4013200" y="2353516"/>
            <a:ext cx="1473200" cy="1634285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5" t="34953" r="8758" b="42376"/>
          <a:stretch/>
        </p:blipFill>
        <p:spPr>
          <a:xfrm>
            <a:off x="5740400" y="2341854"/>
            <a:ext cx="1879600" cy="1634285"/>
          </a:xfrm>
          <a:prstGeom prst="round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1" t="69645" r="9858" b="7684"/>
          <a:stretch/>
        </p:blipFill>
        <p:spPr>
          <a:xfrm>
            <a:off x="5979694" y="4335750"/>
            <a:ext cx="1058333" cy="1634285"/>
          </a:xfrm>
          <a:prstGeom prst="round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69719" r="75816" b="7610"/>
          <a:stretch/>
        </p:blipFill>
        <p:spPr>
          <a:xfrm>
            <a:off x="863600" y="4309181"/>
            <a:ext cx="1219200" cy="1634285"/>
          </a:xfrm>
          <a:prstGeom prst="round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69996" r="58779" b="7333"/>
          <a:stretch/>
        </p:blipFill>
        <p:spPr>
          <a:xfrm>
            <a:off x="2345267" y="2400938"/>
            <a:ext cx="1278882" cy="1634285"/>
          </a:xfrm>
          <a:prstGeom prst="round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8" t="69766" r="41194" b="8300"/>
          <a:stretch/>
        </p:blipFill>
        <p:spPr>
          <a:xfrm>
            <a:off x="4153893" y="4335750"/>
            <a:ext cx="1473200" cy="1581145"/>
          </a:xfrm>
          <a:prstGeom prst="round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4" t="70020" r="24331" b="8046"/>
          <a:stretch/>
        </p:blipFill>
        <p:spPr>
          <a:xfrm>
            <a:off x="7666192" y="2368424"/>
            <a:ext cx="1304697" cy="1581145"/>
          </a:xfrm>
          <a:prstGeom prst="roundRect">
            <a:avLst/>
          </a:prstGeom>
        </p:spPr>
      </p:pic>
      <p:pic>
        <p:nvPicPr>
          <p:cNvPr id="1026" name="Picture 2" descr="Mâu thuẫn, chồng dùng búa c.hém vợ chấn thương sọ não - Tin nổi bật - Việt  Giải Tr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94" y="4368900"/>
            <a:ext cx="2127978" cy="15679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i kìm tiếng Anh là gì - J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950" y="2400939"/>
            <a:ext cx="2229337" cy="14802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dụng cụ nhà bếp, dụng cụ làm bánh silicon 5 món | Shopee Việt 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11" y="4308429"/>
            <a:ext cx="1635036" cy="16350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77176" y="2311400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47470" y="2326101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94212" y="2283050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75452" y="2316200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99412" y="2287873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86281" y="2331158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4366" y="4168550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45267" y="4220090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90146" y="4220089"/>
            <a:ext cx="392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62760" y="4336722"/>
            <a:ext cx="64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19632" y="4330785"/>
            <a:ext cx="650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861195" y="4234723"/>
            <a:ext cx="73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0523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  <p:bldP spid="37" grpId="0"/>
      <p:bldP spid="38" grpId="0"/>
      <p:bldP spid="38" grpId="1"/>
      <p:bldP spid="39" grpId="0"/>
      <p:bldP spid="40" grpId="0"/>
      <p:bldP spid="40" grpId="1"/>
      <p:bldP spid="41" grpId="0"/>
      <p:bldP spid="42" grpId="0"/>
      <p:bldP spid="43" grpId="0"/>
      <p:bldP spid="43" grpId="1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42053"/>
            <a:ext cx="12995454" cy="2740859"/>
          </a:xfrm>
          <a:custGeom>
            <a:avLst/>
            <a:gdLst/>
            <a:ahLst/>
            <a:cxnLst/>
            <a:rect l="l" t="t" r="r" b="b"/>
            <a:pathLst>
              <a:path w="19493181" h="4111289">
                <a:moveTo>
                  <a:pt x="0" y="0"/>
                </a:moveTo>
                <a:lnTo>
                  <a:pt x="19493181" y="0"/>
                </a:lnTo>
                <a:lnTo>
                  <a:pt x="19493181" y="4111289"/>
                </a:lnTo>
                <a:lnTo>
                  <a:pt x="0" y="4111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33" y="5142264"/>
            <a:ext cx="1117600" cy="1698011"/>
          </a:xfrm>
          <a:custGeom>
            <a:avLst/>
            <a:gdLst/>
            <a:ahLst/>
            <a:cxnLst/>
            <a:rect l="l" t="t" r="r" b="b"/>
            <a:pathLst>
              <a:path w="2027763" h="3080856">
                <a:moveTo>
                  <a:pt x="0" y="0"/>
                </a:moveTo>
                <a:lnTo>
                  <a:pt x="2027763" y="0"/>
                </a:lnTo>
                <a:lnTo>
                  <a:pt x="2027763" y="3080856"/>
                </a:lnTo>
                <a:lnTo>
                  <a:pt x="0" y="3080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20718" y="5439485"/>
            <a:ext cx="737497" cy="1120507"/>
          </a:xfrm>
          <a:custGeom>
            <a:avLst/>
            <a:gdLst/>
            <a:ahLst/>
            <a:cxnLst/>
            <a:rect l="l" t="t" r="r" b="b"/>
            <a:pathLst>
              <a:path w="1376863" h="2091920">
                <a:moveTo>
                  <a:pt x="0" y="0"/>
                </a:moveTo>
                <a:lnTo>
                  <a:pt x="1376864" y="0"/>
                </a:lnTo>
                <a:lnTo>
                  <a:pt x="1376864" y="2091919"/>
                </a:lnTo>
                <a:lnTo>
                  <a:pt x="0" y="2091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2007" y="126681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12539" y="0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2" y="0"/>
                </a:lnTo>
                <a:lnTo>
                  <a:pt x="3322952" y="1493226"/>
                </a:lnTo>
                <a:lnTo>
                  <a:pt x="0" y="1493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82800" y="126681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96897" y="1101115"/>
            <a:ext cx="1585139" cy="712309"/>
          </a:xfrm>
          <a:custGeom>
            <a:avLst/>
            <a:gdLst/>
            <a:ahLst/>
            <a:cxnLst/>
            <a:rect l="l" t="t" r="r" b="b"/>
            <a:pathLst>
              <a:path w="2377708" h="1068464">
                <a:moveTo>
                  <a:pt x="0" y="0"/>
                </a:moveTo>
                <a:lnTo>
                  <a:pt x="2377708" y="0"/>
                </a:lnTo>
                <a:lnTo>
                  <a:pt x="2377708" y="1068464"/>
                </a:lnTo>
                <a:lnTo>
                  <a:pt x="0" y="106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5039563" y="142427"/>
            <a:ext cx="2151081" cy="859105"/>
            <a:chOff x="7648149" y="1484649"/>
            <a:chExt cx="3226622" cy="1288657"/>
          </a:xfrm>
        </p:grpSpPr>
        <p:sp>
          <p:nvSpPr>
            <p:cNvPr id="9" name="Freeform 9"/>
            <p:cNvSpPr/>
            <p:nvPr/>
          </p:nvSpPr>
          <p:spPr>
            <a:xfrm>
              <a:off x="7702521" y="1484649"/>
              <a:ext cx="3172250" cy="1288657"/>
            </a:xfrm>
            <a:custGeom>
              <a:avLst/>
              <a:gdLst/>
              <a:ahLst/>
              <a:cxnLst/>
              <a:rect l="l" t="t" r="r" b="b"/>
              <a:pathLst>
                <a:path w="1721685" h="343917">
                  <a:moveTo>
                    <a:pt x="60400" y="0"/>
                  </a:moveTo>
                  <a:lnTo>
                    <a:pt x="1661285" y="0"/>
                  </a:lnTo>
                  <a:cubicBezTo>
                    <a:pt x="1694643" y="0"/>
                    <a:pt x="1721685" y="27042"/>
                    <a:pt x="1721685" y="60400"/>
                  </a:cubicBezTo>
                  <a:lnTo>
                    <a:pt x="1721685" y="283516"/>
                  </a:lnTo>
                  <a:cubicBezTo>
                    <a:pt x="1721685" y="316875"/>
                    <a:pt x="1694643" y="343917"/>
                    <a:pt x="1661285" y="343917"/>
                  </a:cubicBezTo>
                  <a:lnTo>
                    <a:pt x="60400" y="343917"/>
                  </a:lnTo>
                  <a:cubicBezTo>
                    <a:pt x="27042" y="343917"/>
                    <a:pt x="0" y="316875"/>
                    <a:pt x="0" y="283516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AF5733"/>
            </a:solidFill>
            <a:ln w="38100">
              <a:solidFill>
                <a:srgbClr val="495324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48149" y="1879239"/>
              <a:ext cx="3172251" cy="750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44"/>
                </a:lnSpc>
              </a:pPr>
              <a:r>
                <a:rPr lang="en-US" sz="4334">
                  <a:solidFill>
                    <a:srgbClr val="FEF3C6"/>
                  </a:solidFill>
                  <a:latin typeface="Michegar"/>
                </a:rPr>
                <a:t>Câu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98843" y="1304099"/>
            <a:ext cx="969805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733"/>
              </a:lnSpc>
            </a:pPr>
            <a:r>
              <a:rPr lang="en-US" sz="3600" b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cây con cúc chuồn vào chậu như thế nào?</a:t>
            </a:r>
          </a:p>
        </p:txBody>
      </p:sp>
      <p:sp>
        <p:nvSpPr>
          <p:cNvPr id="45" name="TextBox 14"/>
          <p:cNvSpPr txBox="1"/>
          <p:nvPr/>
        </p:nvSpPr>
        <p:spPr>
          <a:xfrm>
            <a:off x="2082800" y="1958749"/>
            <a:ext cx="702993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indent="-609630" defTabSz="609630">
              <a:lnSpc>
                <a:spcPct val="150000"/>
              </a:lnSpc>
              <a:buFontTx/>
              <a:buAutoNum type="alphaUcPeriod"/>
            </a:pPr>
            <a:r>
              <a:rPr lang="en-US" sz="3600" b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nghiêng trái</a:t>
            </a:r>
          </a:p>
          <a:p>
            <a:pPr marL="609630" indent="-609630" defTabSz="609630">
              <a:lnSpc>
                <a:spcPct val="150000"/>
              </a:lnSpc>
              <a:buFontTx/>
              <a:buAutoNum type="alphaUcPeriod"/>
            </a:pPr>
            <a:r>
              <a:rPr lang="en-US" sz="3600" b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nghiêng phải</a:t>
            </a:r>
          </a:p>
          <a:p>
            <a:pPr marL="609630" indent="-609630" defTabSz="609630">
              <a:lnSpc>
                <a:spcPct val="150000"/>
              </a:lnSpc>
              <a:buFontTx/>
              <a:buAutoNum type="alphaUcPeriod"/>
            </a:pPr>
            <a:r>
              <a:rPr lang="en-US" sz="3600" b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thẳng đứng vào giữa hốc</a:t>
            </a:r>
          </a:p>
          <a:p>
            <a:pPr marL="609630" indent="-609630" defTabSz="609630">
              <a:lnSpc>
                <a:spcPct val="150000"/>
              </a:lnSpc>
              <a:buFontTx/>
              <a:buAutoNum type="alphaUcPeriod"/>
            </a:pPr>
            <a:r>
              <a:rPr lang="en-US" sz="3600" b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thẳng đứng trên mặt đất</a:t>
            </a:r>
          </a:p>
        </p:txBody>
      </p:sp>
      <p:sp>
        <p:nvSpPr>
          <p:cNvPr id="8" name="Oval 7"/>
          <p:cNvSpPr/>
          <p:nvPr/>
        </p:nvSpPr>
        <p:spPr>
          <a:xfrm>
            <a:off x="1828800" y="3626789"/>
            <a:ext cx="824259" cy="8242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7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42053"/>
            <a:ext cx="12995454" cy="2740859"/>
          </a:xfrm>
          <a:custGeom>
            <a:avLst/>
            <a:gdLst/>
            <a:ahLst/>
            <a:cxnLst/>
            <a:rect l="l" t="t" r="r" b="b"/>
            <a:pathLst>
              <a:path w="19493181" h="4111289">
                <a:moveTo>
                  <a:pt x="0" y="0"/>
                </a:moveTo>
                <a:lnTo>
                  <a:pt x="19493181" y="0"/>
                </a:lnTo>
                <a:lnTo>
                  <a:pt x="19493181" y="4111289"/>
                </a:lnTo>
                <a:lnTo>
                  <a:pt x="0" y="4111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33" y="5142264"/>
            <a:ext cx="1117600" cy="1698011"/>
          </a:xfrm>
          <a:custGeom>
            <a:avLst/>
            <a:gdLst/>
            <a:ahLst/>
            <a:cxnLst/>
            <a:rect l="l" t="t" r="r" b="b"/>
            <a:pathLst>
              <a:path w="2027763" h="3080856">
                <a:moveTo>
                  <a:pt x="0" y="0"/>
                </a:moveTo>
                <a:lnTo>
                  <a:pt x="2027763" y="0"/>
                </a:lnTo>
                <a:lnTo>
                  <a:pt x="2027763" y="3080856"/>
                </a:lnTo>
                <a:lnTo>
                  <a:pt x="0" y="3080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20718" y="5439485"/>
            <a:ext cx="737497" cy="1120507"/>
          </a:xfrm>
          <a:custGeom>
            <a:avLst/>
            <a:gdLst/>
            <a:ahLst/>
            <a:cxnLst/>
            <a:rect l="l" t="t" r="r" b="b"/>
            <a:pathLst>
              <a:path w="1376863" h="2091920">
                <a:moveTo>
                  <a:pt x="0" y="0"/>
                </a:moveTo>
                <a:lnTo>
                  <a:pt x="1376864" y="0"/>
                </a:lnTo>
                <a:lnTo>
                  <a:pt x="1376864" y="2091919"/>
                </a:lnTo>
                <a:lnTo>
                  <a:pt x="0" y="2091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62007" y="126681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12539" y="0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2" y="0"/>
                </a:lnTo>
                <a:lnTo>
                  <a:pt x="3322952" y="1493226"/>
                </a:lnTo>
                <a:lnTo>
                  <a:pt x="0" y="1493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82800" y="126681"/>
            <a:ext cx="2215302" cy="995484"/>
          </a:xfrm>
          <a:custGeom>
            <a:avLst/>
            <a:gdLst/>
            <a:ahLst/>
            <a:cxnLst/>
            <a:rect l="l" t="t" r="r" b="b"/>
            <a:pathLst>
              <a:path w="3322953" h="1493226">
                <a:moveTo>
                  <a:pt x="0" y="0"/>
                </a:moveTo>
                <a:lnTo>
                  <a:pt x="3322953" y="0"/>
                </a:lnTo>
                <a:lnTo>
                  <a:pt x="3322953" y="1493225"/>
                </a:lnTo>
                <a:lnTo>
                  <a:pt x="0" y="1493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96897" y="1101115"/>
            <a:ext cx="1585139" cy="712309"/>
          </a:xfrm>
          <a:custGeom>
            <a:avLst/>
            <a:gdLst/>
            <a:ahLst/>
            <a:cxnLst/>
            <a:rect l="l" t="t" r="r" b="b"/>
            <a:pathLst>
              <a:path w="2377708" h="1068464">
                <a:moveTo>
                  <a:pt x="0" y="0"/>
                </a:moveTo>
                <a:lnTo>
                  <a:pt x="2377708" y="0"/>
                </a:lnTo>
                <a:lnTo>
                  <a:pt x="2377708" y="1068464"/>
                </a:lnTo>
                <a:lnTo>
                  <a:pt x="0" y="106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5039563" y="142427"/>
            <a:ext cx="2151081" cy="859105"/>
            <a:chOff x="7648149" y="1484649"/>
            <a:chExt cx="3226622" cy="1288657"/>
          </a:xfrm>
        </p:grpSpPr>
        <p:sp>
          <p:nvSpPr>
            <p:cNvPr id="9" name="Freeform 9"/>
            <p:cNvSpPr/>
            <p:nvPr/>
          </p:nvSpPr>
          <p:spPr>
            <a:xfrm>
              <a:off x="7702521" y="1484649"/>
              <a:ext cx="3172250" cy="1288657"/>
            </a:xfrm>
            <a:custGeom>
              <a:avLst/>
              <a:gdLst/>
              <a:ahLst/>
              <a:cxnLst/>
              <a:rect l="l" t="t" r="r" b="b"/>
              <a:pathLst>
                <a:path w="1721685" h="343917">
                  <a:moveTo>
                    <a:pt x="60400" y="0"/>
                  </a:moveTo>
                  <a:lnTo>
                    <a:pt x="1661285" y="0"/>
                  </a:lnTo>
                  <a:cubicBezTo>
                    <a:pt x="1694643" y="0"/>
                    <a:pt x="1721685" y="27042"/>
                    <a:pt x="1721685" y="60400"/>
                  </a:cubicBezTo>
                  <a:lnTo>
                    <a:pt x="1721685" y="283516"/>
                  </a:lnTo>
                  <a:cubicBezTo>
                    <a:pt x="1721685" y="316875"/>
                    <a:pt x="1694643" y="343917"/>
                    <a:pt x="1661285" y="343917"/>
                  </a:cubicBezTo>
                  <a:lnTo>
                    <a:pt x="60400" y="343917"/>
                  </a:lnTo>
                  <a:cubicBezTo>
                    <a:pt x="27042" y="343917"/>
                    <a:pt x="0" y="316875"/>
                    <a:pt x="0" y="283516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AF5733"/>
            </a:solidFill>
            <a:ln w="38100">
              <a:solidFill>
                <a:srgbClr val="495324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48149" y="1879239"/>
              <a:ext cx="3172251" cy="750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44"/>
                </a:lnSpc>
              </a:pPr>
              <a:r>
                <a:rPr lang="en-US" sz="4334">
                  <a:solidFill>
                    <a:srgbClr val="FEF3C6"/>
                  </a:solidFill>
                  <a:latin typeface="Michegar"/>
                </a:rPr>
                <a:t>Câu 3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303820" y="1208192"/>
            <a:ext cx="128015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chuồn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14"/>
          <p:cNvSpPr txBox="1"/>
          <p:nvPr/>
        </p:nvSpPr>
        <p:spPr>
          <a:xfrm>
            <a:off x="1676400" y="2563701"/>
            <a:ext cx="10515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indent="-609630" defTabSz="6096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 err="1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3600" b="1" dirty="0">
              <a:solidFill>
                <a:srgbClr val="4953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09630" indent="-609630" defTabSz="6096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b="1" dirty="0" err="1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4953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09630" indent="-609630" defTabSz="6096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600" b="1" dirty="0" err="1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4953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09630" indent="-609630" defTabSz="60963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600" b="1" dirty="0" err="1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dirty="0" smtClean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600" b="1" dirty="0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4953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endParaRPr lang="en-US" sz="3600" b="1" dirty="0">
              <a:solidFill>
                <a:srgbClr val="4953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ổng hợp 82+ về hình dấu tick mới nhất - coedo.com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2741335"/>
            <a:ext cx="404283" cy="4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ổng hợp 82+ về hình dấu tick mới nhất - coedo.com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17" y="5213595"/>
            <a:ext cx="404283" cy="4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6" name="Group 5"/>
          <p:cNvGrpSpPr/>
          <p:nvPr/>
        </p:nvGrpSpPr>
        <p:grpSpPr>
          <a:xfrm>
            <a:off x="-316523" y="-79131"/>
            <a:ext cx="12915900" cy="7614139"/>
            <a:chOff x="-316523" y="-79131"/>
            <a:chExt cx="12915900" cy="7614139"/>
          </a:xfrm>
        </p:grpSpPr>
        <p:sp>
          <p:nvSpPr>
            <p:cNvPr id="5" name="Rectangle 4"/>
            <p:cNvSpPr/>
            <p:nvPr/>
          </p:nvSpPr>
          <p:spPr>
            <a:xfrm>
              <a:off x="-316523" y="4923692"/>
              <a:ext cx="12915900" cy="2611316"/>
            </a:xfrm>
            <a:prstGeom prst="rect">
              <a:avLst/>
            </a:prstGeom>
            <a:solidFill>
              <a:srgbClr val="DCE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316523" y="-79131"/>
              <a:ext cx="12590585" cy="4774223"/>
            </a:xfrm>
            <a:prstGeom prst="rect">
              <a:avLst/>
            </a:prstGeom>
            <a:solidFill>
              <a:srgbClr val="FDDD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6" name="Picture 2" descr="https://i.pinimg.com/564x/a1/14/4c/a1144cf549c7781e3f7f14a6fbdf3eff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75" y="0"/>
              <a:ext cx="10319978" cy="687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s://i.pinimg.com/564x/65/ea/78/65ea78d0f6405e5726be45991c44906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" b="94858" l="10284" r="91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234" y="2562695"/>
            <a:ext cx="3731963" cy="3731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231423" y="409788"/>
            <a:ext cx="6814039" cy="1915386"/>
            <a:chOff x="5231423" y="409788"/>
            <a:chExt cx="6814039" cy="1915386"/>
          </a:xfrm>
        </p:grpSpPr>
        <p:sp>
          <p:nvSpPr>
            <p:cNvPr id="7" name="Oval Callout 6"/>
            <p:cNvSpPr/>
            <p:nvPr/>
          </p:nvSpPr>
          <p:spPr>
            <a:xfrm>
              <a:off x="5231423" y="409788"/>
              <a:ext cx="6814039" cy="1915386"/>
            </a:xfrm>
            <a:prstGeom prst="wedgeEllipseCallout">
              <a:avLst>
                <a:gd name="adj1" fmla="val -46143"/>
                <a:gd name="adj2" fmla="val 791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67791" y="851528"/>
              <a:ext cx="5901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vi-VN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5057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60338"/>
            <a:ext cx="11782425" cy="64690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 descr="Everest International School | VI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13432" r="31985" b="22821"/>
          <a:stretch/>
        </p:blipFill>
        <p:spPr bwMode="auto">
          <a:xfrm>
            <a:off x="10342322" y="504825"/>
            <a:ext cx="1271219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3430" y="1154678"/>
            <a:ext cx="11723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300000"/>
              </a:lnSpc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30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300000"/>
              </a:lnSpc>
            </a:pPr>
            <a:endParaRPr lang="vi-VN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510" y="804491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3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0" y="2480241"/>
            <a:ext cx="513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–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2.3)</a:t>
            </a:r>
            <a:endParaRPr lang="vi-VN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5200" y="3820974"/>
            <a:ext cx="513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2.4 –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3.1)</a:t>
            </a:r>
            <a:endParaRPr lang="vi-VN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9487" y="5186134"/>
            <a:ext cx="513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3.1 –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  <a:endParaRPr lang="vi-VN" sz="2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60338"/>
            <a:ext cx="11782425" cy="64690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 descr="Everest International School | VI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13432" r="31985" b="22821"/>
          <a:stretch/>
        </p:blipFill>
        <p:spPr bwMode="auto">
          <a:xfrm>
            <a:off x="10557819" y="489743"/>
            <a:ext cx="1075438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4238" y="904756"/>
            <a:ext cx="105009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1. Kiến thức: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bài học này, HS sẽ: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 -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Năng lực 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- NL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- NL gi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Đề xuất 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SGK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Phẩm chất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- Chăm chỉ: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- </a:t>
            </a:r>
            <a:r>
              <a:rPr lang="nl-NL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nhiệm: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Có ý thức chăm sóc, bảo vệ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hoa, cây cảnh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632" y="84467"/>
            <a:ext cx="9515235" cy="820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33425"/>
            <a:ext cx="10515600" cy="1325563"/>
          </a:xfrm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Top 79+ về hình nền slide mở đầu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075" y="160338"/>
            <a:ext cx="11782425" cy="64690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utoShape 2" descr="Hệ Thống Giáo Dục Everest | Han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4" descr="Hệ Thống Giáo Dục Everest | Han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6" name="Picture 6" descr="Everest International School | VI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13432" r="31985" b="22821"/>
          <a:stretch/>
        </p:blipFill>
        <p:spPr bwMode="auto">
          <a:xfrm>
            <a:off x="10557819" y="489743"/>
            <a:ext cx="1075438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4257" y="873731"/>
            <a:ext cx="112521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I.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1. Khởi động (3p)</a:t>
            </a:r>
            <a:endParaRPr lang="vi-VN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Tạo sự tò mò, hứng thú học tập qua giải quyết tình huống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Khám phá (27-32p)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2.1.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2.3.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(5p)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Củng cố lại kiến thức qua trò chơi học tập</a:t>
            </a:r>
          </a:p>
          <a:p>
            <a:pPr lvl="0">
              <a:lnSpc>
                <a:spcPct val="150000"/>
              </a:lnSpc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- Dặn dò HS trồng cây hoa để làm dự án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632" y="84467"/>
            <a:ext cx="9515235" cy="820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6" name="Group 5"/>
          <p:cNvGrpSpPr/>
          <p:nvPr/>
        </p:nvGrpSpPr>
        <p:grpSpPr>
          <a:xfrm>
            <a:off x="-316523" y="-79131"/>
            <a:ext cx="12915900" cy="7614139"/>
            <a:chOff x="-316523" y="-79131"/>
            <a:chExt cx="12915900" cy="7614139"/>
          </a:xfrm>
        </p:grpSpPr>
        <p:sp>
          <p:nvSpPr>
            <p:cNvPr id="5" name="Rectangle 4"/>
            <p:cNvSpPr/>
            <p:nvPr/>
          </p:nvSpPr>
          <p:spPr>
            <a:xfrm>
              <a:off x="-316523" y="4923692"/>
              <a:ext cx="12915900" cy="2611316"/>
            </a:xfrm>
            <a:prstGeom prst="rect">
              <a:avLst/>
            </a:prstGeom>
            <a:solidFill>
              <a:srgbClr val="DCE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316523" y="-79131"/>
              <a:ext cx="12590585" cy="4774223"/>
            </a:xfrm>
            <a:prstGeom prst="rect">
              <a:avLst/>
            </a:prstGeom>
            <a:solidFill>
              <a:srgbClr val="FDDD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6" name="Picture 2" descr="https://i.pinimg.com/564x/a1/14/4c/a1144cf549c7781e3f7f14a6fbdf3eff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75" y="0"/>
              <a:ext cx="10319978" cy="687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s://i.pinimg.com/564x/65/ea/78/65ea78d0f6405e5726be45991c449068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" b="94858" l="10284" r="91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234" y="2562695"/>
            <a:ext cx="3731963" cy="3731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231423" y="409788"/>
            <a:ext cx="6814039" cy="1915386"/>
            <a:chOff x="5231423" y="409788"/>
            <a:chExt cx="6814039" cy="1915386"/>
          </a:xfrm>
        </p:grpSpPr>
        <p:sp>
          <p:nvSpPr>
            <p:cNvPr id="7" name="Oval Callout 6"/>
            <p:cNvSpPr/>
            <p:nvPr/>
          </p:nvSpPr>
          <p:spPr>
            <a:xfrm>
              <a:off x="5231423" y="409788"/>
              <a:ext cx="6814039" cy="1915386"/>
            </a:xfrm>
            <a:prstGeom prst="wedgeEllipseCallout">
              <a:avLst>
                <a:gd name="adj1" fmla="val -46143"/>
                <a:gd name="adj2" fmla="val 791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67791" y="851528"/>
              <a:ext cx="59018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Xin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An.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nữa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vi-VN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5591" y="1171687"/>
            <a:ext cx="4848254" cy="1391008"/>
            <a:chOff x="-284805" y="1171687"/>
            <a:chExt cx="5248044" cy="1391008"/>
          </a:xfrm>
        </p:grpSpPr>
        <p:sp>
          <p:nvSpPr>
            <p:cNvPr id="11" name="Oval Callout 10"/>
            <p:cNvSpPr/>
            <p:nvPr/>
          </p:nvSpPr>
          <p:spPr>
            <a:xfrm>
              <a:off x="-284805" y="1171687"/>
              <a:ext cx="5248044" cy="1391008"/>
            </a:xfrm>
            <a:prstGeom prst="wedgeEllipseCallout">
              <a:avLst>
                <a:gd name="adj1" fmla="val 31730"/>
                <a:gd name="adj2" fmla="val 6761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9502" y="1513248"/>
              <a:ext cx="41701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cúc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1971" y="-750395"/>
            <a:ext cx="487363" cy="487363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17468" y="-770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5057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971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3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6" name="Group 5"/>
          <p:cNvGrpSpPr/>
          <p:nvPr/>
        </p:nvGrpSpPr>
        <p:grpSpPr>
          <a:xfrm>
            <a:off x="-316523" y="-79131"/>
            <a:ext cx="12915900" cy="7614139"/>
            <a:chOff x="-316523" y="-79131"/>
            <a:chExt cx="12915900" cy="7614139"/>
          </a:xfrm>
        </p:grpSpPr>
        <p:sp>
          <p:nvSpPr>
            <p:cNvPr id="5" name="Rectangle 4"/>
            <p:cNvSpPr/>
            <p:nvPr/>
          </p:nvSpPr>
          <p:spPr>
            <a:xfrm>
              <a:off x="-316523" y="4923692"/>
              <a:ext cx="12915900" cy="2611316"/>
            </a:xfrm>
            <a:prstGeom prst="rect">
              <a:avLst/>
            </a:prstGeom>
            <a:solidFill>
              <a:srgbClr val="DCE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316523" y="-79131"/>
              <a:ext cx="12590585" cy="4774223"/>
            </a:xfrm>
            <a:prstGeom prst="rect">
              <a:avLst/>
            </a:prstGeom>
            <a:solidFill>
              <a:srgbClr val="FDDD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6" name="Picture 2" descr="https://i.pinimg.com/564x/a1/14/4c/a1144cf549c7781e3f7f14a6fbdf3ef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75" y="0"/>
              <a:ext cx="10319978" cy="687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Oval Callout 6"/>
          <p:cNvSpPr/>
          <p:nvPr/>
        </p:nvSpPr>
        <p:spPr>
          <a:xfrm>
            <a:off x="5231424" y="409788"/>
            <a:ext cx="5653454" cy="1915386"/>
          </a:xfrm>
          <a:prstGeom prst="wedgeEllipseCallout">
            <a:avLst>
              <a:gd name="adj1" fmla="val -46143"/>
              <a:gd name="adj2" fmla="val 791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6312175" y="673534"/>
            <a:ext cx="4139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vời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i.pinimg.com/564x/bd/53/81/bd5381ade095a9993c766e40798af7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13" y="1713767"/>
            <a:ext cx="461962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5083" y="409788"/>
            <a:ext cx="3253153" cy="2337442"/>
            <a:chOff x="315083" y="409788"/>
            <a:chExt cx="3253153" cy="2337442"/>
          </a:xfrm>
        </p:grpSpPr>
        <p:sp>
          <p:nvSpPr>
            <p:cNvPr id="9" name="Cloud Callout 8"/>
            <p:cNvSpPr/>
            <p:nvPr/>
          </p:nvSpPr>
          <p:spPr>
            <a:xfrm>
              <a:off x="315083" y="461230"/>
              <a:ext cx="3253153" cy="2286000"/>
            </a:xfrm>
            <a:prstGeom prst="cloudCallout">
              <a:avLst>
                <a:gd name="adj1" fmla="val 52410"/>
                <a:gd name="adj2" fmla="val 5673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2" name="Picture 4" descr="https://i.pinimg.com/564x/ef/3d/f0/ef3df0e54743475e173508a85c9071fd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75" y="409788"/>
              <a:ext cx="2104048" cy="214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Snip Same Side Corner Rectangle 9"/>
          <p:cNvSpPr/>
          <p:nvPr/>
        </p:nvSpPr>
        <p:spPr>
          <a:xfrm rot="10800000">
            <a:off x="1787263" y="1617945"/>
            <a:ext cx="169162" cy="191643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6" name="Group 5"/>
          <p:cNvGrpSpPr/>
          <p:nvPr/>
        </p:nvGrpSpPr>
        <p:grpSpPr>
          <a:xfrm>
            <a:off x="-316523" y="-79131"/>
            <a:ext cx="12915900" cy="7614139"/>
            <a:chOff x="-316523" y="-79131"/>
            <a:chExt cx="12915900" cy="7614139"/>
          </a:xfrm>
        </p:grpSpPr>
        <p:sp>
          <p:nvSpPr>
            <p:cNvPr id="5" name="Rectangle 4"/>
            <p:cNvSpPr/>
            <p:nvPr/>
          </p:nvSpPr>
          <p:spPr>
            <a:xfrm>
              <a:off x="-316523" y="4923692"/>
              <a:ext cx="12915900" cy="2611316"/>
            </a:xfrm>
            <a:prstGeom prst="rect">
              <a:avLst/>
            </a:prstGeom>
            <a:solidFill>
              <a:srgbClr val="DCE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316523" y="-79131"/>
              <a:ext cx="12590585" cy="4774223"/>
            </a:xfrm>
            <a:prstGeom prst="rect">
              <a:avLst/>
            </a:prstGeom>
            <a:solidFill>
              <a:srgbClr val="FDDD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6" name="Picture 2" descr="https://i.pinimg.com/564x/a1/14/4c/a1144cf549c7781e3f7f14a6fbdf3ef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75" y="0"/>
              <a:ext cx="10319978" cy="687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Oval Callout 6"/>
          <p:cNvSpPr/>
          <p:nvPr/>
        </p:nvSpPr>
        <p:spPr>
          <a:xfrm>
            <a:off x="5008685" y="288192"/>
            <a:ext cx="6664569" cy="2066193"/>
          </a:xfrm>
          <a:prstGeom prst="wedgeEllipseCallout">
            <a:avLst>
              <a:gd name="adj1" fmla="val -46143"/>
              <a:gd name="adj2" fmla="val 791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5698456" y="614244"/>
            <a:ext cx="5308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!!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i.pinimg.com/564x/9d/95/30/9d9530571f7a4e023aff3e9e5f42e9a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5" b="96454" l="12411" r="84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44" y="2480606"/>
            <a:ext cx="4428972" cy="44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3125" y="-867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i.pinimg.com/564x/f3/85/e6/f385e6cd56560cdc08258c5e42efa8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006"/>
            <a:ext cx="12192000" cy="69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91307" y="919143"/>
            <a:ext cx="6664569" cy="2553819"/>
            <a:chOff x="791307" y="919143"/>
            <a:chExt cx="6664569" cy="2553819"/>
          </a:xfrm>
        </p:grpSpPr>
        <p:sp>
          <p:nvSpPr>
            <p:cNvPr id="7" name="Oval Callout 6"/>
            <p:cNvSpPr/>
            <p:nvPr/>
          </p:nvSpPr>
          <p:spPr>
            <a:xfrm>
              <a:off x="791307" y="919143"/>
              <a:ext cx="6664569" cy="2553819"/>
            </a:xfrm>
            <a:prstGeom prst="wedgeEllipseCallout">
              <a:avLst>
                <a:gd name="adj1" fmla="val 39477"/>
                <a:gd name="adj2" fmla="val 9749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05520" y="1395765"/>
              <a:ext cx="563614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Bây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ác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0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chậu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000" i="1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00" name="Picture 4" descr="https://i.pinimg.com/564x/b1/df/c2/b1dfc2ad712ede723ee7cb5be7702a5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9" b="89941" l="16568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3472962"/>
            <a:ext cx="3660285" cy="36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3885" y="-752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972 -0.00486 L 3.125E-6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1089</Words>
  <PresentationFormat>Widescreen</PresentationFormat>
  <Paragraphs>131</Paragraphs>
  <Slides>27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#9Slide03 AmpleSoft Bold</vt:lpstr>
      <vt:lpstr>#9Slide03 Cousine Bold</vt:lpstr>
      <vt:lpstr>#9Slide03 Nanami Rounded Light</vt:lpstr>
      <vt:lpstr>#9Slide04 Alfa Slab One</vt:lpstr>
      <vt:lpstr>#9Slide04 Trirong Black</vt:lpstr>
      <vt:lpstr>#9Slide06 FS Playlist Script</vt:lpstr>
      <vt:lpstr>Arial</vt:lpstr>
      <vt:lpstr>Calibri</vt:lpstr>
      <vt:lpstr>Calibri Light</vt:lpstr>
      <vt:lpstr>Cambria</vt:lpstr>
      <vt:lpstr>Michegar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2023-08-06T17:03:47Z</dcterms:created>
  <dcterms:modified xsi:type="dcterms:W3CDTF">2023-08-08T02:07:08Z</dcterms:modified>
</cp:coreProperties>
</file>