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93" r:id="rId4"/>
    <p:sldId id="394" r:id="rId5"/>
    <p:sldId id="395" r:id="rId6"/>
    <p:sldId id="389" r:id="rId7"/>
    <p:sldId id="396" r:id="rId8"/>
    <p:sldId id="397" r:id="rId9"/>
    <p:sldId id="398" r:id="rId10"/>
    <p:sldId id="399" r:id="rId11"/>
    <p:sldId id="401" r:id="rId12"/>
    <p:sldId id="335" r:id="rId13"/>
    <p:sldId id="400" r:id="rId14"/>
    <p:sldId id="390" r:id="rId15"/>
    <p:sldId id="402" r:id="rId16"/>
    <p:sldId id="276" r:id="rId17"/>
    <p:sldId id="40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814" y="82726"/>
            <a:ext cx="68228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15. CẢM BIẾN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94929" y="695207"/>
            <a:ext cx="5349733" cy="2733790"/>
          </a:xfrm>
          <a:prstGeom prst="rect">
            <a:avLst/>
          </a:prstGeom>
        </p:spPr>
      </p:pic>
      <p:pic>
        <p:nvPicPr>
          <p:cNvPr id="5" name="Picture 4"/>
          <p:cNvPicPr>
            <a:picLocks noChangeAspect="1"/>
          </p:cNvPicPr>
          <p:nvPr/>
        </p:nvPicPr>
        <p:blipFill>
          <a:blip r:embed="rId4"/>
          <a:stretch>
            <a:fillRect/>
          </a:stretch>
        </p:blipFill>
        <p:spPr>
          <a:xfrm>
            <a:off x="6022731" y="818787"/>
            <a:ext cx="5829300" cy="2610210"/>
          </a:xfrm>
          <a:prstGeom prst="rect">
            <a:avLst/>
          </a:prstGeom>
        </p:spPr>
      </p:pic>
      <p:pic>
        <p:nvPicPr>
          <p:cNvPr id="7" name="Picture 6"/>
          <p:cNvPicPr>
            <a:picLocks noChangeAspect="1"/>
          </p:cNvPicPr>
          <p:nvPr/>
        </p:nvPicPr>
        <p:blipFill>
          <a:blip r:embed="rId5"/>
          <a:stretch>
            <a:fillRect/>
          </a:stretch>
        </p:blipFill>
        <p:spPr>
          <a:xfrm>
            <a:off x="466585" y="3579813"/>
            <a:ext cx="5556146" cy="3216641"/>
          </a:xfrm>
          <a:prstGeom prst="rect">
            <a:avLst/>
          </a:prstGeom>
        </p:spPr>
      </p:pic>
      <p:pic>
        <p:nvPicPr>
          <p:cNvPr id="8" name="Picture 7"/>
          <p:cNvPicPr>
            <a:picLocks noChangeAspect="1"/>
          </p:cNvPicPr>
          <p:nvPr/>
        </p:nvPicPr>
        <p:blipFill>
          <a:blip r:embed="rId6"/>
          <a:stretch>
            <a:fillRect/>
          </a:stretch>
        </p:blipFill>
        <p:spPr>
          <a:xfrm>
            <a:off x="5468815" y="3579813"/>
            <a:ext cx="6444762" cy="298804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Hãy lựa chọn mô đun cảm biến phù hợp cho các tình huống dưới đây.</a:t>
            </a:r>
          </a:p>
        </p:txBody>
      </p:sp>
      <p:graphicFrame>
        <p:nvGraphicFramePr>
          <p:cNvPr id="9" name="Table 8"/>
          <p:cNvGraphicFramePr>
            <a:graphicFrameLocks noGrp="1"/>
          </p:cNvGraphicFramePr>
          <p:nvPr>
            <p:extLst>
              <p:ext uri="{D42A27DB-BD31-4B8C-83A1-F6EECF244321}">
                <p14:modId xmlns:p14="http://schemas.microsoft.com/office/powerpoint/2010/main" val="1571651963"/>
              </p:ext>
            </p:extLst>
          </p:nvPr>
        </p:nvGraphicFramePr>
        <p:xfrm>
          <a:off x="346289" y="1633425"/>
          <a:ext cx="11522250" cy="3223768"/>
        </p:xfrm>
        <a:graphic>
          <a:graphicData uri="http://schemas.openxmlformats.org/drawingml/2006/table">
            <a:tbl>
              <a:tblPr firstRow="1" firstCol="1" bandRow="1"/>
              <a:tblGrid>
                <a:gridCol w="8309424">
                  <a:extLst>
                    <a:ext uri="{9D8B030D-6E8A-4147-A177-3AD203B41FA5}">
                      <a16:colId xmlns:a16="http://schemas.microsoft.com/office/drawing/2014/main" val="1006659545"/>
                    </a:ext>
                  </a:extLst>
                </a:gridCol>
                <a:gridCol w="3212826">
                  <a:extLst>
                    <a:ext uri="{9D8B030D-6E8A-4147-A177-3AD203B41FA5}">
                      <a16:colId xmlns:a16="http://schemas.microsoft.com/office/drawing/2014/main" val="2860673003"/>
                    </a:ext>
                  </a:extLst>
                </a:gridCol>
              </a:tblGrid>
              <a:tr h="188595">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759098"/>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87931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428893"/>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39443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160057"/>
                  </a:ext>
                </a:extLst>
              </a:tr>
            </a:tbl>
          </a:graphicData>
        </a:graphic>
      </p:graphicFrame>
    </p:spTree>
    <p:extLst>
      <p:ext uri="{BB962C8B-B14F-4D97-AF65-F5344CB8AC3E}">
        <p14:creationId xmlns:p14="http://schemas.microsoft.com/office/powerpoint/2010/main" val="752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Hãy lựa chọn mô đun cảm biến phù hợp cho các tình huống dưới đây.</a:t>
            </a:r>
          </a:p>
        </p:txBody>
      </p:sp>
      <p:graphicFrame>
        <p:nvGraphicFramePr>
          <p:cNvPr id="8" name="Table 7"/>
          <p:cNvGraphicFramePr>
            <a:graphicFrameLocks noGrp="1"/>
          </p:cNvGraphicFramePr>
          <p:nvPr/>
        </p:nvGraphicFramePr>
        <p:xfrm>
          <a:off x="522276" y="1791479"/>
          <a:ext cx="11420669" cy="4730093"/>
        </p:xfrm>
        <a:graphic>
          <a:graphicData uri="http://schemas.openxmlformats.org/drawingml/2006/table">
            <a:tbl>
              <a:tblPr firstRow="1" firstCol="1" bandRow="1"/>
              <a:tblGrid>
                <a:gridCol w="5769450">
                  <a:extLst>
                    <a:ext uri="{9D8B030D-6E8A-4147-A177-3AD203B41FA5}">
                      <a16:colId xmlns:a16="http://schemas.microsoft.com/office/drawing/2014/main" val="3901117423"/>
                    </a:ext>
                  </a:extLst>
                </a:gridCol>
                <a:gridCol w="5651219">
                  <a:extLst>
                    <a:ext uri="{9D8B030D-6E8A-4147-A177-3AD203B41FA5}">
                      <a16:colId xmlns:a16="http://schemas.microsoft.com/office/drawing/2014/main" val="1757285503"/>
                    </a:ext>
                  </a:extLst>
                </a:gridCol>
              </a:tblGrid>
              <a:tr h="629422">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8135660"/>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hồng ngoại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9141024"/>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ánh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968091"/>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nhiệt độ</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3856249"/>
                  </a:ext>
                </a:extLst>
              </a:tr>
              <a:tr h="629422">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độ ẩm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48862"/>
                  </a:ext>
                </a:extLst>
              </a:tr>
            </a:tbl>
          </a:graphicData>
        </a:graphic>
      </p:graphicFrame>
    </p:spTree>
    <p:extLst>
      <p:ext uri="{BB962C8B-B14F-4D97-AF65-F5344CB8AC3E}">
        <p14:creationId xmlns:p14="http://schemas.microsoft.com/office/powerpoint/2010/main" val="15873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24220" y="1203803"/>
            <a:ext cx="10756490" cy="5336956"/>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49033" y="1274066"/>
            <a:ext cx="5312012" cy="5336956"/>
          </a:xfrm>
          <a:prstGeom prst="rect">
            <a:avLst/>
          </a:prstGeom>
        </p:spPr>
      </p:pic>
      <p:sp>
        <p:nvSpPr>
          <p:cNvPr id="6" name="Rectangle 5"/>
          <p:cNvSpPr/>
          <p:nvPr/>
        </p:nvSpPr>
        <p:spPr>
          <a:xfrm>
            <a:off x="5666672" y="1095611"/>
            <a:ext cx="6096000" cy="5693866"/>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Bài 1.</a:t>
            </a:r>
          </a:p>
          <a:p>
            <a:r>
              <a:rPr lang="vi-VN" sz="2800">
                <a:solidFill>
                  <a:srgbClr val="0000FF"/>
                </a:solidFill>
                <a:latin typeface="Times New Roman" panose="02020603050405020304" pitchFamily="18" charset="0"/>
                <a:cs typeface="Times New Roman" panose="02020603050405020304" pitchFamily="18" charset="0"/>
              </a:rPr>
              <a:t>a) Cảm biến khí Gas sử dụng để cảm biến khí gas trong môi trường (VD: máy phát hiện rò rỉ khí Gas, cảnh báo cháy nổ do khí Gas).</a:t>
            </a:r>
          </a:p>
          <a:p>
            <a:r>
              <a:rPr lang="vi-VN" sz="2800">
                <a:solidFill>
                  <a:srgbClr val="0000FF"/>
                </a:solidFill>
                <a:latin typeface="Times New Roman" panose="02020603050405020304" pitchFamily="18" charset="0"/>
                <a:cs typeface="Times New Roman" panose="02020603050405020304" pitchFamily="18" charset="0"/>
              </a:rPr>
              <a:t>b) Cảm biến âm thanh phát hiện (Cảm biến) âm thanh, tiếng động xung quanh.</a:t>
            </a:r>
          </a:p>
          <a:p>
            <a:r>
              <a:rPr lang="vi-VN" sz="2800">
                <a:solidFill>
                  <a:srgbClr val="0000FF"/>
                </a:solidFill>
                <a:latin typeface="Times New Roman" panose="02020603050405020304" pitchFamily="18" charset="0"/>
                <a:cs typeface="Times New Roman" panose="02020603050405020304" pitchFamily="18" charset="0"/>
              </a:rPr>
              <a:t>c) Cảm biến hồng ngoại dùng để đo và phát hiện bức xạ hồng ngoại có trong môi trường xung quanh.</a:t>
            </a:r>
          </a:p>
          <a:p>
            <a:r>
              <a:rPr lang="vi-VN" sz="2800">
                <a:solidFill>
                  <a:srgbClr val="0000FF"/>
                </a:solidFill>
                <a:latin typeface="Times New Roman" panose="02020603050405020304" pitchFamily="18" charset="0"/>
                <a:cs typeface="Times New Roman" panose="02020603050405020304" pitchFamily="18" charset="0"/>
              </a:rPr>
              <a:t>d) Cảm biến siêu âm sử dụng để đo khoảng cách, chuẩn đoán hình ảnh, đo mức nước,... </a:t>
            </a:r>
          </a:p>
        </p:txBody>
      </p:sp>
    </p:spTree>
    <p:extLst>
      <p:ext uri="{BB962C8B-B14F-4D97-AF65-F5344CB8AC3E}">
        <p14:creationId xmlns:p14="http://schemas.microsoft.com/office/powerpoint/2010/main" val="30058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đề xuất chọn lựa loại mô đun cảm biến cho một mạch điện báo cháy tự động. Nêu vai trò của mô đun trong mạch điện đó.</a:t>
            </a:r>
          </a:p>
        </p:txBody>
      </p:sp>
    </p:spTree>
    <p:extLst>
      <p:ext uri="{BB962C8B-B14F-4D97-AF65-F5344CB8AC3E}">
        <p14:creationId xmlns:p14="http://schemas.microsoft.com/office/powerpoint/2010/main" val="9634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đề xuất chọn lựa loại mô đun cảm biến cho một mạch điện báo cháy tự động. Nêu vai trò của mô đun trong mạch điện đó.</a:t>
            </a:r>
          </a:p>
        </p:txBody>
      </p:sp>
      <p:sp>
        <p:nvSpPr>
          <p:cNvPr id="2" name="Rectangle 1"/>
          <p:cNvSpPr/>
          <p:nvPr/>
        </p:nvSpPr>
        <p:spPr>
          <a:xfrm>
            <a:off x="3048000" y="3105835"/>
            <a:ext cx="6096000" cy="1384995"/>
          </a:xfrm>
          <a:prstGeom prst="rect">
            <a:avLst/>
          </a:prstGeom>
        </p:spPr>
        <p:txBody>
          <a:bodyPr>
            <a:spAutoFit/>
          </a:bodyPr>
          <a:lstStyle/>
          <a:p>
            <a:r>
              <a:rPr lang="en-US" sz="2800">
                <a:solidFill>
                  <a:srgbClr val="0000FF"/>
                </a:solidFill>
                <a:latin typeface="Times New Roman" panose="02020603050405020304" pitchFamily="18" charset="0"/>
                <a:cs typeface="Times New Roman" panose="02020603050405020304" pitchFamily="18" charset="0"/>
              </a:rPr>
              <a:t>Bài 3. Loại mô đun cảm biến cho một mạch điện báo cháy tự động là mô đun cảm biến nhiệt độ</a:t>
            </a:r>
          </a:p>
        </p:txBody>
      </p:sp>
    </p:spTree>
    <p:extLst>
      <p:ext uri="{BB962C8B-B14F-4D97-AF65-F5344CB8AC3E}">
        <p14:creationId xmlns:p14="http://schemas.microsoft.com/office/powerpoint/2010/main" val="76771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tìm hiểu và đề xuất ý tưởng thiết kế hệ thống chiếu sáng thông minh trong gia đình em xác định rõ</a:t>
            </a:r>
          </a:p>
          <a:p>
            <a:r>
              <a:rPr lang="nl-NL" sz="2800" b="1">
                <a:latin typeface="Times New Roman" panose="02020603050405020304" pitchFamily="18" charset="0"/>
                <a:cs typeface="Times New Roman" panose="02020603050405020304" pitchFamily="18" charset="0"/>
              </a:rPr>
              <a:t>+ Loại mô đun cảm biến sẽ sử dụng</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Vẽ sơ đồ kết nối các phần tử sử dụng để lắp đặt hệ thống trên</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tìm hiểu và đề xuất ý tưởng thiết kế hệ thống chiếu sáng thông minh trong gia đình em xác định rõ</a:t>
            </a:r>
          </a:p>
          <a:p>
            <a:r>
              <a:rPr lang="nl-NL" sz="2800" b="1">
                <a:latin typeface="Times New Roman" panose="02020603050405020304" pitchFamily="18" charset="0"/>
                <a:cs typeface="Times New Roman" panose="02020603050405020304" pitchFamily="18" charset="0"/>
              </a:rPr>
              <a:t>+ Loại mô đun cảm biến sẽ sử dụng</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Vẽ sơ đồ kết nối các phần tử sử dụng để lắp đặt hệ thống trên</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
        <p:nvSpPr>
          <p:cNvPr id="2" name="Rectangle 1"/>
          <p:cNvSpPr/>
          <p:nvPr/>
        </p:nvSpPr>
        <p:spPr>
          <a:xfrm>
            <a:off x="836644" y="3807978"/>
            <a:ext cx="9958873" cy="2677656"/>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1. HS tự đề xuất ý tưởng thiết kế</a:t>
            </a:r>
          </a:p>
          <a:p>
            <a:r>
              <a:rPr lang="vi-VN" sz="2400">
                <a:solidFill>
                  <a:srgbClr val="0000FF"/>
                </a:solidFill>
                <a:latin typeface="Times New Roman" panose="02020603050405020304" pitchFamily="18" charset="0"/>
                <a:cs typeface="Times New Roman" panose="02020603050405020304" pitchFamily="18" charset="0"/>
              </a:rPr>
              <a:t>2. Mô đun cảm biến nhiệt độ có trong tủ lạnh, máy điều hòa không khí, ... có vai trò đóng/ cắt nguồn điện tùy thuộc vào cảm biến nhiệt độ.</a:t>
            </a:r>
          </a:p>
          <a:p>
            <a:r>
              <a:rPr lang="vi-VN" sz="2400">
                <a:solidFill>
                  <a:srgbClr val="0000FF"/>
                </a:solidFill>
                <a:latin typeface="Times New Roman" panose="02020603050405020304" pitchFamily="18" charset="0"/>
                <a:cs typeface="Times New Roman" panose="02020603050405020304" pitchFamily="18" charset="0"/>
              </a:rPr>
              <a:t>Mô đun cảm biến ánh sáng có trong đèn tự động ... có vai trò đóng/ cắt nguồn điện tùy thuộc vào cảm biến ánh sáng.</a:t>
            </a:r>
          </a:p>
          <a:p>
            <a:r>
              <a:rPr lang="vi-VN" sz="2400">
                <a:solidFill>
                  <a:srgbClr val="0000FF"/>
                </a:solidFill>
                <a:latin typeface="Times New Roman" panose="02020603050405020304" pitchFamily="18" charset="0"/>
                <a:cs typeface="Times New Roman" panose="02020603050405020304" pitchFamily="18" charset="0"/>
              </a:rPr>
              <a:t>Mô đun cảm biến hồng ngoại có trong đèn ... có vai trò đóng/ cắt nguồn điện tùy thuộc vào cảm biến hồng ngoại khi có người đi lại.</a:t>
            </a:r>
          </a:p>
        </p:txBody>
      </p:sp>
    </p:spTree>
    <p:extLst>
      <p:ext uri="{BB962C8B-B14F-4D97-AF65-F5344CB8AC3E}">
        <p14:creationId xmlns:p14="http://schemas.microsoft.com/office/powerpoint/2010/main" val="326900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quan sát và mô tả sự vận hành của hệ thống cửa đóng mở tự động ở Hình 15.1.</a:t>
            </a:r>
          </a:p>
        </p:txBody>
      </p:sp>
      <p:pic>
        <p:nvPicPr>
          <p:cNvPr id="3" name="Picture 2"/>
          <p:cNvPicPr>
            <a:picLocks noChangeAspect="1"/>
          </p:cNvPicPr>
          <p:nvPr/>
        </p:nvPicPr>
        <p:blipFill>
          <a:blip r:embed="rId2"/>
          <a:stretch>
            <a:fillRect/>
          </a:stretch>
        </p:blipFill>
        <p:spPr>
          <a:xfrm>
            <a:off x="307731" y="548512"/>
            <a:ext cx="6840415" cy="4322426"/>
          </a:xfrm>
          <a:prstGeom prst="rect">
            <a:avLst/>
          </a:prstGeom>
        </p:spPr>
      </p:pic>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955" y="5112774"/>
            <a:ext cx="5953905"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15.1. Hệ thống cửa đóng mở tự động ở siêu thị</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7731" y="548512"/>
            <a:ext cx="6840415" cy="4322426"/>
          </a:xfrm>
          <a:prstGeom prst="rect">
            <a:avLst/>
          </a:prstGeom>
        </p:spPr>
      </p:pic>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955" y="5112774"/>
            <a:ext cx="5953905"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15.1. Hệ thống cửa đóng mở tự động ở siêu thị</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7557795" y="664134"/>
            <a:ext cx="4301413" cy="3539430"/>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Cánh cửa mở ra khi có người đến gần</a:t>
            </a:r>
          </a:p>
          <a:p>
            <a:r>
              <a:rPr lang="vi-VN" sz="2800" b="1">
                <a:solidFill>
                  <a:srgbClr val="FF0000"/>
                </a:solidFill>
                <a:latin typeface="Times New Roman" panose="02020603050405020304" pitchFamily="18" charset="0"/>
                <a:cs typeface="Times New Roman" panose="02020603050405020304" pitchFamily="18" charset="0"/>
              </a:rPr>
              <a:t>Điều đó cho thấy cánh cửa tự động này có hệ thống cảm ứng, nó tự động mở/kéo ra hai bên khi cảm nhận được có người đứng/tiến đến gần</a:t>
            </a:r>
          </a:p>
        </p:txBody>
      </p:sp>
    </p:spTree>
    <p:extLst>
      <p:ext uri="{BB962C8B-B14F-4D97-AF65-F5344CB8AC3E}">
        <p14:creationId xmlns:p14="http://schemas.microsoft.com/office/powerpoint/2010/main" val="122455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4" y="-26904"/>
            <a:ext cx="1172858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Hình 15.2 bao gồm các cảm biến ánh sáng, cảm biến độ ẩm, cảm biến nhiệt độ.</a:t>
            </a:r>
          </a:p>
          <a:p>
            <a:r>
              <a:rPr lang="en-US" sz="2800" b="1">
                <a:latin typeface="Times New Roman" panose="02020603050405020304" pitchFamily="18" charset="0"/>
                <a:cs typeface="Times New Roman" panose="02020603050405020304" pitchFamily="18" charset="0"/>
              </a:rPr>
              <a:t>1. Quan sát và nhận biết từng loại cảm biến đã cho.</a:t>
            </a:r>
          </a:p>
          <a:p>
            <a:r>
              <a:rPr lang="en-US" sz="2800" b="1">
                <a:latin typeface="Times New Roman" panose="02020603050405020304" pitchFamily="18" charset="0"/>
                <a:cs typeface="Times New Roman" panose="02020603050405020304" pitchFamily="18" charset="0"/>
              </a:rPr>
              <a:t>2. Kể tên một số ứng dụng của cảm biến trong đời sống mà em biết.</a:t>
            </a:r>
          </a:p>
        </p:txBody>
      </p:sp>
      <p:pic>
        <p:nvPicPr>
          <p:cNvPr id="5" name="Picture 4"/>
          <p:cNvPicPr>
            <a:picLocks noChangeAspect="1"/>
          </p:cNvPicPr>
          <p:nvPr/>
        </p:nvPicPr>
        <p:blipFill>
          <a:blip r:embed="rId2"/>
          <a:stretch>
            <a:fillRect/>
          </a:stretch>
        </p:blipFill>
        <p:spPr>
          <a:xfrm>
            <a:off x="223933" y="1788978"/>
            <a:ext cx="5215291" cy="1935923"/>
          </a:xfrm>
          <a:prstGeom prst="rect">
            <a:avLst/>
          </a:prstGeom>
        </p:spPr>
      </p:pic>
      <p:pic>
        <p:nvPicPr>
          <p:cNvPr id="6" name="Picture 5"/>
          <p:cNvPicPr>
            <a:picLocks noChangeAspect="1"/>
          </p:cNvPicPr>
          <p:nvPr/>
        </p:nvPicPr>
        <p:blipFill>
          <a:blip r:embed="rId3"/>
          <a:stretch>
            <a:fillRect/>
          </a:stretch>
        </p:blipFill>
        <p:spPr>
          <a:xfrm>
            <a:off x="6223519" y="1788978"/>
            <a:ext cx="572899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9088017" y="3494932"/>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3802224" y="3724901"/>
            <a:ext cx="4572000" cy="2122893"/>
          </a:xfrm>
          <a:prstGeom prst="rect">
            <a:avLst/>
          </a:prstGeom>
        </p:spPr>
      </p:pic>
      <p:sp>
        <p:nvSpPr>
          <p:cNvPr id="10" name="TextBox 9"/>
          <p:cNvSpPr txBox="1"/>
          <p:nvPr/>
        </p:nvSpPr>
        <p:spPr>
          <a:xfrm>
            <a:off x="5853405" y="5893097"/>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3671595" y="6307732"/>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15.2. Một số cảm biến thông dụng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3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4" y="-26904"/>
            <a:ext cx="1172858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Hình 15.2 bao gồm các cảm biến ánh sáng, cảm biến độ ẩm, cảm biến nhiệt độ.</a:t>
            </a:r>
          </a:p>
          <a:p>
            <a:r>
              <a:rPr lang="en-US" sz="2800" b="1">
                <a:latin typeface="Times New Roman" panose="02020603050405020304" pitchFamily="18" charset="0"/>
                <a:cs typeface="Times New Roman" panose="02020603050405020304" pitchFamily="18" charset="0"/>
              </a:rPr>
              <a:t>1. Quan sát và nhận biết từng loại cảm biến đã cho.</a:t>
            </a:r>
          </a:p>
          <a:p>
            <a:r>
              <a:rPr lang="en-US" sz="2800" b="1">
                <a:latin typeface="Times New Roman" panose="02020603050405020304" pitchFamily="18" charset="0"/>
                <a:cs typeface="Times New Roman" panose="02020603050405020304" pitchFamily="18" charset="0"/>
              </a:rPr>
              <a:t>2. Kể tên một số ứng dụng của cảm biến trong đời sống mà em biết.</a:t>
            </a:r>
          </a:p>
        </p:txBody>
      </p:sp>
      <p:pic>
        <p:nvPicPr>
          <p:cNvPr id="5" name="Picture 4"/>
          <p:cNvPicPr>
            <a:picLocks noChangeAspect="1"/>
          </p:cNvPicPr>
          <p:nvPr/>
        </p:nvPicPr>
        <p:blipFill>
          <a:blip r:embed="rId2"/>
          <a:stretch>
            <a:fillRect/>
          </a:stretch>
        </p:blipFill>
        <p:spPr>
          <a:xfrm>
            <a:off x="223933" y="1788978"/>
            <a:ext cx="4068149" cy="1935923"/>
          </a:xfrm>
          <a:prstGeom prst="rect">
            <a:avLst/>
          </a:prstGeom>
        </p:spPr>
      </p:pic>
      <p:pic>
        <p:nvPicPr>
          <p:cNvPr id="6" name="Picture 5"/>
          <p:cNvPicPr>
            <a:picLocks noChangeAspect="1"/>
          </p:cNvPicPr>
          <p:nvPr/>
        </p:nvPicPr>
        <p:blipFill>
          <a:blip r:embed="rId3"/>
          <a:stretch>
            <a:fillRect/>
          </a:stretch>
        </p:blipFill>
        <p:spPr>
          <a:xfrm>
            <a:off x="4404050" y="1896093"/>
            <a:ext cx="376956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6079672" y="3682889"/>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23933" y="4052221"/>
            <a:ext cx="4572000" cy="2122893"/>
          </a:xfrm>
          <a:prstGeom prst="rect">
            <a:avLst/>
          </a:prstGeom>
        </p:spPr>
      </p:pic>
      <p:sp>
        <p:nvSpPr>
          <p:cNvPr id="10" name="TextBox 9"/>
          <p:cNvSpPr txBox="1"/>
          <p:nvPr/>
        </p:nvSpPr>
        <p:spPr>
          <a:xfrm>
            <a:off x="2309063" y="6175114"/>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480262" y="650354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15.2. Một số cảm biến thông dụng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556170" y="1896093"/>
            <a:ext cx="3635829" cy="4708981"/>
          </a:xfrm>
          <a:prstGeom prst="rect">
            <a:avLst/>
          </a:prstGeom>
        </p:spPr>
        <p:txBody>
          <a:bodyPr wrap="square">
            <a:spAutoFit/>
          </a:bodyPr>
          <a:lstStyle/>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Cảm biến ánh sáng</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Cảm biến nhiệt độ</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Cảm biến độ ẩm</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Cảm biến độ ẩm có thể được sử dụng như một biện pháp giám sát và phòng ngừa trong nhà cho những người bị bệnh mà bị ảnh hưởng bởi độ ẩm.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Cảm biến áp suất có thể hữu ích trong máy bay, ô tô, thiết bị thời tiết và bất kỳ máy móc nào khác có chức năng áp lực được thực hiện. </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7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I</a:t>
            </a:r>
            <a:r>
              <a:rPr lang="en-US" sz="2800" b="1">
                <a:latin typeface="Times New Roman" panose="02020603050405020304" pitchFamily="18" charset="0"/>
                <a:cs typeface="Times New Roman" panose="02020603050405020304" pitchFamily="18" charset="0"/>
              </a:rPr>
              <a:t>. Cảm biến</a:t>
            </a:r>
          </a:p>
          <a:p>
            <a:r>
              <a:rPr lang="en-US" sz="2800">
                <a:latin typeface="Times New Roman" panose="02020603050405020304" pitchFamily="18" charset="0"/>
                <a:cs typeface="Times New Roman" panose="02020603050405020304" pitchFamily="18" charset="0"/>
              </a:rPr>
              <a:t>- Cảm biến là thiết bị cảm nhận và biến đổi đại lượng vật lý, hóa học, sinh học,….cần đo như nhiệt độ, độ ẩm, ánh sáng, áp suất, nồng độ chất khí….thành tín hiệu điện</a:t>
            </a:r>
          </a:p>
          <a:p>
            <a:r>
              <a:rPr lang="en-US" sz="2800">
                <a:latin typeface="Times New Roman" panose="02020603050405020304" pitchFamily="18" charset="0"/>
                <a:cs typeface="Times New Roman" panose="02020603050405020304" pitchFamily="18" charset="0"/>
              </a:rPr>
              <a:t>- Cảm biến gồm cảm biến ánh sáng, cảm biến nhiệt độ, cảm biến màu sắc, cảm biến </a:t>
            </a:r>
            <a:r>
              <a:rPr lang="en-US" sz="2800">
                <a:latin typeface="Times New Roman" panose="02020603050405020304" pitchFamily="18" charset="0"/>
                <a:cs typeface="Times New Roman" panose="02020603050405020304" pitchFamily="18" charset="0"/>
              </a:rPr>
              <a:t>độ </a:t>
            </a:r>
            <a:r>
              <a:rPr lang="en-US" sz="2800" smtClean="0">
                <a:latin typeface="Times New Roman" panose="02020603050405020304" pitchFamily="18" charset="0"/>
                <a:cs typeface="Times New Roman" panose="02020603050405020304" pitchFamily="18" charset="0"/>
              </a:rPr>
              <a:t>ẩm…..</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23494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1750" y="335902"/>
            <a:ext cx="7299352" cy="6176866"/>
          </a:xfrm>
          <a:prstGeom prst="rect">
            <a:avLst/>
          </a:prstGeom>
        </p:spPr>
      </p:pic>
      <p:sp>
        <p:nvSpPr>
          <p:cNvPr id="5" name="Rectangle 4"/>
          <p:cNvSpPr/>
          <p:nvPr/>
        </p:nvSpPr>
        <p:spPr>
          <a:xfrm>
            <a:off x="8098971" y="466730"/>
            <a:ext cx="3918858"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15.3 và cho biết:</a:t>
            </a:r>
          </a:p>
          <a:p>
            <a:r>
              <a:rPr lang="vi-VN" sz="2800" b="1">
                <a:latin typeface="Times New Roman" panose="02020603050405020304" pitchFamily="18" charset="0"/>
                <a:cs typeface="Times New Roman" panose="02020603050405020304" pitchFamily="18" charset="0"/>
              </a:rPr>
              <a:t>1. Cảm biến sử dụng trong mỗi mô đun là loại gì?</a:t>
            </a:r>
          </a:p>
          <a:p>
            <a:r>
              <a:rPr lang="vi-VN" sz="2800" b="1">
                <a:latin typeface="Times New Roman" panose="02020603050405020304" pitchFamily="18" charset="0"/>
                <a:cs typeface="Times New Roman" panose="02020603050405020304" pitchFamily="18" charset="0"/>
              </a:rPr>
              <a:t>2. Mô đun cảm biến nào có sử dụng rơ le?</a:t>
            </a:r>
          </a:p>
        </p:txBody>
      </p:sp>
    </p:spTree>
    <p:extLst>
      <p:ext uri="{BB962C8B-B14F-4D97-AF65-F5344CB8AC3E}">
        <p14:creationId xmlns:p14="http://schemas.microsoft.com/office/powerpoint/2010/main" val="351543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1750" y="335902"/>
            <a:ext cx="5433230" cy="6176866"/>
          </a:xfrm>
          <a:prstGeom prst="rect">
            <a:avLst/>
          </a:prstGeom>
        </p:spPr>
      </p:pic>
      <p:sp>
        <p:nvSpPr>
          <p:cNvPr id="5" name="Rectangle 4"/>
          <p:cNvSpPr/>
          <p:nvPr/>
        </p:nvSpPr>
        <p:spPr>
          <a:xfrm>
            <a:off x="6018245" y="466730"/>
            <a:ext cx="5999584"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15.3 và cho biết:</a:t>
            </a:r>
          </a:p>
          <a:p>
            <a:r>
              <a:rPr lang="vi-VN" sz="2800" b="1">
                <a:latin typeface="Times New Roman" panose="02020603050405020304" pitchFamily="18" charset="0"/>
                <a:cs typeface="Times New Roman" panose="02020603050405020304" pitchFamily="18" charset="0"/>
              </a:rPr>
              <a:t>1. Cảm biến sử dụng trong mỗi mô đun là loại gì?</a:t>
            </a:r>
          </a:p>
          <a:p>
            <a:r>
              <a:rPr lang="vi-VN" sz="2800" b="1">
                <a:latin typeface="Times New Roman" panose="02020603050405020304" pitchFamily="18" charset="0"/>
                <a:cs typeface="Times New Roman" panose="02020603050405020304" pitchFamily="18" charset="0"/>
              </a:rPr>
              <a:t>2. Mô đun cảm biến nào có sử dụng rơ le?</a:t>
            </a:r>
          </a:p>
        </p:txBody>
      </p:sp>
      <p:sp>
        <p:nvSpPr>
          <p:cNvPr id="2" name="Rectangle 1"/>
          <p:cNvSpPr/>
          <p:nvPr/>
        </p:nvSpPr>
        <p:spPr>
          <a:xfrm>
            <a:off x="6102219" y="2878409"/>
            <a:ext cx="5421087" cy="3539430"/>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Cảm biến sử dụng trong mỗi mô đun là loại:</a:t>
            </a:r>
          </a:p>
          <a:p>
            <a:r>
              <a:rPr lang="vi-VN" sz="2800">
                <a:solidFill>
                  <a:srgbClr val="FF0000"/>
                </a:solidFill>
                <a:latin typeface="Times New Roman" panose="02020603050405020304" pitchFamily="18" charset="0"/>
                <a:cs typeface="Times New Roman" panose="02020603050405020304" pitchFamily="18" charset="0"/>
              </a:rPr>
              <a:t>a. Cảm biến ánh sáng</a:t>
            </a:r>
          </a:p>
          <a:p>
            <a:r>
              <a:rPr lang="vi-VN" sz="2800">
                <a:solidFill>
                  <a:srgbClr val="FF0000"/>
                </a:solidFill>
                <a:latin typeface="Times New Roman" panose="02020603050405020304" pitchFamily="18" charset="0"/>
                <a:cs typeface="Times New Roman" panose="02020603050405020304" pitchFamily="18" charset="0"/>
              </a:rPr>
              <a:t>b. Cảm biến ánh sáng quang trở</a:t>
            </a:r>
          </a:p>
          <a:p>
            <a:r>
              <a:rPr lang="vi-VN" sz="2800">
                <a:solidFill>
                  <a:srgbClr val="FF0000"/>
                </a:solidFill>
                <a:latin typeface="Times New Roman" panose="02020603050405020304" pitchFamily="18" charset="0"/>
                <a:cs typeface="Times New Roman" panose="02020603050405020304" pitchFamily="18" charset="0"/>
              </a:rPr>
              <a:t>c. Cảm biến nhiệt độ</a:t>
            </a:r>
          </a:p>
          <a:p>
            <a:r>
              <a:rPr lang="vi-VN" sz="2800">
                <a:solidFill>
                  <a:srgbClr val="FF0000"/>
                </a:solidFill>
                <a:latin typeface="Times New Roman" panose="02020603050405020304" pitchFamily="18" charset="0"/>
                <a:cs typeface="Times New Roman" panose="02020603050405020304" pitchFamily="18" charset="0"/>
              </a:rPr>
              <a:t>d. Cảm biến độ ẩm</a:t>
            </a:r>
          </a:p>
          <a:p>
            <a:r>
              <a:rPr lang="vi-VN" sz="2800">
                <a:solidFill>
                  <a:srgbClr val="FF0000"/>
                </a:solidFill>
                <a:latin typeface="Times New Roman" panose="02020603050405020304" pitchFamily="18" charset="0"/>
                <a:cs typeface="Times New Roman" panose="02020603050405020304" pitchFamily="18" charset="0"/>
              </a:rPr>
              <a:t>2. Mô đun cảm biến ánh sáng có sử dụng rơ le.</a:t>
            </a:r>
          </a:p>
        </p:txBody>
      </p:sp>
    </p:spTree>
    <p:extLst>
      <p:ext uri="{BB962C8B-B14F-4D97-AF65-F5344CB8AC3E}">
        <p14:creationId xmlns:p14="http://schemas.microsoft.com/office/powerpoint/2010/main" val="30408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II.Mô đun cảm biến</a:t>
            </a:r>
          </a:p>
          <a:p>
            <a:r>
              <a:rPr lang="en-US" sz="2800">
                <a:latin typeface="Times New Roman" panose="02020603050405020304" pitchFamily="18" charset="0"/>
                <a:cs typeface="Times New Roman" panose="02020603050405020304" pitchFamily="18" charset="0"/>
              </a:rPr>
              <a:t>- Mô đun cảm biến là mạch điện bao gồm cảm biến và linh kiện phụ trợ giúp người dùng dễ dàng kết nối và sử dụng cảm biến trong các mạch điện điều khiển.</a:t>
            </a:r>
          </a:p>
          <a:p>
            <a:r>
              <a:rPr lang="en-US" sz="2800">
                <a:latin typeface="Times New Roman" panose="02020603050405020304" pitchFamily="18" charset="0"/>
                <a:cs typeface="Times New Roman" panose="02020603050405020304" pitchFamily="18" charset="0"/>
              </a:rPr>
              <a:t>- Một số loại mô đun cảm biến</a:t>
            </a:r>
          </a:p>
          <a:p>
            <a:r>
              <a:rPr lang="en-US" sz="2800">
                <a:latin typeface="Times New Roman" panose="02020603050405020304" pitchFamily="18" charset="0"/>
                <a:cs typeface="Times New Roman" panose="02020603050405020304" pitchFamily="18" charset="0"/>
              </a:rPr>
              <a:t>+ Mô đun cảm biến ánh sáng: là mạch điện được dùng để biến đổi ánh sáng thành tín hiệu điều khiển. Thường được sử dụng thiết kế các hệ thống chiếu sáng tự động</a:t>
            </a:r>
          </a:p>
          <a:p>
            <a:r>
              <a:rPr lang="en-US" sz="2800">
                <a:latin typeface="Times New Roman" panose="02020603050405020304" pitchFamily="18" charset="0"/>
                <a:cs typeface="Times New Roman" panose="02020603050405020304" pitchFamily="18" charset="0"/>
              </a:rPr>
              <a:t>+ Mô đun cảm biến độ ẩm: là mạch điện được dùng để biến đổi độ ẩm của môi trường thành tín hiệu điều khiển.</a:t>
            </a:r>
          </a:p>
          <a:p>
            <a:r>
              <a:rPr lang="en-US" sz="2800">
                <a:latin typeface="Times New Roman" panose="02020603050405020304" pitchFamily="18" charset="0"/>
                <a:cs typeface="Times New Roman" panose="02020603050405020304" pitchFamily="18" charset="0"/>
              </a:rPr>
              <a:t>+ Mô đun cảm biến nhiệt độ:  là mạch điện được dùng để biến đổi nhiệt độ của môi trường thành tín hiệu điều khiển.</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386187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954</TotalTime>
  <Words>1084</Words>
  <PresentationFormat>Widescreen</PresentationFormat>
  <Paragraphs>100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2023-06-30T16:04:53Z</dcterms:modified>
</cp:coreProperties>
</file>