
<file path=[Content_Types].xml><?xml version="1.0" encoding="utf-8"?>
<Types xmlns="http://schemas.openxmlformats.org/package/2006/content-types">
  <Default Extension="bin" ContentType="application/vnd.openxmlformats-officedocument.oleObject"/>
  <Default Extension="gif" ContentType="image/gif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tmp" ContentType="image/p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notesMasterIdLst>
    <p:notesMasterId r:id="rId17"/>
  </p:notesMasterIdLst>
  <p:sldIdLst>
    <p:sldId id="257" r:id="rId3"/>
    <p:sldId id="256" r:id="rId4"/>
    <p:sldId id="259" r:id="rId5"/>
    <p:sldId id="261" r:id="rId6"/>
    <p:sldId id="260" r:id="rId7"/>
    <p:sldId id="262" r:id="rId8"/>
    <p:sldId id="258" r:id="rId9"/>
    <p:sldId id="264" r:id="rId10"/>
    <p:sldId id="263" r:id="rId11"/>
    <p:sldId id="268" r:id="rId12"/>
    <p:sldId id="269" r:id="rId13"/>
    <p:sldId id="265" r:id="rId14"/>
    <p:sldId id="267" r:id="rId15"/>
    <p:sldId id="271" r:id="rId1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947C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56" d="100"/>
          <a:sy n="56" d="100"/>
        </p:scale>
        <p:origin x="102" y="31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presProps" Target="presProps.xml"/><Relationship Id="rId3" Type="http://schemas.openxmlformats.org/officeDocument/2006/relationships/slide" Target="slides/slide1.xml"/><Relationship Id="rId21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notesMaster" Target="notesMasters/notesMaster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E8F55EF-8CDC-40B0-B7C9-11F150CAFEB6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749ADE-27EF-4509-9D38-4AF9F88F1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44976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944DF02-3191-4240-8BCA-612B5244B5A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99" name="Rectangle 7"/>
          <p:cNvSpPr txBox="1">
            <a:spLocks noGrp="1" noChangeArrowheads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b"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C19E45FD-9164-4EDC-B770-93A24C71A767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Arial" panose="020B0604020202020204" pitchFamily="34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00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>
              <a:spcBef>
                <a:spcPct val="0"/>
              </a:spcBef>
            </a:pPr>
            <a:endParaRPr lang="en-US" altLang="en-US" dirty="0"/>
          </a:p>
        </p:txBody>
      </p:sp>
    </p:spTree>
    <p:extLst>
      <p:ext uri="{BB962C8B-B14F-4D97-AF65-F5344CB8AC3E}">
        <p14:creationId xmlns:p14="http://schemas.microsoft.com/office/powerpoint/2010/main" val="168033366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43018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879754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2955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7282035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41482058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5662227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83459277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83759393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14633134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9551314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21238193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99684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00821980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87818346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547392319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6197600" y="1600200"/>
            <a:ext cx="5384800" cy="21859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6197600" y="3938589"/>
            <a:ext cx="5384800" cy="2187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BC06F7DC-D045-4EDF-B37B-3BF67354758D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79068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932380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206557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48720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849970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620231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62388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061025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1DB611-018B-453C-9175-74A43BE2EF64}" type="datetimeFigureOut">
              <a:rPr lang="en-US" smtClean="0"/>
              <a:t>7/21/2022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9F3918-E4E1-45DF-98C9-F0212A979A9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50934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C0EE92E-B78F-4139-9774-373C96A4985C}" type="datetimeFigureOut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256F660-B325-45E4-B8FB-2C081E1B895D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2974756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7" Type="http://schemas.openxmlformats.org/officeDocument/2006/relationships/image" Target="../media/image4.png"/><Relationship Id="rId2" Type="http://schemas.openxmlformats.org/officeDocument/2006/relationships/slideLayout" Target="../slideLayouts/slideLayout7.xml"/><Relationship Id="rId1" Type="http://schemas.openxmlformats.org/officeDocument/2006/relationships/audio" Target="file:///C:\Users\DELL\Desktop\Giac%20Mo%20Than%20Tien%20Beat%20-%20Miu%20Le.mp3" TargetMode="External"/><Relationship Id="rId6" Type="http://schemas.openxmlformats.org/officeDocument/2006/relationships/image" Target="../media/image3.wmf"/><Relationship Id="rId5" Type="http://schemas.openxmlformats.org/officeDocument/2006/relationships/image" Target="../media/image2.gif"/><Relationship Id="rId4" Type="http://schemas.openxmlformats.org/officeDocument/2006/relationships/image" Target="../media/image1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pn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8.png"/><Relationship Id="rId3" Type="http://schemas.openxmlformats.org/officeDocument/2006/relationships/image" Target="../media/image23.png"/><Relationship Id="rId7" Type="http://schemas.openxmlformats.org/officeDocument/2006/relationships/image" Target="../media/image27.png"/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6.png"/><Relationship Id="rId5" Type="http://schemas.openxmlformats.org/officeDocument/2006/relationships/image" Target="../media/image25.png"/><Relationship Id="rId4" Type="http://schemas.openxmlformats.org/officeDocument/2006/relationships/image" Target="../media/image24.png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wmf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23.x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png"/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lide Number Placeholder 3"/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B3D4770-135C-4EB0-997D-DF4A8DC0F816}" type="slidenum">
              <a:rPr kumimoji="0" lang="en-US" altLang="en-US" sz="14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" name="Date Placeholder 1"/>
          <p:cNvSpPr txBox="1">
            <a:spLocks noGrp="1"/>
          </p:cNvSpPr>
          <p:nvPr/>
        </p:nvSpPr>
        <p:spPr>
          <a:xfrm>
            <a:off x="1981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A9882E6-9D42-4F8D-8D6E-167F17295874}" type="datetime1">
              <a:rPr kumimoji="0" lang="en-US" sz="1200" b="0" i="0" u="none" strike="noStrike" kern="1200" cap="none" spc="0" normalizeH="0" baseline="0" noProof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7/21/2022</a:t>
            </a:fld>
            <a:endParaRPr kumimoji="0" lang="en-US" sz="1200" b="0" i="0" u="none" strike="noStrike" kern="1200" cap="none" spc="0" normalizeH="0" baseline="0" noProof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  <p:sp>
        <p:nvSpPr>
          <p:cNvPr id="3076" name="Slide Number Placeholder 3"/>
          <p:cNvSpPr txBox="1">
            <a:spLocks noGrp="1"/>
          </p:cNvSpPr>
          <p:nvPr/>
        </p:nvSpPr>
        <p:spPr bwMode="auto">
          <a:xfrm>
            <a:off x="8077200" y="6356351"/>
            <a:ext cx="2133600" cy="365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5618A5-3047-45C1-BA73-C7004D11EA43}" type="slidenum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rgbClr val="898989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ct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3077" name="Picture 2" descr="20060830110444826294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695"/>
            <a:ext cx="12191999" cy="6858000"/>
          </a:xfrm>
          <a:prstGeom prst="rect">
            <a:avLst/>
          </a:prstGeom>
          <a:solidFill>
            <a:srgbClr val="FF00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9" name="Picture 4" descr="0245"/>
          <p:cNvPicPr>
            <a:picLocks noChangeAspect="1" noChangeArrowheads="1" noCrop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1" y="3644900"/>
            <a:ext cx="2347913" cy="32131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75111" name="WordArt 5"/>
          <p:cNvSpPr>
            <a:spLocks noChangeArrowheads="1" noChangeShapeType="1" noTextEdit="1"/>
          </p:cNvSpPr>
          <p:nvPr/>
        </p:nvSpPr>
        <p:spPr bwMode="auto">
          <a:xfrm>
            <a:off x="2628898" y="1500876"/>
            <a:ext cx="6934200" cy="4918195"/>
          </a:xfrm>
          <a:prstGeom prst="rect">
            <a:avLst/>
          </a:prstGeom>
        </p:spPr>
        <p:txBody>
          <a:bodyPr spcFirstLastPara="1" wrap="none" fromWordArt="1">
            <a:prstTxWarp prst="textArchUp">
              <a:avLst>
                <a:gd name="adj" fmla="val 10926428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3600" b="0" i="0" u="none" strike="noStrike" kern="10" cap="none" spc="0" normalizeH="0" baseline="0" noProof="0" dirty="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CHÀO MỪNG CÁC EM ĐẾN VỚI TIẾT HỌC </a:t>
            </a:r>
          </a:p>
        </p:txBody>
      </p:sp>
      <p:pic>
        <p:nvPicPr>
          <p:cNvPr id="3081" name="Picture 7" descr="BOOK1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267200" y="2999937"/>
            <a:ext cx="3810000" cy="18176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082" name="TextBox 12"/>
          <p:cNvSpPr txBox="1">
            <a:spLocks noChangeArrowheads="1"/>
          </p:cNvSpPr>
          <p:nvPr/>
        </p:nvSpPr>
        <p:spPr bwMode="auto">
          <a:xfrm>
            <a:off x="3619498" y="2505760"/>
            <a:ext cx="4953000" cy="519113"/>
          </a:xfrm>
          <a:prstGeom prst="rect">
            <a:avLst/>
          </a:prstGeom>
          <a:solidFill>
            <a:srgbClr val="FFFFCC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ED13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Môn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13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: TOÁN –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ED13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Hình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ED13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ED1366"/>
                </a:solidFill>
                <a:effectLst/>
                <a:uLnTx/>
                <a:uFillTx/>
                <a:latin typeface="Tahoma" panose="020B0604030504040204" pitchFamily="34" charset="0"/>
                <a:ea typeface="+mn-ea"/>
                <a:cs typeface="Tahoma" panose="020B0604030504040204" pitchFamily="34" charset="0"/>
              </a:rPr>
              <a:t>học</a:t>
            </a:r>
            <a:endParaRPr kumimoji="0" lang="en-US" altLang="en-US" sz="2800" b="1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ahoma" panose="020B0604030504040204" pitchFamily="34" charset="0"/>
              <a:ea typeface="+mn-ea"/>
              <a:cs typeface="Tahoma" panose="020B0604030504040204" pitchFamily="34" charset="0"/>
            </a:endParaRPr>
          </a:p>
        </p:txBody>
      </p:sp>
      <p:sp>
        <p:nvSpPr>
          <p:cNvPr id="3084" name="Rectangle 292"/>
          <p:cNvSpPr>
            <a:spLocks noChangeArrowheads="1"/>
          </p:cNvSpPr>
          <p:nvPr/>
        </p:nvSpPr>
        <p:spPr bwMode="auto">
          <a:xfrm>
            <a:off x="4771633" y="3732569"/>
            <a:ext cx="2971800" cy="352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4000" b="1" i="0" u="none" strike="noStrike" kern="1200" cap="none" spc="0" normalizeH="0" baseline="0" noProof="0" dirty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LỚP 7</a:t>
            </a:r>
          </a:p>
        </p:txBody>
      </p:sp>
      <p:pic>
        <p:nvPicPr>
          <p:cNvPr id="175116" name="Giac Mo Than Tien Beat - Miu Le.mp3">
            <a:hlinkClick r:id="" action="ppaction://media"/>
          </p:cNvPr>
          <p:cNvPicPr>
            <a:picLocks noRot="1" noChangeAspect="1" noChangeArrowheads="1"/>
          </p:cNvPicPr>
          <p:nvPr>
            <a:audioFile r:link="rId1"/>
          </p:nvPr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6324600"/>
            <a:ext cx="304800" cy="30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Text Box 7"/>
          <p:cNvSpPr txBox="1">
            <a:spLocks noChangeArrowheads="1"/>
          </p:cNvSpPr>
          <p:nvPr/>
        </p:nvSpPr>
        <p:spPr bwMode="auto">
          <a:xfrm>
            <a:off x="7743433" y="5525321"/>
            <a:ext cx="3526972" cy="52322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GV:</a:t>
            </a:r>
            <a:r>
              <a:rPr kumimoji="0" lang="vi-VN" altLang="en-US" sz="28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endParaRPr kumimoji="0" lang="en-US" altLang="en-US" sz="2800" b="0" i="1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15" name="WordArt 3"/>
          <p:cNvSpPr>
            <a:spLocks noChangeArrowheads="1" noChangeShapeType="1" noTextEdit="1"/>
          </p:cNvSpPr>
          <p:nvPr/>
        </p:nvSpPr>
        <p:spPr bwMode="auto">
          <a:xfrm>
            <a:off x="1550124" y="256205"/>
            <a:ext cx="9091749" cy="6858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sz="3200" b="1" i="0" u="none" strike="noStrike" kern="10" cap="none" spc="0" normalizeH="0" baseline="0" noProof="0" dirty="0">
                <a:ln w="12700">
                  <a:solidFill>
                    <a:prstClr val="black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uLnTx/>
                <a:uFillTx/>
                <a:latin typeface="Times New Roman"/>
                <a:ea typeface="+mn-ea"/>
                <a:cs typeface="Times New Roman"/>
              </a:rPr>
              <a:t>TRƯỜNG THCS .............................</a:t>
            </a:r>
            <a:endParaRPr kumimoji="0" lang="en-US" sz="3200" b="1" i="0" u="none" strike="noStrike" kern="10" cap="none" spc="0" normalizeH="0" baseline="0" noProof="0" dirty="0">
              <a:ln w="12700">
                <a:solidFill>
                  <a:prstClr val="black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uLnTx/>
              <a:uFillTx/>
              <a:latin typeface="Times New Roman"/>
              <a:ea typeface="+mn-ea"/>
              <a:cs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647076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7" presetClass="emph" presetSubtype="2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6" dur="10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7" dur="1000" fill="hold"/>
                                        <p:tgtEl>
                                          <p:spTgt spid="175111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11" dur="1" fill="hold"/>
                                        <p:tgtEl>
                                          <p:spTgt spid="175116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  <p:par>
                                <p:cTn id="12" presetID="7" presetClass="emph" presetSubtype="2" repeatCount="1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1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stroke.color</p:attrName>
                                        </p:attrNameLst>
                                      </p:cBhvr>
                                      <p:to>
                                        <a:srgbClr val="0000CC"/>
                                      </p:to>
                                    </p:animClr>
                                    <p:set>
                                      <p:cBhvr>
                                        <p:cTn id="1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stroke.on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audio>
              <p:cMediaNode>
                <p:cTn id="15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  <p:cond evt="onStopAudio" delay="0">
                      <p:tgtEl>
                        <p:sldTgt/>
                      </p:tgtEl>
                    </p:cond>
                  </p:endCondLst>
                </p:cTn>
                <p:tgtEl>
                  <p:spTgt spid="175116"/>
                </p:tgtEl>
              </p:cMediaNode>
            </p:audio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283464" y="2405507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vi-VN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3078" name="Picture 6" descr="DẠY K1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3977640" y="728928"/>
            <a:ext cx="4544834" cy="646331"/>
          </a:xfrm>
          <a:prstGeom prst="rect">
            <a:avLst/>
          </a:prstGeom>
          <a:solidFill>
            <a:srgbClr val="FFFF00"/>
          </a:solidFill>
        </p:spPr>
        <p:txBody>
          <a:bodyPr wrap="none" rtlCol="0">
            <a:spAutoFit/>
          </a:bodyPr>
          <a:lstStyle/>
          <a:p>
            <a:r>
              <a:rPr lang="vi-VN" sz="3600" b="1" dirty="0">
                <a:solidFill>
                  <a:srgbClr val="0070C0"/>
                </a:solidFill>
              </a:rPr>
              <a:t>HOẠT ĐỘNG NHÓM</a:t>
            </a:r>
            <a:endParaRPr lang="en-US" sz="3600" b="1" dirty="0">
              <a:solidFill>
                <a:srgbClr val="0070C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2066544" y="2432894"/>
                <a:ext cx="9195787" cy="179651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200" dirty="0"/>
                  <a:t>Cho </a:t>
                </a:r>
                <a14:m>
                  <m:oMath xmlns:m="http://schemas.openxmlformats.org/officeDocument/2006/math">
                    <m:r>
                      <a:rPr lang="vi-VN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ABC</m:t>
                    </m:r>
                    <m:r>
                      <a:rPr lang="vi-VN" sz="22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22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2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DEG</m:t>
                    </m:r>
                  </m:oMath>
                </a14:m>
                <a:endParaRPr lang="vi-VN" sz="2200" dirty="0"/>
              </a:p>
              <a:p>
                <a:pPr marL="342900" lvl="0" indent="-342900">
                  <a:buAutoNum type="alphaLcParenR"/>
                </a:pPr>
                <a:r>
                  <a:rPr lang="vi-VN" sz="2200" dirty="0"/>
                  <a:t>Biết AB = 5cm, AC = 4cm , BC = 7cm. Tính độ dà các cạnh của </a:t>
                </a:r>
                <a14:m>
                  <m:oMath xmlns:m="http://schemas.openxmlformats.org/officeDocument/2006/math">
                    <m:r>
                      <a:rPr lang="vi-VN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DEG</m:t>
                    </m:r>
                  </m:oMath>
                </a14:m>
                <a:endParaRPr lang="vi-VN" sz="22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vi-VN" sz="2200" dirty="0">
                    <a:solidFill>
                      <a:prstClr val="black"/>
                    </a:solidFill>
                  </a:rPr>
                  <a:t>b)  Biết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vi-VN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45</m:t>
                    </m:r>
                    <m:r>
                      <a:rPr lang="vi-VN" sz="22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vi-VN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vi-VN" sz="22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2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  <m:r>
                      <a:rPr lang="vi-VN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70</m:t>
                    </m:r>
                    <m:r>
                      <a:rPr lang="vi-VN" sz="22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vi-VN" sz="2200" dirty="0">
                    <a:solidFill>
                      <a:prstClr val="black"/>
                    </a:solidFill>
                  </a:rPr>
                  <a:t>.Tính số đo góc E của </a:t>
                </a:r>
                <a14:m>
                  <m:oMath xmlns:m="http://schemas.openxmlformats.org/officeDocument/2006/math">
                    <m:r>
                      <a:rPr lang="vi-VN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2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DEG</m:t>
                    </m:r>
                  </m:oMath>
                </a14:m>
                <a:endParaRPr lang="vi-VN" sz="2200" dirty="0">
                  <a:solidFill>
                    <a:prstClr val="black"/>
                  </a:solidFill>
                </a:endParaRPr>
              </a:p>
              <a:p>
                <a:pPr lvl="0"/>
                <a:endParaRPr lang="vi-VN" sz="2200" dirty="0">
                  <a:solidFill>
                    <a:prstClr val="black"/>
                  </a:solidFill>
                </a:endParaRPr>
              </a:p>
              <a:p>
                <a:r>
                  <a:rPr lang="vi-VN" sz="2200" dirty="0"/>
                  <a:t> </a:t>
                </a:r>
                <a:endParaRPr lang="en-US" sz="2200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66544" y="2432894"/>
                <a:ext cx="9195787" cy="1796517"/>
              </a:xfrm>
              <a:prstGeom prst="rect">
                <a:avLst/>
              </a:prstGeom>
              <a:blipFill>
                <a:blip r:embed="rId3"/>
                <a:stretch>
                  <a:fillRect l="-862" t="-203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1591056" y="1883873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00B050"/>
                </a:solidFill>
              </a:rPr>
              <a:t>Luyện tập 4</a:t>
            </a:r>
            <a:endParaRPr lang="en-US" sz="2400" b="1" dirty="0">
              <a:solidFill>
                <a:srgbClr val="00B05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90896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9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/>
      <p:bldP spid="11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5"/>
          <p:cNvSpPr>
            <a:spLocks noChangeArrowheads="1"/>
          </p:cNvSpPr>
          <p:nvPr/>
        </p:nvSpPr>
        <p:spPr bwMode="auto">
          <a:xfrm>
            <a:off x="557784" y="3371723"/>
            <a:ext cx="12192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 </a:t>
            </a:r>
            <a:r>
              <a:rPr kumimoji="0" lang="en-US" altLang="en-US" sz="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</a:rPr>
              <a:t> </a:t>
            </a:r>
            <a:endParaRPr kumimoji="0" lang="en-US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108810" y="177799"/>
                <a:ext cx="9525338" cy="1581972"/>
              </a:xfrm>
              <a:prstGeom prst="rect">
                <a:avLst/>
              </a:prstGeom>
              <a:noFill/>
              <a:ln>
                <a:noFill/>
              </a:ln>
            </p:spPr>
            <p:style>
              <a:lnRef idx="2">
                <a:schemeClr val="dk1"/>
              </a:lnRef>
              <a:fillRef idx="1">
                <a:schemeClr val="lt1"/>
              </a:fillRef>
              <a:effectRef idx="0">
                <a:schemeClr val="dk1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lang="vi-VN" sz="2400" dirty="0"/>
                  <a:t>Cho </a:t>
                </a:r>
                <a14:m>
                  <m:oMath xmlns:m="http://schemas.openxmlformats.org/officeDocument/2006/math">
                    <m:r>
                      <a:rPr lang="vi-V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ABC</m:t>
                    </m:r>
                    <m:r>
                      <a:rPr lang="vi-V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DEG</m:t>
                    </m:r>
                  </m:oMath>
                </a14:m>
                <a:endParaRPr lang="vi-VN" sz="2400" dirty="0"/>
              </a:p>
              <a:p>
                <a:pPr marL="342900" lvl="0" indent="-342900">
                  <a:buAutoNum type="alphaLcParenR"/>
                </a:pPr>
                <a:r>
                  <a:rPr lang="vi-VN" sz="2400" dirty="0"/>
                  <a:t>Biết AB = 5cm, AC = 4cm , BC = 7cm. Tính độ dà các cạnh của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DEG</m:t>
                    </m:r>
                  </m:oMath>
                </a14:m>
                <a:endParaRPr lang="vi-VN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vi-VN" sz="2400" dirty="0">
                    <a:solidFill>
                      <a:prstClr val="black"/>
                    </a:solidFill>
                  </a:rPr>
                  <a:t>b)  Biết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vi-VN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45</m:t>
                    </m:r>
                    <m:r>
                      <a:rPr lang="vi-VN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  <m:r>
                      <a:rPr lang="vi-VN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, </m:t>
                    </m:r>
                    <m:acc>
                      <m:accPr>
                        <m:chr m:val="̂"/>
                        <m:ctrlPr>
                          <a:rPr lang="vi-VN" sz="2400" i="1" smtClean="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  <m:r>
                      <a:rPr lang="vi-VN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=</m:t>
                    </m:r>
                    <m:r>
                      <a:rPr lang="vi-V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70</m:t>
                    </m:r>
                    <m:r>
                      <a:rPr lang="vi-VN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vi-VN" sz="2400" dirty="0">
                    <a:solidFill>
                      <a:prstClr val="black"/>
                    </a:solidFill>
                  </a:rPr>
                  <a:t>.Tính số đo góc E của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DEG</m:t>
                    </m:r>
                  </m:oMath>
                </a14:m>
                <a:endParaRPr lang="vi-VN" sz="2400" dirty="0">
                  <a:solidFill>
                    <a:prstClr val="black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8810" y="177799"/>
                <a:ext cx="9525338" cy="1581972"/>
              </a:xfrm>
              <a:prstGeom prst="rect">
                <a:avLst/>
              </a:prstGeom>
              <a:blipFill>
                <a:blip r:embed="rId2"/>
                <a:stretch>
                  <a:fillRect l="-1024" t="-2692" b="-8077"/>
                </a:stretch>
              </a:blipFill>
              <a:ln>
                <a:noFill/>
              </a:ln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132827" y="1907260"/>
            <a:ext cx="84991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Giải </a:t>
            </a:r>
            <a:endParaRPr lang="en-US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4" name="TextBox 13"/>
              <p:cNvSpPr txBox="1"/>
              <p:nvPr/>
            </p:nvSpPr>
            <p:spPr>
              <a:xfrm>
                <a:off x="132827" y="2585461"/>
                <a:ext cx="10849124" cy="346812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marL="342900" lvl="0" indent="-342900">
                  <a:buAutoNum type="alphaLcParenR"/>
                </a:pPr>
                <a:r>
                  <a:rPr lang="vi-VN" sz="2400" dirty="0"/>
                  <a:t>Vì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ABC</m:t>
                    </m:r>
                    <m: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=∆</m:t>
                    </m:r>
                    <m:r>
                      <m:rPr>
                        <m:sty m:val="p"/>
                      </m:rP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DEG</m:t>
                    </m:r>
                  </m:oMath>
                </a14:m>
                <a:r>
                  <a:rPr lang="vi-VN" sz="2400" dirty="0">
                    <a:solidFill>
                      <a:prstClr val="black"/>
                    </a:solidFill>
                  </a:rPr>
                  <a:t> nên </a:t>
                </a:r>
              </a:p>
              <a:p>
                <a:pPr lvl="0"/>
                <a:r>
                  <a:rPr lang="vi-VN" sz="2400" dirty="0">
                    <a:solidFill>
                      <a:prstClr val="black"/>
                    </a:solidFill>
                  </a:rPr>
                  <a:t>DE = AB = 5cm ; DG = AC = 4cm ; EG = BC = 7cm  (các cặp cạnh tương ứng)</a:t>
                </a:r>
              </a:p>
              <a:p>
                <a:pPr lvl="0"/>
                <a:endParaRPr lang="vi-VN" sz="2400" dirty="0">
                  <a:solidFill>
                    <a:prstClr val="black"/>
                  </a:solidFill>
                </a:endParaRPr>
              </a:p>
              <a:p>
                <a:pPr lvl="0"/>
                <a:r>
                  <a:rPr lang="vi-VN" sz="2400" dirty="0">
                    <a:solidFill>
                      <a:prstClr val="black"/>
                    </a:solidFill>
                  </a:rPr>
                  <a:t>b) Xét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ABC</m:t>
                    </m:r>
                  </m:oMath>
                </a14:m>
                <a:r>
                  <a:rPr lang="vi-VN" sz="2400" dirty="0">
                    <a:solidFill>
                      <a:prstClr val="black"/>
                    </a:solidFill>
                  </a:rPr>
                  <a:t> ta có:</a:t>
                </a:r>
              </a:p>
              <a:p>
                <a:pPr lvl="0"/>
                <a:r>
                  <a:rPr lang="vi-VN" sz="2400" dirty="0">
                    <a:solidFill>
                      <a:prstClr val="black"/>
                    </a:solidFill>
                  </a:rPr>
                  <a:t>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400" i="1" smtClean="0">
                            <a:solidFill>
                              <a:prstClr val="black"/>
                            </a:solidFill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black"/>
                            </a:solidFill>
                          </a:rPr>
                          <m:t>A</m:t>
                        </m:r>
                      </m:e>
                    </m:acc>
                    <m:r>
                      <a:rPr lang="vi-VN" sz="2400" b="0" i="1" smtClean="0">
                        <a:solidFill>
                          <a:prstClr val="black"/>
                        </a:solidFill>
                      </a:rPr>
                      <m:t>+</m:t>
                    </m:r>
                    <m:acc>
                      <m:accPr>
                        <m:chr m:val="̂"/>
                        <m:ctrlPr>
                          <a:rPr lang="vi-VN" sz="2400" i="1" smtClean="0">
                            <a:solidFill>
                              <a:prstClr val="black"/>
                            </a:solidFill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black"/>
                            </a:solidFill>
                          </a:rPr>
                          <m:t>B</m:t>
                        </m:r>
                      </m:e>
                    </m:acc>
                    <m:r>
                      <a:rPr lang="vi-VN" sz="2400" b="0" i="1" smtClean="0">
                        <a:solidFill>
                          <a:prstClr val="black"/>
                        </a:solidFill>
                      </a:rPr>
                      <m:t>+</m:t>
                    </m:r>
                    <m:acc>
                      <m:accPr>
                        <m:chr m:val="̂"/>
                        <m:ctrlPr>
                          <a:rPr lang="vi-VN" sz="2400" i="1" smtClean="0">
                            <a:solidFill>
                              <a:prstClr val="black"/>
                            </a:solidFill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solidFill>
                              <a:prstClr val="black"/>
                            </a:solidFill>
                          </a:rPr>
                          <m:t>C</m:t>
                        </m:r>
                      </m:e>
                    </m:acc>
                    <m:r>
                      <a:rPr lang="vi-VN" sz="2400" b="0" i="1" smtClean="0">
                        <a:solidFill>
                          <a:prstClr val="black"/>
                        </a:solidFill>
                      </a:rPr>
                      <m:t>    =</m:t>
                    </m:r>
                    <m:r>
                      <a:rPr lang="vi-VN" sz="2400" i="1">
                        <a:solidFill>
                          <a:prstClr val="black"/>
                        </a:solidFill>
                      </a:rPr>
                      <m:t>180</m:t>
                    </m:r>
                    <m:r>
                      <a:rPr lang="vi-VN" sz="2400" i="1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vi-VN" sz="2400" dirty="0">
                    <a:solidFill>
                      <a:prstClr val="black"/>
                    </a:solidFill>
                  </a:rPr>
                  <a:t> (Tổng ba góc trong tam giác)</a:t>
                </a:r>
              </a:p>
              <a:p>
                <a:pPr lvl="0"/>
                <a:r>
                  <a:rPr lang="vi-VN" sz="2400" dirty="0">
                    <a:solidFill>
                      <a:prstClr val="black"/>
                    </a:solidFill>
                  </a:rPr>
                  <a:t>        </a:t>
                </a:r>
                <a14:m>
                  <m:oMath xmlns:m="http://schemas.openxmlformats.org/officeDocument/2006/math">
                    <m:r>
                      <a:rPr lang="vi-VN" sz="2400" i="1" dirty="0">
                        <a:solidFill>
                          <a:prstClr val="black"/>
                        </a:solidFill>
                      </a:rPr>
                      <m:t>45</m:t>
                    </m:r>
                    <m:r>
                      <a:rPr lang="vi-VN" sz="240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°</m:t>
                    </m:r>
                    <m:r>
                      <a:rPr lang="vi-VN" sz="2400" b="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+</m:t>
                    </m:r>
                    <m:acc>
                      <m:accPr>
                        <m:chr m:val="̂"/>
                        <m:ctrlPr>
                          <a:rPr lang="vi-VN" sz="2400" b="0" i="1" dirty="0" smtClean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 dirty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vi-VN" sz="2400" b="0" i="1" dirty="0" smtClean="0">
                        <a:solidFill>
                          <a:prstClr val="black"/>
                        </a:solidFill>
                      </a:rPr>
                      <m:t>+</m:t>
                    </m:r>
                    <m:r>
                      <a:rPr lang="vi-VN" sz="2400" i="1" dirty="0">
                        <a:solidFill>
                          <a:prstClr val="black"/>
                        </a:solidFill>
                      </a:rPr>
                      <m:t>70</m:t>
                    </m:r>
                    <m:r>
                      <a:rPr lang="vi-VN" sz="240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°</m:t>
                    </m:r>
                    <m:r>
                      <a:rPr lang="vi-VN" sz="2400" b="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=</m:t>
                    </m:r>
                    <m:r>
                      <a:rPr lang="vi-VN" sz="2400" i="1" dirty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180</m:t>
                    </m:r>
                    <m:r>
                      <a:rPr lang="vi-VN" sz="240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vi-VN" sz="2400" i="1" dirty="0">
                  <a:solidFill>
                    <a:prstClr val="black"/>
                  </a:solidFill>
                  <a:ea typeface="Cambria Math" panose="02040503050406030204" pitchFamily="18" charset="0"/>
                </a:endParaRPr>
              </a:p>
              <a:p>
                <a:pPr lvl="0"/>
                <a:r>
                  <a:rPr lang="vi-VN" sz="24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400" i="1" dirty="0" smtClean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 dirty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vi-VN" sz="2400" b="0" i="1" dirty="0" smtClean="0">
                        <a:solidFill>
                          <a:prstClr val="black"/>
                        </a:solidFill>
                      </a:rPr>
                      <m:t>           =</m:t>
                    </m:r>
                    <m:r>
                      <a:rPr lang="vi-VN" sz="2400" i="1" dirty="0">
                        <a:solidFill>
                          <a:prstClr val="black"/>
                        </a:solidFill>
                      </a:rPr>
                      <m:t>180</m:t>
                    </m:r>
                    <m:r>
                      <a:rPr lang="vi-VN" sz="240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°</m:t>
                    </m:r>
                    <m:r>
                      <a:rPr lang="vi-VN" sz="2400" b="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−</m:t>
                    </m:r>
                    <m:r>
                      <a:rPr lang="vi-VN" sz="2400" i="1" dirty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45</m:t>
                    </m:r>
                    <m:r>
                      <a:rPr lang="vi-VN" sz="2400" b="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°−</m:t>
                    </m:r>
                    <m:r>
                      <a:rPr lang="vi-VN" sz="2400" i="1" dirty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70</m:t>
                    </m:r>
                    <m:r>
                      <a:rPr lang="vi-VN" sz="2400" b="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vi-VN" sz="2400" b="0" dirty="0">
                  <a:solidFill>
                    <a:prstClr val="black"/>
                  </a:solidFill>
                  <a:ea typeface="Cambria Math" panose="02040503050406030204" pitchFamily="18" charset="0"/>
                </a:endParaRPr>
              </a:p>
              <a:p>
                <a:pPr lvl="0"/>
                <a:r>
                  <a:rPr lang="vi-VN" sz="24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     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400" i="1" dirty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 dirty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vi-VN" sz="2400" i="1" dirty="0">
                        <a:solidFill>
                          <a:prstClr val="black"/>
                        </a:solidFill>
                      </a:rPr>
                      <m:t>           =</m:t>
                    </m:r>
                    <m:r>
                      <a:rPr lang="vi-VN" sz="2400" i="1" dirty="0" smtClean="0">
                        <a:solidFill>
                          <a:prstClr val="black"/>
                        </a:solidFill>
                      </a:rPr>
                      <m:t>6</m:t>
                    </m:r>
                    <m:r>
                      <a:rPr lang="vi-VN" sz="2400" i="1" dirty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5</m:t>
                    </m:r>
                    <m:r>
                      <a:rPr lang="vi-VN" sz="2400" i="1" dirty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endParaRPr lang="vi-VN" sz="2400" dirty="0">
                  <a:solidFill>
                    <a:prstClr val="black"/>
                  </a:solidFill>
                  <a:ea typeface="Cambria Math" panose="02040503050406030204" pitchFamily="18" charset="0"/>
                </a:endParaRPr>
              </a:p>
              <a:p>
                <a:pPr lvl="0"/>
                <a:r>
                  <a:rPr lang="vi-VN" sz="2400" dirty="0">
                    <a:solidFill>
                      <a:prstClr val="black"/>
                    </a:solidFill>
                  </a:rPr>
                  <a:t>Vì </a:t>
                </a:r>
                <a14:m>
                  <m:oMath xmlns:m="http://schemas.openxmlformats.org/officeDocument/2006/math">
                    <m: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ABC</m:t>
                    </m:r>
                    <m: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=∆</m:t>
                    </m:r>
                    <m:r>
                      <m:rPr>
                        <m:sty m:val="p"/>
                      </m:rPr>
                      <a:rPr lang="vi-VN" sz="2400" i="1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DEG</m:t>
                    </m:r>
                  </m:oMath>
                </a14:m>
                <a:r>
                  <a:rPr lang="vi-VN" sz="2400" dirty="0">
                    <a:solidFill>
                      <a:prstClr val="black"/>
                    </a:solidFill>
                  </a:rPr>
                  <a:t> nên </a:t>
                </a:r>
                <a:r>
                  <a:rPr lang="vi-VN" sz="2400" dirty="0">
                    <a:solidFill>
                      <a:prstClr val="black"/>
                    </a:solidFill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400" i="1" dirty="0" smtClean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 dirty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  <m:t>E</m:t>
                        </m:r>
                      </m:e>
                    </m:acc>
                    <m:r>
                      <a:rPr lang="vi-VN" sz="2400" b="0" i="1" dirty="0" smtClean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vi-VN" sz="2400" i="1" dirty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 dirty="0">
                            <a:solidFill>
                              <a:prstClr val="black"/>
                            </a:solidFill>
                            <a:ea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vi-VN" sz="2400" i="1" dirty="0">
                        <a:solidFill>
                          <a:prstClr val="black"/>
                        </a:solidFill>
                      </a:rPr>
                      <m:t>=</m:t>
                    </m:r>
                    <m:r>
                      <a:rPr lang="vi-VN" sz="2400" i="1" dirty="0">
                        <a:solidFill>
                          <a:prstClr val="black"/>
                        </a:solidFill>
                      </a:rPr>
                      <m:t>65</m:t>
                    </m:r>
                    <m:r>
                      <a:rPr lang="vi-VN" sz="2400" i="1" dirty="0">
                        <a:solidFill>
                          <a:prstClr val="black"/>
                        </a:solidFill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vi-VN" sz="2400" dirty="0">
                    <a:solidFill>
                      <a:prstClr val="black"/>
                    </a:solidFill>
                  </a:rPr>
                  <a:t> (hai góc tương ứng)</a:t>
                </a:r>
              </a:p>
            </p:txBody>
          </p:sp>
        </mc:Choice>
        <mc:Fallback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827" y="2585461"/>
                <a:ext cx="10849124" cy="3468129"/>
              </a:xfrm>
              <a:prstGeom prst="rect">
                <a:avLst/>
              </a:prstGeom>
              <a:blipFill>
                <a:blip r:embed="rId3"/>
                <a:stretch>
                  <a:fillRect l="-899" t="-1230" b="-3163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638467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500"/>
                                        <p:tgtEl>
                                          <p:spTgt spid="1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1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500"/>
                                        <p:tgtEl>
                                          <p:spTgt spid="1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500"/>
                                        <p:tgtEl>
                                          <p:spTgt spid="1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1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2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7938" name="Picture 2" descr="4caedf8713aa83b3fcb-7ff8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60503" y="3117220"/>
            <a:ext cx="5012205" cy="229830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39" name="Picture 3" descr="image00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12893" y="937185"/>
            <a:ext cx="3276600" cy="32575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0" name="Picture 4" descr="image003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577374">
            <a:off x="4677938" y="436116"/>
            <a:ext cx="45339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1" name="Picture 5" descr="image004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356601">
            <a:off x="4836964" y="299436"/>
            <a:ext cx="4878387" cy="2682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2" name="Picture 6" descr="image005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06932">
            <a:off x="2043604" y="3432141"/>
            <a:ext cx="6470650" cy="1668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3" name="Picture 7" descr="image006"/>
          <p:cNvPicPr>
            <a:picLocks noChangeAspect="1" noChangeArrowheads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74928" y="3674693"/>
            <a:ext cx="7133103" cy="2595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67944" name="Picture 8" descr="image001"/>
          <p:cNvPicPr>
            <a:picLocks noChangeAspect="1" noChangeArrowheads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5850" y="2776409"/>
            <a:ext cx="2282825" cy="1636713"/>
          </a:xfrm>
          <a:prstGeom prst="rect">
            <a:avLst/>
          </a:prstGeom>
          <a:solidFill>
            <a:srgbClr val="FF00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442" name="Text Box 9"/>
          <p:cNvSpPr txBox="1">
            <a:spLocks noChangeArrowheads="1"/>
          </p:cNvSpPr>
          <p:nvPr/>
        </p:nvSpPr>
        <p:spPr bwMode="auto">
          <a:xfrm>
            <a:off x="3074893" y="600635"/>
            <a:ext cx="6096000" cy="5794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 algn="ctr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3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940764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3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out)">
                                      <p:cBhvr>
                                        <p:cTn id="7" dur="500"/>
                                        <p:tgtEl>
                                          <p:spTgt spid="1679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1679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679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679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27" dur="500"/>
                                        <p:tgtEl>
                                          <p:spTgt spid="1679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29" presetID="0" presetClass="entr" presetSubtype="1157633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79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79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35" dur="500"/>
                                        <p:tgtEl>
                                          <p:spTgt spid="1679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>
            <a:extLst>
              <a:ext uri="{FF2B5EF4-FFF2-40B4-BE49-F238E27FC236}">
                <a16:creationId xmlns:a16="http://schemas.microsoft.com/office/drawing/2014/main" id="{DC09F2B7-CA68-4A1E-A6F3-B6935AC8B29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-293"/>
            <a:ext cx="12192000" cy="6856881"/>
          </a:xfrm>
          <a:prstGeom prst="rect">
            <a:avLst/>
          </a:prstGeom>
        </p:spPr>
      </p:pic>
      <p:sp>
        <p:nvSpPr>
          <p:cNvPr id="4" name="WordArt 45">
            <a:extLst>
              <a:ext uri="{FF2B5EF4-FFF2-40B4-BE49-F238E27FC236}">
                <a16:creationId xmlns:a16="http://schemas.microsoft.com/office/drawing/2014/main" id="{B879BB9D-DE48-4C2E-9F7B-53F96C657103}"/>
              </a:ext>
            </a:extLst>
          </p:cNvPr>
          <p:cNvSpPr>
            <a:spLocks noChangeArrowheads="1" noChangeShapeType="1" noTextEdit="1"/>
          </p:cNvSpPr>
          <p:nvPr/>
        </p:nvSpPr>
        <p:spPr bwMode="auto">
          <a:xfrm>
            <a:off x="4048389" y="908806"/>
            <a:ext cx="4095222" cy="1119793"/>
          </a:xfrm>
          <a:prstGeom prst="rect">
            <a:avLst/>
          </a:prstGeom>
          <a:scene3d>
            <a:camera prst="orthographicFront">
              <a:rot lat="21299999" lon="21299991" rev="0"/>
            </a:camera>
            <a:lightRig rig="threePt" dir="t"/>
          </a:scene3d>
        </p:spPr>
        <p:txBody>
          <a:bodyPr wrap="none" fromWordArt="1">
            <a:prstTxWarp prst="textCascadeUp">
              <a:avLst>
                <a:gd name="adj" fmla="val 38338"/>
              </a:avLst>
            </a:prstTxWarp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vi-VN" sz="3600" b="0" i="0" u="none" strike="noStrike" kern="10" cap="none" spc="0" normalizeH="0" baseline="0" noProof="0" dirty="0">
                <a:ln w="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68392" dir="1308085" algn="ctr" rotWithShape="0">
                    <a:srgbClr val="0D0D0D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HƯỚNG DẪN VỀ</a:t>
            </a:r>
            <a:r>
              <a:rPr kumimoji="0" lang="vi-VN" sz="3600" b="0" i="0" u="none" strike="noStrike" kern="10" cap="none" spc="0" normalizeH="0" noProof="0" dirty="0">
                <a:ln w="0">
                  <a:solidFill>
                    <a:srgbClr val="FF0000"/>
                  </a:solidFill>
                  <a:round/>
                  <a:headEnd/>
                  <a:tailEnd/>
                </a:ln>
                <a:solidFill>
                  <a:srgbClr val="FFFF00"/>
                </a:solidFill>
                <a:effectLst>
                  <a:outerShdw dist="68392" dir="1308085" algn="ctr" rotWithShape="0">
                    <a:srgbClr val="0D0D0D"/>
                  </a:outerShdw>
                </a:effectLst>
                <a:uLnTx/>
                <a:uFillTx/>
                <a:latin typeface="Times New Roman"/>
                <a:ea typeface="+mn-ea"/>
                <a:cs typeface="+mn-cs"/>
              </a:rPr>
              <a:t> NHÀ</a:t>
            </a:r>
            <a:endParaRPr kumimoji="0" lang="en-US" sz="3600" b="0" i="0" u="none" strike="noStrike" kern="10" cap="none" spc="0" normalizeH="0" baseline="0" noProof="0" dirty="0">
              <a:ln w="0">
                <a:solidFill>
                  <a:srgbClr val="FF0000"/>
                </a:solidFill>
                <a:round/>
                <a:headEnd/>
                <a:tailEnd/>
              </a:ln>
              <a:solidFill>
                <a:srgbClr val="FFFF00"/>
              </a:solidFill>
              <a:effectLst>
                <a:outerShdw dist="68392" dir="1308085" algn="ctr" rotWithShape="0">
                  <a:srgbClr val="0D0D0D"/>
                </a:outerShdw>
              </a:effectLst>
              <a:uLnTx/>
              <a:uFillTx/>
              <a:latin typeface="Times New Roman"/>
              <a:ea typeface="+mn-ea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446606C-C651-4E70-938D-423327D73064}"/>
              </a:ext>
            </a:extLst>
          </p:cNvPr>
          <p:cNvSpPr txBox="1"/>
          <p:nvPr/>
        </p:nvSpPr>
        <p:spPr>
          <a:xfrm>
            <a:off x="442414" y="2258813"/>
            <a:ext cx="11847122" cy="206210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vi-V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X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em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lại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vi-V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học</a:t>
            </a: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AutoNum type="arabicPeriod"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Làm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bài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tập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vi-V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1, 2, 3, 4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SGK/</a:t>
            </a:r>
            <a:r>
              <a:rPr kumimoji="0" lang="vi-VN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79</a:t>
            </a:r>
            <a:endParaRPr kumimoji="0" lang="en-US" altLang="en-US" sz="3200" b="1" i="0" u="none" strike="noStrike" kern="1200" cap="none" spc="0" normalizeH="0" baseline="0" noProof="0" dirty="0">
              <a:ln>
                <a:noFill/>
              </a:ln>
              <a:solidFill>
                <a:srgbClr val="FFC000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3.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Chuẩn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bị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bài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C0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“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Trường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hợp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bằng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nhau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thứ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nhất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của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hai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 tam </a:t>
            </a:r>
            <a:r>
              <a:rPr kumimoji="0" lang="en-US" altLang="en-US" sz="3200" b="1" i="0" u="none" strike="noStrike" kern="1200" cap="none" spc="0" normalizeH="0" baseline="0" noProof="0" dirty="0" err="1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giác</a:t>
            </a:r>
            <a:r>
              <a:rPr kumimoji="0" lang="en-US" altLang="en-US" sz="3200" b="1" i="0" u="none" strike="noStrike" kern="1200" cap="none" spc="0" normalizeH="0" baseline="0" noProof="0" dirty="0">
                <a:ln>
                  <a:noFill/>
                </a:ln>
                <a:solidFill>
                  <a:srgbClr val="FFFF00"/>
                </a:solidFill>
                <a:effectLst/>
                <a:uLnTx/>
                <a:uFillTx/>
                <a:latin typeface="Calibri"/>
                <a:ea typeface="+mn-ea"/>
                <a:cs typeface="+mn-cs"/>
                <a:sym typeface="Symbol" panose="05050102010706020507" pitchFamily="18" charset="2"/>
              </a:rPr>
              <a:t>”.</a:t>
            </a:r>
          </a:p>
        </p:txBody>
      </p:sp>
    </p:spTree>
    <p:extLst>
      <p:ext uri="{BB962C8B-B14F-4D97-AF65-F5344CB8AC3E}">
        <p14:creationId xmlns:p14="http://schemas.microsoft.com/office/powerpoint/2010/main" val="25110862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9" presetClass="entr" presetSubtype="0" decel="100000" fill="hold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36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34" presetClass="emph" presetSubtype="0" repeatCount="indefinite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" dur="50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" dur="25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5" dur="250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6" dur="250" fill="hold">
                                          <p:stCondLst>
                                            <p:cond delay="50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7" dur="250" fill="hold">
                                          <p:stCondLst>
                                            <p:cond delay="75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146" name="Picture 2" descr="Hình ảnh Nền đồ Dùng Học Tập, đồ Dùng Học Tập Vector Nền Và Tập Tin Tải về  Miễn Phí | Pngtre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19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 rot="20746861">
            <a:off x="538312" y="2279537"/>
            <a:ext cx="10975303" cy="175418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Bài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học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đến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đây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là </a:t>
            </a: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kết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thúc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Chúc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các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em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học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 </a:t>
            </a:r>
            <a:r>
              <a:rPr kumimoji="0" lang="en-US" sz="5400" b="1" i="1" u="none" strike="noStrike" kern="1200" cap="none" spc="0" normalizeH="0" baseline="0" noProof="0" dirty="0" err="1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tốt</a:t>
            </a:r>
            <a:r>
              <a:rPr kumimoji="0" lang="en-US" sz="5400" b="1" i="1" u="none" strike="noStrike" kern="1200" cap="none" spc="0" normalizeH="0" baseline="0" noProof="0" dirty="0">
                <a:ln>
                  <a:noFill/>
                </a:ln>
                <a:solidFill>
                  <a:srgbClr val="ED7D31">
                    <a:lumMod val="75000"/>
                  </a:srgbClr>
                </a:solidFill>
                <a:effectLst/>
                <a:uLnTx/>
                <a:uFillTx/>
                <a:latin typeface="Palatino Linotype" panose="02040502050505030304" pitchFamily="18" charset="0"/>
                <a:ea typeface="+mn-ea"/>
                <a:cs typeface="+mn-cs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5282224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585216" y="320040"/>
            <a:ext cx="804672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Một dây chuyền sản xuất ra các sản phẩm có dạng hình tam giác giống hệt nhau. Khi đóng gói hàng, người ta xếp chúng chồng khít lên nhau </a:t>
            </a:r>
            <a:endParaRPr lang="en-US" sz="2400" dirty="0"/>
          </a:p>
        </p:txBody>
      </p:sp>
      <p:pic>
        <p:nvPicPr>
          <p:cNvPr id="6" name="Picture 5" descr="Screen Clippin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167" r="963" b="1"/>
          <a:stretch/>
        </p:blipFill>
        <p:spPr>
          <a:xfrm>
            <a:off x="466344" y="3136392"/>
            <a:ext cx="8695943" cy="3081528"/>
          </a:xfrm>
          <a:prstGeom prst="rect">
            <a:avLst/>
          </a:prstGeom>
        </p:spPr>
      </p:pic>
      <p:sp>
        <p:nvSpPr>
          <p:cNvPr id="8" name="Right Triangle 7"/>
          <p:cNvSpPr/>
          <p:nvPr/>
        </p:nvSpPr>
        <p:spPr>
          <a:xfrm rot="8659874">
            <a:off x="7666506" y="1277461"/>
            <a:ext cx="3327841" cy="2327769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ight Triangle 8"/>
          <p:cNvSpPr/>
          <p:nvPr/>
        </p:nvSpPr>
        <p:spPr>
          <a:xfrm rot="8659874">
            <a:off x="7575065" y="1848754"/>
            <a:ext cx="3327841" cy="2327769"/>
          </a:xfrm>
          <a:prstGeom prst="rtTriangl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98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425677" y="1942902"/>
            <a:ext cx="11547565" cy="923330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  <a:scene3d>
              <a:camera prst="orthographicFront"/>
              <a:lightRig rig="glow" dir="tl">
                <a:rot lat="0" lon="0" rev="5400000"/>
              </a:lightRig>
            </a:scene3d>
            <a:sp3d contourW="12700">
              <a:bevelT w="25400" h="25400"/>
              <a:contourClr>
                <a:schemeClr val="accent6">
                  <a:shade val="73000"/>
                </a:schemeClr>
              </a:contourClr>
            </a:sp3d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54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§</a:t>
            </a:r>
            <a:r>
              <a:rPr kumimoji="0" lang="vi-VN" sz="54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+mn-cs"/>
              </a:rPr>
              <a:t>3.</a:t>
            </a:r>
            <a:r>
              <a:rPr kumimoji="0" lang="en-US" sz="54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Arial" charset="0"/>
                <a:ea typeface="+mn-ea"/>
                <a:cs typeface="Arial" charset="0"/>
              </a:rPr>
              <a:t> HAI TAM GIÁC BẰNG NHAU</a:t>
            </a:r>
            <a:r>
              <a:rPr kumimoji="0" lang="en-US" sz="5400" b="1" i="0" u="none" strike="noStrike" kern="1200" cap="none" spc="0" normalizeH="0" baseline="0" noProof="0" dirty="0">
                <a:ln w="11430"/>
                <a:solidFill>
                  <a:srgbClr val="FF0000"/>
                </a:solidFill>
                <a:effectLst>
                  <a:outerShdw blurRad="80000" dist="40000" dir="5040000" algn="tl">
                    <a:srgbClr val="000000">
                      <a:alpha val="30000"/>
                    </a:srgbClr>
                  </a:outerShdw>
                </a:effectLst>
                <a:uLnTx/>
                <a:uFillTx/>
                <a:latin typeface="Times New Roman" pitchFamily="18" charset="0"/>
                <a:ea typeface="+mn-ea"/>
                <a:cs typeface="Arial" charset="0"/>
              </a:rPr>
              <a:t> </a:t>
            </a:r>
          </a:p>
        </p:txBody>
      </p:sp>
      <p:sp>
        <p:nvSpPr>
          <p:cNvPr id="4" name="Slide Number Placeholder 3"/>
          <p:cNvSpPr txBox="1">
            <a:spLocks/>
          </p:cNvSpPr>
          <p:nvPr/>
        </p:nvSpPr>
        <p:spPr>
          <a:xfrm>
            <a:off x="6553200" y="6245225"/>
            <a:ext cx="2133600" cy="476250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14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pic>
        <p:nvPicPr>
          <p:cNvPr id="11" name="Picture 34" descr="Fall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752600" cy="15605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12" name="Group 24"/>
          <p:cNvGrpSpPr>
            <a:grpSpLocks/>
          </p:cNvGrpSpPr>
          <p:nvPr/>
        </p:nvGrpSpPr>
        <p:grpSpPr bwMode="auto">
          <a:xfrm rot="-4518111">
            <a:off x="10364214" y="3107218"/>
            <a:ext cx="1087438" cy="1090613"/>
            <a:chOff x="3155" y="2736"/>
            <a:chExt cx="685" cy="687"/>
          </a:xfrm>
        </p:grpSpPr>
        <p:sp>
          <p:nvSpPr>
            <p:cNvPr id="13" name="Freeform 25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5" name="Group 12"/>
          <p:cNvGrpSpPr>
            <a:grpSpLocks/>
          </p:cNvGrpSpPr>
          <p:nvPr/>
        </p:nvGrpSpPr>
        <p:grpSpPr bwMode="auto">
          <a:xfrm>
            <a:off x="10500258" y="5105400"/>
            <a:ext cx="1087437" cy="1447800"/>
            <a:chOff x="3155" y="2736"/>
            <a:chExt cx="685" cy="687"/>
          </a:xfrm>
        </p:grpSpPr>
        <p:sp>
          <p:nvSpPr>
            <p:cNvPr id="16" name="Freeform 13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7" name="Freeform 14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8041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18" name="Group 27"/>
          <p:cNvGrpSpPr>
            <a:grpSpLocks/>
          </p:cNvGrpSpPr>
          <p:nvPr/>
        </p:nvGrpSpPr>
        <p:grpSpPr bwMode="auto">
          <a:xfrm rot="4937768">
            <a:off x="1420516" y="3548337"/>
            <a:ext cx="1087438" cy="1090613"/>
            <a:chOff x="3155" y="2736"/>
            <a:chExt cx="685" cy="687"/>
          </a:xfrm>
        </p:grpSpPr>
        <p:sp>
          <p:nvSpPr>
            <p:cNvPr id="19" name="Freeform 28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99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0" name="Freeform 29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99FF66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rot="10800000" vert="eaVer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1" name="Group 18"/>
          <p:cNvGrpSpPr>
            <a:grpSpLocks/>
          </p:cNvGrpSpPr>
          <p:nvPr/>
        </p:nvGrpSpPr>
        <p:grpSpPr bwMode="auto">
          <a:xfrm>
            <a:off x="381000" y="5767388"/>
            <a:ext cx="1087438" cy="1090612"/>
            <a:chOff x="3155" y="2736"/>
            <a:chExt cx="685" cy="687"/>
          </a:xfrm>
        </p:grpSpPr>
        <p:sp>
          <p:nvSpPr>
            <p:cNvPr id="22" name="Freeform 19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8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3" name="Freeform 20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8041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5" name="Group 9"/>
          <p:cNvGrpSpPr>
            <a:grpSpLocks/>
          </p:cNvGrpSpPr>
          <p:nvPr/>
        </p:nvGrpSpPr>
        <p:grpSpPr bwMode="auto">
          <a:xfrm rot="-1101762">
            <a:off x="8754929" y="526026"/>
            <a:ext cx="685800" cy="792163"/>
            <a:chOff x="2736" y="1920"/>
            <a:chExt cx="457" cy="595"/>
          </a:xfrm>
        </p:grpSpPr>
        <p:sp>
          <p:nvSpPr>
            <p:cNvPr id="26" name="Freeform 10"/>
            <p:cNvSpPr>
              <a:spLocks/>
            </p:cNvSpPr>
            <p:nvPr/>
          </p:nvSpPr>
          <p:spPr bwMode="auto">
            <a:xfrm>
              <a:off x="2736" y="1920"/>
              <a:ext cx="457" cy="595"/>
            </a:xfrm>
            <a:custGeom>
              <a:avLst/>
              <a:gdLst>
                <a:gd name="T0" fmla="*/ 98 w 457"/>
                <a:gd name="T1" fmla="*/ 51 h 595"/>
                <a:gd name="T2" fmla="*/ 148 w 457"/>
                <a:gd name="T3" fmla="*/ 64 h 595"/>
                <a:gd name="T4" fmla="*/ 161 w 457"/>
                <a:gd name="T5" fmla="*/ 18 h 595"/>
                <a:gd name="T6" fmla="*/ 187 w 457"/>
                <a:gd name="T7" fmla="*/ 27 h 595"/>
                <a:gd name="T8" fmla="*/ 217 w 457"/>
                <a:gd name="T9" fmla="*/ 73 h 595"/>
                <a:gd name="T10" fmla="*/ 236 w 457"/>
                <a:gd name="T11" fmla="*/ 126 h 595"/>
                <a:gd name="T12" fmla="*/ 249 w 457"/>
                <a:gd name="T13" fmla="*/ 109 h 595"/>
                <a:gd name="T14" fmla="*/ 284 w 457"/>
                <a:gd name="T15" fmla="*/ 73 h 595"/>
                <a:gd name="T16" fmla="*/ 298 w 457"/>
                <a:gd name="T17" fmla="*/ 74 h 595"/>
                <a:gd name="T18" fmla="*/ 316 w 457"/>
                <a:gd name="T19" fmla="*/ 114 h 595"/>
                <a:gd name="T20" fmla="*/ 325 w 457"/>
                <a:gd name="T21" fmla="*/ 158 h 595"/>
                <a:gd name="T22" fmla="*/ 335 w 457"/>
                <a:gd name="T23" fmla="*/ 166 h 595"/>
                <a:gd name="T24" fmla="*/ 345 w 457"/>
                <a:gd name="T25" fmla="*/ 154 h 595"/>
                <a:gd name="T26" fmla="*/ 360 w 457"/>
                <a:gd name="T27" fmla="*/ 136 h 595"/>
                <a:gd name="T28" fmla="*/ 372 w 457"/>
                <a:gd name="T29" fmla="*/ 169 h 595"/>
                <a:gd name="T30" fmla="*/ 404 w 457"/>
                <a:gd name="T31" fmla="*/ 158 h 595"/>
                <a:gd name="T32" fmla="*/ 438 w 457"/>
                <a:gd name="T33" fmla="*/ 146 h 595"/>
                <a:gd name="T34" fmla="*/ 444 w 457"/>
                <a:gd name="T35" fmla="*/ 184 h 595"/>
                <a:gd name="T36" fmla="*/ 442 w 457"/>
                <a:gd name="T37" fmla="*/ 249 h 595"/>
                <a:gd name="T38" fmla="*/ 417 w 457"/>
                <a:gd name="T39" fmla="*/ 309 h 595"/>
                <a:gd name="T40" fmla="*/ 457 w 457"/>
                <a:gd name="T41" fmla="*/ 318 h 595"/>
                <a:gd name="T42" fmla="*/ 413 w 457"/>
                <a:gd name="T43" fmla="*/ 345 h 595"/>
                <a:gd name="T44" fmla="*/ 376 w 457"/>
                <a:gd name="T45" fmla="*/ 380 h 595"/>
                <a:gd name="T46" fmla="*/ 353 w 457"/>
                <a:gd name="T47" fmla="*/ 413 h 595"/>
                <a:gd name="T48" fmla="*/ 357 w 457"/>
                <a:gd name="T49" fmla="*/ 444 h 595"/>
                <a:gd name="T50" fmla="*/ 369 w 457"/>
                <a:gd name="T51" fmla="*/ 513 h 595"/>
                <a:gd name="T52" fmla="*/ 354 w 457"/>
                <a:gd name="T53" fmla="*/ 589 h 595"/>
                <a:gd name="T54" fmla="*/ 329 w 457"/>
                <a:gd name="T55" fmla="*/ 560 h 595"/>
                <a:gd name="T56" fmla="*/ 339 w 457"/>
                <a:gd name="T57" fmla="*/ 498 h 595"/>
                <a:gd name="T58" fmla="*/ 331 w 457"/>
                <a:gd name="T59" fmla="*/ 439 h 595"/>
                <a:gd name="T60" fmla="*/ 294 w 457"/>
                <a:gd name="T61" fmla="*/ 459 h 595"/>
                <a:gd name="T62" fmla="*/ 262 w 457"/>
                <a:gd name="T63" fmla="*/ 486 h 595"/>
                <a:gd name="T64" fmla="*/ 244 w 457"/>
                <a:gd name="T65" fmla="*/ 502 h 595"/>
                <a:gd name="T66" fmla="*/ 259 w 457"/>
                <a:gd name="T67" fmla="*/ 459 h 595"/>
                <a:gd name="T68" fmla="*/ 220 w 457"/>
                <a:gd name="T69" fmla="*/ 466 h 595"/>
                <a:gd name="T70" fmla="*/ 176 w 457"/>
                <a:gd name="T71" fmla="*/ 479 h 595"/>
                <a:gd name="T72" fmla="*/ 153 w 457"/>
                <a:gd name="T73" fmla="*/ 479 h 595"/>
                <a:gd name="T74" fmla="*/ 167 w 457"/>
                <a:gd name="T75" fmla="*/ 467 h 595"/>
                <a:gd name="T76" fmla="*/ 179 w 457"/>
                <a:gd name="T77" fmla="*/ 454 h 595"/>
                <a:gd name="T78" fmla="*/ 154 w 457"/>
                <a:gd name="T79" fmla="*/ 445 h 595"/>
                <a:gd name="T80" fmla="*/ 113 w 457"/>
                <a:gd name="T81" fmla="*/ 436 h 595"/>
                <a:gd name="T82" fmla="*/ 68 w 457"/>
                <a:gd name="T83" fmla="*/ 416 h 595"/>
                <a:gd name="T84" fmla="*/ 71 w 457"/>
                <a:gd name="T85" fmla="*/ 389 h 595"/>
                <a:gd name="T86" fmla="*/ 33 w 457"/>
                <a:gd name="T87" fmla="*/ 362 h 595"/>
                <a:gd name="T88" fmla="*/ 0 w 457"/>
                <a:gd name="T89" fmla="*/ 327 h 595"/>
                <a:gd name="T90" fmla="*/ 77 w 457"/>
                <a:gd name="T91" fmla="*/ 303 h 595"/>
                <a:gd name="T92" fmla="*/ 107 w 457"/>
                <a:gd name="T93" fmla="*/ 308 h 595"/>
                <a:gd name="T94" fmla="*/ 125 w 457"/>
                <a:gd name="T95" fmla="*/ 312 h 595"/>
                <a:gd name="T96" fmla="*/ 110 w 457"/>
                <a:gd name="T97" fmla="*/ 291 h 595"/>
                <a:gd name="T98" fmla="*/ 75 w 457"/>
                <a:gd name="T99" fmla="*/ 268 h 595"/>
                <a:gd name="T100" fmla="*/ 37 w 457"/>
                <a:gd name="T101" fmla="*/ 241 h 595"/>
                <a:gd name="T102" fmla="*/ 49 w 457"/>
                <a:gd name="T103" fmla="*/ 194 h 595"/>
                <a:gd name="T104" fmla="*/ 84 w 457"/>
                <a:gd name="T105" fmla="*/ 203 h 595"/>
                <a:gd name="T106" fmla="*/ 114 w 457"/>
                <a:gd name="T107" fmla="*/ 199 h 595"/>
                <a:gd name="T108" fmla="*/ 69 w 457"/>
                <a:gd name="T109" fmla="*/ 112 h 595"/>
                <a:gd name="T110" fmla="*/ 48 w 457"/>
                <a:gd name="T111" fmla="*/ 74 h 595"/>
                <a:gd name="T112" fmla="*/ 27 w 457"/>
                <a:gd name="T113" fmla="*/ 51 h 595"/>
                <a:gd name="T114" fmla="*/ 22 w 457"/>
                <a:gd name="T115" fmla="*/ 41 h 595"/>
                <a:gd name="T116" fmla="*/ 58 w 457"/>
                <a:gd name="T117" fmla="*/ 50 h 595"/>
                <a:gd name="T118" fmla="*/ 91 w 457"/>
                <a:gd name="T119" fmla="*/ 63 h 595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457"/>
                <a:gd name="T181" fmla="*/ 0 h 595"/>
                <a:gd name="T182" fmla="*/ 457 w 457"/>
                <a:gd name="T183" fmla="*/ 595 h 595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457" h="595">
                  <a:moveTo>
                    <a:pt x="99" y="64"/>
                  </a:moveTo>
                  <a:lnTo>
                    <a:pt x="99" y="59"/>
                  </a:lnTo>
                  <a:lnTo>
                    <a:pt x="98" y="51"/>
                  </a:lnTo>
                  <a:lnTo>
                    <a:pt x="96" y="42"/>
                  </a:lnTo>
                  <a:lnTo>
                    <a:pt x="94" y="32"/>
                  </a:lnTo>
                  <a:lnTo>
                    <a:pt x="148" y="64"/>
                  </a:lnTo>
                  <a:lnTo>
                    <a:pt x="155" y="50"/>
                  </a:lnTo>
                  <a:lnTo>
                    <a:pt x="159" y="35"/>
                  </a:lnTo>
                  <a:lnTo>
                    <a:pt x="161" y="18"/>
                  </a:lnTo>
                  <a:lnTo>
                    <a:pt x="162" y="0"/>
                  </a:lnTo>
                  <a:lnTo>
                    <a:pt x="175" y="13"/>
                  </a:lnTo>
                  <a:lnTo>
                    <a:pt x="187" y="27"/>
                  </a:lnTo>
                  <a:lnTo>
                    <a:pt x="199" y="41"/>
                  </a:lnTo>
                  <a:lnTo>
                    <a:pt x="208" y="56"/>
                  </a:lnTo>
                  <a:lnTo>
                    <a:pt x="217" y="73"/>
                  </a:lnTo>
                  <a:lnTo>
                    <a:pt x="225" y="90"/>
                  </a:lnTo>
                  <a:lnTo>
                    <a:pt x="231" y="107"/>
                  </a:lnTo>
                  <a:lnTo>
                    <a:pt x="236" y="126"/>
                  </a:lnTo>
                  <a:lnTo>
                    <a:pt x="234" y="124"/>
                  </a:lnTo>
                  <a:lnTo>
                    <a:pt x="240" y="118"/>
                  </a:lnTo>
                  <a:lnTo>
                    <a:pt x="249" y="109"/>
                  </a:lnTo>
                  <a:lnTo>
                    <a:pt x="262" y="96"/>
                  </a:lnTo>
                  <a:lnTo>
                    <a:pt x="274" y="85"/>
                  </a:lnTo>
                  <a:lnTo>
                    <a:pt x="284" y="73"/>
                  </a:lnTo>
                  <a:lnTo>
                    <a:pt x="290" y="65"/>
                  </a:lnTo>
                  <a:lnTo>
                    <a:pt x="289" y="62"/>
                  </a:lnTo>
                  <a:lnTo>
                    <a:pt x="298" y="74"/>
                  </a:lnTo>
                  <a:lnTo>
                    <a:pt x="304" y="87"/>
                  </a:lnTo>
                  <a:lnTo>
                    <a:pt x="311" y="101"/>
                  </a:lnTo>
                  <a:lnTo>
                    <a:pt x="316" y="114"/>
                  </a:lnTo>
                  <a:lnTo>
                    <a:pt x="320" y="128"/>
                  </a:lnTo>
                  <a:lnTo>
                    <a:pt x="322" y="142"/>
                  </a:lnTo>
                  <a:lnTo>
                    <a:pt x="325" y="158"/>
                  </a:lnTo>
                  <a:lnTo>
                    <a:pt x="326" y="172"/>
                  </a:lnTo>
                  <a:lnTo>
                    <a:pt x="331" y="169"/>
                  </a:lnTo>
                  <a:lnTo>
                    <a:pt x="335" y="166"/>
                  </a:lnTo>
                  <a:lnTo>
                    <a:pt x="339" y="163"/>
                  </a:lnTo>
                  <a:lnTo>
                    <a:pt x="343" y="159"/>
                  </a:lnTo>
                  <a:lnTo>
                    <a:pt x="345" y="154"/>
                  </a:lnTo>
                  <a:lnTo>
                    <a:pt x="351" y="149"/>
                  </a:lnTo>
                  <a:lnTo>
                    <a:pt x="354" y="142"/>
                  </a:lnTo>
                  <a:lnTo>
                    <a:pt x="360" y="136"/>
                  </a:lnTo>
                  <a:lnTo>
                    <a:pt x="361" y="157"/>
                  </a:lnTo>
                  <a:lnTo>
                    <a:pt x="361" y="176"/>
                  </a:lnTo>
                  <a:lnTo>
                    <a:pt x="372" y="169"/>
                  </a:lnTo>
                  <a:lnTo>
                    <a:pt x="383" y="164"/>
                  </a:lnTo>
                  <a:lnTo>
                    <a:pt x="393" y="162"/>
                  </a:lnTo>
                  <a:lnTo>
                    <a:pt x="404" y="158"/>
                  </a:lnTo>
                  <a:lnTo>
                    <a:pt x="415" y="155"/>
                  </a:lnTo>
                  <a:lnTo>
                    <a:pt x="426" y="151"/>
                  </a:lnTo>
                  <a:lnTo>
                    <a:pt x="438" y="146"/>
                  </a:lnTo>
                  <a:lnTo>
                    <a:pt x="449" y="141"/>
                  </a:lnTo>
                  <a:lnTo>
                    <a:pt x="446" y="162"/>
                  </a:lnTo>
                  <a:lnTo>
                    <a:pt x="444" y="184"/>
                  </a:lnTo>
                  <a:lnTo>
                    <a:pt x="444" y="205"/>
                  </a:lnTo>
                  <a:lnTo>
                    <a:pt x="444" y="227"/>
                  </a:lnTo>
                  <a:lnTo>
                    <a:pt x="442" y="249"/>
                  </a:lnTo>
                  <a:lnTo>
                    <a:pt x="438" y="271"/>
                  </a:lnTo>
                  <a:lnTo>
                    <a:pt x="430" y="290"/>
                  </a:lnTo>
                  <a:lnTo>
                    <a:pt x="417" y="309"/>
                  </a:lnTo>
                  <a:lnTo>
                    <a:pt x="417" y="311"/>
                  </a:lnTo>
                  <a:lnTo>
                    <a:pt x="417" y="312"/>
                  </a:lnTo>
                  <a:lnTo>
                    <a:pt x="457" y="318"/>
                  </a:lnTo>
                  <a:lnTo>
                    <a:pt x="442" y="327"/>
                  </a:lnTo>
                  <a:lnTo>
                    <a:pt x="428" y="335"/>
                  </a:lnTo>
                  <a:lnTo>
                    <a:pt x="413" y="345"/>
                  </a:lnTo>
                  <a:lnTo>
                    <a:pt x="401" y="355"/>
                  </a:lnTo>
                  <a:lnTo>
                    <a:pt x="388" y="367"/>
                  </a:lnTo>
                  <a:lnTo>
                    <a:pt x="376" y="380"/>
                  </a:lnTo>
                  <a:lnTo>
                    <a:pt x="365" y="394"/>
                  </a:lnTo>
                  <a:lnTo>
                    <a:pt x="356" y="411"/>
                  </a:lnTo>
                  <a:lnTo>
                    <a:pt x="353" y="413"/>
                  </a:lnTo>
                  <a:lnTo>
                    <a:pt x="351" y="417"/>
                  </a:lnTo>
                  <a:lnTo>
                    <a:pt x="353" y="427"/>
                  </a:lnTo>
                  <a:lnTo>
                    <a:pt x="357" y="444"/>
                  </a:lnTo>
                  <a:lnTo>
                    <a:pt x="362" y="465"/>
                  </a:lnTo>
                  <a:lnTo>
                    <a:pt x="366" y="488"/>
                  </a:lnTo>
                  <a:lnTo>
                    <a:pt x="369" y="513"/>
                  </a:lnTo>
                  <a:lnTo>
                    <a:pt x="367" y="539"/>
                  </a:lnTo>
                  <a:lnTo>
                    <a:pt x="363" y="565"/>
                  </a:lnTo>
                  <a:lnTo>
                    <a:pt x="354" y="589"/>
                  </a:lnTo>
                  <a:lnTo>
                    <a:pt x="313" y="595"/>
                  </a:lnTo>
                  <a:lnTo>
                    <a:pt x="321" y="577"/>
                  </a:lnTo>
                  <a:lnTo>
                    <a:pt x="329" y="560"/>
                  </a:lnTo>
                  <a:lnTo>
                    <a:pt x="334" y="539"/>
                  </a:lnTo>
                  <a:lnTo>
                    <a:pt x="338" y="518"/>
                  </a:lnTo>
                  <a:lnTo>
                    <a:pt x="339" y="498"/>
                  </a:lnTo>
                  <a:lnTo>
                    <a:pt x="339" y="477"/>
                  </a:lnTo>
                  <a:lnTo>
                    <a:pt x="336" y="457"/>
                  </a:lnTo>
                  <a:lnTo>
                    <a:pt x="331" y="439"/>
                  </a:lnTo>
                  <a:lnTo>
                    <a:pt x="318" y="445"/>
                  </a:lnTo>
                  <a:lnTo>
                    <a:pt x="306" y="452"/>
                  </a:lnTo>
                  <a:lnTo>
                    <a:pt x="294" y="459"/>
                  </a:lnTo>
                  <a:lnTo>
                    <a:pt x="282" y="467"/>
                  </a:lnTo>
                  <a:lnTo>
                    <a:pt x="272" y="476"/>
                  </a:lnTo>
                  <a:lnTo>
                    <a:pt x="262" y="486"/>
                  </a:lnTo>
                  <a:lnTo>
                    <a:pt x="252" y="497"/>
                  </a:lnTo>
                  <a:lnTo>
                    <a:pt x="243" y="508"/>
                  </a:lnTo>
                  <a:lnTo>
                    <a:pt x="244" y="502"/>
                  </a:lnTo>
                  <a:lnTo>
                    <a:pt x="248" y="493"/>
                  </a:lnTo>
                  <a:lnTo>
                    <a:pt x="252" y="479"/>
                  </a:lnTo>
                  <a:lnTo>
                    <a:pt x="259" y="459"/>
                  </a:lnTo>
                  <a:lnTo>
                    <a:pt x="247" y="461"/>
                  </a:lnTo>
                  <a:lnTo>
                    <a:pt x="234" y="463"/>
                  </a:lnTo>
                  <a:lnTo>
                    <a:pt x="220" y="466"/>
                  </a:lnTo>
                  <a:lnTo>
                    <a:pt x="205" y="471"/>
                  </a:lnTo>
                  <a:lnTo>
                    <a:pt x="190" y="475"/>
                  </a:lnTo>
                  <a:lnTo>
                    <a:pt x="176" y="479"/>
                  </a:lnTo>
                  <a:lnTo>
                    <a:pt x="161" y="480"/>
                  </a:lnTo>
                  <a:lnTo>
                    <a:pt x="146" y="480"/>
                  </a:lnTo>
                  <a:lnTo>
                    <a:pt x="153" y="479"/>
                  </a:lnTo>
                  <a:lnTo>
                    <a:pt x="158" y="475"/>
                  </a:lnTo>
                  <a:lnTo>
                    <a:pt x="163" y="471"/>
                  </a:lnTo>
                  <a:lnTo>
                    <a:pt x="167" y="467"/>
                  </a:lnTo>
                  <a:lnTo>
                    <a:pt x="171" y="463"/>
                  </a:lnTo>
                  <a:lnTo>
                    <a:pt x="175" y="458"/>
                  </a:lnTo>
                  <a:lnTo>
                    <a:pt x="179" y="454"/>
                  </a:lnTo>
                  <a:lnTo>
                    <a:pt x="182" y="450"/>
                  </a:lnTo>
                  <a:lnTo>
                    <a:pt x="168" y="448"/>
                  </a:lnTo>
                  <a:lnTo>
                    <a:pt x="154" y="445"/>
                  </a:lnTo>
                  <a:lnTo>
                    <a:pt x="140" y="444"/>
                  </a:lnTo>
                  <a:lnTo>
                    <a:pt x="127" y="440"/>
                  </a:lnTo>
                  <a:lnTo>
                    <a:pt x="113" y="436"/>
                  </a:lnTo>
                  <a:lnTo>
                    <a:pt x="99" y="431"/>
                  </a:lnTo>
                  <a:lnTo>
                    <a:pt x="84" y="425"/>
                  </a:lnTo>
                  <a:lnTo>
                    <a:pt x="68" y="416"/>
                  </a:lnTo>
                  <a:lnTo>
                    <a:pt x="98" y="403"/>
                  </a:lnTo>
                  <a:lnTo>
                    <a:pt x="85" y="397"/>
                  </a:lnTo>
                  <a:lnTo>
                    <a:pt x="71" y="389"/>
                  </a:lnTo>
                  <a:lnTo>
                    <a:pt x="58" y="380"/>
                  </a:lnTo>
                  <a:lnTo>
                    <a:pt x="46" y="371"/>
                  </a:lnTo>
                  <a:lnTo>
                    <a:pt x="33" y="362"/>
                  </a:lnTo>
                  <a:lnTo>
                    <a:pt x="22" y="350"/>
                  </a:lnTo>
                  <a:lnTo>
                    <a:pt x="10" y="340"/>
                  </a:lnTo>
                  <a:lnTo>
                    <a:pt x="0" y="327"/>
                  </a:lnTo>
                  <a:lnTo>
                    <a:pt x="91" y="341"/>
                  </a:lnTo>
                  <a:lnTo>
                    <a:pt x="69" y="302"/>
                  </a:lnTo>
                  <a:lnTo>
                    <a:pt x="77" y="303"/>
                  </a:lnTo>
                  <a:lnTo>
                    <a:pt x="86" y="304"/>
                  </a:lnTo>
                  <a:lnTo>
                    <a:pt x="96" y="307"/>
                  </a:lnTo>
                  <a:lnTo>
                    <a:pt x="107" y="308"/>
                  </a:lnTo>
                  <a:lnTo>
                    <a:pt x="114" y="309"/>
                  </a:lnTo>
                  <a:lnTo>
                    <a:pt x="122" y="311"/>
                  </a:lnTo>
                  <a:lnTo>
                    <a:pt x="125" y="312"/>
                  </a:lnTo>
                  <a:lnTo>
                    <a:pt x="123" y="312"/>
                  </a:lnTo>
                  <a:lnTo>
                    <a:pt x="118" y="300"/>
                  </a:lnTo>
                  <a:lnTo>
                    <a:pt x="110" y="291"/>
                  </a:lnTo>
                  <a:lnTo>
                    <a:pt x="99" y="282"/>
                  </a:lnTo>
                  <a:lnTo>
                    <a:pt x="87" y="276"/>
                  </a:lnTo>
                  <a:lnTo>
                    <a:pt x="75" y="268"/>
                  </a:lnTo>
                  <a:lnTo>
                    <a:pt x="60" y="261"/>
                  </a:lnTo>
                  <a:lnTo>
                    <a:pt x="48" y="252"/>
                  </a:lnTo>
                  <a:lnTo>
                    <a:pt x="37" y="241"/>
                  </a:lnTo>
                  <a:lnTo>
                    <a:pt x="67" y="230"/>
                  </a:lnTo>
                  <a:lnTo>
                    <a:pt x="36" y="187"/>
                  </a:lnTo>
                  <a:lnTo>
                    <a:pt x="49" y="194"/>
                  </a:lnTo>
                  <a:lnTo>
                    <a:pt x="62" y="198"/>
                  </a:lnTo>
                  <a:lnTo>
                    <a:pt x="72" y="201"/>
                  </a:lnTo>
                  <a:lnTo>
                    <a:pt x="84" y="203"/>
                  </a:lnTo>
                  <a:lnTo>
                    <a:pt x="94" y="204"/>
                  </a:lnTo>
                  <a:lnTo>
                    <a:pt x="104" y="203"/>
                  </a:lnTo>
                  <a:lnTo>
                    <a:pt x="114" y="199"/>
                  </a:lnTo>
                  <a:lnTo>
                    <a:pt x="126" y="194"/>
                  </a:lnTo>
                  <a:lnTo>
                    <a:pt x="39" y="110"/>
                  </a:lnTo>
                  <a:lnTo>
                    <a:pt x="69" y="112"/>
                  </a:lnTo>
                  <a:lnTo>
                    <a:pt x="62" y="98"/>
                  </a:lnTo>
                  <a:lnTo>
                    <a:pt x="55" y="86"/>
                  </a:lnTo>
                  <a:lnTo>
                    <a:pt x="48" y="74"/>
                  </a:lnTo>
                  <a:lnTo>
                    <a:pt x="41" y="65"/>
                  </a:lnTo>
                  <a:lnTo>
                    <a:pt x="33" y="58"/>
                  </a:lnTo>
                  <a:lnTo>
                    <a:pt x="27" y="51"/>
                  </a:lnTo>
                  <a:lnTo>
                    <a:pt x="21" y="45"/>
                  </a:lnTo>
                  <a:lnTo>
                    <a:pt x="14" y="41"/>
                  </a:lnTo>
                  <a:lnTo>
                    <a:pt x="22" y="41"/>
                  </a:lnTo>
                  <a:lnTo>
                    <a:pt x="33" y="42"/>
                  </a:lnTo>
                  <a:lnTo>
                    <a:pt x="45" y="46"/>
                  </a:lnTo>
                  <a:lnTo>
                    <a:pt x="58" y="50"/>
                  </a:lnTo>
                  <a:lnTo>
                    <a:pt x="71" y="54"/>
                  </a:lnTo>
                  <a:lnTo>
                    <a:pt x="82" y="59"/>
                  </a:lnTo>
                  <a:lnTo>
                    <a:pt x="91" y="63"/>
                  </a:lnTo>
                  <a:lnTo>
                    <a:pt x="99" y="64"/>
                  </a:lnTo>
                  <a:close/>
                </a:path>
              </a:pathLst>
            </a:custGeom>
            <a:solidFill>
              <a:srgbClr val="FF4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Freeform 11"/>
            <p:cNvSpPr>
              <a:spLocks/>
            </p:cNvSpPr>
            <p:nvPr/>
          </p:nvSpPr>
          <p:spPr bwMode="auto">
            <a:xfrm>
              <a:off x="2836" y="2016"/>
              <a:ext cx="284" cy="482"/>
            </a:xfrm>
            <a:custGeom>
              <a:avLst/>
              <a:gdLst>
                <a:gd name="T0" fmla="*/ 25 w 284"/>
                <a:gd name="T1" fmla="*/ 30 h 482"/>
                <a:gd name="T2" fmla="*/ 56 w 284"/>
                <a:gd name="T3" fmla="*/ 62 h 482"/>
                <a:gd name="T4" fmla="*/ 81 w 284"/>
                <a:gd name="T5" fmla="*/ 101 h 482"/>
                <a:gd name="T6" fmla="*/ 84 w 284"/>
                <a:gd name="T7" fmla="*/ 48 h 482"/>
                <a:gd name="T8" fmla="*/ 98 w 284"/>
                <a:gd name="T9" fmla="*/ 118 h 482"/>
                <a:gd name="T10" fmla="*/ 137 w 284"/>
                <a:gd name="T11" fmla="*/ 174 h 482"/>
                <a:gd name="T12" fmla="*/ 143 w 284"/>
                <a:gd name="T13" fmla="*/ 182 h 482"/>
                <a:gd name="T14" fmla="*/ 147 w 284"/>
                <a:gd name="T15" fmla="*/ 132 h 482"/>
                <a:gd name="T16" fmla="*/ 152 w 284"/>
                <a:gd name="T17" fmla="*/ 116 h 482"/>
                <a:gd name="T18" fmla="*/ 170 w 284"/>
                <a:gd name="T19" fmla="*/ 222 h 482"/>
                <a:gd name="T20" fmla="*/ 189 w 284"/>
                <a:gd name="T21" fmla="*/ 246 h 482"/>
                <a:gd name="T22" fmla="*/ 210 w 284"/>
                <a:gd name="T23" fmla="*/ 210 h 482"/>
                <a:gd name="T24" fmla="*/ 237 w 284"/>
                <a:gd name="T25" fmla="*/ 146 h 482"/>
                <a:gd name="T26" fmla="*/ 284 w 284"/>
                <a:gd name="T27" fmla="*/ 98 h 482"/>
                <a:gd name="T28" fmla="*/ 241 w 284"/>
                <a:gd name="T29" fmla="*/ 143 h 482"/>
                <a:gd name="T30" fmla="*/ 216 w 284"/>
                <a:gd name="T31" fmla="*/ 210 h 482"/>
                <a:gd name="T32" fmla="*/ 221 w 284"/>
                <a:gd name="T33" fmla="*/ 296 h 482"/>
                <a:gd name="T34" fmla="*/ 248 w 284"/>
                <a:gd name="T35" fmla="*/ 386 h 482"/>
                <a:gd name="T36" fmla="*/ 244 w 284"/>
                <a:gd name="T37" fmla="*/ 462 h 482"/>
                <a:gd name="T38" fmla="*/ 228 w 284"/>
                <a:gd name="T39" fmla="*/ 453 h 482"/>
                <a:gd name="T40" fmla="*/ 237 w 284"/>
                <a:gd name="T41" fmla="*/ 377 h 482"/>
                <a:gd name="T42" fmla="*/ 220 w 284"/>
                <a:gd name="T43" fmla="*/ 313 h 482"/>
                <a:gd name="T44" fmla="*/ 190 w 284"/>
                <a:gd name="T45" fmla="*/ 288 h 482"/>
                <a:gd name="T46" fmla="*/ 165 w 284"/>
                <a:gd name="T47" fmla="*/ 295 h 482"/>
                <a:gd name="T48" fmla="*/ 139 w 284"/>
                <a:gd name="T49" fmla="*/ 308 h 482"/>
                <a:gd name="T50" fmla="*/ 122 w 284"/>
                <a:gd name="T51" fmla="*/ 319 h 482"/>
                <a:gd name="T52" fmla="*/ 20 w 284"/>
                <a:gd name="T53" fmla="*/ 269 h 482"/>
                <a:gd name="T54" fmla="*/ 53 w 284"/>
                <a:gd name="T55" fmla="*/ 272 h 482"/>
                <a:gd name="T56" fmla="*/ 86 w 284"/>
                <a:gd name="T57" fmla="*/ 274 h 482"/>
                <a:gd name="T58" fmla="*/ 120 w 284"/>
                <a:gd name="T59" fmla="*/ 275 h 482"/>
                <a:gd name="T60" fmla="*/ 152 w 284"/>
                <a:gd name="T61" fmla="*/ 277 h 482"/>
                <a:gd name="T62" fmla="*/ 185 w 284"/>
                <a:gd name="T63" fmla="*/ 279 h 482"/>
                <a:gd name="T64" fmla="*/ 184 w 284"/>
                <a:gd name="T65" fmla="*/ 257 h 482"/>
                <a:gd name="T66" fmla="*/ 161 w 284"/>
                <a:gd name="T67" fmla="*/ 225 h 482"/>
                <a:gd name="T68" fmla="*/ 135 w 284"/>
                <a:gd name="T69" fmla="*/ 193 h 482"/>
                <a:gd name="T70" fmla="*/ 113 w 284"/>
                <a:gd name="T71" fmla="*/ 179 h 482"/>
                <a:gd name="T72" fmla="*/ 90 w 284"/>
                <a:gd name="T73" fmla="*/ 165 h 482"/>
                <a:gd name="T74" fmla="*/ 69 w 284"/>
                <a:gd name="T75" fmla="*/ 154 h 482"/>
                <a:gd name="T76" fmla="*/ 45 w 284"/>
                <a:gd name="T77" fmla="*/ 143 h 482"/>
                <a:gd name="T78" fmla="*/ 22 w 284"/>
                <a:gd name="T79" fmla="*/ 136 h 482"/>
                <a:gd name="T80" fmla="*/ 43 w 284"/>
                <a:gd name="T81" fmla="*/ 141 h 482"/>
                <a:gd name="T82" fmla="*/ 84 w 284"/>
                <a:gd name="T83" fmla="*/ 155 h 482"/>
                <a:gd name="T84" fmla="*/ 124 w 284"/>
                <a:gd name="T85" fmla="*/ 174 h 482"/>
                <a:gd name="T86" fmla="*/ 95 w 284"/>
                <a:gd name="T87" fmla="*/ 138 h 482"/>
                <a:gd name="T88" fmla="*/ 75 w 284"/>
                <a:gd name="T89" fmla="*/ 106 h 482"/>
                <a:gd name="T90" fmla="*/ 57 w 284"/>
                <a:gd name="T91" fmla="*/ 78 h 482"/>
                <a:gd name="T92" fmla="*/ 38 w 284"/>
                <a:gd name="T93" fmla="*/ 50 h 482"/>
                <a:gd name="T94" fmla="*/ 12 w 284"/>
                <a:gd name="T95" fmla="*/ 23 h 482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w 284"/>
                <a:gd name="T145" fmla="*/ 0 h 482"/>
                <a:gd name="T146" fmla="*/ 284 w 284"/>
                <a:gd name="T147" fmla="*/ 482 h 482"/>
              </a:gdLst>
              <a:ahLst/>
              <a:cxnLst>
                <a:cxn ang="T96">
                  <a:pos x="T0" y="T1"/>
                </a:cxn>
                <a:cxn ang="T97">
                  <a:pos x="T2" y="T3"/>
                </a:cxn>
                <a:cxn ang="T98">
                  <a:pos x="T4" y="T5"/>
                </a:cxn>
                <a:cxn ang="T99">
                  <a:pos x="T6" y="T7"/>
                </a:cxn>
                <a:cxn ang="T100">
                  <a:pos x="T8" y="T9"/>
                </a:cxn>
                <a:cxn ang="T101">
                  <a:pos x="T10" y="T11"/>
                </a:cxn>
                <a:cxn ang="T102">
                  <a:pos x="T12" y="T13"/>
                </a:cxn>
                <a:cxn ang="T103">
                  <a:pos x="T14" y="T15"/>
                </a:cxn>
                <a:cxn ang="T104">
                  <a:pos x="T16" y="T17"/>
                </a:cxn>
                <a:cxn ang="T105">
                  <a:pos x="T18" y="T19"/>
                </a:cxn>
                <a:cxn ang="T106">
                  <a:pos x="T20" y="T21"/>
                </a:cxn>
                <a:cxn ang="T107">
                  <a:pos x="T22" y="T23"/>
                </a:cxn>
                <a:cxn ang="T108">
                  <a:pos x="T24" y="T25"/>
                </a:cxn>
                <a:cxn ang="T109">
                  <a:pos x="T26" y="T27"/>
                </a:cxn>
                <a:cxn ang="T110">
                  <a:pos x="T28" y="T29"/>
                </a:cxn>
                <a:cxn ang="T111">
                  <a:pos x="T30" y="T31"/>
                </a:cxn>
                <a:cxn ang="T112">
                  <a:pos x="T32" y="T33"/>
                </a:cxn>
                <a:cxn ang="T113">
                  <a:pos x="T34" y="T35"/>
                </a:cxn>
                <a:cxn ang="T114">
                  <a:pos x="T36" y="T37"/>
                </a:cxn>
                <a:cxn ang="T115">
                  <a:pos x="T38" y="T39"/>
                </a:cxn>
                <a:cxn ang="T116">
                  <a:pos x="T40" y="T41"/>
                </a:cxn>
                <a:cxn ang="T117">
                  <a:pos x="T42" y="T43"/>
                </a:cxn>
                <a:cxn ang="T118">
                  <a:pos x="T44" y="T45"/>
                </a:cxn>
                <a:cxn ang="T119">
                  <a:pos x="T46" y="T47"/>
                </a:cxn>
                <a:cxn ang="T120">
                  <a:pos x="T48" y="T49"/>
                </a:cxn>
                <a:cxn ang="T121">
                  <a:pos x="T50" y="T51"/>
                </a:cxn>
                <a:cxn ang="T122">
                  <a:pos x="T52" y="T53"/>
                </a:cxn>
                <a:cxn ang="T123">
                  <a:pos x="T54" y="T55"/>
                </a:cxn>
                <a:cxn ang="T124">
                  <a:pos x="T56" y="T57"/>
                </a:cxn>
                <a:cxn ang="T125">
                  <a:pos x="T58" y="T59"/>
                </a:cxn>
                <a:cxn ang="T126">
                  <a:pos x="T60" y="T61"/>
                </a:cxn>
                <a:cxn ang="T127">
                  <a:pos x="T62" y="T63"/>
                </a:cxn>
                <a:cxn ang="T128">
                  <a:pos x="T64" y="T65"/>
                </a:cxn>
                <a:cxn ang="T129">
                  <a:pos x="T66" y="T67"/>
                </a:cxn>
                <a:cxn ang="T130">
                  <a:pos x="T68" y="T69"/>
                </a:cxn>
                <a:cxn ang="T131">
                  <a:pos x="T70" y="T71"/>
                </a:cxn>
                <a:cxn ang="T132">
                  <a:pos x="T72" y="T73"/>
                </a:cxn>
                <a:cxn ang="T133">
                  <a:pos x="T74" y="T75"/>
                </a:cxn>
                <a:cxn ang="T134">
                  <a:pos x="T76" y="T77"/>
                </a:cxn>
                <a:cxn ang="T135">
                  <a:pos x="T78" y="T79"/>
                </a:cxn>
                <a:cxn ang="T136">
                  <a:pos x="T80" y="T81"/>
                </a:cxn>
                <a:cxn ang="T137">
                  <a:pos x="T82" y="T83"/>
                </a:cxn>
                <a:cxn ang="T138">
                  <a:pos x="T84" y="T85"/>
                </a:cxn>
                <a:cxn ang="T139">
                  <a:pos x="T86" y="T87"/>
                </a:cxn>
                <a:cxn ang="T140">
                  <a:pos x="T88" y="T89"/>
                </a:cxn>
                <a:cxn ang="T141">
                  <a:pos x="T90" y="T91"/>
                </a:cxn>
                <a:cxn ang="T142">
                  <a:pos x="T92" y="T93"/>
                </a:cxn>
                <a:cxn ang="T143">
                  <a:pos x="T94" y="T95"/>
                </a:cxn>
              </a:cxnLst>
              <a:rect l="T144" t="T145" r="T146" b="T147"/>
              <a:pathLst>
                <a:path w="284" h="482">
                  <a:moveTo>
                    <a:pt x="0" y="14"/>
                  </a:moveTo>
                  <a:lnTo>
                    <a:pt x="13" y="21"/>
                  </a:lnTo>
                  <a:lnTo>
                    <a:pt x="25" y="30"/>
                  </a:lnTo>
                  <a:lnTo>
                    <a:pt x="36" y="41"/>
                  </a:lnTo>
                  <a:lnTo>
                    <a:pt x="47" y="51"/>
                  </a:lnTo>
                  <a:lnTo>
                    <a:pt x="56" y="62"/>
                  </a:lnTo>
                  <a:lnTo>
                    <a:pt x="65" y="75"/>
                  </a:lnTo>
                  <a:lnTo>
                    <a:pt x="74" y="87"/>
                  </a:lnTo>
                  <a:lnTo>
                    <a:pt x="81" y="101"/>
                  </a:lnTo>
                  <a:lnTo>
                    <a:pt x="79" y="0"/>
                  </a:lnTo>
                  <a:lnTo>
                    <a:pt x="81" y="24"/>
                  </a:lnTo>
                  <a:lnTo>
                    <a:pt x="84" y="48"/>
                  </a:lnTo>
                  <a:lnTo>
                    <a:pt x="88" y="71"/>
                  </a:lnTo>
                  <a:lnTo>
                    <a:pt x="92" y="96"/>
                  </a:lnTo>
                  <a:lnTo>
                    <a:pt x="98" y="118"/>
                  </a:lnTo>
                  <a:lnTo>
                    <a:pt x="107" y="138"/>
                  </a:lnTo>
                  <a:lnTo>
                    <a:pt x="120" y="157"/>
                  </a:lnTo>
                  <a:lnTo>
                    <a:pt x="137" y="174"/>
                  </a:lnTo>
                  <a:lnTo>
                    <a:pt x="139" y="177"/>
                  </a:lnTo>
                  <a:lnTo>
                    <a:pt x="140" y="179"/>
                  </a:lnTo>
                  <a:lnTo>
                    <a:pt x="143" y="182"/>
                  </a:lnTo>
                  <a:lnTo>
                    <a:pt x="146" y="183"/>
                  </a:lnTo>
                  <a:lnTo>
                    <a:pt x="144" y="157"/>
                  </a:lnTo>
                  <a:lnTo>
                    <a:pt x="147" y="132"/>
                  </a:lnTo>
                  <a:lnTo>
                    <a:pt x="149" y="105"/>
                  </a:lnTo>
                  <a:lnTo>
                    <a:pt x="156" y="80"/>
                  </a:lnTo>
                  <a:lnTo>
                    <a:pt x="152" y="116"/>
                  </a:lnTo>
                  <a:lnTo>
                    <a:pt x="151" y="154"/>
                  </a:lnTo>
                  <a:lnTo>
                    <a:pt x="157" y="189"/>
                  </a:lnTo>
                  <a:lnTo>
                    <a:pt x="170" y="222"/>
                  </a:lnTo>
                  <a:lnTo>
                    <a:pt x="172" y="224"/>
                  </a:lnTo>
                  <a:lnTo>
                    <a:pt x="180" y="234"/>
                  </a:lnTo>
                  <a:lnTo>
                    <a:pt x="189" y="246"/>
                  </a:lnTo>
                  <a:lnTo>
                    <a:pt x="196" y="250"/>
                  </a:lnTo>
                  <a:lnTo>
                    <a:pt x="202" y="231"/>
                  </a:lnTo>
                  <a:lnTo>
                    <a:pt x="210" y="210"/>
                  </a:lnTo>
                  <a:lnTo>
                    <a:pt x="217" y="188"/>
                  </a:lnTo>
                  <a:lnTo>
                    <a:pt x="226" y="166"/>
                  </a:lnTo>
                  <a:lnTo>
                    <a:pt x="237" y="146"/>
                  </a:lnTo>
                  <a:lnTo>
                    <a:pt x="250" y="127"/>
                  </a:lnTo>
                  <a:lnTo>
                    <a:pt x="265" y="111"/>
                  </a:lnTo>
                  <a:lnTo>
                    <a:pt x="284" y="98"/>
                  </a:lnTo>
                  <a:lnTo>
                    <a:pt x="267" y="111"/>
                  </a:lnTo>
                  <a:lnTo>
                    <a:pt x="253" y="127"/>
                  </a:lnTo>
                  <a:lnTo>
                    <a:pt x="241" y="143"/>
                  </a:lnTo>
                  <a:lnTo>
                    <a:pt x="232" y="164"/>
                  </a:lnTo>
                  <a:lnTo>
                    <a:pt x="224" y="186"/>
                  </a:lnTo>
                  <a:lnTo>
                    <a:pt x="216" y="210"/>
                  </a:lnTo>
                  <a:lnTo>
                    <a:pt x="210" y="237"/>
                  </a:lnTo>
                  <a:lnTo>
                    <a:pt x="205" y="265"/>
                  </a:lnTo>
                  <a:lnTo>
                    <a:pt x="221" y="296"/>
                  </a:lnTo>
                  <a:lnTo>
                    <a:pt x="234" y="327"/>
                  </a:lnTo>
                  <a:lnTo>
                    <a:pt x="243" y="356"/>
                  </a:lnTo>
                  <a:lnTo>
                    <a:pt x="248" y="386"/>
                  </a:lnTo>
                  <a:lnTo>
                    <a:pt x="250" y="414"/>
                  </a:lnTo>
                  <a:lnTo>
                    <a:pt x="248" y="438"/>
                  </a:lnTo>
                  <a:lnTo>
                    <a:pt x="244" y="462"/>
                  </a:lnTo>
                  <a:lnTo>
                    <a:pt x="238" y="479"/>
                  </a:lnTo>
                  <a:lnTo>
                    <a:pt x="217" y="482"/>
                  </a:lnTo>
                  <a:lnTo>
                    <a:pt x="228" y="453"/>
                  </a:lnTo>
                  <a:lnTo>
                    <a:pt x="234" y="426"/>
                  </a:lnTo>
                  <a:lnTo>
                    <a:pt x="237" y="401"/>
                  </a:lnTo>
                  <a:lnTo>
                    <a:pt x="237" y="377"/>
                  </a:lnTo>
                  <a:lnTo>
                    <a:pt x="233" y="355"/>
                  </a:lnTo>
                  <a:lnTo>
                    <a:pt x="228" y="334"/>
                  </a:lnTo>
                  <a:lnTo>
                    <a:pt x="220" y="313"/>
                  </a:lnTo>
                  <a:lnTo>
                    <a:pt x="210" y="292"/>
                  </a:lnTo>
                  <a:lnTo>
                    <a:pt x="201" y="290"/>
                  </a:lnTo>
                  <a:lnTo>
                    <a:pt x="190" y="288"/>
                  </a:lnTo>
                  <a:lnTo>
                    <a:pt x="181" y="290"/>
                  </a:lnTo>
                  <a:lnTo>
                    <a:pt x="172" y="292"/>
                  </a:lnTo>
                  <a:lnTo>
                    <a:pt x="165" y="295"/>
                  </a:lnTo>
                  <a:lnTo>
                    <a:pt x="156" y="299"/>
                  </a:lnTo>
                  <a:lnTo>
                    <a:pt x="148" y="302"/>
                  </a:lnTo>
                  <a:lnTo>
                    <a:pt x="139" y="308"/>
                  </a:lnTo>
                  <a:lnTo>
                    <a:pt x="134" y="311"/>
                  </a:lnTo>
                  <a:lnTo>
                    <a:pt x="129" y="315"/>
                  </a:lnTo>
                  <a:lnTo>
                    <a:pt x="122" y="319"/>
                  </a:lnTo>
                  <a:lnTo>
                    <a:pt x="116" y="322"/>
                  </a:lnTo>
                  <a:lnTo>
                    <a:pt x="155" y="288"/>
                  </a:lnTo>
                  <a:lnTo>
                    <a:pt x="20" y="269"/>
                  </a:lnTo>
                  <a:lnTo>
                    <a:pt x="30" y="270"/>
                  </a:lnTo>
                  <a:lnTo>
                    <a:pt x="42" y="272"/>
                  </a:lnTo>
                  <a:lnTo>
                    <a:pt x="53" y="272"/>
                  </a:lnTo>
                  <a:lnTo>
                    <a:pt x="63" y="273"/>
                  </a:lnTo>
                  <a:lnTo>
                    <a:pt x="75" y="273"/>
                  </a:lnTo>
                  <a:lnTo>
                    <a:pt x="86" y="274"/>
                  </a:lnTo>
                  <a:lnTo>
                    <a:pt x="97" y="274"/>
                  </a:lnTo>
                  <a:lnTo>
                    <a:pt x="108" y="275"/>
                  </a:lnTo>
                  <a:lnTo>
                    <a:pt x="120" y="275"/>
                  </a:lnTo>
                  <a:lnTo>
                    <a:pt x="130" y="275"/>
                  </a:lnTo>
                  <a:lnTo>
                    <a:pt x="142" y="277"/>
                  </a:lnTo>
                  <a:lnTo>
                    <a:pt x="152" y="277"/>
                  </a:lnTo>
                  <a:lnTo>
                    <a:pt x="164" y="278"/>
                  </a:lnTo>
                  <a:lnTo>
                    <a:pt x="175" y="278"/>
                  </a:lnTo>
                  <a:lnTo>
                    <a:pt x="185" y="279"/>
                  </a:lnTo>
                  <a:lnTo>
                    <a:pt x="197" y="279"/>
                  </a:lnTo>
                  <a:lnTo>
                    <a:pt x="190" y="269"/>
                  </a:lnTo>
                  <a:lnTo>
                    <a:pt x="184" y="257"/>
                  </a:lnTo>
                  <a:lnTo>
                    <a:pt x="176" y="247"/>
                  </a:lnTo>
                  <a:lnTo>
                    <a:pt x="169" y="236"/>
                  </a:lnTo>
                  <a:lnTo>
                    <a:pt x="161" y="225"/>
                  </a:lnTo>
                  <a:lnTo>
                    <a:pt x="152" y="215"/>
                  </a:lnTo>
                  <a:lnTo>
                    <a:pt x="144" y="204"/>
                  </a:lnTo>
                  <a:lnTo>
                    <a:pt x="135" y="193"/>
                  </a:lnTo>
                  <a:lnTo>
                    <a:pt x="128" y="188"/>
                  </a:lnTo>
                  <a:lnTo>
                    <a:pt x="120" y="183"/>
                  </a:lnTo>
                  <a:lnTo>
                    <a:pt x="113" y="179"/>
                  </a:lnTo>
                  <a:lnTo>
                    <a:pt x="106" y="174"/>
                  </a:lnTo>
                  <a:lnTo>
                    <a:pt x="98" y="170"/>
                  </a:lnTo>
                  <a:lnTo>
                    <a:pt x="90" y="165"/>
                  </a:lnTo>
                  <a:lnTo>
                    <a:pt x="84" y="161"/>
                  </a:lnTo>
                  <a:lnTo>
                    <a:pt x="76" y="157"/>
                  </a:lnTo>
                  <a:lnTo>
                    <a:pt x="69" y="154"/>
                  </a:lnTo>
                  <a:lnTo>
                    <a:pt x="61" y="150"/>
                  </a:lnTo>
                  <a:lnTo>
                    <a:pt x="53" y="146"/>
                  </a:lnTo>
                  <a:lnTo>
                    <a:pt x="45" y="143"/>
                  </a:lnTo>
                  <a:lnTo>
                    <a:pt x="38" y="141"/>
                  </a:lnTo>
                  <a:lnTo>
                    <a:pt x="30" y="138"/>
                  </a:lnTo>
                  <a:lnTo>
                    <a:pt x="22" y="136"/>
                  </a:lnTo>
                  <a:lnTo>
                    <a:pt x="13" y="134"/>
                  </a:lnTo>
                  <a:lnTo>
                    <a:pt x="29" y="137"/>
                  </a:lnTo>
                  <a:lnTo>
                    <a:pt x="43" y="141"/>
                  </a:lnTo>
                  <a:lnTo>
                    <a:pt x="57" y="145"/>
                  </a:lnTo>
                  <a:lnTo>
                    <a:pt x="70" y="148"/>
                  </a:lnTo>
                  <a:lnTo>
                    <a:pt x="84" y="155"/>
                  </a:lnTo>
                  <a:lnTo>
                    <a:pt x="98" y="160"/>
                  </a:lnTo>
                  <a:lnTo>
                    <a:pt x="111" y="168"/>
                  </a:lnTo>
                  <a:lnTo>
                    <a:pt x="124" y="174"/>
                  </a:lnTo>
                  <a:lnTo>
                    <a:pt x="113" y="161"/>
                  </a:lnTo>
                  <a:lnTo>
                    <a:pt x="104" y="150"/>
                  </a:lnTo>
                  <a:lnTo>
                    <a:pt x="95" y="138"/>
                  </a:lnTo>
                  <a:lnTo>
                    <a:pt x="88" y="127"/>
                  </a:lnTo>
                  <a:lnTo>
                    <a:pt x="81" y="116"/>
                  </a:lnTo>
                  <a:lnTo>
                    <a:pt x="75" y="106"/>
                  </a:lnTo>
                  <a:lnTo>
                    <a:pt x="69" y="96"/>
                  </a:lnTo>
                  <a:lnTo>
                    <a:pt x="63" y="87"/>
                  </a:lnTo>
                  <a:lnTo>
                    <a:pt x="57" y="78"/>
                  </a:lnTo>
                  <a:lnTo>
                    <a:pt x="51" y="69"/>
                  </a:lnTo>
                  <a:lnTo>
                    <a:pt x="44" y="59"/>
                  </a:lnTo>
                  <a:lnTo>
                    <a:pt x="38" y="50"/>
                  </a:lnTo>
                  <a:lnTo>
                    <a:pt x="30" y="41"/>
                  </a:lnTo>
                  <a:lnTo>
                    <a:pt x="21" y="32"/>
                  </a:lnTo>
                  <a:lnTo>
                    <a:pt x="12" y="23"/>
                  </a:lnTo>
                  <a:lnTo>
                    <a:pt x="0" y="14"/>
                  </a:lnTo>
                  <a:close/>
                </a:path>
              </a:pathLst>
            </a:custGeom>
            <a:solidFill>
              <a:srgbClr val="800101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  <p:grpSp>
        <p:nvGrpSpPr>
          <p:cNvPr id="28" name="Group 21"/>
          <p:cNvGrpSpPr>
            <a:grpSpLocks/>
          </p:cNvGrpSpPr>
          <p:nvPr/>
        </p:nvGrpSpPr>
        <p:grpSpPr bwMode="auto">
          <a:xfrm rot="-6341242">
            <a:off x="3938588" y="5641975"/>
            <a:ext cx="1087437" cy="1090613"/>
            <a:chOff x="3155" y="2736"/>
            <a:chExt cx="685" cy="687"/>
          </a:xfrm>
        </p:grpSpPr>
        <p:sp>
          <p:nvSpPr>
            <p:cNvPr id="29" name="Freeform 22"/>
            <p:cNvSpPr>
              <a:spLocks/>
            </p:cNvSpPr>
            <p:nvPr/>
          </p:nvSpPr>
          <p:spPr bwMode="auto">
            <a:xfrm>
              <a:off x="3155" y="2736"/>
              <a:ext cx="685" cy="687"/>
            </a:xfrm>
            <a:custGeom>
              <a:avLst/>
              <a:gdLst>
                <a:gd name="T0" fmla="*/ 587 w 685"/>
                <a:gd name="T1" fmla="*/ 113 h 687"/>
                <a:gd name="T2" fmla="*/ 608 w 685"/>
                <a:gd name="T3" fmla="*/ 100 h 687"/>
                <a:gd name="T4" fmla="*/ 619 w 685"/>
                <a:gd name="T5" fmla="*/ 182 h 687"/>
                <a:gd name="T6" fmla="*/ 663 w 685"/>
                <a:gd name="T7" fmla="*/ 175 h 687"/>
                <a:gd name="T8" fmla="*/ 676 w 685"/>
                <a:gd name="T9" fmla="*/ 191 h 687"/>
                <a:gd name="T10" fmla="*/ 650 w 685"/>
                <a:gd name="T11" fmla="*/ 234 h 687"/>
                <a:gd name="T12" fmla="*/ 619 w 685"/>
                <a:gd name="T13" fmla="*/ 271 h 687"/>
                <a:gd name="T14" fmla="*/ 582 w 685"/>
                <a:gd name="T15" fmla="*/ 304 h 687"/>
                <a:gd name="T16" fmla="*/ 561 w 685"/>
                <a:gd name="T17" fmla="*/ 316 h 687"/>
                <a:gd name="T18" fmla="*/ 588 w 685"/>
                <a:gd name="T19" fmla="*/ 329 h 687"/>
                <a:gd name="T20" fmla="*/ 630 w 685"/>
                <a:gd name="T21" fmla="*/ 348 h 687"/>
                <a:gd name="T22" fmla="*/ 662 w 685"/>
                <a:gd name="T23" fmla="*/ 360 h 687"/>
                <a:gd name="T24" fmla="*/ 654 w 685"/>
                <a:gd name="T25" fmla="*/ 374 h 687"/>
                <a:gd name="T26" fmla="*/ 627 w 685"/>
                <a:gd name="T27" fmla="*/ 403 h 687"/>
                <a:gd name="T28" fmla="*/ 596 w 685"/>
                <a:gd name="T29" fmla="*/ 426 h 687"/>
                <a:gd name="T30" fmla="*/ 561 w 685"/>
                <a:gd name="T31" fmla="*/ 445 h 687"/>
                <a:gd name="T32" fmla="*/ 555 w 685"/>
                <a:gd name="T33" fmla="*/ 462 h 687"/>
                <a:gd name="T34" fmla="*/ 583 w 685"/>
                <a:gd name="T35" fmla="*/ 474 h 687"/>
                <a:gd name="T36" fmla="*/ 596 w 685"/>
                <a:gd name="T37" fmla="*/ 484 h 687"/>
                <a:gd name="T38" fmla="*/ 561 w 685"/>
                <a:gd name="T39" fmla="*/ 497 h 687"/>
                <a:gd name="T40" fmla="*/ 578 w 685"/>
                <a:gd name="T41" fmla="*/ 522 h 687"/>
                <a:gd name="T42" fmla="*/ 615 w 685"/>
                <a:gd name="T43" fmla="*/ 573 h 687"/>
                <a:gd name="T44" fmla="*/ 612 w 685"/>
                <a:gd name="T45" fmla="*/ 601 h 687"/>
                <a:gd name="T46" fmla="*/ 555 w 685"/>
                <a:gd name="T47" fmla="*/ 619 h 687"/>
                <a:gd name="T48" fmla="*/ 500 w 685"/>
                <a:gd name="T49" fmla="*/ 637 h 687"/>
                <a:gd name="T50" fmla="*/ 442 w 685"/>
                <a:gd name="T51" fmla="*/ 641 h 687"/>
                <a:gd name="T52" fmla="*/ 407 w 685"/>
                <a:gd name="T53" fmla="*/ 634 h 687"/>
                <a:gd name="T54" fmla="*/ 392 w 685"/>
                <a:gd name="T55" fmla="*/ 665 h 687"/>
                <a:gd name="T56" fmla="*/ 355 w 685"/>
                <a:gd name="T57" fmla="*/ 638 h 687"/>
                <a:gd name="T58" fmla="*/ 314 w 685"/>
                <a:gd name="T59" fmla="*/ 617 h 687"/>
                <a:gd name="T60" fmla="*/ 268 w 685"/>
                <a:gd name="T61" fmla="*/ 603 h 687"/>
                <a:gd name="T62" fmla="*/ 247 w 685"/>
                <a:gd name="T63" fmla="*/ 598 h 687"/>
                <a:gd name="T64" fmla="*/ 223 w 685"/>
                <a:gd name="T65" fmla="*/ 612 h 687"/>
                <a:gd name="T66" fmla="*/ 176 w 685"/>
                <a:gd name="T67" fmla="*/ 643 h 687"/>
                <a:gd name="T68" fmla="*/ 113 w 685"/>
                <a:gd name="T69" fmla="*/ 671 h 687"/>
                <a:gd name="T70" fmla="*/ 44 w 685"/>
                <a:gd name="T71" fmla="*/ 684 h 687"/>
                <a:gd name="T72" fmla="*/ 26 w 685"/>
                <a:gd name="T73" fmla="*/ 635 h 687"/>
                <a:gd name="T74" fmla="*/ 81 w 685"/>
                <a:gd name="T75" fmla="*/ 633 h 687"/>
                <a:gd name="T76" fmla="*/ 137 w 685"/>
                <a:gd name="T77" fmla="*/ 621 h 687"/>
                <a:gd name="T78" fmla="*/ 187 w 685"/>
                <a:gd name="T79" fmla="*/ 599 h 687"/>
                <a:gd name="T80" fmla="*/ 193 w 685"/>
                <a:gd name="T81" fmla="*/ 570 h 687"/>
                <a:gd name="T82" fmla="*/ 165 w 685"/>
                <a:gd name="T83" fmla="*/ 546 h 687"/>
                <a:gd name="T84" fmla="*/ 133 w 685"/>
                <a:gd name="T85" fmla="*/ 526 h 687"/>
                <a:gd name="T86" fmla="*/ 97 w 685"/>
                <a:gd name="T87" fmla="*/ 511 h 687"/>
                <a:gd name="T88" fmla="*/ 88 w 685"/>
                <a:gd name="T89" fmla="*/ 503 h 687"/>
                <a:gd name="T90" fmla="*/ 120 w 685"/>
                <a:gd name="T91" fmla="*/ 503 h 687"/>
                <a:gd name="T92" fmla="*/ 131 w 685"/>
                <a:gd name="T93" fmla="*/ 471 h 687"/>
                <a:gd name="T94" fmla="*/ 85 w 685"/>
                <a:gd name="T95" fmla="*/ 406 h 687"/>
                <a:gd name="T96" fmla="*/ 81 w 685"/>
                <a:gd name="T97" fmla="*/ 383 h 687"/>
                <a:gd name="T98" fmla="*/ 111 w 685"/>
                <a:gd name="T99" fmla="*/ 395 h 687"/>
                <a:gd name="T100" fmla="*/ 111 w 685"/>
                <a:gd name="T101" fmla="*/ 326 h 687"/>
                <a:gd name="T102" fmla="*/ 148 w 685"/>
                <a:gd name="T103" fmla="*/ 252 h 687"/>
                <a:gd name="T104" fmla="*/ 169 w 685"/>
                <a:gd name="T105" fmla="*/ 172 h 687"/>
                <a:gd name="T106" fmla="*/ 220 w 685"/>
                <a:gd name="T107" fmla="*/ 235 h 687"/>
                <a:gd name="T108" fmla="*/ 273 w 685"/>
                <a:gd name="T109" fmla="*/ 259 h 687"/>
                <a:gd name="T110" fmla="*/ 298 w 685"/>
                <a:gd name="T111" fmla="*/ 218 h 687"/>
                <a:gd name="T112" fmla="*/ 314 w 685"/>
                <a:gd name="T113" fmla="*/ 140 h 687"/>
                <a:gd name="T114" fmla="*/ 388 w 685"/>
                <a:gd name="T115" fmla="*/ 114 h 687"/>
                <a:gd name="T116" fmla="*/ 396 w 685"/>
                <a:gd name="T117" fmla="*/ 175 h 687"/>
                <a:gd name="T118" fmla="*/ 490 w 685"/>
                <a:gd name="T119" fmla="*/ 63 h 687"/>
                <a:gd name="T120" fmla="*/ 538 w 685"/>
                <a:gd name="T121" fmla="*/ 58 h 687"/>
                <a:gd name="T122" fmla="*/ 563 w 685"/>
                <a:gd name="T123" fmla="*/ 10 h 687"/>
                <a:gd name="T124" fmla="*/ 574 w 685"/>
                <a:gd name="T125" fmla="*/ 94 h 687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685"/>
                <a:gd name="T190" fmla="*/ 0 h 687"/>
                <a:gd name="T191" fmla="*/ 685 w 685"/>
                <a:gd name="T192" fmla="*/ 687 h 687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685" h="687">
                  <a:moveTo>
                    <a:pt x="574" y="117"/>
                  </a:moveTo>
                  <a:lnTo>
                    <a:pt x="578" y="116"/>
                  </a:lnTo>
                  <a:lnTo>
                    <a:pt x="582" y="114"/>
                  </a:lnTo>
                  <a:lnTo>
                    <a:pt x="587" y="113"/>
                  </a:lnTo>
                  <a:lnTo>
                    <a:pt x="592" y="111"/>
                  </a:lnTo>
                  <a:lnTo>
                    <a:pt x="597" y="108"/>
                  </a:lnTo>
                  <a:lnTo>
                    <a:pt x="603" y="104"/>
                  </a:lnTo>
                  <a:lnTo>
                    <a:pt x="608" y="100"/>
                  </a:lnTo>
                  <a:lnTo>
                    <a:pt x="614" y="96"/>
                  </a:lnTo>
                  <a:lnTo>
                    <a:pt x="599" y="179"/>
                  </a:lnTo>
                  <a:lnTo>
                    <a:pt x="609" y="181"/>
                  </a:lnTo>
                  <a:lnTo>
                    <a:pt x="619" y="182"/>
                  </a:lnTo>
                  <a:lnTo>
                    <a:pt x="630" y="182"/>
                  </a:lnTo>
                  <a:lnTo>
                    <a:pt x="640" y="180"/>
                  </a:lnTo>
                  <a:lnTo>
                    <a:pt x="651" y="179"/>
                  </a:lnTo>
                  <a:lnTo>
                    <a:pt x="663" y="175"/>
                  </a:lnTo>
                  <a:lnTo>
                    <a:pt x="674" y="171"/>
                  </a:lnTo>
                  <a:lnTo>
                    <a:pt x="685" y="167"/>
                  </a:lnTo>
                  <a:lnTo>
                    <a:pt x="681" y="180"/>
                  </a:lnTo>
                  <a:lnTo>
                    <a:pt x="676" y="191"/>
                  </a:lnTo>
                  <a:lnTo>
                    <a:pt x="669" y="202"/>
                  </a:lnTo>
                  <a:lnTo>
                    <a:pt x="664" y="213"/>
                  </a:lnTo>
                  <a:lnTo>
                    <a:pt x="658" y="223"/>
                  </a:lnTo>
                  <a:lnTo>
                    <a:pt x="650" y="234"/>
                  </a:lnTo>
                  <a:lnTo>
                    <a:pt x="644" y="244"/>
                  </a:lnTo>
                  <a:lnTo>
                    <a:pt x="636" y="253"/>
                  </a:lnTo>
                  <a:lnTo>
                    <a:pt x="628" y="262"/>
                  </a:lnTo>
                  <a:lnTo>
                    <a:pt x="619" y="271"/>
                  </a:lnTo>
                  <a:lnTo>
                    <a:pt x="610" y="280"/>
                  </a:lnTo>
                  <a:lnTo>
                    <a:pt x="601" y="288"/>
                  </a:lnTo>
                  <a:lnTo>
                    <a:pt x="592" y="297"/>
                  </a:lnTo>
                  <a:lnTo>
                    <a:pt x="582" y="304"/>
                  </a:lnTo>
                  <a:lnTo>
                    <a:pt x="572" y="312"/>
                  </a:lnTo>
                  <a:lnTo>
                    <a:pt x="561" y="318"/>
                  </a:lnTo>
                  <a:lnTo>
                    <a:pt x="560" y="317"/>
                  </a:lnTo>
                  <a:lnTo>
                    <a:pt x="561" y="316"/>
                  </a:lnTo>
                  <a:lnTo>
                    <a:pt x="565" y="317"/>
                  </a:lnTo>
                  <a:lnTo>
                    <a:pt x="572" y="321"/>
                  </a:lnTo>
                  <a:lnTo>
                    <a:pt x="579" y="324"/>
                  </a:lnTo>
                  <a:lnTo>
                    <a:pt x="588" y="329"/>
                  </a:lnTo>
                  <a:lnTo>
                    <a:pt x="599" y="334"/>
                  </a:lnTo>
                  <a:lnTo>
                    <a:pt x="609" y="339"/>
                  </a:lnTo>
                  <a:lnTo>
                    <a:pt x="619" y="344"/>
                  </a:lnTo>
                  <a:lnTo>
                    <a:pt x="630" y="348"/>
                  </a:lnTo>
                  <a:lnTo>
                    <a:pt x="640" y="353"/>
                  </a:lnTo>
                  <a:lnTo>
                    <a:pt x="649" y="357"/>
                  </a:lnTo>
                  <a:lnTo>
                    <a:pt x="656" y="358"/>
                  </a:lnTo>
                  <a:lnTo>
                    <a:pt x="662" y="360"/>
                  </a:lnTo>
                  <a:lnTo>
                    <a:pt x="665" y="360"/>
                  </a:lnTo>
                  <a:lnTo>
                    <a:pt x="665" y="357"/>
                  </a:lnTo>
                  <a:lnTo>
                    <a:pt x="660" y="366"/>
                  </a:lnTo>
                  <a:lnTo>
                    <a:pt x="654" y="374"/>
                  </a:lnTo>
                  <a:lnTo>
                    <a:pt x="647" y="381"/>
                  </a:lnTo>
                  <a:lnTo>
                    <a:pt x="641" y="389"/>
                  </a:lnTo>
                  <a:lnTo>
                    <a:pt x="633" y="397"/>
                  </a:lnTo>
                  <a:lnTo>
                    <a:pt x="627" y="403"/>
                  </a:lnTo>
                  <a:lnTo>
                    <a:pt x="619" y="410"/>
                  </a:lnTo>
                  <a:lnTo>
                    <a:pt x="612" y="415"/>
                  </a:lnTo>
                  <a:lnTo>
                    <a:pt x="604" y="421"/>
                  </a:lnTo>
                  <a:lnTo>
                    <a:pt x="596" y="426"/>
                  </a:lnTo>
                  <a:lnTo>
                    <a:pt x="587" y="431"/>
                  </a:lnTo>
                  <a:lnTo>
                    <a:pt x="578" y="436"/>
                  </a:lnTo>
                  <a:lnTo>
                    <a:pt x="570" y="440"/>
                  </a:lnTo>
                  <a:lnTo>
                    <a:pt x="561" y="445"/>
                  </a:lnTo>
                  <a:lnTo>
                    <a:pt x="552" y="451"/>
                  </a:lnTo>
                  <a:lnTo>
                    <a:pt x="542" y="456"/>
                  </a:lnTo>
                  <a:lnTo>
                    <a:pt x="549" y="460"/>
                  </a:lnTo>
                  <a:lnTo>
                    <a:pt x="555" y="462"/>
                  </a:lnTo>
                  <a:lnTo>
                    <a:pt x="561" y="466"/>
                  </a:lnTo>
                  <a:lnTo>
                    <a:pt x="568" y="469"/>
                  </a:lnTo>
                  <a:lnTo>
                    <a:pt x="576" y="471"/>
                  </a:lnTo>
                  <a:lnTo>
                    <a:pt x="583" y="474"/>
                  </a:lnTo>
                  <a:lnTo>
                    <a:pt x="594" y="478"/>
                  </a:lnTo>
                  <a:lnTo>
                    <a:pt x="604" y="480"/>
                  </a:lnTo>
                  <a:lnTo>
                    <a:pt x="601" y="483"/>
                  </a:lnTo>
                  <a:lnTo>
                    <a:pt x="596" y="484"/>
                  </a:lnTo>
                  <a:lnTo>
                    <a:pt x="588" y="488"/>
                  </a:lnTo>
                  <a:lnTo>
                    <a:pt x="578" y="490"/>
                  </a:lnTo>
                  <a:lnTo>
                    <a:pt x="569" y="494"/>
                  </a:lnTo>
                  <a:lnTo>
                    <a:pt x="561" y="497"/>
                  </a:lnTo>
                  <a:lnTo>
                    <a:pt x="556" y="499"/>
                  </a:lnTo>
                  <a:lnTo>
                    <a:pt x="555" y="501"/>
                  </a:lnTo>
                  <a:lnTo>
                    <a:pt x="568" y="511"/>
                  </a:lnTo>
                  <a:lnTo>
                    <a:pt x="578" y="522"/>
                  </a:lnTo>
                  <a:lnTo>
                    <a:pt x="588" y="535"/>
                  </a:lnTo>
                  <a:lnTo>
                    <a:pt x="597" y="547"/>
                  </a:lnTo>
                  <a:lnTo>
                    <a:pt x="606" y="560"/>
                  </a:lnTo>
                  <a:lnTo>
                    <a:pt x="615" y="573"/>
                  </a:lnTo>
                  <a:lnTo>
                    <a:pt x="627" y="584"/>
                  </a:lnTo>
                  <a:lnTo>
                    <a:pt x="640" y="596"/>
                  </a:lnTo>
                  <a:lnTo>
                    <a:pt x="626" y="597"/>
                  </a:lnTo>
                  <a:lnTo>
                    <a:pt x="612" y="601"/>
                  </a:lnTo>
                  <a:lnTo>
                    <a:pt x="597" y="605"/>
                  </a:lnTo>
                  <a:lnTo>
                    <a:pt x="583" y="608"/>
                  </a:lnTo>
                  <a:lnTo>
                    <a:pt x="569" y="614"/>
                  </a:lnTo>
                  <a:lnTo>
                    <a:pt x="555" y="619"/>
                  </a:lnTo>
                  <a:lnTo>
                    <a:pt x="541" y="624"/>
                  </a:lnTo>
                  <a:lnTo>
                    <a:pt x="528" y="629"/>
                  </a:lnTo>
                  <a:lnTo>
                    <a:pt x="514" y="633"/>
                  </a:lnTo>
                  <a:lnTo>
                    <a:pt x="500" y="637"/>
                  </a:lnTo>
                  <a:lnTo>
                    <a:pt x="484" y="639"/>
                  </a:lnTo>
                  <a:lnTo>
                    <a:pt x="470" y="642"/>
                  </a:lnTo>
                  <a:lnTo>
                    <a:pt x="456" y="642"/>
                  </a:lnTo>
                  <a:lnTo>
                    <a:pt x="442" y="641"/>
                  </a:lnTo>
                  <a:lnTo>
                    <a:pt x="427" y="638"/>
                  </a:lnTo>
                  <a:lnTo>
                    <a:pt x="413" y="633"/>
                  </a:lnTo>
                  <a:lnTo>
                    <a:pt x="409" y="634"/>
                  </a:lnTo>
                  <a:lnTo>
                    <a:pt x="407" y="634"/>
                  </a:lnTo>
                  <a:lnTo>
                    <a:pt x="418" y="687"/>
                  </a:lnTo>
                  <a:lnTo>
                    <a:pt x="410" y="679"/>
                  </a:lnTo>
                  <a:lnTo>
                    <a:pt x="401" y="671"/>
                  </a:lnTo>
                  <a:lnTo>
                    <a:pt x="392" y="665"/>
                  </a:lnTo>
                  <a:lnTo>
                    <a:pt x="383" y="657"/>
                  </a:lnTo>
                  <a:lnTo>
                    <a:pt x="374" y="651"/>
                  </a:lnTo>
                  <a:lnTo>
                    <a:pt x="364" y="644"/>
                  </a:lnTo>
                  <a:lnTo>
                    <a:pt x="355" y="638"/>
                  </a:lnTo>
                  <a:lnTo>
                    <a:pt x="345" y="633"/>
                  </a:lnTo>
                  <a:lnTo>
                    <a:pt x="334" y="628"/>
                  </a:lnTo>
                  <a:lnTo>
                    <a:pt x="324" y="623"/>
                  </a:lnTo>
                  <a:lnTo>
                    <a:pt x="314" y="617"/>
                  </a:lnTo>
                  <a:lnTo>
                    <a:pt x="302" y="614"/>
                  </a:lnTo>
                  <a:lnTo>
                    <a:pt x="292" y="610"/>
                  </a:lnTo>
                  <a:lnTo>
                    <a:pt x="279" y="606"/>
                  </a:lnTo>
                  <a:lnTo>
                    <a:pt x="268" y="603"/>
                  </a:lnTo>
                  <a:lnTo>
                    <a:pt x="255" y="601"/>
                  </a:lnTo>
                  <a:lnTo>
                    <a:pt x="252" y="601"/>
                  </a:lnTo>
                  <a:lnTo>
                    <a:pt x="250" y="599"/>
                  </a:lnTo>
                  <a:lnTo>
                    <a:pt x="247" y="598"/>
                  </a:lnTo>
                  <a:lnTo>
                    <a:pt x="243" y="598"/>
                  </a:lnTo>
                  <a:lnTo>
                    <a:pt x="238" y="602"/>
                  </a:lnTo>
                  <a:lnTo>
                    <a:pt x="232" y="606"/>
                  </a:lnTo>
                  <a:lnTo>
                    <a:pt x="223" y="612"/>
                  </a:lnTo>
                  <a:lnTo>
                    <a:pt x="214" y="620"/>
                  </a:lnTo>
                  <a:lnTo>
                    <a:pt x="202" y="626"/>
                  </a:lnTo>
                  <a:lnTo>
                    <a:pt x="189" y="634"/>
                  </a:lnTo>
                  <a:lnTo>
                    <a:pt x="176" y="643"/>
                  </a:lnTo>
                  <a:lnTo>
                    <a:pt x="161" y="651"/>
                  </a:lnTo>
                  <a:lnTo>
                    <a:pt x="146" y="659"/>
                  </a:lnTo>
                  <a:lnTo>
                    <a:pt x="130" y="665"/>
                  </a:lnTo>
                  <a:lnTo>
                    <a:pt x="113" y="671"/>
                  </a:lnTo>
                  <a:lnTo>
                    <a:pt x="97" y="676"/>
                  </a:lnTo>
                  <a:lnTo>
                    <a:pt x="80" y="680"/>
                  </a:lnTo>
                  <a:lnTo>
                    <a:pt x="62" y="683"/>
                  </a:lnTo>
                  <a:lnTo>
                    <a:pt x="44" y="684"/>
                  </a:lnTo>
                  <a:lnTo>
                    <a:pt x="27" y="683"/>
                  </a:lnTo>
                  <a:lnTo>
                    <a:pt x="0" y="633"/>
                  </a:lnTo>
                  <a:lnTo>
                    <a:pt x="13" y="634"/>
                  </a:lnTo>
                  <a:lnTo>
                    <a:pt x="26" y="635"/>
                  </a:lnTo>
                  <a:lnTo>
                    <a:pt x="40" y="637"/>
                  </a:lnTo>
                  <a:lnTo>
                    <a:pt x="53" y="635"/>
                  </a:lnTo>
                  <a:lnTo>
                    <a:pt x="67" y="635"/>
                  </a:lnTo>
                  <a:lnTo>
                    <a:pt x="81" y="633"/>
                  </a:lnTo>
                  <a:lnTo>
                    <a:pt x="95" y="632"/>
                  </a:lnTo>
                  <a:lnTo>
                    <a:pt x="110" y="629"/>
                  </a:lnTo>
                  <a:lnTo>
                    <a:pt x="124" y="625"/>
                  </a:lnTo>
                  <a:lnTo>
                    <a:pt x="137" y="621"/>
                  </a:lnTo>
                  <a:lnTo>
                    <a:pt x="149" y="616"/>
                  </a:lnTo>
                  <a:lnTo>
                    <a:pt x="162" y="611"/>
                  </a:lnTo>
                  <a:lnTo>
                    <a:pt x="175" y="606"/>
                  </a:lnTo>
                  <a:lnTo>
                    <a:pt x="187" y="599"/>
                  </a:lnTo>
                  <a:lnTo>
                    <a:pt x="197" y="592"/>
                  </a:lnTo>
                  <a:lnTo>
                    <a:pt x="207" y="584"/>
                  </a:lnTo>
                  <a:lnTo>
                    <a:pt x="201" y="578"/>
                  </a:lnTo>
                  <a:lnTo>
                    <a:pt x="193" y="570"/>
                  </a:lnTo>
                  <a:lnTo>
                    <a:pt x="187" y="564"/>
                  </a:lnTo>
                  <a:lnTo>
                    <a:pt x="179" y="557"/>
                  </a:lnTo>
                  <a:lnTo>
                    <a:pt x="173" y="552"/>
                  </a:lnTo>
                  <a:lnTo>
                    <a:pt x="165" y="546"/>
                  </a:lnTo>
                  <a:lnTo>
                    <a:pt x="157" y="540"/>
                  </a:lnTo>
                  <a:lnTo>
                    <a:pt x="148" y="535"/>
                  </a:lnTo>
                  <a:lnTo>
                    <a:pt x="140" y="530"/>
                  </a:lnTo>
                  <a:lnTo>
                    <a:pt x="133" y="526"/>
                  </a:lnTo>
                  <a:lnTo>
                    <a:pt x="124" y="522"/>
                  </a:lnTo>
                  <a:lnTo>
                    <a:pt x="115" y="519"/>
                  </a:lnTo>
                  <a:lnTo>
                    <a:pt x="106" y="515"/>
                  </a:lnTo>
                  <a:lnTo>
                    <a:pt x="97" y="511"/>
                  </a:lnTo>
                  <a:lnTo>
                    <a:pt x="88" y="507"/>
                  </a:lnTo>
                  <a:lnTo>
                    <a:pt x="78" y="505"/>
                  </a:lnTo>
                  <a:lnTo>
                    <a:pt x="83" y="503"/>
                  </a:lnTo>
                  <a:lnTo>
                    <a:pt x="88" y="503"/>
                  </a:lnTo>
                  <a:lnTo>
                    <a:pt x="94" y="503"/>
                  </a:lnTo>
                  <a:lnTo>
                    <a:pt x="101" y="502"/>
                  </a:lnTo>
                  <a:lnTo>
                    <a:pt x="110" y="502"/>
                  </a:lnTo>
                  <a:lnTo>
                    <a:pt x="120" y="503"/>
                  </a:lnTo>
                  <a:lnTo>
                    <a:pt x="133" y="503"/>
                  </a:lnTo>
                  <a:lnTo>
                    <a:pt x="148" y="505"/>
                  </a:lnTo>
                  <a:lnTo>
                    <a:pt x="140" y="488"/>
                  </a:lnTo>
                  <a:lnTo>
                    <a:pt x="131" y="471"/>
                  </a:lnTo>
                  <a:lnTo>
                    <a:pt x="121" y="456"/>
                  </a:lnTo>
                  <a:lnTo>
                    <a:pt x="108" y="439"/>
                  </a:lnTo>
                  <a:lnTo>
                    <a:pt x="97" y="422"/>
                  </a:lnTo>
                  <a:lnTo>
                    <a:pt x="85" y="406"/>
                  </a:lnTo>
                  <a:lnTo>
                    <a:pt x="76" y="388"/>
                  </a:lnTo>
                  <a:lnTo>
                    <a:pt x="70" y="370"/>
                  </a:lnTo>
                  <a:lnTo>
                    <a:pt x="75" y="376"/>
                  </a:lnTo>
                  <a:lnTo>
                    <a:pt x="81" y="383"/>
                  </a:lnTo>
                  <a:lnTo>
                    <a:pt x="88" y="386"/>
                  </a:lnTo>
                  <a:lnTo>
                    <a:pt x="95" y="390"/>
                  </a:lnTo>
                  <a:lnTo>
                    <a:pt x="103" y="393"/>
                  </a:lnTo>
                  <a:lnTo>
                    <a:pt x="111" y="395"/>
                  </a:lnTo>
                  <a:lnTo>
                    <a:pt x="117" y="398"/>
                  </a:lnTo>
                  <a:lnTo>
                    <a:pt x="124" y="401"/>
                  </a:lnTo>
                  <a:lnTo>
                    <a:pt x="116" y="363"/>
                  </a:lnTo>
                  <a:lnTo>
                    <a:pt x="111" y="326"/>
                  </a:lnTo>
                  <a:lnTo>
                    <a:pt x="110" y="286"/>
                  </a:lnTo>
                  <a:lnTo>
                    <a:pt x="115" y="241"/>
                  </a:lnTo>
                  <a:lnTo>
                    <a:pt x="144" y="272"/>
                  </a:lnTo>
                  <a:lnTo>
                    <a:pt x="148" y="252"/>
                  </a:lnTo>
                  <a:lnTo>
                    <a:pt x="152" y="232"/>
                  </a:lnTo>
                  <a:lnTo>
                    <a:pt x="156" y="212"/>
                  </a:lnTo>
                  <a:lnTo>
                    <a:pt x="162" y="191"/>
                  </a:lnTo>
                  <a:lnTo>
                    <a:pt x="169" y="172"/>
                  </a:lnTo>
                  <a:lnTo>
                    <a:pt x="176" y="153"/>
                  </a:lnTo>
                  <a:lnTo>
                    <a:pt x="185" y="132"/>
                  </a:lnTo>
                  <a:lnTo>
                    <a:pt x="196" y="114"/>
                  </a:lnTo>
                  <a:lnTo>
                    <a:pt x="220" y="235"/>
                  </a:lnTo>
                  <a:lnTo>
                    <a:pt x="261" y="190"/>
                  </a:lnTo>
                  <a:lnTo>
                    <a:pt x="265" y="212"/>
                  </a:lnTo>
                  <a:lnTo>
                    <a:pt x="269" y="239"/>
                  </a:lnTo>
                  <a:lnTo>
                    <a:pt x="273" y="259"/>
                  </a:lnTo>
                  <a:lnTo>
                    <a:pt x="273" y="263"/>
                  </a:lnTo>
                  <a:lnTo>
                    <a:pt x="284" y="252"/>
                  </a:lnTo>
                  <a:lnTo>
                    <a:pt x="293" y="236"/>
                  </a:lnTo>
                  <a:lnTo>
                    <a:pt x="298" y="218"/>
                  </a:lnTo>
                  <a:lnTo>
                    <a:pt x="302" y="200"/>
                  </a:lnTo>
                  <a:lnTo>
                    <a:pt x="305" y="180"/>
                  </a:lnTo>
                  <a:lnTo>
                    <a:pt x="309" y="161"/>
                  </a:lnTo>
                  <a:lnTo>
                    <a:pt x="314" y="140"/>
                  </a:lnTo>
                  <a:lnTo>
                    <a:pt x="321" y="121"/>
                  </a:lnTo>
                  <a:lnTo>
                    <a:pt x="351" y="154"/>
                  </a:lnTo>
                  <a:lnTo>
                    <a:pt x="389" y="95"/>
                  </a:lnTo>
                  <a:lnTo>
                    <a:pt x="388" y="114"/>
                  </a:lnTo>
                  <a:lnTo>
                    <a:pt x="388" y="131"/>
                  </a:lnTo>
                  <a:lnTo>
                    <a:pt x="389" y="148"/>
                  </a:lnTo>
                  <a:lnTo>
                    <a:pt x="392" y="162"/>
                  </a:lnTo>
                  <a:lnTo>
                    <a:pt x="396" y="175"/>
                  </a:lnTo>
                  <a:lnTo>
                    <a:pt x="402" y="188"/>
                  </a:lnTo>
                  <a:lnTo>
                    <a:pt x="413" y="200"/>
                  </a:lnTo>
                  <a:lnTo>
                    <a:pt x="424" y="211"/>
                  </a:lnTo>
                  <a:lnTo>
                    <a:pt x="490" y="63"/>
                  </a:lnTo>
                  <a:lnTo>
                    <a:pt x="501" y="102"/>
                  </a:lnTo>
                  <a:lnTo>
                    <a:pt x="515" y="86"/>
                  </a:lnTo>
                  <a:lnTo>
                    <a:pt x="528" y="72"/>
                  </a:lnTo>
                  <a:lnTo>
                    <a:pt x="538" y="58"/>
                  </a:lnTo>
                  <a:lnTo>
                    <a:pt x="547" y="45"/>
                  </a:lnTo>
                  <a:lnTo>
                    <a:pt x="554" y="32"/>
                  </a:lnTo>
                  <a:lnTo>
                    <a:pt x="559" y="21"/>
                  </a:lnTo>
                  <a:lnTo>
                    <a:pt x="563" y="10"/>
                  </a:lnTo>
                  <a:lnTo>
                    <a:pt x="565" y="0"/>
                  </a:lnTo>
                  <a:lnTo>
                    <a:pt x="573" y="25"/>
                  </a:lnTo>
                  <a:lnTo>
                    <a:pt x="574" y="59"/>
                  </a:lnTo>
                  <a:lnTo>
                    <a:pt x="574" y="94"/>
                  </a:lnTo>
                  <a:lnTo>
                    <a:pt x="574" y="117"/>
                  </a:lnTo>
                  <a:close/>
                </a:path>
              </a:pathLst>
            </a:custGeom>
            <a:solidFill>
              <a:srgbClr val="FFFF99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Freeform 23"/>
            <p:cNvSpPr>
              <a:spLocks/>
            </p:cNvSpPr>
            <p:nvPr/>
          </p:nvSpPr>
          <p:spPr bwMode="auto">
            <a:xfrm>
              <a:off x="3216" y="2880"/>
              <a:ext cx="550" cy="516"/>
            </a:xfrm>
            <a:custGeom>
              <a:avLst/>
              <a:gdLst>
                <a:gd name="T0" fmla="*/ 484 w 550"/>
                <a:gd name="T1" fmla="*/ 40 h 516"/>
                <a:gd name="T2" fmla="*/ 458 w 550"/>
                <a:gd name="T3" fmla="*/ 93 h 516"/>
                <a:gd name="T4" fmla="*/ 423 w 550"/>
                <a:gd name="T5" fmla="*/ 144 h 516"/>
                <a:gd name="T6" fmla="*/ 520 w 550"/>
                <a:gd name="T7" fmla="*/ 108 h 516"/>
                <a:gd name="T8" fmla="*/ 475 w 550"/>
                <a:gd name="T9" fmla="*/ 130 h 516"/>
                <a:gd name="T10" fmla="*/ 433 w 550"/>
                <a:gd name="T11" fmla="*/ 153 h 516"/>
                <a:gd name="T12" fmla="*/ 397 w 550"/>
                <a:gd name="T13" fmla="*/ 181 h 516"/>
                <a:gd name="T14" fmla="*/ 367 w 550"/>
                <a:gd name="T15" fmla="*/ 217 h 516"/>
                <a:gd name="T16" fmla="*/ 351 w 550"/>
                <a:gd name="T17" fmla="*/ 250 h 516"/>
                <a:gd name="T18" fmla="*/ 347 w 550"/>
                <a:gd name="T19" fmla="*/ 262 h 516"/>
                <a:gd name="T20" fmla="*/ 370 w 550"/>
                <a:gd name="T21" fmla="*/ 253 h 516"/>
                <a:gd name="T22" fmla="*/ 396 w 550"/>
                <a:gd name="T23" fmla="*/ 244 h 516"/>
                <a:gd name="T24" fmla="*/ 421 w 550"/>
                <a:gd name="T25" fmla="*/ 236 h 516"/>
                <a:gd name="T26" fmla="*/ 447 w 550"/>
                <a:gd name="T27" fmla="*/ 231 h 516"/>
                <a:gd name="T28" fmla="*/ 474 w 550"/>
                <a:gd name="T29" fmla="*/ 227 h 516"/>
                <a:gd name="T30" fmla="*/ 458 w 550"/>
                <a:gd name="T31" fmla="*/ 232 h 516"/>
                <a:gd name="T32" fmla="*/ 421 w 550"/>
                <a:gd name="T33" fmla="*/ 241 h 516"/>
                <a:gd name="T34" fmla="*/ 387 w 550"/>
                <a:gd name="T35" fmla="*/ 256 h 516"/>
                <a:gd name="T36" fmla="*/ 354 w 550"/>
                <a:gd name="T37" fmla="*/ 272 h 516"/>
                <a:gd name="T38" fmla="*/ 326 w 550"/>
                <a:gd name="T39" fmla="*/ 294 h 516"/>
                <a:gd name="T40" fmla="*/ 310 w 550"/>
                <a:gd name="T41" fmla="*/ 312 h 516"/>
                <a:gd name="T42" fmla="*/ 297 w 550"/>
                <a:gd name="T43" fmla="*/ 330 h 516"/>
                <a:gd name="T44" fmla="*/ 285 w 550"/>
                <a:gd name="T45" fmla="*/ 353 h 516"/>
                <a:gd name="T46" fmla="*/ 312 w 550"/>
                <a:gd name="T47" fmla="*/ 356 h 516"/>
                <a:gd name="T48" fmla="*/ 357 w 550"/>
                <a:gd name="T49" fmla="*/ 356 h 516"/>
                <a:gd name="T50" fmla="*/ 405 w 550"/>
                <a:gd name="T51" fmla="*/ 356 h 516"/>
                <a:gd name="T52" fmla="*/ 451 w 550"/>
                <a:gd name="T53" fmla="*/ 363 h 516"/>
                <a:gd name="T54" fmla="*/ 493 w 550"/>
                <a:gd name="T55" fmla="*/ 379 h 516"/>
                <a:gd name="T56" fmla="*/ 506 w 550"/>
                <a:gd name="T57" fmla="*/ 389 h 516"/>
                <a:gd name="T58" fmla="*/ 469 w 550"/>
                <a:gd name="T59" fmla="*/ 371 h 516"/>
                <a:gd name="T60" fmla="*/ 426 w 550"/>
                <a:gd name="T61" fmla="*/ 362 h 516"/>
                <a:gd name="T62" fmla="*/ 379 w 550"/>
                <a:gd name="T63" fmla="*/ 362 h 516"/>
                <a:gd name="T64" fmla="*/ 326 w 550"/>
                <a:gd name="T65" fmla="*/ 366 h 516"/>
                <a:gd name="T66" fmla="*/ 268 w 550"/>
                <a:gd name="T67" fmla="*/ 375 h 516"/>
                <a:gd name="T68" fmla="*/ 222 w 550"/>
                <a:gd name="T69" fmla="*/ 425 h 516"/>
                <a:gd name="T70" fmla="*/ 171 w 550"/>
                <a:gd name="T71" fmla="*/ 465 h 516"/>
                <a:gd name="T72" fmla="*/ 120 w 550"/>
                <a:gd name="T73" fmla="*/ 493 h 516"/>
                <a:gd name="T74" fmla="*/ 69 w 550"/>
                <a:gd name="T75" fmla="*/ 510 h 516"/>
                <a:gd name="T76" fmla="*/ 26 w 550"/>
                <a:gd name="T77" fmla="*/ 516 h 516"/>
                <a:gd name="T78" fmla="*/ 22 w 550"/>
                <a:gd name="T79" fmla="*/ 490 h 516"/>
                <a:gd name="T80" fmla="*/ 80 w 550"/>
                <a:gd name="T81" fmla="*/ 487 h 516"/>
                <a:gd name="T82" fmla="*/ 127 w 550"/>
                <a:gd name="T83" fmla="*/ 472 h 516"/>
                <a:gd name="T84" fmla="*/ 168 w 550"/>
                <a:gd name="T85" fmla="*/ 452 h 516"/>
                <a:gd name="T86" fmla="*/ 204 w 550"/>
                <a:gd name="T87" fmla="*/ 425 h 516"/>
                <a:gd name="T88" fmla="*/ 238 w 550"/>
                <a:gd name="T89" fmla="*/ 393 h 516"/>
                <a:gd name="T90" fmla="*/ 227 w 550"/>
                <a:gd name="T91" fmla="*/ 357 h 516"/>
                <a:gd name="T92" fmla="*/ 206 w 550"/>
                <a:gd name="T93" fmla="*/ 329 h 516"/>
                <a:gd name="T94" fmla="*/ 177 w 550"/>
                <a:gd name="T95" fmla="*/ 307 h 516"/>
                <a:gd name="T96" fmla="*/ 157 w 550"/>
                <a:gd name="T97" fmla="*/ 289 h 516"/>
                <a:gd name="T98" fmla="*/ 188 w 550"/>
                <a:gd name="T99" fmla="*/ 171 h 516"/>
                <a:gd name="T100" fmla="*/ 213 w 550"/>
                <a:gd name="T101" fmla="*/ 257 h 516"/>
                <a:gd name="T102" fmla="*/ 239 w 550"/>
                <a:gd name="T103" fmla="*/ 343 h 516"/>
                <a:gd name="T104" fmla="*/ 270 w 550"/>
                <a:gd name="T105" fmla="*/ 344 h 516"/>
                <a:gd name="T106" fmla="*/ 299 w 550"/>
                <a:gd name="T107" fmla="*/ 300 h 516"/>
                <a:gd name="T108" fmla="*/ 329 w 550"/>
                <a:gd name="T109" fmla="*/ 253 h 516"/>
                <a:gd name="T110" fmla="*/ 351 w 550"/>
                <a:gd name="T111" fmla="*/ 117 h 516"/>
                <a:gd name="T112" fmla="*/ 354 w 550"/>
                <a:gd name="T113" fmla="*/ 152 h 516"/>
                <a:gd name="T114" fmla="*/ 358 w 550"/>
                <a:gd name="T115" fmla="*/ 212 h 516"/>
                <a:gd name="T116" fmla="*/ 392 w 550"/>
                <a:gd name="T117" fmla="*/ 163 h 516"/>
                <a:gd name="T118" fmla="*/ 421 w 550"/>
                <a:gd name="T119" fmla="*/ 125 h 516"/>
                <a:gd name="T120" fmla="*/ 448 w 550"/>
                <a:gd name="T121" fmla="*/ 89 h 516"/>
                <a:gd name="T122" fmla="*/ 474 w 550"/>
                <a:gd name="T123" fmla="*/ 50 h 516"/>
                <a:gd name="T124" fmla="*/ 496 w 550"/>
                <a:gd name="T125" fmla="*/ 0 h 51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550"/>
                <a:gd name="T190" fmla="*/ 0 h 516"/>
                <a:gd name="T191" fmla="*/ 550 w 550"/>
                <a:gd name="T192" fmla="*/ 516 h 516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550" h="516">
                  <a:moveTo>
                    <a:pt x="496" y="0"/>
                  </a:moveTo>
                  <a:lnTo>
                    <a:pt x="491" y="21"/>
                  </a:lnTo>
                  <a:lnTo>
                    <a:pt x="484" y="40"/>
                  </a:lnTo>
                  <a:lnTo>
                    <a:pt x="478" y="58"/>
                  </a:lnTo>
                  <a:lnTo>
                    <a:pt x="469" y="76"/>
                  </a:lnTo>
                  <a:lnTo>
                    <a:pt x="458" y="93"/>
                  </a:lnTo>
                  <a:lnTo>
                    <a:pt x="447" y="111"/>
                  </a:lnTo>
                  <a:lnTo>
                    <a:pt x="435" y="127"/>
                  </a:lnTo>
                  <a:lnTo>
                    <a:pt x="423" y="144"/>
                  </a:lnTo>
                  <a:lnTo>
                    <a:pt x="550" y="94"/>
                  </a:lnTo>
                  <a:lnTo>
                    <a:pt x="534" y="100"/>
                  </a:lnTo>
                  <a:lnTo>
                    <a:pt x="520" y="108"/>
                  </a:lnTo>
                  <a:lnTo>
                    <a:pt x="505" y="114"/>
                  </a:lnTo>
                  <a:lnTo>
                    <a:pt x="489" y="122"/>
                  </a:lnTo>
                  <a:lnTo>
                    <a:pt x="475" y="130"/>
                  </a:lnTo>
                  <a:lnTo>
                    <a:pt x="461" y="137"/>
                  </a:lnTo>
                  <a:lnTo>
                    <a:pt x="447" y="145"/>
                  </a:lnTo>
                  <a:lnTo>
                    <a:pt x="433" y="153"/>
                  </a:lnTo>
                  <a:lnTo>
                    <a:pt x="420" y="162"/>
                  </a:lnTo>
                  <a:lnTo>
                    <a:pt x="407" y="171"/>
                  </a:lnTo>
                  <a:lnTo>
                    <a:pt x="397" y="181"/>
                  </a:lnTo>
                  <a:lnTo>
                    <a:pt x="385" y="193"/>
                  </a:lnTo>
                  <a:lnTo>
                    <a:pt x="376" y="204"/>
                  </a:lnTo>
                  <a:lnTo>
                    <a:pt x="367" y="217"/>
                  </a:lnTo>
                  <a:lnTo>
                    <a:pt x="360" y="231"/>
                  </a:lnTo>
                  <a:lnTo>
                    <a:pt x="354" y="247"/>
                  </a:lnTo>
                  <a:lnTo>
                    <a:pt x="351" y="250"/>
                  </a:lnTo>
                  <a:lnTo>
                    <a:pt x="349" y="254"/>
                  </a:lnTo>
                  <a:lnTo>
                    <a:pt x="347" y="258"/>
                  </a:lnTo>
                  <a:lnTo>
                    <a:pt x="347" y="262"/>
                  </a:lnTo>
                  <a:lnTo>
                    <a:pt x="354" y="258"/>
                  </a:lnTo>
                  <a:lnTo>
                    <a:pt x="362" y="256"/>
                  </a:lnTo>
                  <a:lnTo>
                    <a:pt x="370" y="253"/>
                  </a:lnTo>
                  <a:lnTo>
                    <a:pt x="379" y="249"/>
                  </a:lnTo>
                  <a:lnTo>
                    <a:pt x="387" y="247"/>
                  </a:lnTo>
                  <a:lnTo>
                    <a:pt x="396" y="244"/>
                  </a:lnTo>
                  <a:lnTo>
                    <a:pt x="403" y="241"/>
                  </a:lnTo>
                  <a:lnTo>
                    <a:pt x="412" y="239"/>
                  </a:lnTo>
                  <a:lnTo>
                    <a:pt x="421" y="236"/>
                  </a:lnTo>
                  <a:lnTo>
                    <a:pt x="430" y="235"/>
                  </a:lnTo>
                  <a:lnTo>
                    <a:pt x="439" y="232"/>
                  </a:lnTo>
                  <a:lnTo>
                    <a:pt x="447" y="231"/>
                  </a:lnTo>
                  <a:lnTo>
                    <a:pt x="456" y="230"/>
                  </a:lnTo>
                  <a:lnTo>
                    <a:pt x="465" y="229"/>
                  </a:lnTo>
                  <a:lnTo>
                    <a:pt x="474" y="227"/>
                  </a:lnTo>
                  <a:lnTo>
                    <a:pt x="482" y="227"/>
                  </a:lnTo>
                  <a:lnTo>
                    <a:pt x="470" y="230"/>
                  </a:lnTo>
                  <a:lnTo>
                    <a:pt x="458" y="232"/>
                  </a:lnTo>
                  <a:lnTo>
                    <a:pt x="446" y="235"/>
                  </a:lnTo>
                  <a:lnTo>
                    <a:pt x="434" y="239"/>
                  </a:lnTo>
                  <a:lnTo>
                    <a:pt x="421" y="241"/>
                  </a:lnTo>
                  <a:lnTo>
                    <a:pt x="410" y="247"/>
                  </a:lnTo>
                  <a:lnTo>
                    <a:pt x="398" y="250"/>
                  </a:lnTo>
                  <a:lnTo>
                    <a:pt x="387" y="256"/>
                  </a:lnTo>
                  <a:lnTo>
                    <a:pt x="375" y="261"/>
                  </a:lnTo>
                  <a:lnTo>
                    <a:pt x="365" y="266"/>
                  </a:lnTo>
                  <a:lnTo>
                    <a:pt x="354" y="272"/>
                  </a:lnTo>
                  <a:lnTo>
                    <a:pt x="344" y="279"/>
                  </a:lnTo>
                  <a:lnTo>
                    <a:pt x="335" y="286"/>
                  </a:lnTo>
                  <a:lnTo>
                    <a:pt x="326" y="294"/>
                  </a:lnTo>
                  <a:lnTo>
                    <a:pt x="317" y="302"/>
                  </a:lnTo>
                  <a:lnTo>
                    <a:pt x="310" y="311"/>
                  </a:lnTo>
                  <a:lnTo>
                    <a:pt x="310" y="312"/>
                  </a:lnTo>
                  <a:lnTo>
                    <a:pt x="306" y="316"/>
                  </a:lnTo>
                  <a:lnTo>
                    <a:pt x="302" y="322"/>
                  </a:lnTo>
                  <a:lnTo>
                    <a:pt x="297" y="330"/>
                  </a:lnTo>
                  <a:lnTo>
                    <a:pt x="292" y="339"/>
                  </a:lnTo>
                  <a:lnTo>
                    <a:pt x="288" y="347"/>
                  </a:lnTo>
                  <a:lnTo>
                    <a:pt x="285" y="353"/>
                  </a:lnTo>
                  <a:lnTo>
                    <a:pt x="285" y="356"/>
                  </a:lnTo>
                  <a:lnTo>
                    <a:pt x="298" y="356"/>
                  </a:lnTo>
                  <a:lnTo>
                    <a:pt x="312" y="356"/>
                  </a:lnTo>
                  <a:lnTo>
                    <a:pt x="326" y="356"/>
                  </a:lnTo>
                  <a:lnTo>
                    <a:pt x="342" y="356"/>
                  </a:lnTo>
                  <a:lnTo>
                    <a:pt x="357" y="356"/>
                  </a:lnTo>
                  <a:lnTo>
                    <a:pt x="372" y="356"/>
                  </a:lnTo>
                  <a:lnTo>
                    <a:pt x="389" y="356"/>
                  </a:lnTo>
                  <a:lnTo>
                    <a:pt x="405" y="356"/>
                  </a:lnTo>
                  <a:lnTo>
                    <a:pt x="420" y="358"/>
                  </a:lnTo>
                  <a:lnTo>
                    <a:pt x="435" y="359"/>
                  </a:lnTo>
                  <a:lnTo>
                    <a:pt x="451" y="363"/>
                  </a:lnTo>
                  <a:lnTo>
                    <a:pt x="465" y="367"/>
                  </a:lnTo>
                  <a:lnTo>
                    <a:pt x="479" y="372"/>
                  </a:lnTo>
                  <a:lnTo>
                    <a:pt x="493" y="379"/>
                  </a:lnTo>
                  <a:lnTo>
                    <a:pt x="506" y="388"/>
                  </a:lnTo>
                  <a:lnTo>
                    <a:pt x="518" y="398"/>
                  </a:lnTo>
                  <a:lnTo>
                    <a:pt x="506" y="389"/>
                  </a:lnTo>
                  <a:lnTo>
                    <a:pt x="493" y="381"/>
                  </a:lnTo>
                  <a:lnTo>
                    <a:pt x="482" y="376"/>
                  </a:lnTo>
                  <a:lnTo>
                    <a:pt x="469" y="371"/>
                  </a:lnTo>
                  <a:lnTo>
                    <a:pt x="455" y="367"/>
                  </a:lnTo>
                  <a:lnTo>
                    <a:pt x="440" y="365"/>
                  </a:lnTo>
                  <a:lnTo>
                    <a:pt x="426" y="362"/>
                  </a:lnTo>
                  <a:lnTo>
                    <a:pt x="411" y="362"/>
                  </a:lnTo>
                  <a:lnTo>
                    <a:pt x="394" y="361"/>
                  </a:lnTo>
                  <a:lnTo>
                    <a:pt x="379" y="362"/>
                  </a:lnTo>
                  <a:lnTo>
                    <a:pt x="362" y="363"/>
                  </a:lnTo>
                  <a:lnTo>
                    <a:pt x="344" y="365"/>
                  </a:lnTo>
                  <a:lnTo>
                    <a:pt x="326" y="366"/>
                  </a:lnTo>
                  <a:lnTo>
                    <a:pt x="308" y="368"/>
                  </a:lnTo>
                  <a:lnTo>
                    <a:pt x="289" y="372"/>
                  </a:lnTo>
                  <a:lnTo>
                    <a:pt x="268" y="375"/>
                  </a:lnTo>
                  <a:lnTo>
                    <a:pt x="254" y="393"/>
                  </a:lnTo>
                  <a:lnTo>
                    <a:pt x="239" y="410"/>
                  </a:lnTo>
                  <a:lnTo>
                    <a:pt x="222" y="425"/>
                  </a:lnTo>
                  <a:lnTo>
                    <a:pt x="206" y="439"/>
                  </a:lnTo>
                  <a:lnTo>
                    <a:pt x="189" y="452"/>
                  </a:lnTo>
                  <a:lnTo>
                    <a:pt x="171" y="465"/>
                  </a:lnTo>
                  <a:lnTo>
                    <a:pt x="154" y="475"/>
                  </a:lnTo>
                  <a:lnTo>
                    <a:pt x="136" y="484"/>
                  </a:lnTo>
                  <a:lnTo>
                    <a:pt x="120" y="493"/>
                  </a:lnTo>
                  <a:lnTo>
                    <a:pt x="102" y="499"/>
                  </a:lnTo>
                  <a:lnTo>
                    <a:pt x="86" y="506"/>
                  </a:lnTo>
                  <a:lnTo>
                    <a:pt x="69" y="510"/>
                  </a:lnTo>
                  <a:lnTo>
                    <a:pt x="54" y="513"/>
                  </a:lnTo>
                  <a:lnTo>
                    <a:pt x="40" y="515"/>
                  </a:lnTo>
                  <a:lnTo>
                    <a:pt x="26" y="516"/>
                  </a:lnTo>
                  <a:lnTo>
                    <a:pt x="13" y="516"/>
                  </a:lnTo>
                  <a:lnTo>
                    <a:pt x="0" y="490"/>
                  </a:lnTo>
                  <a:lnTo>
                    <a:pt x="22" y="490"/>
                  </a:lnTo>
                  <a:lnTo>
                    <a:pt x="43" y="490"/>
                  </a:lnTo>
                  <a:lnTo>
                    <a:pt x="62" y="489"/>
                  </a:lnTo>
                  <a:lnTo>
                    <a:pt x="80" y="487"/>
                  </a:lnTo>
                  <a:lnTo>
                    <a:pt x="96" y="483"/>
                  </a:lnTo>
                  <a:lnTo>
                    <a:pt x="113" y="479"/>
                  </a:lnTo>
                  <a:lnTo>
                    <a:pt x="127" y="472"/>
                  </a:lnTo>
                  <a:lnTo>
                    <a:pt x="141" y="467"/>
                  </a:lnTo>
                  <a:lnTo>
                    <a:pt x="155" y="460"/>
                  </a:lnTo>
                  <a:lnTo>
                    <a:pt x="168" y="452"/>
                  </a:lnTo>
                  <a:lnTo>
                    <a:pt x="181" y="444"/>
                  </a:lnTo>
                  <a:lnTo>
                    <a:pt x="193" y="435"/>
                  </a:lnTo>
                  <a:lnTo>
                    <a:pt x="204" y="425"/>
                  </a:lnTo>
                  <a:lnTo>
                    <a:pt x="216" y="415"/>
                  </a:lnTo>
                  <a:lnTo>
                    <a:pt x="227" y="404"/>
                  </a:lnTo>
                  <a:lnTo>
                    <a:pt x="238" y="393"/>
                  </a:lnTo>
                  <a:lnTo>
                    <a:pt x="236" y="380"/>
                  </a:lnTo>
                  <a:lnTo>
                    <a:pt x="233" y="368"/>
                  </a:lnTo>
                  <a:lnTo>
                    <a:pt x="227" y="357"/>
                  </a:lnTo>
                  <a:lnTo>
                    <a:pt x="221" y="347"/>
                  </a:lnTo>
                  <a:lnTo>
                    <a:pt x="213" y="338"/>
                  </a:lnTo>
                  <a:lnTo>
                    <a:pt x="206" y="329"/>
                  </a:lnTo>
                  <a:lnTo>
                    <a:pt x="195" y="320"/>
                  </a:lnTo>
                  <a:lnTo>
                    <a:pt x="185" y="312"/>
                  </a:lnTo>
                  <a:lnTo>
                    <a:pt x="177" y="307"/>
                  </a:lnTo>
                  <a:lnTo>
                    <a:pt x="171" y="302"/>
                  </a:lnTo>
                  <a:lnTo>
                    <a:pt x="163" y="295"/>
                  </a:lnTo>
                  <a:lnTo>
                    <a:pt x="157" y="289"/>
                  </a:lnTo>
                  <a:lnTo>
                    <a:pt x="217" y="322"/>
                  </a:lnTo>
                  <a:lnTo>
                    <a:pt x="179" y="143"/>
                  </a:lnTo>
                  <a:lnTo>
                    <a:pt x="188" y="171"/>
                  </a:lnTo>
                  <a:lnTo>
                    <a:pt x="195" y="200"/>
                  </a:lnTo>
                  <a:lnTo>
                    <a:pt x="204" y="229"/>
                  </a:lnTo>
                  <a:lnTo>
                    <a:pt x="213" y="257"/>
                  </a:lnTo>
                  <a:lnTo>
                    <a:pt x="222" y="285"/>
                  </a:lnTo>
                  <a:lnTo>
                    <a:pt x="230" y="315"/>
                  </a:lnTo>
                  <a:lnTo>
                    <a:pt x="239" y="343"/>
                  </a:lnTo>
                  <a:lnTo>
                    <a:pt x="248" y="371"/>
                  </a:lnTo>
                  <a:lnTo>
                    <a:pt x="258" y="358"/>
                  </a:lnTo>
                  <a:lnTo>
                    <a:pt x="270" y="344"/>
                  </a:lnTo>
                  <a:lnTo>
                    <a:pt x="280" y="330"/>
                  </a:lnTo>
                  <a:lnTo>
                    <a:pt x="289" y="316"/>
                  </a:lnTo>
                  <a:lnTo>
                    <a:pt x="299" y="300"/>
                  </a:lnTo>
                  <a:lnTo>
                    <a:pt x="310" y="285"/>
                  </a:lnTo>
                  <a:lnTo>
                    <a:pt x="319" y="268"/>
                  </a:lnTo>
                  <a:lnTo>
                    <a:pt x="329" y="253"/>
                  </a:lnTo>
                  <a:lnTo>
                    <a:pt x="339" y="208"/>
                  </a:lnTo>
                  <a:lnTo>
                    <a:pt x="348" y="162"/>
                  </a:lnTo>
                  <a:lnTo>
                    <a:pt x="351" y="117"/>
                  </a:lnTo>
                  <a:lnTo>
                    <a:pt x="347" y="73"/>
                  </a:lnTo>
                  <a:lnTo>
                    <a:pt x="353" y="112"/>
                  </a:lnTo>
                  <a:lnTo>
                    <a:pt x="354" y="152"/>
                  </a:lnTo>
                  <a:lnTo>
                    <a:pt x="353" y="190"/>
                  </a:lnTo>
                  <a:lnTo>
                    <a:pt x="348" y="231"/>
                  </a:lnTo>
                  <a:lnTo>
                    <a:pt x="358" y="212"/>
                  </a:lnTo>
                  <a:lnTo>
                    <a:pt x="370" y="194"/>
                  </a:lnTo>
                  <a:lnTo>
                    <a:pt x="380" y="179"/>
                  </a:lnTo>
                  <a:lnTo>
                    <a:pt x="392" y="163"/>
                  </a:lnTo>
                  <a:lnTo>
                    <a:pt x="402" y="150"/>
                  </a:lnTo>
                  <a:lnTo>
                    <a:pt x="412" y="137"/>
                  </a:lnTo>
                  <a:lnTo>
                    <a:pt x="421" y="125"/>
                  </a:lnTo>
                  <a:lnTo>
                    <a:pt x="430" y="113"/>
                  </a:lnTo>
                  <a:lnTo>
                    <a:pt x="439" y="102"/>
                  </a:lnTo>
                  <a:lnTo>
                    <a:pt x="448" y="89"/>
                  </a:lnTo>
                  <a:lnTo>
                    <a:pt x="457" y="77"/>
                  </a:lnTo>
                  <a:lnTo>
                    <a:pt x="466" y="64"/>
                  </a:lnTo>
                  <a:lnTo>
                    <a:pt x="474" y="50"/>
                  </a:lnTo>
                  <a:lnTo>
                    <a:pt x="482" y="35"/>
                  </a:lnTo>
                  <a:lnTo>
                    <a:pt x="488" y="18"/>
                  </a:lnTo>
                  <a:lnTo>
                    <a:pt x="496" y="0"/>
                  </a:lnTo>
                  <a:close/>
                </a:path>
              </a:pathLst>
            </a:custGeom>
            <a:solidFill>
              <a:srgbClr val="804104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vert="eaVert"/>
            <a:lstStyle/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4534026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9" presetClass="entr" presetSubtype="1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5898 -0.82986 C -0.05755 -0.74699 -0.0569 -0.74329 -0.06042 -0.68496 C -0.0569 -0.64815 -0.06302 -0.64468 -0.04687 -0.6301 C -0.03659 -0.62222 -0.03528 -0.62454 -0.02539 -0.62014 C -0.0207 -0.61806 -0.0112 -0.61366 -0.01133 -0.61389 C 0.00456 -0.57755 -0.00169 -0.53565 -0.01393 -0.50162 C -0.01601 -0.49514 -0.01732 -0.48889 -0.02018 -0.48472 C -0.02318 -0.48056 -0.02656 -0.4757 -0.0293 -0.47199 L -0.04635 -0.43426 C -0.04635 -0.43449 -0.04635 -0.43426 -0.04635 -0.43449 C -0.05364 -0.42338 -0.06302 -0.41412 -0.06849 -0.4007 C -0.07161 -0.39306 -0.07669 -0.37616 -0.07682 -0.37639 C -0.06784 -0.33658 -0.04492 -0.35023 -0.02461 -0.34792 C -0.01836 -0.34815 -0.01211 -0.34653 -0.00586 -0.34537 C 0.01406 -0.33727 0.02031 -0.3382 0.03516 -0.3081 C 0.04024 -0.29815 0.05013 -0.27755 0.05013 -0.27778 C 0.05547 -0.2551 0.05508 -0.21898 0.04349 -0.20139 C 0.04128 -0.19769 0.02695 -0.19213 0.02565 -0.1919 C 0.00248 -0.18079 -0.01771 -0.16875 -0.04088 -0.1625 C -0.04805 -0.15324 -0.05625 -0.1463 -0.06328 -0.13727 C -0.07318 -0.12315 -0.08151 -0.08403 -0.08385 -0.0632 C -0.08242 -0.05463 -0.08359 -0.04329 -0.08034 -0.03542 C -0.07109 -0.01366 -0.04778 -0.01621 -0.03515 -0.01065 C -0.03034 -0.0088 -0.02565 -0.00556 -0.02096 -0.00371 C -0.01224 -0.0007 -0.00286 -0.00093 0.00508 0.00602 C 0.01016 0.00972 0.01953 0.02106 0.01953 0.0206 C 0.02227 0.02708 0.02722 0.03565 0.02748 0.0449 C 0.02826 0.06203 0.01628 0.0699 0.0099 0.07847 C -0.00338 0.09653 -0.01836 0.11134 -0.02982 0.1331 C -0.03034 0.13727 -0.03268 0.14143 -0.03164 0.14421 C -0.0306 0.14884 -0.01536 0.15972 -0.01484 0.15903 C 0.00417 0.16736 0.02149 0.16504 0.04102 0.16296 " pathEditMode="relative" rAng="10620000" ptsTypes="AAAAAAAAAAAAAAAAAAAAAAAAAAAAAAAA">
                                      <p:cBhvr>
                                        <p:cTn id="18" dur="6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67" y="49745"/>
                                    </p:animMotion>
                                  </p:childTnLst>
                                </p:cTn>
                              </p:par>
                              <p:par>
                                <p:cTn id="19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8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0" presetClass="path" presetSubtype="0" repeatCount="indefinite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25469 -0.90556 C 0.23815 -0.8912 0.12383 -0.84167 0.11354 -0.81412 C 0.1056 -0.76945 0.20989 -0.78982 0.21341 -0.76065 C 0.21458 -0.7544 0.21523 -0.74792 0.21732 -0.74282 C 0.22018 -0.7331 0.22643 -0.71574 0.22669 -0.7162 C 0.22552 -0.69838 0.22591 -0.68449 0.21406 -0.66968 C 0.2095 -0.66389 0.20039 -0.65185 0.20039 -0.65162 C 0.19375 -0.63542 0.19179 -0.63357 0.19127 -0.61019 C 0.19101 -0.57894 0.19844 -0.56134 0.18906 -0.58704 C 0.17825 -0.58472 0.17643 -0.57755 0.16679 -0.56273 C 0.14114 -0.52477 0.16979 -0.57292 0.14831 -0.53472 C 0.14336 -0.49861 0.14375 -0.50162 0.15065 -0.47708 C 0.16133 -0.43796 0.14219 -0.49445 0.15742 -0.45208 C 0.15586 -0.41968 0.15091 -0.38495 0.13945 -0.35625 C 0.13737 -0.35 0.12604 -0.34167 0.12331 -0.33889 C 0.1207 -0.33449 0.11836 -0.33009 0.11562 -0.32546 C 0.11315 -0.32083 0.11054 -0.3206 0.10846 -0.3169 C 0.10416 -0.30718 0.09778 -0.28588 0.09752 -0.28657 C 0.09909 -0.27593 0.10273 -0.26736 0.10364 -0.25648 C 0.10364 -0.25 0.10364 -0.24421 0.10456 -0.2375 C 0.10482 -0.23125 0.1095 -0.22662 0.1082 -0.22037 C 0.10664 -0.21482 0.10403 -0.22546 0.10247 -0.22801 C 0.08854 -0.22315 0.08008 -0.20255 0.06784 -0.18426 C 0.06575 -0.17685 0.05664 -0.1537 0.05534 -0.14884 C 0.05273 -0.13333 0.05325 -0.10695 0.05364 -0.09352 C 0.05169 -0.08125 0.04739 -0.06852 0.04896 -0.06065 C 0.05039 -0.05116 0.05638 -0.05023 0.06041 -0.04445 C 0.06497 -0.03866 0.06784 -0.02847 0.06979 -0.01852 C 0.07239 -0.00671 0.07448 0.00764 0.07643 0.01805 C 0.0776 0.02338 0.07864 0.03194 0.07877 0.03102 C 0.06719 0.03518 0.06497 0.03403 0.05586 0.05671 C 0.04909 0.08426 0.03333 0.14792 0.02135 0.17454 C 0.0151 0.18773 0.00508 0.18935 -0.00209 0.2 C -0.00469 0.20532 -0.00951 0.21319 -0.00951 0.21296 " pathEditMode="relative" rAng="0" ptsTypes="AAAAAAAAAAAAAAAAAAAAAAAAAAAAAAAAAA">
                                      <p:cBhvr>
                                        <p:cTn id="36" dur="15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216" y="55926"/>
                                    </p:animMotion>
                                  </p:childTnLst>
                                </p:cTn>
                              </p:par>
                              <p:par>
                                <p:cTn id="37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35" presetClass="emph" presetSubtype="0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discrete" valueType="str">
                                      <p:cBhvr>
                                        <p:cTn id="46" dur="15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hidden"/>
                                          </p:val>
                                        </p:tav>
                                        <p:tav tm="50000">
                                          <p:val>
                                            <p:strVal val="visible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7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1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5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5" presetID="19" presetClass="entr" presetSubtype="5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7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 fmla="#ppt_h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9" presetID="7" presetClass="entr" presetSubtype="1" repeatCount="indefinite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Screen Clipping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0312" y="987552"/>
            <a:ext cx="11981688" cy="2679192"/>
          </a:xfr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9" name="TextBox 38"/>
              <p:cNvSpPr txBox="1"/>
              <p:nvPr/>
            </p:nvSpPr>
            <p:spPr>
              <a:xfrm>
                <a:off x="621792" y="4059936"/>
                <a:ext cx="9800183" cy="124072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dirty="0"/>
                  <a:t>Sau khi đặt tam giác ABC chồng khít lên tam giác A’B’C’ , hãy so sánh:</a:t>
                </a:r>
              </a:p>
              <a:p>
                <a:r>
                  <a:rPr lang="vi-VN" sz="2400" dirty="0"/>
                  <a:t>a) Các cạnh tương ứng: AB và A’B’ ;  BC và B’C’ ; CA và C’A’</a:t>
                </a:r>
              </a:p>
              <a:p>
                <a:r>
                  <a:rPr lang="vi-VN" sz="2400" dirty="0"/>
                  <a:t>b) Các góc tương ứng: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2400" i="1">
                        <a:latin typeface="Cambria Math" panose="02040503050406030204" pitchFamily="18" charset="0"/>
                      </a:rPr>
                      <m:t>v</m:t>
                    </m:r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à </m:t>
                    </m:r>
                    <m:acc>
                      <m:accPr>
                        <m:chr m:val="̂"/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acc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 ;</m:t>
                    </m:r>
                    <m:acc>
                      <m:accPr>
                        <m:chr m:val="̂"/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2400" i="1">
                        <a:latin typeface="Cambria Math" panose="02040503050406030204" pitchFamily="18" charset="0"/>
                      </a:rPr>
                      <m:t>v</m:t>
                    </m:r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à </m:t>
                    </m:r>
                    <m:acc>
                      <m:accPr>
                        <m:chr m:val="̂"/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acc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  ; </m:t>
                    </m:r>
                    <m:acc>
                      <m:accPr>
                        <m:chr m:val="̂"/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vi-VN" sz="2400" i="1">
                        <a:latin typeface="Cambria Math" panose="02040503050406030204" pitchFamily="18" charset="0"/>
                      </a:rPr>
                      <m:t>v</m:t>
                    </m:r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à </m:t>
                    </m:r>
                    <m:acc>
                      <m:accPr>
                        <m:chr m:val="̂"/>
                        <m:ctrlPr>
                          <a:rPr lang="vi-VN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acc>
                  </m:oMath>
                </a14:m>
                <a:endParaRPr lang="en-US" sz="2400" dirty="0"/>
              </a:p>
            </p:txBody>
          </p:sp>
        </mc:Choice>
        <mc:Fallback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1792" y="4059936"/>
                <a:ext cx="9800183" cy="1240724"/>
              </a:xfrm>
              <a:prstGeom prst="rect">
                <a:avLst/>
              </a:prstGeom>
              <a:blipFill>
                <a:blip r:embed="rId3"/>
                <a:stretch>
                  <a:fillRect l="-933" t="-3431" b="-980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TextBox 39"/>
          <p:cNvSpPr txBox="1"/>
          <p:nvPr/>
        </p:nvSpPr>
        <p:spPr>
          <a:xfrm>
            <a:off x="621792" y="310896"/>
            <a:ext cx="513892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dirty="0"/>
              <a:t>Thực  hiện cắt giấy theo hình 28 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01527419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9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17"/>
          <p:cNvGrpSpPr>
            <a:grpSpLocks/>
          </p:cNvGrpSpPr>
          <p:nvPr/>
        </p:nvGrpSpPr>
        <p:grpSpPr bwMode="auto">
          <a:xfrm>
            <a:off x="1487488" y="1412875"/>
            <a:ext cx="3960813" cy="3032126"/>
            <a:chOff x="249" y="646"/>
            <a:chExt cx="2495" cy="1910"/>
          </a:xfrm>
        </p:grpSpPr>
        <p:sp>
          <p:nvSpPr>
            <p:cNvPr id="8205" name="AutoShape 4"/>
            <p:cNvSpPr>
              <a:spLocks noChangeArrowheads="1"/>
            </p:cNvSpPr>
            <p:nvPr/>
          </p:nvSpPr>
          <p:spPr bwMode="auto">
            <a:xfrm>
              <a:off x="567" y="1008"/>
              <a:ext cx="1814" cy="1225"/>
            </a:xfrm>
            <a:prstGeom prst="triangle">
              <a:avLst>
                <a:gd name="adj" fmla="val 35264"/>
              </a:avLst>
            </a:prstGeom>
            <a:solidFill>
              <a:schemeClr val="accent1"/>
            </a:solidFill>
            <a:ln w="2857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206" name="Text Box 5"/>
            <p:cNvSpPr txBox="1">
              <a:spLocks noChangeArrowheads="1"/>
            </p:cNvSpPr>
            <p:nvPr/>
          </p:nvSpPr>
          <p:spPr bwMode="auto">
            <a:xfrm>
              <a:off x="975" y="646"/>
              <a:ext cx="40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</a:t>
              </a:r>
              <a:endParaRPr kumimoji="0" lang="vi-V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207" name="Text Box 6"/>
            <p:cNvSpPr txBox="1">
              <a:spLocks noChangeArrowheads="1"/>
            </p:cNvSpPr>
            <p:nvPr/>
          </p:nvSpPr>
          <p:spPr bwMode="auto">
            <a:xfrm>
              <a:off x="249" y="2188"/>
              <a:ext cx="45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</a:t>
              </a:r>
              <a:endParaRPr kumimoji="0" lang="vi-V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208" name="Text Box 7"/>
            <p:cNvSpPr txBox="1">
              <a:spLocks noChangeArrowheads="1"/>
            </p:cNvSpPr>
            <p:nvPr/>
          </p:nvSpPr>
          <p:spPr bwMode="auto">
            <a:xfrm>
              <a:off x="2381" y="2115"/>
              <a:ext cx="363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</a:t>
              </a:r>
              <a:endParaRPr kumimoji="0" lang="vi-V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  <p:grpSp>
        <p:nvGrpSpPr>
          <p:cNvPr id="3" name="Group 32"/>
          <p:cNvGrpSpPr>
            <a:grpSpLocks/>
          </p:cNvGrpSpPr>
          <p:nvPr/>
        </p:nvGrpSpPr>
        <p:grpSpPr bwMode="auto">
          <a:xfrm>
            <a:off x="6771687" y="1422095"/>
            <a:ext cx="4076700" cy="3032126"/>
            <a:chOff x="2472" y="890"/>
            <a:chExt cx="2568" cy="1910"/>
          </a:xfrm>
        </p:grpSpPr>
        <p:sp>
          <p:nvSpPr>
            <p:cNvPr id="8201" name="AutoShape 19"/>
            <p:cNvSpPr>
              <a:spLocks noChangeArrowheads="1"/>
            </p:cNvSpPr>
            <p:nvPr/>
          </p:nvSpPr>
          <p:spPr bwMode="auto">
            <a:xfrm>
              <a:off x="2789" y="1253"/>
              <a:ext cx="1814" cy="1225"/>
            </a:xfrm>
            <a:prstGeom prst="triangle">
              <a:avLst>
                <a:gd name="adj" fmla="val 35264"/>
              </a:avLst>
            </a:prstGeom>
            <a:solidFill>
              <a:srgbClr val="E947CA"/>
            </a:solidFill>
            <a:ln w="28575">
              <a:solidFill>
                <a:srgbClr val="000099"/>
              </a:solidFill>
              <a:miter lim="800000"/>
              <a:headEnd/>
              <a:tailEnd/>
            </a:ln>
          </p:spPr>
          <p:txBody>
            <a:bodyPr wrap="none" anchor="ctr"/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altLang="en-US" sz="32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202" name="Text Box 20"/>
            <p:cNvSpPr txBox="1">
              <a:spLocks noChangeArrowheads="1"/>
            </p:cNvSpPr>
            <p:nvPr/>
          </p:nvSpPr>
          <p:spPr bwMode="auto">
            <a:xfrm>
              <a:off x="3198" y="890"/>
              <a:ext cx="408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A’</a:t>
              </a:r>
              <a:endParaRPr kumimoji="0" lang="vi-V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203" name="Text Box 21"/>
            <p:cNvSpPr txBox="1">
              <a:spLocks noChangeArrowheads="1"/>
            </p:cNvSpPr>
            <p:nvPr/>
          </p:nvSpPr>
          <p:spPr bwMode="auto">
            <a:xfrm>
              <a:off x="2472" y="2432"/>
              <a:ext cx="454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B’</a:t>
              </a:r>
              <a:endParaRPr kumimoji="0" lang="vi-V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  <p:sp>
          <p:nvSpPr>
            <p:cNvPr id="8204" name="Text Box 22"/>
            <p:cNvSpPr txBox="1">
              <a:spLocks noChangeArrowheads="1"/>
            </p:cNvSpPr>
            <p:nvPr/>
          </p:nvSpPr>
          <p:spPr bwMode="auto">
            <a:xfrm>
              <a:off x="4604" y="2350"/>
              <a:ext cx="436" cy="368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 eaLnBrk="0" hangingPunct="0"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ct val="5000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en-US" altLang="en-US" sz="3200" b="1" i="0" u="none" strike="noStrike" kern="1200" cap="none" spc="0" normalizeH="0" baseline="0" noProof="0">
                  <a:ln>
                    <a:noFill/>
                  </a:ln>
                  <a:solidFill>
                    <a:prstClr val="black"/>
                  </a:solidFill>
                  <a:effectLst/>
                  <a:uLnTx/>
                  <a:uFillTx/>
                  <a:latin typeface="Arial" panose="020B0604020202020204" pitchFamily="34" charset="0"/>
                  <a:ea typeface="+mn-ea"/>
                  <a:cs typeface="+mn-cs"/>
                </a:rPr>
                <a:t>C’</a:t>
              </a:r>
              <a:endParaRPr kumimoji="0" lang="vi-VN" altLang="en-US" sz="3200" b="1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63554092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8.33333E-7 1.85939E-6 L 0.43316 1.85939E-6 " pathEditMode="relative" ptsTypes="AA">
                                      <p:cBhvr>
                                        <p:cTn id="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43316 -4.44958E-6 L -0.00399 -0.00416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58" y="-208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5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75E-6 -2.22222E-6 L -0.43698 -0.00625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849" y="-32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63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43711 -0.00416 L 0.0276 -0.00625 " pathEditMode="relative" rAng="0" ptsTypes="AA">
                                      <p:cBhvr>
                                        <p:cTn id="18" dur="20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3229" y="-11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71" name="Text Box 12"/>
          <p:cNvSpPr txBox="1">
            <a:spLocks noChangeArrowheads="1"/>
          </p:cNvSpPr>
          <p:nvPr/>
        </p:nvSpPr>
        <p:spPr bwMode="auto">
          <a:xfrm>
            <a:off x="246680" y="130630"/>
            <a:ext cx="5537606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1) 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 TAM GIÁC BẰNG NHAU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</a:p>
        </p:txBody>
      </p:sp>
      <p:sp>
        <p:nvSpPr>
          <p:cNvPr id="11272" name="Text Box 13"/>
          <p:cNvSpPr txBox="1">
            <a:spLocks noChangeArrowheads="1"/>
          </p:cNvSpPr>
          <p:nvPr/>
        </p:nvSpPr>
        <p:spPr bwMode="auto">
          <a:xfrm>
            <a:off x="246680" y="768531"/>
            <a:ext cx="11090366" cy="95410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vi-VN" altLang="en-US" sz="2800" b="1" dirty="0">
                <a:solidFill>
                  <a:srgbClr val="3333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) </a:t>
            </a:r>
            <a:r>
              <a:rPr kumimoji="0" lang="vi-V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Định nghĩa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 tam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là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tam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cạnh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tương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ứng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tương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ứng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. </a:t>
            </a:r>
          </a:p>
        </p:txBody>
      </p:sp>
      <p:sp>
        <p:nvSpPr>
          <p:cNvPr id="20" name="Slide Number Placeholder 5"/>
          <p:cNvSpPr txBox="1">
            <a:spLocks/>
          </p:cNvSpPr>
          <p:nvPr/>
        </p:nvSpPr>
        <p:spPr>
          <a:xfrm>
            <a:off x="6781800" y="7880350"/>
            <a:ext cx="2743200" cy="365125"/>
          </a:xfrm>
          <a:prstGeom prst="rect">
            <a:avLst/>
          </a:prstGeo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r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defTabSz="914400" rtl="0" eaLnBrk="0" latinLnBrk="0" hangingPunct="0"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defRPr sz="32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D954AC5C-3088-4717-B829-D6E68ABF2F6A}" type="slidenum">
              <a:rPr kumimoji="0" lang="en-US" altLang="en-US" sz="28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6</a:t>
            </a:fld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pic>
        <p:nvPicPr>
          <p:cNvPr id="21" name="Picture 3"/>
          <p:cNvPicPr>
            <a:picLocks noGrp="1" noChangeAspect="1" noChangeArrowheads="1"/>
          </p:cNvPicPr>
          <p:nvPr>
            <p:ph type="title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1944687" y="2851942"/>
            <a:ext cx="2703513" cy="1735138"/>
          </a:xfrm>
          <a:noFill/>
        </p:spPr>
      </p:pic>
      <p:pic>
        <p:nvPicPr>
          <p:cNvPr id="22" name="Picture 4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83287" y="2869406"/>
            <a:ext cx="2703513" cy="17351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3" name="Text Box 5"/>
          <p:cNvSpPr txBox="1">
            <a:spLocks noChangeArrowheads="1"/>
          </p:cNvSpPr>
          <p:nvPr/>
        </p:nvSpPr>
        <p:spPr bwMode="auto">
          <a:xfrm>
            <a:off x="2554287" y="2547142"/>
            <a:ext cx="44435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</a:t>
            </a: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1752600" y="4147342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</a:t>
            </a:r>
          </a:p>
        </p:txBody>
      </p:sp>
      <p:sp>
        <p:nvSpPr>
          <p:cNvPr id="25" name="Text Box 7"/>
          <p:cNvSpPr txBox="1">
            <a:spLocks noChangeArrowheads="1"/>
          </p:cNvSpPr>
          <p:nvPr/>
        </p:nvSpPr>
        <p:spPr bwMode="auto">
          <a:xfrm>
            <a:off x="4525962" y="4147342"/>
            <a:ext cx="423514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</a:t>
            </a:r>
          </a:p>
        </p:txBody>
      </p:sp>
      <p:sp>
        <p:nvSpPr>
          <p:cNvPr id="26" name="Text Box 8"/>
          <p:cNvSpPr txBox="1">
            <a:spLocks noChangeArrowheads="1"/>
          </p:cNvSpPr>
          <p:nvPr/>
        </p:nvSpPr>
        <p:spPr bwMode="auto">
          <a:xfrm>
            <a:off x="6592886" y="2623342"/>
            <a:ext cx="52475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A’</a:t>
            </a:r>
          </a:p>
        </p:txBody>
      </p:sp>
      <p:sp>
        <p:nvSpPr>
          <p:cNvPr id="27" name="Text Box 9"/>
          <p:cNvSpPr txBox="1">
            <a:spLocks noChangeArrowheads="1"/>
          </p:cNvSpPr>
          <p:nvPr/>
        </p:nvSpPr>
        <p:spPr bwMode="auto">
          <a:xfrm>
            <a:off x="5754686" y="4071142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B’</a:t>
            </a:r>
          </a:p>
        </p:txBody>
      </p:sp>
      <p:sp>
        <p:nvSpPr>
          <p:cNvPr id="28" name="Text Box 10"/>
          <p:cNvSpPr txBox="1">
            <a:spLocks noChangeArrowheads="1"/>
          </p:cNvSpPr>
          <p:nvPr/>
        </p:nvSpPr>
        <p:spPr bwMode="auto">
          <a:xfrm>
            <a:off x="8497886" y="4071142"/>
            <a:ext cx="543739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C’</a:t>
            </a:r>
          </a:p>
        </p:txBody>
      </p:sp>
      <p:sp>
        <p:nvSpPr>
          <p:cNvPr id="29" name="Rectangle 13"/>
          <p:cNvSpPr>
            <a:spLocks noChangeArrowheads="1"/>
          </p:cNvSpPr>
          <p:nvPr/>
        </p:nvSpPr>
        <p:spPr bwMode="auto">
          <a:xfrm>
            <a:off x="1215676" y="5184798"/>
            <a:ext cx="3733800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ABC = A’B’C’ 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0" name="Text Box 8"/>
          <p:cNvSpPr txBox="1">
            <a:spLocks noChangeArrowheads="1"/>
          </p:cNvSpPr>
          <p:nvPr/>
        </p:nvSpPr>
        <p:spPr bwMode="auto">
          <a:xfrm>
            <a:off x="246680" y="2102343"/>
            <a:ext cx="12229011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Tam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ABC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tam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giác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A’B’C’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nhau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kí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 err="1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hiệu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ABC = A’B’C’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1" name="Text Box 9"/>
          <p:cNvSpPr txBox="1">
            <a:spLocks noChangeArrowheads="1"/>
          </p:cNvSpPr>
          <p:nvPr/>
        </p:nvSpPr>
        <p:spPr bwMode="auto">
          <a:xfrm>
            <a:off x="246680" y="1622636"/>
            <a:ext cx="205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Kí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 </a:t>
            </a:r>
            <a:r>
              <a:rPr kumimoji="0" lang="en-US" altLang="en-US" sz="2800" b="1" i="0" u="none" strike="noStrike" kern="1200" cap="none" spc="0" normalizeH="0" baseline="0" noProof="0" dirty="0" err="1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hiệu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32" name="AutoShape 5"/>
          <p:cNvSpPr>
            <a:spLocks/>
          </p:cNvSpPr>
          <p:nvPr/>
        </p:nvSpPr>
        <p:spPr bwMode="auto">
          <a:xfrm>
            <a:off x="4468812" y="4924586"/>
            <a:ext cx="228600" cy="1066800"/>
          </a:xfrm>
          <a:prstGeom prst="leftBrace">
            <a:avLst>
              <a:gd name="adj1" fmla="val 38889"/>
              <a:gd name="adj2" fmla="val 50000"/>
            </a:avLst>
          </a:prstGeom>
          <a:noFill/>
          <a:ln w="9525">
            <a:solidFill>
              <a:srgbClr val="00206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wrap="none" anchor="ctr"/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altLang="en-US" sz="2800" b="0" i="0" u="none" strike="noStrike" kern="1200" cap="none" spc="0" normalizeH="0" baseline="0" noProof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sp>
        <p:nvSpPr>
          <p:cNvPr id="33" name="Text Box 11"/>
          <p:cNvSpPr txBox="1">
            <a:spLocks noChangeArrowheads="1"/>
          </p:cNvSpPr>
          <p:nvPr/>
        </p:nvSpPr>
        <p:spPr bwMode="auto">
          <a:xfrm>
            <a:off x="4525962" y="4848386"/>
            <a:ext cx="5506312" cy="52322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 wrap="square"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 </a:t>
            </a:r>
            <a:r>
              <a:rPr kumimoji="0" lang="en-US" altLang="en-US" sz="2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  <a:sym typeface="Symbol" panose="05050102010706020507" pitchFamily="18" charset="2"/>
              </a:rPr>
              <a:t>AB = A’B’, AC = A’C’, BC = B’C’</a:t>
            </a:r>
            <a:endParaRPr kumimoji="0" lang="en-US" altLang="en-US" sz="2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imes New Roman" panose="02020603050405020304" pitchFamily="18" charset="0"/>
              <a:ea typeface="+mn-ea"/>
              <a:cs typeface="Times New Roman" panose="02020603050405020304" pitchFamily="18" charset="0"/>
            </a:endParaRPr>
          </a:p>
        </p:txBody>
      </p:sp>
      <p:graphicFrame>
        <p:nvGraphicFramePr>
          <p:cNvPr id="34" name="Object 21"/>
          <p:cNvGraphicFramePr>
            <a:graphicFrameLocks noChangeAspect="1"/>
          </p:cNvGraphicFramePr>
          <p:nvPr/>
        </p:nvGraphicFramePr>
        <p:xfrm>
          <a:off x="4926012" y="5457987"/>
          <a:ext cx="1219200" cy="5000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431613" imgH="203112" progId="Equation.3">
                  <p:embed/>
                </p:oleObj>
              </mc:Choice>
              <mc:Fallback>
                <p:oleObj name="Equation" r:id="rId3" imgW="431613" imgH="203112" progId="Equation.3">
                  <p:embed/>
                  <p:pic>
                    <p:nvPicPr>
                      <p:cNvPr id="34" name="Object 2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6012" y="5457987"/>
                        <a:ext cx="1219200" cy="5000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5" name="Object 22"/>
          <p:cNvGraphicFramePr>
            <a:graphicFrameLocks noChangeAspect="1"/>
          </p:cNvGraphicFramePr>
          <p:nvPr/>
        </p:nvGraphicFramePr>
        <p:xfrm>
          <a:off x="6297612" y="5457986"/>
          <a:ext cx="1143000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31613" imgH="203112" progId="Equation.3">
                  <p:embed/>
                </p:oleObj>
              </mc:Choice>
              <mc:Fallback>
                <p:oleObj name="Equation" r:id="rId5" imgW="431613" imgH="203112" progId="Equation.3">
                  <p:embed/>
                  <p:pic>
                    <p:nvPicPr>
                      <p:cNvPr id="35" name="Object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97612" y="5457986"/>
                        <a:ext cx="1143000" cy="5334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6" name="Object 23"/>
          <p:cNvGraphicFramePr>
            <a:graphicFrameLocks noChangeAspect="1"/>
          </p:cNvGraphicFramePr>
          <p:nvPr/>
        </p:nvGraphicFramePr>
        <p:xfrm>
          <a:off x="7669212" y="5469100"/>
          <a:ext cx="1066800" cy="5222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444114" imgH="215713" progId="Equation.3">
                  <p:embed/>
                </p:oleObj>
              </mc:Choice>
              <mc:Fallback>
                <p:oleObj name="Equation" r:id="rId7" imgW="444114" imgH="215713" progId="Equation.3">
                  <p:embed/>
                  <p:pic>
                    <p:nvPicPr>
                      <p:cNvPr id="36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69212" y="5469100"/>
                        <a:ext cx="1066800" cy="52228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Text Box 9"/>
          <p:cNvSpPr txBox="1">
            <a:spLocks noChangeArrowheads="1"/>
          </p:cNvSpPr>
          <p:nvPr/>
        </p:nvSpPr>
        <p:spPr bwMode="auto">
          <a:xfrm>
            <a:off x="246680" y="4700984"/>
            <a:ext cx="2057400" cy="5191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12700" cap="sq">
                <a:solidFill>
                  <a:srgbClr val="000000"/>
                </a:solidFill>
                <a:miter lim="800000"/>
                <a:headEnd type="none" w="sm" len="sm"/>
                <a:tailEnd type="none" w="sm" len="sm"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 eaLnBrk="0" hangingPunct="0"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vi-VN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b) Chú ý</a:t>
            </a:r>
            <a:r>
              <a:rPr kumimoji="0" lang="en-US" altLang="en-US" sz="2800" b="1" i="0" u="none" strike="noStrike" kern="1200" cap="none" spc="0" normalizeH="0" baseline="0" noProof="0" dirty="0">
                <a:ln>
                  <a:noFill/>
                </a:ln>
                <a:solidFill>
                  <a:srgbClr val="3333FF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9464329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1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2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2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edge">
                                      <p:cBhvr>
                                        <p:cTn id="3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43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44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5" dur="80"/>
                                        <p:tgtEl>
                                          <p:spTgt spid="2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6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48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1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4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4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5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6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/>
      <p:bldP spid="28" grpId="0"/>
      <p:bldP spid="29" grpId="0"/>
      <p:bldP spid="30" grpId="0"/>
      <p:bldP spid="31" grpId="0"/>
      <p:bldP spid="32" grpId="0" animBg="1"/>
      <p:bldP spid="33" grpId="0"/>
      <p:bldP spid="37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535424" y="109728"/>
            <a:ext cx="263886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800" b="1" dirty="0">
                <a:solidFill>
                  <a:srgbClr val="FF0000"/>
                </a:solidFill>
              </a:rPr>
              <a:t>2) LUYỆN TẬP</a:t>
            </a:r>
            <a:endParaRPr lang="en-US" sz="2800" b="1" dirty="0">
              <a:solidFill>
                <a:srgbClr val="FF0000"/>
              </a:solidFill>
            </a:endParaRPr>
          </a:p>
        </p:txBody>
      </p:sp>
      <p:pic>
        <p:nvPicPr>
          <p:cNvPr id="9" name="Picture 8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74288" y="508623"/>
            <a:ext cx="3776472" cy="3914468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10" name="TextBox 9"/>
              <p:cNvSpPr txBox="1"/>
              <p:nvPr/>
            </p:nvSpPr>
            <p:spPr>
              <a:xfrm>
                <a:off x="502920" y="1453060"/>
                <a:ext cx="6619120" cy="353750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400" dirty="0"/>
                  <a:t>a) </a:t>
                </a:r>
              </a:p>
              <a:p>
                <a:r>
                  <a:rPr lang="vi-VN" sz="2400" dirty="0"/>
                  <a:t>         AB = A’B’</a:t>
                </a:r>
              </a:p>
              <a:p>
                <a:r>
                  <a:rPr lang="vi-VN" sz="2400" dirty="0"/>
                  <a:t>         AC = A’C’</a:t>
                </a:r>
              </a:p>
              <a:p>
                <a:r>
                  <a:rPr lang="vi-VN" sz="2400" dirty="0"/>
                  <a:t>         BC = B’C’</a:t>
                </a:r>
              </a:p>
              <a:p>
                <a:r>
                  <a:rPr lang="vi-VN" sz="2400" dirty="0"/>
                  <a:t>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A</m:t>
                        </m:r>
                      </m:e>
                    </m:acc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A</m:t>
                        </m:r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acc>
                  </m:oMath>
                </a14:m>
                <a:endParaRPr lang="vi-VN" sz="2400" i="1" dirty="0">
                  <a:latin typeface="Cambria Math" panose="02040503050406030204" pitchFamily="18" charset="0"/>
                </a:endParaRPr>
              </a:p>
              <a:p>
                <a:r>
                  <a:rPr lang="vi-VN" sz="2400" dirty="0"/>
                  <a:t>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B</m:t>
                        </m:r>
                      </m:e>
                    </m:acc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B</m:t>
                        </m:r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acc>
                  </m:oMath>
                </a14:m>
                <a:endParaRPr lang="vi-VN" sz="2400" i="1" dirty="0">
                  <a:latin typeface="Cambria Math" panose="02040503050406030204" pitchFamily="18" charset="0"/>
                </a:endParaRPr>
              </a:p>
              <a:p>
                <a:r>
                  <a:rPr lang="vi-VN" sz="2400" dirty="0"/>
                  <a:t>          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C</m:t>
                        </m:r>
                      </m:e>
                    </m:acc>
                    <m:r>
                      <a:rPr lang="vi-VN" sz="2400" b="0" i="1" smtClean="0"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en-US" sz="2400" i="1" smtClean="0"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m:rPr>
                            <m:sty m:val="p"/>
                          </m:rPr>
                          <a:rPr lang="vi-VN" sz="2400" i="1">
                            <a:latin typeface="Cambria Math" panose="02040503050406030204" pitchFamily="18" charset="0"/>
                          </a:rPr>
                          <m:t>C</m:t>
                        </m:r>
                        <m:r>
                          <a:rPr lang="vi-VN" sz="2400" b="0" i="1" smtClean="0">
                            <a:latin typeface="Cambria Math" panose="02040503050406030204" pitchFamily="18" charset="0"/>
                          </a:rPr>
                          <m:t>′</m:t>
                        </m:r>
                      </m:e>
                    </m:acc>
                  </m:oMath>
                </a14:m>
                <a:endParaRPr lang="vi-VN" sz="2400" i="1" dirty="0">
                  <a:latin typeface="Cambria Math" panose="02040503050406030204" pitchFamily="18" charset="0"/>
                </a:endParaRPr>
              </a:p>
              <a:p>
                <a:r>
                  <a:rPr lang="vi-VN" sz="2400" dirty="0">
                    <a:ea typeface="Cambria Math" panose="02040503050406030204" pitchFamily="18" charset="0"/>
                  </a:rPr>
                  <a:t>b</a:t>
                </a:r>
                <a14:m>
                  <m:oMath xmlns:m="http://schemas.openxmlformats.org/officeDocument/2006/math">
                    <m:r>
                      <a:rPr lang="vi-V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) 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ABC</m:t>
                    </m:r>
                    <m:r>
                      <a:rPr lang="vi-V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m:rPr>
                        <m:sty m:val="p"/>
                      </m:rPr>
                      <a:rPr lang="vi-V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A</m:t>
                    </m:r>
                  </m:oMath>
                </a14:m>
                <a:r>
                  <a:rPr lang="vi-VN" sz="2400" dirty="0"/>
                  <a:t>’B’C’</a:t>
                </a:r>
              </a:p>
              <a:p>
                <a:r>
                  <a:rPr lang="vi-VN" sz="2400" dirty="0"/>
                  <a:t>c) Hai hình tam giác có thể chồng khít lên nhau</a:t>
                </a:r>
                <a:endParaRPr lang="en-US" sz="2400" dirty="0"/>
              </a:p>
            </p:txBody>
          </p:sp>
        </mc:Choice>
        <mc:Fallback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2920" y="1453060"/>
                <a:ext cx="6619120" cy="3537507"/>
              </a:xfrm>
              <a:prstGeom prst="rect">
                <a:avLst/>
              </a:prstGeom>
              <a:blipFill>
                <a:blip r:embed="rId3"/>
                <a:stretch>
                  <a:fillRect l="-1475" t="-1205" r="-553" b="-27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TextBox 10"/>
          <p:cNvSpPr txBox="1"/>
          <p:nvPr/>
        </p:nvSpPr>
        <p:spPr>
          <a:xfrm>
            <a:off x="429768" y="875790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00B050"/>
                </a:solidFill>
              </a:rPr>
              <a:t>Luyện tập 1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8642580" y="4423091"/>
            <a:ext cx="99257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i="1" dirty="0">
                <a:solidFill>
                  <a:srgbClr val="0070C0"/>
                </a:solidFill>
              </a:rPr>
              <a:t>Hình 30</a:t>
            </a:r>
            <a:endParaRPr lang="en-US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419129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1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8" dur="500"/>
                                        <p:tgtEl>
                                          <p:spTgt spid="10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10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10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3" dur="500"/>
                                        <p:tgtEl>
                                          <p:spTgt spid="10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1000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10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1000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1000" fill="hold"/>
                                        <p:tgtEl>
                                          <p:spTgt spid="10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1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438912" y="374904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00B050"/>
                </a:solidFill>
              </a:rPr>
              <a:t>Luyện tập 2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03504" y="996696"/>
            <a:ext cx="85282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dirty="0"/>
              <a:t>Quan sát hình vẽ sau rồi điền tam giác thích hợp vào  dấu ... </a:t>
            </a:r>
            <a:endParaRPr lang="en-US" sz="2400" dirty="0"/>
          </a:p>
        </p:txBody>
      </p:sp>
      <p:pic>
        <p:nvPicPr>
          <p:cNvPr id="7" name="Picture 6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95778" y="1613818"/>
            <a:ext cx="6240246" cy="4384646"/>
          </a:xfrm>
          <a:prstGeom prst="rect">
            <a:avLst/>
          </a:prstGeom>
        </p:spPr>
      </p:pic>
      <p:sp>
        <p:nvSpPr>
          <p:cNvPr id="8" name="TextBox 7"/>
          <p:cNvSpPr txBox="1"/>
          <p:nvPr/>
        </p:nvSpPr>
        <p:spPr>
          <a:xfrm>
            <a:off x="4974336" y="4215384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DCE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925734" y="4803734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ECD</a:t>
            </a:r>
            <a:endParaRPr lang="en-US" sz="2400" b="1" dirty="0">
              <a:solidFill>
                <a:srgbClr val="FF0000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3823295" y="5446776"/>
            <a:ext cx="8354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ABE</a:t>
            </a:r>
            <a:endParaRPr lang="en-US" sz="2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9476226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2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17" dur="2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438912" y="374904"/>
            <a:ext cx="18934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vi-VN" sz="2400" b="1" dirty="0">
                <a:solidFill>
                  <a:srgbClr val="00B050"/>
                </a:solidFill>
              </a:rPr>
              <a:t>Luyện tập 3</a:t>
            </a:r>
            <a:endParaRPr lang="en-US" sz="2400" b="1" dirty="0">
              <a:solidFill>
                <a:srgbClr val="00B05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38912" y="1953774"/>
            <a:ext cx="99669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vi-VN" sz="2400" b="1" dirty="0">
                <a:solidFill>
                  <a:srgbClr val="FF0000"/>
                </a:solidFill>
              </a:rPr>
              <a:t>Giải </a:t>
            </a:r>
            <a:endParaRPr lang="en-US" sz="2400" b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38912" y="2612637"/>
                <a:ext cx="6924396" cy="183024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vi-VN" sz="2800" dirty="0"/>
                  <a:t>Vì </a:t>
                </a:r>
                <a14:m>
                  <m:oMath xmlns:m="http://schemas.openxmlformats.org/officeDocument/2006/math">
                    <m:r>
                      <a:rPr lang="vi-VN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∆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=∆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𝑀𝑁𝑃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</a:rPr>
                  <a:t> nên:</a:t>
                </a:r>
              </a:p>
              <a:p>
                <a:r>
                  <a:rPr lang="vi-VN" sz="2800" dirty="0"/>
                  <a:t>+ MP = AC = 4cm (Hai cạnh tương ứng)</a:t>
                </a:r>
              </a:p>
              <a:p>
                <a:pPr lvl="0"/>
                <a:r>
                  <a:rPr lang="vi-VN" sz="2800" dirty="0">
                    <a:solidFill>
                      <a:schemeClr val="tx1"/>
                    </a:solidFill>
                  </a:rPr>
                  <a:t>+ 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vi-VN" sz="2800" b="0" i="1">
                            <a:latin typeface="Cambria Math" panose="02040503050406030204" pitchFamily="18" charset="0"/>
                          </a:rPr>
                          <m:t>𝐴𝐶𝐵</m:t>
                        </m:r>
                      </m:e>
                    </m:acc>
                    <m:r>
                      <a:rPr lang="vi-VN" sz="2800" b="0" i="1" smtClean="0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</m:t>
                    </m:r>
                    <m:acc>
                      <m:accPr>
                        <m:chr m:val="̂"/>
                        <m:ctrlPr>
                          <a:rPr lang="vi-VN" sz="2800" i="1" smtClean="0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</m:ctrlPr>
                      </m:accPr>
                      <m:e>
                        <m:r>
                          <a:rPr lang="vi-VN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vi-VN" sz="2800" b="0" i="1">
                            <a:solidFill>
                              <a:schemeClr val="tx1"/>
                            </a:solidFill>
                            <a:latin typeface="Cambria Math" panose="02040503050406030204" pitchFamily="18" charset="0"/>
                          </a:rPr>
                          <m:t>𝑃𝑁</m:t>
                        </m:r>
                      </m:e>
                    </m:acc>
                    <m:r>
                      <a:rPr lang="vi-VN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</a:rPr>
                      <m:t>=45</m:t>
                    </m:r>
                    <m:r>
                      <a:rPr lang="vi-VN" sz="2800" b="0" i="1">
                        <a:solidFill>
                          <a:schemeClr val="tx1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vi-VN" sz="2800" dirty="0">
                    <a:solidFill>
                      <a:schemeClr val="tx1"/>
                    </a:solidFill>
                  </a:rPr>
                  <a:t> </a:t>
                </a:r>
                <a:r>
                  <a:rPr lang="vi-VN" sz="2800" dirty="0">
                    <a:solidFill>
                      <a:prstClr val="black"/>
                    </a:solidFill>
                  </a:rPr>
                  <a:t>(Hai góc tương ứng)</a:t>
                </a:r>
              </a:p>
              <a:p>
                <a:endParaRPr lang="en-US" sz="28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" y="2612637"/>
                <a:ext cx="6924396" cy="1830245"/>
              </a:xfrm>
              <a:prstGeom prst="rect">
                <a:avLst/>
              </a:prstGeom>
              <a:blipFill>
                <a:blip r:embed="rId2"/>
                <a:stretch>
                  <a:fillRect l="-1761" t="-3667" r="-616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A27852-2828-FDD2-43D7-3F40CED9D0C1}"/>
                  </a:ext>
                </a:extLst>
              </p:cNvPr>
              <p:cNvSpPr txBox="1"/>
              <p:nvPr/>
            </p:nvSpPr>
            <p:spPr>
              <a:xfrm>
                <a:off x="438912" y="1022888"/>
                <a:ext cx="9340519" cy="84087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vi-VN" sz="2400" dirty="0">
                    <a:solidFill>
                      <a:schemeClr val="tx1"/>
                    </a:solidFill>
                  </a:rPr>
                  <a:t>Cho bi</a:t>
                </a:r>
                <a14:m>
                  <m:oMath xmlns:m="http://schemas.openxmlformats.org/officeDocument/2006/math">
                    <m:r>
                      <a:rPr lang="vi-VN" sz="2400" b="0" i="0" smtClean="0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ế</m:t>
                    </m:r>
                    <m:r>
                      <m:rPr>
                        <m:sty m:val="p"/>
                      </m:rPr>
                      <a:rPr lang="vi-VN" sz="2400" b="0" i="0" smtClean="0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t</m:t>
                    </m:r>
                    <m:r>
                      <a:rPr lang="vi-VN" sz="2400" b="0" i="0" smtClean="0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  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∆</m:t>
                    </m:r>
                    <m:r>
                      <a:rPr lang="vi-VN" sz="2400" b="0" i="1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𝐴𝐵𝐶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=∆</m:t>
                    </m:r>
                    <m:r>
                      <a:rPr lang="vi-VN" sz="2400" b="0" i="1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𝑀𝑁𝑃</m:t>
                    </m:r>
                  </m:oMath>
                </a14:m>
                <a:r>
                  <a:rPr lang="vi-VN" sz="2400" dirty="0">
                    <a:solidFill>
                      <a:schemeClr val="tx1"/>
                    </a:solidFill>
                  </a:rPr>
                  <a:t>, AC = 4cm, </a:t>
                </a:r>
                <a14:m>
                  <m:oMath xmlns:m="http://schemas.openxmlformats.org/officeDocument/2006/math">
                    <m:acc>
                      <m:accPr>
                        <m:chr m:val="̂"/>
                        <m:ctrlPr>
                          <a:rPr lang="vi-VN" sz="2400" i="1" smtClean="0">
                            <a:solidFill>
                              <a:schemeClr val="tx1"/>
                            </a:solidFill>
                          </a:rPr>
                        </m:ctrlPr>
                      </m:accPr>
                      <m:e>
                        <m:r>
                          <a:rPr lang="vi-VN" sz="2400" b="0" i="1">
                            <a:solidFill>
                              <a:schemeClr val="tx1"/>
                            </a:solidFill>
                            <a:ea typeface="Cambria Math" panose="02040503050406030204" pitchFamily="18" charset="0"/>
                          </a:rPr>
                          <m:t>𝑀</m:t>
                        </m:r>
                        <m:r>
                          <a:rPr lang="vi-VN" sz="2400" b="0" i="1">
                            <a:solidFill>
                              <a:schemeClr val="tx1"/>
                            </a:solidFill>
                          </a:rPr>
                          <m:t>𝑃𝑁</m:t>
                        </m:r>
                      </m:e>
                    </m:acc>
                    <m:r>
                      <a:rPr lang="vi-VN" sz="2400" b="0" i="1" smtClean="0">
                        <a:solidFill>
                          <a:schemeClr val="tx1"/>
                        </a:solidFill>
                      </a:rPr>
                      <m:t>=</m:t>
                    </m:r>
                    <m:r>
                      <a:rPr lang="vi-VN" sz="2400" b="0" i="1">
                        <a:solidFill>
                          <a:schemeClr val="tx1"/>
                        </a:solidFill>
                      </a:rPr>
                      <m:t>45</m:t>
                    </m:r>
                    <m:r>
                      <a:rPr lang="vi-VN" sz="2400" b="0" i="1" smtClean="0">
                        <a:solidFill>
                          <a:schemeClr val="tx1"/>
                        </a:solidFill>
                        <a:ea typeface="Cambria Math" panose="02040503050406030204" pitchFamily="18" charset="0"/>
                      </a:rPr>
                      <m:t>°</m:t>
                    </m:r>
                  </m:oMath>
                </a14:m>
                <a:r>
                  <a:rPr lang="vi-VN" sz="2400" dirty="0">
                    <a:solidFill>
                      <a:schemeClr val="tx1"/>
                    </a:solidFill>
                  </a:rPr>
                  <a:t> . </a:t>
                </a:r>
              </a:p>
              <a:p>
                <a:r>
                  <a:rPr lang="vi-VN" sz="2400" dirty="0">
                    <a:solidFill>
                      <a:schemeClr val="tx1"/>
                    </a:solidFill>
                  </a:rPr>
                  <a:t>Tính độ dài cạnh MP và số đo góc ACB</a:t>
                </a:r>
                <a:endParaRPr lang="en-US" sz="2400" dirty="0">
                  <a:solidFill>
                    <a:schemeClr val="tx1"/>
                  </a:solidFill>
                </a:endParaRPr>
              </a:p>
            </p:txBody>
          </p:sp>
        </mc:Choice>
        <mc:Fallback>
          <p:sp>
            <p:nvSpPr>
              <p:cNvPr id="2" name="TextBox 1">
                <a:extLst>
                  <a:ext uri="{FF2B5EF4-FFF2-40B4-BE49-F238E27FC236}">
                    <a16:creationId xmlns:a16="http://schemas.microsoft.com/office/drawing/2014/main" id="{E2A27852-2828-FDD2-43D7-3F40CED9D0C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38912" y="1022888"/>
                <a:ext cx="9340519" cy="840871"/>
              </a:xfrm>
              <a:prstGeom prst="rect">
                <a:avLst/>
              </a:prstGeom>
              <a:blipFill>
                <a:blip r:embed="rId3"/>
                <a:stretch>
                  <a:fillRect l="-979" t="-4348" b="-15217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906636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10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6" dur="500"/>
                                        <p:tgtEl>
                                          <p:spTgt spid="8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</TotalTime>
  <Words>628</Words>
  <PresentationFormat>Widescreen</PresentationFormat>
  <Paragraphs>88</Paragraphs>
  <Slides>14</Slides>
  <Notes>1</Notes>
  <HiddenSlides>0</HiddenSlides>
  <MMClips>1</MMClips>
  <ScaleCrop>false</ScaleCrop>
  <HeadingPairs>
    <vt:vector size="8" baseType="variant">
      <vt:variant>
        <vt:lpstr>Fonts Used</vt:lpstr>
      </vt:variant>
      <vt:variant>
        <vt:i4>7</vt:i4>
      </vt:variant>
      <vt:variant>
        <vt:lpstr>Theme</vt:lpstr>
      </vt:variant>
      <vt:variant>
        <vt:i4>2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24" baseType="lpstr">
      <vt:lpstr>Arial</vt:lpstr>
      <vt:lpstr>Calibri</vt:lpstr>
      <vt:lpstr>Calibri Light</vt:lpstr>
      <vt:lpstr>Cambria Math</vt:lpstr>
      <vt:lpstr>Palatino Linotype</vt:lpstr>
      <vt:lpstr>Tahoma</vt:lpstr>
      <vt:lpstr>Times New Roman</vt:lpstr>
      <vt:lpstr>Office Theme</vt:lpstr>
      <vt:lpstr>1_Office Theme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VnTeach.Com</dc:creator>
  <cp:keywords>VnTeach.Com</cp:keywords>
  <dcterms:created xsi:type="dcterms:W3CDTF">2022-07-20T09:13:37Z</dcterms:created>
  <dcterms:modified xsi:type="dcterms:W3CDTF">2022-07-21T15:17:05Z</dcterms:modified>
</cp:coreProperties>
</file>