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63" r:id="rId4"/>
    <p:sldId id="464" r:id="rId5"/>
    <p:sldId id="456" r:id="rId6"/>
    <p:sldId id="465" r:id="rId7"/>
    <p:sldId id="452" r:id="rId8"/>
    <p:sldId id="466" r:id="rId9"/>
    <p:sldId id="467" r:id="rId10"/>
    <p:sldId id="468" r:id="rId11"/>
    <p:sldId id="469" r:id="rId12"/>
    <p:sldId id="453" r:id="rId13"/>
    <p:sldId id="4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81" d="100"/>
          <a:sy n="81" d="100"/>
        </p:scale>
        <p:origin x="7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523220"/>
          </a:xfrm>
          <a:prstGeom prst="rect">
            <a:avLst/>
          </a:prstGeom>
        </p:spPr>
        <p:txBody>
          <a:bodyPr wrap="square">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ÔN TẬP CHƯƠNG 5</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5867594" y="657255"/>
            <a:ext cx="5887721" cy="5945768"/>
          </a:xfrm>
          <a:prstGeom prst="rect">
            <a:avLst/>
          </a:prstGeom>
        </p:spPr>
      </p:pic>
      <p:pic>
        <p:nvPicPr>
          <p:cNvPr id="15" name="Picture 14"/>
          <p:cNvPicPr>
            <a:picLocks noChangeAspect="1"/>
          </p:cNvPicPr>
          <p:nvPr/>
        </p:nvPicPr>
        <p:blipFill>
          <a:blip r:embed="rId4"/>
          <a:stretch>
            <a:fillRect/>
          </a:stretch>
        </p:blipFill>
        <p:spPr>
          <a:xfrm>
            <a:off x="123825" y="657255"/>
            <a:ext cx="5543550" cy="5945768"/>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146" y="523220"/>
            <a:ext cx="11661470" cy="5909310"/>
          </a:xfrm>
          <a:prstGeom prst="rect">
            <a:avLst/>
          </a:prstGeom>
        </p:spPr>
        <p:txBody>
          <a:bodyPr wrap="square">
            <a:spAutoFit/>
          </a:bodyPr>
          <a:lstStyle/>
          <a:p>
            <a:r>
              <a:rPr lang="en-US" b="1">
                <a:latin typeface="Times New Roman" panose="02020603050405020304" pitchFamily="18" charset="0"/>
                <a:cs typeface="Times New Roman" panose="02020603050405020304" pitchFamily="18" charset="0"/>
              </a:rPr>
              <a:t>Câu 14:</a:t>
            </a:r>
            <a:r>
              <a:rPr lang="en-US">
                <a:latin typeface="Times New Roman" panose="02020603050405020304" pitchFamily="18" charset="0"/>
                <a:cs typeface="Times New Roman" panose="02020603050405020304" pitchFamily="18" charset="0"/>
              </a:rPr>
              <a:t> Công việc của kĩ sư xây dựng là gì?</a:t>
            </a:r>
          </a:p>
          <a:p>
            <a:r>
              <a:rPr lang="en-US">
                <a:latin typeface="Times New Roman" panose="02020603050405020304" pitchFamily="18" charset="0"/>
                <a:cs typeface="Times New Roman" panose="02020603050405020304" pitchFamily="18" charset="0"/>
              </a:rPr>
              <a:t>A. Thiết kế các toà nhà thương mại, công nghiệp, viện nghiên cứu, khu dân cư, giải trí và lên kế hoạch giám sát việc xây dựng, bảo trì và khôi phục chúng.</a:t>
            </a:r>
            <a:endParaRPr lang="en-US" b="1">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B. Lên kế hoạch và thiết kế cảnh quan, không gian mở cho các dự án như công viên, trường học, tổ chức, đường giao thông, khu vực bên ngoài cho các khu thương mại, công nghiệp, khu dân cư; lập kế hoạch và giám sát việc xây dựng, bảo trì và khôi phục chúng.</a:t>
            </a:r>
          </a:p>
          <a:p>
            <a:r>
              <a:rPr lang="en-US">
                <a:latin typeface="Times New Roman" panose="02020603050405020304" pitchFamily="18" charset="0"/>
                <a:cs typeface="Times New Roman" panose="02020603050405020304" pitchFamily="18" charset="0"/>
              </a:rPr>
              <a:t>C. Lên kế hoạch và thiết kế nội thất nhà thương mại, công nghiệp, công cộng, bán lẻ và nhà ở để tạo ra một môi trường phù hợp với mục đích, có tính đến các yếu tố nâng cao môi trường sống, làm việc và xúc tiến bán hàng.</a:t>
            </a:r>
          </a:p>
          <a:p>
            <a:r>
              <a:rPr lang="en-US">
                <a:latin typeface="Times New Roman" panose="02020603050405020304" pitchFamily="18" charset="0"/>
                <a:cs typeface="Times New Roman" panose="02020603050405020304" pitchFamily="18" charset="0"/>
              </a:rPr>
              <a:t>D. Thiết kế hình thức của các sản phẩm chúng ta thường sử dụng hàng ngày sao cho hấp dẫn.</a:t>
            </a:r>
          </a:p>
          <a:p>
            <a:r>
              <a:rPr lang="en-US" b="1">
                <a:latin typeface="Times New Roman" panose="02020603050405020304" pitchFamily="18" charset="0"/>
                <a:cs typeface="Times New Roman" panose="02020603050405020304" pitchFamily="18" charset="0"/>
              </a:rPr>
              <a:t>Câu 15:</a:t>
            </a:r>
            <a:r>
              <a:rPr lang="en-US">
                <a:latin typeface="Times New Roman" panose="02020603050405020304" pitchFamily="18" charset="0"/>
                <a:cs typeface="Times New Roman" panose="02020603050405020304" pitchFamily="18" charset="0"/>
              </a:rPr>
              <a:t> Khi thực hiện tiến trình thiết kế kĩ thuật bước đầu cần:</a:t>
            </a:r>
          </a:p>
          <a:p>
            <a:r>
              <a:rPr lang="en-US">
                <a:latin typeface="Times New Roman" panose="02020603050405020304" pitchFamily="18" charset="0"/>
                <a:cs typeface="Times New Roman" panose="02020603050405020304" pitchFamily="18" charset="0"/>
              </a:rPr>
              <a:t>A. Tìm hiểu tổng quan, đề xuất giải pháp		B. Lập hồ sơ kĩ thuật</a:t>
            </a:r>
          </a:p>
          <a:p>
            <a:r>
              <a:rPr lang="en-US">
                <a:latin typeface="Times New Roman" panose="02020603050405020304" pitchFamily="18" charset="0"/>
                <a:cs typeface="Times New Roman" panose="02020603050405020304" pitchFamily="18" charset="0"/>
              </a:rPr>
              <a:t>C. Xây dựng nguyên mẫu		D. Xác định vấn đề, tiêu chí xây dựng</a:t>
            </a:r>
          </a:p>
          <a:p>
            <a:r>
              <a:rPr lang="en-US" b="1">
                <a:latin typeface="Times New Roman" panose="02020603050405020304" pitchFamily="18" charset="0"/>
                <a:cs typeface="Times New Roman" panose="02020603050405020304" pitchFamily="18" charset="0"/>
              </a:rPr>
              <a:t>Câu 16:</a:t>
            </a:r>
            <a:r>
              <a:rPr lang="en-US">
                <a:latin typeface="Times New Roman" panose="02020603050405020304" pitchFamily="18" charset="0"/>
                <a:cs typeface="Times New Roman" panose="02020603050405020304" pitchFamily="18" charset="0"/>
              </a:rPr>
              <a:t> Đâu là nhiệm vụ cụ thể của nhà thiết kế và trang trí nội thất?</a:t>
            </a:r>
          </a:p>
          <a:p>
            <a:r>
              <a:rPr lang="en-US">
                <a:latin typeface="Times New Roman" panose="02020603050405020304" pitchFamily="18" charset="0"/>
                <a:cs typeface="Times New Roman" panose="02020603050405020304" pitchFamily="18" charset="0"/>
              </a:rPr>
              <a:t>A. Tư vấn và thiết kế các công trình như cầu, đập, bến cảng, đường bộ, sân bay, đường sắt, kênh, đường ống, hệ thống xử lí chất thải và kiểm soát lũ, công nghiệp và các toà nhà lớn khác</a:t>
            </a:r>
          </a:p>
          <a:p>
            <a:r>
              <a:rPr lang="en-US">
                <a:latin typeface="Times New Roman" panose="02020603050405020304" pitchFamily="18" charset="0"/>
                <a:cs typeface="Times New Roman" panose="02020603050405020304" pitchFamily="18" charset="0"/>
              </a:rPr>
              <a:t>B. Thiết kế hệ thống chi tiết trong máy bay như hệ thống phun nhiên liệu, điều hòa, thiết bị hạ cánh,...</a:t>
            </a:r>
          </a:p>
          <a:p>
            <a:r>
              <a:rPr lang="en-US">
                <a:latin typeface="Times New Roman" panose="02020603050405020304" pitchFamily="18" charset="0"/>
                <a:cs typeface="Times New Roman" panose="02020603050405020304" pitchFamily="18" charset="0"/>
              </a:rPr>
              <a:t>C. Tư vấn, thiết kế máy móc, công cụ cho sản xuất, khai thác, xây dựng, nông nghiệp và các mục đích công nghiệp khác</a:t>
            </a:r>
          </a:p>
          <a:p>
            <a:r>
              <a:rPr lang="en-US">
                <a:latin typeface="Times New Roman" panose="02020603050405020304" pitchFamily="18" charset="0"/>
                <a:cs typeface="Times New Roman" panose="02020603050405020304" pitchFamily="18" charset="0"/>
              </a:rPr>
              <a:t>D. Nghiên cứu và phân tích không gian, chức năng, hiệu quả, an toàn và yêu cầu thẩm mỹ</a:t>
            </a:r>
            <a:endParaRPr lang="en-US" b="1">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Câu 17:</a:t>
            </a:r>
            <a:r>
              <a:rPr lang="en-US">
                <a:latin typeface="Times New Roman" panose="02020603050405020304" pitchFamily="18" charset="0"/>
                <a:cs typeface="Times New Roman" panose="02020603050405020304" pitchFamily="18" charset="0"/>
              </a:rPr>
              <a:t> Nếu kiểm chứng giải pháp không đạt thì cần phải làm gì?</a:t>
            </a:r>
          </a:p>
          <a:p>
            <a:r>
              <a:rPr lang="en-US">
                <a:latin typeface="Times New Roman" panose="02020603050405020304" pitchFamily="18" charset="0"/>
                <a:cs typeface="Times New Roman" panose="02020603050405020304" pitchFamily="18" charset="0"/>
              </a:rPr>
              <a:t>A. Thử nghiệm, đánh giá		B. Xây dựng nguyên mẫu cho giải pháp</a:t>
            </a:r>
          </a:p>
          <a:p>
            <a:r>
              <a:rPr lang="en-US">
                <a:latin typeface="Times New Roman" panose="02020603050405020304" pitchFamily="18" charset="0"/>
                <a:cs typeface="Times New Roman" panose="02020603050405020304" pitchFamily="18" charset="0"/>
              </a:rPr>
              <a:t>C. Điều chỉnh thiết kế		D. Lập hồ sơ kĩ thuật</a:t>
            </a:r>
            <a:endParaRPr lang="en-US" b="1">
              <a:latin typeface="Times New Roman" panose="02020603050405020304" pitchFamily="18" charset="0"/>
              <a:cs typeface="Times New Roman" panose="02020603050405020304" pitchFamily="18" charset="0"/>
            </a:endParaRP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72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arn(inVertical)">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barn(inVertical)">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barn(inVertical)">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barn(inVertical)">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barn(inVertical)">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barn(inVertical)">
                                      <p:cBhvr>
                                        <p:cTn id="72" dur="500"/>
                                        <p:tgtEl>
                                          <p:spTgt spid="4">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
                                            <p:txEl>
                                              <p:pRg st="13" end="13"/>
                                            </p:txEl>
                                          </p:spTgt>
                                        </p:tgtEl>
                                        <p:attrNameLst>
                                          <p:attrName>style.visibility</p:attrName>
                                        </p:attrNameLst>
                                      </p:cBhvr>
                                      <p:to>
                                        <p:strVal val="visible"/>
                                      </p:to>
                                    </p:set>
                                    <p:animEffect transition="in" filter="barn(inVertical)">
                                      <p:cBhvr>
                                        <p:cTn id="77" dur="500"/>
                                        <p:tgtEl>
                                          <p:spTgt spid="4">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4">
                                            <p:txEl>
                                              <p:pRg st="14" end="14"/>
                                            </p:txEl>
                                          </p:spTgt>
                                        </p:tgtEl>
                                        <p:attrNameLst>
                                          <p:attrName>style.visibility</p:attrName>
                                        </p:attrNameLst>
                                      </p:cBhvr>
                                      <p:to>
                                        <p:strVal val="visible"/>
                                      </p:to>
                                    </p:set>
                                    <p:animEffect transition="in" filter="barn(inVertical)">
                                      <p:cBhvr>
                                        <p:cTn id="82" dur="500"/>
                                        <p:tgtEl>
                                          <p:spTgt spid="4">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
                                            <p:txEl>
                                              <p:pRg st="15" end="15"/>
                                            </p:txEl>
                                          </p:spTgt>
                                        </p:tgtEl>
                                        <p:attrNameLst>
                                          <p:attrName>style.visibility</p:attrName>
                                        </p:attrNameLst>
                                      </p:cBhvr>
                                      <p:to>
                                        <p:strVal val="visible"/>
                                      </p:to>
                                    </p:set>
                                    <p:animEffect transition="in" filter="barn(inVertical)">
                                      <p:cBhvr>
                                        <p:cTn id="87"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146" y="523220"/>
            <a:ext cx="11661470" cy="2862322"/>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18:</a:t>
            </a:r>
            <a:r>
              <a:rPr lang="en-US" sz="2000">
                <a:latin typeface="Times New Roman" panose="02020603050405020304" pitchFamily="18" charset="0"/>
                <a:cs typeface="Times New Roman" panose="02020603050405020304" pitchFamily="18" charset="0"/>
              </a:rPr>
              <a:t> Kết quả của hoạt động thiết kế kĩ thuật là gì?</a:t>
            </a:r>
          </a:p>
          <a:p>
            <a:r>
              <a:rPr lang="en-US" sz="2000">
                <a:latin typeface="Times New Roman" panose="02020603050405020304" pitchFamily="18" charset="0"/>
                <a:cs typeface="Times New Roman" panose="02020603050405020304" pitchFamily="18" charset="0"/>
              </a:rPr>
              <a:t>A. Kĩ thuật mới trong chế tạo sản phẩm kĩ thuật. B. Giải pháp, sản phẩm công nghệ.</a:t>
            </a:r>
          </a:p>
          <a:p>
            <a:r>
              <a:rPr lang="en-US" sz="2000">
                <a:latin typeface="Times New Roman" panose="02020603050405020304" pitchFamily="18" charset="0"/>
                <a:cs typeface="Times New Roman" panose="02020603050405020304" pitchFamily="18" charset="0"/>
              </a:rPr>
              <a:t>C. Sản phẩm mĩ thuật					D. Tất cả các đáp án trên.</a:t>
            </a:r>
          </a:p>
          <a:p>
            <a:r>
              <a:rPr lang="en-US" sz="2000" b="1">
                <a:latin typeface="Times New Roman" panose="02020603050405020304" pitchFamily="18" charset="0"/>
                <a:cs typeface="Times New Roman" panose="02020603050405020304" pitchFamily="18" charset="0"/>
              </a:rPr>
              <a:t>Câu 19:</a:t>
            </a:r>
            <a:r>
              <a:rPr lang="en-US" sz="2000">
                <a:latin typeface="Times New Roman" panose="02020603050405020304" pitchFamily="18" charset="0"/>
                <a:cs typeface="Times New Roman" panose="02020603050405020304" pitchFamily="18" charset="0"/>
              </a:rPr>
              <a:t> Khi xây dựng tiêu chí, tiêu chí cần đạt của sản phẩm cần thể hiện thông qua:</a:t>
            </a:r>
          </a:p>
          <a:p>
            <a:r>
              <a:rPr lang="en-US" sz="2000">
                <a:latin typeface="Times New Roman" panose="02020603050405020304" pitchFamily="18" charset="0"/>
                <a:cs typeface="Times New Roman" panose="02020603050405020304" pitchFamily="18" charset="0"/>
              </a:rPr>
              <a:t>A. Chức năng				B. Giá thành</a:t>
            </a:r>
          </a:p>
          <a:p>
            <a:r>
              <a:rPr lang="en-US" sz="2000">
                <a:latin typeface="Times New Roman" panose="02020603050405020304" pitchFamily="18" charset="0"/>
                <a:cs typeface="Times New Roman" panose="02020603050405020304" pitchFamily="18" charset="0"/>
              </a:rPr>
              <a:t>C. Tính thẩm mỹ				D. Tất cả các đáp án trên</a:t>
            </a:r>
          </a:p>
          <a:p>
            <a:r>
              <a:rPr lang="en-US" sz="2000" b="1">
                <a:latin typeface="Times New Roman" panose="02020603050405020304" pitchFamily="18" charset="0"/>
                <a:cs typeface="Times New Roman" panose="02020603050405020304" pitchFamily="18" charset="0"/>
              </a:rPr>
              <a:t>Câu 20:</a:t>
            </a:r>
            <a:r>
              <a:rPr lang="en-US" sz="2000">
                <a:latin typeface="Times New Roman" panose="02020603050405020304" pitchFamily="18" charset="0"/>
                <a:cs typeface="Times New Roman" panose="02020603050405020304" pitchFamily="18" charset="0"/>
              </a:rPr>
              <a:t> Thiết kế kĩ thuật vận dụng:</a:t>
            </a:r>
          </a:p>
          <a:p>
            <a:r>
              <a:rPr lang="en-US" sz="2000">
                <a:latin typeface="Times New Roman" panose="02020603050405020304" pitchFamily="18" charset="0"/>
                <a:cs typeface="Times New Roman" panose="02020603050405020304" pitchFamily="18" charset="0"/>
              </a:rPr>
              <a:t>A. Toán học			B. Khoa học tự nhiên</a:t>
            </a:r>
          </a:p>
          <a:p>
            <a:r>
              <a:rPr lang="en-US" sz="2000">
                <a:latin typeface="Times New Roman" panose="02020603050405020304" pitchFamily="18" charset="0"/>
                <a:cs typeface="Times New Roman" panose="02020603050405020304" pitchFamily="18" charset="0"/>
              </a:rPr>
              <a:t>C. Công nghệ		D. Cả 3 đáp án trên</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62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arn(inVertical)">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barn(inVertical)">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Những điều học được sau khi thực hiện dự án thiết kế sản phẩm đơn giản:</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49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Những điều học được sau khi thực hiện dự án thiết kế sản phẩm đơn giản:</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0618" y="2000547"/>
            <a:ext cx="9996190" cy="3108543"/>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Những điều học được sau khi thực hiện dự án thiết kế sản phẩm đơn giản:</a:t>
            </a:r>
          </a:p>
          <a:p>
            <a:r>
              <a:rPr lang="vi-VN" sz="2800" b="1">
                <a:solidFill>
                  <a:srgbClr val="0000FF"/>
                </a:solidFill>
                <a:latin typeface="Times New Roman" panose="02020603050405020304" pitchFamily="18" charset="0"/>
                <a:cs typeface="Times New Roman" panose="02020603050405020304" pitchFamily="18" charset="0"/>
              </a:rPr>
              <a:t>- Biết quy trình, cách thực hiện các sản phẩm</a:t>
            </a:r>
          </a:p>
          <a:p>
            <a:r>
              <a:rPr lang="vi-VN" sz="2800" b="1">
                <a:solidFill>
                  <a:srgbClr val="0000FF"/>
                </a:solidFill>
                <a:latin typeface="Times New Roman" panose="02020603050405020304" pitchFamily="18" charset="0"/>
                <a:cs typeface="Times New Roman" panose="02020603050405020304" pitchFamily="18" charset="0"/>
              </a:rPr>
              <a:t>- Lên kế hoạch chi tiết cho các dự án thiết kế</a:t>
            </a:r>
          </a:p>
          <a:p>
            <a:r>
              <a:rPr lang="vi-VN" sz="2800" b="1">
                <a:solidFill>
                  <a:srgbClr val="0000FF"/>
                </a:solidFill>
                <a:latin typeface="Times New Roman" panose="02020603050405020304" pitchFamily="18" charset="0"/>
                <a:cs typeface="Times New Roman" panose="02020603050405020304" pitchFamily="18" charset="0"/>
              </a:rPr>
              <a:t>- Chủ động, sáng tạo hơn</a:t>
            </a:r>
          </a:p>
          <a:p>
            <a:r>
              <a:rPr lang="vi-VN" sz="2800" b="1">
                <a:solidFill>
                  <a:srgbClr val="0000FF"/>
                </a:solidFill>
                <a:latin typeface="Times New Roman" panose="02020603050405020304" pitchFamily="18" charset="0"/>
                <a:cs typeface="Times New Roman" panose="02020603050405020304" pitchFamily="18" charset="0"/>
              </a:rPr>
              <a:t>- Biết làm việc nhóm</a:t>
            </a:r>
          </a:p>
          <a:p>
            <a:r>
              <a:rPr lang="vi-VN" sz="2800" b="1">
                <a:solidFill>
                  <a:srgbClr val="0000FF"/>
                </a:solidFill>
                <a:latin typeface="Times New Roman" panose="02020603050405020304" pitchFamily="18" charset="0"/>
                <a:cs typeface="Times New Roman" panose="02020603050405020304" pitchFamily="18" charset="0"/>
              </a:rPr>
              <a:t>- Có được sản phẩm đơn giản</a:t>
            </a:r>
          </a:p>
        </p:txBody>
      </p:sp>
    </p:spTree>
    <p:extLst>
      <p:ext uri="{BB962C8B-B14F-4D97-AF65-F5344CB8AC3E}">
        <p14:creationId xmlns:p14="http://schemas.microsoft.com/office/powerpoint/2010/main" val="317488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bạn Minh đi nghỉ trong một thời gian dài. Làm thế nào để cây cối được cung cấp đủ nước khi nhà bạn Minh vắng nhà?</a:t>
            </a:r>
          </a:p>
        </p:txBody>
      </p:sp>
      <p:pic>
        <p:nvPicPr>
          <p:cNvPr id="3" name="Picture 2"/>
          <p:cNvPicPr>
            <a:picLocks noChangeAspect="1"/>
          </p:cNvPicPr>
          <p:nvPr/>
        </p:nvPicPr>
        <p:blipFill>
          <a:blip r:embed="rId2"/>
          <a:stretch>
            <a:fillRect/>
          </a:stretch>
        </p:blipFill>
        <p:spPr>
          <a:xfrm>
            <a:off x="169985" y="202222"/>
            <a:ext cx="7224346" cy="6312877"/>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bạn Minh đi nghỉ trong một thời gian dài. Làm thế nào để cây cối được cung cấp đủ nước khi nhà bạn Minh vắng nhà?</a:t>
            </a:r>
          </a:p>
        </p:txBody>
      </p:sp>
      <p:pic>
        <p:nvPicPr>
          <p:cNvPr id="3" name="Picture 2"/>
          <p:cNvPicPr>
            <a:picLocks noChangeAspect="1"/>
          </p:cNvPicPr>
          <p:nvPr/>
        </p:nvPicPr>
        <p:blipFill>
          <a:blip r:embed="rId2"/>
          <a:stretch>
            <a:fillRect/>
          </a:stretch>
        </p:blipFill>
        <p:spPr>
          <a:xfrm>
            <a:off x="169985" y="202222"/>
            <a:ext cx="7224346" cy="5591909"/>
          </a:xfrm>
          <a:prstGeom prst="rect">
            <a:avLst/>
          </a:prstGeom>
        </p:spPr>
      </p:pic>
      <p:sp>
        <p:nvSpPr>
          <p:cNvPr id="4" name="Rectangle 3"/>
          <p:cNvSpPr/>
          <p:nvPr/>
        </p:nvSpPr>
        <p:spPr>
          <a:xfrm>
            <a:off x="1020216" y="6019976"/>
            <a:ext cx="5137945"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Dùng hệ thống tưới cây tự động</a:t>
            </a:r>
            <a:r>
              <a:rPr lang="vi-VN" sz="2800" b="1" i="1">
                <a:latin typeface="Times New Roman" panose="02020603050405020304" pitchFamily="18" charset="0"/>
                <a:cs typeface="Times New Roman" panose="02020603050405020304" pitchFamily="18" charset="0"/>
              </a:rPr>
              <a:t>.</a:t>
            </a:r>
            <a:endParaRPr lang="en-US" sz="28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80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669" y="0"/>
            <a:ext cx="11758246" cy="5262979"/>
          </a:xfrm>
          <a:prstGeom prst="rect">
            <a:avLst/>
          </a:prstGeom>
        </p:spPr>
        <p:txBody>
          <a:bodyPr wrap="square">
            <a:spAutoFit/>
          </a:bodyPr>
          <a:lstStyle/>
          <a:p>
            <a:pPr>
              <a:tabLst>
                <a:tab pos="2181225" algn="l"/>
              </a:tabLst>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 1</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Thiết kế kĩ thuật có vai trò gì với đời sống và sản xuất?</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Hãy kể tên một số ngành nghề liên quan đến thiết kế kĩ thuật. Nêu một số nhiệm vụ của ngành nghề đó.</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pPr>
              <a:tabLst>
                <a:tab pos="2181225" algn="l"/>
              </a:tabLst>
            </a:pPr>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Quá trình thiết kế kĩ thuật gồm những bước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Việc tìm hiểu rõ vấn đề thực tiễn có ý nghĩa như thế nào tới quá trình thiết kế?</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pPr>
              <a:tabLst>
                <a:tab pos="2181225" algn="l"/>
              </a:tabLst>
            </a:pPr>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Vì sao cần nêu rõ các yêu cầu cần đạt của sản phẩm trước khi làm sản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Việc đánh giá các sản phẩm đã có từ trước liên quan đến vấn đề cần giải quyết mang lại những lợi ích gì?</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 4</a:t>
            </a:r>
          </a:p>
          <a:p>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Cần dùng những phương tiện và công cụ nào để thiết kế, tạo mô hình của sản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 Việc ghi lại những kết quả thử nghiệm bị lỗi, hỏng có ý nghĩa gì không? Vì sao?</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12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114131"/>
            <a:ext cx="10577146"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Thiết kế kĩ thuật có vai trò với đời sống và sản xuất:</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Phát triển sản phẩm: các sản phẩm mới lần lượt được tạo ra để giải quyết những vấn đề mới hay đáp ứng các nhu cầu mới của con người, cải tiến các sản phẩm cũ; giúp cuộc sống ngày càng tiện nghi, xã hội phát triển.</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Phát triển công nghệ: tạo ra, nâng cấp các quy trình; giúp thế giới công nghệ ngày càng đa dạng, phát triển; đáp ứng tốt hơn cho nhu cầu sản xuất; ...</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Hãy kể tên một số ngành nghề liên quan đến thiết kế kĩ thuật. Nêu một số nhiệm vụ của ngành nghề đó.</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Ngành nghề: kiến trúc sư, nhà thiết kế</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Một số nhiệm vụ:</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Kiến trúc sư: xây dựng cầu đường, lên thiết kế sản phẩm, ....</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Quá trình thiết kế kĩ thuật gồm các bước sau: </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Xác định vấn đề, xây dựng tiêu chí</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Tìm hiểu tổng quan, đề xuất giải pháp</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Xây dựng nguyên mẫu</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Thử nghiệm, đánh giá</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Lập hồ sơ kĩ thuật</a:t>
            </a:r>
          </a:p>
          <a:p>
            <a:pPr lvl="0" defTabSz="914400" eaLnBrk="0" fontAlgn="base" hangingPunct="0">
              <a:spcBef>
                <a:spcPct val="0"/>
              </a:spcBef>
              <a:spcAft>
                <a:spcPct val="0"/>
              </a:spcAft>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Thiết kế</a:t>
            </a:r>
            <a:endParaRPr lang="en-US" altLang="en-US" sz="240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066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8" y="104985"/>
            <a:ext cx="11535508" cy="6001643"/>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4. Việc tìm hiểu rõ vấn đề thực tiễn có ý nghĩa tới quá trình thiết kế:</a:t>
            </a:r>
          </a:p>
          <a:p>
            <a:r>
              <a:rPr lang="vi-VN" sz="2400">
                <a:solidFill>
                  <a:srgbClr val="FF0000"/>
                </a:solidFill>
                <a:latin typeface="Times New Roman" panose="02020603050405020304" pitchFamily="18" charset="0"/>
                <a:cs typeface="Times New Roman" panose="02020603050405020304" pitchFamily="18" charset="0"/>
              </a:rPr>
              <a:t>- Quá trình lên dự án được chi tiết, đầy đủ, phù hợp với sản phẩm</a:t>
            </a:r>
          </a:p>
          <a:p>
            <a:r>
              <a:rPr lang="vi-VN" sz="2400">
                <a:solidFill>
                  <a:srgbClr val="FF0000"/>
                </a:solidFill>
                <a:latin typeface="Times New Roman" panose="02020603050405020304" pitchFamily="18" charset="0"/>
                <a:cs typeface="Times New Roman" panose="02020603050405020304" pitchFamily="18" charset="0"/>
              </a:rPr>
              <a:t>- Tìm nguyên liệu phù hợp với quá trình thiết kế và thành phẩm</a:t>
            </a:r>
          </a:p>
          <a:p>
            <a:r>
              <a:rPr lang="vi-VN" sz="2400">
                <a:solidFill>
                  <a:srgbClr val="FF0000"/>
                </a:solidFill>
                <a:latin typeface="Times New Roman" panose="02020603050405020304" pitchFamily="18" charset="0"/>
                <a:cs typeface="Times New Roman" panose="02020603050405020304" pitchFamily="18" charset="0"/>
              </a:rPr>
              <a:t>5. Cần nêu rõ các yêu cầu cần đạt của sản phẩm trước khi làm sản phẩm để:</a:t>
            </a:r>
          </a:p>
          <a:p>
            <a:r>
              <a:rPr lang="vi-VN" sz="2400">
                <a:solidFill>
                  <a:srgbClr val="FF0000"/>
                </a:solidFill>
                <a:latin typeface="Times New Roman" panose="02020603050405020304" pitchFamily="18" charset="0"/>
                <a:cs typeface="Times New Roman" panose="02020603050405020304" pitchFamily="18" charset="0"/>
              </a:rPr>
              <a:t>Đưa ra những hướng đi, nguyên liệu, cách thiết kế phù hợp sản phẩm; lên dự án rõ ràng, kĩ càng để giai đoạn sản xuất diễn ra trơn tru, hoàn thiện nhất có thể.</a:t>
            </a:r>
          </a:p>
          <a:p>
            <a:r>
              <a:rPr lang="vi-VN" sz="2400">
                <a:solidFill>
                  <a:srgbClr val="FF0000"/>
                </a:solidFill>
                <a:latin typeface="Times New Roman" panose="02020603050405020304" pitchFamily="18" charset="0"/>
                <a:cs typeface="Times New Roman" panose="02020603050405020304" pitchFamily="18" charset="0"/>
              </a:rPr>
              <a:t>6. Việc đánh giá các sản phẩm đã có từ trước liên quan đến vấn đề cần giải quyết mang lại những lợi ích:</a:t>
            </a:r>
          </a:p>
          <a:p>
            <a:r>
              <a:rPr lang="vi-VN" sz="2400">
                <a:solidFill>
                  <a:srgbClr val="FF0000"/>
                </a:solidFill>
                <a:latin typeface="Times New Roman" panose="02020603050405020304" pitchFamily="18" charset="0"/>
                <a:cs typeface="Times New Roman" panose="02020603050405020304" pitchFamily="18" charset="0"/>
              </a:rPr>
              <a:t>- Tìm được ưu, nhược điểm của sản phẩm</a:t>
            </a:r>
          </a:p>
          <a:p>
            <a:r>
              <a:rPr lang="vi-VN" sz="2400">
                <a:solidFill>
                  <a:srgbClr val="FF0000"/>
                </a:solidFill>
                <a:latin typeface="Times New Roman" panose="02020603050405020304" pitchFamily="18" charset="0"/>
                <a:cs typeface="Times New Roman" panose="02020603050405020304" pitchFamily="18" charset="0"/>
              </a:rPr>
              <a:t>- Đa dạng hơn trong thiết kế</a:t>
            </a:r>
          </a:p>
          <a:p>
            <a:r>
              <a:rPr lang="vi-VN" sz="2400">
                <a:solidFill>
                  <a:srgbClr val="FF0000"/>
                </a:solidFill>
                <a:latin typeface="Times New Roman" panose="02020603050405020304" pitchFamily="18" charset="0"/>
                <a:cs typeface="Times New Roman" panose="02020603050405020304" pitchFamily="18" charset="0"/>
              </a:rPr>
              <a:t>- Phát huy tính sáng tạo</a:t>
            </a:r>
          </a:p>
          <a:p>
            <a:r>
              <a:rPr lang="vi-VN" sz="2400">
                <a:solidFill>
                  <a:srgbClr val="FF0000"/>
                </a:solidFill>
                <a:latin typeface="Times New Roman" panose="02020603050405020304" pitchFamily="18" charset="0"/>
                <a:cs typeface="Times New Roman" panose="02020603050405020304" pitchFamily="18" charset="0"/>
              </a:rPr>
              <a:t>- Có ứng dụng tốt hơn, tạo ra những sản phẩm hoàn thiện hơn</a:t>
            </a:r>
          </a:p>
          <a:p>
            <a:r>
              <a:rPr lang="vi-VN" sz="2400">
                <a:solidFill>
                  <a:srgbClr val="FF0000"/>
                </a:solidFill>
                <a:latin typeface="Times New Roman" panose="02020603050405020304" pitchFamily="18" charset="0"/>
                <a:cs typeface="Times New Roman" panose="02020603050405020304" pitchFamily="18" charset="0"/>
              </a:rPr>
              <a:t>7. Cần dùng những phương tiện và công cụ nào để thiết kế, tạo mô hình của sản phẩm?</a:t>
            </a:r>
          </a:p>
          <a:p>
            <a:r>
              <a:rPr lang="vi-VN" sz="2400">
                <a:solidFill>
                  <a:srgbClr val="FF0000"/>
                </a:solidFill>
                <a:latin typeface="Times New Roman" panose="02020603050405020304" pitchFamily="18" charset="0"/>
                <a:cs typeface="Times New Roman" panose="02020603050405020304" pitchFamily="18" charset="0"/>
              </a:rPr>
              <a:t>8. Việc ghi lại những kết quả thử nghiệm bị lỗi, hỏng có ý nghĩa:</a:t>
            </a:r>
          </a:p>
          <a:p>
            <a:r>
              <a:rPr lang="vi-VN" sz="2400">
                <a:solidFill>
                  <a:srgbClr val="FF0000"/>
                </a:solidFill>
                <a:latin typeface="Times New Roman" panose="02020603050405020304" pitchFamily="18" charset="0"/>
                <a:cs typeface="Times New Roman" panose="02020603050405020304" pitchFamily="18" charset="0"/>
              </a:rPr>
              <a:t>Biết được những lỗi sai ở trong công đoạn nào, ở chỗ nào để có cách khắc phục, thay đổi cho phù hợp. Từ đó cho ra sản phẩm hoàn thiện, ứng dụng tốt nhất. </a:t>
            </a:r>
          </a:p>
        </p:txBody>
      </p:sp>
    </p:spTree>
    <p:extLst>
      <p:ext uri="{BB962C8B-B14F-4D97-AF65-F5344CB8AC3E}">
        <p14:creationId xmlns:p14="http://schemas.microsoft.com/office/powerpoint/2010/main" val="32185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
                                        <p:tgtEl>
                                          <p:spTgt spid="4">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679" y="444089"/>
            <a:ext cx="11440998" cy="6555641"/>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1:</a:t>
            </a:r>
            <a:r>
              <a:rPr lang="en-US" sz="2000">
                <a:latin typeface="Times New Roman" panose="02020603050405020304" pitchFamily="18" charset="0"/>
                <a:cs typeface="Times New Roman" panose="02020603050405020304" pitchFamily="18" charset="0"/>
              </a:rPr>
              <a:t> Hồ sơ kĩ thuật bao gồm những gì?</a:t>
            </a:r>
          </a:p>
          <a:p>
            <a:r>
              <a:rPr lang="en-US" sz="2000">
                <a:latin typeface="Times New Roman" panose="02020603050405020304" pitchFamily="18" charset="0"/>
                <a:cs typeface="Times New Roman" panose="02020603050405020304" pitchFamily="18" charset="0"/>
              </a:rPr>
              <a:t>A. Bản vẽ kĩ thuật để chế tạo sản phẩm</a:t>
            </a:r>
          </a:p>
          <a:p>
            <a:r>
              <a:rPr lang="en-US" sz="2000">
                <a:latin typeface="Times New Roman" panose="02020603050405020304" pitchFamily="18" charset="0"/>
                <a:cs typeface="Times New Roman" panose="02020603050405020304" pitchFamily="18" charset="0"/>
              </a:rPr>
              <a:t>B. Bản vẽ chi tiết, bản vẽ lắp</a:t>
            </a:r>
          </a:p>
          <a:p>
            <a:r>
              <a:rPr lang="en-US" sz="2000">
                <a:latin typeface="Times New Roman" panose="02020603050405020304" pitchFamily="18" charset="0"/>
                <a:cs typeface="Times New Roman" panose="02020603050405020304" pitchFamily="18" charset="0"/>
              </a:rPr>
              <a:t>C. Các tài liệu liên quan đến hướng dẫn sử dụng, lắp đặt, vận hành và sửa chữa</a:t>
            </a:r>
          </a:p>
          <a:p>
            <a:r>
              <a:rPr lang="en-US" sz="2000">
                <a:latin typeface="Times New Roman" panose="02020603050405020304" pitchFamily="18" charset="0"/>
                <a:cs typeface="Times New Roman" panose="02020603050405020304" pitchFamily="18" charset="0"/>
              </a:rPr>
              <a:t>D. Cả 3 đáp án trên </a:t>
            </a:r>
          </a:p>
          <a:p>
            <a:r>
              <a:rPr lang="en-US" sz="2000" b="1">
                <a:latin typeface="Times New Roman" panose="02020603050405020304" pitchFamily="18" charset="0"/>
                <a:cs typeface="Times New Roman" panose="02020603050405020304" pitchFamily="18" charset="0"/>
              </a:rPr>
              <a:t>Câu 2:</a:t>
            </a:r>
            <a:r>
              <a:rPr lang="en-US" sz="2000">
                <a:latin typeface="Times New Roman" panose="02020603050405020304" pitchFamily="18" charset="0"/>
                <a:cs typeface="Times New Roman" panose="02020603050405020304" pitchFamily="18" charset="0"/>
              </a:rPr>
              <a:t> Để biết bản vẽ thiết kế sản phẩm có đạt yêu cầu hay không thì không được bỏ qua bước nào?</a:t>
            </a:r>
          </a:p>
          <a:p>
            <a:r>
              <a:rPr lang="en-US" sz="2000">
                <a:latin typeface="Times New Roman" panose="02020603050405020304" pitchFamily="18" charset="0"/>
                <a:cs typeface="Times New Roman" panose="02020603050405020304" pitchFamily="18" charset="0"/>
              </a:rPr>
              <a:t>A. Tìm hiểu tổng quan và đề xuất giải pháp	B. Xác định vấn đề, xây dựng tiêu chí</a:t>
            </a:r>
          </a:p>
          <a:p>
            <a:r>
              <a:rPr lang="en-US" sz="2000">
                <a:latin typeface="Times New Roman" panose="02020603050405020304" pitchFamily="18" charset="0"/>
                <a:cs typeface="Times New Roman" panose="02020603050405020304" pitchFamily="18" charset="0"/>
              </a:rPr>
              <a:t>C. Thử nghiệm, đánh giá				D. Lập hồ sơ kĩ thuật</a:t>
            </a:r>
            <a:endParaRPr lang="en-US" sz="2000" b="1">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Câu 3:</a:t>
            </a:r>
            <a:r>
              <a:rPr lang="en-US" sz="2000">
                <a:latin typeface="Times New Roman" panose="02020603050405020304" pitchFamily="18" charset="0"/>
                <a:cs typeface="Times New Roman" panose="02020603050405020304" pitchFamily="18" charset="0"/>
              </a:rPr>
              <a:t> Tại sao lại nói thiết kế kĩ thuật có vai trò phát triển công nghệ?</a:t>
            </a:r>
          </a:p>
          <a:p>
            <a:r>
              <a:rPr lang="en-US" sz="2000">
                <a:latin typeface="Times New Roman" panose="02020603050405020304" pitchFamily="18" charset="0"/>
                <a:cs typeface="Times New Roman" panose="02020603050405020304" pitchFamily="18" charset="0"/>
              </a:rPr>
              <a:t>A. Qua thiết kế kĩ thuật, các sản phẩm mới lần lượt được tạo ra để giải quyết những vấn đề, đáp ứng nhu cầu mới, các sản phẩm cũ liên tục được cải tiến</a:t>
            </a:r>
          </a:p>
          <a:p>
            <a:r>
              <a:rPr lang="en-US" sz="2000">
                <a:latin typeface="Times New Roman" panose="02020603050405020304" pitchFamily="18" charset="0"/>
                <a:cs typeface="Times New Roman" panose="02020603050405020304" pitchFamily="18" charset="0"/>
              </a:rPr>
              <a:t>B. Thiết kế kĩ thuật tìm kiếm những ý tưởng, giải pháp, thể hiện dưới dạng hồ sơ kĩ thuật để tạo ra sản phẩm, dịch vụ đáp ứng nhu cầu con người và giải quyết vấn đề trong cuộc sống</a:t>
            </a:r>
          </a:p>
          <a:p>
            <a:r>
              <a:rPr lang="en-US" sz="2000">
                <a:latin typeface="Times New Roman" panose="02020603050405020304" pitchFamily="18" charset="0"/>
                <a:cs typeface="Times New Roman" panose="02020603050405020304" pitchFamily="18" charset="0"/>
              </a:rPr>
              <a:t>C. Thiết kế kĩ thuật tạo ra hay nâng cấp các quy trình, bí quyết công nghệ để thực hiện công việc ngày càng hiệu quả hơn</a:t>
            </a:r>
            <a:endParaRPr lang="en-US" sz="2000" b="1">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D. Thiết kế kĩ thuật là một hoạt động sáng tạo, liên quan đến ngành nghề trong nhiều lĩnh vực</a:t>
            </a:r>
          </a:p>
          <a:p>
            <a:r>
              <a:rPr lang="en-US" sz="2000" b="1">
                <a:latin typeface="Times New Roman" panose="02020603050405020304" pitchFamily="18" charset="0"/>
                <a:cs typeface="Times New Roman" panose="02020603050405020304" pitchFamily="18" charset="0"/>
              </a:rPr>
              <a:t>Câu 4:</a:t>
            </a:r>
            <a:r>
              <a:rPr lang="en-US" sz="2000">
                <a:latin typeface="Times New Roman" panose="02020603050405020304" pitchFamily="18" charset="0"/>
                <a:cs typeface="Times New Roman" panose="02020603050405020304" pitchFamily="18" charset="0"/>
              </a:rPr>
              <a:t> Tìm hiểu tổng quan nhằm</a:t>
            </a:r>
          </a:p>
          <a:p>
            <a:r>
              <a:rPr lang="en-US" sz="2000">
                <a:latin typeface="Times New Roman" panose="02020603050405020304" pitchFamily="18" charset="0"/>
                <a:cs typeface="Times New Roman" panose="02020603050405020304" pitchFamily="18" charset="0"/>
              </a:rPr>
              <a:t>A. Có cơ sở khoa học công nghệ giúp giải quyết vấn đề</a:t>
            </a:r>
          </a:p>
          <a:p>
            <a:r>
              <a:rPr lang="en-US" sz="2000">
                <a:latin typeface="Times New Roman" panose="02020603050405020304" pitchFamily="18" charset="0"/>
                <a:cs typeface="Times New Roman" panose="02020603050405020304" pitchFamily="18" charset="0"/>
              </a:rPr>
              <a:t>B. Kế thừa ưu điểm của các giải pháp đã có, tránh được các sai lầm khi thiết kế</a:t>
            </a:r>
          </a:p>
          <a:p>
            <a:r>
              <a:rPr lang="en-US" sz="2000">
                <a:latin typeface="Times New Roman" panose="02020603050405020304" pitchFamily="18" charset="0"/>
                <a:cs typeface="Times New Roman" panose="02020603050405020304" pitchFamily="18" charset="0"/>
              </a:rPr>
              <a:t>C. Đánh giá được nhu cầu của người dùng đối với sản phẩm sự kiến thiết kế</a:t>
            </a:r>
          </a:p>
          <a:p>
            <a:r>
              <a:rPr lang="en-US" sz="2000">
                <a:latin typeface="Times New Roman" panose="02020603050405020304" pitchFamily="18" charset="0"/>
                <a:cs typeface="Times New Roman" panose="02020603050405020304" pitchFamily="18" charset="0"/>
              </a:rPr>
              <a:t>D. Tất cả các đáp </a:t>
            </a:r>
            <a:r>
              <a:rPr lang="en-US" sz="2000">
                <a:latin typeface="Times New Roman" panose="02020603050405020304" pitchFamily="18" charset="0"/>
                <a:cs typeface="Times New Roman" panose="02020603050405020304" pitchFamily="18" charset="0"/>
              </a:rPr>
              <a:t>án </a:t>
            </a:r>
            <a:r>
              <a:rPr lang="en-US" sz="2000" smtClean="0">
                <a:latin typeface="Times New Roman" panose="02020603050405020304" pitchFamily="18" charset="0"/>
                <a:cs typeface="Times New Roman" panose="02020603050405020304" pitchFamily="18" charset="0"/>
              </a:rPr>
              <a:t>trên</a:t>
            </a:r>
            <a:endParaRPr lang="en-US" sz="2000" b="1">
              <a:latin typeface="Times New Roman" panose="02020603050405020304" pitchFamily="18" charset="0"/>
              <a:cs typeface="Times New Roman" panose="02020603050405020304" pitchFamily="18" charset="0"/>
            </a:endParaRP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5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6186309"/>
          </a:xfrm>
          <a:prstGeom prst="rect">
            <a:avLst/>
          </a:prstGeom>
        </p:spPr>
        <p:txBody>
          <a:bodyPr wrap="square">
            <a:spAutoFit/>
          </a:bodyPr>
          <a:lstStyle/>
          <a:p>
            <a:r>
              <a:rPr lang="en-US" b="1" smtClean="0">
                <a:latin typeface="Times New Roman" panose="02020603050405020304" pitchFamily="18" charset="0"/>
                <a:cs typeface="Times New Roman" panose="02020603050405020304" pitchFamily="18" charset="0"/>
              </a:rPr>
              <a:t>Câu </a:t>
            </a:r>
            <a:r>
              <a:rPr lang="en-US" b="1">
                <a:latin typeface="Times New Roman" panose="02020603050405020304" pitchFamily="18" charset="0"/>
                <a:cs typeface="Times New Roman" panose="02020603050405020304" pitchFamily="18" charset="0"/>
              </a:rPr>
              <a:t>5:</a:t>
            </a:r>
            <a:r>
              <a:rPr lang="en-US">
                <a:latin typeface="Times New Roman" panose="02020603050405020304" pitchFamily="18" charset="0"/>
                <a:cs typeface="Times New Roman" panose="02020603050405020304" pitchFamily="18" charset="0"/>
              </a:rPr>
              <a:t> Trong quy trình thiết kế kĩ thuật, bước nào quyết định sản phẩm được hoàn thiện tiếp hay phải điều chỉnh lại?</a:t>
            </a:r>
          </a:p>
          <a:p>
            <a:r>
              <a:rPr lang="en-US">
                <a:latin typeface="Times New Roman" panose="02020603050405020304" pitchFamily="18" charset="0"/>
                <a:cs typeface="Times New Roman" panose="02020603050405020304" pitchFamily="18" charset="0"/>
              </a:rPr>
              <a:t>A. Xác định vấn đề, xây dựng tiêu chí		B. Tìm hiểu tổng quan, đề xuất giải pháp</a:t>
            </a:r>
          </a:p>
          <a:p>
            <a:r>
              <a:rPr lang="en-US">
                <a:latin typeface="Times New Roman" panose="02020603050405020304" pitchFamily="18" charset="0"/>
                <a:cs typeface="Times New Roman" panose="02020603050405020304" pitchFamily="18" charset="0"/>
              </a:rPr>
              <a:t>C. Xây dựng nguyên mẫu			D. Thử nghiệm, </a:t>
            </a:r>
            <a:r>
              <a:rPr lang="en-US">
                <a:latin typeface="Times New Roman" panose="02020603050405020304" pitchFamily="18" charset="0"/>
                <a:cs typeface="Times New Roman" panose="02020603050405020304" pitchFamily="18" charset="0"/>
              </a:rPr>
              <a:t>đánh </a:t>
            </a:r>
            <a:r>
              <a:rPr lang="en-US" smtClean="0">
                <a:latin typeface="Times New Roman" panose="02020603050405020304" pitchFamily="18" charset="0"/>
                <a:cs typeface="Times New Roman" panose="02020603050405020304" pitchFamily="18" charset="0"/>
              </a:rPr>
              <a:t>giá</a:t>
            </a:r>
          </a:p>
          <a:p>
            <a:r>
              <a:rPr lang="en-US" b="1">
                <a:latin typeface="Times New Roman" panose="02020603050405020304" pitchFamily="18" charset="0"/>
                <a:cs typeface="Times New Roman" panose="02020603050405020304" pitchFamily="18" charset="0"/>
              </a:rPr>
              <a:t>Câu 6:</a:t>
            </a:r>
            <a:r>
              <a:rPr lang="en-US">
                <a:latin typeface="Times New Roman" panose="02020603050405020304" pitchFamily="18" charset="0"/>
                <a:cs typeface="Times New Roman" panose="02020603050405020304" pitchFamily="18" charset="0"/>
              </a:rPr>
              <a:t> Thiết kế kĩ thuật nhằm mục đích:</a:t>
            </a:r>
          </a:p>
          <a:p>
            <a:r>
              <a:rPr lang="en-US">
                <a:latin typeface="Times New Roman" panose="02020603050405020304" pitchFamily="18" charset="0"/>
                <a:cs typeface="Times New Roman" panose="02020603050405020304" pitchFamily="18" charset="0"/>
              </a:rPr>
              <a:t>A. Lập hồ sơ thiết kế gồm các bản vẽ kĩ thuật và thuyết minh có liên quan</a:t>
            </a:r>
          </a:p>
          <a:p>
            <a:r>
              <a:rPr lang="en-US">
                <a:latin typeface="Times New Roman" panose="02020603050405020304" pitchFamily="18" charset="0"/>
                <a:cs typeface="Times New Roman" panose="02020603050405020304" pitchFamily="18" charset="0"/>
              </a:rPr>
              <a:t>B. Giúp nhà sản xuất trong chế tạo, thi công tạo ra sản phẩm đáp ứng được các yêu cầu</a:t>
            </a:r>
          </a:p>
          <a:p>
            <a:r>
              <a:rPr lang="en-US">
                <a:latin typeface="Times New Roman" panose="02020603050405020304" pitchFamily="18" charset="0"/>
                <a:cs typeface="Times New Roman" panose="02020603050405020304" pitchFamily="18" charset="0"/>
              </a:rPr>
              <a:t>C. Giúp cho người chuyên môn và người sử dụng trong lắp ráp, vận hành, bảo dưỡng và sửa chữa sản phẩm</a:t>
            </a:r>
          </a:p>
          <a:p>
            <a:r>
              <a:rPr lang="en-US">
                <a:latin typeface="Times New Roman" panose="02020603050405020304" pitchFamily="18" charset="0"/>
                <a:cs typeface="Times New Roman" panose="02020603050405020304" pitchFamily="18" charset="0"/>
              </a:rPr>
              <a:t>D. Cả 3 đáp án trên</a:t>
            </a:r>
            <a:endParaRPr lang="en-US" b="1">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Câu 7:</a:t>
            </a:r>
            <a:r>
              <a:rPr lang="en-US">
                <a:latin typeface="Times New Roman" panose="02020603050405020304" pitchFamily="18" charset="0"/>
                <a:cs typeface="Times New Roman" panose="02020603050405020304" pitchFamily="18" charset="0"/>
              </a:rPr>
              <a:t> Trong các nghề sau, nghề nào liên quan đến thiết kế kĩ thuật?</a:t>
            </a:r>
          </a:p>
          <a:p>
            <a:r>
              <a:rPr lang="en-US">
                <a:latin typeface="Times New Roman" panose="02020603050405020304" pitchFamily="18" charset="0"/>
                <a:cs typeface="Times New Roman" panose="02020603050405020304" pitchFamily="18" charset="0"/>
              </a:rPr>
              <a:t>A. Kiểm tra an ninh hàng không	B. Kiến trúc sư cảnh quan</a:t>
            </a:r>
          </a:p>
          <a:p>
            <a:r>
              <a:rPr lang="en-US">
                <a:latin typeface="Times New Roman" panose="02020603050405020304" pitchFamily="18" charset="0"/>
                <a:cs typeface="Times New Roman" panose="02020603050405020304" pitchFamily="18" charset="0"/>
              </a:rPr>
              <a:t>C. Nhà thiên văn học			D. Lắp ráp ô tô</a:t>
            </a:r>
          </a:p>
          <a:p>
            <a:r>
              <a:rPr lang="en-US" b="1">
                <a:latin typeface="Times New Roman" panose="02020603050405020304" pitchFamily="18" charset="0"/>
                <a:cs typeface="Times New Roman" panose="02020603050405020304" pitchFamily="18" charset="0"/>
              </a:rPr>
              <a:t>Câu 8:</a:t>
            </a:r>
            <a:r>
              <a:rPr lang="en-US">
                <a:latin typeface="Times New Roman" panose="02020603050405020304" pitchFamily="18" charset="0"/>
                <a:cs typeface="Times New Roman" panose="02020603050405020304" pitchFamily="18" charset="0"/>
              </a:rPr>
              <a:t> Hoạt động thiết kế kĩ thuật có vai trò chủ yếu nào sau đây?</a:t>
            </a:r>
          </a:p>
          <a:p>
            <a:r>
              <a:rPr lang="en-US">
                <a:latin typeface="Times New Roman" panose="02020603050405020304" pitchFamily="18" charset="0"/>
                <a:cs typeface="Times New Roman" panose="02020603050405020304" pitchFamily="18" charset="0"/>
              </a:rPr>
              <a:t>A. Phát triển sản phẩm			B. Phát triển công nghệ</a:t>
            </a:r>
          </a:p>
          <a:p>
            <a:r>
              <a:rPr lang="en-US">
                <a:latin typeface="Times New Roman" panose="02020603050405020304" pitchFamily="18" charset="0"/>
                <a:cs typeface="Times New Roman" panose="02020603050405020304" pitchFamily="18" charset="0"/>
              </a:rPr>
              <a:t>C. Cả A và B đều đúng			D. Cả A và B đều sai</a:t>
            </a:r>
            <a:endParaRPr lang="en-US" b="1">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Câu 9:</a:t>
            </a:r>
            <a:r>
              <a:rPr lang="en-US">
                <a:latin typeface="Times New Roman" panose="02020603050405020304" pitchFamily="18" charset="0"/>
                <a:cs typeface="Times New Roman" panose="02020603050405020304" pitchFamily="18" charset="0"/>
              </a:rPr>
              <a:t> Hãy xác định vấn đề cho tình huống dưới đây:</a:t>
            </a:r>
          </a:p>
          <a:p>
            <a:r>
              <a:rPr lang="en-US">
                <a:latin typeface="Times New Roman" panose="02020603050405020304" pitchFamily="18" charset="0"/>
                <a:cs typeface="Times New Roman" panose="02020603050405020304" pitchFamily="18" charset="0"/>
              </a:rPr>
              <a:t>Gia đình Nam sử dụng dây phơi ngoài trời, đây là cách làm quần áo khô tự nhiên dựa vào ánh nắng mặt trời, tiết kiệm chi phí. Một hôm, do không có ai ở nhà, toàn bộ quần áo phơi bị ướt khi trời mưa, Nam phải giặt lại toàn bộ số quần áo trên. Nam không muốn điều này xảy ra nữa.</a:t>
            </a:r>
          </a:p>
          <a:p>
            <a:r>
              <a:rPr lang="en-US">
                <a:latin typeface="Times New Roman" panose="02020603050405020304" pitchFamily="18" charset="0"/>
                <a:cs typeface="Times New Roman" panose="02020603050405020304" pitchFamily="18" charset="0"/>
              </a:rPr>
              <a:t>A. Nam muốn quần áo tự động giặt khi không có ai ở nhà.</a:t>
            </a:r>
          </a:p>
          <a:p>
            <a:r>
              <a:rPr lang="en-US">
                <a:latin typeface="Times New Roman" panose="02020603050405020304" pitchFamily="18" charset="0"/>
                <a:cs typeface="Times New Roman" panose="02020603050405020304" pitchFamily="18" charset="0"/>
              </a:rPr>
              <a:t>B. Nam muốn quần áo phơi phơi ngoài trời.</a:t>
            </a:r>
          </a:p>
          <a:p>
            <a:r>
              <a:rPr lang="en-US">
                <a:latin typeface="Times New Roman" panose="02020603050405020304" pitchFamily="18" charset="0"/>
                <a:cs typeface="Times New Roman" panose="02020603050405020304" pitchFamily="18" charset="0"/>
              </a:rPr>
              <a:t>C. Nam muốn quần áo phơi không bị ướt khi không có ai ở nhà.</a:t>
            </a:r>
            <a:endParaRPr lang="en-US" b="1">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D. Nam muốn quần áo khô nhanh </a:t>
            </a:r>
            <a:r>
              <a:rPr lang="en-US">
                <a:latin typeface="Times New Roman" panose="02020603050405020304" pitchFamily="18" charset="0"/>
                <a:cs typeface="Times New Roman" panose="02020603050405020304" pitchFamily="18" charset="0"/>
              </a:rPr>
              <a:t>chóng</a:t>
            </a:r>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2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arn(inVertical)">
                                      <p:cBhvr>
                                        <p:cTn id="21" dur="500"/>
                                        <p:tgtEl>
                                          <p:spTgt spid="4">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arn(inVertical)">
                                      <p:cBhvr>
                                        <p:cTn id="30" dur="500"/>
                                        <p:tgtEl>
                                          <p:spTgt spid="4">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barn(inVertical)">
                                      <p:cBhvr>
                                        <p:cTn id="33" dur="500"/>
                                        <p:tgtEl>
                                          <p:spTgt spid="4">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barn(inVertical)">
                                      <p:cBhvr>
                                        <p:cTn id="36" dur="500"/>
                                        <p:tgtEl>
                                          <p:spTgt spid="4">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barn(inVertical)">
                                      <p:cBhvr>
                                        <p:cTn id="39" dur="500"/>
                                        <p:tgtEl>
                                          <p:spTgt spid="4">
                                            <p:txEl>
                                              <p:pRg st="9" end="9"/>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barn(inVertical)">
                                      <p:cBhvr>
                                        <p:cTn id="42" dur="500"/>
                                        <p:tgtEl>
                                          <p:spTgt spid="4">
                                            <p:txEl>
                                              <p:pRg st="10" end="10"/>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Effect transition="in" filter="barn(inVertical)">
                                      <p:cBhvr>
                                        <p:cTn id="45" dur="500"/>
                                        <p:tgtEl>
                                          <p:spTgt spid="4">
                                            <p:txEl>
                                              <p:pRg st="11" end="11"/>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4">
                                            <p:txEl>
                                              <p:pRg st="12" end="12"/>
                                            </p:txEl>
                                          </p:spTgt>
                                        </p:tgtEl>
                                        <p:attrNameLst>
                                          <p:attrName>style.visibility</p:attrName>
                                        </p:attrNameLst>
                                      </p:cBhvr>
                                      <p:to>
                                        <p:strVal val="visible"/>
                                      </p:to>
                                    </p:set>
                                    <p:animEffect transition="in" filter="barn(inVertical)">
                                      <p:cBhvr>
                                        <p:cTn id="48" dur="500"/>
                                        <p:tgtEl>
                                          <p:spTgt spid="4">
                                            <p:txEl>
                                              <p:pRg st="12" end="12"/>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Effect transition="in" filter="barn(inVertical)">
                                      <p:cBhvr>
                                        <p:cTn id="51" dur="500"/>
                                        <p:tgtEl>
                                          <p:spTgt spid="4">
                                            <p:txEl>
                                              <p:pRg st="13" end="13"/>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4">
                                            <p:txEl>
                                              <p:pRg st="14" end="14"/>
                                            </p:txEl>
                                          </p:spTgt>
                                        </p:tgtEl>
                                        <p:attrNameLst>
                                          <p:attrName>style.visibility</p:attrName>
                                        </p:attrNameLst>
                                      </p:cBhvr>
                                      <p:to>
                                        <p:strVal val="visible"/>
                                      </p:to>
                                    </p:set>
                                    <p:animEffect transition="in" filter="barn(inVertical)">
                                      <p:cBhvr>
                                        <p:cTn id="54" dur="500"/>
                                        <p:tgtEl>
                                          <p:spTgt spid="4">
                                            <p:txEl>
                                              <p:pRg st="14" end="14"/>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animEffect transition="in" filter="barn(inVertical)">
                                      <p:cBhvr>
                                        <p:cTn id="57" dur="500"/>
                                        <p:tgtEl>
                                          <p:spTgt spid="4">
                                            <p:txEl>
                                              <p:pRg st="15" end="15"/>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4">
                                            <p:txEl>
                                              <p:pRg st="16" end="16"/>
                                            </p:txEl>
                                          </p:spTgt>
                                        </p:tgtEl>
                                        <p:attrNameLst>
                                          <p:attrName>style.visibility</p:attrName>
                                        </p:attrNameLst>
                                      </p:cBhvr>
                                      <p:to>
                                        <p:strVal val="visible"/>
                                      </p:to>
                                    </p:set>
                                    <p:animEffect transition="in" filter="barn(inVertical)">
                                      <p:cBhvr>
                                        <p:cTn id="60" dur="500"/>
                                        <p:tgtEl>
                                          <p:spTgt spid="4">
                                            <p:txEl>
                                              <p:pRg st="16" end="16"/>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4">
                                            <p:txEl>
                                              <p:pRg st="17" end="17"/>
                                            </p:txEl>
                                          </p:spTgt>
                                        </p:tgtEl>
                                        <p:attrNameLst>
                                          <p:attrName>style.visibility</p:attrName>
                                        </p:attrNameLst>
                                      </p:cBhvr>
                                      <p:to>
                                        <p:strVal val="visible"/>
                                      </p:to>
                                    </p:set>
                                    <p:animEffect transition="in" filter="barn(inVertical)">
                                      <p:cBhvr>
                                        <p:cTn id="63" dur="500"/>
                                        <p:tgtEl>
                                          <p:spTgt spid="4">
                                            <p:txEl>
                                              <p:pRg st="17" end="17"/>
                                            </p:txEl>
                                          </p:spTgt>
                                        </p:tgtEl>
                                      </p:cBhvr>
                                    </p:animEffect>
                                  </p:childTnLst>
                                </p:cTn>
                              </p:par>
                              <p:par>
                                <p:cTn id="64" presetID="16" presetClass="entr" presetSubtype="21" fill="hold" nodeType="withEffect">
                                  <p:stCondLst>
                                    <p:cond delay="0"/>
                                  </p:stCondLst>
                                  <p:childTnLst>
                                    <p:set>
                                      <p:cBhvr>
                                        <p:cTn id="65" dur="1" fill="hold">
                                          <p:stCondLst>
                                            <p:cond delay="0"/>
                                          </p:stCondLst>
                                        </p:cTn>
                                        <p:tgtEl>
                                          <p:spTgt spid="4">
                                            <p:txEl>
                                              <p:pRg st="18" end="18"/>
                                            </p:txEl>
                                          </p:spTgt>
                                        </p:tgtEl>
                                        <p:attrNameLst>
                                          <p:attrName>style.visibility</p:attrName>
                                        </p:attrNameLst>
                                      </p:cBhvr>
                                      <p:to>
                                        <p:strVal val="visible"/>
                                      </p:to>
                                    </p:set>
                                    <p:animEffect transition="in" filter="barn(inVertical)">
                                      <p:cBhvr>
                                        <p:cTn id="66" dur="500"/>
                                        <p:tgtEl>
                                          <p:spTgt spid="4">
                                            <p:txEl>
                                              <p:pRg st="18" end="18"/>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4">
                                            <p:txEl>
                                              <p:pRg st="19" end="19"/>
                                            </p:txEl>
                                          </p:spTgt>
                                        </p:tgtEl>
                                        <p:attrNameLst>
                                          <p:attrName>style.visibility</p:attrName>
                                        </p:attrNameLst>
                                      </p:cBhvr>
                                      <p:to>
                                        <p:strVal val="visible"/>
                                      </p:to>
                                    </p:set>
                                    <p:animEffect transition="in" filter="barn(inVertical)">
                                      <p:cBhvr>
                                        <p:cTn id="69" dur="5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146" y="523220"/>
            <a:ext cx="11661470" cy="5016758"/>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10:</a:t>
            </a:r>
            <a:r>
              <a:rPr lang="en-US" sz="2000">
                <a:latin typeface="Times New Roman" panose="02020603050405020304" pitchFamily="18" charset="0"/>
                <a:cs typeface="Times New Roman" panose="02020603050405020304" pitchFamily="18" charset="0"/>
              </a:rPr>
              <a:t> Trong các ngành nghề sau, ngành nghề nào không liên quan đến thiết kế kĩ thuật?</a:t>
            </a:r>
          </a:p>
          <a:p>
            <a:r>
              <a:rPr lang="en-US" sz="2000">
                <a:latin typeface="Times New Roman" panose="02020603050405020304" pitchFamily="18" charset="0"/>
                <a:cs typeface="Times New Roman" panose="02020603050405020304" pitchFamily="18" charset="0"/>
              </a:rPr>
              <a:t>A. Nhà thiết kế và trang trí nội thất		B. Kĩ sư cơ khí</a:t>
            </a:r>
          </a:p>
          <a:p>
            <a:r>
              <a:rPr lang="en-US" sz="2000">
                <a:latin typeface="Times New Roman" panose="02020603050405020304" pitchFamily="18" charset="0"/>
                <a:cs typeface="Times New Roman" panose="02020603050405020304" pitchFamily="18" charset="0"/>
              </a:rPr>
              <a:t>C. Kiến trúc sư xây dựng				D. Người vẽ bản đồ</a:t>
            </a:r>
          </a:p>
          <a:p>
            <a:r>
              <a:rPr lang="en-US" sz="2000" b="1">
                <a:latin typeface="Times New Roman" panose="02020603050405020304" pitchFamily="18" charset="0"/>
                <a:cs typeface="Times New Roman" panose="02020603050405020304" pitchFamily="18" charset="0"/>
              </a:rPr>
              <a:t>Câu 11:</a:t>
            </a:r>
            <a:r>
              <a:rPr lang="en-US" sz="2000">
                <a:latin typeface="Times New Roman" panose="02020603050405020304" pitchFamily="18" charset="0"/>
                <a:cs typeface="Times New Roman" panose="02020603050405020304" pitchFamily="18" charset="0"/>
              </a:rPr>
              <a:t> Đâu là nhiệm vụ cụ thể của kĩ sư vũ trụ hàng không?</a:t>
            </a:r>
          </a:p>
          <a:p>
            <a:r>
              <a:rPr lang="en-US" sz="2000">
                <a:latin typeface="Times New Roman" panose="02020603050405020304" pitchFamily="18" charset="0"/>
                <a:cs typeface="Times New Roman" panose="02020603050405020304" pitchFamily="18" charset="0"/>
              </a:rPr>
              <a:t>A.Tư vấn và thiết kế các công trình như cầu, đập, bến cảng, đường bộ, sân bay, đường sắt, kênh, đường ống, hệ thống xử lí chất thải và kiểm soát lũ, công nghiệp và các toà nhà lớn khác</a:t>
            </a:r>
          </a:p>
          <a:p>
            <a:r>
              <a:rPr lang="en-US" sz="2000">
                <a:latin typeface="Times New Roman" panose="02020603050405020304" pitchFamily="18" charset="0"/>
                <a:cs typeface="Times New Roman" panose="02020603050405020304" pitchFamily="18" charset="0"/>
              </a:rPr>
              <a:t>B. Thiết kế hệ thống chi tiết trong máy bay như hệ thống phun nhiên liệu, điều hòa, thiết bị hạ cánh,...</a:t>
            </a:r>
            <a:endParaRPr lang="en-US" sz="2000" b="1">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C.Tư vấn, thiết kế máy móc, công cụ cho sản xuất, khai thác, xây dựng, nông nghiệp và các mục đích công nghiệp khác</a:t>
            </a:r>
          </a:p>
          <a:p>
            <a:r>
              <a:rPr lang="en-US" sz="2000">
                <a:latin typeface="Times New Roman" panose="02020603050405020304" pitchFamily="18" charset="0"/>
                <a:cs typeface="Times New Roman" panose="02020603050405020304" pitchFamily="18" charset="0"/>
              </a:rPr>
              <a:t>D.Nghiên cứu và phân tích không gian, chức năng, hiệu quả, an toàn và yêu cầu thẩm mỹ</a:t>
            </a:r>
          </a:p>
          <a:p>
            <a:r>
              <a:rPr lang="en-US" sz="2000" b="1">
                <a:latin typeface="Times New Roman" panose="02020603050405020304" pitchFamily="18" charset="0"/>
                <a:cs typeface="Times New Roman" panose="02020603050405020304" pitchFamily="18" charset="0"/>
              </a:rPr>
              <a:t>Câu 12:</a:t>
            </a:r>
            <a:r>
              <a:rPr lang="en-US" sz="2000">
                <a:latin typeface="Times New Roman" panose="02020603050405020304" pitchFamily="18" charset="0"/>
                <a:cs typeface="Times New Roman" panose="02020603050405020304" pitchFamily="18" charset="0"/>
              </a:rPr>
              <a:t> Trong quy trình, bước nào có tính chất quyết định cho tính sáng tạo của hoạt động thiết kế kĩ thuật?</a:t>
            </a:r>
          </a:p>
          <a:p>
            <a:r>
              <a:rPr lang="en-US" sz="2000">
                <a:latin typeface="Times New Roman" panose="02020603050405020304" pitchFamily="18" charset="0"/>
                <a:cs typeface="Times New Roman" panose="02020603050405020304" pitchFamily="18" charset="0"/>
              </a:rPr>
              <a:t>A. Xây dựng nguyên mẫu				B. Lập hồ sơ kĩ thuật</a:t>
            </a:r>
          </a:p>
          <a:p>
            <a:r>
              <a:rPr lang="en-US" sz="2000">
                <a:latin typeface="Times New Roman" panose="02020603050405020304" pitchFamily="18" charset="0"/>
                <a:cs typeface="Times New Roman" panose="02020603050405020304" pitchFamily="18" charset="0"/>
              </a:rPr>
              <a:t>C. Tìm hiểu tổng quan, đề xuất giải pháp		D. Thử nghiệm, đánh giá</a:t>
            </a:r>
            <a:endParaRPr lang="en-US" sz="2000" b="1">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Câu 13:</a:t>
            </a:r>
            <a:r>
              <a:rPr lang="en-US" sz="2000">
                <a:latin typeface="Times New Roman" panose="02020603050405020304" pitchFamily="18" charset="0"/>
                <a:cs typeface="Times New Roman" panose="02020603050405020304" pitchFamily="18" charset="0"/>
              </a:rPr>
              <a:t> Việc lựa chọn giải pháp phù hợp cần căn cứ vào đâu?</a:t>
            </a:r>
          </a:p>
          <a:p>
            <a:r>
              <a:rPr lang="en-US" sz="2000">
                <a:latin typeface="Times New Roman" panose="02020603050405020304" pitchFamily="18" charset="0"/>
                <a:cs typeface="Times New Roman" panose="02020603050405020304" pitchFamily="18" charset="0"/>
              </a:rPr>
              <a:t>A. Điều kiện kinh tế, cơ sở vật chất		B. Khả năng của người thiết kế</a:t>
            </a:r>
          </a:p>
          <a:p>
            <a:r>
              <a:rPr lang="en-US" sz="2000">
                <a:latin typeface="Times New Roman" panose="02020603050405020304" pitchFamily="18" charset="0"/>
                <a:cs typeface="Times New Roman" panose="02020603050405020304" pitchFamily="18" charset="0"/>
              </a:rPr>
              <a:t>C. Ưu nhược điểm của mỗi giải pháp		D. Cả 3 đáp án trên</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45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arn(inVertical)">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barn(inVertical)">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barn(inVertical)">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barn(inVertical)">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barn(inVertical)">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barn(inVertical)">
                                      <p:cBhvr>
                                        <p:cTn id="72" dur="500"/>
                                        <p:tgtEl>
                                          <p:spTgt spid="4">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
                                            <p:txEl>
                                              <p:pRg st="13" end="13"/>
                                            </p:txEl>
                                          </p:spTgt>
                                        </p:tgtEl>
                                        <p:attrNameLst>
                                          <p:attrName>style.visibility</p:attrName>
                                        </p:attrNameLst>
                                      </p:cBhvr>
                                      <p:to>
                                        <p:strVal val="visible"/>
                                      </p:to>
                                    </p:set>
                                    <p:animEffect transition="in" filter="barn(inVertical)">
                                      <p:cBhvr>
                                        <p:cTn id="7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1248</TotalTime>
  <Words>812</Words>
  <PresentationFormat>Widescreen</PresentationFormat>
  <Paragraphs>135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2023-07-02T05:32:18Z</dcterms:modified>
</cp:coreProperties>
</file>