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05" r:id="rId3"/>
    <p:sldId id="293" r:id="rId4"/>
    <p:sldId id="268" r:id="rId5"/>
    <p:sldId id="259" r:id="rId6"/>
    <p:sldId id="306" r:id="rId7"/>
    <p:sldId id="307" r:id="rId8"/>
    <p:sldId id="308" r:id="rId9"/>
    <p:sldId id="261" r:id="rId10"/>
    <p:sldId id="262" r:id="rId11"/>
    <p:sldId id="294" r:id="rId12"/>
    <p:sldId id="265" r:id="rId13"/>
    <p:sldId id="263" r:id="rId14"/>
    <p:sldId id="303" r:id="rId15"/>
    <p:sldId id="276" r:id="rId16"/>
    <p:sldId id="277" r:id="rId17"/>
    <p:sldId id="309"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3E7"/>
    <a:srgbClr val="ACD5F2"/>
    <a:srgbClr val="FFFFFF"/>
    <a:srgbClr val="5DD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5942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14</a:t>
            </a:fld>
            <a:endParaRPr lang="zh-CN" altLang="en-US"/>
          </a:p>
        </p:txBody>
      </p:sp>
    </p:spTree>
    <p:extLst>
      <p:ext uri="{BB962C8B-B14F-4D97-AF65-F5344CB8AC3E}">
        <p14:creationId xmlns:p14="http://schemas.microsoft.com/office/powerpoint/2010/main" val="107623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15</a:t>
            </a:fld>
            <a:endParaRPr lang="zh-CN" altLang="en-US"/>
          </a:p>
        </p:txBody>
      </p:sp>
    </p:spTree>
    <p:extLst>
      <p:ext uri="{BB962C8B-B14F-4D97-AF65-F5344CB8AC3E}">
        <p14:creationId xmlns:p14="http://schemas.microsoft.com/office/powerpoint/2010/main" val="213036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100033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298213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314377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9</a:t>
            </a:fld>
            <a:endParaRPr lang="zh-CN" altLang="en-US"/>
          </a:p>
        </p:txBody>
      </p:sp>
    </p:spTree>
    <p:extLst>
      <p:ext uri="{BB962C8B-B14F-4D97-AF65-F5344CB8AC3E}">
        <p14:creationId xmlns:p14="http://schemas.microsoft.com/office/powerpoint/2010/main" val="129500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10</a:t>
            </a:fld>
            <a:endParaRPr lang="zh-CN" altLang="en-US"/>
          </a:p>
        </p:txBody>
      </p:sp>
    </p:spTree>
    <p:extLst>
      <p:ext uri="{BB962C8B-B14F-4D97-AF65-F5344CB8AC3E}">
        <p14:creationId xmlns:p14="http://schemas.microsoft.com/office/powerpoint/2010/main" val="313743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11</a:t>
            </a:fld>
            <a:endParaRPr lang="zh-CN" altLang="en-US"/>
          </a:p>
        </p:txBody>
      </p:sp>
    </p:spTree>
    <p:extLst>
      <p:ext uri="{BB962C8B-B14F-4D97-AF65-F5344CB8AC3E}">
        <p14:creationId xmlns:p14="http://schemas.microsoft.com/office/powerpoint/2010/main" val="368044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12</a:t>
            </a:fld>
            <a:endParaRPr lang="zh-CN" altLang="en-US"/>
          </a:p>
        </p:txBody>
      </p:sp>
    </p:spTree>
    <p:extLst>
      <p:ext uri="{BB962C8B-B14F-4D97-AF65-F5344CB8AC3E}">
        <p14:creationId xmlns:p14="http://schemas.microsoft.com/office/powerpoint/2010/main" val="36182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13</a:t>
            </a:fld>
            <a:endParaRPr lang="zh-CN" altLang="en-US"/>
          </a:p>
        </p:txBody>
      </p:sp>
    </p:spTree>
    <p:extLst>
      <p:ext uri="{BB962C8B-B14F-4D97-AF65-F5344CB8AC3E}">
        <p14:creationId xmlns:p14="http://schemas.microsoft.com/office/powerpoint/2010/main" val="1951204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2021/9/23</a:t>
            </a:fld>
            <a:endParaRPr lang="zh-CN" altLang="en-US"/>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2021/9/23</a:t>
            </a:fld>
            <a:endParaRPr lang="zh-CN" altLang="en-US"/>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2021/9/23</a:t>
            </a:fld>
            <a:endParaRPr lang="zh-CN" altLang="en-US"/>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84"/>
        <p:cNvGrpSpPr/>
        <p:nvPr/>
      </p:nvGrpSpPr>
      <p:grpSpPr>
        <a:xfrm>
          <a:off x="0" y="0"/>
          <a:ext cx="0" cy="0"/>
          <a:chOff x="0" y="0"/>
          <a:chExt cx="0" cy="0"/>
        </a:xfrm>
      </p:grpSpPr>
      <p:grpSp>
        <p:nvGrpSpPr>
          <p:cNvPr id="685" name="Google Shape;685;p5"/>
          <p:cNvGrpSpPr/>
          <p:nvPr/>
        </p:nvGrpSpPr>
        <p:grpSpPr>
          <a:xfrm>
            <a:off x="2455168" y="6054421"/>
            <a:ext cx="1480659" cy="816359"/>
            <a:chOff x="1003176" y="4540815"/>
            <a:chExt cx="1110494" cy="612269"/>
          </a:xfrm>
        </p:grpSpPr>
        <p:sp>
          <p:nvSpPr>
            <p:cNvPr id="686" name="Google Shape;686;p5"/>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7" name="Google Shape;687;p5"/>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8" name="Google Shape;688;p5"/>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89" name="Google Shape;689;p5"/>
          <p:cNvGrpSpPr/>
          <p:nvPr/>
        </p:nvGrpSpPr>
        <p:grpSpPr>
          <a:xfrm>
            <a:off x="456375" y="5577984"/>
            <a:ext cx="492047" cy="970741"/>
            <a:chOff x="342281" y="4183488"/>
            <a:chExt cx="369035" cy="728056"/>
          </a:xfrm>
        </p:grpSpPr>
        <p:sp>
          <p:nvSpPr>
            <p:cNvPr id="690" name="Google Shape;690;p5"/>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1" name="Google Shape;691;p5"/>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2" name="Google Shape;692;p5"/>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3" name="Google Shape;693;p5"/>
          <p:cNvGrpSpPr/>
          <p:nvPr/>
        </p:nvGrpSpPr>
        <p:grpSpPr>
          <a:xfrm>
            <a:off x="67" y="1643867"/>
            <a:ext cx="606173" cy="1089319"/>
            <a:chOff x="50" y="1232900"/>
            <a:chExt cx="454630" cy="816989"/>
          </a:xfrm>
        </p:grpSpPr>
        <p:sp>
          <p:nvSpPr>
            <p:cNvPr id="694" name="Google Shape;694;p5"/>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5" name="Google Shape;695;p5"/>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6" name="Google Shape;696;p5"/>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7" name="Google Shape;697;p5"/>
          <p:cNvGrpSpPr/>
          <p:nvPr/>
        </p:nvGrpSpPr>
        <p:grpSpPr>
          <a:xfrm>
            <a:off x="67" y="4097393"/>
            <a:ext cx="973000" cy="1395695"/>
            <a:chOff x="50" y="3073044"/>
            <a:chExt cx="729750" cy="1046771"/>
          </a:xfrm>
        </p:grpSpPr>
        <p:sp>
          <p:nvSpPr>
            <p:cNvPr id="698" name="Google Shape;698;p5"/>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9" name="Google Shape;699;p5"/>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0" name="Google Shape;700;p5"/>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01" name="Google Shape;701;p5"/>
          <p:cNvGrpSpPr/>
          <p:nvPr/>
        </p:nvGrpSpPr>
        <p:grpSpPr>
          <a:xfrm>
            <a:off x="7926507" y="-9"/>
            <a:ext cx="3366141" cy="1013257"/>
            <a:chOff x="4012455" y="-7"/>
            <a:chExt cx="2524606" cy="759943"/>
          </a:xfrm>
        </p:grpSpPr>
        <p:sp>
          <p:nvSpPr>
            <p:cNvPr id="702" name="Google Shape;702;p5"/>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3" name="Google Shape;703;p5"/>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4" name="Google Shape;704;p5"/>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5" name="Google Shape;705;p5"/>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6" name="Google Shape;706;p5"/>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7" name="Google Shape;707;p5"/>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8" name="Google Shape;708;p5"/>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9" name="Google Shape;709;p5"/>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0" name="Google Shape;710;p5"/>
          <p:cNvGrpSpPr/>
          <p:nvPr/>
        </p:nvGrpSpPr>
        <p:grpSpPr>
          <a:xfrm>
            <a:off x="11341825" y="2085455"/>
            <a:ext cx="849905" cy="1507496"/>
            <a:chOff x="6233393" y="2021291"/>
            <a:chExt cx="637429" cy="1130622"/>
          </a:xfrm>
        </p:grpSpPr>
        <p:sp>
          <p:nvSpPr>
            <p:cNvPr id="711" name="Google Shape;711;p5"/>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2" name="Google Shape;712;p5"/>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3" name="Google Shape;713;p5"/>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4" name="Google Shape;714;p5"/>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5" name="Google Shape;715;p5"/>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6" name="Google Shape;716;p5"/>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7" name="Google Shape;717;p5"/>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8" name="Google Shape;718;p5"/>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9" name="Google Shape;719;p5"/>
          <p:cNvGrpSpPr/>
          <p:nvPr/>
        </p:nvGrpSpPr>
        <p:grpSpPr>
          <a:xfrm>
            <a:off x="9952905" y="4824270"/>
            <a:ext cx="2238824" cy="2046509"/>
            <a:chOff x="5191704" y="3618202"/>
            <a:chExt cx="1679118" cy="1534882"/>
          </a:xfrm>
        </p:grpSpPr>
        <p:sp>
          <p:nvSpPr>
            <p:cNvPr id="720" name="Google Shape;720;p5"/>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1" name="Google Shape;721;p5"/>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2" name="Google Shape;722;p5"/>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3" name="Google Shape;723;p5"/>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4" name="Google Shape;724;p5"/>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5" name="Google Shape;725;p5"/>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6" name="Google Shape;726;p5"/>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7" name="Google Shape;727;p5"/>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8" name="Google Shape;728;p5"/>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9" name="Google Shape;729;p5"/>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0" name="Google Shape;730;p5"/>
          <p:cNvGrpSpPr/>
          <p:nvPr/>
        </p:nvGrpSpPr>
        <p:grpSpPr>
          <a:xfrm>
            <a:off x="10462960" y="4097384"/>
            <a:ext cx="798488" cy="794037"/>
            <a:chOff x="5944870" y="3341438"/>
            <a:chExt cx="598866" cy="595528"/>
          </a:xfrm>
        </p:grpSpPr>
        <p:sp>
          <p:nvSpPr>
            <p:cNvPr id="731" name="Google Shape;731;p5"/>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2" name="Google Shape;732;p5"/>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3" name="Google Shape;733;p5"/>
          <p:cNvGrpSpPr/>
          <p:nvPr/>
        </p:nvGrpSpPr>
        <p:grpSpPr>
          <a:xfrm>
            <a:off x="2938929" y="140889"/>
            <a:ext cx="729203" cy="315476"/>
            <a:chOff x="2204197" y="105666"/>
            <a:chExt cx="546902" cy="236607"/>
          </a:xfrm>
        </p:grpSpPr>
        <p:sp>
          <p:nvSpPr>
            <p:cNvPr id="734" name="Google Shape;734;p5"/>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5" name="Google Shape;735;p5"/>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6" name="Google Shape;736;p5"/>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7" name="Google Shape;737;p5"/>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8" name="Google Shape;738;p5"/>
          <p:cNvGrpSpPr/>
          <p:nvPr/>
        </p:nvGrpSpPr>
        <p:grpSpPr>
          <a:xfrm>
            <a:off x="67" y="-9"/>
            <a:ext cx="2733196" cy="1031127"/>
            <a:chOff x="50" y="-7"/>
            <a:chExt cx="2049897" cy="773345"/>
          </a:xfrm>
        </p:grpSpPr>
        <p:sp>
          <p:nvSpPr>
            <p:cNvPr id="739" name="Google Shape;739;p5"/>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0" name="Google Shape;740;p5"/>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1" name="Google Shape;741;p5"/>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2" name="Google Shape;742;p5"/>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3" name="Google Shape;743;p5"/>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4" name="Google Shape;744;p5"/>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5" name="Google Shape;745;p5"/>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6" name="Google Shape;746;p5"/>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7" name="Google Shape;747;p5"/>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8" name="Google Shape;748;p5"/>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9" name="Google Shape;749;p5"/>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0" name="Google Shape;750;p5"/>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1" name="Google Shape;751;p5"/>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2" name="Google Shape;752;p5"/>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3" name="Google Shape;753;p5"/>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4" name="Google Shape;754;p5"/>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5" name="Google Shape;755;p5"/>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6" name="Google Shape;756;p5"/>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7" name="Google Shape;757;p5"/>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8" name="Google Shape;758;p5"/>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9" name="Google Shape;759;p5"/>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0" name="Google Shape;760;p5"/>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1" name="Google Shape;761;p5"/>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2" name="Google Shape;762;p5"/>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3" name="Google Shape;763;p5"/>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4" name="Google Shape;764;p5"/>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5" name="Google Shape;765;p5"/>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6" name="Google Shape;766;p5"/>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7" name="Google Shape;767;p5"/>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8" name="Google Shape;768;p5"/>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9" name="Google Shape;769;p5"/>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0" name="Google Shape;770;p5"/>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1" name="Google Shape;771;p5"/>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2" name="Google Shape;772;p5"/>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3" name="Google Shape;773;p5"/>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4" name="Google Shape;774;p5"/>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5" name="Google Shape;775;p5"/>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6" name="Google Shape;776;p5"/>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7" name="Google Shape;777;p5"/>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8" name="Google Shape;778;p5"/>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9" name="Google Shape;779;p5"/>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0" name="Google Shape;780;p5"/>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1" name="Google Shape;781;p5"/>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2" name="Google Shape;782;p5"/>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3" name="Google Shape;783;p5"/>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4" name="Google Shape;784;p5"/>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5" name="Google Shape;785;p5"/>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6" name="Google Shape;786;p5"/>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7" name="Google Shape;787;p5"/>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8" name="Google Shape;788;p5"/>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9" name="Google Shape;789;p5"/>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0" name="Google Shape;790;p5"/>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1" name="Google Shape;791;p5"/>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2" name="Google Shape;792;p5"/>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3" name="Google Shape;793;p5"/>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4" name="Google Shape;794;p5"/>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5" name="Google Shape;795;p5"/>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6" name="Google Shape;796;p5"/>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7" name="Google Shape;797;p5"/>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8" name="Google Shape;798;p5"/>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9" name="Google Shape;799;p5"/>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0" name="Google Shape;800;p5"/>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1" name="Google Shape;801;p5"/>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2" name="Google Shape;802;p5"/>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3" name="Google Shape;803;p5"/>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4" name="Google Shape;804;p5"/>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5" name="Google Shape;805;p5"/>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6" name="Google Shape;806;p5"/>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7" name="Google Shape;807;p5"/>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8" name="Google Shape;808;p5"/>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9" name="Google Shape;809;p5"/>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0" name="Google Shape;810;p5"/>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1" name="Google Shape;811;p5"/>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2" name="Google Shape;812;p5"/>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3" name="Google Shape;813;p5"/>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4" name="Google Shape;814;p5"/>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5" name="Google Shape;815;p5"/>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6" name="Google Shape;816;p5"/>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7" name="Google Shape;817;p5"/>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8" name="Google Shape;818;p5"/>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9" name="Google Shape;819;p5"/>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0" name="Google Shape;820;p5"/>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1" name="Google Shape;821;p5"/>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2" name="Google Shape;822;p5"/>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3" name="Google Shape;823;p5"/>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4" name="Google Shape;824;p5"/>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5" name="Google Shape;825;p5"/>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6" name="Google Shape;826;p5"/>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7" name="Google Shape;827;p5"/>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8" name="Google Shape;828;p5"/>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9" name="Google Shape;829;p5"/>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0" name="Google Shape;830;p5"/>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1" name="Google Shape;831;p5"/>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2" name="Google Shape;832;p5"/>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3" name="Google Shape;833;p5"/>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4" name="Google Shape;834;p5"/>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5" name="Google Shape;835;p5"/>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6" name="Google Shape;836;p5"/>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7" name="Google Shape;837;p5"/>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8" name="Google Shape;838;p5"/>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9" name="Google Shape;839;p5"/>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0" name="Google Shape;840;p5"/>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1" name="Google Shape;841;p5"/>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2" name="Google Shape;842;p5"/>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3" name="Google Shape;843;p5"/>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4" name="Google Shape;844;p5"/>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5" name="Google Shape;845;p5"/>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6" name="Google Shape;846;p5"/>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7" name="Google Shape;847;p5"/>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8" name="Google Shape;848;p5"/>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9" name="Google Shape;849;p5"/>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0" name="Google Shape;850;p5"/>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1" name="Google Shape;851;p5"/>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2" name="Google Shape;852;p5"/>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3" name="Google Shape;853;p5"/>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4" name="Google Shape;854;p5"/>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5" name="Google Shape;855;p5"/>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6" name="Google Shape;856;p5"/>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7" name="Google Shape;857;p5"/>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8" name="Google Shape;858;p5"/>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9" name="Google Shape;859;p5"/>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0" name="Google Shape;860;p5"/>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1" name="Google Shape;861;p5"/>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2" name="Google Shape;862;p5"/>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3" name="Google Shape;863;p5"/>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4" name="Google Shape;864;p5"/>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5" name="Google Shape;865;p5"/>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6" name="Google Shape;866;p5"/>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7" name="Google Shape;867;p5"/>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8" name="Google Shape;868;p5"/>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869" name="Google Shape;869;p5"/>
          <p:cNvSpPr txBox="1">
            <a:spLocks noGrp="1"/>
          </p:cNvSpPr>
          <p:nvPr>
            <p:ph type="title"/>
          </p:nvPr>
        </p:nvSpPr>
        <p:spPr>
          <a:xfrm>
            <a:off x="1509000" y="830700"/>
            <a:ext cx="9174000" cy="777200"/>
          </a:xfrm>
          <a:prstGeom prst="rect">
            <a:avLst/>
          </a:prstGeom>
        </p:spPr>
        <p:txBody>
          <a:bodyPr spcFirstLastPara="1" wrap="square" lIns="121897" tIns="121897" rIns="121897" bIns="121897"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870" name="Google Shape;870;p5"/>
          <p:cNvSpPr txBox="1">
            <a:spLocks noGrp="1"/>
          </p:cNvSpPr>
          <p:nvPr>
            <p:ph type="body" idx="1"/>
          </p:nvPr>
        </p:nvSpPr>
        <p:spPr>
          <a:xfrm>
            <a:off x="1509000" y="1750400"/>
            <a:ext cx="9174000" cy="4664800"/>
          </a:xfrm>
          <a:prstGeom prst="rect">
            <a:avLst/>
          </a:prstGeom>
        </p:spPr>
        <p:txBody>
          <a:bodyPr spcFirstLastPara="1" wrap="square" lIns="121897" tIns="121897" rIns="121897" bIns="121897"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871" name="Google Shape;871;p5"/>
          <p:cNvSpPr txBox="1">
            <a:spLocks noGrp="1"/>
          </p:cNvSpPr>
          <p:nvPr>
            <p:ph type="sldNum" idx="12"/>
          </p:nvPr>
        </p:nvSpPr>
        <p:spPr>
          <a:xfrm>
            <a:off x="11665333" y="0"/>
            <a:ext cx="526400" cy="4288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75759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fld id="{8D5C7AAC-D1CF-4F31-B79D-B29F6BC8D369}" type="datetime1">
              <a:rPr lang="zh-CN" altLang="en-US" smtClean="0"/>
              <a:t>2021/9/23</a:t>
            </a:fld>
            <a:endParaRPr lang="zh-CN" altLang="en-US"/>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r>
              <a:rPr lang="vi-VN" altLang="zh-CN"/>
              <a:t>THIẾT KẾ BÀI GIẢNG PP MÔN NGỮ VĂN</a:t>
            </a:r>
            <a:endParaRPr lang="zh-CN" altLang="en-US"/>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spTree>
    <p:extLst>
      <p:ext uri="{BB962C8B-B14F-4D97-AF65-F5344CB8AC3E}">
        <p14:creationId xmlns:p14="http://schemas.microsoft.com/office/powerpoint/2010/main" val="123375659"/>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fld id="{368A239C-9FCC-4E66-BC43-6A5353910136}" type="datetime1">
              <a:rPr lang="zh-CN" altLang="en-US" smtClean="0"/>
              <a:t>2021/9/23</a:t>
            </a:fld>
            <a:endParaRPr lang="zh-CN" altLang="en-US"/>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r>
              <a:rPr lang="vi-VN" altLang="zh-CN"/>
              <a:t>THIẾT KẾ BÀI GIẢNG PP MÔN NGỮ VĂN</a:t>
            </a:r>
            <a:endParaRPr lang="zh-CN" altLang="en-US"/>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980201406"/>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fld id="{2E1A50D8-EC64-4B6F-99B8-DC163166FC50}" type="datetime1">
              <a:rPr lang="zh-CN" altLang="en-US" smtClean="0"/>
              <a:t>2021/9/23</a:t>
            </a:fld>
            <a:endParaRPr lang="zh-CN" altLang="en-US"/>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r>
              <a:rPr lang="vi-VN" altLang="zh-CN"/>
              <a:t>THIẾT KẾ BÀI GIẢNG PP MÔN NGỮ VĂN</a:t>
            </a:r>
            <a:endParaRPr lang="zh-CN" altLang="en-US"/>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124396725"/>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fld id="{413581C5-B535-4B65-9B6B-B6DFCAEA8E6F}" type="datetime1">
              <a:rPr lang="zh-CN" altLang="en-US" smtClean="0"/>
              <a:t>2021/9/23</a:t>
            </a:fld>
            <a:endParaRPr lang="zh-CN" altLang="en-US"/>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r>
              <a:rPr lang="vi-VN" altLang="zh-CN"/>
              <a:t>THIẾT KẾ BÀI GIẢNG PP MÔN NGỮ VĂN</a:t>
            </a:r>
            <a:endParaRPr lang="zh-CN" altLang="en-US"/>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711803594"/>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fld id="{EDCBBECD-DCB3-4D70-BF62-85F95B4B9365}" type="datetime1">
              <a:rPr lang="zh-CN" altLang="en-US" smtClean="0"/>
              <a:t>2021/9/23</a:t>
            </a:fld>
            <a:endParaRPr lang="zh-CN" altLang="en-US"/>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r>
              <a:rPr lang="vi-VN" altLang="zh-CN"/>
              <a:t>THIẾT KẾ BÀI GIẢNG PP MÔN NGỮ VĂN</a:t>
            </a:r>
            <a:endParaRPr lang="zh-CN" altLang="en-US"/>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78445669"/>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fld id="{2A9ED5EC-3B46-417F-879D-3847EFA4FB64}" type="datetime1">
              <a:rPr lang="zh-CN" altLang="en-US" smtClean="0"/>
              <a:t>2021/9/23</a:t>
            </a:fld>
            <a:endParaRPr lang="zh-CN" altLang="en-US"/>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r>
              <a:rPr lang="vi-VN" altLang="zh-CN"/>
              <a:t>THIẾT KẾ BÀI GIẢNG PP MÔN NGỮ VĂN</a:t>
            </a:r>
            <a:endParaRPr lang="zh-CN" altLang="en-US"/>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761190212"/>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fld id="{85B1F4A8-66A7-4CC4-85FF-8AD261B223F2}" type="datetime1">
              <a:rPr lang="zh-CN" altLang="en-US" smtClean="0"/>
              <a:t>2021/9/23</a:t>
            </a:fld>
            <a:endParaRPr lang="zh-CN" altLang="en-US"/>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r>
              <a:rPr lang="vi-VN" altLang="zh-CN"/>
              <a:t>THIẾT KẾ BÀI GIẢNG PP MÔN NGỮ VĂN</a:t>
            </a:r>
            <a:endParaRPr lang="zh-CN" altLang="en-US"/>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230098176"/>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2021/9/23</a:t>
            </a:fld>
            <a:endParaRPr lang="zh-CN" altLang="en-US"/>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fld id="{73007B3A-A0C6-4427-944B-AA3BB9CA5D3E}" type="datetime1">
              <a:rPr lang="zh-CN" altLang="en-US" smtClean="0"/>
              <a:t>2021/9/23</a:t>
            </a:fld>
            <a:endParaRPr lang="zh-CN" altLang="en-US"/>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r>
              <a:rPr lang="vi-VN" altLang="zh-CN"/>
              <a:t>THIẾT KẾ BÀI GIẢNG PP MÔN NGỮ VĂN</a:t>
            </a:r>
            <a:endParaRPr lang="zh-CN" altLang="en-US"/>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725905330"/>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fld id="{35760870-E25A-48E7-9636-6220A8FAD8C2}" type="datetime1">
              <a:rPr lang="zh-CN" altLang="en-US" smtClean="0"/>
              <a:t>2021/9/23</a:t>
            </a:fld>
            <a:endParaRPr lang="zh-CN" altLang="en-US"/>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r>
              <a:rPr lang="vi-VN" altLang="zh-CN"/>
              <a:t>THIẾT KẾ BÀI GIẢNG PP MÔN NGỮ VĂN</a:t>
            </a:r>
            <a:endParaRPr lang="zh-CN" altLang="en-US"/>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251573138"/>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fld id="{DE4A0866-87A4-43E6-BADB-A06907417895}" type="datetime1">
              <a:rPr lang="zh-CN" altLang="en-US" smtClean="0"/>
              <a:t>2021/9/23</a:t>
            </a:fld>
            <a:endParaRPr lang="zh-CN" altLang="en-US"/>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r>
              <a:rPr lang="vi-VN" altLang="zh-CN"/>
              <a:t>THIẾT KẾ BÀI GIẢNG PP MÔN NGỮ VĂN</a:t>
            </a:r>
            <a:endParaRPr lang="zh-CN" altLang="en-US"/>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732537476"/>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fld id="{4CEB6B8F-4788-449F-8AC1-EF0D4FED688F}" type="datetime1">
              <a:rPr lang="zh-CN" altLang="en-US" smtClean="0"/>
              <a:t>2021/9/23</a:t>
            </a:fld>
            <a:endParaRPr lang="zh-CN" altLang="en-US"/>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r>
              <a:rPr lang="vi-VN" altLang="zh-CN"/>
              <a:t>THIẾT KẾ BÀI GIẢNG PP MÔN NGỮ VĂN</a:t>
            </a:r>
            <a:endParaRPr lang="zh-CN" altLang="en-US"/>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4469734"/>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84"/>
        <p:cNvGrpSpPr/>
        <p:nvPr/>
      </p:nvGrpSpPr>
      <p:grpSpPr>
        <a:xfrm>
          <a:off x="0" y="0"/>
          <a:ext cx="0" cy="0"/>
          <a:chOff x="0" y="0"/>
          <a:chExt cx="0" cy="0"/>
        </a:xfrm>
      </p:grpSpPr>
      <p:grpSp>
        <p:nvGrpSpPr>
          <p:cNvPr id="685" name="Google Shape;685;p5"/>
          <p:cNvGrpSpPr/>
          <p:nvPr/>
        </p:nvGrpSpPr>
        <p:grpSpPr>
          <a:xfrm>
            <a:off x="2455168" y="6054421"/>
            <a:ext cx="1480659" cy="816359"/>
            <a:chOff x="1003176" y="4540815"/>
            <a:chExt cx="1110494" cy="612269"/>
          </a:xfrm>
        </p:grpSpPr>
        <p:sp>
          <p:nvSpPr>
            <p:cNvPr id="686" name="Google Shape;686;p5"/>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7" name="Google Shape;687;p5"/>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8" name="Google Shape;688;p5"/>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89" name="Google Shape;689;p5"/>
          <p:cNvGrpSpPr/>
          <p:nvPr/>
        </p:nvGrpSpPr>
        <p:grpSpPr>
          <a:xfrm>
            <a:off x="456375" y="5577984"/>
            <a:ext cx="492047" cy="970741"/>
            <a:chOff x="342281" y="4183488"/>
            <a:chExt cx="369035" cy="728056"/>
          </a:xfrm>
        </p:grpSpPr>
        <p:sp>
          <p:nvSpPr>
            <p:cNvPr id="690" name="Google Shape;690;p5"/>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1" name="Google Shape;691;p5"/>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2" name="Google Shape;692;p5"/>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3" name="Google Shape;693;p5"/>
          <p:cNvGrpSpPr/>
          <p:nvPr/>
        </p:nvGrpSpPr>
        <p:grpSpPr>
          <a:xfrm>
            <a:off x="67" y="1643867"/>
            <a:ext cx="606173" cy="1089319"/>
            <a:chOff x="50" y="1232900"/>
            <a:chExt cx="454630" cy="816989"/>
          </a:xfrm>
        </p:grpSpPr>
        <p:sp>
          <p:nvSpPr>
            <p:cNvPr id="694" name="Google Shape;694;p5"/>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5" name="Google Shape;695;p5"/>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6" name="Google Shape;696;p5"/>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697" name="Google Shape;697;p5"/>
          <p:cNvGrpSpPr/>
          <p:nvPr/>
        </p:nvGrpSpPr>
        <p:grpSpPr>
          <a:xfrm>
            <a:off x="67" y="4097393"/>
            <a:ext cx="973000" cy="1395695"/>
            <a:chOff x="50" y="3073044"/>
            <a:chExt cx="729750" cy="1046771"/>
          </a:xfrm>
        </p:grpSpPr>
        <p:sp>
          <p:nvSpPr>
            <p:cNvPr id="698" name="Google Shape;698;p5"/>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9" name="Google Shape;699;p5"/>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0" name="Google Shape;700;p5"/>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01" name="Google Shape;701;p5"/>
          <p:cNvGrpSpPr/>
          <p:nvPr/>
        </p:nvGrpSpPr>
        <p:grpSpPr>
          <a:xfrm>
            <a:off x="7926507" y="-9"/>
            <a:ext cx="3366141" cy="1013257"/>
            <a:chOff x="4012455" y="-7"/>
            <a:chExt cx="2524606" cy="759943"/>
          </a:xfrm>
        </p:grpSpPr>
        <p:sp>
          <p:nvSpPr>
            <p:cNvPr id="702" name="Google Shape;702;p5"/>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3" name="Google Shape;703;p5"/>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4" name="Google Shape;704;p5"/>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5" name="Google Shape;705;p5"/>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6" name="Google Shape;706;p5"/>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7" name="Google Shape;707;p5"/>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8" name="Google Shape;708;p5"/>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9" name="Google Shape;709;p5"/>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0" name="Google Shape;710;p5"/>
          <p:cNvGrpSpPr/>
          <p:nvPr/>
        </p:nvGrpSpPr>
        <p:grpSpPr>
          <a:xfrm>
            <a:off x="11341825" y="2085455"/>
            <a:ext cx="849905" cy="1507496"/>
            <a:chOff x="6233393" y="2021291"/>
            <a:chExt cx="637429" cy="1130622"/>
          </a:xfrm>
        </p:grpSpPr>
        <p:sp>
          <p:nvSpPr>
            <p:cNvPr id="711" name="Google Shape;711;p5"/>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2" name="Google Shape;712;p5"/>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3" name="Google Shape;713;p5"/>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4" name="Google Shape;714;p5"/>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5" name="Google Shape;715;p5"/>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6" name="Google Shape;716;p5"/>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7" name="Google Shape;717;p5"/>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8" name="Google Shape;718;p5"/>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19" name="Google Shape;719;p5"/>
          <p:cNvGrpSpPr/>
          <p:nvPr/>
        </p:nvGrpSpPr>
        <p:grpSpPr>
          <a:xfrm>
            <a:off x="9952905" y="4824270"/>
            <a:ext cx="2238824" cy="2046509"/>
            <a:chOff x="5191704" y="3618202"/>
            <a:chExt cx="1679118" cy="1534882"/>
          </a:xfrm>
        </p:grpSpPr>
        <p:sp>
          <p:nvSpPr>
            <p:cNvPr id="720" name="Google Shape;720;p5"/>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1" name="Google Shape;721;p5"/>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2" name="Google Shape;722;p5"/>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3" name="Google Shape;723;p5"/>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4" name="Google Shape;724;p5"/>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5" name="Google Shape;725;p5"/>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6" name="Google Shape;726;p5"/>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7" name="Google Shape;727;p5"/>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8" name="Google Shape;728;p5"/>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9" name="Google Shape;729;p5"/>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0" name="Google Shape;730;p5"/>
          <p:cNvGrpSpPr/>
          <p:nvPr/>
        </p:nvGrpSpPr>
        <p:grpSpPr>
          <a:xfrm>
            <a:off x="10462960" y="4097384"/>
            <a:ext cx="798488" cy="794037"/>
            <a:chOff x="5944870" y="3341438"/>
            <a:chExt cx="598866" cy="595528"/>
          </a:xfrm>
        </p:grpSpPr>
        <p:sp>
          <p:nvSpPr>
            <p:cNvPr id="731" name="Google Shape;731;p5"/>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2" name="Google Shape;732;p5"/>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3" name="Google Shape;733;p5"/>
          <p:cNvGrpSpPr/>
          <p:nvPr/>
        </p:nvGrpSpPr>
        <p:grpSpPr>
          <a:xfrm>
            <a:off x="2938929" y="140889"/>
            <a:ext cx="729203" cy="315476"/>
            <a:chOff x="2204197" y="105666"/>
            <a:chExt cx="546902" cy="236607"/>
          </a:xfrm>
        </p:grpSpPr>
        <p:sp>
          <p:nvSpPr>
            <p:cNvPr id="734" name="Google Shape;734;p5"/>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5" name="Google Shape;735;p5"/>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6" name="Google Shape;736;p5"/>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7" name="Google Shape;737;p5"/>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grpSp>
        <p:nvGrpSpPr>
          <p:cNvPr id="738" name="Google Shape;738;p5"/>
          <p:cNvGrpSpPr/>
          <p:nvPr/>
        </p:nvGrpSpPr>
        <p:grpSpPr>
          <a:xfrm>
            <a:off x="67" y="-9"/>
            <a:ext cx="2733196" cy="1031127"/>
            <a:chOff x="50" y="-7"/>
            <a:chExt cx="2049897" cy="773345"/>
          </a:xfrm>
        </p:grpSpPr>
        <p:sp>
          <p:nvSpPr>
            <p:cNvPr id="739" name="Google Shape;739;p5"/>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0" name="Google Shape;740;p5"/>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1" name="Google Shape;741;p5"/>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2" name="Google Shape;742;p5"/>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3" name="Google Shape;743;p5"/>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4" name="Google Shape;744;p5"/>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5" name="Google Shape;745;p5"/>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6" name="Google Shape;746;p5"/>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7" name="Google Shape;747;p5"/>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8" name="Google Shape;748;p5"/>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9" name="Google Shape;749;p5"/>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0" name="Google Shape;750;p5"/>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1" name="Google Shape;751;p5"/>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2" name="Google Shape;752;p5"/>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3" name="Google Shape;753;p5"/>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4" name="Google Shape;754;p5"/>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5" name="Google Shape;755;p5"/>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6" name="Google Shape;756;p5"/>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7" name="Google Shape;757;p5"/>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8" name="Google Shape;758;p5"/>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9" name="Google Shape;759;p5"/>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0" name="Google Shape;760;p5"/>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1" name="Google Shape;761;p5"/>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2" name="Google Shape;762;p5"/>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3" name="Google Shape;763;p5"/>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4" name="Google Shape;764;p5"/>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5" name="Google Shape;765;p5"/>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6" name="Google Shape;766;p5"/>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7" name="Google Shape;767;p5"/>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8" name="Google Shape;768;p5"/>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9" name="Google Shape;769;p5"/>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0" name="Google Shape;770;p5"/>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1" name="Google Shape;771;p5"/>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2" name="Google Shape;772;p5"/>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3" name="Google Shape;773;p5"/>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4" name="Google Shape;774;p5"/>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5" name="Google Shape;775;p5"/>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6" name="Google Shape;776;p5"/>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7" name="Google Shape;777;p5"/>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8" name="Google Shape;778;p5"/>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9" name="Google Shape;779;p5"/>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0" name="Google Shape;780;p5"/>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1" name="Google Shape;781;p5"/>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2" name="Google Shape;782;p5"/>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3" name="Google Shape;783;p5"/>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4" name="Google Shape;784;p5"/>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5" name="Google Shape;785;p5"/>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6" name="Google Shape;786;p5"/>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7" name="Google Shape;787;p5"/>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8" name="Google Shape;788;p5"/>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9" name="Google Shape;789;p5"/>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0" name="Google Shape;790;p5"/>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1" name="Google Shape;791;p5"/>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2" name="Google Shape;792;p5"/>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3" name="Google Shape;793;p5"/>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4" name="Google Shape;794;p5"/>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5" name="Google Shape;795;p5"/>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6" name="Google Shape;796;p5"/>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7" name="Google Shape;797;p5"/>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8" name="Google Shape;798;p5"/>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9" name="Google Shape;799;p5"/>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0" name="Google Shape;800;p5"/>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1" name="Google Shape;801;p5"/>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2" name="Google Shape;802;p5"/>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3" name="Google Shape;803;p5"/>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4" name="Google Shape;804;p5"/>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5" name="Google Shape;805;p5"/>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6" name="Google Shape;806;p5"/>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7" name="Google Shape;807;p5"/>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8" name="Google Shape;808;p5"/>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9" name="Google Shape;809;p5"/>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0" name="Google Shape;810;p5"/>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1" name="Google Shape;811;p5"/>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2" name="Google Shape;812;p5"/>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3" name="Google Shape;813;p5"/>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4" name="Google Shape;814;p5"/>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5" name="Google Shape;815;p5"/>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6" name="Google Shape;816;p5"/>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7" name="Google Shape;817;p5"/>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8" name="Google Shape;818;p5"/>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9" name="Google Shape;819;p5"/>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0" name="Google Shape;820;p5"/>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1" name="Google Shape;821;p5"/>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2" name="Google Shape;822;p5"/>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3" name="Google Shape;823;p5"/>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4" name="Google Shape;824;p5"/>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5" name="Google Shape;825;p5"/>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6" name="Google Shape;826;p5"/>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7" name="Google Shape;827;p5"/>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8" name="Google Shape;828;p5"/>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9" name="Google Shape;829;p5"/>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0" name="Google Shape;830;p5"/>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1" name="Google Shape;831;p5"/>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2" name="Google Shape;832;p5"/>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3" name="Google Shape;833;p5"/>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4" name="Google Shape;834;p5"/>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5" name="Google Shape;835;p5"/>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6" name="Google Shape;836;p5"/>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7" name="Google Shape;837;p5"/>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8" name="Google Shape;838;p5"/>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9" name="Google Shape;839;p5"/>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0" name="Google Shape;840;p5"/>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1" name="Google Shape;841;p5"/>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2" name="Google Shape;842;p5"/>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3" name="Google Shape;843;p5"/>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4" name="Google Shape;844;p5"/>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5" name="Google Shape;845;p5"/>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6" name="Google Shape;846;p5"/>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7" name="Google Shape;847;p5"/>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8" name="Google Shape;848;p5"/>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9" name="Google Shape;849;p5"/>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0" name="Google Shape;850;p5"/>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1" name="Google Shape;851;p5"/>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2" name="Google Shape;852;p5"/>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3" name="Google Shape;853;p5"/>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4" name="Google Shape;854;p5"/>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5" name="Google Shape;855;p5"/>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6" name="Google Shape;856;p5"/>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7" name="Google Shape;857;p5"/>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8" name="Google Shape;858;p5"/>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9" name="Google Shape;859;p5"/>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0" name="Google Shape;860;p5"/>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1" name="Google Shape;861;p5"/>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2" name="Google Shape;862;p5"/>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3" name="Google Shape;863;p5"/>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4" name="Google Shape;864;p5"/>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5" name="Google Shape;865;p5"/>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6" name="Google Shape;866;p5"/>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7" name="Google Shape;867;p5"/>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8" name="Google Shape;868;p5"/>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869" name="Google Shape;869;p5"/>
          <p:cNvSpPr txBox="1">
            <a:spLocks noGrp="1"/>
          </p:cNvSpPr>
          <p:nvPr>
            <p:ph type="title"/>
          </p:nvPr>
        </p:nvSpPr>
        <p:spPr>
          <a:xfrm>
            <a:off x="1509000" y="830700"/>
            <a:ext cx="9174000" cy="777200"/>
          </a:xfrm>
          <a:prstGeom prst="rect">
            <a:avLst/>
          </a:prstGeom>
        </p:spPr>
        <p:txBody>
          <a:bodyPr spcFirstLastPara="1" wrap="square" lIns="121897" tIns="121897" rIns="121897" bIns="121897" anchor="b"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870" name="Google Shape;870;p5"/>
          <p:cNvSpPr txBox="1">
            <a:spLocks noGrp="1"/>
          </p:cNvSpPr>
          <p:nvPr>
            <p:ph type="body" idx="1"/>
          </p:nvPr>
        </p:nvSpPr>
        <p:spPr>
          <a:xfrm>
            <a:off x="1509000" y="1750400"/>
            <a:ext cx="9174000" cy="4664800"/>
          </a:xfrm>
          <a:prstGeom prst="rect">
            <a:avLst/>
          </a:prstGeom>
        </p:spPr>
        <p:txBody>
          <a:bodyPr spcFirstLastPara="1" wrap="square" lIns="121897" tIns="121897" rIns="121897" bIns="121897"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871" name="Google Shape;871;p5"/>
          <p:cNvSpPr txBox="1">
            <a:spLocks noGrp="1"/>
          </p:cNvSpPr>
          <p:nvPr>
            <p:ph type="sldNum" idx="12"/>
          </p:nvPr>
        </p:nvSpPr>
        <p:spPr>
          <a:xfrm>
            <a:off x="11665333" y="0"/>
            <a:ext cx="526400" cy="428800"/>
          </a:xfrm>
          <a:prstGeom prst="rect">
            <a:avLst/>
          </a:prstGeom>
        </p:spPr>
        <p:txBody>
          <a:bodyPr spcFirstLastPara="1" wrap="square" lIns="121897" tIns="121897" rIns="121897" bIns="12189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074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2021/9/23</a:t>
            </a:fld>
            <a:endParaRPr lang="zh-CN" altLang="en-US"/>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2021/9/23</a:t>
            </a:fld>
            <a:endParaRPr lang="zh-CN" altLang="en-US"/>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2021/9/23</a:t>
            </a:fld>
            <a:endParaRPr lang="zh-CN" altLang="en-US"/>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2021/9/23</a:t>
            </a:fld>
            <a:endParaRPr lang="zh-CN" altLang="en-US"/>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2021/9/23</a:t>
            </a:fld>
            <a:endParaRPr lang="zh-CN" altLang="en-US"/>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2021/9/23</a:t>
            </a:fld>
            <a:endParaRPr lang="zh-CN" altLang="en-US"/>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2021/9/23</a:t>
            </a:fld>
            <a:endParaRPr lang="zh-CN" altLang="en-US"/>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5BF49-3D7A-4F43-BA91-D003E0AEA55D}" type="datetimeFigureOut">
              <a:rPr lang="zh-CN" altLang="en-US" smtClean="0"/>
              <a:t>2021/9/23</a:t>
            </a:fld>
            <a:endParaRPr lang="zh-CN" altLang="en-US"/>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5CC7A-60DA-44F7-8729-B85C8B8E0970}" type="datetime1">
              <a:rPr lang="zh-CN" altLang="en-US" smtClean="0"/>
              <a:t>2021/9/23</a:t>
            </a:fld>
            <a:endParaRPr lang="zh-CN" altLang="en-US"/>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vi-VN" altLang="zh-CN"/>
              <a:t>THIẾT KẾ BÀI GIẢNG PP MÔN NGỮ VĂN</a:t>
            </a:r>
            <a:endParaRPr lang="zh-CN" altLang="en-US"/>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375335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mc:AlternateContent xmlns:mc="http://schemas.openxmlformats.org/markup-compatibility/2006" xmlns:p14="http://schemas.microsoft.com/office/powerpoint/2010/main">
    <mc:Choice Requires="p14">
      <p:transition spd="slow" p14:dur="2000" advTm="3000">
        <p:blinds dir="vert"/>
      </p:transition>
    </mc:Choice>
    <mc:Fallback xmlns="">
      <p:transition spd="slow" advTm="3000">
        <p:blinds dir="vert"/>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5.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7.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3.xml"/><Relationship Id="rId7" Type="http://schemas.openxmlformats.org/officeDocument/2006/relationships/image" Target="../media/image19.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7.xml"/><Relationship Id="rId7" Type="http://schemas.openxmlformats.org/officeDocument/2006/relationships/image" Target="../media/image19.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0.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xml"/><Relationship Id="rId7" Type="http://schemas.openxmlformats.org/officeDocument/2006/relationships/image" Target="../media/image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7600" y="785807"/>
            <a:ext cx="10160000" cy="5593232"/>
            <a:chOff x="0" y="0"/>
            <a:chExt cx="14512418" cy="11186464"/>
          </a:xfrm>
        </p:grpSpPr>
        <p:grpSp>
          <p:nvGrpSpPr>
            <p:cNvPr id="3" name="Group 3"/>
            <p:cNvGrpSpPr/>
            <p:nvPr/>
          </p:nvGrpSpPr>
          <p:grpSpPr>
            <a:xfrm>
              <a:off x="381000" y="413679"/>
              <a:ext cx="14131418" cy="10772785"/>
              <a:chOff x="0" y="0"/>
              <a:chExt cx="9071908" cy="6915776"/>
            </a:xfrm>
          </p:grpSpPr>
          <p:sp>
            <p:nvSpPr>
              <p:cNvPr id="4" name="Freeform 4"/>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id="5" name="Freeform 5"/>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id="6" name="Group 6"/>
            <p:cNvGrpSpPr/>
            <p:nvPr/>
          </p:nvGrpSpPr>
          <p:grpSpPr>
            <a:xfrm>
              <a:off x="0" y="0"/>
              <a:ext cx="14131418" cy="10772785"/>
              <a:chOff x="0" y="0"/>
              <a:chExt cx="9071908" cy="6915776"/>
            </a:xfrm>
          </p:grpSpPr>
          <p:sp>
            <p:nvSpPr>
              <p:cNvPr id="7" name="Freeform 7"/>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id="8" name="Freeform 8"/>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314686" y="510712"/>
            <a:ext cx="3562629" cy="900373"/>
          </a:xfrm>
          <a:prstGeom prst="rect">
            <a:avLst/>
          </a:prstGeom>
        </p:spPr>
      </p:pic>
      <p:sp>
        <p:nvSpPr>
          <p:cNvPr id="14" name="TextBox 7"/>
          <p:cNvSpPr txBox="1"/>
          <p:nvPr/>
        </p:nvSpPr>
        <p:spPr>
          <a:xfrm>
            <a:off x="2663426" y="1411086"/>
            <a:ext cx="6971933" cy="1384995"/>
          </a:xfrm>
          <a:prstGeom prst="rect">
            <a:avLst/>
          </a:prstGeom>
        </p:spPr>
        <p:txBody>
          <a:bodyPr wrap="square" lIns="0" tIns="0" rIns="0" bIns="0" rtlCol="0" anchor="t">
            <a:spAutoFit/>
          </a:bodyPr>
          <a:lstStyle/>
          <a:p>
            <a:pPr algn="ctr">
              <a:lnSpc>
                <a:spcPct val="150000"/>
              </a:lnSpc>
            </a:pPr>
            <a:r>
              <a:rPr lang="en-US" sz="3000" b="1" spc="83" dirty="0">
                <a:solidFill>
                  <a:srgbClr val="0070C0"/>
                </a:solidFill>
                <a:latin typeface="Arial" pitchFamily="34" charset="0"/>
                <a:cs typeface="Arial" pitchFamily="34" charset="0"/>
              </a:rPr>
              <a:t>CHÀO MỪNG CÁC EM ĐẾN VỚI TIẾT HỌC HÔM NAY!</a:t>
            </a:r>
          </a:p>
        </p:txBody>
      </p:sp>
      <p:pic>
        <p:nvPicPr>
          <p:cNvPr id="15" name="Picture 2" descr="https://free.vector6.com/wp-content/uploads/2021/03/0000000705-giao-duc-hoc-tap-hoc-sinh-kien-thuc-hoc-nhom-tai-hinh-png-1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2970443"/>
            <a:ext cx="7320384" cy="31430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2"/>
          <p:cNvGrpSpPr/>
          <p:nvPr/>
        </p:nvGrpSpPr>
        <p:grpSpPr>
          <a:xfrm>
            <a:off x="4229100" y="3122518"/>
            <a:ext cx="3733800" cy="712971"/>
            <a:chOff x="0" y="0"/>
            <a:chExt cx="15434913" cy="2503857"/>
          </a:xfrm>
        </p:grpSpPr>
        <p:sp>
          <p:nvSpPr>
            <p:cNvPr id="17"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18"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19" name="TextBox 6"/>
          <p:cNvSpPr txBox="1"/>
          <p:nvPr/>
        </p:nvSpPr>
        <p:spPr>
          <a:xfrm>
            <a:off x="4341107" y="3283674"/>
            <a:ext cx="3979720" cy="359073"/>
          </a:xfrm>
          <a:prstGeom prst="rect">
            <a:avLst/>
          </a:prstGeom>
        </p:spPr>
        <p:txBody>
          <a:bodyPr lIns="0" tIns="0" rIns="0" bIns="0" rtlCol="0" anchor="t">
            <a:spAutoFit/>
          </a:bodyPr>
          <a:lstStyle/>
          <a:p>
            <a:pPr>
              <a:lnSpc>
                <a:spcPts val="2822"/>
              </a:lnSpc>
            </a:pPr>
            <a:r>
              <a:rPr lang="en-US" b="1" dirty="0" err="1">
                <a:solidFill>
                  <a:srgbClr val="000000"/>
                </a:solidFill>
                <a:latin typeface="Arial" pitchFamily="34" charset="0"/>
                <a:cs typeface="Arial" pitchFamily="34" charset="0"/>
              </a:rPr>
              <a:t>Giáo</a:t>
            </a:r>
            <a:r>
              <a:rPr lang="en-US" b="1" dirty="0">
                <a:solidFill>
                  <a:srgbClr val="000000"/>
                </a:solidFill>
                <a:latin typeface="Arial" pitchFamily="34" charset="0"/>
                <a:cs typeface="Arial" pitchFamily="34" charset="0"/>
              </a:rPr>
              <a:t> </a:t>
            </a:r>
            <a:r>
              <a:rPr lang="en-US" b="1" dirty="0" err="1">
                <a:solidFill>
                  <a:srgbClr val="000000"/>
                </a:solidFill>
                <a:latin typeface="Arial" pitchFamily="34" charset="0"/>
                <a:cs typeface="Arial" pitchFamily="34" charset="0"/>
              </a:rPr>
              <a:t>viên</a:t>
            </a:r>
            <a:r>
              <a:rPr lang="en-US" b="1" dirty="0">
                <a:solidFill>
                  <a:srgbClr val="000000"/>
                </a:solidFill>
                <a:latin typeface="Arial" pitchFamily="34" charset="0"/>
                <a:cs typeface="Arial" pitchFamily="34" charset="0"/>
              </a:rPr>
              <a:t>:</a:t>
            </a:r>
          </a:p>
        </p:txBody>
      </p:sp>
    </p:spTree>
    <p:extLst>
      <p:ext uri="{BB962C8B-B14F-4D97-AF65-F5344CB8AC3E}">
        <p14:creationId xmlns:p14="http://schemas.microsoft.com/office/powerpoint/2010/main" val="1481996381"/>
      </p:ext>
    </p:extLst>
  </p:cSld>
  <p:clrMapOvr>
    <a:masterClrMapping/>
  </p:clrMapOvr>
  <mc:AlternateContent xmlns:mc="http://schemas.openxmlformats.org/markup-compatibility/2006">
    <mc:Choice xmlns:p14="http://schemas.microsoft.com/office/powerpoint/2010/main" Requires="p14">
      <p:transition spd="slow" p14:dur="2000" advTm="3000">
        <p:blinds dir="vert"/>
      </p:transition>
    </mc:Choice>
    <mc:Fallback>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arn(inVertical)">
                                      <p:cBhvr>
                                        <p:cTn id="2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4" descr="图片包含 事情&#10;&#10;已生成高可信度的说明">
            <a:extLst>
              <a:ext uri="{FF2B5EF4-FFF2-40B4-BE49-F238E27FC236}">
                <a16:creationId xmlns="" xmlns:a16="http://schemas.microsoft.com/office/drawing/2014/main" id="{9C253A7F-6D57-40D6-A7E6-CC5045829566}"/>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rot="21219354">
            <a:off x="1751222" y="-1021696"/>
            <a:ext cx="10339552" cy="8718330"/>
          </a:xfrm>
          <a:prstGeom prst="rect">
            <a:avLst/>
          </a:prstGeom>
        </p:spPr>
      </p:pic>
      <p:sp>
        <p:nvSpPr>
          <p:cNvPr id="6" name="PA_矩形 6">
            <a:extLst>
              <a:ext uri="{FF2B5EF4-FFF2-40B4-BE49-F238E27FC236}">
                <a16:creationId xmlns="" xmlns:a16="http://schemas.microsoft.com/office/drawing/2014/main" id="{4EF663E7-621E-44AB-9857-858692513608}"/>
              </a:ext>
            </a:extLst>
          </p:cNvPr>
          <p:cNvSpPr/>
          <p:nvPr>
            <p:custDataLst>
              <p:tags r:id="rId2"/>
            </p:custDataLst>
          </p:nvPr>
        </p:nvSpPr>
        <p:spPr>
          <a:xfrm>
            <a:off x="4552991" y="1386550"/>
            <a:ext cx="4345147" cy="3901837"/>
          </a:xfrm>
          <a:prstGeom prst="rect">
            <a:avLst/>
          </a:prstGeom>
        </p:spPr>
        <p:txBody>
          <a:bodyPr wrap="square">
            <a:spAutoFit/>
          </a:bodyPr>
          <a:lstStyle/>
          <a:p>
            <a:pPr algn="just">
              <a:lnSpc>
                <a:spcPct val="150000"/>
              </a:lnSpc>
            </a:pPr>
            <a:r>
              <a:rPr lang="nl-NL" sz="2400" b="1" dirty="0"/>
              <a:t>Tác dụng:  so sánh  tiếng bước chân của hoàng tử bé với tiếng nhạc, một thứ âm thanh du dương, mang cảm xúc, gợi ra sự gần gũi, quen thuộc, ấm áp với cáo.</a:t>
            </a:r>
            <a:endParaRPr lang="vi-VN" sz="2400" b="1" dirty="0"/>
          </a:p>
          <a:p>
            <a:pPr algn="just">
              <a:lnSpc>
                <a:spcPct val="150000"/>
              </a:lnSpc>
            </a:pPr>
            <a:endParaRPr lang="zh-CN" altLang="en-US" sz="2400" b="1" i="1" dirty="0">
              <a:solidFill>
                <a:srgbClr val="FF0000"/>
              </a:solidFill>
              <a:effectLst/>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pic>
        <p:nvPicPr>
          <p:cNvPr id="8" name="PA_图片 5">
            <a:extLst>
              <a:ext uri="{FF2B5EF4-FFF2-40B4-BE49-F238E27FC236}">
                <a16:creationId xmlns="" xmlns:a16="http://schemas.microsoft.com/office/drawing/2014/main" id="{0BDE6185-9F52-4850-8D85-FC9CE1A42605}"/>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0076793" y="268650"/>
            <a:ext cx="1745283" cy="1907690"/>
          </a:xfrm>
          <a:prstGeom prst="rect">
            <a:avLst/>
          </a:prstGeom>
        </p:spPr>
      </p:pic>
    </p:spTree>
    <p:extLst>
      <p:ext uri="{BB962C8B-B14F-4D97-AF65-F5344CB8AC3E}">
        <p14:creationId xmlns:p14="http://schemas.microsoft.com/office/powerpoint/2010/main" val="268955185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0" presetClass="path" presetSubtype="0" accel="50000" decel="50000" fill="hold" nodeType="withEffect">
                                  <p:stCondLst>
                                    <p:cond delay="0"/>
                                  </p:stCondLst>
                                  <p:childTnLst>
                                    <p:animMotion origin="layout" path="M -0.96667 0.94815 L -0.96667 0.94838 C -0.94987 0.94653 -0.93334 0.94699 -0.91667 0.94375 C -0.91094 0.94259 -0.9 0.93542 -0.9 0.93565 C -0.89844 0.93333 -0.89701 0.93079 -0.89532 0.92894 C -0.89427 0.92778 -0.89284 0.92801 -0.89167 0.92685 C -0.87722 0.91042 -0.88763 0.91782 -0.87383 0.90579 C -0.87201 0.90394 -0.86979 0.90324 -0.86797 0.90139 C -0.86407 0.89792 -0.85834 0.89051 -0.85482 0.88657 C -0.84857 0.87963 -0.84857 0.88102 -0.84284 0.87176 C -0.83373 0.85695 -0.83425 0.85625 -0.82631 0.83796 C -0.82474 0.83449 -0.82292 0.83125 -0.82149 0.82732 C -0.81992 0.82315 -0.81849 0.81875 -0.81667 0.81482 C -0.81667 0.81458 -0.80482 0.7882 -0.80248 0.78287 C -0.80078 0.7794 -0.79896 0.77616 -0.79766 0.77245 C -0.79649 0.76875 -0.79506 0.76551 -0.79414 0.76181 C -0.78633 0.73125 -0.79727 0.76574 -0.78815 0.73843 C -0.7862 0.72477 -0.78802 0.73449 -0.78334 0.71945 C -0.78256 0.71667 -0.78164 0.71389 -0.78099 0.71111 C -0.78047 0.70903 -0.78047 0.70648 -0.77982 0.70463 C -0.77878 0.70162 -0.77735 0.69907 -0.77631 0.6963 C -0.77461 0.6919 -0.77149 0.68357 -0.77149 0.6838 C -0.7711 0.68056 -0.77097 0.67755 -0.77032 0.675 C -0.7694 0.67176 -0.76784 0.66945 -0.76667 0.66667 C -0.76485 0.66204 -0.76211 0.65417 -0.76081 0.64954 C -0.7599 0.64676 -0.75912 0.64398 -0.75834 0.6412 C -0.75756 0.63773 -0.75703 0.6338 -0.75599 0.63056 C -0.75508 0.62755 -0.75365 0.625 -0.75248 0.62222 C -0.75209 0.61991 -0.7517 0.61782 -0.75131 0.61574 C -0.75013 0.61088 -0.74857 0.60602 -0.74766 0.60093 C -0.74701 0.59676 -0.74701 0.59236 -0.74649 0.5882 C -0.7444 0.57338 -0.74401 0.57708 -0.7405 0.56296 C -0.73881 0.55579 -0.73828 0.54769 -0.73581 0.54167 C -0.73464 0.53889 -0.73334 0.53611 -0.73216 0.53333 C -0.7306 0.52894 -0.72982 0.52338 -0.72748 0.5206 L -0.72032 0.51204 C -0.70677 0.51273 -0.69323 0.5125 -0.67982 0.51412 C -0.67657 0.51458 -0.67357 0.51759 -0.67032 0.51852 C -0.66394 0.51991 -0.65756 0.51991 -0.65117 0.5206 L -0.64414 0.52269 C -0.64128 0.52338 -0.63854 0.52384 -0.63581 0.52477 C -0.61537 0.53195 -0.6375 0.52685 -0.6155 0.53102 C -0.60821 0.53542 -0.60026 0.54028 -0.59284 0.54375 C -0.58933 0.54537 -0.58568 0.54583 -0.58216 0.54815 C -0.57644 0.55162 -0.57123 0.55741 -0.5655 0.56065 C -0.55834 0.56505 -0.55729 0.56528 -0.55 0.5713 C -0.54519 0.57546 -0.54076 0.58079 -0.53581 0.58403 C -0.53256 0.58611 -0.5293 0.58796 -0.52617 0.59028 C -0.52383 0.59213 -0.52149 0.59491 -0.51914 0.59676 C -0.51276 0.60139 -0.50664 0.60648 -0.5 0.60949 C -0.49688 0.61088 -0.49362 0.61204 -0.4905 0.61366 C -0.46185 0.62755 -0.48242 0.61829 -0.46953 0.62431 C -0.45599 0.62292 -0.44336 0.62245 -0.42982 0.61991 C -0.428 0.61968 -0.4267 0.61713 -0.425 0.61574 C -0.41472 0.60764 -0.42318 0.61644 -0.41198 0.60301 L -0.41198 0.60324 C -0.41029 0.60162 -0.4086 0.60046 -0.40716 0.59884 C -0.40391 0.59491 -0.40104 0.58982 -0.39766 0.58611 C -0.39362 0.58171 -0.38451 0.57269 -0.38216 0.56713 C -0.37539 0.55116 -0.38216 0.56551 -0.37383 0.55232 C -0.36511 0.53843 -0.37058 0.5456 -0.36315 0.53102 C -0.35795 0.52083 -0.35599 0.52014 -0.35235 0.50995 C -0.35144 0.50718 -0.35104 0.50394 -0.35 0.50139 C -0.34909 0.49907 -0.3474 0.49745 -0.34649 0.49514 C -0.34545 0.49259 -0.34506 0.48935 -0.34401 0.48657 C -0.34297 0.48357 -0.34167 0.48102 -0.3405 0.47824 C -0.33711 0.46991 -0.33542 0.46296 -0.33099 0.45486 C -0.32826 0.45 -0.32565 0.44445 -0.32266 0.44005 C -0.31823 0.4338 -0.31302 0.42894 -0.30951 0.42107 C -0.30795 0.41759 -0.30664 0.41343 -0.30482 0.41042 C -0.30261 0.40718 -0.30013 0.40463 -0.29766 0.40208 C -0.29089 0.39468 -0.28477 0.38519 -0.27735 0.38079 C -0.27617 0.38009 -0.275 0.37963 -0.27383 0.3787 C -0.27253 0.37755 -0.27162 0.37546 -0.27032 0.37454 C -0.26836 0.37315 -0.26628 0.37315 -0.26433 0.37245 C -0.26302 0.37176 -0.26198 0.37083 -0.26068 0.37037 C -0.25873 0.36945 -0.25677 0.36898 -0.25482 0.36806 C -0.25313 0.36759 -0.25157 0.36667 -0.25 0.36597 C -0.2444 0.36412 -0.23776 0.36273 -0.23216 0.36181 C -0.22162 0.36019 -0.20534 0.35857 -0.19519 0.35764 C -0.18164 0.35162 -0.20248 0.36042 -0.17149 0.35116 L -0.16433 0.34907 C -0.16237 0.34769 -0.16029 0.34607 -0.15834 0.34491 C -0.15482 0.34259 -0.14766 0.33843 -0.14766 0.33866 C -0.14649 0.33704 -0.14532 0.33542 -0.14401 0.33426 C -0.14115 0.33171 -0.13763 0.32986 -0.13451 0.32801 C -0.1319 0.32315 -0.13073 0.32037 -0.12735 0.31736 C -0.12631 0.31644 -0.125 0.31597 -0.12383 0.31528 C -0.12266 0.31389 -0.12136 0.3125 -0.12019 0.31111 C -0.11667 0.30625 -0.11328 0.3007 -0.10951 0.2963 C -0.10586 0.2919 -0.10482 0.29074 -0.10117 0.28565 C -0.09883 0.28218 -0.09662 0.27824 -0.09401 0.275 C -0.09141 0.27176 -0.08828 0.26991 -0.08568 0.26667 C -0.08386 0.26412 -0.08269 0.26042 -0.08099 0.2581 C -0.06693 0.23935 -0.08607 0.27014 -0.07149 0.24745 C -0.06472 0.23704 -0.06849 0.24259 -0.06433 0.23264 C -0.0612 0.22546 -0.05834 0.21782 -0.05482 0.21157 C -0.05313 0.2088 -0.05144 0.20602 -0.05 0.20301 C -0.04375 0.19051 -0.04935 0.19815 -0.04284 0.19028 C -0.03959 0.16713 -0.04532 0.20347 -0.03451 0.16505 C -0.03334 0.16065 -0.03229 0.15625 -0.03099 0.15232 C -0.02995 0.14931 -0.02852 0.14676 -0.02735 0.14375 C -0.02657 0.14167 -0.02578 0.13958 -0.025 0.1375 C -0.02461 0.13472 -0.02435 0.13171 -0.02383 0.12894 C -0.02253 0.12292 -0.02097 0.11945 -0.01901 0.11412 C -0.01862 0.11204 -0.01836 0.10995 -0.01784 0.10787 C -0.0155 0.09792 -0.01446 0.09861 -0.01315 0.08657 C -0.01289 0.08472 -0.01133 0.07014 -0.01068 0.06759 C -0.01016 0.06528 -0.00899 0.06343 -0.00834 0.06134 C -0.00612 0.05347 -0.0043 0.0419 -0.00352 0.0338 C -0.00326 0.03079 -0.00183 0.01042 3.125E-6 0.00833 L 0.00364 0.00417 L 3.125E-6 -7.40741E-7 " pathEditMode="relative" rAng="0" ptsTypes="AAAAAAAAAAAAAAAAAAAAAAAAAAAAAAAAAAAAAAAAAAAAAAAAAAAAAAAAAAAAAAAAAAAAAAAAAAAAAAAAAAAAAAAAAAAAAAAAAAAAAAAAAAAAAAAAA">
                                      <p:cBhvr>
                                        <p:cTn id="23" dur="2000" fill="hold"/>
                                        <p:tgtEl>
                                          <p:spTgt spid="8"/>
                                        </p:tgtEl>
                                        <p:attrNameLst>
                                          <p:attrName>ppt_x</p:attrName>
                                          <p:attrName>ppt_y</p:attrName>
                                        </p:attrNameLst>
                                      </p:cBhvr>
                                      <p:rCtr x="48516" y="-47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_矩形 8">
            <a:extLst>
              <a:ext uri="{FF2B5EF4-FFF2-40B4-BE49-F238E27FC236}">
                <a16:creationId xmlns="" xmlns:a16="http://schemas.microsoft.com/office/drawing/2014/main" id="{5BBEAC4B-8734-416E-9DFB-8AC5586A2A31}"/>
              </a:ext>
            </a:extLst>
          </p:cNvPr>
          <p:cNvSpPr/>
          <p:nvPr>
            <p:custDataLst>
              <p:tags r:id="rId1"/>
            </p:custDataLst>
          </p:nvPr>
        </p:nvSpPr>
        <p:spPr>
          <a:xfrm>
            <a:off x="191069" y="177934"/>
            <a:ext cx="11778018" cy="18158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b="1" dirty="0" smtClean="0"/>
              <a:t>BT</a:t>
            </a:r>
            <a:r>
              <a:rPr lang="vi-VN" sz="2800" b="1" dirty="0" smtClean="0"/>
              <a:t>4</a:t>
            </a:r>
            <a:r>
              <a:rPr lang="en-US" sz="2800" b="1" dirty="0" smtClean="0"/>
              <a:t>/</a:t>
            </a:r>
            <a:r>
              <a:rPr lang="en-US" sz="2800" b="1" dirty="0" err="1" smtClean="0"/>
              <a:t>Trang</a:t>
            </a:r>
            <a:r>
              <a:rPr lang="en-US" sz="2800" b="1" dirty="0" smtClean="0"/>
              <a:t> 20: </a:t>
            </a:r>
            <a:r>
              <a:rPr lang="vi-VN" sz="2800" b="1" dirty="0" smtClean="0"/>
              <a:t>Trong </a:t>
            </a:r>
            <a:r>
              <a:rPr lang="vi-VN" sz="2800" b="1" dirty="0"/>
              <a:t>văn bản </a:t>
            </a:r>
            <a:r>
              <a:rPr lang="vi-VN" sz="2800" b="1" i="1" dirty="0">
                <a:solidFill>
                  <a:srgbClr val="FF0000"/>
                </a:solidFill>
              </a:rPr>
              <a:t>Nếu cậu muốn có một người bạn...</a:t>
            </a:r>
            <a:r>
              <a:rPr lang="vi-VN" sz="2800" b="1" i="1" dirty="0"/>
              <a:t>,</a:t>
            </a:r>
            <a:r>
              <a:rPr lang="vi-VN" sz="2800" b="1" dirty="0"/>
              <a:t> nhiều lời thoại của nhân vật được lặp lại, chẳng hạn: </a:t>
            </a:r>
            <a:r>
              <a:rPr lang="vi-VN" sz="2800" b="1" i="1" dirty="0">
                <a:solidFill>
                  <a:srgbClr val="FF0000"/>
                </a:solidFill>
              </a:rPr>
              <a:t>“Cảm hoá" nghĩa là gì?, Cảm hoá mình đi!</a:t>
            </a:r>
            <a:r>
              <a:rPr lang="vi-VN" sz="2800" b="1" i="1" dirty="0"/>
              <a:t>,...</a:t>
            </a:r>
            <a:r>
              <a:rPr lang="vi-VN" sz="2800" b="1" dirty="0">
                <a:solidFill>
                  <a:srgbClr val="FF0000"/>
                </a:solidFill>
              </a:rPr>
              <a:t> </a:t>
            </a:r>
            <a:r>
              <a:rPr lang="vi-VN" sz="2800" b="1" dirty="0"/>
              <a:t>Hãy tìm thêm những lời thoại được lặp lại trong văn bản này và cho biết tác dụng của chúng</a:t>
            </a:r>
            <a:r>
              <a:rPr lang="vi-VN" sz="2800" b="1" dirty="0" smtClean="0"/>
              <a:t>.</a:t>
            </a:r>
            <a:endParaRPr lang="vi-VN" sz="2800" b="1" dirty="0"/>
          </a:p>
        </p:txBody>
      </p:sp>
      <p:pic>
        <p:nvPicPr>
          <p:cNvPr id="15" name="图片 14" descr="图片包含 文字&#10;&#10;已生成高可信度的说明">
            <a:extLst>
              <a:ext uri="{FF2B5EF4-FFF2-40B4-BE49-F238E27FC236}">
                <a16:creationId xmlns="" xmlns:a16="http://schemas.microsoft.com/office/drawing/2014/main" id="{4461CEF8-CBA9-4CB1-9718-679C8B4660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3955" y="3184570"/>
            <a:ext cx="3468045" cy="4045791"/>
          </a:xfrm>
          <a:prstGeom prst="rect">
            <a:avLst/>
          </a:prstGeom>
        </p:spPr>
      </p:pic>
      <p:sp>
        <p:nvSpPr>
          <p:cNvPr id="6" name="Text Placeholder 2"/>
          <p:cNvSpPr txBox="1">
            <a:spLocks/>
          </p:cNvSpPr>
          <p:nvPr/>
        </p:nvSpPr>
        <p:spPr>
          <a:xfrm>
            <a:off x="191069" y="2219564"/>
            <a:ext cx="11778018" cy="2161367"/>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indent="0" algn="just">
              <a:buFont typeface="Arial" panose="020B0604020202020204" pitchFamily="34" charset="0"/>
              <a:buNone/>
            </a:pPr>
            <a:r>
              <a:rPr lang="vi-VN" b="1" dirty="0" smtClean="0">
                <a:solidFill>
                  <a:schemeClr val="tx2">
                    <a:lumMod val="10000"/>
                  </a:schemeClr>
                </a:solidFill>
              </a:rPr>
              <a:t>Những lời thoại được lặp lại: </a:t>
            </a:r>
            <a:r>
              <a:rPr lang="vi-VN" i="1" dirty="0" smtClean="0">
                <a:solidFill>
                  <a:schemeClr val="tx2">
                    <a:lumMod val="10000"/>
                  </a:schemeClr>
                </a:solidFill>
              </a:rPr>
              <a:t>vĩnh biệt, điều cốt lõi trong mắt trần, chính thời gian mà bạn bỏ ra cho bông hồng của bạn, bạn có trách nhiệm với bông hồng của bạn</a:t>
            </a:r>
            <a:r>
              <a:rPr lang="vi-VN" dirty="0" smtClean="0">
                <a:solidFill>
                  <a:schemeClr val="tx2">
                    <a:lumMod val="10000"/>
                  </a:schemeClr>
                </a:solidFill>
              </a:rPr>
              <a:t>...</a:t>
            </a:r>
          </a:p>
          <a:p>
            <a:pPr marL="76200" indent="0" algn="just">
              <a:buFont typeface="Arial" panose="020B0604020202020204" pitchFamily="34" charset="0"/>
              <a:buNone/>
            </a:pPr>
            <a:r>
              <a:rPr lang="vi-VN" dirty="0" smtClean="0">
                <a:solidFill>
                  <a:schemeClr val="tx2">
                    <a:lumMod val="10000"/>
                  </a:schemeClr>
                </a:solidFill>
                <a:sym typeface="Wingdings"/>
              </a:rPr>
              <a:t></a:t>
            </a:r>
            <a:r>
              <a:rPr lang="vi-VN" dirty="0" smtClean="0">
                <a:solidFill>
                  <a:schemeClr val="tx2">
                    <a:lumMod val="10000"/>
                  </a:schemeClr>
                </a:solidFill>
              </a:rPr>
              <a:t> </a:t>
            </a:r>
            <a:r>
              <a:rPr lang="vi-VN" b="1" dirty="0" smtClean="0">
                <a:solidFill>
                  <a:schemeClr val="tx2">
                    <a:lumMod val="10000"/>
                  </a:schemeClr>
                </a:solidFill>
              </a:rPr>
              <a:t>Tác dụng</a:t>
            </a:r>
            <a:r>
              <a:rPr lang="vi-VN" dirty="0" smtClean="0">
                <a:solidFill>
                  <a:schemeClr val="tx2">
                    <a:lumMod val="10000"/>
                  </a:schemeClr>
                </a:solidFill>
              </a:rPr>
              <a:t>: nhấn mạnh nội dung câu nói, vừa tạo nhạc tính và chất thơ cho </a:t>
            </a:r>
            <a:r>
              <a:rPr lang="en-US" dirty="0" err="1" smtClean="0">
                <a:solidFill>
                  <a:schemeClr val="tx2">
                    <a:lumMod val="10000"/>
                  </a:schemeClr>
                </a:solidFill>
              </a:rPr>
              <a:t>văn</a:t>
            </a:r>
            <a:r>
              <a:rPr lang="en-US" dirty="0" smtClean="0">
                <a:solidFill>
                  <a:schemeClr val="tx2">
                    <a:lumMod val="10000"/>
                  </a:schemeClr>
                </a:solidFill>
              </a:rPr>
              <a:t> </a:t>
            </a:r>
            <a:r>
              <a:rPr lang="en-US" dirty="0" err="1" smtClean="0">
                <a:solidFill>
                  <a:schemeClr val="tx2">
                    <a:lumMod val="10000"/>
                  </a:schemeClr>
                </a:solidFill>
              </a:rPr>
              <a:t>bản</a:t>
            </a:r>
            <a:r>
              <a:rPr lang="vi-VN" dirty="0" smtClean="0">
                <a:solidFill>
                  <a:schemeClr val="tx2">
                    <a:lumMod val="10000"/>
                  </a:schemeClr>
                </a:solidFill>
              </a:rPr>
              <a:t>.</a:t>
            </a:r>
            <a:endParaRPr lang="vi-VN" dirty="0">
              <a:solidFill>
                <a:schemeClr val="tx2">
                  <a:lumMod val="10000"/>
                </a:schemeClr>
              </a:solidFill>
            </a:endParaRPr>
          </a:p>
        </p:txBody>
      </p:sp>
    </p:spTree>
    <p:extLst>
      <p:ext uri="{BB962C8B-B14F-4D97-AF65-F5344CB8AC3E}">
        <p14:creationId xmlns:p14="http://schemas.microsoft.com/office/powerpoint/2010/main" val="93157649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PA_矩形 6">
            <a:extLst>
              <a:ext uri="{FF2B5EF4-FFF2-40B4-BE49-F238E27FC236}">
                <a16:creationId xmlns="" xmlns:a16="http://schemas.microsoft.com/office/drawing/2014/main" id="{4EF663E7-621E-44AB-9857-858692513608}"/>
              </a:ext>
            </a:extLst>
          </p:cNvPr>
          <p:cNvSpPr/>
          <p:nvPr>
            <p:custDataLst>
              <p:tags r:id="rId1"/>
            </p:custDataLst>
          </p:nvPr>
        </p:nvSpPr>
        <p:spPr>
          <a:xfrm>
            <a:off x="582967" y="1367432"/>
            <a:ext cx="4994675"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lnSpc>
                <a:spcPct val="150000"/>
              </a:lnSpc>
              <a:buFontTx/>
              <a:buChar char="-"/>
            </a:pP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Bài</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8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mục</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7 trang 9</a:t>
            </a:r>
          </a:p>
          <a:p>
            <a:pPr algn="just">
              <a:lnSpc>
                <a:spcPct val="150000"/>
              </a:lnSpc>
            </a:pP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Chỉ</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ra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và</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nêu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tác</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dụng</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của</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biện</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pháp</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tu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từ</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có</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trong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đoạn</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trích</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từ</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i="1" dirty="0" err="1">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Những</a:t>
            </a:r>
            <a:r>
              <a:rPr lang="vi-VN" altLang="zh-CN" sz="2400" b="1" i="1" dirty="0">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i="1" dirty="0" err="1">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hạt</a:t>
            </a:r>
            <a:r>
              <a:rPr lang="vi-VN" altLang="zh-CN" sz="2400" b="1" i="1" dirty="0">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mưa </a:t>
            </a:r>
            <a:r>
              <a:rPr lang="vi-VN" altLang="zh-CN" sz="2400" b="1" dirty="0" err="1">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đến</a:t>
            </a:r>
            <a:r>
              <a:rPr lang="vi-VN" altLang="zh-CN" sz="2400" b="1" dirty="0">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i="1" dirty="0" err="1">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đè</a:t>
            </a:r>
            <a:r>
              <a:rPr lang="vi-VN" altLang="zh-CN" sz="2400" b="1" i="1" dirty="0">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i="1" dirty="0" err="1">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bẹp</a:t>
            </a:r>
            <a:r>
              <a:rPr lang="vi-VN" altLang="zh-CN" sz="2400" b="1" i="1" dirty="0">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400" b="1" i="1" dirty="0" err="1">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chúng</a:t>
            </a:r>
            <a:r>
              <a:rPr lang="vi-VN" altLang="zh-CN" sz="2400" b="1" i="1" dirty="0">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tôi.</a:t>
            </a:r>
          </a:p>
          <a:p>
            <a:pPr algn="just">
              <a:lnSpc>
                <a:spcPct val="150000"/>
              </a:lnSpc>
            </a:pPr>
            <a:endParaRPr lang="zh-CN" altLang="en-US" sz="2400" b="1" dirty="0">
              <a:effectLst/>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9" name="Hộp Văn bản 8">
            <a:extLst>
              <a:ext uri="{FF2B5EF4-FFF2-40B4-BE49-F238E27FC236}">
                <a16:creationId xmlns="" xmlns:a16="http://schemas.microsoft.com/office/drawing/2014/main" id="{8EDB934F-6D5E-411A-A5BC-E7152CBBBB4D}"/>
              </a:ext>
            </a:extLst>
          </p:cNvPr>
          <p:cNvSpPr txBox="1"/>
          <p:nvPr/>
        </p:nvSpPr>
        <p:spPr>
          <a:xfrm>
            <a:off x="146239" y="430526"/>
            <a:ext cx="6225308" cy="523220"/>
          </a:xfrm>
          <a:prstGeom prst="rect">
            <a:avLst/>
          </a:prstGeom>
          <a:noFill/>
        </p:spPr>
        <p:txBody>
          <a:bodyPr wrap="square">
            <a:spAutoFit/>
          </a:bodyPr>
          <a:lstStyle/>
          <a:p>
            <a:pPr algn="ctr"/>
            <a:r>
              <a:rPr lang="vi-VN" altLang="zh-CN" sz="2800" b="1" dirty="0">
                <a:solidFill>
                  <a:srgbClr val="C00000"/>
                </a:solidFill>
                <a:latin typeface="Arial" panose="020B0604020202020204" pitchFamily="34" charset="0"/>
                <a:cs typeface="Arial" panose="020B0604020202020204" pitchFamily="34" charset="0"/>
                <a:sym typeface="Arial" panose="020B0604020202020204" pitchFamily="34" charset="0"/>
              </a:rPr>
              <a:t>LUYỆN TẬP (</a:t>
            </a:r>
            <a:r>
              <a:rPr lang="vi-VN" altLang="zh-CN" sz="2800" b="1" dirty="0" err="1">
                <a:solidFill>
                  <a:srgbClr val="C00000"/>
                </a:solidFill>
                <a:latin typeface="Arial" panose="020B0604020202020204" pitchFamily="34" charset="0"/>
                <a:cs typeface="Arial" panose="020B0604020202020204" pitchFamily="34" charset="0"/>
                <a:sym typeface="Arial" panose="020B0604020202020204" pitchFamily="34" charset="0"/>
              </a:rPr>
              <a:t>Sách</a:t>
            </a:r>
            <a:r>
              <a:rPr lang="vi-VN" altLang="zh-CN" sz="2800" b="1" dirty="0">
                <a:solidFill>
                  <a:srgbClr val="C00000"/>
                </a:solidFill>
                <a:latin typeface="Arial" panose="020B0604020202020204" pitchFamily="34" charset="0"/>
                <a:cs typeface="Arial" panose="020B0604020202020204" pitchFamily="34" charset="0"/>
                <a:sym typeface="Arial" panose="020B0604020202020204" pitchFamily="34" charset="0"/>
              </a:rPr>
              <a:t> </a:t>
            </a:r>
            <a:r>
              <a:rPr lang="vi-VN" altLang="zh-CN" sz="2800" b="1" dirty="0" err="1">
                <a:solidFill>
                  <a:srgbClr val="C00000"/>
                </a:solidFill>
                <a:latin typeface="Arial" panose="020B0604020202020204" pitchFamily="34" charset="0"/>
                <a:cs typeface="Arial" panose="020B0604020202020204" pitchFamily="34" charset="0"/>
                <a:sym typeface="Arial" panose="020B0604020202020204" pitchFamily="34" charset="0"/>
              </a:rPr>
              <a:t>bài</a:t>
            </a:r>
            <a:r>
              <a:rPr lang="vi-VN" altLang="zh-CN" sz="2800" b="1" dirty="0">
                <a:solidFill>
                  <a:srgbClr val="C00000"/>
                </a:solidFill>
                <a:latin typeface="Arial" panose="020B0604020202020204" pitchFamily="34" charset="0"/>
                <a:cs typeface="Arial" panose="020B0604020202020204" pitchFamily="34" charset="0"/>
                <a:sym typeface="Arial" panose="020B0604020202020204" pitchFamily="34" charset="0"/>
              </a:rPr>
              <a:t> </a:t>
            </a:r>
            <a:r>
              <a:rPr lang="vi-VN" altLang="zh-CN" sz="2800" b="1" dirty="0" err="1">
                <a:solidFill>
                  <a:srgbClr val="C00000"/>
                </a:solidFill>
                <a:latin typeface="Arial" panose="020B0604020202020204" pitchFamily="34" charset="0"/>
                <a:cs typeface="Arial" panose="020B0604020202020204" pitchFamily="34" charset="0"/>
                <a:sym typeface="Arial" panose="020B0604020202020204" pitchFamily="34" charset="0"/>
              </a:rPr>
              <a:t>tập</a:t>
            </a:r>
            <a:r>
              <a:rPr lang="vi-VN" altLang="zh-CN" sz="2800" b="1" dirty="0">
                <a:solidFill>
                  <a:srgbClr val="C00000"/>
                </a:solidFill>
                <a:latin typeface="Arial" panose="020B0604020202020204" pitchFamily="34" charset="0"/>
                <a:cs typeface="Arial" panose="020B0604020202020204" pitchFamily="34" charset="0"/>
                <a:sym typeface="Arial" panose="020B0604020202020204" pitchFamily="34" charset="0"/>
              </a:rPr>
              <a:t>)</a:t>
            </a:r>
            <a:endParaRPr lang="zh-CN" altLang="en-US" sz="2800" b="1"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
        <p:nvSpPr>
          <p:cNvPr id="10" name="PA_矩形 3">
            <a:extLst>
              <a:ext uri="{FF2B5EF4-FFF2-40B4-BE49-F238E27FC236}">
                <a16:creationId xmlns="" xmlns:a16="http://schemas.microsoft.com/office/drawing/2014/main" id="{D03C10FA-E494-430F-B42C-D431B893F5BB}"/>
              </a:ext>
            </a:extLst>
          </p:cNvPr>
          <p:cNvSpPr/>
          <p:nvPr>
            <p:custDataLst>
              <p:tags r:id="rId2"/>
            </p:custDataLst>
          </p:nvPr>
        </p:nvSpPr>
        <p:spPr>
          <a:xfrm>
            <a:off x="5841242" y="1367432"/>
            <a:ext cx="5991367"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zh-CN" altLang="en-US"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smtClean="0">
                <a:solidFill>
                  <a:srgbClr val="222222"/>
                </a:solidFill>
                <a:latin typeface="Arial" panose="020B0604020202020204" pitchFamily="34" charset="0"/>
                <a:cs typeface="Arial" panose="020B0604020202020204" pitchFamily="34" charset="0"/>
                <a:sym typeface="Arial" panose="020B0604020202020204" pitchFamily="34" charset="0"/>
              </a:rPr>
              <a:t>Âm </a:t>
            </a:r>
            <a:r>
              <a:rPr lang="vi-VN" altLang="zh-CN" sz="2400" b="1" dirty="0">
                <a:solidFill>
                  <a:srgbClr val="222222"/>
                </a:solidFill>
                <a:latin typeface="Arial" panose="020B0604020202020204" pitchFamily="34" charset="0"/>
                <a:cs typeface="Arial" panose="020B0604020202020204" pitchFamily="34" charset="0"/>
                <a:sym typeface="Arial" panose="020B0604020202020204" pitchFamily="34" charset="0"/>
              </a:rPr>
              <a:t>thanh tiếng mưa gõ vào mái tôn:</a:t>
            </a:r>
          </a:p>
          <a:p>
            <a:pPr>
              <a:lnSpc>
                <a:spcPct val="150000"/>
              </a:lnSpc>
            </a:pPr>
            <a:r>
              <a:rPr lang="vi-VN" altLang="zh-CN" sz="2400" b="1" dirty="0">
                <a:solidFill>
                  <a:srgbClr val="222222"/>
                </a:solidFill>
                <a:latin typeface="Arial" panose="020B0604020202020204" pitchFamily="34" charset="0"/>
                <a:cs typeface="Arial" panose="020B0604020202020204" pitchFamily="34" charset="0"/>
                <a:sym typeface="Arial" panose="020B0604020202020204" pitchFamily="34" charset="0"/>
              </a:rPr>
              <a:t>+ như </a:t>
            </a:r>
            <a:r>
              <a:rPr lang="vi-VN" altLang="zh-C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hàng</a:t>
            </a:r>
            <a:r>
              <a:rPr lang="vi-VN" altLang="zh-C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ngàn</a:t>
            </a:r>
            <a:r>
              <a:rPr lang="vi-VN" altLang="zh-CN" sz="2400" b="1" dirty="0">
                <a:solidFill>
                  <a:srgbClr val="222222"/>
                </a:solidFill>
                <a:latin typeface="Arial" panose="020B0604020202020204" pitchFamily="34" charset="0"/>
                <a:cs typeface="Arial" panose="020B0604020202020204" pitchFamily="34" charset="0"/>
                <a:sym typeface="Arial" panose="020B0604020202020204" pitchFamily="34" charset="0"/>
              </a:rPr>
              <a:t> con </a:t>
            </a:r>
            <a:r>
              <a:rPr lang="vi-VN" altLang="zh-C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ngựa</a:t>
            </a:r>
            <a:r>
              <a:rPr lang="vi-VN" altLang="zh-CN" sz="2400" b="1" dirty="0">
                <a:solidFill>
                  <a:srgbClr val="222222"/>
                </a:solidFill>
                <a:latin typeface="Arial" panose="020B0604020202020204" pitchFamily="34" charset="0"/>
                <a:cs typeface="Arial" panose="020B0604020202020204" pitchFamily="34" charset="0"/>
                <a:sym typeface="Arial" panose="020B0604020202020204" pitchFamily="34" charset="0"/>
              </a:rPr>
              <a:t> phi ngay trên </a:t>
            </a:r>
            <a:r>
              <a:rPr lang="vi-VN" altLang="zh-C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đầu</a:t>
            </a:r>
            <a:endParaRPr lang="vi-VN" altLang="zh-CN" sz="2400" b="1" dirty="0">
              <a:solidFill>
                <a:srgbClr val="222222"/>
              </a:solidFill>
              <a:latin typeface="Arial" panose="020B0604020202020204" pitchFamily="34" charset="0"/>
              <a:cs typeface="Arial" panose="020B0604020202020204" pitchFamily="34" charset="0"/>
              <a:sym typeface="Arial" panose="020B0604020202020204" pitchFamily="34" charset="0"/>
            </a:endParaRPr>
          </a:p>
          <a:p>
            <a:pPr>
              <a:lnSpc>
                <a:spcPct val="150000"/>
              </a:lnSpc>
            </a:pP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như ông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trời</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đứng</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rải</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đá</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từ</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trên cao</a:t>
            </a:r>
          </a:p>
          <a:p>
            <a:pPr>
              <a:lnSpc>
                <a:spcPct val="150000"/>
              </a:lnSpc>
            </a:pP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như ai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đó</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đang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thét</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gào</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giận</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dữ</a:t>
            </a:r>
            <a:endPar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endParaRPr>
          </a:p>
          <a:p>
            <a:pPr>
              <a:lnSpc>
                <a:spcPct val="150000"/>
              </a:lnSpc>
            </a:pP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như mái nhà sắp sập </a:t>
            </a:r>
            <a:r>
              <a:rPr lang="vi-VN" sz="2400" b="1" dirty="0" smtClean="0">
                <a:solidFill>
                  <a:srgbClr val="222222"/>
                </a:solidFill>
                <a:latin typeface="Arial" panose="020B0604020202020204" pitchFamily="34" charset="0"/>
                <a:cs typeface="Arial" panose="020B0604020202020204" pitchFamily="34" charset="0"/>
                <a:sym typeface="Arial" panose="020B0604020202020204" pitchFamily="34" charset="0"/>
              </a:rPr>
              <a:t>xuống</a:t>
            </a:r>
            <a:endParaRPr lang="vi-VN" sz="2400" b="1" dirty="0">
              <a:solidFill>
                <a:srgbClr val="FF0000"/>
              </a:solidFill>
              <a:sym typeface="Arial" panose="020B0604020202020204" pitchFamily="34" charset="0"/>
            </a:endParaRPr>
          </a:p>
        </p:txBody>
      </p:sp>
      <p:pic>
        <p:nvPicPr>
          <p:cNvPr id="12" name="PA_图片 6" descr="图片包含 运输, 气球, 航空器&#10;&#10;已生成极高可信度的说明">
            <a:extLst>
              <a:ext uri="{FF2B5EF4-FFF2-40B4-BE49-F238E27FC236}">
                <a16:creationId xmlns="" xmlns:a16="http://schemas.microsoft.com/office/drawing/2014/main" id="{65B10939-80C9-4752-A2F6-96A949F70696}"/>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5876791" y="45757"/>
            <a:ext cx="1640609" cy="1428996"/>
          </a:xfrm>
          <a:prstGeom prst="rect">
            <a:avLst/>
          </a:prstGeom>
        </p:spPr>
      </p:pic>
      <p:pic>
        <p:nvPicPr>
          <p:cNvPr id="13" name="图片 14" descr="图片包含 文字&#10;&#10;已生成高可信度的说明">
            <a:extLst>
              <a:ext uri="{FF2B5EF4-FFF2-40B4-BE49-F238E27FC236}">
                <a16:creationId xmlns="" xmlns:a16="http://schemas.microsoft.com/office/drawing/2014/main" id="{4461CEF8-CBA9-4CB1-9718-679C8B4660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34818" y="3492765"/>
            <a:ext cx="3157182" cy="3683141"/>
          </a:xfrm>
          <a:prstGeom prst="rect">
            <a:avLst/>
          </a:prstGeom>
        </p:spPr>
      </p:pic>
    </p:spTree>
    <p:extLst>
      <p:ext uri="{BB962C8B-B14F-4D97-AF65-F5344CB8AC3E}">
        <p14:creationId xmlns:p14="http://schemas.microsoft.com/office/powerpoint/2010/main" val="151905338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26" presetClass="emph" presetSubtype="0" repeatCount="2000" fill="hold" nodeType="withEffect">
                                  <p:stCondLst>
                                    <p:cond delay="0"/>
                                  </p:stCondLst>
                                  <p:childTnLst>
                                    <p:animEffect transition="out" filter="fade">
                                      <p:cBhvr>
                                        <p:cTn id="21" dur="500" tmFilter="0, 0; .2, .5; .8, .5; 1, 0"/>
                                        <p:tgtEl>
                                          <p:spTgt spid="12"/>
                                        </p:tgtEl>
                                      </p:cBhvr>
                                    </p:animEffect>
                                    <p:animScale>
                                      <p:cBhvr>
                                        <p:cTn id="22" dur="250" autoRev="1" fill="hold"/>
                                        <p:tgtEl>
                                          <p:spTgt spid="12"/>
                                        </p:tgtEl>
                                      </p:cBhvr>
                                      <p:by x="105000" y="105000"/>
                                    </p:animScale>
                                  </p:childTnLst>
                                </p:cTn>
                              </p:par>
                              <p:par>
                                <p:cTn id="23" presetID="32" presetClass="emph" presetSubtype="0" repeatCount="2000" fill="hold" nodeType="with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6">
            <a:extLst>
              <a:ext uri="{FF2B5EF4-FFF2-40B4-BE49-F238E27FC236}">
                <a16:creationId xmlns="" xmlns:a16="http://schemas.microsoft.com/office/drawing/2014/main" id="{DD632B64-BE5A-4DFC-A430-12DD7F4F8047}"/>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0" y="304972"/>
            <a:ext cx="2081853" cy="1508724"/>
          </a:xfrm>
          <a:prstGeom prst="rect">
            <a:avLst/>
          </a:prstGeom>
        </p:spPr>
      </p:pic>
      <p:pic>
        <p:nvPicPr>
          <p:cNvPr id="6" name="PA_图片 4" descr="图片包含 事情, 镜子&#10;&#10;已生成高可信度的说明">
            <a:extLst>
              <a:ext uri="{FF2B5EF4-FFF2-40B4-BE49-F238E27FC236}">
                <a16:creationId xmlns="" xmlns:a16="http://schemas.microsoft.com/office/drawing/2014/main" id="{916C06E1-820B-4282-A1B5-4B315EC45DFE}"/>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256145" y="408999"/>
            <a:ext cx="9141258" cy="4977187"/>
          </a:xfrm>
          <a:prstGeom prst="rect">
            <a:avLst/>
          </a:prstGeom>
        </p:spPr>
      </p:pic>
      <p:sp>
        <p:nvSpPr>
          <p:cNvPr id="8" name="PA_矩形 3">
            <a:extLst>
              <a:ext uri="{FF2B5EF4-FFF2-40B4-BE49-F238E27FC236}">
                <a16:creationId xmlns="" xmlns:a16="http://schemas.microsoft.com/office/drawing/2014/main" id="{D03C10FA-E494-430F-B42C-D431B893F5BB}"/>
              </a:ext>
            </a:extLst>
          </p:cNvPr>
          <p:cNvSpPr/>
          <p:nvPr>
            <p:custDataLst>
              <p:tags r:id="rId3"/>
            </p:custDataLst>
          </p:nvPr>
        </p:nvSpPr>
        <p:spPr>
          <a:xfrm>
            <a:off x="2743480" y="2549472"/>
            <a:ext cx="7849414" cy="2239844"/>
          </a:xfrm>
          <a:prstGeom prst="rect">
            <a:avLst/>
          </a:prstGeom>
        </p:spPr>
        <p:txBody>
          <a:bodyPr wrap="square">
            <a:spAutoFit/>
          </a:bodyPr>
          <a:lstStyle/>
          <a:p>
            <a:pPr>
              <a:lnSpc>
                <a:spcPct val="150000"/>
              </a:lnSpc>
            </a:pPr>
            <a:r>
              <a:rPr lang="zh-CN" altLang="en-US"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Cụ</a:t>
            </a:r>
            <a:r>
              <a:rPr lang="vi-VN" altLang="zh-C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thể</a:t>
            </a:r>
            <a:r>
              <a:rPr lang="vi-VN" altLang="zh-C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hóa</a:t>
            </a:r>
            <a:r>
              <a:rPr lang="vi-VN" altLang="zh-C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tiếng</a:t>
            </a:r>
            <a:r>
              <a:rPr lang="vi-VN" altLang="zh-CN" sz="2400" b="1" dirty="0">
                <a:solidFill>
                  <a:srgbClr val="222222"/>
                </a:solidFill>
                <a:latin typeface="Arial" panose="020B0604020202020204" pitchFamily="34" charset="0"/>
                <a:cs typeface="Arial" panose="020B0604020202020204" pitchFamily="34" charset="0"/>
                <a:sym typeface="Arial" panose="020B0604020202020204" pitchFamily="34" charset="0"/>
              </a:rPr>
              <a:t> mưa rơi</a:t>
            </a:r>
          </a:p>
          <a:p>
            <a:pPr>
              <a:lnSpc>
                <a:spcPct val="150000"/>
              </a:lnSpc>
            </a:pP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Nhấn</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mạnh</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âm thanh to,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dữ</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dội</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ào</a:t>
            </a:r>
            <a:r>
              <a:rPr lang="vi-VN" sz="24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sz="2400" b="1" dirty="0" err="1">
                <a:solidFill>
                  <a:srgbClr val="222222"/>
                </a:solidFill>
                <a:latin typeface="Arial" panose="020B0604020202020204" pitchFamily="34" charset="0"/>
                <a:cs typeface="Arial" panose="020B0604020202020204" pitchFamily="34" charset="0"/>
                <a:sym typeface="Arial" panose="020B0604020202020204" pitchFamily="34" charset="0"/>
              </a:rPr>
              <a:t>ạt</a:t>
            </a:r>
            <a:endParaRPr lang="vi-VN" sz="2400" b="1" dirty="0">
              <a:solidFill>
                <a:srgbClr val="FF0000"/>
              </a:solidFill>
              <a:sym typeface="Arial" panose="020B0604020202020204" pitchFamily="34" charset="0"/>
            </a:endParaRPr>
          </a:p>
          <a:p>
            <a:pPr>
              <a:lnSpc>
                <a:spcPct val="150000"/>
              </a:lnSpc>
            </a:pPr>
            <a:endParaRPr lang="vi-VN" sz="2400" b="1" i="1" dirty="0">
              <a:solidFill>
                <a:srgbClr val="FF0000"/>
              </a:solidFill>
            </a:endParaRPr>
          </a:p>
          <a:p>
            <a:pPr algn="just">
              <a:lnSpc>
                <a:spcPct val="150000"/>
              </a:lnSpc>
            </a:pPr>
            <a:endParaRPr lang="zh-CN" altLang="en-US" sz="2400" b="1" i="0" dirty="0">
              <a:solidFill>
                <a:srgbClr val="222222"/>
              </a:solidFill>
              <a:effectLst/>
              <a:latin typeface="Arial" panose="020B0604020202020204" pitchFamily="34" charset="0"/>
              <a:cs typeface="Arial" panose="020B0604020202020204" pitchFamily="34" charset="0"/>
              <a:sym typeface="Arial" panose="020B0604020202020204" pitchFamily="34" charset="0"/>
            </a:endParaRPr>
          </a:p>
        </p:txBody>
      </p:sp>
      <p:sp>
        <p:nvSpPr>
          <p:cNvPr id="9" name="PA_文本框 2">
            <a:extLst>
              <a:ext uri="{FF2B5EF4-FFF2-40B4-BE49-F238E27FC236}">
                <a16:creationId xmlns="" xmlns:a16="http://schemas.microsoft.com/office/drawing/2014/main" id="{3AED243F-873F-439A-AE9F-C4CEDA4E46CC}"/>
              </a:ext>
            </a:extLst>
          </p:cNvPr>
          <p:cNvSpPr txBox="1"/>
          <p:nvPr>
            <p:custDataLst>
              <p:tags r:id="rId4"/>
            </p:custDataLst>
          </p:nvPr>
        </p:nvSpPr>
        <p:spPr>
          <a:xfrm>
            <a:off x="3601740" y="1127164"/>
            <a:ext cx="4988520" cy="523220"/>
          </a:xfrm>
          <a:prstGeom prst="rect">
            <a:avLst/>
          </a:prstGeom>
          <a:noFill/>
        </p:spPr>
        <p:txBody>
          <a:bodyPr wrap="square" rtlCol="0">
            <a:spAutoFit/>
          </a:bodyPr>
          <a:lstStyle/>
          <a:p>
            <a:pPr algn="ctr"/>
            <a:r>
              <a:rPr lang="vi-VN" altLang="zh-CN" sz="2800" b="1" dirty="0" err="1">
                <a:latin typeface="Arial" panose="020B0604020202020204" pitchFamily="34" charset="0"/>
                <a:cs typeface="Arial" panose="020B0604020202020204" pitchFamily="34" charset="0"/>
                <a:sym typeface="Arial" panose="020B0604020202020204" pitchFamily="34" charset="0"/>
              </a:rPr>
              <a:t>Tác</a:t>
            </a:r>
            <a:r>
              <a:rPr lang="vi-VN" altLang="zh-CN" sz="2800" b="1" dirty="0">
                <a:latin typeface="Arial" panose="020B0604020202020204" pitchFamily="34" charset="0"/>
                <a:cs typeface="Arial" panose="020B0604020202020204" pitchFamily="34" charset="0"/>
                <a:sym typeface="Arial" panose="020B0604020202020204" pitchFamily="34" charset="0"/>
              </a:rPr>
              <a:t> </a:t>
            </a:r>
            <a:r>
              <a:rPr lang="vi-VN" altLang="zh-CN" sz="2800" b="1" dirty="0" err="1">
                <a:latin typeface="Arial" panose="020B0604020202020204" pitchFamily="34" charset="0"/>
                <a:cs typeface="Arial" panose="020B0604020202020204" pitchFamily="34" charset="0"/>
                <a:sym typeface="Arial" panose="020B0604020202020204" pitchFamily="34" charset="0"/>
              </a:rPr>
              <a:t>dụng</a:t>
            </a:r>
            <a:r>
              <a:rPr lang="vi-VN" altLang="zh-CN" sz="2800" b="1" dirty="0">
                <a:latin typeface="Arial" panose="020B0604020202020204" pitchFamily="34" charset="0"/>
                <a:cs typeface="Arial" panose="020B0604020202020204" pitchFamily="34" charset="0"/>
                <a:sym typeface="Arial" panose="020B0604020202020204" pitchFamily="34" charset="0"/>
              </a:rPr>
              <a:t>: </a:t>
            </a:r>
            <a:endParaRPr lang="zh-CN" altLang="en-US" sz="2800" b="1"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6299018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86406 0.85926 L 0.86406 0.85949 C 0.86132 0.86296 0.85872 0.86713 0.8556 0.86991 C 0.85429 0.87129 0.85247 0.87153 0.85104 0.87199 C 0.84518 0.87407 0.84023 0.875 0.83437 0.87639 L 0.79257 0.87407 C 0.7888 0.87384 0.78528 0.87361 0.78177 0.87199 C 0.78047 0.87153 0.77968 0.86852 0.77825 0.86782 C 0.77474 0.86574 0.77122 0.86504 0.76757 0.86366 C 0.75859 0.85972 0.76718 0.8625 0.75442 0.85926 C 0.74674 0.85486 0.75481 0.85926 0.74127 0.85301 C 0.73567 0.85023 0.72929 0.84653 0.72356 0.84444 C 0.72044 0.84352 0.71718 0.84329 0.71406 0.84236 C 0.71159 0.8419 0.70937 0.84097 0.70703 0.84028 C 0.70208 0.8375 0.69752 0.83403 0.69257 0.83171 C 0.68724 0.8294 0.68099 0.82708 0.67591 0.82338 C 0.67044 0.81921 0.6694 0.81782 0.6651 0.81273 C 0.66067 0.78102 0.66315 0.80208 0.6651 0.73032 C 0.66536 0.72592 0.66614 0.72176 0.6664 0.71759 C 0.66797 0.6956 0.6677 0.68379 0.66875 0.66041 C 0.67109 0.61018 0.66888 0.66111 0.67122 0.62662 C 0.67174 0.61875 0.672 0.61088 0.67239 0.60324 C 0.67265 0.58356 0.67343 0.56366 0.67343 0.54398 C 0.67343 0.5412 0.67552 0.48657 0.67122 0.46342 C 0.67057 0.45995 0.66992 0.45625 0.66875 0.45301 C 0.66797 0.44977 0.6664 0.44722 0.6651 0.44444 C 0.66432 0.44028 0.66419 0.43565 0.66289 0.43171 C 0.66093 0.42569 0.65794 0.4206 0.6556 0.41481 C 0.65481 0.41273 0.65416 0.41041 0.65325 0.40856 C 0.65195 0.40555 0.65026 0.40231 0.64843 0.4 C 0.64713 0.39815 0.64518 0.39745 0.64388 0.39583 C 0.64205 0.39398 0.64075 0.39097 0.63893 0.38935 C 0.63685 0.3875 0.63437 0.3868 0.63177 0.38518 C 0.62994 0.38379 0.62799 0.38217 0.62604 0.38102 C 0.61966 0.37685 0.61966 0.37708 0.61393 0.37454 C 0.60234 0.36412 0.61705 0.37708 0.60325 0.3662 C 0.60182 0.36481 0.60039 0.36273 0.59856 0.36204 C 0.59518 0.36041 0.59153 0.36018 0.58776 0.35972 C 0.55143 0.35486 0.58112 0.36041 0.5569 0.35555 C 0.54895 0.35602 0.51705 0.35671 0.50338 0.35972 C 0.50208 0.36018 0.50104 0.36134 0.49974 0.36204 C 0.49739 0.36296 0.49505 0.36342 0.4927 0.36412 C 0.48242 0.3669 0.48489 0.36597 0.47356 0.36829 L 0.46393 0.37037 C 0.45182 0.36898 0.43932 0.36898 0.42721 0.3662 C 0.42395 0.36551 0.42135 0.3618 0.41875 0.35972 C 0.4164 0.3581 0.41393 0.35694 0.41159 0.35555 L 0.40455 0.34282 C 0.40338 0.34074 0.40234 0.33842 0.40104 0.33657 C 0.39752 0.33241 0.39479 0.32778 0.39127 0.32384 C 0.39023 0.32245 0.38893 0.32106 0.38776 0.31967 C 0.38606 0.31759 0.38476 0.31504 0.38294 0.31319 C 0.38164 0.31157 0.37981 0.31065 0.37838 0.30903 C 0.37695 0.30764 0.37591 0.30602 0.37461 0.30486 C 0.37369 0.3037 0.37239 0.30347 0.37109 0.30254 C 0.36705 0.3 0.36341 0.29606 0.35937 0.29421 C 0.35612 0.29282 0.35273 0.2919 0.34974 0.29004 C 0.32096 0.27153 0.34179 0.28102 0.32838 0.27523 C 0.32682 0.27291 0.32487 0.27153 0.32356 0.26875 C 0.32265 0.26713 0.32304 0.26435 0.32239 0.2625 C 0.32135 0.25995 0.32005 0.2581 0.31888 0.25602 L 0.31627 0.24329 C 0.31601 0.2412 0.31562 0.23912 0.31523 0.23704 L 0.31393 0.22847 C 0.31367 0.22153 0.3138 0.21412 0.31276 0.20741 C 0.31237 0.20393 0.31028 0.20208 0.30924 0.19884 C 0.30195 0.17639 0.31731 0.21481 0.30455 0.18403 C 0.30221 0.17199 0.30507 0.18287 0.29843 0.17153 C 0.29427 0.16412 0.29388 0.15833 0.28893 0.15231 C 0.28789 0.15116 0.28659 0.15116 0.28541 0.15023 C 0.28346 0.14838 0.28151 0.1456 0.27955 0.14398 C 0.27721 0.14213 0.27474 0.14143 0.27239 0.13958 C 0.27057 0.13842 0.26536 0.13449 0.26289 0.13333 C 0.26093 0.13241 0.25885 0.13194 0.2569 0.13125 C 0.24661 0.13194 0.23619 0.13171 0.22591 0.13333 C 0.22265 0.13379 0.21966 0.13704 0.2164 0.1375 L 0.20442 0.13958 C 0.2013 0.14028 0.19804 0.1412 0.19505 0.1419 C 0.1901 0.14259 0.18554 0.14329 0.18073 0.14398 C 0.17903 0.14467 0.17734 0.14514 0.17578 0.14606 C 0.17461 0.14653 0.17356 0.14768 0.17226 0.14815 C 0.17031 0.14907 0.16823 0.14954 0.16627 0.15023 C 0.1582 0.15741 0.15742 0.15879 0.14505 0.16296 C 0.13997 0.16458 0.13463 0.16435 0.12955 0.16504 C 0.10104 0.16944 0.1375 0.16597 0.08541 0.16921 C 0.08385 0.16991 0.08229 0.17106 0.08073 0.17153 C 0.05963 0.17569 0.07005 0.16991 0.06041 0.17569 C 0.05052 0.175 0.04049 0.17616 0.03073 0.17361 C 0.02929 0.17315 0.02942 0.16875 0.02838 0.16713 C 0.02734 0.16574 0.02591 0.16574 0.02474 0.16504 C 0.02252 0.15347 0.02487 0.16389 0.02122 0.15231 C 0.01888 0.14514 0.01888 0.14467 0.01757 0.1375 C 0.01718 0.11713 0.01692 0.09653 0.0164 0.07616 C 0.01614 0.0669 0.01588 0.05787 0.01523 0.04861 C 0.0151 0.04653 0.01471 0.04421 0.01406 0.04236 C 0.01341 0.04051 0.0125 0.03958 0.01172 0.03819 L 0.01523 0.03819 " pathEditMode="relative" rAng="0" ptsTypes="AAAAAAAAAAAAAAAAAAAAAAAAAAAAAAAAAAAAAAAAAAAAAAAAAAAAAAAAAAAAAAAAAAAAAAAAAAAAAAAAAAAAAAAAAAAAAAAAA">
                                      <p:cBhvr>
                                        <p:cTn id="9" dur="2000" fill="hold"/>
                                        <p:tgtEl>
                                          <p:spTgt spid="5"/>
                                        </p:tgtEl>
                                        <p:attrNameLst>
                                          <p:attrName>ppt_x</p:attrName>
                                          <p:attrName>ppt_y</p:attrName>
                                        </p:attrNameLst>
                                      </p:cBhvr>
                                      <p:rCtr x="-42617" y="-40208"/>
                                    </p:animMotion>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6">
            <a:extLst>
              <a:ext uri="{FF2B5EF4-FFF2-40B4-BE49-F238E27FC236}">
                <a16:creationId xmlns="" xmlns:a16="http://schemas.microsoft.com/office/drawing/2014/main" id="{DD632B64-BE5A-4DFC-A430-12DD7F4F8047}"/>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0" y="304972"/>
            <a:ext cx="2081853" cy="1508724"/>
          </a:xfrm>
          <a:prstGeom prst="rect">
            <a:avLst/>
          </a:prstGeom>
        </p:spPr>
      </p:pic>
      <p:pic>
        <p:nvPicPr>
          <p:cNvPr id="6" name="PA_图片 4" descr="图片包含 事情, 镜子&#10;&#10;已生成高可信度的说明">
            <a:extLst>
              <a:ext uri="{FF2B5EF4-FFF2-40B4-BE49-F238E27FC236}">
                <a16:creationId xmlns="" xmlns:a16="http://schemas.microsoft.com/office/drawing/2014/main" id="{916C06E1-820B-4282-A1B5-4B315EC45DFE}"/>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20114" y="-304972"/>
            <a:ext cx="12595617" cy="6858000"/>
          </a:xfrm>
          <a:prstGeom prst="rect">
            <a:avLst/>
          </a:prstGeom>
        </p:spPr>
      </p:pic>
      <p:sp>
        <p:nvSpPr>
          <p:cNvPr id="7" name="PA_文本框 2">
            <a:extLst>
              <a:ext uri="{FF2B5EF4-FFF2-40B4-BE49-F238E27FC236}">
                <a16:creationId xmlns="" xmlns:a16="http://schemas.microsoft.com/office/drawing/2014/main" id="{707C7B81-B922-46BF-AA20-E965A0F60823}"/>
              </a:ext>
            </a:extLst>
          </p:cNvPr>
          <p:cNvSpPr txBox="1"/>
          <p:nvPr>
            <p:custDataLst>
              <p:tags r:id="rId3"/>
            </p:custDataLst>
          </p:nvPr>
        </p:nvSpPr>
        <p:spPr>
          <a:xfrm>
            <a:off x="4234307" y="766946"/>
            <a:ext cx="4988520" cy="523220"/>
          </a:xfrm>
          <a:prstGeom prst="rect">
            <a:avLst/>
          </a:prstGeom>
          <a:noFill/>
        </p:spPr>
        <p:txBody>
          <a:bodyPr wrap="square" rtlCol="0">
            <a:spAutoFit/>
          </a:bodyPr>
          <a:lstStyle/>
          <a:p>
            <a:pPr algn="ctr"/>
            <a:r>
              <a:rPr lang="vi-VN" altLang="zh-CN" sz="2800" b="1" dirty="0">
                <a:latin typeface="Arial" panose="020B0604020202020204" pitchFamily="34" charset="0"/>
                <a:cs typeface="Arial" panose="020B0604020202020204" pitchFamily="34" charset="0"/>
                <a:sym typeface="Arial" panose="020B0604020202020204" pitchFamily="34" charset="0"/>
              </a:rPr>
              <a:t>III. TỪ GHÉP VÀ TỪ LÁY</a:t>
            </a:r>
            <a:endParaRPr lang="zh-CN" altLang="en-US" sz="2800" b="1" dirty="0">
              <a:latin typeface="Arial" panose="020B0604020202020204" pitchFamily="34" charset="0"/>
              <a:cs typeface="Arial" panose="020B0604020202020204" pitchFamily="34" charset="0"/>
              <a:sym typeface="Arial" panose="020B0604020202020204" pitchFamily="34" charset="0"/>
            </a:endParaRPr>
          </a:p>
        </p:txBody>
      </p:sp>
      <p:sp>
        <p:nvSpPr>
          <p:cNvPr id="8" name="PA_矩形 3">
            <a:extLst>
              <a:ext uri="{FF2B5EF4-FFF2-40B4-BE49-F238E27FC236}">
                <a16:creationId xmlns="" xmlns:a16="http://schemas.microsoft.com/office/drawing/2014/main" id="{D03C10FA-E494-430F-B42C-D431B893F5BB}"/>
              </a:ext>
            </a:extLst>
          </p:cNvPr>
          <p:cNvSpPr/>
          <p:nvPr>
            <p:custDataLst>
              <p:tags r:id="rId4"/>
            </p:custDataLst>
          </p:nvPr>
        </p:nvSpPr>
        <p:spPr>
          <a:xfrm>
            <a:off x="3020177" y="2798212"/>
            <a:ext cx="7286797" cy="2677656"/>
          </a:xfrm>
          <a:prstGeom prst="rect">
            <a:avLst/>
          </a:prstGeom>
        </p:spPr>
        <p:txBody>
          <a:bodyPr wrap="square">
            <a:spAutoFit/>
          </a:bodyPr>
          <a:lstStyle/>
          <a:p>
            <a:r>
              <a:rPr lang="zh-CN" altLang="en-US" sz="28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en-US" altLang="zh-CN" sz="2800" b="1" dirty="0" smtClean="0">
                <a:solidFill>
                  <a:srgbClr val="222222"/>
                </a:solidFill>
                <a:latin typeface="Arial" panose="020B0604020202020204" pitchFamily="34" charset="0"/>
                <a:cs typeface="Arial" panose="020B0604020202020204" pitchFamily="34" charset="0"/>
                <a:sym typeface="Arial" panose="020B0604020202020204" pitchFamily="34" charset="0"/>
              </a:rPr>
              <a:t>BT </a:t>
            </a:r>
            <a:r>
              <a:rPr lang="vi-VN" altLang="zh-CN" sz="2800" b="1" dirty="0" smtClean="0">
                <a:solidFill>
                  <a:srgbClr val="222222"/>
                </a:solidFill>
                <a:latin typeface="Arial" panose="020B0604020202020204" pitchFamily="34" charset="0"/>
                <a:cs typeface="Arial" panose="020B0604020202020204" pitchFamily="34" charset="0"/>
                <a:sym typeface="Arial" panose="020B0604020202020204" pitchFamily="34" charset="0"/>
              </a:rPr>
              <a:t>5</a:t>
            </a:r>
            <a:r>
              <a:rPr lang="vi-VN" altLang="zh-CN" sz="2800" b="1" dirty="0">
                <a:solidFill>
                  <a:srgbClr val="222222"/>
                </a:solidFill>
                <a:latin typeface="Arial" panose="020B0604020202020204" pitchFamily="34" charset="0"/>
                <a:cs typeface="Arial" panose="020B0604020202020204" pitchFamily="34" charset="0"/>
                <a:sym typeface="Arial" panose="020B0604020202020204" pitchFamily="34" charset="0"/>
              </a:rPr>
              <a:t>. </a:t>
            </a:r>
            <a:r>
              <a:rPr lang="vi-VN" altLang="zh-CN" sz="2800" b="1" dirty="0">
                <a:sym typeface="Arial" panose="020B0604020202020204" pitchFamily="34" charset="0"/>
              </a:rPr>
              <a:t>V</a:t>
            </a:r>
            <a:r>
              <a:rPr lang="nl-NL" sz="2800" b="1" dirty="0"/>
              <a:t>iết đoạn văn  (5-7 câu) </a:t>
            </a:r>
            <a:r>
              <a:rPr lang="vi-VN" sz="2800" b="1" dirty="0"/>
              <a:t>t</a:t>
            </a:r>
            <a:r>
              <a:rPr lang="nl-NL" sz="2800" b="1" dirty="0"/>
              <a:t>rình bày cảm nhận của em về nhân vật hoàng tử bé hoặc nhân vật cáo. Trong đoạn văn có sử dụng ít nhất </a:t>
            </a:r>
            <a:r>
              <a:rPr lang="vi-VN" sz="2800" b="1" dirty="0">
                <a:solidFill>
                  <a:srgbClr val="C00000"/>
                </a:solidFill>
              </a:rPr>
              <a:t>hai</a:t>
            </a:r>
            <a:r>
              <a:rPr lang="nl-NL" sz="2800" b="1" dirty="0">
                <a:solidFill>
                  <a:srgbClr val="C00000"/>
                </a:solidFill>
              </a:rPr>
              <a:t> từ ghép</a:t>
            </a:r>
            <a:r>
              <a:rPr lang="nl-NL" sz="2800" b="1" dirty="0"/>
              <a:t> và </a:t>
            </a:r>
            <a:r>
              <a:rPr lang="vi-VN" sz="2800" b="1" dirty="0">
                <a:solidFill>
                  <a:srgbClr val="C00000"/>
                </a:solidFill>
              </a:rPr>
              <a:t>hai</a:t>
            </a:r>
            <a:r>
              <a:rPr lang="nl-NL" sz="2800" b="1" dirty="0">
                <a:solidFill>
                  <a:srgbClr val="C00000"/>
                </a:solidFill>
              </a:rPr>
              <a:t> từ láy.</a:t>
            </a:r>
            <a:endParaRPr lang="vi-VN" sz="2800" b="1" dirty="0">
              <a:solidFill>
                <a:srgbClr val="C00000"/>
              </a:solidFill>
            </a:endParaRPr>
          </a:p>
          <a:p>
            <a:pPr algn="just"/>
            <a:endParaRPr lang="zh-CN" altLang="en-US" sz="2800" b="1" i="0" dirty="0">
              <a:solidFill>
                <a:srgbClr val="222222"/>
              </a:solidFill>
              <a:effectLst/>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5790082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86406 0.85926 L 0.86406 0.85949 C 0.86132 0.86296 0.85872 0.86713 0.8556 0.86991 C 0.85429 0.87129 0.85247 0.87153 0.85104 0.87199 C 0.84518 0.87407 0.84023 0.875 0.83437 0.87639 L 0.79257 0.87407 C 0.7888 0.87384 0.78528 0.87361 0.78177 0.87199 C 0.78047 0.87153 0.77968 0.86852 0.77825 0.86782 C 0.77474 0.86574 0.77122 0.86504 0.76757 0.86366 C 0.75859 0.85972 0.76718 0.8625 0.75442 0.85926 C 0.74674 0.85486 0.75481 0.85926 0.74127 0.85301 C 0.73567 0.85023 0.72929 0.84653 0.72356 0.84444 C 0.72044 0.84352 0.71718 0.84329 0.71406 0.84236 C 0.71159 0.8419 0.70937 0.84097 0.70703 0.84028 C 0.70208 0.8375 0.69752 0.83403 0.69257 0.83171 C 0.68724 0.8294 0.68099 0.82708 0.67591 0.82338 C 0.67044 0.81921 0.6694 0.81782 0.6651 0.81273 C 0.66067 0.78102 0.66315 0.80208 0.6651 0.73032 C 0.66536 0.72592 0.66614 0.72176 0.6664 0.71759 C 0.66797 0.6956 0.6677 0.68379 0.66875 0.66041 C 0.67109 0.61018 0.66888 0.66111 0.67122 0.62662 C 0.67174 0.61875 0.672 0.61088 0.67239 0.60324 C 0.67265 0.58356 0.67343 0.56366 0.67343 0.54398 C 0.67343 0.5412 0.67552 0.48657 0.67122 0.46342 C 0.67057 0.45995 0.66992 0.45625 0.66875 0.45301 C 0.66797 0.44977 0.6664 0.44722 0.6651 0.44444 C 0.66432 0.44028 0.66419 0.43565 0.66289 0.43171 C 0.66093 0.42569 0.65794 0.4206 0.6556 0.41481 C 0.65481 0.41273 0.65416 0.41041 0.65325 0.40856 C 0.65195 0.40555 0.65026 0.40231 0.64843 0.4 C 0.64713 0.39815 0.64518 0.39745 0.64388 0.39583 C 0.64205 0.39398 0.64075 0.39097 0.63893 0.38935 C 0.63685 0.3875 0.63437 0.3868 0.63177 0.38518 C 0.62994 0.38379 0.62799 0.38217 0.62604 0.38102 C 0.61966 0.37685 0.61966 0.37708 0.61393 0.37454 C 0.60234 0.36412 0.61705 0.37708 0.60325 0.3662 C 0.60182 0.36481 0.60039 0.36273 0.59856 0.36204 C 0.59518 0.36041 0.59153 0.36018 0.58776 0.35972 C 0.55143 0.35486 0.58112 0.36041 0.5569 0.35555 C 0.54895 0.35602 0.51705 0.35671 0.50338 0.35972 C 0.50208 0.36018 0.50104 0.36134 0.49974 0.36204 C 0.49739 0.36296 0.49505 0.36342 0.4927 0.36412 C 0.48242 0.3669 0.48489 0.36597 0.47356 0.36829 L 0.46393 0.37037 C 0.45182 0.36898 0.43932 0.36898 0.42721 0.3662 C 0.42395 0.36551 0.42135 0.3618 0.41875 0.35972 C 0.4164 0.3581 0.41393 0.35694 0.41159 0.35555 L 0.40455 0.34282 C 0.40338 0.34074 0.40234 0.33842 0.40104 0.33657 C 0.39752 0.33241 0.39479 0.32778 0.39127 0.32384 C 0.39023 0.32245 0.38893 0.32106 0.38776 0.31967 C 0.38606 0.31759 0.38476 0.31504 0.38294 0.31319 C 0.38164 0.31157 0.37981 0.31065 0.37838 0.30903 C 0.37695 0.30764 0.37591 0.30602 0.37461 0.30486 C 0.37369 0.3037 0.37239 0.30347 0.37109 0.30254 C 0.36705 0.3 0.36341 0.29606 0.35937 0.29421 C 0.35612 0.29282 0.35273 0.2919 0.34974 0.29004 C 0.32096 0.27153 0.34179 0.28102 0.32838 0.27523 C 0.32682 0.27291 0.32487 0.27153 0.32356 0.26875 C 0.32265 0.26713 0.32304 0.26435 0.32239 0.2625 C 0.32135 0.25995 0.32005 0.2581 0.31888 0.25602 L 0.31627 0.24329 C 0.31601 0.2412 0.31562 0.23912 0.31523 0.23704 L 0.31393 0.22847 C 0.31367 0.22153 0.3138 0.21412 0.31276 0.20741 C 0.31237 0.20393 0.31028 0.20208 0.30924 0.19884 C 0.30195 0.17639 0.31731 0.21481 0.30455 0.18403 C 0.30221 0.17199 0.30507 0.18287 0.29843 0.17153 C 0.29427 0.16412 0.29388 0.15833 0.28893 0.15231 C 0.28789 0.15116 0.28659 0.15116 0.28541 0.15023 C 0.28346 0.14838 0.28151 0.1456 0.27955 0.14398 C 0.27721 0.14213 0.27474 0.14143 0.27239 0.13958 C 0.27057 0.13842 0.26536 0.13449 0.26289 0.13333 C 0.26093 0.13241 0.25885 0.13194 0.2569 0.13125 C 0.24661 0.13194 0.23619 0.13171 0.22591 0.13333 C 0.22265 0.13379 0.21966 0.13704 0.2164 0.1375 L 0.20442 0.13958 C 0.2013 0.14028 0.19804 0.1412 0.19505 0.1419 C 0.1901 0.14259 0.18554 0.14329 0.18073 0.14398 C 0.17903 0.14467 0.17734 0.14514 0.17578 0.14606 C 0.17461 0.14653 0.17356 0.14768 0.17226 0.14815 C 0.17031 0.14907 0.16823 0.14954 0.16627 0.15023 C 0.1582 0.15741 0.15742 0.15879 0.14505 0.16296 C 0.13997 0.16458 0.13463 0.16435 0.12955 0.16504 C 0.10104 0.16944 0.1375 0.16597 0.08541 0.16921 C 0.08385 0.16991 0.08229 0.17106 0.08073 0.17153 C 0.05963 0.17569 0.07005 0.16991 0.06041 0.17569 C 0.05052 0.175 0.04049 0.17616 0.03073 0.17361 C 0.02929 0.17315 0.02942 0.16875 0.02838 0.16713 C 0.02734 0.16574 0.02591 0.16574 0.02474 0.16504 C 0.02252 0.15347 0.02487 0.16389 0.02122 0.15231 C 0.01888 0.14514 0.01888 0.14467 0.01757 0.1375 C 0.01718 0.11713 0.01692 0.09653 0.0164 0.07616 C 0.01614 0.0669 0.01588 0.05787 0.01523 0.04861 C 0.0151 0.04653 0.01471 0.04421 0.01406 0.04236 C 0.01341 0.04051 0.0125 0.03958 0.01172 0.03819 L 0.01523 0.03819 " pathEditMode="relative" rAng="0" ptsTypes="AAAAAAAAAAAAAAAAAAAAAAAAAAAAAAAAAAAAAAAAAAAAAAAAAAAAAAAAAAAAAAAAAAAAAAAAAAAAAAAAAAAAAAAAAAAAAAAAA">
                                      <p:cBhvr>
                                        <p:cTn id="11" dur="2000" fill="hold"/>
                                        <p:tgtEl>
                                          <p:spTgt spid="5"/>
                                        </p:tgtEl>
                                        <p:attrNameLst>
                                          <p:attrName>ppt_x</p:attrName>
                                          <p:attrName>ppt_y</p:attrName>
                                        </p:attrNameLst>
                                      </p:cBhvr>
                                      <p:rCtr x="-42617" y="-40208"/>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文本框 4">
            <a:extLst>
              <a:ext uri="{FF2B5EF4-FFF2-40B4-BE49-F238E27FC236}">
                <a16:creationId xmlns="" xmlns:a16="http://schemas.microsoft.com/office/drawing/2014/main" id="{9F860FCD-50F8-4237-9226-74BB70772AB9}"/>
              </a:ext>
            </a:extLst>
          </p:cNvPr>
          <p:cNvSpPr txBox="1"/>
          <p:nvPr>
            <p:custDataLst>
              <p:tags r:id="rId1"/>
            </p:custDataLst>
          </p:nvPr>
        </p:nvSpPr>
        <p:spPr>
          <a:xfrm>
            <a:off x="4582941" y="449110"/>
            <a:ext cx="3026115"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vi-VN" altLang="zh-CN" sz="3200" b="1" dirty="0">
                <a:latin typeface="Arial" panose="020B0604020202020204" pitchFamily="34" charset="0"/>
                <a:cs typeface="Arial" panose="020B0604020202020204" pitchFamily="34" charset="0"/>
                <a:sym typeface="Arial" panose="020B0604020202020204" pitchFamily="34" charset="0"/>
              </a:rPr>
              <a:t>DẶN DÒ:</a:t>
            </a:r>
            <a:endParaRPr lang="zh-CN" altLang="en-US" sz="3200" b="1" dirty="0">
              <a:latin typeface="Arial" panose="020B0604020202020204" pitchFamily="34" charset="0"/>
              <a:cs typeface="Arial" panose="020B0604020202020204" pitchFamily="34" charset="0"/>
              <a:sym typeface="Arial" panose="020B0604020202020204" pitchFamily="34" charset="0"/>
            </a:endParaRPr>
          </a:p>
        </p:txBody>
      </p:sp>
      <p:sp>
        <p:nvSpPr>
          <p:cNvPr id="6" name="PA_矩形 5">
            <a:extLst>
              <a:ext uri="{FF2B5EF4-FFF2-40B4-BE49-F238E27FC236}">
                <a16:creationId xmlns="" xmlns:a16="http://schemas.microsoft.com/office/drawing/2014/main" id="{C3D17AC5-F5FA-4735-B0EC-E145ABD41260}"/>
              </a:ext>
            </a:extLst>
          </p:cNvPr>
          <p:cNvSpPr/>
          <p:nvPr>
            <p:custDataLst>
              <p:tags r:id="rId2"/>
            </p:custDataLst>
          </p:nvPr>
        </p:nvSpPr>
        <p:spPr>
          <a:xfrm>
            <a:off x="2365264" y="1474159"/>
            <a:ext cx="7461468" cy="195149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gn="just">
              <a:lnSpc>
                <a:spcPct val="150000"/>
              </a:lnSpc>
              <a:buFontTx/>
              <a:buChar char="-"/>
            </a:pP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Hoàn</a:t>
            </a:r>
            <a:r>
              <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thành</a:t>
            </a:r>
            <a:r>
              <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bài</a:t>
            </a:r>
            <a:r>
              <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tập</a:t>
            </a:r>
            <a:endPar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endParaRPr>
          </a:p>
          <a:p>
            <a:pPr marL="285750" indent="-285750" algn="just">
              <a:lnSpc>
                <a:spcPct val="150000"/>
              </a:lnSpc>
              <a:buFontTx/>
              <a:buChar char="-"/>
            </a:pP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Nắm</a:t>
            </a:r>
            <a:r>
              <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nội</a:t>
            </a:r>
            <a:r>
              <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dung </a:t>
            </a: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bài</a:t>
            </a:r>
            <a:r>
              <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học</a:t>
            </a:r>
            <a:endPar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endParaRPr>
          </a:p>
          <a:p>
            <a:pPr marL="285750" indent="-285750" algn="just">
              <a:lnSpc>
                <a:spcPct val="150000"/>
              </a:lnSpc>
              <a:buFontTx/>
              <a:buChar char="-"/>
            </a:pP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Chuẩn</a:t>
            </a:r>
            <a:r>
              <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bị</a:t>
            </a:r>
            <a:r>
              <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bài</a:t>
            </a:r>
            <a:r>
              <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tiếp</a:t>
            </a:r>
            <a:r>
              <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theo: Văn </a:t>
            </a:r>
            <a:r>
              <a:rPr lang="vi-VN" altLang="zh-CN" sz="2800" b="1" dirty="0" err="1">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bản</a:t>
            </a:r>
            <a:r>
              <a:rPr lang="vi-VN" altLang="zh-CN"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800" b="1" i="1" dirty="0" err="1">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Bắt</a:t>
            </a:r>
            <a:r>
              <a:rPr lang="vi-VN" altLang="zh-CN" sz="2800" b="1" i="1" dirty="0">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r>
              <a:rPr lang="vi-VN" altLang="zh-CN" sz="2800" b="1" i="1" dirty="0" err="1">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nạt</a:t>
            </a:r>
            <a:r>
              <a:rPr lang="vi-VN" altLang="zh-CN" sz="2800" b="1" i="1" dirty="0">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a:t>
            </a:r>
            <a:endParaRPr lang="zh-CN" altLang="en-US" sz="2800" b="1" i="1" dirty="0">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endParaRPr>
          </a:p>
        </p:txBody>
      </p:sp>
      <p:pic>
        <p:nvPicPr>
          <p:cNvPr id="7" name="PA_图片 6" descr="图片包含 运输, 气球, 航空器&#10;&#10;已生成极高可信度的说明">
            <a:extLst>
              <a:ext uri="{FF2B5EF4-FFF2-40B4-BE49-F238E27FC236}">
                <a16:creationId xmlns="" xmlns:a16="http://schemas.microsoft.com/office/drawing/2014/main" id="{65B10939-80C9-4752-A2F6-96A949F70696}"/>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9529152" y="4127500"/>
            <a:ext cx="2504372" cy="2181347"/>
          </a:xfrm>
          <a:prstGeom prst="rect">
            <a:avLst/>
          </a:prstGeom>
        </p:spPr>
      </p:pic>
    </p:spTree>
    <p:extLst>
      <p:ext uri="{BB962C8B-B14F-4D97-AF65-F5344CB8AC3E}">
        <p14:creationId xmlns:p14="http://schemas.microsoft.com/office/powerpoint/2010/main" val="405498513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6" presetClass="emph" presetSubtype="0" repeatCount="2000" fill="hold" nodeType="with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par>
                                <p:cTn id="18" presetID="32" presetClass="emph" presetSubtype="0" repeatCount="2000" fill="hold" nodeType="with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16</a:t>
            </a:fld>
            <a:endParaRPr lang="en"/>
          </a:p>
        </p:txBody>
      </p:sp>
      <p:sp>
        <p:nvSpPr>
          <p:cNvPr id="3" name="TextBox 2"/>
          <p:cNvSpPr txBox="1"/>
          <p:nvPr/>
        </p:nvSpPr>
        <p:spPr>
          <a:xfrm>
            <a:off x="118163" y="484007"/>
            <a:ext cx="7456344" cy="2339098"/>
          </a:xfrm>
          <a:prstGeom prst="rect">
            <a:avLst/>
          </a:prstGeom>
          <a:noFill/>
        </p:spPr>
        <p:txBody>
          <a:bodyPr wrap="square" lIns="121917" tIns="60958" rIns="121917" bIns="60958" rtlCol="0">
            <a:spAutoFit/>
          </a:bodyPr>
          <a:lstStyle/>
          <a:p>
            <a:pPr algn="ctr">
              <a:lnSpc>
                <a:spcPct val="150000"/>
              </a:lnSpc>
            </a:pPr>
            <a:r>
              <a:rPr lang="vi-VN" sz="4800" b="1" dirty="0">
                <a:solidFill>
                  <a:srgbClr val="C00000"/>
                </a:solidFill>
              </a:rPr>
              <a:t>Hẹn gặp các em trong những tiết học sau!</a:t>
            </a:r>
            <a:endParaRPr lang="vi-VN" sz="4800"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054" y="2276872"/>
            <a:ext cx="4300185" cy="4033507"/>
          </a:xfrm>
          <a:prstGeom prst="rect">
            <a:avLst/>
          </a:prstGeom>
        </p:spPr>
      </p:pic>
    </p:spTree>
    <p:extLst>
      <p:ext uri="{BB962C8B-B14F-4D97-AF65-F5344CB8AC3E}">
        <p14:creationId xmlns:p14="http://schemas.microsoft.com/office/powerpoint/2010/main" val="1190304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5" name="图片 4" descr="图片包含 事情&#10;&#10;已生成极高可信度的说明">
            <a:extLst>
              <a:ext uri="{FF2B5EF4-FFF2-40B4-BE49-F238E27FC236}">
                <a16:creationId xmlns="" xmlns:a16="http://schemas.microsoft.com/office/drawing/2014/main" id="{76C0CC71-BCF3-48A7-B777-6893981FADF9}"/>
              </a:ext>
            </a:extLst>
          </p:cNvPr>
          <p:cNvPicPr>
            <a:picLocks noChangeAspect="1"/>
          </p:cNvPicPr>
          <p:nvPr/>
        </p:nvPicPr>
        <p:blipFill rotWithShape="1">
          <a:blip r:embed="rId3">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pic>
        <p:nvPicPr>
          <p:cNvPr id="13" name="图片 12">
            <a:extLst>
              <a:ext uri="{FF2B5EF4-FFF2-40B4-BE49-F238E27FC236}">
                <a16:creationId xmlns="" xmlns:a16="http://schemas.microsoft.com/office/drawing/2014/main" id="{D49F2B36-D97A-41DE-8724-0B49C9281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155" y="-248291"/>
            <a:ext cx="3510477" cy="3510477"/>
          </a:xfrm>
          <a:prstGeom prst="rect">
            <a:avLst/>
          </a:prstGeom>
        </p:spPr>
      </p:pic>
      <p:pic>
        <p:nvPicPr>
          <p:cNvPr id="7" name="图片 6">
            <a:extLst>
              <a:ext uri="{FF2B5EF4-FFF2-40B4-BE49-F238E27FC236}">
                <a16:creationId xmlns="" xmlns:a16="http://schemas.microsoft.com/office/drawing/2014/main" id="{D8F3CAB5-241C-4434-966E-B147D8FC3A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47" y="546650"/>
            <a:ext cx="8048802" cy="6041148"/>
          </a:xfrm>
          <a:prstGeom prst="rect">
            <a:avLst/>
          </a:prstGeom>
        </p:spPr>
      </p:pic>
      <p:sp>
        <p:nvSpPr>
          <p:cNvPr id="9" name="文本框 8">
            <a:extLst>
              <a:ext uri="{FF2B5EF4-FFF2-40B4-BE49-F238E27FC236}">
                <a16:creationId xmlns="" xmlns:a16="http://schemas.microsoft.com/office/drawing/2014/main" id="{6A913DDC-DB95-48F5-95E3-922B290A1989}"/>
              </a:ext>
            </a:extLst>
          </p:cNvPr>
          <p:cNvSpPr txBox="1"/>
          <p:nvPr/>
        </p:nvSpPr>
        <p:spPr>
          <a:xfrm>
            <a:off x="753930" y="202845"/>
            <a:ext cx="5259946"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panose="020B0604020202020204" pitchFamily="34" charset="0"/>
              </a:rPr>
              <a:t>KHỞI ĐỘNG!</a:t>
            </a:r>
            <a:endParaRPr kumimoji="0" lang="zh-CN" altLang="en-US" sz="6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11" name="Google Shape;1906;p15"/>
          <p:cNvSpPr txBox="1">
            <a:spLocks noGrp="1"/>
          </p:cNvSpPr>
          <p:nvPr>
            <p:ph type="subTitle" idx="4294967295"/>
          </p:nvPr>
        </p:nvSpPr>
        <p:spPr>
          <a:xfrm>
            <a:off x="1569493" y="3071118"/>
            <a:ext cx="5777370" cy="1641624"/>
          </a:xfrm>
          <a:prstGeom prst="rect">
            <a:avLst/>
          </a:prstGeom>
        </p:spPr>
        <p:txBody>
          <a:bodyPr spcFirstLastPara="1" wrap="square" lIns="91425" tIns="91425" rIns="91425" bIns="91425" anchor="t" anchorCtr="0">
            <a:noAutofit/>
          </a:bodyPr>
          <a:lstStyle/>
          <a:p>
            <a:pPr marL="0" lvl="0" indent="0" algn="ctr">
              <a:buNone/>
            </a:pPr>
            <a:r>
              <a:rPr lang="vi-VN" sz="3600" b="1" dirty="0">
                <a:solidFill>
                  <a:srgbClr val="FF0000"/>
                </a:solidFill>
                <a:latin typeface="+mn-lt"/>
              </a:rPr>
              <a:t>Khi gặp một từ khó, không hiểu nghĩa, em sẽ có cách nào để hiểu được nghĩa của từ?</a:t>
            </a:r>
            <a:endParaRPr sz="3600" b="1" dirty="0">
              <a:solidFill>
                <a:srgbClr val="FF0000"/>
              </a:solidFill>
              <a:latin typeface="+mn-lt"/>
            </a:endParaRPr>
          </a:p>
        </p:txBody>
      </p:sp>
    </p:spTree>
    <p:extLst>
      <p:ext uri="{BB962C8B-B14F-4D97-AF65-F5344CB8AC3E}">
        <p14:creationId xmlns:p14="http://schemas.microsoft.com/office/powerpoint/2010/main" val="230796801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7"/>
                                        </p:tgtEl>
                                        <p:attrNameLst>
                                          <p:attrName>r</p:attrName>
                                        </p:attrNameLst>
                                      </p:cBhvr>
                                    </p:animRot>
                                    <p:animRot by="-240000">
                                      <p:cBhvr>
                                        <p:cTn id="33" dur="200" fill="hold">
                                          <p:stCondLst>
                                            <p:cond delay="200"/>
                                          </p:stCondLst>
                                        </p:cTn>
                                        <p:tgtEl>
                                          <p:spTgt spid="7"/>
                                        </p:tgtEl>
                                        <p:attrNameLst>
                                          <p:attrName>r</p:attrName>
                                        </p:attrNameLst>
                                      </p:cBhvr>
                                    </p:animRot>
                                    <p:animRot by="240000">
                                      <p:cBhvr>
                                        <p:cTn id="34" dur="200" fill="hold">
                                          <p:stCondLst>
                                            <p:cond delay="400"/>
                                          </p:stCondLst>
                                        </p:cTn>
                                        <p:tgtEl>
                                          <p:spTgt spid="7"/>
                                        </p:tgtEl>
                                        <p:attrNameLst>
                                          <p:attrName>r</p:attrName>
                                        </p:attrNameLst>
                                      </p:cBhvr>
                                    </p:animRot>
                                    <p:animRot by="-240000">
                                      <p:cBhvr>
                                        <p:cTn id="35" dur="200" fill="hold">
                                          <p:stCondLst>
                                            <p:cond delay="600"/>
                                          </p:stCondLst>
                                        </p:cTn>
                                        <p:tgtEl>
                                          <p:spTgt spid="7"/>
                                        </p:tgtEl>
                                        <p:attrNameLst>
                                          <p:attrName>r</p:attrName>
                                        </p:attrNameLst>
                                      </p:cBhvr>
                                    </p:animRot>
                                    <p:animRot by="120000">
                                      <p:cBhvr>
                                        <p:cTn id="36" dur="200" fill="hold">
                                          <p:stCondLst>
                                            <p:cond delay="800"/>
                                          </p:stCondLst>
                                        </p:cTn>
                                        <p:tgtEl>
                                          <p:spTgt spid="7"/>
                                        </p:tgtEl>
                                        <p:attrNameLst>
                                          <p:attrName>r</p:attrName>
                                        </p:attrNameLst>
                                      </p:cBhvr>
                                    </p:animRot>
                                  </p:childTnLst>
                                </p:cTn>
                              </p:par>
                              <p:par>
                                <p:cTn id="37" presetID="53" presetClass="entr" presetSubtype="16" fill="hold" grpId="1"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884" y="-1"/>
            <a:ext cx="9790386" cy="6164318"/>
          </a:xfrm>
          <a:prstGeom prst="rect">
            <a:avLst/>
          </a:prstGeom>
        </p:spPr>
      </p:pic>
      <p:sp>
        <p:nvSpPr>
          <p:cNvPr id="6" name="PA_文本框 4">
            <a:extLst>
              <a:ext uri="{FF2B5EF4-FFF2-40B4-BE49-F238E27FC236}">
                <a16:creationId xmlns="" xmlns:a16="http://schemas.microsoft.com/office/drawing/2014/main" id="{B81CBC16-6B82-4A0D-9443-A5FBBF26EDB2}"/>
              </a:ext>
            </a:extLst>
          </p:cNvPr>
          <p:cNvSpPr txBox="1"/>
          <p:nvPr>
            <p:custDataLst>
              <p:tags r:id="rId1"/>
            </p:custDataLst>
          </p:nvPr>
        </p:nvSpPr>
        <p:spPr>
          <a:xfrm>
            <a:off x="3058511" y="2800352"/>
            <a:ext cx="6826468" cy="3231654"/>
          </a:xfrm>
          <a:prstGeom prst="rect">
            <a:avLst/>
          </a:prstGeom>
          <a:noFill/>
        </p:spPr>
        <p:txBody>
          <a:bodyPr wrap="square" rtlCol="0">
            <a:spAutoFit/>
          </a:bodyPr>
          <a:lstStyle/>
          <a:p>
            <a:pPr algn="ctr"/>
            <a:r>
              <a:rPr lang="en-US" altLang="zh-CN" sz="5400" b="1" dirty="0" err="1" smtClean="0">
                <a:solidFill>
                  <a:schemeClr val="accent1"/>
                </a:solidFill>
                <a:latin typeface="Arial" panose="020B0604020202020204" pitchFamily="34" charset="0"/>
                <a:cs typeface="Arial" panose="020B0604020202020204" pitchFamily="34" charset="0"/>
                <a:sym typeface="Arial" panose="020B0604020202020204" pitchFamily="34" charset="0"/>
              </a:rPr>
              <a:t>Tiết</a:t>
            </a:r>
            <a:r>
              <a:rPr lang="en-US" altLang="zh-CN" sz="5400" b="1" dirty="0" smtClean="0">
                <a:solidFill>
                  <a:schemeClr val="accent1"/>
                </a:solidFill>
                <a:latin typeface="Arial" panose="020B0604020202020204" pitchFamily="34" charset="0"/>
                <a:cs typeface="Arial" panose="020B0604020202020204" pitchFamily="34" charset="0"/>
                <a:sym typeface="Arial" panose="020B0604020202020204" pitchFamily="34" charset="0"/>
              </a:rPr>
              <a:t> 7</a:t>
            </a:r>
          </a:p>
          <a:p>
            <a:pPr algn="ctr"/>
            <a:r>
              <a:rPr lang="en-US" altLang="zh-CN" sz="7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THỰC </a:t>
            </a:r>
            <a:r>
              <a:rPr lang="en-US" altLang="zh-CN" sz="7200" b="1" dirty="0">
                <a:solidFill>
                  <a:srgbClr val="FF0000"/>
                </a:solidFill>
                <a:latin typeface="Arial" panose="020B0604020202020204" pitchFamily="34" charset="0"/>
                <a:cs typeface="Arial" panose="020B0604020202020204" pitchFamily="34" charset="0"/>
                <a:sym typeface="Arial" panose="020B0604020202020204" pitchFamily="34" charset="0"/>
              </a:rPr>
              <a:t>HÀNH TIẾNG VIỆT</a:t>
            </a:r>
            <a:endParaRPr lang="zh-CN" altLang="en-US" sz="7200" b="1" dirty="0">
              <a:solidFill>
                <a:srgbClr val="FF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6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1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56CF721-6994-4ABB-AFE0-1251486744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589" y="-1296492"/>
            <a:ext cx="7397651" cy="5774343"/>
          </a:xfrm>
          <a:prstGeom prst="rect">
            <a:avLst/>
          </a:prstGeom>
        </p:spPr>
      </p:pic>
      <p:pic>
        <p:nvPicPr>
          <p:cNvPr id="8" name="PA_图片 4" descr="图片包含 事情, 镜子&#10;&#10;已生成高可信度的说明">
            <a:extLst>
              <a:ext uri="{FF2B5EF4-FFF2-40B4-BE49-F238E27FC236}">
                <a16:creationId xmlns="" xmlns:a16="http://schemas.microsoft.com/office/drawing/2014/main" id="{252B56A6-F8A5-41AB-882B-0D76DBF04F5E}"/>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425670" y="-415575"/>
            <a:ext cx="12391696" cy="7273575"/>
          </a:xfrm>
          <a:prstGeom prst="rect">
            <a:avLst/>
          </a:prstGeom>
        </p:spPr>
      </p:pic>
      <p:sp>
        <p:nvSpPr>
          <p:cNvPr id="9" name="PA_文本框 2">
            <a:extLst>
              <a:ext uri="{FF2B5EF4-FFF2-40B4-BE49-F238E27FC236}">
                <a16:creationId xmlns="" xmlns:a16="http://schemas.microsoft.com/office/drawing/2014/main" id="{980C8E29-DE72-4AF9-873D-36031672FBB8}"/>
              </a:ext>
            </a:extLst>
          </p:cNvPr>
          <p:cNvSpPr txBox="1"/>
          <p:nvPr>
            <p:custDataLst>
              <p:tags r:id="rId2"/>
            </p:custDataLst>
          </p:nvPr>
        </p:nvSpPr>
        <p:spPr>
          <a:xfrm>
            <a:off x="4375877" y="774616"/>
            <a:ext cx="4890673" cy="584775"/>
          </a:xfrm>
          <a:prstGeom prst="rect">
            <a:avLst/>
          </a:prstGeom>
          <a:noFill/>
        </p:spPr>
        <p:txBody>
          <a:bodyPr wrap="square" rtlCol="0">
            <a:spAutoFit/>
          </a:bodyPr>
          <a:lstStyle/>
          <a:p>
            <a:pPr algn="ctr"/>
            <a:r>
              <a:rPr lang="en-US" altLang="zh-CN" sz="3200" b="1" dirty="0" smtClean="0">
                <a:solidFill>
                  <a:srgbClr val="FF0000"/>
                </a:solidFill>
                <a:latin typeface="Arial" panose="020B0604020202020204" pitchFamily="34" charset="0"/>
                <a:cs typeface="Arial" panose="020B0604020202020204" pitchFamily="34" charset="0"/>
                <a:sym typeface="Arial" panose="020B0604020202020204" pitchFamily="34" charset="0"/>
              </a:rPr>
              <a:t>NỘI DUNG BÀI HỌC</a:t>
            </a:r>
            <a:endParaRPr lang="zh-CN" altLang="en-US" sz="3200" b="1" dirty="0">
              <a:solidFill>
                <a:srgbClr val="FF0000"/>
              </a:solidFill>
              <a:latin typeface="Arial" panose="020B0604020202020204" pitchFamily="34" charset="0"/>
              <a:cs typeface="Arial" panose="020B0604020202020204" pitchFamily="34" charset="0"/>
              <a:sym typeface="Arial" panose="020B0604020202020204" pitchFamily="34" charset="0"/>
            </a:endParaRPr>
          </a:p>
        </p:txBody>
      </p:sp>
      <p:sp>
        <p:nvSpPr>
          <p:cNvPr id="6" name="Google Shape;1897;p14"/>
          <p:cNvSpPr txBox="1"/>
          <p:nvPr/>
        </p:nvSpPr>
        <p:spPr>
          <a:xfrm>
            <a:off x="3971499" y="2721902"/>
            <a:ext cx="5158853" cy="2207200"/>
          </a:xfrm>
          <a:prstGeom prst="rect">
            <a:avLst/>
          </a:prstGeom>
          <a:noFill/>
          <a:ln>
            <a:noFill/>
          </a:ln>
        </p:spPr>
        <p:txBody>
          <a:bodyPr spcFirstLastPara="1" wrap="square" lIns="121897" tIns="121897" rIns="121897" bIns="121897" anchor="t" anchorCtr="0">
            <a:noAutofit/>
          </a:bodyPr>
          <a:lstStyle/>
          <a:p>
            <a:pPr marL="380990" indent="-380990">
              <a:lnSpc>
                <a:spcPct val="150000"/>
              </a:lnSpc>
              <a:spcBef>
                <a:spcPts val="800"/>
              </a:spcBef>
              <a:buAutoNum type="romanUcPeriod"/>
            </a:pPr>
            <a:r>
              <a:rPr lang="vi-VN" sz="3700" b="1" dirty="0">
                <a:solidFill>
                  <a:schemeClr val="tx2">
                    <a:lumMod val="10000"/>
                  </a:schemeClr>
                </a:solidFill>
                <a:ea typeface="Merriweather"/>
                <a:cs typeface="Merriweather"/>
                <a:sym typeface="Merriweather"/>
              </a:rPr>
              <a:t>Lý thuyết</a:t>
            </a:r>
          </a:p>
          <a:p>
            <a:pPr marL="380990" indent="-380990">
              <a:lnSpc>
                <a:spcPct val="150000"/>
              </a:lnSpc>
              <a:spcBef>
                <a:spcPts val="800"/>
              </a:spcBef>
              <a:buAutoNum type="romanUcPeriod"/>
            </a:pPr>
            <a:r>
              <a:rPr lang="vi-VN" sz="3700" b="1" dirty="0">
                <a:solidFill>
                  <a:schemeClr val="tx2">
                    <a:lumMod val="10000"/>
                  </a:schemeClr>
                </a:solidFill>
                <a:ea typeface="Merriweather"/>
                <a:cs typeface="Merriweather"/>
                <a:sym typeface="Merriweather"/>
              </a:rPr>
              <a:t>Luyện tập</a:t>
            </a:r>
            <a:endParaRPr sz="3700" dirty="0">
              <a:solidFill>
                <a:schemeClr val="tx2">
                  <a:lumMod val="10000"/>
                </a:schemeClr>
              </a:solidFill>
              <a:ea typeface="Merriweather"/>
              <a:cs typeface="Merriweather"/>
              <a:sym typeface="Merriweather"/>
            </a:endParaRPr>
          </a:p>
        </p:txBody>
      </p:sp>
      <p:pic>
        <p:nvPicPr>
          <p:cNvPr id="11"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010648" y="2254018"/>
            <a:ext cx="2559562" cy="3696200"/>
          </a:xfrm>
          <a:prstGeom prst="rect">
            <a:avLst/>
          </a:prstGeom>
        </p:spPr>
      </p:pic>
    </p:spTree>
    <p:extLst>
      <p:ext uri="{BB962C8B-B14F-4D97-AF65-F5344CB8AC3E}">
        <p14:creationId xmlns:p14="http://schemas.microsoft.com/office/powerpoint/2010/main" val="88155230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path" presetSubtype="0" repeatCount="2000" accel="50000" decel="50000" autoRev="1" fill="hold" nodeType="withEffect">
                                  <p:stCondLst>
                                    <p:cond delay="0"/>
                                  </p:stCondLst>
                                  <p:childTnLst>
                                    <p:animMotion origin="layout" path="M 4.16667E-6 -4.44444E-6 L -0.05196 0.00116 " pathEditMode="relative" rAng="0" ptsTypes="AA">
                                      <p:cBhvr>
                                        <p:cTn id="11" dur="2000" fill="hold"/>
                                        <p:tgtEl>
                                          <p:spTgt spid="7"/>
                                        </p:tgtEl>
                                        <p:attrNameLst>
                                          <p:attrName>ppt_x</p:attrName>
                                          <p:attrName>ppt_y</p:attrName>
                                        </p:attrNameLst>
                                      </p:cBhvr>
                                      <p:rCtr x="-2604" y="46"/>
                                    </p:animMotion>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path" presetSubtype="0" repeatCount="2000" accel="50000" decel="50000" autoRev="1" fill="hold" nodeType="withEffect">
                                  <p:stCondLst>
                                    <p:cond delay="0"/>
                                  </p:stCondLst>
                                  <p:childTnLst>
                                    <p:animMotion origin="layout" path="M 3.75E-6 4.44444E-6 L 0.06705 0.00694 " pathEditMode="relative" rAng="0" ptsTypes="AA">
                                      <p:cBhvr>
                                        <p:cTn id="28" dur="2000" fill="hold"/>
                                        <p:tgtEl>
                                          <p:spTgt spid="11"/>
                                        </p:tgtEl>
                                        <p:attrNameLst>
                                          <p:attrName>ppt_x</p:attrName>
                                          <p:attrName>ppt_y</p:attrName>
                                        </p:attrNameLst>
                                      </p:cBhvr>
                                      <p:rCtr x="3346"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675" y="126078"/>
            <a:ext cx="3457433" cy="706436"/>
          </a:xfrm>
        </p:spPr>
        <p:style>
          <a:lnRef idx="2">
            <a:schemeClr val="accent5"/>
          </a:lnRef>
          <a:fillRef idx="1">
            <a:schemeClr val="lt1"/>
          </a:fillRef>
          <a:effectRef idx="0">
            <a:schemeClr val="accent5"/>
          </a:effectRef>
          <a:fontRef idx="minor">
            <a:schemeClr val="dk1"/>
          </a:fontRef>
        </p:style>
        <p:txBody>
          <a:bodyPr/>
          <a:lstStyle/>
          <a:p>
            <a:r>
              <a:rPr lang="vi-VN" sz="4300" dirty="0">
                <a:latin typeface="+mn-lt"/>
              </a:rPr>
              <a:t>I. Lý thuyết</a:t>
            </a:r>
            <a:endParaRPr lang="vi-VN" sz="4300" dirty="0">
              <a:latin typeface="+mn-lt"/>
            </a:endParaRPr>
          </a:p>
        </p:txBody>
      </p:sp>
      <p:sp>
        <p:nvSpPr>
          <p:cNvPr id="3" name="Text Placeholder 2"/>
          <p:cNvSpPr>
            <a:spLocks noGrp="1"/>
          </p:cNvSpPr>
          <p:nvPr>
            <p:ph type="subTitle" idx="1"/>
          </p:nvPr>
        </p:nvSpPr>
        <p:spPr>
          <a:xfrm>
            <a:off x="206675" y="970961"/>
            <a:ext cx="11700682" cy="2782173"/>
          </a:xfrm>
        </p:spPr>
        <p:style>
          <a:lnRef idx="2">
            <a:schemeClr val="accent6"/>
          </a:lnRef>
          <a:fillRef idx="1">
            <a:schemeClr val="lt1"/>
          </a:fillRef>
          <a:effectRef idx="0">
            <a:schemeClr val="accent6"/>
          </a:effectRef>
          <a:fontRef idx="minor">
            <a:schemeClr val="dk1"/>
          </a:fontRef>
        </p:style>
        <p:txBody>
          <a:bodyPr>
            <a:noAutofit/>
          </a:bodyPr>
          <a:lstStyle/>
          <a:p>
            <a:pPr marL="101597" indent="0" algn="just">
              <a:buNone/>
            </a:pPr>
            <a:r>
              <a:rPr lang="vi-VN" sz="2800" b="1" dirty="0" smtClean="0">
                <a:solidFill>
                  <a:schemeClr val="tx2">
                    <a:lumMod val="10000"/>
                  </a:schemeClr>
                </a:solidFill>
                <a:latin typeface="+mn-lt"/>
              </a:rPr>
              <a:t>Cho biết ý nghĩa của các từ sau và nêu những cách để giải nghĩa chúng: </a:t>
            </a:r>
            <a:r>
              <a:rPr lang="vi-VN" sz="2800" b="1" i="1" dirty="0">
                <a:solidFill>
                  <a:srgbClr val="FF0000"/>
                </a:solidFill>
                <a:latin typeface="+mn-lt"/>
              </a:rPr>
              <a:t>cảm hoá, cốt lõi, mắt trần, hoàng </a:t>
            </a:r>
            <a:r>
              <a:rPr lang="vi-VN" sz="2800" b="1" i="1" dirty="0" smtClean="0">
                <a:solidFill>
                  <a:srgbClr val="FF0000"/>
                </a:solidFill>
                <a:latin typeface="+mn-lt"/>
              </a:rPr>
              <a:t>tử.</a:t>
            </a:r>
          </a:p>
          <a:p>
            <a:pPr lvl="0" algn="just">
              <a:buFont typeface="Wingdings" pitchFamily="2" charset="2"/>
              <a:buChar char="§"/>
            </a:pPr>
            <a:r>
              <a:rPr lang="en-US" sz="2800" b="1" dirty="0" smtClean="0">
                <a:solidFill>
                  <a:srgbClr val="00B050"/>
                </a:solidFill>
                <a:latin typeface="+mn-lt"/>
              </a:rPr>
              <a:t> </a:t>
            </a:r>
            <a:r>
              <a:rPr lang="vi-VN" sz="2800" b="1" dirty="0" smtClean="0">
                <a:solidFill>
                  <a:srgbClr val="00B050"/>
                </a:solidFill>
                <a:latin typeface="+mn-lt"/>
              </a:rPr>
              <a:t>Cảm </a:t>
            </a:r>
            <a:r>
              <a:rPr lang="vi-VN" sz="2800" b="1" dirty="0">
                <a:solidFill>
                  <a:srgbClr val="00B050"/>
                </a:solidFill>
                <a:latin typeface="+mn-lt"/>
              </a:rPr>
              <a:t>hoá: </a:t>
            </a:r>
            <a:r>
              <a:rPr lang="vi-VN" sz="2800" b="1" dirty="0">
                <a:solidFill>
                  <a:schemeClr val="tx2">
                    <a:lumMod val="10000"/>
                  </a:schemeClr>
                </a:solidFill>
                <a:latin typeface="+mn-lt"/>
              </a:rPr>
              <a:t>dùng tình cảm tốt đẹp làm cho một đối tượng nào đó cảm phục mà nghe theo, làm theo, chuyển biến theo hướng tích cực.</a:t>
            </a:r>
          </a:p>
          <a:p>
            <a:pPr lvl="0" algn="just">
              <a:buFont typeface="Wingdings" pitchFamily="2" charset="2"/>
              <a:buChar char="§"/>
            </a:pPr>
            <a:r>
              <a:rPr lang="en-US" sz="2800" b="1" dirty="0" smtClean="0">
                <a:solidFill>
                  <a:srgbClr val="00B050"/>
                </a:solidFill>
                <a:latin typeface="+mn-lt"/>
              </a:rPr>
              <a:t> </a:t>
            </a:r>
            <a:r>
              <a:rPr lang="vi-VN" sz="2800" b="1" dirty="0" smtClean="0">
                <a:solidFill>
                  <a:srgbClr val="00B050"/>
                </a:solidFill>
                <a:latin typeface="+mn-lt"/>
              </a:rPr>
              <a:t>Cốt </a:t>
            </a:r>
            <a:r>
              <a:rPr lang="vi-VN" sz="2800" b="1" dirty="0">
                <a:solidFill>
                  <a:srgbClr val="00B050"/>
                </a:solidFill>
                <a:latin typeface="+mn-lt"/>
              </a:rPr>
              <a:t>lõi</a:t>
            </a:r>
            <a:r>
              <a:rPr lang="vi-VN" sz="2800" b="1" dirty="0">
                <a:solidFill>
                  <a:schemeClr val="tx2">
                    <a:lumMod val="10000"/>
                  </a:schemeClr>
                </a:solidFill>
                <a:latin typeface="+mn-lt"/>
              </a:rPr>
              <a:t>: cái chính và quan trọng nhất</a:t>
            </a:r>
            <a:r>
              <a:rPr lang="vi-VN" sz="2800" b="1" dirty="0" smtClean="0">
                <a:solidFill>
                  <a:schemeClr val="tx2">
                    <a:lumMod val="10000"/>
                  </a:schemeClr>
                </a:solidFill>
                <a:latin typeface="+mn-lt"/>
              </a:rPr>
              <a:t>.</a:t>
            </a:r>
            <a:endParaRPr lang="vi-VN" sz="2800" b="1" dirty="0">
              <a:solidFill>
                <a:schemeClr val="tx2">
                  <a:lumMod val="10000"/>
                </a:schemeClr>
              </a:solidFill>
              <a:latin typeface="+mn-lt"/>
            </a:endParaRPr>
          </a:p>
        </p:txBody>
      </p:sp>
      <p:sp>
        <p:nvSpPr>
          <p:cNvPr id="4" name="Slide Number Placeholder 3"/>
          <p:cNvSpPr>
            <a:spLocks noGrp="1"/>
          </p:cNvSpPr>
          <p:nvPr>
            <p:ph type="sldNum" sz="quarter" idx="12"/>
          </p:nvPr>
        </p:nvSpPr>
        <p:spPr/>
        <p:txBody>
          <a:bodyPr/>
          <a:lstStyle/>
          <a:p>
            <a:fld id="{00000000-1234-1234-1234-123412341234}" type="slidenum">
              <a:rPr lang="en" smtClean="0"/>
              <a:pPr/>
              <a:t>5</a:t>
            </a:fld>
            <a:endParaRPr lang="en"/>
          </a:p>
        </p:txBody>
      </p:sp>
      <p:sp>
        <p:nvSpPr>
          <p:cNvPr id="5" name="Text Placeholder 2"/>
          <p:cNvSpPr txBox="1">
            <a:spLocks/>
          </p:cNvSpPr>
          <p:nvPr/>
        </p:nvSpPr>
        <p:spPr>
          <a:xfrm>
            <a:off x="206674" y="3817282"/>
            <a:ext cx="11694169" cy="1778299"/>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121897" tIns="121897" rIns="121897" bIns="121897"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1pPr>
            <a:lvl2pPr marL="914400" marR="0" lvl="1"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2pPr>
            <a:lvl3pPr marL="1371600" marR="0" lvl="2"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3pPr>
            <a:lvl4pPr marL="1828800" marR="0" lvl="3"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4pPr>
            <a:lvl5pPr marL="2286000" marR="0" lvl="4"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5pPr>
            <a:lvl6pPr marL="2743200" marR="0" lvl="5"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6pPr>
            <a:lvl7pPr marL="3200400" marR="0" lvl="6"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7pPr>
            <a:lvl8pPr marL="3657600" marR="0" lvl="7"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8pPr>
            <a:lvl9pPr marL="4114800" marR="0" lvl="8"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9pPr>
          </a:lstStyle>
          <a:p>
            <a:pPr algn="just">
              <a:buFont typeface="Wingdings" pitchFamily="2" charset="2"/>
              <a:buChar char="§"/>
            </a:pPr>
            <a:r>
              <a:rPr lang="vi-VN" sz="2800" b="1" dirty="0" smtClean="0">
                <a:solidFill>
                  <a:srgbClr val="00B050"/>
                </a:solidFill>
                <a:latin typeface="+mn-lt"/>
              </a:rPr>
              <a:t>Mắt trần</a:t>
            </a:r>
            <a:r>
              <a:rPr lang="vi-VN" sz="2800" b="1" dirty="0" smtClean="0">
                <a:solidFill>
                  <a:schemeClr val="tx2">
                    <a:lumMod val="10000"/>
                  </a:schemeClr>
                </a:solidFill>
                <a:latin typeface="+mn-lt"/>
              </a:rPr>
              <a:t>: con mắt thường, ở đây chỉ cái nhìn chưa có sự gắn kết, thấu hiểu.</a:t>
            </a:r>
          </a:p>
          <a:p>
            <a:pPr algn="just">
              <a:buFont typeface="Wingdings" pitchFamily="2" charset="2"/>
              <a:buChar char="§"/>
            </a:pPr>
            <a:r>
              <a:rPr lang="vi-VN" sz="2800" b="1" dirty="0" smtClean="0">
                <a:solidFill>
                  <a:srgbClr val="00B050"/>
                </a:solidFill>
                <a:latin typeface="+mn-lt"/>
              </a:rPr>
              <a:t>Hoàng tử</a:t>
            </a:r>
            <a:r>
              <a:rPr lang="vi-VN" sz="2800" b="1" dirty="0" smtClean="0">
                <a:solidFill>
                  <a:schemeClr val="tx2">
                    <a:lumMod val="10000"/>
                  </a:schemeClr>
                </a:solidFill>
                <a:latin typeface="+mn-lt"/>
              </a:rPr>
              <a:t>: con của vua</a:t>
            </a:r>
            <a:r>
              <a:rPr lang="vi-VN" sz="2800" b="1" dirty="0" smtClean="0">
                <a:solidFill>
                  <a:schemeClr val="tx2">
                    <a:lumMod val="10000"/>
                  </a:schemeClr>
                </a:solidFill>
                <a:latin typeface="+mn-lt"/>
              </a:rPr>
              <a:t>.</a:t>
            </a:r>
            <a:r>
              <a:rPr lang="en-US" sz="2800" b="1" dirty="0" smtClean="0">
                <a:solidFill>
                  <a:schemeClr val="tx2">
                    <a:lumMod val="10000"/>
                  </a:schemeClr>
                </a:solidFill>
                <a:latin typeface="+mn-lt"/>
              </a:rPr>
              <a:t>`</a:t>
            </a:r>
            <a:endParaRPr lang="vi-VN" sz="2800" b="1" dirty="0">
              <a:solidFill>
                <a:schemeClr val="tx2">
                  <a:lumMod val="10000"/>
                </a:schemeClr>
              </a:solidFill>
              <a:latin typeface="+mn-lt"/>
            </a:endParaRPr>
          </a:p>
        </p:txBody>
      </p:sp>
    </p:spTree>
    <p:extLst>
      <p:ext uri="{BB962C8B-B14F-4D97-AF65-F5344CB8AC3E}">
        <p14:creationId xmlns:p14="http://schemas.microsoft.com/office/powerpoint/2010/main" val="120061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
                                            <p:txEl>
                                              <p:pRg st="2" end="2"/>
                                            </p:txEl>
                                          </p:spTgt>
                                        </p:tgtEl>
                                      </p:cBhvr>
                                    </p:animEffect>
                                    <p:set>
                                      <p:cBhvr>
                                        <p:cTn id="2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
                                            <p:bg/>
                                          </p:spTgt>
                                        </p:tgtEl>
                                      </p:cBhvr>
                                    </p:animEffect>
                                    <p:set>
                                      <p:cBhvr>
                                        <p:cTn id="34" dur="1" fill="hold">
                                          <p:stCondLst>
                                            <p:cond delay="499"/>
                                          </p:stCondLst>
                                        </p:cTn>
                                        <p:tgtEl>
                                          <p:spTgt spid="3">
                                            <p:bg/>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940" y="344441"/>
            <a:ext cx="3580263" cy="720085"/>
          </a:xfrm>
        </p:spPr>
        <p:style>
          <a:lnRef idx="2">
            <a:schemeClr val="accent5"/>
          </a:lnRef>
          <a:fillRef idx="1">
            <a:schemeClr val="lt1"/>
          </a:fillRef>
          <a:effectRef idx="0">
            <a:schemeClr val="accent5"/>
          </a:effectRef>
          <a:fontRef idx="minor">
            <a:schemeClr val="dk1"/>
          </a:fontRef>
        </p:style>
        <p:txBody>
          <a:bodyPr/>
          <a:lstStyle/>
          <a:p>
            <a:r>
              <a:rPr lang="vi-VN" sz="4300" dirty="0">
                <a:latin typeface="+mn-lt"/>
              </a:rPr>
              <a:t>I. Lý thuyết</a:t>
            </a:r>
            <a:endParaRPr lang="vi-VN" sz="4300" dirty="0">
              <a:latin typeface="+mn-lt"/>
            </a:endParaRPr>
          </a:p>
        </p:txBody>
      </p:sp>
      <p:sp>
        <p:nvSpPr>
          <p:cNvPr id="5" name="Text Placeholder 4"/>
          <p:cNvSpPr>
            <a:spLocks noGrp="1"/>
          </p:cNvSpPr>
          <p:nvPr>
            <p:ph type="subTitle" idx="1"/>
          </p:nvPr>
        </p:nvSpPr>
        <p:spPr>
          <a:xfrm>
            <a:off x="322997" y="1391101"/>
            <a:ext cx="11400430" cy="3085366"/>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101597" indent="0" algn="just">
              <a:lnSpc>
                <a:spcPct val="150000"/>
              </a:lnSpc>
              <a:buNone/>
            </a:pPr>
            <a:r>
              <a:rPr lang="vi-VN" sz="3700" b="1" dirty="0" smtClean="0">
                <a:solidFill>
                  <a:srgbClr val="FF0000"/>
                </a:solidFill>
              </a:rPr>
              <a:t>Để </a:t>
            </a:r>
            <a:r>
              <a:rPr lang="vi-VN" sz="3700" b="1" dirty="0">
                <a:solidFill>
                  <a:srgbClr val="FF0000"/>
                </a:solidFill>
              </a:rPr>
              <a:t>giải nghĩa từ, có </a:t>
            </a:r>
            <a:r>
              <a:rPr lang="vi-VN" sz="3700" b="1" dirty="0" smtClean="0">
                <a:solidFill>
                  <a:srgbClr val="FF0000"/>
                </a:solidFill>
              </a:rPr>
              <a:t>thể</a:t>
            </a:r>
            <a:r>
              <a:rPr lang="en-US" sz="3700" b="1" dirty="0" smtClean="0">
                <a:solidFill>
                  <a:srgbClr val="FF0000"/>
                </a:solidFill>
              </a:rPr>
              <a:t>:</a:t>
            </a:r>
          </a:p>
          <a:p>
            <a:pPr marL="673097" indent="-571500" algn="just">
              <a:lnSpc>
                <a:spcPct val="150000"/>
              </a:lnSpc>
              <a:buFontTx/>
              <a:buChar char="-"/>
            </a:pPr>
            <a:r>
              <a:rPr lang="en-US" sz="3700" b="1" dirty="0" smtClean="0">
                <a:solidFill>
                  <a:schemeClr val="tx2">
                    <a:lumMod val="10000"/>
                  </a:schemeClr>
                </a:solidFill>
              </a:rPr>
              <a:t>D</a:t>
            </a:r>
            <a:r>
              <a:rPr lang="vi-VN" sz="3700" b="1" dirty="0" smtClean="0">
                <a:solidFill>
                  <a:schemeClr val="tx2">
                    <a:lumMod val="10000"/>
                  </a:schemeClr>
                </a:solidFill>
              </a:rPr>
              <a:t>ựa </a:t>
            </a:r>
            <a:r>
              <a:rPr lang="vi-VN" sz="3700" b="1" dirty="0">
                <a:solidFill>
                  <a:schemeClr val="tx2">
                    <a:lumMod val="10000"/>
                  </a:schemeClr>
                </a:solidFill>
              </a:rPr>
              <a:t>vào từ </a:t>
            </a:r>
            <a:r>
              <a:rPr lang="vi-VN" sz="3700" b="1" dirty="0" smtClean="0">
                <a:solidFill>
                  <a:schemeClr val="tx2">
                    <a:lumMod val="10000"/>
                  </a:schemeClr>
                </a:solidFill>
              </a:rPr>
              <a:t>điển</a:t>
            </a:r>
            <a:endParaRPr lang="en-US" sz="3700" b="1" dirty="0" smtClean="0">
              <a:solidFill>
                <a:schemeClr val="tx2">
                  <a:lumMod val="10000"/>
                </a:schemeClr>
              </a:solidFill>
            </a:endParaRPr>
          </a:p>
          <a:p>
            <a:pPr marL="673097" indent="-571500" algn="just">
              <a:lnSpc>
                <a:spcPct val="150000"/>
              </a:lnSpc>
              <a:buFontTx/>
              <a:buChar char="-"/>
            </a:pPr>
            <a:r>
              <a:rPr lang="en-US" sz="3700" b="1" dirty="0" smtClean="0">
                <a:solidFill>
                  <a:schemeClr val="tx2">
                    <a:lumMod val="10000"/>
                  </a:schemeClr>
                </a:solidFill>
              </a:rPr>
              <a:t>N</a:t>
            </a:r>
            <a:r>
              <a:rPr lang="vi-VN" sz="3700" b="1" dirty="0" smtClean="0">
                <a:solidFill>
                  <a:schemeClr val="tx2">
                    <a:lumMod val="10000"/>
                  </a:schemeClr>
                </a:solidFill>
              </a:rPr>
              <a:t>ghĩa </a:t>
            </a:r>
            <a:r>
              <a:rPr lang="vi-VN" sz="3700" b="1" dirty="0">
                <a:solidFill>
                  <a:schemeClr val="tx2">
                    <a:lumMod val="10000"/>
                  </a:schemeClr>
                </a:solidFill>
              </a:rPr>
              <a:t>của từ dựa vào câu văn, đoạn văn mà từ đó xuất </a:t>
            </a:r>
            <a:r>
              <a:rPr lang="vi-VN" sz="3700" b="1" dirty="0" smtClean="0">
                <a:solidFill>
                  <a:schemeClr val="tx2">
                    <a:lumMod val="10000"/>
                  </a:schemeClr>
                </a:solidFill>
              </a:rPr>
              <a:t>hiện</a:t>
            </a:r>
            <a:endParaRPr lang="en-US" sz="3700" b="1" dirty="0" smtClean="0">
              <a:solidFill>
                <a:schemeClr val="tx2">
                  <a:lumMod val="10000"/>
                </a:schemeClr>
              </a:solidFill>
            </a:endParaRPr>
          </a:p>
          <a:p>
            <a:pPr marL="673097" indent="-571500" algn="just">
              <a:lnSpc>
                <a:spcPct val="150000"/>
              </a:lnSpc>
              <a:buFontTx/>
              <a:buChar char="-"/>
            </a:pPr>
            <a:r>
              <a:rPr lang="en-US" sz="3700" b="1" dirty="0">
                <a:solidFill>
                  <a:schemeClr val="tx2">
                    <a:lumMod val="10000"/>
                  </a:schemeClr>
                </a:solidFill>
              </a:rPr>
              <a:t>V</a:t>
            </a:r>
            <a:r>
              <a:rPr lang="vi-VN" sz="3700" b="1" dirty="0" smtClean="0">
                <a:solidFill>
                  <a:schemeClr val="tx2">
                    <a:lumMod val="10000"/>
                  </a:schemeClr>
                </a:solidFill>
              </a:rPr>
              <a:t>ới </a:t>
            </a:r>
            <a:r>
              <a:rPr lang="vi-VN" sz="3700" b="1" dirty="0">
                <a:solidFill>
                  <a:schemeClr val="tx2">
                    <a:lumMod val="10000"/>
                  </a:schemeClr>
                </a:solidFill>
              </a:rPr>
              <a:t>từ Hán Việt, có thể giải nghĩa từng thành tố cấu tạo nên từ</a:t>
            </a:r>
            <a:r>
              <a:rPr lang="vi-VN" sz="3700" b="1" dirty="0">
                <a:solidFill>
                  <a:schemeClr val="tx2">
                    <a:lumMod val="10000"/>
                  </a:schemeClr>
                </a:solidFill>
              </a:rPr>
              <a:t>.</a:t>
            </a:r>
            <a:endParaRPr lang="vi-VN" sz="3700" b="1" dirty="0">
              <a:solidFill>
                <a:schemeClr val="tx2">
                  <a:lumMod val="10000"/>
                </a:schemeClr>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pPr/>
              <a:t>6</a:t>
            </a:fld>
            <a:endParaRPr lang="en"/>
          </a:p>
        </p:txBody>
      </p:sp>
      <p:pic>
        <p:nvPicPr>
          <p:cNvPr id="6" name="PA_图片 8" descr="图片包含 矢量图形&#10;&#10;已生成高可信度的说明">
            <a:extLst>
              <a:ext uri="{FF2B5EF4-FFF2-40B4-BE49-F238E27FC236}">
                <a16:creationId xmlns="" xmlns:a16="http://schemas.microsoft.com/office/drawing/2014/main" id="{4DA5AF76-6DDF-4146-8347-8D8DFFC7778A}"/>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632438" y="0"/>
            <a:ext cx="2559562" cy="3696200"/>
          </a:xfrm>
          <a:prstGeom prst="rect">
            <a:avLst/>
          </a:prstGeom>
        </p:spPr>
      </p:pic>
    </p:spTree>
    <p:extLst>
      <p:ext uri="{BB962C8B-B14F-4D97-AF65-F5344CB8AC3E}">
        <p14:creationId xmlns:p14="http://schemas.microsoft.com/office/powerpoint/2010/main" val="125268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arn(inVertical)">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path" presetSubtype="0" repeatCount="2000" accel="50000" decel="50000" autoRev="1" fill="hold" nodeType="withEffect">
                                  <p:stCondLst>
                                    <p:cond delay="0"/>
                                  </p:stCondLst>
                                  <p:childTnLst>
                                    <p:animMotion origin="layout" path="M 3.75E-6 4.44444E-6 L 0.06705 0.00694 " pathEditMode="relative" rAng="0" ptsTypes="AA">
                                      <p:cBhvr>
                                        <p:cTn id="30" dur="2000" fill="hold"/>
                                        <p:tgtEl>
                                          <p:spTgt spid="6"/>
                                        </p:tgtEl>
                                        <p:attrNameLst>
                                          <p:attrName>ppt_x</p:attrName>
                                          <p:attrName>ppt_y</p:attrName>
                                        </p:attrNameLst>
                                      </p:cBhvr>
                                      <p:rCtr x="3346"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815" y="167020"/>
            <a:ext cx="3621206" cy="870210"/>
          </a:xfrm>
        </p:spPr>
        <p:style>
          <a:lnRef idx="2">
            <a:schemeClr val="accent5"/>
          </a:lnRef>
          <a:fillRef idx="1">
            <a:schemeClr val="lt1"/>
          </a:fillRef>
          <a:effectRef idx="0">
            <a:schemeClr val="accent5"/>
          </a:effectRef>
          <a:fontRef idx="minor">
            <a:schemeClr val="dk1"/>
          </a:fontRef>
        </p:style>
        <p:txBody>
          <a:bodyPr/>
          <a:lstStyle/>
          <a:p>
            <a:r>
              <a:rPr lang="vi-VN" sz="4300" dirty="0">
                <a:latin typeface="+mn-lt"/>
              </a:rPr>
              <a:t>II. Luyện tập</a:t>
            </a:r>
            <a:endParaRPr lang="vi-VN" sz="4300" dirty="0">
              <a:latin typeface="+mn-lt"/>
            </a:endParaRPr>
          </a:p>
        </p:txBody>
      </p:sp>
      <p:sp>
        <p:nvSpPr>
          <p:cNvPr id="3" name="Text Placeholder 2"/>
          <p:cNvSpPr>
            <a:spLocks noGrp="1"/>
          </p:cNvSpPr>
          <p:nvPr>
            <p:ph type="subTitle" idx="1"/>
          </p:nvPr>
        </p:nvSpPr>
        <p:spPr>
          <a:xfrm>
            <a:off x="172870" y="1186384"/>
            <a:ext cx="11741625" cy="1283861"/>
          </a:xfrm>
        </p:spPr>
        <p:style>
          <a:lnRef idx="2">
            <a:schemeClr val="accent5"/>
          </a:lnRef>
          <a:fillRef idx="1">
            <a:schemeClr val="lt1"/>
          </a:fillRef>
          <a:effectRef idx="0">
            <a:schemeClr val="accent5"/>
          </a:effectRef>
          <a:fontRef idx="minor">
            <a:schemeClr val="dk1"/>
          </a:fontRef>
        </p:style>
        <p:txBody>
          <a:bodyPr/>
          <a:lstStyle/>
          <a:p>
            <a:pPr marL="101597" indent="0" algn="just">
              <a:buNone/>
            </a:pPr>
            <a:r>
              <a:rPr lang="vi-VN" b="1" dirty="0">
                <a:solidFill>
                  <a:schemeClr val="tx2">
                    <a:lumMod val="10000"/>
                  </a:schemeClr>
                </a:solidFill>
                <a:latin typeface="+mn-lt"/>
              </a:rPr>
              <a:t>Bài tập 1/ trang 26</a:t>
            </a:r>
            <a:endParaRPr lang="vi-VN" dirty="0">
              <a:solidFill>
                <a:schemeClr val="tx2">
                  <a:lumMod val="10000"/>
                </a:schemeClr>
              </a:solidFill>
              <a:latin typeface="+mn-lt"/>
            </a:endParaRPr>
          </a:p>
          <a:p>
            <a:pPr marL="101597" indent="0" algn="just">
              <a:buNone/>
            </a:pPr>
            <a:r>
              <a:rPr lang="vi-VN" b="1" dirty="0">
                <a:solidFill>
                  <a:srgbClr val="C00000"/>
                </a:solidFill>
                <a:latin typeface="+mn-lt"/>
              </a:rPr>
              <a:t>Một số từ có mô hình cấu tạo như từ cảm hoá: </a:t>
            </a:r>
            <a:r>
              <a:rPr lang="vi-VN" b="1" i="1" dirty="0">
                <a:solidFill>
                  <a:srgbClr val="C00000"/>
                </a:solidFill>
                <a:latin typeface="+mn-lt"/>
              </a:rPr>
              <a:t>tha hoá, nhân cách hoá, đồng hoá, trẻ hoá, công nghiệp hoá</a:t>
            </a:r>
            <a:r>
              <a:rPr lang="vi-VN" b="1" dirty="0" smtClean="0">
                <a:solidFill>
                  <a:srgbClr val="C00000"/>
                </a:solidFill>
                <a:latin typeface="+mn-lt"/>
              </a:rPr>
              <a:t>...</a:t>
            </a:r>
            <a:endParaRPr lang="vi-VN" b="1" dirty="0">
              <a:solidFill>
                <a:srgbClr val="C00000"/>
              </a:solidFill>
              <a:latin typeface="+mn-lt"/>
            </a:endParaRPr>
          </a:p>
        </p:txBody>
      </p:sp>
      <p:sp>
        <p:nvSpPr>
          <p:cNvPr id="4" name="Slide Number Placeholder 3"/>
          <p:cNvSpPr>
            <a:spLocks noGrp="1"/>
          </p:cNvSpPr>
          <p:nvPr>
            <p:ph type="sldNum" sz="quarter" idx="12"/>
          </p:nvPr>
        </p:nvSpPr>
        <p:spPr/>
        <p:txBody>
          <a:bodyPr/>
          <a:lstStyle/>
          <a:p>
            <a:fld id="{00000000-1234-1234-1234-123412341234}" type="slidenum">
              <a:rPr lang="en" smtClean="0"/>
              <a:pPr/>
              <a:t>7</a:t>
            </a:fld>
            <a:endParaRPr lang="en"/>
          </a:p>
        </p:txBody>
      </p:sp>
      <p:sp>
        <p:nvSpPr>
          <p:cNvPr id="5" name="Text Placeholder 2"/>
          <p:cNvSpPr txBox="1">
            <a:spLocks/>
          </p:cNvSpPr>
          <p:nvPr/>
        </p:nvSpPr>
        <p:spPr>
          <a:xfrm>
            <a:off x="177302" y="2523154"/>
            <a:ext cx="11709898" cy="2622051"/>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121897" tIns="121897" rIns="121897" bIns="121897"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1pPr>
            <a:lvl2pPr marL="914400" marR="0" lvl="1"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2pPr>
            <a:lvl3pPr marL="1371600" marR="0" lvl="2"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3pPr>
            <a:lvl4pPr marL="1828800" marR="0" lvl="3"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4pPr>
            <a:lvl5pPr marL="2286000" marR="0" lvl="4"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5pPr>
            <a:lvl6pPr marL="2743200" marR="0" lvl="5"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6pPr>
            <a:lvl7pPr marL="3200400" marR="0" lvl="6"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7pPr>
            <a:lvl8pPr marL="3657600" marR="0" lvl="7"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8pPr>
            <a:lvl9pPr marL="4114800" marR="0" lvl="8"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9pPr>
          </a:lstStyle>
          <a:p>
            <a:pPr marL="101597" indent="0" algn="just">
              <a:buNone/>
            </a:pPr>
            <a:r>
              <a:rPr lang="vi-VN" b="1" dirty="0" smtClean="0">
                <a:solidFill>
                  <a:schemeClr val="tx2">
                    <a:lumMod val="10000"/>
                  </a:schemeClr>
                </a:solidFill>
              </a:rPr>
              <a:t>- </a:t>
            </a:r>
            <a:r>
              <a:rPr lang="vi-VN" b="1" i="1" dirty="0" smtClean="0">
                <a:solidFill>
                  <a:schemeClr val="tx2">
                    <a:lumMod val="10000"/>
                  </a:schemeClr>
                </a:solidFill>
              </a:rPr>
              <a:t>Tha hoá</a:t>
            </a:r>
            <a:r>
              <a:rPr lang="vi-VN" b="1" dirty="0" smtClean="0">
                <a:solidFill>
                  <a:schemeClr val="tx2">
                    <a:lumMod val="10000"/>
                  </a:schemeClr>
                </a:solidFill>
              </a:rPr>
              <a:t>: biến thành cái khác, mang đặc điểm trái ngược với bản chất vốn có.</a:t>
            </a:r>
          </a:p>
          <a:p>
            <a:pPr marL="101597" indent="0" algn="just">
              <a:buNone/>
            </a:pPr>
            <a:r>
              <a:rPr lang="vi-VN" b="1" dirty="0" smtClean="0">
                <a:solidFill>
                  <a:schemeClr val="tx2">
                    <a:lumMod val="10000"/>
                  </a:schemeClr>
                </a:solidFill>
              </a:rPr>
              <a:t>- </a:t>
            </a:r>
            <a:r>
              <a:rPr lang="vi-VN" b="1" i="1" dirty="0" smtClean="0">
                <a:solidFill>
                  <a:schemeClr val="tx2">
                    <a:lumMod val="10000"/>
                  </a:schemeClr>
                </a:solidFill>
              </a:rPr>
              <a:t>Nhân cách hoá</a:t>
            </a:r>
            <a:r>
              <a:rPr lang="vi-VN" b="1" dirty="0" smtClean="0">
                <a:solidFill>
                  <a:schemeClr val="tx2">
                    <a:lumMod val="10000"/>
                  </a:schemeClr>
                </a:solidFill>
              </a:rPr>
              <a:t>: gán cho loài vật hoặc vật vô tri hình dáng, tính cách hoặc ngôn ngữ của con người.</a:t>
            </a:r>
          </a:p>
          <a:p>
            <a:pPr marL="101597" indent="0" algn="just">
              <a:buNone/>
            </a:pPr>
            <a:r>
              <a:rPr lang="vi-VN" b="1" dirty="0" smtClean="0">
                <a:solidFill>
                  <a:schemeClr val="tx2">
                    <a:lumMod val="10000"/>
                  </a:schemeClr>
                </a:solidFill>
              </a:rPr>
              <a:t>- </a:t>
            </a:r>
            <a:r>
              <a:rPr lang="vi-VN" b="1" i="1" dirty="0" smtClean="0">
                <a:solidFill>
                  <a:schemeClr val="tx2">
                    <a:lumMod val="10000"/>
                  </a:schemeClr>
                </a:solidFill>
              </a:rPr>
              <a:t>Công nghiệp hoá</a:t>
            </a:r>
            <a:r>
              <a:rPr lang="vi-VN" b="1" dirty="0" smtClean="0">
                <a:solidFill>
                  <a:schemeClr val="tx2">
                    <a:lumMod val="10000"/>
                  </a:schemeClr>
                </a:solidFill>
              </a:rPr>
              <a:t>: quá trình phát triển, nâng cao tỉ trọng ngành công nghiệp ở một vùng hay một quốc gia.</a:t>
            </a:r>
            <a:endParaRPr lang="vi-VN" b="1" dirty="0">
              <a:solidFill>
                <a:schemeClr val="tx2">
                  <a:lumMod val="10000"/>
                </a:schemeClr>
              </a:solidFill>
            </a:endParaRPr>
          </a:p>
        </p:txBody>
      </p:sp>
    </p:spTree>
    <p:extLst>
      <p:ext uri="{BB962C8B-B14F-4D97-AF65-F5344CB8AC3E}">
        <p14:creationId xmlns:p14="http://schemas.microsoft.com/office/powerpoint/2010/main" val="261199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xEl>
                                              <p:pRg st="1" end="1"/>
                                            </p:txEl>
                                          </p:spTgt>
                                        </p:tgtEl>
                                      </p:cBhvr>
                                    </p:animEffect>
                                    <p:set>
                                      <p:cBhvr>
                                        <p:cTn id="15"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523221"/>
            <a:ext cx="11778018" cy="4820743"/>
          </a:xfrm>
          <a:prstGeom prst="rect">
            <a:avLst/>
          </a:prstGeom>
        </p:spPr>
      </p:pic>
      <p:sp>
        <p:nvSpPr>
          <p:cNvPr id="10" name="PA_矩形 11">
            <a:extLst>
              <a:ext uri="{FF2B5EF4-FFF2-40B4-BE49-F238E27FC236}">
                <a16:creationId xmlns="" xmlns:a16="http://schemas.microsoft.com/office/drawing/2014/main" id="{B77243B0-F4D7-4F38-ACF2-646914BAAFB3}"/>
              </a:ext>
            </a:extLst>
          </p:cNvPr>
          <p:cNvSpPr/>
          <p:nvPr>
            <p:custDataLst>
              <p:tags r:id="rId3"/>
            </p:custDataLst>
          </p:nvPr>
        </p:nvSpPr>
        <p:spPr>
          <a:xfrm>
            <a:off x="2622948" y="2222313"/>
            <a:ext cx="6753063" cy="1384995"/>
          </a:xfrm>
          <a:prstGeom prst="rect">
            <a:avLst/>
          </a:prstGeom>
        </p:spPr>
        <p:txBody>
          <a:bodyPr wrap="square">
            <a:spAutoFit/>
          </a:bodyPr>
          <a:lstStyle/>
          <a:p>
            <a:pPr lvl="0">
              <a:lnSpc>
                <a:spcPct val="150000"/>
              </a:lnSpc>
            </a:pPr>
            <a:r>
              <a:rPr lang="en-US" altLang="zh-CN" sz="2800" b="1" dirty="0" smtClean="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BT2/</a:t>
            </a:r>
            <a:r>
              <a:rPr lang="en-US" altLang="zh-CN" sz="2800" b="1" dirty="0" err="1" smtClean="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Trang</a:t>
            </a:r>
            <a:r>
              <a:rPr lang="en-US" altLang="zh-CN" sz="2800" b="1" dirty="0" smtClean="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rPr>
              <a:t> 26: </a:t>
            </a:r>
            <a:r>
              <a:rPr lang="vi-VN" sz="2800" b="1" dirty="0" smtClean="0"/>
              <a:t>Với </a:t>
            </a:r>
            <a:r>
              <a:rPr lang="vi-VN" sz="2800" b="1" dirty="0"/>
              <a:t>mỗi từ sau, hãy đặt một câu: </a:t>
            </a:r>
            <a:r>
              <a:rPr lang="vi-VN" sz="2800" b="1" i="1" dirty="0">
                <a:solidFill>
                  <a:srgbClr val="FF0000"/>
                </a:solidFill>
              </a:rPr>
              <a:t>đơn điệu, kiên nhẫn, cốt lõi.</a:t>
            </a:r>
            <a:r>
              <a:rPr lang="zh-CN" altLang="en-US" sz="2800" b="1" dirty="0">
                <a:solidFill>
                  <a:srgbClr val="FF0000"/>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　　　</a:t>
            </a:r>
            <a:endParaRPr lang="zh-CN" altLang="en-US" sz="2800" b="1" dirty="0">
              <a:solidFill>
                <a:srgbClr val="FF0000"/>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anim calcmode="lin" valueType="num">
                                      <p:cBhvr>
                                        <p:cTn id="20" dur="750" fill="hold"/>
                                        <p:tgtEl>
                                          <p:spTgt spid="10"/>
                                        </p:tgtEl>
                                        <p:attrNameLst>
                                          <p:attrName>ppt_x</p:attrName>
                                        </p:attrNameLst>
                                      </p:cBhvr>
                                      <p:tavLst>
                                        <p:tav tm="0">
                                          <p:val>
                                            <p:strVal val="#ppt_x"/>
                                          </p:val>
                                        </p:tav>
                                        <p:tav tm="100000">
                                          <p:val>
                                            <p:strVal val="#ppt_x"/>
                                          </p:val>
                                        </p:tav>
                                      </p:tavLst>
                                    </p:anim>
                                    <p:anim calcmode="lin" valueType="num">
                                      <p:cBhvr>
                                        <p:cTn id="21"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2" descr="图片包含 室内, 墙壁&#10;&#10;已生成高可信度的说明">
            <a:extLst>
              <a:ext uri="{FF2B5EF4-FFF2-40B4-BE49-F238E27FC236}">
                <a16:creationId xmlns="" xmlns:a16="http://schemas.microsoft.com/office/drawing/2014/main" id="{60FD21DD-4315-4686-B143-92D9059A835C}"/>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127464" y="-259664"/>
            <a:ext cx="10498453" cy="7501808"/>
          </a:xfrm>
          <a:prstGeom prst="rect">
            <a:avLst/>
          </a:prstGeom>
        </p:spPr>
      </p:pic>
      <p:sp>
        <p:nvSpPr>
          <p:cNvPr id="6" name="PA_矩形 4">
            <a:extLst>
              <a:ext uri="{FF2B5EF4-FFF2-40B4-BE49-F238E27FC236}">
                <a16:creationId xmlns="" xmlns:a16="http://schemas.microsoft.com/office/drawing/2014/main" id="{798EC251-20D2-47BE-96B5-34AF95CF6836}"/>
              </a:ext>
            </a:extLst>
          </p:cNvPr>
          <p:cNvSpPr/>
          <p:nvPr>
            <p:custDataLst>
              <p:tags r:id="rId2"/>
            </p:custDataLst>
          </p:nvPr>
        </p:nvSpPr>
        <p:spPr>
          <a:xfrm>
            <a:off x="3944486" y="3229630"/>
            <a:ext cx="7269176" cy="523220"/>
          </a:xfrm>
          <a:prstGeom prst="rect">
            <a:avLst/>
          </a:prstGeom>
        </p:spPr>
        <p:txBody>
          <a:bodyPr wrap="square">
            <a:spAutoFit/>
          </a:bodyPr>
          <a:lstStyle/>
          <a:p>
            <a:pPr algn="just"/>
            <a:r>
              <a:rPr lang="zh-CN" altLang="en-US" sz="2800" b="1" dirty="0">
                <a:solidFill>
                  <a:srgbClr val="222222"/>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　</a:t>
            </a:r>
            <a:endParaRPr lang="zh-CN" altLang="en-US" sz="2800" b="1" dirty="0">
              <a:solidFill>
                <a:srgbClr val="222222"/>
              </a:solidFill>
              <a:latin typeface="Arial" panose="020B0604020202020204" pitchFamily="34" charset="0"/>
              <a:ea typeface="迷你简少儿" panose="03000509000000000000" pitchFamily="65" charset="-122"/>
              <a:cs typeface="Arial" panose="020B0604020202020204" pitchFamily="34" charset="0"/>
              <a:sym typeface="Arial" panose="020B0604020202020204" pitchFamily="34" charset="0"/>
            </a:endParaRPr>
          </a:p>
        </p:txBody>
      </p:sp>
      <p:sp>
        <p:nvSpPr>
          <p:cNvPr id="10" name="PA_文本框 7">
            <a:extLst>
              <a:ext uri="{FF2B5EF4-FFF2-40B4-BE49-F238E27FC236}">
                <a16:creationId xmlns="" xmlns:a16="http://schemas.microsoft.com/office/drawing/2014/main" id="{C42689EB-D634-47F5-BD2B-C86212AA3F1A}"/>
              </a:ext>
            </a:extLst>
          </p:cNvPr>
          <p:cNvSpPr txBox="1"/>
          <p:nvPr>
            <p:custDataLst>
              <p:tags r:id="rId3"/>
            </p:custDataLst>
          </p:nvPr>
        </p:nvSpPr>
        <p:spPr>
          <a:xfrm>
            <a:off x="3098307" y="2667872"/>
            <a:ext cx="7386221" cy="3590663"/>
          </a:xfrm>
          <a:prstGeom prst="rect">
            <a:avLst/>
          </a:prstGeom>
          <a:noFill/>
        </p:spPr>
        <p:txBody>
          <a:bodyPr wrap="square" rtlCol="0">
            <a:spAutoFit/>
          </a:bodyPr>
          <a:lstStyle/>
          <a:p>
            <a:pPr algn="ctr">
              <a:lnSpc>
                <a:spcPct val="150000"/>
              </a:lnSpc>
            </a:pPr>
            <a:r>
              <a:rPr lang="en-US" altLang="zh-CN" sz="2400" b="1" dirty="0" smtClean="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BT</a:t>
            </a:r>
            <a:r>
              <a:rPr lang="vi-VN" altLang="zh-CN" sz="2400" b="1" dirty="0" smtClean="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3</a:t>
            </a:r>
            <a:r>
              <a:rPr lang="vi-VN" altLang="zh-CN" sz="24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err="1">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Chỉ</a:t>
            </a:r>
            <a:r>
              <a:rPr lang="vi-VN" altLang="zh-CN" sz="24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 ra </a:t>
            </a:r>
            <a:r>
              <a:rPr lang="vi-VN" altLang="zh-CN" sz="2400" b="1" dirty="0" err="1">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và</a:t>
            </a:r>
            <a:r>
              <a:rPr lang="vi-VN" altLang="zh-CN" sz="24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 nêu </a:t>
            </a:r>
            <a:r>
              <a:rPr lang="vi-VN" altLang="zh-CN" sz="2400" b="1" dirty="0" err="1">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tác</a:t>
            </a:r>
            <a:r>
              <a:rPr lang="vi-VN" altLang="zh-CN" sz="24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err="1">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dụng</a:t>
            </a:r>
            <a:r>
              <a:rPr lang="vi-VN" altLang="zh-CN" sz="24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err="1">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của</a:t>
            </a:r>
            <a:r>
              <a:rPr lang="vi-VN" altLang="zh-CN" sz="24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err="1">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biện</a:t>
            </a:r>
            <a:r>
              <a:rPr lang="vi-VN" altLang="zh-CN" sz="24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 </a:t>
            </a:r>
            <a:r>
              <a:rPr lang="vi-VN" altLang="zh-CN" sz="2400" b="1" dirty="0" err="1">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pháp</a:t>
            </a:r>
            <a:r>
              <a:rPr lang="vi-VN" altLang="zh-CN" sz="24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 tu </a:t>
            </a:r>
            <a:r>
              <a:rPr lang="vi-VN" altLang="zh-CN" sz="2400" b="1" dirty="0" err="1">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từ</a:t>
            </a:r>
            <a:r>
              <a:rPr lang="vi-VN" altLang="zh-CN" sz="24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 so </a:t>
            </a:r>
            <a:r>
              <a:rPr lang="vi-VN" altLang="zh-CN" sz="2400" b="1" dirty="0" err="1">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sánh</a:t>
            </a:r>
            <a:r>
              <a:rPr lang="vi-VN" altLang="zh-CN" sz="24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 trong câu sau:</a:t>
            </a:r>
          </a:p>
          <a:p>
            <a:pPr algn="ctr">
              <a:lnSpc>
                <a:spcPct val="150000"/>
              </a:lnSpc>
            </a:pPr>
            <a:r>
              <a:rPr lang="vi-VN" sz="2400" b="1" i="1" dirty="0" err="1">
                <a:solidFill>
                  <a:srgbClr val="FF0000"/>
                </a:solidFill>
              </a:rPr>
              <a:t>Mình</a:t>
            </a:r>
            <a:r>
              <a:rPr lang="vi-VN" sz="2400" b="1" i="1" dirty="0">
                <a:solidFill>
                  <a:srgbClr val="FF0000"/>
                </a:solidFill>
              </a:rPr>
              <a:t> </a:t>
            </a:r>
            <a:r>
              <a:rPr lang="vi-VN" sz="2400" b="1" i="1" dirty="0" err="1">
                <a:solidFill>
                  <a:srgbClr val="FF0000"/>
                </a:solidFill>
              </a:rPr>
              <a:t>sẽ</a:t>
            </a:r>
            <a:r>
              <a:rPr lang="vi-VN" sz="2400" b="1" i="1" dirty="0">
                <a:solidFill>
                  <a:srgbClr val="FF0000"/>
                </a:solidFill>
              </a:rPr>
              <a:t> </a:t>
            </a:r>
            <a:r>
              <a:rPr lang="vi-VN" sz="2400" b="1" i="1" dirty="0" err="1">
                <a:solidFill>
                  <a:srgbClr val="FF0000"/>
                </a:solidFill>
              </a:rPr>
              <a:t>biết</a:t>
            </a:r>
            <a:r>
              <a:rPr lang="vi-VN" sz="2400" b="1" i="1" dirty="0">
                <a:solidFill>
                  <a:srgbClr val="FF0000"/>
                </a:solidFill>
              </a:rPr>
              <a:t> thêm </a:t>
            </a:r>
            <a:r>
              <a:rPr lang="vi-VN" sz="2400" b="1" i="1" dirty="0" err="1">
                <a:solidFill>
                  <a:srgbClr val="FF0000"/>
                </a:solidFill>
              </a:rPr>
              <a:t>một</a:t>
            </a:r>
            <a:r>
              <a:rPr lang="vi-VN" sz="2400" b="1" i="1" dirty="0">
                <a:solidFill>
                  <a:srgbClr val="FF0000"/>
                </a:solidFill>
              </a:rPr>
              <a:t> </a:t>
            </a:r>
            <a:r>
              <a:rPr lang="vi-VN" sz="2400" b="1" i="1" dirty="0" err="1">
                <a:solidFill>
                  <a:srgbClr val="FF0000"/>
                </a:solidFill>
              </a:rPr>
              <a:t>tiếng</a:t>
            </a:r>
            <a:r>
              <a:rPr lang="vi-VN" sz="2400" b="1" i="1" dirty="0">
                <a:solidFill>
                  <a:srgbClr val="FF0000"/>
                </a:solidFill>
              </a:rPr>
              <a:t> chân </a:t>
            </a:r>
            <a:r>
              <a:rPr lang="vi-VN" sz="2400" b="1" i="1" dirty="0" err="1">
                <a:solidFill>
                  <a:srgbClr val="FF0000"/>
                </a:solidFill>
              </a:rPr>
              <a:t>khác</a:t>
            </a:r>
            <a:r>
              <a:rPr lang="vi-VN" sz="2400" b="1" i="1" dirty="0">
                <a:solidFill>
                  <a:srgbClr val="FF0000"/>
                </a:solidFill>
              </a:rPr>
              <a:t> </a:t>
            </a:r>
            <a:r>
              <a:rPr lang="vi-VN" sz="2400" b="1" i="1" dirty="0" err="1">
                <a:solidFill>
                  <a:srgbClr val="FF0000"/>
                </a:solidFill>
              </a:rPr>
              <a:t>hẳn</a:t>
            </a:r>
            <a:r>
              <a:rPr lang="vi-VN" sz="2400" b="1" i="1" dirty="0">
                <a:solidFill>
                  <a:srgbClr val="FF0000"/>
                </a:solidFill>
              </a:rPr>
              <a:t> </a:t>
            </a:r>
            <a:r>
              <a:rPr lang="vi-VN" sz="2400" b="1" i="1" dirty="0" err="1">
                <a:solidFill>
                  <a:srgbClr val="FF0000"/>
                </a:solidFill>
              </a:rPr>
              <a:t>mọi</a:t>
            </a:r>
            <a:r>
              <a:rPr lang="vi-VN" sz="2400" b="1" i="1" dirty="0">
                <a:solidFill>
                  <a:srgbClr val="FF0000"/>
                </a:solidFill>
              </a:rPr>
              <a:t> </a:t>
            </a:r>
            <a:r>
              <a:rPr lang="vi-VN" sz="2400" b="1" i="1" dirty="0" err="1">
                <a:solidFill>
                  <a:srgbClr val="FF0000"/>
                </a:solidFill>
              </a:rPr>
              <a:t>bước</a:t>
            </a:r>
            <a:r>
              <a:rPr lang="vi-VN" sz="2400" b="1" i="1" dirty="0">
                <a:solidFill>
                  <a:srgbClr val="FF0000"/>
                </a:solidFill>
              </a:rPr>
              <a:t> chân </a:t>
            </a:r>
            <a:r>
              <a:rPr lang="vi-VN" sz="2400" b="1" i="1" dirty="0" err="1">
                <a:solidFill>
                  <a:srgbClr val="FF0000"/>
                </a:solidFill>
              </a:rPr>
              <a:t>khác</a:t>
            </a:r>
            <a:r>
              <a:rPr lang="vi-VN" sz="2400" b="1" i="1" dirty="0">
                <a:solidFill>
                  <a:srgbClr val="FF0000"/>
                </a:solidFill>
              </a:rPr>
              <a:t>. </a:t>
            </a:r>
            <a:r>
              <a:rPr lang="nl-NL" sz="2400" b="1" i="1" dirty="0">
                <a:solidFill>
                  <a:srgbClr val="FF0000"/>
                </a:solidFill>
              </a:rPr>
              <a:t>Còn bước chân của bạn sẽ gọi mình ra khỏi hang, như là tiếng nhạc.</a:t>
            </a:r>
            <a:endParaRPr lang="vi-VN" sz="2400" b="1" i="1" dirty="0">
              <a:solidFill>
                <a:srgbClr val="FF0000"/>
              </a:solidFill>
            </a:endParaRPr>
          </a:p>
          <a:p>
            <a:pPr algn="ctr">
              <a:lnSpc>
                <a:spcPct val="150000"/>
              </a:lnSpc>
            </a:pPr>
            <a:endParaRPr lang="zh-CN" altLang="en-US" sz="32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 name="PA_文本框 7">
            <a:extLst>
              <a:ext uri="{FF2B5EF4-FFF2-40B4-BE49-F238E27FC236}">
                <a16:creationId xmlns="" xmlns:a16="http://schemas.microsoft.com/office/drawing/2014/main" id="{240FD2C2-BC9E-41D2-B715-4416C83B958F}"/>
              </a:ext>
            </a:extLst>
          </p:cNvPr>
          <p:cNvSpPr txBox="1"/>
          <p:nvPr>
            <p:custDataLst>
              <p:tags r:id="rId4"/>
            </p:custDataLst>
          </p:nvPr>
        </p:nvSpPr>
        <p:spPr>
          <a:xfrm>
            <a:off x="3630342" y="421820"/>
            <a:ext cx="6182842" cy="523220"/>
          </a:xfrm>
          <a:prstGeom prst="rect">
            <a:avLst/>
          </a:prstGeom>
          <a:noFill/>
        </p:spPr>
        <p:txBody>
          <a:bodyPr wrap="square" rtlCol="0">
            <a:spAutoFit/>
          </a:bodyPr>
          <a:lstStyle/>
          <a:p>
            <a:pPr algn="ctr"/>
            <a:r>
              <a:rPr lang="vi-VN" altLang="zh-CN" sz="28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rPr>
              <a:t>II. BIỆN PHÁP TU TỪ</a:t>
            </a:r>
            <a:endParaRPr lang="zh-CN" altLang="en-US" sz="2800" b="1" dirty="0">
              <a:solidFill>
                <a:schemeClr val="bg2">
                  <a:lumMod val="10000"/>
                </a:scheme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4189197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早教招新PPT模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Arial"/>
        <a:ea typeface=".黑体-韩语"/>
        <a:cs typeface=""/>
      </a:majorFont>
      <a:minorFont>
        <a:latin typeface="Arial"/>
        <a:ea typeface=".黑体-韩语"/>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1646</TotalTime>
  <Words>771</Words>
  <PresentationFormat>Custom</PresentationFormat>
  <Paragraphs>68</Paragraphs>
  <Slides>16</Slides>
  <Notes>11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主题​​</vt:lpstr>
      <vt:lpstr>1_Office 主题​​</vt:lpstr>
      <vt:lpstr>PowerPoint Presentation</vt:lpstr>
      <vt:lpstr>PowerPoint Presentation</vt:lpstr>
      <vt:lpstr>PowerPoint Presentation</vt:lpstr>
      <vt:lpstr>PowerPoint Presentation</vt:lpstr>
      <vt:lpstr>I. Lý thuyết</vt:lpstr>
      <vt:lpstr>I. Lý thuyết</vt:lpstr>
      <vt:lpstr>II.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2017-05-08T08:38:07Z</dcterms:created>
  <dcterms:modified xsi:type="dcterms:W3CDTF">2021-09-23T10:13:22Z</dcterms:modified>
</cp:coreProperties>
</file>