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98" r:id="rId2"/>
    <p:sldId id="283" r:id="rId3"/>
    <p:sldId id="257" r:id="rId4"/>
    <p:sldId id="289" r:id="rId5"/>
    <p:sldId id="299" r:id="rId6"/>
    <p:sldId id="301" r:id="rId7"/>
    <p:sldId id="303" r:id="rId8"/>
    <p:sldId id="302" r:id="rId9"/>
    <p:sldId id="304" r:id="rId10"/>
    <p:sldId id="281" r:id="rId11"/>
    <p:sldId id="300" r:id="rId12"/>
    <p:sldId id="258" r:id="rId13"/>
    <p:sldId id="305" r:id="rId14"/>
    <p:sldId id="306" r:id="rId15"/>
    <p:sldId id="307" r:id="rId16"/>
    <p:sldId id="272" r:id="rId17"/>
    <p:sldId id="309" r:id="rId18"/>
    <p:sldId id="310" r:id="rId19"/>
    <p:sldId id="270" r:id="rId20"/>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5">
          <p15:clr>
            <a:srgbClr val="A4A3A4"/>
          </p15:clr>
        </p15:guide>
        <p15:guide id="2" pos="4017">
          <p15:clr>
            <a:srgbClr val="A4A3A4"/>
          </p15:clr>
        </p15:guide>
      </p15:sldGuideLst>
    </p:ext>
    <p:ext uri="{2D200454-40CA-4A62-9FC3-DE9A4176ACB9}">
      <p15:notesGuideLst xmlns:p15="http://schemas.microsoft.com/office/powerpoint/2012/main">
        <p15:guide id="1" orient="horz" pos="286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ADA7"/>
    <a:srgbClr val="BF3B72"/>
    <a:srgbClr val="FC8A5D"/>
    <a:srgbClr val="D8966A"/>
    <a:srgbClr val="FD845B"/>
    <a:srgbClr val="FEDCCE"/>
    <a:srgbClr val="EBBFD1"/>
    <a:srgbClr val="FFC08D"/>
    <a:srgbClr val="FAC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9" autoAdjust="0"/>
    <p:restoredTop sz="94623"/>
  </p:normalViewPr>
  <p:slideViewPr>
    <p:cSldViewPr snapToGrid="0">
      <p:cViewPr varScale="1">
        <p:scale>
          <a:sx n="107" d="100"/>
          <a:sy n="107" d="100"/>
        </p:scale>
        <p:origin x="768" y="102"/>
      </p:cViewPr>
      <p:guideLst>
        <p:guide orient="horz" pos="2105"/>
        <p:guide pos="4017"/>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65" d="100"/>
          <a:sy n="65" d="100"/>
        </p:scale>
        <p:origin x="3318" y="54"/>
      </p:cViewPr>
      <p:guideLst>
        <p:guide orient="horz" pos="2866"/>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ontserrat" panose="00000500000000000000" charset="0"/>
              <a:ea typeface="Montserrat" panose="00000500000000000000" charset="0"/>
              <a:cs typeface="Montserrat" panose="00000500000000000000"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Montserrat" panose="00000500000000000000" charset="0"/>
              </a:rPr>
              <a:t>2023/8/25</a:t>
            </a:fld>
            <a:endParaRPr lang="zh-CN" altLang="en-US">
              <a:cs typeface="Montserrat" panose="00000500000000000000"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ontserrat" panose="00000500000000000000" charset="0"/>
              <a:ea typeface="Montserrat" panose="00000500000000000000" charset="0"/>
              <a:cs typeface="Montserrat" panose="00000500000000000000"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Montserrat" panose="00000500000000000000" charset="0"/>
              </a:rPr>
              <a:t>‹#›</a:t>
            </a:fld>
            <a:endParaRPr lang="zh-CN" altLang="en-US">
              <a:cs typeface="Montserrat" panose="00000500000000000000"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panose="00000500000000000000" charset="0"/>
                <a:ea typeface="Montserrat" panose="00000500000000000000" charset="0"/>
                <a:cs typeface="Montserrat" panose="00000500000000000000"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panose="00000500000000000000" charset="0"/>
                <a:ea typeface="Montserrat" panose="00000500000000000000" charset="0"/>
                <a:cs typeface="Montserrat" panose="00000500000000000000" charset="0"/>
              </a:defRPr>
            </a:lvl1pPr>
          </a:lstStyle>
          <a:p>
            <a:fld id="{91193DA7-6F23-46ED-B7AF-4095EC41BAA2}" type="datetimeFigureOut">
              <a:rPr lang="zh-CN" altLang="en-US" smtClean="0"/>
              <a:t>2023/8/25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dirty="0"/>
              <a:t>Janice</a:t>
            </a:r>
            <a:r>
              <a:rPr lang="zh-CN" altLang="en-US" dirty="0"/>
              <a:t>作品</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panose="00000500000000000000" charset="0"/>
                <a:ea typeface="Montserrat" panose="00000500000000000000" charset="0"/>
                <a:cs typeface="Montserrat" panose="00000500000000000000"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panose="00000500000000000000" charset="0"/>
                <a:ea typeface="Montserrat" panose="00000500000000000000" charset="0"/>
                <a:cs typeface="Montserrat" panose="00000500000000000000" charset="0"/>
              </a:defRPr>
            </a:lvl1pPr>
          </a:lstStyle>
          <a:p>
            <a:fld id="{BBDAD656-AB8D-40F8-9F60-E378E4FEE4C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u="none" strike="noStrike" kern="1200">
                <a:solidFill>
                  <a:schemeClr val="tx1"/>
                </a:solidFill>
                <a:effectLst/>
                <a:latin typeface="Montserrat" panose="00000500000000000000" charset="0"/>
                <a:ea typeface="Montserrat" panose="00000500000000000000" charset="0"/>
                <a:cs typeface="Montserrat" panose="00000500000000000000" charset="0"/>
              </a:rPr>
              <a:t>Nối từ</a:t>
            </a:r>
            <a:r>
              <a:rPr lang="vi-VN" sz="1200" b="0" i="0" u="none" strike="noStrike" kern="1200">
                <a:solidFill>
                  <a:schemeClr val="tx1"/>
                </a:solidFill>
                <a:effectLst/>
                <a:latin typeface="Montserrat" panose="00000500000000000000" charset="0"/>
                <a:ea typeface="Montserrat" panose="00000500000000000000" charset="0"/>
                <a:cs typeface="Montserrat" panose="00000500000000000000" charset="0"/>
              </a:rPr>
              <a:t> là trò chơi tập thể trí tuệ thịnh hành nhất hiện nay. Khi tham gia trò chơi thì người tổ chức sẽ không cần chuẩn bị bất kỳ dụng cụ nào. Lưu ý đặc biệt, số lượng người chơi càng nhiều thì trò chơi sẽ càng thú vị và hấp dẫn.</a:t>
            </a:r>
          </a:p>
          <a:p>
            <a:r>
              <a:rPr lang="vi-VN" sz="1200" b="0" i="0" u="none" strike="noStrike" kern="1200">
                <a:solidFill>
                  <a:schemeClr val="tx1"/>
                </a:solidFill>
                <a:effectLst/>
                <a:latin typeface="Montserrat" panose="00000500000000000000" charset="0"/>
                <a:ea typeface="Montserrat" panose="00000500000000000000" charset="0"/>
                <a:cs typeface="Montserrat" panose="00000500000000000000" charset="0"/>
              </a:rPr>
              <a:t>Chia tất cả người tham gia thành 2 đội. Sau đó, để xác định đội nào ra từ đố trước thì hai đội trưởng thực hiện oẳn tù xì. Từ nối được đưa ra phải đảm bảo từ cuối của cụm từ trước sẽ kết hợp với từ đầu của cụm từ sau thành một cụm từ có nghĩa.</a:t>
            </a:r>
          </a:p>
          <a:p>
            <a:r>
              <a:rPr lang="vi-VN" sz="1200" b="0" i="0" u="none" strike="noStrike" kern="1200">
                <a:solidFill>
                  <a:schemeClr val="tx1"/>
                </a:solidFill>
                <a:effectLst/>
                <a:latin typeface="Montserrat" panose="00000500000000000000" charset="0"/>
                <a:ea typeface="Montserrat" panose="00000500000000000000" charset="0"/>
                <a:cs typeface="Montserrat" panose="00000500000000000000" charset="0"/>
              </a:rPr>
              <a:t>Trò chơi cứ lần lượt diễn ra và kết thúc khi đội nào không nối tiếp được nữa. Dĩ nhiên thì đội còn lại sẽ giành chiến thắng. </a:t>
            </a:r>
          </a:p>
        </p:txBody>
      </p:sp>
      <p:sp>
        <p:nvSpPr>
          <p:cNvPr id="4" name="Slide Number Placeholder 3"/>
          <p:cNvSpPr>
            <a:spLocks noGrp="1"/>
          </p:cNvSpPr>
          <p:nvPr>
            <p:ph type="sldNum" sz="quarter" idx="5"/>
          </p:nvPr>
        </p:nvSpPr>
        <p:spPr/>
        <p:txBody>
          <a:bodyPr/>
          <a:lstStyle/>
          <a:p>
            <a:fld id="{BBDAD656-AB8D-40F8-9F60-E378E4FEE4C2}" type="slidenum">
              <a:rPr lang="zh-CN" altLang="en-US" smtClean="0"/>
              <a:t>1</a:t>
            </a:fld>
            <a:endParaRPr lang="zh-CN" altLang="en-US"/>
          </a:p>
        </p:txBody>
      </p:sp>
    </p:spTree>
    <p:extLst>
      <p:ext uri="{BB962C8B-B14F-4D97-AF65-F5344CB8AC3E}">
        <p14:creationId xmlns:p14="http://schemas.microsoft.com/office/powerpoint/2010/main" val="3881679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DAD656-AB8D-40F8-9F60-E378E4FEE4C2}" type="slidenum">
              <a:rPr lang="zh-CN" altLang="en-US" smtClean="0"/>
              <a:t>14</a:t>
            </a:fld>
            <a:endParaRPr lang="zh-CN" altLang="en-US"/>
          </a:p>
        </p:txBody>
      </p:sp>
    </p:spTree>
    <p:extLst>
      <p:ext uri="{BB962C8B-B14F-4D97-AF65-F5344CB8AC3E}">
        <p14:creationId xmlns:p14="http://schemas.microsoft.com/office/powerpoint/2010/main" val="1805295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GV cho học sinh tham gia trò chơi ai nhanh hơn để tìm hiểu biểu hiện của sự tự tin, thân thiện trong giao tiếp đối với bạn bè, thầy cô ở trường. Trong vòng 5 phút đội nao trình bày nhanh hơn và nhiều đáp án chính xác hơn thì đội đó sẽ chiến thăng.</a:t>
            </a:r>
          </a:p>
        </p:txBody>
      </p:sp>
      <p:sp>
        <p:nvSpPr>
          <p:cNvPr id="4" name="Slide Number Placeholder 3"/>
          <p:cNvSpPr>
            <a:spLocks noGrp="1"/>
          </p:cNvSpPr>
          <p:nvPr>
            <p:ph type="sldNum" sz="quarter" idx="5"/>
          </p:nvPr>
        </p:nvSpPr>
        <p:spPr/>
        <p:txBody>
          <a:bodyPr/>
          <a:lstStyle/>
          <a:p>
            <a:fld id="{BBDAD656-AB8D-40F8-9F60-E378E4FEE4C2}" type="slidenum">
              <a:rPr lang="zh-CN" altLang="en-US" smtClean="0"/>
              <a:t>15</a:t>
            </a:fld>
            <a:endParaRPr lang="zh-CN" altLang="en-US"/>
          </a:p>
        </p:txBody>
      </p:sp>
    </p:spTree>
    <p:extLst>
      <p:ext uri="{BB962C8B-B14F-4D97-AF65-F5344CB8AC3E}">
        <p14:creationId xmlns:p14="http://schemas.microsoft.com/office/powerpoint/2010/main" val="2151802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DAD656-AB8D-40F8-9F60-E378E4FEE4C2}"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DAD656-AB8D-40F8-9F60-E378E4FEE4C2}" type="slidenum">
              <a:rPr lang="zh-CN" altLang="en-US" smtClean="0"/>
              <a:t>17</a:t>
            </a:fld>
            <a:endParaRPr lang="zh-CN" altLang="en-US"/>
          </a:p>
        </p:txBody>
      </p:sp>
    </p:spTree>
    <p:extLst>
      <p:ext uri="{BB962C8B-B14F-4D97-AF65-F5344CB8AC3E}">
        <p14:creationId xmlns:p14="http://schemas.microsoft.com/office/powerpoint/2010/main" val="4249540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Janice</a:t>
            </a:r>
            <a:r>
              <a:rPr lang="zh-CN" altLang="en-US" dirty="0"/>
              <a:t>作品</a:t>
            </a:r>
          </a:p>
        </p:txBody>
      </p:sp>
      <p:sp>
        <p:nvSpPr>
          <p:cNvPr id="4" name="灯片编号占位符 3"/>
          <p:cNvSpPr>
            <a:spLocks noGrp="1"/>
          </p:cNvSpPr>
          <p:nvPr>
            <p:ph type="sldNum" sz="quarter" idx="10"/>
          </p:nvPr>
        </p:nvSpPr>
        <p:spPr/>
        <p:txBody>
          <a:bodyPr/>
          <a:lstStyle/>
          <a:p>
            <a:fld id="{BBDAD656-AB8D-40F8-9F60-E378E4FEE4C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DAD656-AB8D-40F8-9F60-E378E4FEE4C2}"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DAD656-AB8D-40F8-9F60-E378E4FEE4C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DAD656-AB8D-40F8-9F60-E378E4FEE4C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HOẠT ĐỘNG THEO KĨ THUẬT KHĂN TRẢI BÀN: GV cho học ính thảo luận, chia sẻ về biểu hiện của sự chủ động trong học tập và giao tiếp. Sau đó dán phần trình bày lên bảng và đại diện mỗi nhóm sẽ trình bày. (HS làm theo gợi ý sgk)</a:t>
            </a:r>
          </a:p>
        </p:txBody>
      </p:sp>
      <p:sp>
        <p:nvSpPr>
          <p:cNvPr id="4" name="Slide Number Placeholder 3"/>
          <p:cNvSpPr>
            <a:spLocks noGrp="1"/>
          </p:cNvSpPr>
          <p:nvPr>
            <p:ph type="sldNum" sz="quarter" idx="5"/>
          </p:nvPr>
        </p:nvSpPr>
        <p:spPr/>
        <p:txBody>
          <a:bodyPr/>
          <a:lstStyle/>
          <a:p>
            <a:fld id="{BBDAD656-AB8D-40F8-9F60-E378E4FEE4C2}" type="slidenum">
              <a:rPr lang="zh-CN" altLang="en-US" smtClean="0"/>
              <a:t>5</a:t>
            </a:fld>
            <a:endParaRPr lang="zh-CN" altLang="en-US"/>
          </a:p>
        </p:txBody>
      </p:sp>
    </p:spTree>
    <p:extLst>
      <p:ext uri="{BB962C8B-B14F-4D97-AF65-F5344CB8AC3E}">
        <p14:creationId xmlns:p14="http://schemas.microsoft.com/office/powerpoint/2010/main" val="3528525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a:t>GV KẾT LUẬN</a:t>
            </a:r>
            <a:endParaRPr lang="zh-CN" altLang="en-US"/>
          </a:p>
        </p:txBody>
      </p:sp>
      <p:sp>
        <p:nvSpPr>
          <p:cNvPr id="4" name="灯片编号占位符 3"/>
          <p:cNvSpPr>
            <a:spLocks noGrp="1"/>
          </p:cNvSpPr>
          <p:nvPr>
            <p:ph type="sldNum" sz="quarter" idx="10"/>
          </p:nvPr>
        </p:nvSpPr>
        <p:spPr/>
        <p:txBody>
          <a:bodyPr/>
          <a:lstStyle/>
          <a:p>
            <a:fld id="{BBDAD656-AB8D-40F8-9F60-E378E4FEE4C2}" type="slidenum">
              <a:rPr lang="zh-CN" altLang="en-US" smtClean="0"/>
              <a:t>6</a:t>
            </a:fld>
            <a:endParaRPr lang="zh-CN" altLang="en-US"/>
          </a:p>
        </p:txBody>
      </p:sp>
    </p:spTree>
    <p:extLst>
      <p:ext uri="{BB962C8B-B14F-4D97-AF65-F5344CB8AC3E}">
        <p14:creationId xmlns:p14="http://schemas.microsoft.com/office/powerpoint/2010/main" val="860939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DAD656-AB8D-40F8-9F60-E378E4FEE4C2}" type="slidenum">
              <a:rPr lang="zh-CN" altLang="en-US" smtClean="0"/>
              <a:t>8</a:t>
            </a:fld>
            <a:endParaRPr lang="zh-CN" altLang="en-US"/>
          </a:p>
        </p:txBody>
      </p:sp>
    </p:spTree>
    <p:extLst>
      <p:ext uri="{BB962C8B-B14F-4D97-AF65-F5344CB8AC3E}">
        <p14:creationId xmlns:p14="http://schemas.microsoft.com/office/powerpoint/2010/main" val="1619993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DAD656-AB8D-40F8-9F60-E378E4FEE4C2}"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DAD656-AB8D-40F8-9F60-E378E4FEE4C2}"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9317B-53F1-4EFF-9866-7E0C18D8ECEC}" type="datetimeFigureOut">
              <a:rPr lang="zh-CN" altLang="en-US" smtClean="0"/>
              <a:t>2023/8/25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9317B-53F1-4EFF-9866-7E0C18D8ECEC}" type="datetimeFigureOut">
              <a:rPr lang="zh-CN" altLang="en-US" smtClean="0"/>
              <a:t>2023/8/25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9317B-53F1-4EFF-9866-7E0C18D8ECEC}" type="datetimeFigureOut">
              <a:rPr lang="zh-CN" altLang="en-US" smtClean="0"/>
              <a:t>2023/8/25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9317B-53F1-4EFF-9866-7E0C18D8ECEC}" type="datetimeFigureOut">
              <a:rPr lang="zh-CN" altLang="en-US" smtClean="0"/>
              <a:t>2023/8/25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C1860B-F0A1-430B-ACE9-4E409B30504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0582" r="24330" b="36608"/>
          <a:stretch>
            <a:fillRect/>
          </a:stretch>
        </p:blipFill>
        <p:spPr>
          <a:xfrm>
            <a:off x="0" y="-247650"/>
            <a:ext cx="12192000" cy="71056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9317B-53F1-4EFF-9866-7E0C18D8ECEC}" type="datetimeFigureOut">
              <a:rPr lang="zh-CN" altLang="en-US" smtClean="0"/>
              <a:t>2023/8/25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C1860B-F0A1-430B-ACE9-4E409B30504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9317B-53F1-4EFF-9866-7E0C18D8ECEC}" type="datetimeFigureOut">
              <a:rPr lang="zh-CN" altLang="en-US" smtClean="0"/>
              <a:t>2023/8/25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C1860B-F0A1-430B-ACE9-4E409B30504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5263" r="5319" b="11234"/>
          <a:stretch>
            <a:fillRect/>
          </a:stretch>
        </p:blipFill>
        <p:spPr>
          <a:xfrm>
            <a:off x="0" y="-228600"/>
            <a:ext cx="12192000" cy="729615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458" y="-533400"/>
            <a:ext cx="13277757" cy="7848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9317B-53F1-4EFF-9866-7E0C18D8ECEC}" type="datetimeFigureOut">
              <a:rPr lang="zh-CN" altLang="en-US" smtClean="0"/>
              <a:t>2023/8/25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C1860B-F0A1-430B-ACE9-4E409B30504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9317B-53F1-4EFF-9866-7E0C18D8ECEC}" type="datetimeFigureOut">
              <a:rPr lang="zh-CN" altLang="en-US" smtClean="0"/>
              <a:t>2023/8/25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C1860B-F0A1-430B-ACE9-4E409B30504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fld id="{D999317B-53F1-4EFF-9866-7E0C18D8ECEC}" type="datetimeFigureOut">
              <a:rPr lang="zh-CN" altLang="en-US" smtClean="0"/>
              <a:t>2023/8/25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fld id="{00C1860B-F0A1-430B-ACE9-4E409B30504B}"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ontserrat" panose="00000500000000000000" charset="0"/>
          <a:ea typeface="Montserrat" panose="00000500000000000000" charset="0"/>
          <a:cs typeface="Montserrat" panose="0000050000000000000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charset="0"/>
          <a:ea typeface="Montserrat" panose="00000500000000000000" charset="0"/>
          <a:cs typeface="Montserrat" panose="000005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charset="0"/>
          <a:ea typeface="Montserrat" panose="00000500000000000000" charset="0"/>
          <a:cs typeface="Montserrat" panose="000005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charset="0"/>
          <a:ea typeface="Montserrat" panose="00000500000000000000" charset="0"/>
          <a:cs typeface="Montserrat" panose="000005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5.png"/><Relationship Id="rId3" Type="http://schemas.openxmlformats.org/officeDocument/2006/relationships/slideLayout" Target="../slideLayouts/slideLayout3.xml"/><Relationship Id="rId7" Type="http://schemas.openxmlformats.org/officeDocument/2006/relationships/image" Target="../media/image32.png"/><Relationship Id="rId12" Type="http://schemas.microsoft.com/office/2007/relationships/hdphoto" Target="../media/hdphoto5.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8.png"/><Relationship Id="rId10" Type="http://schemas.microsoft.com/office/2007/relationships/hdphoto" Target="../media/hdphoto4.wdp"/><Relationship Id="rId4" Type="http://schemas.openxmlformats.org/officeDocument/2006/relationships/notesSlide" Target="../notesSlides/notesSlide12.xml"/><Relationship Id="rId9" Type="http://schemas.openxmlformats.org/officeDocument/2006/relationships/image" Target="../media/image33.png"/><Relationship Id="rId14" Type="http://schemas.microsoft.com/office/2007/relationships/hdphoto" Target="../media/hdphoto6.wdp"/></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5.png"/><Relationship Id="rId3" Type="http://schemas.openxmlformats.org/officeDocument/2006/relationships/slideLayout" Target="../slideLayouts/slideLayout3.xml"/><Relationship Id="rId7" Type="http://schemas.openxmlformats.org/officeDocument/2006/relationships/image" Target="../media/image32.png"/><Relationship Id="rId12" Type="http://schemas.microsoft.com/office/2007/relationships/hdphoto" Target="../media/hdphoto5.wdp"/><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8.png"/><Relationship Id="rId10" Type="http://schemas.microsoft.com/office/2007/relationships/hdphoto" Target="../media/hdphoto4.wdp"/><Relationship Id="rId4" Type="http://schemas.openxmlformats.org/officeDocument/2006/relationships/notesSlide" Target="../notesSlides/notesSlide13.xml"/><Relationship Id="rId9" Type="http://schemas.openxmlformats.org/officeDocument/2006/relationships/image" Target="../media/image33.png"/><Relationship Id="rId1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wearing orange shirts&#10;&#10;Description automatically generated with medium confidence">
            <a:extLst>
              <a:ext uri="{FF2B5EF4-FFF2-40B4-BE49-F238E27FC236}">
                <a16:creationId xmlns:a16="http://schemas.microsoft.com/office/drawing/2014/main" id="{BE0DD576-BE20-5A60-A00F-F8A1E8442637}"/>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r="-1" b="3408"/>
          <a:stretch/>
        </p:blipFill>
        <p:spPr>
          <a:xfrm>
            <a:off x="20" y="10"/>
            <a:ext cx="12188930" cy="6857990"/>
          </a:xfrm>
          <a:prstGeom prst="rect">
            <a:avLst/>
          </a:prstGeom>
        </p:spPr>
      </p:pic>
      <p:sp>
        <p:nvSpPr>
          <p:cNvPr id="2" name="TextBox 1">
            <a:extLst>
              <a:ext uri="{FF2B5EF4-FFF2-40B4-BE49-F238E27FC236}">
                <a16:creationId xmlns:a16="http://schemas.microsoft.com/office/drawing/2014/main" id="{213240B2-BC41-A818-CB79-0896E384CB05}"/>
              </a:ext>
            </a:extLst>
          </p:cNvPr>
          <p:cNvSpPr txBox="1"/>
          <p:nvPr/>
        </p:nvSpPr>
        <p:spPr>
          <a:xfrm>
            <a:off x="1524000" y="1122363"/>
            <a:ext cx="9144000" cy="306324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b="1">
                <a:solidFill>
                  <a:srgbClr val="FFFFFF"/>
                </a:solidFill>
                <a:latin typeface="+mj-lt"/>
                <a:ea typeface="+mj-ea"/>
                <a:cs typeface="+mj-cs"/>
              </a:rPr>
              <a:t>TRÒ CHƠI: TÔI CẦN </a:t>
            </a:r>
          </a:p>
        </p:txBody>
      </p:sp>
      <p:sp>
        <p:nvSpPr>
          <p:cNvPr id="16"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65834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58227" y="182030"/>
            <a:ext cx="7035900" cy="707886"/>
          </a:xfrm>
          <a:prstGeom prst="rect">
            <a:avLst/>
          </a:prstGeom>
          <a:noFill/>
        </p:spPr>
        <p:txBody>
          <a:bodyPr wrap="none" rtlCol="0">
            <a:spAutoFit/>
          </a:bodyPr>
          <a:lstStyle>
            <a:defPPr>
              <a:defRPr lang="zh-CN"/>
            </a:defPPr>
            <a:lvl1pPr>
              <a:defRPr sz="13800">
                <a:gradFill flip="none" rotWithShape="1">
                  <a:gsLst>
                    <a:gs pos="0">
                      <a:srgbClr val="BF3B72">
                        <a:shade val="30000"/>
                        <a:satMod val="115000"/>
                      </a:srgbClr>
                    </a:gs>
                    <a:gs pos="50000">
                      <a:srgbClr val="BF3B72">
                        <a:shade val="67500"/>
                        <a:satMod val="115000"/>
                      </a:srgbClr>
                    </a:gs>
                    <a:gs pos="100000">
                      <a:srgbClr val="BF3B72">
                        <a:shade val="100000"/>
                        <a:satMod val="115000"/>
                      </a:srgbClr>
                    </a:gs>
                  </a:gsLst>
                  <a:lin ang="16200000" scaled="1"/>
                  <a:tileRect/>
                </a:gradFill>
                <a:latin typeface="方正喵呜体" panose="02010600010101010101" pitchFamily="2" charset="-122"/>
                <a:ea typeface="方正喵呜体" panose="02010600010101010101" pitchFamily="2" charset="-122"/>
              </a:defRPr>
            </a:lvl1pPr>
          </a:lstStyle>
          <a:p>
            <a:r>
              <a:rPr lang="vi-VN" altLang="zh-CN" sz="4000" dirty="0">
                <a:latin typeface="Montserrat" panose="00000500000000000000" charset="0"/>
                <a:ea typeface="Montserrat" panose="00000500000000000000" charset="0"/>
                <a:cs typeface="Montserrat" panose="00000500000000000000" charset="0"/>
              </a:rPr>
              <a:t>TRONG THỰC TIỄN XÃ HỘI</a:t>
            </a:r>
            <a:endParaRPr lang="zh-CN" altLang="en-US" sz="4000" dirty="0">
              <a:latin typeface="Montserrat" panose="00000500000000000000" charset="0"/>
              <a:ea typeface="Montserrat" panose="00000500000000000000" charset="0"/>
              <a:cs typeface="Montserrat" panose="00000500000000000000" charset="0"/>
            </a:endParaRPr>
          </a:p>
        </p:txBody>
      </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830" y="172316"/>
            <a:ext cx="511191" cy="762527"/>
          </a:xfrm>
          <a:prstGeom prst="rect">
            <a:avLst/>
          </a:prstGeom>
        </p:spPr>
      </p:pic>
      <p:pic>
        <p:nvPicPr>
          <p:cNvPr id="16" name="图片 15"/>
          <p:cNvPicPr>
            <a:picLocks noChangeAspect="1"/>
          </p:cNvPicPr>
          <p:nvPr/>
        </p:nvPicPr>
        <p:blipFill>
          <a:blip r:embed="rId7" cstate="print">
            <a:duotone>
              <a:prstClr val="black"/>
              <a:srgbClr val="FC8A5D">
                <a:tint val="45000"/>
                <a:satMod val="400000"/>
              </a:srgbClr>
            </a:duotone>
            <a:extLst>
              <a:ext uri="{28A0092B-C50C-407E-A947-70E740481C1C}">
                <a14:useLocalDpi xmlns:a14="http://schemas.microsoft.com/office/drawing/2010/main" val="0"/>
              </a:ext>
            </a:extLst>
          </a:blip>
          <a:stretch>
            <a:fillRect/>
          </a:stretch>
        </p:blipFill>
        <p:spPr>
          <a:xfrm>
            <a:off x="958228" y="2353914"/>
            <a:ext cx="2600180" cy="2704973"/>
          </a:xfrm>
          <a:prstGeom prst="rect">
            <a:avLst/>
          </a:prstGeom>
        </p:spPr>
      </p:pic>
      <p:sp>
        <p:nvSpPr>
          <p:cNvPr id="6" name="MH_Other_1"/>
          <p:cNvSpPr>
            <a:spLocks noEditPoints="1"/>
          </p:cNvSpPr>
          <p:nvPr>
            <p:custDataLst>
              <p:tags r:id="rId1"/>
            </p:custDataLst>
          </p:nvPr>
        </p:nvSpPr>
        <p:spPr bwMode="auto">
          <a:xfrm>
            <a:off x="4645889" y="1924092"/>
            <a:ext cx="738912" cy="730120"/>
          </a:xfrm>
          <a:custGeom>
            <a:avLst/>
            <a:gdLst>
              <a:gd name="T0" fmla="*/ 635470 w 252"/>
              <a:gd name="T1" fmla="*/ 648288 h 253"/>
              <a:gd name="T2" fmla="*/ 42567 w 252"/>
              <a:gd name="T3" fmla="*/ 368276 h 253"/>
              <a:gd name="T4" fmla="*/ 702362 w 252"/>
              <a:gd name="T5" fmla="*/ 468715 h 253"/>
              <a:gd name="T6" fmla="*/ 76013 w 252"/>
              <a:gd name="T7" fmla="*/ 206965 h 253"/>
              <a:gd name="T8" fmla="*/ 586822 w 252"/>
              <a:gd name="T9" fmla="*/ 127831 h 253"/>
              <a:gd name="T10" fmla="*/ 361823 w 252"/>
              <a:gd name="T11" fmla="*/ 651331 h 253"/>
              <a:gd name="T12" fmla="*/ 76013 w 252"/>
              <a:gd name="T13" fmla="*/ 267837 h 253"/>
              <a:gd name="T14" fmla="*/ 361823 w 252"/>
              <a:gd name="T15" fmla="*/ 626983 h 253"/>
              <a:gd name="T16" fmla="*/ 103378 w 252"/>
              <a:gd name="T17" fmla="*/ 261750 h 253"/>
              <a:gd name="T18" fmla="*/ 340539 w 252"/>
              <a:gd name="T19" fmla="*/ 109570 h 253"/>
              <a:gd name="T20" fmla="*/ 592903 w 252"/>
              <a:gd name="T21" fmla="*/ 499151 h 253"/>
              <a:gd name="T22" fmla="*/ 349661 w 252"/>
              <a:gd name="T23" fmla="*/ 222183 h 253"/>
              <a:gd name="T24" fmla="*/ 419593 w 252"/>
              <a:gd name="T25" fmla="*/ 450454 h 253"/>
              <a:gd name="T26" fmla="*/ 529052 w 252"/>
              <a:gd name="T27" fmla="*/ 365233 h 253"/>
              <a:gd name="T28" fmla="*/ 522971 w 252"/>
              <a:gd name="T29" fmla="*/ 295230 h 253"/>
              <a:gd name="T30" fmla="*/ 559457 w 252"/>
              <a:gd name="T31" fmla="*/ 295230 h 253"/>
              <a:gd name="T32" fmla="*/ 297972 w 252"/>
              <a:gd name="T33" fmla="*/ 398712 h 253"/>
              <a:gd name="T34" fmla="*/ 456079 w 252"/>
              <a:gd name="T35" fmla="*/ 486977 h 253"/>
              <a:gd name="T36" fmla="*/ 586822 w 252"/>
              <a:gd name="T37" fmla="*/ 322622 h 253"/>
              <a:gd name="T38" fmla="*/ 495606 w 252"/>
              <a:gd name="T39" fmla="*/ 249576 h 253"/>
              <a:gd name="T40" fmla="*/ 167229 w 252"/>
              <a:gd name="T41" fmla="*/ 371320 h 253"/>
              <a:gd name="T42" fmla="*/ 167229 w 252"/>
              <a:gd name="T43" fmla="*/ 252619 h 253"/>
              <a:gd name="T44" fmla="*/ 261485 w 252"/>
              <a:gd name="T45" fmla="*/ 200878 h 253"/>
              <a:gd name="T46" fmla="*/ 200675 w 252"/>
              <a:gd name="T47" fmla="*/ 340884 h 253"/>
              <a:gd name="T48" fmla="*/ 282769 w 252"/>
              <a:gd name="T49" fmla="*/ 273924 h 253"/>
              <a:gd name="T50" fmla="*/ 136824 w 252"/>
              <a:gd name="T51" fmla="*/ 307404 h 253"/>
              <a:gd name="T52" fmla="*/ 179391 w 252"/>
              <a:gd name="T53" fmla="*/ 280012 h 253"/>
              <a:gd name="T54" fmla="*/ 234121 w 252"/>
              <a:gd name="T55" fmla="*/ 380451 h 253"/>
              <a:gd name="T56" fmla="*/ 358782 w 252"/>
              <a:gd name="T57" fmla="*/ 483933 h 253"/>
              <a:gd name="T58" fmla="*/ 483444 w 252"/>
              <a:gd name="T59" fmla="*/ 526544 h 253"/>
              <a:gd name="T60" fmla="*/ 608106 w 252"/>
              <a:gd name="T61" fmla="*/ 286099 h 253"/>
              <a:gd name="T62" fmla="*/ 431755 w 252"/>
              <a:gd name="T63" fmla="*/ 149137 h 253"/>
              <a:gd name="T64" fmla="*/ 316215 w 252"/>
              <a:gd name="T65" fmla="*/ 109570 h 253"/>
              <a:gd name="T66" fmla="*/ 112500 w 252"/>
              <a:gd name="T67" fmla="*/ 337840 h 253"/>
              <a:gd name="T68" fmla="*/ 148986 w 252"/>
              <a:gd name="T69" fmla="*/ 493064 h 253"/>
              <a:gd name="T70" fmla="*/ 243242 w 252"/>
              <a:gd name="T71" fmla="*/ 426105 h 253"/>
              <a:gd name="T72" fmla="*/ 313174 w 252"/>
              <a:gd name="T73" fmla="*/ 596547 h 253"/>
              <a:gd name="T74" fmla="*/ 480403 w 252"/>
              <a:gd name="T75" fmla="*/ 560023 h 253"/>
              <a:gd name="T76" fmla="*/ 659795 w 252"/>
              <a:gd name="T77" fmla="*/ 480890 h 253"/>
              <a:gd name="T78" fmla="*/ 617227 w 252"/>
              <a:gd name="T79" fmla="*/ 188703 h 253"/>
              <a:gd name="T80" fmla="*/ 434795 w 252"/>
              <a:gd name="T81" fmla="*/ 45654 h 253"/>
              <a:gd name="T82" fmla="*/ 313174 w 252"/>
              <a:gd name="T83" fmla="*/ 97395 h 253"/>
              <a:gd name="T84" fmla="*/ 91216 w 252"/>
              <a:gd name="T85" fmla="*/ 286099 h 253"/>
              <a:gd name="T86" fmla="*/ 203715 w 252"/>
              <a:gd name="T87" fmla="*/ 611765 h 253"/>
              <a:gd name="T88" fmla="*/ 279729 w 252"/>
              <a:gd name="T89" fmla="*/ 556980 h 253"/>
              <a:gd name="T90" fmla="*/ 380066 w 252"/>
              <a:gd name="T91" fmla="*/ 684811 h 253"/>
              <a:gd name="T92" fmla="*/ 556417 w 252"/>
              <a:gd name="T93" fmla="*/ 605677 h 253"/>
              <a:gd name="T94" fmla="*/ 662835 w 252"/>
              <a:gd name="T95" fmla="*/ 234358 h 253"/>
              <a:gd name="T96" fmla="*/ 486484 w 252"/>
              <a:gd name="T97" fmla="*/ 24349 h 253"/>
              <a:gd name="T98" fmla="*/ 124662 w 252"/>
              <a:gd name="T99" fmla="*/ 115657 h 253"/>
              <a:gd name="T100" fmla="*/ 88175 w 252"/>
              <a:gd name="T101" fmla="*/ 450454 h 253"/>
              <a:gd name="T102" fmla="*/ 212837 w 252"/>
              <a:gd name="T103" fmla="*/ 693942 h 253"/>
              <a:gd name="T104" fmla="*/ 288850 w 252"/>
              <a:gd name="T105" fmla="*/ 672637 h 253"/>
              <a:gd name="T106" fmla="*/ 446958 w 252"/>
              <a:gd name="T107" fmla="*/ 696985 h 253"/>
              <a:gd name="T108" fmla="*/ 687159 w 252"/>
              <a:gd name="T109" fmla="*/ 459584 h 253"/>
              <a:gd name="T110" fmla="*/ 684119 w 252"/>
              <a:gd name="T111" fmla="*/ 200878 h 253"/>
              <a:gd name="T112" fmla="*/ 562498 w 252"/>
              <a:gd name="T113" fmla="*/ 79134 h 253"/>
              <a:gd name="T114" fmla="*/ 54730 w 252"/>
              <a:gd name="T115" fmla="*/ 289142 h 253"/>
              <a:gd name="T116" fmla="*/ 24324 w 252"/>
              <a:gd name="T117" fmla="*/ 353058 h 253"/>
              <a:gd name="T118" fmla="*/ 246283 w 252"/>
              <a:gd name="T119" fmla="*/ 684811 h 253"/>
              <a:gd name="T120" fmla="*/ 550336 w 252"/>
              <a:gd name="T121" fmla="*/ 696985 h 253"/>
              <a:gd name="T122" fmla="*/ 647632 w 252"/>
              <a:gd name="T123" fmla="*/ 118701 h 253"/>
              <a:gd name="T124" fmla="*/ 383107 w 252"/>
              <a:gd name="T125" fmla="*/ 754814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FD84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800" b="1" dirty="0">
                <a:latin typeface="Montserrat" panose="00000500000000000000" charset="0"/>
                <a:ea typeface="Montserrat" panose="00000500000000000000" charset="0"/>
                <a:cs typeface="Arial" panose="020B0604020202020204" pitchFamily="34" charset="0"/>
              </a:rPr>
              <a:t>01</a:t>
            </a:r>
            <a:endParaRPr lang="zh-CN" altLang="en-US" sz="2800" b="1" dirty="0">
              <a:latin typeface="Montserrat" panose="00000500000000000000" charset="0"/>
              <a:ea typeface="Montserrat" panose="00000500000000000000" charset="0"/>
              <a:cs typeface="Arial" panose="020B0604020202020204" pitchFamily="34" charset="0"/>
            </a:endParaRPr>
          </a:p>
        </p:txBody>
      </p:sp>
      <p:sp>
        <p:nvSpPr>
          <p:cNvPr id="7" name="MH_Other_1"/>
          <p:cNvSpPr>
            <a:spLocks noEditPoints="1"/>
          </p:cNvSpPr>
          <p:nvPr>
            <p:custDataLst>
              <p:tags r:id="rId2"/>
            </p:custDataLst>
          </p:nvPr>
        </p:nvSpPr>
        <p:spPr bwMode="auto">
          <a:xfrm>
            <a:off x="5384801" y="3566742"/>
            <a:ext cx="738912" cy="730120"/>
          </a:xfrm>
          <a:custGeom>
            <a:avLst/>
            <a:gdLst>
              <a:gd name="T0" fmla="*/ 635470 w 252"/>
              <a:gd name="T1" fmla="*/ 648288 h 253"/>
              <a:gd name="T2" fmla="*/ 42567 w 252"/>
              <a:gd name="T3" fmla="*/ 368276 h 253"/>
              <a:gd name="T4" fmla="*/ 702362 w 252"/>
              <a:gd name="T5" fmla="*/ 468715 h 253"/>
              <a:gd name="T6" fmla="*/ 76013 w 252"/>
              <a:gd name="T7" fmla="*/ 206965 h 253"/>
              <a:gd name="T8" fmla="*/ 586822 w 252"/>
              <a:gd name="T9" fmla="*/ 127831 h 253"/>
              <a:gd name="T10" fmla="*/ 361823 w 252"/>
              <a:gd name="T11" fmla="*/ 651331 h 253"/>
              <a:gd name="T12" fmla="*/ 76013 w 252"/>
              <a:gd name="T13" fmla="*/ 267837 h 253"/>
              <a:gd name="T14" fmla="*/ 361823 w 252"/>
              <a:gd name="T15" fmla="*/ 626983 h 253"/>
              <a:gd name="T16" fmla="*/ 103378 w 252"/>
              <a:gd name="T17" fmla="*/ 261750 h 253"/>
              <a:gd name="T18" fmla="*/ 340539 w 252"/>
              <a:gd name="T19" fmla="*/ 109570 h 253"/>
              <a:gd name="T20" fmla="*/ 592903 w 252"/>
              <a:gd name="T21" fmla="*/ 499151 h 253"/>
              <a:gd name="T22" fmla="*/ 349661 w 252"/>
              <a:gd name="T23" fmla="*/ 222183 h 253"/>
              <a:gd name="T24" fmla="*/ 419593 w 252"/>
              <a:gd name="T25" fmla="*/ 450454 h 253"/>
              <a:gd name="T26" fmla="*/ 529052 w 252"/>
              <a:gd name="T27" fmla="*/ 365233 h 253"/>
              <a:gd name="T28" fmla="*/ 522971 w 252"/>
              <a:gd name="T29" fmla="*/ 295230 h 253"/>
              <a:gd name="T30" fmla="*/ 559457 w 252"/>
              <a:gd name="T31" fmla="*/ 295230 h 253"/>
              <a:gd name="T32" fmla="*/ 297972 w 252"/>
              <a:gd name="T33" fmla="*/ 398712 h 253"/>
              <a:gd name="T34" fmla="*/ 456079 w 252"/>
              <a:gd name="T35" fmla="*/ 486977 h 253"/>
              <a:gd name="T36" fmla="*/ 586822 w 252"/>
              <a:gd name="T37" fmla="*/ 322622 h 253"/>
              <a:gd name="T38" fmla="*/ 495606 w 252"/>
              <a:gd name="T39" fmla="*/ 249576 h 253"/>
              <a:gd name="T40" fmla="*/ 167229 w 252"/>
              <a:gd name="T41" fmla="*/ 371320 h 253"/>
              <a:gd name="T42" fmla="*/ 167229 w 252"/>
              <a:gd name="T43" fmla="*/ 252619 h 253"/>
              <a:gd name="T44" fmla="*/ 261485 w 252"/>
              <a:gd name="T45" fmla="*/ 200878 h 253"/>
              <a:gd name="T46" fmla="*/ 200675 w 252"/>
              <a:gd name="T47" fmla="*/ 340884 h 253"/>
              <a:gd name="T48" fmla="*/ 282769 w 252"/>
              <a:gd name="T49" fmla="*/ 273924 h 253"/>
              <a:gd name="T50" fmla="*/ 136824 w 252"/>
              <a:gd name="T51" fmla="*/ 307404 h 253"/>
              <a:gd name="T52" fmla="*/ 179391 w 252"/>
              <a:gd name="T53" fmla="*/ 280012 h 253"/>
              <a:gd name="T54" fmla="*/ 234121 w 252"/>
              <a:gd name="T55" fmla="*/ 380451 h 253"/>
              <a:gd name="T56" fmla="*/ 358782 w 252"/>
              <a:gd name="T57" fmla="*/ 483933 h 253"/>
              <a:gd name="T58" fmla="*/ 483444 w 252"/>
              <a:gd name="T59" fmla="*/ 526544 h 253"/>
              <a:gd name="T60" fmla="*/ 608106 w 252"/>
              <a:gd name="T61" fmla="*/ 286099 h 253"/>
              <a:gd name="T62" fmla="*/ 431755 w 252"/>
              <a:gd name="T63" fmla="*/ 149137 h 253"/>
              <a:gd name="T64" fmla="*/ 316215 w 252"/>
              <a:gd name="T65" fmla="*/ 109570 h 253"/>
              <a:gd name="T66" fmla="*/ 112500 w 252"/>
              <a:gd name="T67" fmla="*/ 337840 h 253"/>
              <a:gd name="T68" fmla="*/ 148986 w 252"/>
              <a:gd name="T69" fmla="*/ 493064 h 253"/>
              <a:gd name="T70" fmla="*/ 243242 w 252"/>
              <a:gd name="T71" fmla="*/ 426105 h 253"/>
              <a:gd name="T72" fmla="*/ 313174 w 252"/>
              <a:gd name="T73" fmla="*/ 596547 h 253"/>
              <a:gd name="T74" fmla="*/ 480403 w 252"/>
              <a:gd name="T75" fmla="*/ 560023 h 253"/>
              <a:gd name="T76" fmla="*/ 659795 w 252"/>
              <a:gd name="T77" fmla="*/ 480890 h 253"/>
              <a:gd name="T78" fmla="*/ 617227 w 252"/>
              <a:gd name="T79" fmla="*/ 188703 h 253"/>
              <a:gd name="T80" fmla="*/ 434795 w 252"/>
              <a:gd name="T81" fmla="*/ 45654 h 253"/>
              <a:gd name="T82" fmla="*/ 313174 w 252"/>
              <a:gd name="T83" fmla="*/ 97395 h 253"/>
              <a:gd name="T84" fmla="*/ 91216 w 252"/>
              <a:gd name="T85" fmla="*/ 286099 h 253"/>
              <a:gd name="T86" fmla="*/ 203715 w 252"/>
              <a:gd name="T87" fmla="*/ 611765 h 253"/>
              <a:gd name="T88" fmla="*/ 279729 w 252"/>
              <a:gd name="T89" fmla="*/ 556980 h 253"/>
              <a:gd name="T90" fmla="*/ 380066 w 252"/>
              <a:gd name="T91" fmla="*/ 684811 h 253"/>
              <a:gd name="T92" fmla="*/ 556417 w 252"/>
              <a:gd name="T93" fmla="*/ 605677 h 253"/>
              <a:gd name="T94" fmla="*/ 662835 w 252"/>
              <a:gd name="T95" fmla="*/ 234358 h 253"/>
              <a:gd name="T96" fmla="*/ 486484 w 252"/>
              <a:gd name="T97" fmla="*/ 24349 h 253"/>
              <a:gd name="T98" fmla="*/ 124662 w 252"/>
              <a:gd name="T99" fmla="*/ 115657 h 253"/>
              <a:gd name="T100" fmla="*/ 88175 w 252"/>
              <a:gd name="T101" fmla="*/ 450454 h 253"/>
              <a:gd name="T102" fmla="*/ 212837 w 252"/>
              <a:gd name="T103" fmla="*/ 693942 h 253"/>
              <a:gd name="T104" fmla="*/ 288850 w 252"/>
              <a:gd name="T105" fmla="*/ 672637 h 253"/>
              <a:gd name="T106" fmla="*/ 446958 w 252"/>
              <a:gd name="T107" fmla="*/ 696985 h 253"/>
              <a:gd name="T108" fmla="*/ 687159 w 252"/>
              <a:gd name="T109" fmla="*/ 459584 h 253"/>
              <a:gd name="T110" fmla="*/ 684119 w 252"/>
              <a:gd name="T111" fmla="*/ 200878 h 253"/>
              <a:gd name="T112" fmla="*/ 562498 w 252"/>
              <a:gd name="T113" fmla="*/ 79134 h 253"/>
              <a:gd name="T114" fmla="*/ 54730 w 252"/>
              <a:gd name="T115" fmla="*/ 289142 h 253"/>
              <a:gd name="T116" fmla="*/ 24324 w 252"/>
              <a:gd name="T117" fmla="*/ 353058 h 253"/>
              <a:gd name="T118" fmla="*/ 246283 w 252"/>
              <a:gd name="T119" fmla="*/ 684811 h 253"/>
              <a:gd name="T120" fmla="*/ 550336 w 252"/>
              <a:gd name="T121" fmla="*/ 696985 h 253"/>
              <a:gd name="T122" fmla="*/ 647632 w 252"/>
              <a:gd name="T123" fmla="*/ 118701 h 253"/>
              <a:gd name="T124" fmla="*/ 383107 w 252"/>
              <a:gd name="T125" fmla="*/ 754814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FD84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800" b="1" dirty="0">
                <a:latin typeface="Montserrat" panose="00000500000000000000" charset="0"/>
                <a:ea typeface="Montserrat" panose="00000500000000000000" charset="0"/>
                <a:cs typeface="Arial" panose="020B0604020202020204" pitchFamily="34" charset="0"/>
              </a:rPr>
              <a:t>02</a:t>
            </a:r>
            <a:endParaRPr lang="zh-CN" altLang="en-US" sz="2800" b="1" dirty="0">
              <a:latin typeface="Montserrat" panose="00000500000000000000" charset="0"/>
              <a:ea typeface="Montserrat" panose="00000500000000000000" charset="0"/>
              <a:cs typeface="Arial" panose="020B0604020202020204" pitchFamily="34" charset="0"/>
            </a:endParaRPr>
          </a:p>
        </p:txBody>
      </p:sp>
      <p:sp>
        <p:nvSpPr>
          <p:cNvPr id="8" name="MH_Other_1"/>
          <p:cNvSpPr>
            <a:spLocks noEditPoints="1"/>
          </p:cNvSpPr>
          <p:nvPr>
            <p:custDataLst>
              <p:tags r:id="rId3"/>
            </p:custDataLst>
          </p:nvPr>
        </p:nvSpPr>
        <p:spPr bwMode="auto">
          <a:xfrm>
            <a:off x="4645889" y="5238792"/>
            <a:ext cx="738912" cy="730120"/>
          </a:xfrm>
          <a:custGeom>
            <a:avLst/>
            <a:gdLst>
              <a:gd name="T0" fmla="*/ 635470 w 252"/>
              <a:gd name="T1" fmla="*/ 648288 h 253"/>
              <a:gd name="T2" fmla="*/ 42567 w 252"/>
              <a:gd name="T3" fmla="*/ 368276 h 253"/>
              <a:gd name="T4" fmla="*/ 702362 w 252"/>
              <a:gd name="T5" fmla="*/ 468715 h 253"/>
              <a:gd name="T6" fmla="*/ 76013 w 252"/>
              <a:gd name="T7" fmla="*/ 206965 h 253"/>
              <a:gd name="T8" fmla="*/ 586822 w 252"/>
              <a:gd name="T9" fmla="*/ 127831 h 253"/>
              <a:gd name="T10" fmla="*/ 361823 w 252"/>
              <a:gd name="T11" fmla="*/ 651331 h 253"/>
              <a:gd name="T12" fmla="*/ 76013 w 252"/>
              <a:gd name="T13" fmla="*/ 267837 h 253"/>
              <a:gd name="T14" fmla="*/ 361823 w 252"/>
              <a:gd name="T15" fmla="*/ 626983 h 253"/>
              <a:gd name="T16" fmla="*/ 103378 w 252"/>
              <a:gd name="T17" fmla="*/ 261750 h 253"/>
              <a:gd name="T18" fmla="*/ 340539 w 252"/>
              <a:gd name="T19" fmla="*/ 109570 h 253"/>
              <a:gd name="T20" fmla="*/ 592903 w 252"/>
              <a:gd name="T21" fmla="*/ 499151 h 253"/>
              <a:gd name="T22" fmla="*/ 349661 w 252"/>
              <a:gd name="T23" fmla="*/ 222183 h 253"/>
              <a:gd name="T24" fmla="*/ 419593 w 252"/>
              <a:gd name="T25" fmla="*/ 450454 h 253"/>
              <a:gd name="T26" fmla="*/ 529052 w 252"/>
              <a:gd name="T27" fmla="*/ 365233 h 253"/>
              <a:gd name="T28" fmla="*/ 522971 w 252"/>
              <a:gd name="T29" fmla="*/ 295230 h 253"/>
              <a:gd name="T30" fmla="*/ 559457 w 252"/>
              <a:gd name="T31" fmla="*/ 295230 h 253"/>
              <a:gd name="T32" fmla="*/ 297972 w 252"/>
              <a:gd name="T33" fmla="*/ 398712 h 253"/>
              <a:gd name="T34" fmla="*/ 456079 w 252"/>
              <a:gd name="T35" fmla="*/ 486977 h 253"/>
              <a:gd name="T36" fmla="*/ 586822 w 252"/>
              <a:gd name="T37" fmla="*/ 322622 h 253"/>
              <a:gd name="T38" fmla="*/ 495606 w 252"/>
              <a:gd name="T39" fmla="*/ 249576 h 253"/>
              <a:gd name="T40" fmla="*/ 167229 w 252"/>
              <a:gd name="T41" fmla="*/ 371320 h 253"/>
              <a:gd name="T42" fmla="*/ 167229 w 252"/>
              <a:gd name="T43" fmla="*/ 252619 h 253"/>
              <a:gd name="T44" fmla="*/ 261485 w 252"/>
              <a:gd name="T45" fmla="*/ 200878 h 253"/>
              <a:gd name="T46" fmla="*/ 200675 w 252"/>
              <a:gd name="T47" fmla="*/ 340884 h 253"/>
              <a:gd name="T48" fmla="*/ 282769 w 252"/>
              <a:gd name="T49" fmla="*/ 273924 h 253"/>
              <a:gd name="T50" fmla="*/ 136824 w 252"/>
              <a:gd name="T51" fmla="*/ 307404 h 253"/>
              <a:gd name="T52" fmla="*/ 179391 w 252"/>
              <a:gd name="T53" fmla="*/ 280012 h 253"/>
              <a:gd name="T54" fmla="*/ 234121 w 252"/>
              <a:gd name="T55" fmla="*/ 380451 h 253"/>
              <a:gd name="T56" fmla="*/ 358782 w 252"/>
              <a:gd name="T57" fmla="*/ 483933 h 253"/>
              <a:gd name="T58" fmla="*/ 483444 w 252"/>
              <a:gd name="T59" fmla="*/ 526544 h 253"/>
              <a:gd name="T60" fmla="*/ 608106 w 252"/>
              <a:gd name="T61" fmla="*/ 286099 h 253"/>
              <a:gd name="T62" fmla="*/ 431755 w 252"/>
              <a:gd name="T63" fmla="*/ 149137 h 253"/>
              <a:gd name="T64" fmla="*/ 316215 w 252"/>
              <a:gd name="T65" fmla="*/ 109570 h 253"/>
              <a:gd name="T66" fmla="*/ 112500 w 252"/>
              <a:gd name="T67" fmla="*/ 337840 h 253"/>
              <a:gd name="T68" fmla="*/ 148986 w 252"/>
              <a:gd name="T69" fmla="*/ 493064 h 253"/>
              <a:gd name="T70" fmla="*/ 243242 w 252"/>
              <a:gd name="T71" fmla="*/ 426105 h 253"/>
              <a:gd name="T72" fmla="*/ 313174 w 252"/>
              <a:gd name="T73" fmla="*/ 596547 h 253"/>
              <a:gd name="T74" fmla="*/ 480403 w 252"/>
              <a:gd name="T75" fmla="*/ 560023 h 253"/>
              <a:gd name="T76" fmla="*/ 659795 w 252"/>
              <a:gd name="T77" fmla="*/ 480890 h 253"/>
              <a:gd name="T78" fmla="*/ 617227 w 252"/>
              <a:gd name="T79" fmla="*/ 188703 h 253"/>
              <a:gd name="T80" fmla="*/ 434795 w 252"/>
              <a:gd name="T81" fmla="*/ 45654 h 253"/>
              <a:gd name="T82" fmla="*/ 313174 w 252"/>
              <a:gd name="T83" fmla="*/ 97395 h 253"/>
              <a:gd name="T84" fmla="*/ 91216 w 252"/>
              <a:gd name="T85" fmla="*/ 286099 h 253"/>
              <a:gd name="T86" fmla="*/ 203715 w 252"/>
              <a:gd name="T87" fmla="*/ 611765 h 253"/>
              <a:gd name="T88" fmla="*/ 279729 w 252"/>
              <a:gd name="T89" fmla="*/ 556980 h 253"/>
              <a:gd name="T90" fmla="*/ 380066 w 252"/>
              <a:gd name="T91" fmla="*/ 684811 h 253"/>
              <a:gd name="T92" fmla="*/ 556417 w 252"/>
              <a:gd name="T93" fmla="*/ 605677 h 253"/>
              <a:gd name="T94" fmla="*/ 662835 w 252"/>
              <a:gd name="T95" fmla="*/ 234358 h 253"/>
              <a:gd name="T96" fmla="*/ 486484 w 252"/>
              <a:gd name="T97" fmla="*/ 24349 h 253"/>
              <a:gd name="T98" fmla="*/ 124662 w 252"/>
              <a:gd name="T99" fmla="*/ 115657 h 253"/>
              <a:gd name="T100" fmla="*/ 88175 w 252"/>
              <a:gd name="T101" fmla="*/ 450454 h 253"/>
              <a:gd name="T102" fmla="*/ 212837 w 252"/>
              <a:gd name="T103" fmla="*/ 693942 h 253"/>
              <a:gd name="T104" fmla="*/ 288850 w 252"/>
              <a:gd name="T105" fmla="*/ 672637 h 253"/>
              <a:gd name="T106" fmla="*/ 446958 w 252"/>
              <a:gd name="T107" fmla="*/ 696985 h 253"/>
              <a:gd name="T108" fmla="*/ 687159 w 252"/>
              <a:gd name="T109" fmla="*/ 459584 h 253"/>
              <a:gd name="T110" fmla="*/ 684119 w 252"/>
              <a:gd name="T111" fmla="*/ 200878 h 253"/>
              <a:gd name="T112" fmla="*/ 562498 w 252"/>
              <a:gd name="T113" fmla="*/ 79134 h 253"/>
              <a:gd name="T114" fmla="*/ 54730 w 252"/>
              <a:gd name="T115" fmla="*/ 289142 h 253"/>
              <a:gd name="T116" fmla="*/ 24324 w 252"/>
              <a:gd name="T117" fmla="*/ 353058 h 253"/>
              <a:gd name="T118" fmla="*/ 246283 w 252"/>
              <a:gd name="T119" fmla="*/ 684811 h 253"/>
              <a:gd name="T120" fmla="*/ 550336 w 252"/>
              <a:gd name="T121" fmla="*/ 696985 h 253"/>
              <a:gd name="T122" fmla="*/ 647632 w 252"/>
              <a:gd name="T123" fmla="*/ 118701 h 253"/>
              <a:gd name="T124" fmla="*/ 383107 w 252"/>
              <a:gd name="T125" fmla="*/ 754814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FD84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800" b="1" dirty="0">
                <a:latin typeface="Montserrat" panose="00000500000000000000" charset="0"/>
                <a:ea typeface="Montserrat" panose="00000500000000000000" charset="0"/>
                <a:cs typeface="Arial" panose="020B0604020202020204" pitchFamily="34" charset="0"/>
              </a:rPr>
              <a:t>03</a:t>
            </a:r>
            <a:endParaRPr lang="zh-CN" altLang="en-US" sz="2800" b="1" dirty="0">
              <a:latin typeface="Montserrat" panose="00000500000000000000" charset="0"/>
              <a:ea typeface="Montserrat" panose="00000500000000000000" charset="0"/>
              <a:cs typeface="Arial" panose="020B0604020202020204" pitchFamily="34" charset="0"/>
            </a:endParaRPr>
          </a:p>
        </p:txBody>
      </p:sp>
      <p:sp>
        <p:nvSpPr>
          <p:cNvPr id="2" name="矩形 1"/>
          <p:cNvSpPr/>
          <p:nvPr/>
        </p:nvSpPr>
        <p:spPr>
          <a:xfrm>
            <a:off x="5754257" y="1812416"/>
            <a:ext cx="4826657" cy="707886"/>
          </a:xfrm>
          <a:prstGeom prst="rect">
            <a:avLst/>
          </a:prstGeom>
        </p:spPr>
        <p:txBody>
          <a:bodyPr wrap="square">
            <a:spAutoFit/>
          </a:bodyPr>
          <a:lstStyle/>
          <a:p>
            <a:pPr algn="just"/>
            <a:r>
              <a:rPr lang="vi-VN" altLang="zh-CN"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Vận dụng những kiến thức, bài học vào thực tế</a:t>
            </a:r>
            <a:endParaRPr lang="zh-CN" altLang="en-US"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endParaRPr>
          </a:p>
        </p:txBody>
      </p:sp>
      <p:sp>
        <p:nvSpPr>
          <p:cNvPr id="9" name="矩形 8"/>
          <p:cNvSpPr/>
          <p:nvPr/>
        </p:nvSpPr>
        <p:spPr>
          <a:xfrm>
            <a:off x="6349343" y="3535475"/>
            <a:ext cx="4754086" cy="707886"/>
          </a:xfrm>
          <a:prstGeom prst="rect">
            <a:avLst/>
          </a:prstGeom>
        </p:spPr>
        <p:txBody>
          <a:bodyPr wrap="square">
            <a:spAutoFit/>
          </a:bodyPr>
          <a:lstStyle/>
          <a:p>
            <a:pPr algn="just"/>
            <a:r>
              <a:rPr lang="vi-VN" altLang="zh-CN"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Chủ động chia sẻ, học hỏi kinh nghiệm từ mọi người</a:t>
            </a:r>
            <a:endParaRPr lang="zh-CN" altLang="en-US"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endParaRPr>
          </a:p>
        </p:txBody>
      </p:sp>
      <p:sp>
        <p:nvSpPr>
          <p:cNvPr id="10" name="矩形 9"/>
          <p:cNvSpPr/>
          <p:nvPr/>
        </p:nvSpPr>
        <p:spPr>
          <a:xfrm>
            <a:off x="5826828" y="5220191"/>
            <a:ext cx="4754086" cy="1015663"/>
          </a:xfrm>
          <a:prstGeom prst="rect">
            <a:avLst/>
          </a:prstGeom>
        </p:spPr>
        <p:txBody>
          <a:bodyPr wrap="square">
            <a:spAutoFit/>
          </a:bodyPr>
          <a:lstStyle/>
          <a:p>
            <a:pPr algn="just"/>
            <a:r>
              <a:rPr lang="vi-VN" altLang="zh-CN"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Đề xuất ra những sáng kiến kinh nghiệm mới để áp dụng vào đời sống xã hội</a:t>
            </a:r>
            <a:endParaRPr lang="zh-CN" altLang="en-US"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36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16"/>
                                        </p:tgtEl>
                                        <p:attrNameLst>
                                          <p:attrName>r</p:attrName>
                                        </p:attrNameLst>
                                      </p:cBhvr>
                                    </p:animRot>
                                    <p:animRot by="-240000">
                                      <p:cBhvr>
                                        <p:cTn id="14" dur="200" fill="hold">
                                          <p:stCondLst>
                                            <p:cond delay="200"/>
                                          </p:stCondLst>
                                        </p:cTn>
                                        <p:tgtEl>
                                          <p:spTgt spid="16"/>
                                        </p:tgtEl>
                                        <p:attrNameLst>
                                          <p:attrName>r</p:attrName>
                                        </p:attrNameLst>
                                      </p:cBhvr>
                                    </p:animRot>
                                    <p:animRot by="240000">
                                      <p:cBhvr>
                                        <p:cTn id="15" dur="200" fill="hold">
                                          <p:stCondLst>
                                            <p:cond delay="400"/>
                                          </p:stCondLst>
                                        </p:cTn>
                                        <p:tgtEl>
                                          <p:spTgt spid="16"/>
                                        </p:tgtEl>
                                        <p:attrNameLst>
                                          <p:attrName>r</p:attrName>
                                        </p:attrNameLst>
                                      </p:cBhvr>
                                    </p:animRot>
                                    <p:animRot by="-240000">
                                      <p:cBhvr>
                                        <p:cTn id="16" dur="200" fill="hold">
                                          <p:stCondLst>
                                            <p:cond delay="600"/>
                                          </p:stCondLst>
                                        </p:cTn>
                                        <p:tgtEl>
                                          <p:spTgt spid="16"/>
                                        </p:tgtEl>
                                        <p:attrNameLst>
                                          <p:attrName>r</p:attrName>
                                        </p:attrNameLst>
                                      </p:cBhvr>
                                    </p:animRot>
                                    <p:animRot by="120000">
                                      <p:cBhvr>
                                        <p:cTn id="17" dur="200" fill="hold">
                                          <p:stCondLst>
                                            <p:cond delay="800"/>
                                          </p:stCondLst>
                                        </p:cTn>
                                        <p:tgtEl>
                                          <p:spTgt spid="16"/>
                                        </p:tgtEl>
                                        <p:attrNameLst>
                                          <p:attrName>r</p:attrName>
                                        </p:attrNameLst>
                                      </p:cBhvr>
                                    </p:animRot>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32" presetClass="emph" presetSubtype="0" fill="hold" nodeType="afterEffect">
                                  <p:stCondLst>
                                    <p:cond delay="0"/>
                                  </p:stCondLst>
                                  <p:childTnLst>
                                    <p:animRot by="120000">
                                      <p:cBhvr>
                                        <p:cTn id="30" dur="100" fill="hold">
                                          <p:stCondLst>
                                            <p:cond delay="0"/>
                                          </p:stCondLst>
                                        </p:cTn>
                                        <p:tgtEl>
                                          <p:spTgt spid="16"/>
                                        </p:tgtEl>
                                        <p:attrNameLst>
                                          <p:attrName>r</p:attrName>
                                        </p:attrNameLst>
                                      </p:cBhvr>
                                    </p:animRot>
                                    <p:animRot by="-240000">
                                      <p:cBhvr>
                                        <p:cTn id="31" dur="200" fill="hold">
                                          <p:stCondLst>
                                            <p:cond delay="200"/>
                                          </p:stCondLst>
                                        </p:cTn>
                                        <p:tgtEl>
                                          <p:spTgt spid="16"/>
                                        </p:tgtEl>
                                        <p:attrNameLst>
                                          <p:attrName>r</p:attrName>
                                        </p:attrNameLst>
                                      </p:cBhvr>
                                    </p:animRot>
                                    <p:animRot by="240000">
                                      <p:cBhvr>
                                        <p:cTn id="32" dur="200" fill="hold">
                                          <p:stCondLst>
                                            <p:cond delay="400"/>
                                          </p:stCondLst>
                                        </p:cTn>
                                        <p:tgtEl>
                                          <p:spTgt spid="16"/>
                                        </p:tgtEl>
                                        <p:attrNameLst>
                                          <p:attrName>r</p:attrName>
                                        </p:attrNameLst>
                                      </p:cBhvr>
                                    </p:animRot>
                                    <p:animRot by="-240000">
                                      <p:cBhvr>
                                        <p:cTn id="33" dur="200" fill="hold">
                                          <p:stCondLst>
                                            <p:cond delay="600"/>
                                          </p:stCondLst>
                                        </p:cTn>
                                        <p:tgtEl>
                                          <p:spTgt spid="16"/>
                                        </p:tgtEl>
                                        <p:attrNameLst>
                                          <p:attrName>r</p:attrName>
                                        </p:attrNameLst>
                                      </p:cBhvr>
                                    </p:animRot>
                                    <p:animRot by="120000">
                                      <p:cBhvr>
                                        <p:cTn id="34" dur="200" fill="hold">
                                          <p:stCondLst>
                                            <p:cond delay="800"/>
                                          </p:stCondLst>
                                        </p:cTn>
                                        <p:tgtEl>
                                          <p:spTgt spid="16"/>
                                        </p:tgtEl>
                                        <p:attrNameLst>
                                          <p:attrName>r</p:attrName>
                                        </p:attrNameLst>
                                      </p:cBhvr>
                                    </p:animRot>
                                  </p:childTnLst>
                                </p:cTn>
                              </p:par>
                            </p:childTnLst>
                          </p:cTn>
                        </p:par>
                        <p:par>
                          <p:cTn id="35" fill="hold">
                            <p:stCondLst>
                              <p:cond delay="4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4500"/>
                            </p:stCondLst>
                            <p:childTnLst>
                              <p:par>
                                <p:cTn id="41" presetID="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32" presetClass="emph" presetSubtype="0" fill="hold" nodeType="afterEffect">
                                  <p:stCondLst>
                                    <p:cond delay="0"/>
                                  </p:stCondLst>
                                  <p:childTnLst>
                                    <p:animRot by="120000">
                                      <p:cBhvr>
                                        <p:cTn id="47" dur="75" fill="hold">
                                          <p:stCondLst>
                                            <p:cond delay="0"/>
                                          </p:stCondLst>
                                        </p:cTn>
                                        <p:tgtEl>
                                          <p:spTgt spid="16"/>
                                        </p:tgtEl>
                                        <p:attrNameLst>
                                          <p:attrName>r</p:attrName>
                                        </p:attrNameLst>
                                      </p:cBhvr>
                                    </p:animRot>
                                    <p:animRot by="-240000">
                                      <p:cBhvr>
                                        <p:cTn id="48" dur="150" fill="hold">
                                          <p:stCondLst>
                                            <p:cond delay="150"/>
                                          </p:stCondLst>
                                        </p:cTn>
                                        <p:tgtEl>
                                          <p:spTgt spid="16"/>
                                        </p:tgtEl>
                                        <p:attrNameLst>
                                          <p:attrName>r</p:attrName>
                                        </p:attrNameLst>
                                      </p:cBhvr>
                                    </p:animRot>
                                    <p:animRot by="240000">
                                      <p:cBhvr>
                                        <p:cTn id="49" dur="150" fill="hold">
                                          <p:stCondLst>
                                            <p:cond delay="300"/>
                                          </p:stCondLst>
                                        </p:cTn>
                                        <p:tgtEl>
                                          <p:spTgt spid="16"/>
                                        </p:tgtEl>
                                        <p:attrNameLst>
                                          <p:attrName>r</p:attrName>
                                        </p:attrNameLst>
                                      </p:cBhvr>
                                    </p:animRot>
                                    <p:animRot by="-240000">
                                      <p:cBhvr>
                                        <p:cTn id="50" dur="150" fill="hold">
                                          <p:stCondLst>
                                            <p:cond delay="450"/>
                                          </p:stCondLst>
                                        </p:cTn>
                                        <p:tgtEl>
                                          <p:spTgt spid="16"/>
                                        </p:tgtEl>
                                        <p:attrNameLst>
                                          <p:attrName>r</p:attrName>
                                        </p:attrNameLst>
                                      </p:cBhvr>
                                    </p:animRot>
                                    <p:animRot by="120000">
                                      <p:cBhvr>
                                        <p:cTn id="51" dur="150" fill="hold">
                                          <p:stCondLst>
                                            <p:cond delay="600"/>
                                          </p:stCondLst>
                                        </p:cTn>
                                        <p:tgtEl>
                                          <p:spTgt spid="16"/>
                                        </p:tgtEl>
                                        <p:attrNameLst>
                                          <p:attrName>r</p:attrName>
                                        </p:attrNameLst>
                                      </p:cBhvr>
                                    </p:animRot>
                                  </p:childTnLst>
                                </p:cTn>
                              </p:par>
                            </p:childTnLst>
                          </p:cTn>
                        </p:par>
                        <p:par>
                          <p:cTn id="52" fill="hold">
                            <p:stCondLst>
                              <p:cond delay="6000"/>
                            </p:stCondLst>
                            <p:childTnLst>
                              <p:par>
                                <p:cTn id="53" presetID="2" presetClass="entr" presetSubtype="4"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par>
                          <p:cTn id="57" fill="hold">
                            <p:stCondLst>
                              <p:cond delay="6500"/>
                            </p:stCondLst>
                            <p:childTnLst>
                              <p:par>
                                <p:cTn id="58" presetID="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0-#ppt_w/2"/>
                                          </p:val>
                                        </p:tav>
                                        <p:tav tm="100000">
                                          <p:val>
                                            <p:strVal val="#ppt_x"/>
                                          </p:val>
                                        </p:tav>
                                      </p:tavLst>
                                    </p:anim>
                                    <p:anim calcmode="lin" valueType="num">
                                      <p:cBhvr additive="base">
                                        <p:cTn id="6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grass, person, outdoor&#10;&#10;Description automatically generated">
            <a:extLst>
              <a:ext uri="{FF2B5EF4-FFF2-40B4-BE49-F238E27FC236}">
                <a16:creationId xmlns:a16="http://schemas.microsoft.com/office/drawing/2014/main" id="{BAA88A5F-A199-6365-7A7E-6A80E9BCD2FD}"/>
              </a:ext>
            </a:extLst>
          </p:cNvPr>
          <p:cNvPicPr>
            <a:picLocks noChangeAspect="1"/>
          </p:cNvPicPr>
          <p:nvPr/>
        </p:nvPicPr>
        <p:blipFill rotWithShape="1">
          <a:blip r:embed="rId2">
            <a:extLst>
              <a:ext uri="{28A0092B-C50C-407E-A947-70E740481C1C}">
                <a14:useLocalDpi xmlns:a14="http://schemas.microsoft.com/office/drawing/2010/main" val="0"/>
              </a:ext>
            </a:extLst>
          </a:blip>
          <a:srcRect t="21700" r="-3" b="-3"/>
          <a:stretch/>
        </p:blipFill>
        <p:spPr>
          <a:xfrm>
            <a:off x="5162052" y="3272588"/>
            <a:ext cx="6105382" cy="3585411"/>
          </a:xfrm>
          <a:prstGeom prst="rect">
            <a:avLst/>
          </a:prstGeom>
        </p:spPr>
      </p:pic>
      <p:pic>
        <p:nvPicPr>
          <p:cNvPr id="7" name="Picture 6" descr="A group of people digging in the sand&#10;&#10;Description automatically generated with low confidence">
            <a:extLst>
              <a:ext uri="{FF2B5EF4-FFF2-40B4-BE49-F238E27FC236}">
                <a16:creationId xmlns:a16="http://schemas.microsoft.com/office/drawing/2014/main" id="{0D9CCE55-73F6-2DEA-DB36-19ADA5640616}"/>
              </a:ext>
            </a:extLst>
          </p:cNvPr>
          <p:cNvPicPr>
            <a:picLocks noChangeAspect="1"/>
          </p:cNvPicPr>
          <p:nvPr/>
        </p:nvPicPr>
        <p:blipFill rotWithShape="1">
          <a:blip r:embed="rId3">
            <a:extLst>
              <a:ext uri="{28A0092B-C50C-407E-A947-70E740481C1C}">
                <a14:useLocalDpi xmlns:a14="http://schemas.microsoft.com/office/drawing/2010/main" val="0"/>
              </a:ext>
            </a:extLst>
          </a:blip>
          <a:srcRect r="1" b="7746"/>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3" name="Picture 2" descr="A picture containing person, outdoor, tree, family&#10;&#10;Description automatically generated">
            <a:extLst>
              <a:ext uri="{FF2B5EF4-FFF2-40B4-BE49-F238E27FC236}">
                <a16:creationId xmlns:a16="http://schemas.microsoft.com/office/drawing/2014/main" id="{97CFE78F-D2EB-BBB5-41E1-5A81B470B942}"/>
              </a:ext>
            </a:extLst>
          </p:cNvPr>
          <p:cNvPicPr>
            <a:picLocks noChangeAspect="1"/>
          </p:cNvPicPr>
          <p:nvPr/>
        </p:nvPicPr>
        <p:blipFill rotWithShape="1">
          <a:blip r:embed="rId4">
            <a:extLst>
              <a:ext uri="{28A0092B-C50C-407E-A947-70E740481C1C}">
                <a14:useLocalDpi xmlns:a14="http://schemas.microsoft.com/office/drawing/2010/main" val="0"/>
              </a:ext>
            </a:extLst>
          </a:blip>
          <a:srcRect l="23650" r="3249" b="-1"/>
          <a:stretch/>
        </p:blipFill>
        <p:spPr>
          <a:xfrm>
            <a:off x="7458302" y="-22547"/>
            <a:ext cx="3809132" cy="3139531"/>
          </a:xfrm>
          <a:prstGeom prst="rect">
            <a:avLst/>
          </a:prstGeom>
        </p:spPr>
      </p:pic>
      <p:sp>
        <p:nvSpPr>
          <p:cNvPr id="15" name="Rectangle 11">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8C1D51-5CCF-954B-051F-673780BB469A}"/>
              </a:ext>
            </a:extLst>
          </p:cNvPr>
          <p:cNvSpPr/>
          <p:nvPr/>
        </p:nvSpPr>
        <p:spPr>
          <a:xfrm>
            <a:off x="0" y="4069422"/>
            <a:ext cx="5001186" cy="2788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t>Vận dụng những kiến thức đã học vào thực tiễn cuộc sống</a:t>
            </a:r>
          </a:p>
        </p:txBody>
      </p:sp>
    </p:spTree>
    <p:extLst>
      <p:ext uri="{BB962C8B-B14F-4D97-AF65-F5344CB8AC3E}">
        <p14:creationId xmlns:p14="http://schemas.microsoft.com/office/powerpoint/2010/main" val="6477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658257" y="1908679"/>
            <a:ext cx="3291950" cy="3215864"/>
          </a:xfrm>
          <a:prstGeom prst="rect">
            <a:avLst/>
          </a:prstGeom>
        </p:spPr>
      </p:pic>
      <p:grpSp>
        <p:nvGrpSpPr>
          <p:cNvPr id="15" name="组合 14"/>
          <p:cNvGrpSpPr/>
          <p:nvPr/>
        </p:nvGrpSpPr>
        <p:grpSpPr>
          <a:xfrm>
            <a:off x="248830" y="172316"/>
            <a:ext cx="7168216" cy="762527"/>
            <a:chOff x="248830" y="172316"/>
            <a:chExt cx="7168216" cy="762527"/>
          </a:xfrm>
        </p:grpSpPr>
        <p:sp>
          <p:nvSpPr>
            <p:cNvPr id="3" name="文本框 2"/>
            <p:cNvSpPr txBox="1"/>
            <p:nvPr/>
          </p:nvSpPr>
          <p:spPr>
            <a:xfrm>
              <a:off x="958227" y="182030"/>
              <a:ext cx="6458819" cy="707886"/>
            </a:xfrm>
            <a:prstGeom prst="rect">
              <a:avLst/>
            </a:prstGeom>
            <a:noFill/>
          </p:spPr>
          <p:txBody>
            <a:bodyPr wrap="none" rtlCol="0">
              <a:spAutoFit/>
            </a:bodyPr>
            <a:lstStyle>
              <a:defPPr>
                <a:defRPr lang="zh-CN"/>
              </a:defPPr>
              <a:lvl1pPr>
                <a:defRPr sz="13800">
                  <a:gradFill flip="none" rotWithShape="1">
                    <a:gsLst>
                      <a:gs pos="0">
                        <a:srgbClr val="BF3B72">
                          <a:shade val="30000"/>
                          <a:satMod val="115000"/>
                        </a:srgbClr>
                      </a:gs>
                      <a:gs pos="50000">
                        <a:srgbClr val="BF3B72">
                          <a:shade val="67500"/>
                          <a:satMod val="115000"/>
                        </a:srgbClr>
                      </a:gs>
                      <a:gs pos="100000">
                        <a:srgbClr val="BF3B72">
                          <a:shade val="100000"/>
                          <a:satMod val="115000"/>
                        </a:srgbClr>
                      </a:gs>
                    </a:gsLst>
                    <a:lin ang="16200000" scaled="1"/>
                    <a:tileRect/>
                  </a:gradFill>
                  <a:latin typeface="方正喵呜体" panose="02010600010101010101" pitchFamily="2" charset="-122"/>
                  <a:ea typeface="方正喵呜体" panose="02010600010101010101" pitchFamily="2" charset="-122"/>
                </a:defRPr>
              </a:lvl1pPr>
            </a:lstStyle>
            <a:p>
              <a:r>
                <a:rPr lang="vi-VN" altLang="zh-CN" sz="4000" dirty="0">
                  <a:latin typeface="Montserrat" panose="00000500000000000000" charset="0"/>
                  <a:ea typeface="Montserrat" panose="00000500000000000000" charset="0"/>
                  <a:cs typeface="Montserrat" panose="00000500000000000000" charset="0"/>
                </a:rPr>
                <a:t>Ở CÁC TRUNG TÂM, CLB</a:t>
              </a:r>
              <a:endParaRPr lang="zh-CN" altLang="en-US" sz="4000" dirty="0">
                <a:latin typeface="Montserrat" panose="00000500000000000000" charset="0"/>
                <a:ea typeface="Montserrat" panose="00000500000000000000" charset="0"/>
                <a:cs typeface="Montserrat" panose="00000500000000000000" charset="0"/>
              </a:endParaRPr>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830" y="172316"/>
              <a:ext cx="511191" cy="762527"/>
            </a:xfrm>
            <a:prstGeom prst="rect">
              <a:avLst/>
            </a:prstGeom>
          </p:spPr>
        </p:pic>
      </p:grpSp>
      <p:grpSp>
        <p:nvGrpSpPr>
          <p:cNvPr id="8" name="组合 7"/>
          <p:cNvGrpSpPr/>
          <p:nvPr/>
        </p:nvGrpSpPr>
        <p:grpSpPr>
          <a:xfrm>
            <a:off x="5699425" y="1908680"/>
            <a:ext cx="1524799" cy="1222744"/>
            <a:chOff x="5699425" y="1908680"/>
            <a:chExt cx="1524799" cy="1222744"/>
          </a:xfrm>
        </p:grpSpPr>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5850453" y="1757652"/>
              <a:ext cx="1222744" cy="1524799"/>
            </a:xfrm>
            <a:prstGeom prst="rect">
              <a:avLst/>
            </a:prstGeom>
          </p:spPr>
        </p:pic>
        <p:sp>
          <p:nvSpPr>
            <p:cNvPr id="2" name="文本框 1"/>
            <p:cNvSpPr txBox="1"/>
            <p:nvPr/>
          </p:nvSpPr>
          <p:spPr>
            <a:xfrm>
              <a:off x="5898475" y="2196885"/>
              <a:ext cx="943166" cy="707886"/>
            </a:xfrm>
            <a:prstGeom prst="rect">
              <a:avLst/>
            </a:prstGeom>
            <a:noFill/>
          </p:spPr>
          <p:txBody>
            <a:bodyPr wrap="square" rtlCol="0">
              <a:spAutoFit/>
            </a:bodyPr>
            <a:lstStyle/>
            <a:p>
              <a:r>
                <a:rPr lang="en-US" altLang="zh-CN" sz="4000" dirty="0">
                  <a:solidFill>
                    <a:schemeClr val="bg2">
                      <a:lumMod val="50000"/>
                    </a:schemeClr>
                  </a:solidFill>
                  <a:latin typeface="Montserrat" panose="00000500000000000000" charset="0"/>
                  <a:ea typeface="Montserrat" panose="00000500000000000000" charset="0"/>
                  <a:cs typeface="Montserrat" panose="00000500000000000000" charset="0"/>
                </a:rPr>
                <a:t>01</a:t>
              </a:r>
              <a:endParaRPr lang="zh-CN" altLang="en-US" sz="4000" dirty="0">
                <a:solidFill>
                  <a:schemeClr val="bg2">
                    <a:lumMod val="50000"/>
                  </a:schemeClr>
                </a:solidFill>
                <a:latin typeface="Montserrat" panose="00000500000000000000" charset="0"/>
                <a:ea typeface="Montserrat" panose="00000500000000000000" charset="0"/>
                <a:cs typeface="Montserrat" panose="00000500000000000000" charset="0"/>
              </a:endParaRPr>
            </a:p>
          </p:txBody>
        </p:sp>
      </p:grpSp>
      <p:grpSp>
        <p:nvGrpSpPr>
          <p:cNvPr id="9" name="组合 8"/>
          <p:cNvGrpSpPr/>
          <p:nvPr/>
        </p:nvGrpSpPr>
        <p:grpSpPr>
          <a:xfrm>
            <a:off x="5136766" y="3475184"/>
            <a:ext cx="1125317" cy="902397"/>
            <a:chOff x="5136766" y="3475184"/>
            <a:chExt cx="1125317" cy="902397"/>
          </a:xfrm>
        </p:grpSpPr>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531147">
              <a:off x="5248226" y="3363724"/>
              <a:ext cx="902397" cy="1125317"/>
            </a:xfrm>
            <a:prstGeom prst="rect">
              <a:avLst/>
            </a:prstGeom>
          </p:spPr>
        </p:pic>
        <p:sp>
          <p:nvSpPr>
            <p:cNvPr id="10" name="文本框 9"/>
            <p:cNvSpPr txBox="1"/>
            <p:nvPr/>
          </p:nvSpPr>
          <p:spPr>
            <a:xfrm>
              <a:off x="5256065" y="3678479"/>
              <a:ext cx="814559" cy="584775"/>
            </a:xfrm>
            <a:prstGeom prst="rect">
              <a:avLst/>
            </a:prstGeom>
            <a:noFill/>
          </p:spPr>
          <p:txBody>
            <a:bodyPr wrap="square" rtlCol="0">
              <a:spAutoFit/>
            </a:bodyPr>
            <a:lstStyle/>
            <a:p>
              <a:r>
                <a:rPr lang="en-US" altLang="zh-CN" sz="3200" dirty="0">
                  <a:solidFill>
                    <a:schemeClr val="bg2">
                      <a:lumMod val="50000"/>
                    </a:schemeClr>
                  </a:solidFill>
                  <a:latin typeface="Montserrat" panose="00000500000000000000" charset="0"/>
                  <a:ea typeface="Montserrat" panose="00000500000000000000" charset="0"/>
                  <a:cs typeface="Montserrat" panose="00000500000000000000" charset="0"/>
                </a:rPr>
                <a:t>02</a:t>
              </a:r>
              <a:endParaRPr lang="zh-CN" altLang="en-US" sz="3200" dirty="0">
                <a:solidFill>
                  <a:schemeClr val="bg2">
                    <a:lumMod val="50000"/>
                  </a:schemeClr>
                </a:solidFill>
                <a:latin typeface="Montserrat" panose="00000500000000000000" charset="0"/>
                <a:ea typeface="Montserrat" panose="00000500000000000000" charset="0"/>
                <a:cs typeface="Montserrat" panose="00000500000000000000" charset="0"/>
              </a:endParaRPr>
            </a:p>
          </p:txBody>
        </p:sp>
      </p:grpSp>
      <p:grpSp>
        <p:nvGrpSpPr>
          <p:cNvPr id="17" name="组合 16"/>
          <p:cNvGrpSpPr/>
          <p:nvPr/>
        </p:nvGrpSpPr>
        <p:grpSpPr>
          <a:xfrm>
            <a:off x="6254696" y="4399191"/>
            <a:ext cx="902397" cy="1125317"/>
            <a:chOff x="6254696" y="4399191"/>
            <a:chExt cx="902397" cy="1125317"/>
          </a:xfrm>
        </p:grpSpPr>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691606">
              <a:off x="6254696" y="4399191"/>
              <a:ext cx="902397" cy="1125317"/>
            </a:xfrm>
            <a:prstGeom prst="rect">
              <a:avLst/>
            </a:prstGeom>
          </p:spPr>
        </p:pic>
        <p:sp>
          <p:nvSpPr>
            <p:cNvPr id="11" name="文本框 10"/>
            <p:cNvSpPr txBox="1"/>
            <p:nvPr/>
          </p:nvSpPr>
          <p:spPr>
            <a:xfrm>
              <a:off x="6261916" y="4764883"/>
              <a:ext cx="814559" cy="584775"/>
            </a:xfrm>
            <a:prstGeom prst="rect">
              <a:avLst/>
            </a:prstGeom>
            <a:noFill/>
          </p:spPr>
          <p:txBody>
            <a:bodyPr wrap="square" rtlCol="0">
              <a:spAutoFit/>
            </a:bodyPr>
            <a:lstStyle/>
            <a:p>
              <a:r>
                <a:rPr lang="en-US" altLang="zh-CN" sz="3200" dirty="0">
                  <a:solidFill>
                    <a:schemeClr val="bg2">
                      <a:lumMod val="50000"/>
                    </a:schemeClr>
                  </a:solidFill>
                  <a:latin typeface="Montserrat" panose="00000500000000000000" charset="0"/>
                  <a:ea typeface="Montserrat" panose="00000500000000000000" charset="0"/>
                  <a:cs typeface="Montserrat" panose="00000500000000000000" charset="0"/>
                </a:rPr>
                <a:t>03</a:t>
              </a:r>
              <a:endParaRPr lang="zh-CN" altLang="en-US" sz="3200" dirty="0">
                <a:solidFill>
                  <a:schemeClr val="bg2">
                    <a:lumMod val="50000"/>
                  </a:schemeClr>
                </a:solidFill>
                <a:latin typeface="Montserrat" panose="00000500000000000000" charset="0"/>
                <a:ea typeface="Montserrat" panose="00000500000000000000" charset="0"/>
                <a:cs typeface="Montserrat" panose="00000500000000000000" charset="0"/>
              </a:endParaRPr>
            </a:p>
          </p:txBody>
        </p:sp>
      </p:grpSp>
      <p:sp>
        <p:nvSpPr>
          <p:cNvPr id="12" name="矩形 11"/>
          <p:cNvSpPr/>
          <p:nvPr/>
        </p:nvSpPr>
        <p:spPr>
          <a:xfrm>
            <a:off x="1666170" y="2175377"/>
            <a:ext cx="3933730" cy="830997"/>
          </a:xfrm>
          <a:prstGeom prst="rect">
            <a:avLst/>
          </a:prstGeom>
        </p:spPr>
        <p:txBody>
          <a:bodyPr wrap="square">
            <a:spAutoFit/>
          </a:bodyPr>
          <a:lstStyle/>
          <a:p>
            <a:pPr algn="just"/>
            <a:r>
              <a:rPr lang="vi-VN" altLang="zh-CN" sz="24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Tìm hiểu thêm những kiến thức mới</a:t>
            </a:r>
            <a:endParaRPr lang="zh-CN" altLang="en-US" sz="2400" dirty="0">
              <a:latin typeface="Montserrat" panose="00000500000000000000" charset="0"/>
              <a:ea typeface="Montserrat" panose="00000500000000000000" charset="0"/>
              <a:cs typeface="Montserrat" panose="00000500000000000000" charset="0"/>
            </a:endParaRPr>
          </a:p>
        </p:txBody>
      </p:sp>
      <p:sp>
        <p:nvSpPr>
          <p:cNvPr id="14" name="矩形 13"/>
          <p:cNvSpPr/>
          <p:nvPr/>
        </p:nvSpPr>
        <p:spPr>
          <a:xfrm>
            <a:off x="1029195" y="3647700"/>
            <a:ext cx="4057776" cy="830997"/>
          </a:xfrm>
          <a:prstGeom prst="rect">
            <a:avLst/>
          </a:prstGeom>
        </p:spPr>
        <p:txBody>
          <a:bodyPr wrap="square">
            <a:spAutoFit/>
          </a:bodyPr>
          <a:lstStyle/>
          <a:p>
            <a:pPr algn="just"/>
            <a:r>
              <a:rPr lang="vi-VN" altLang="zh-CN" sz="24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Chủ động làm quen với các bạn</a:t>
            </a:r>
            <a:endParaRPr lang="zh-CN" altLang="en-US" sz="2400" dirty="0">
              <a:latin typeface="Montserrat" panose="00000500000000000000" charset="0"/>
              <a:ea typeface="Montserrat" panose="00000500000000000000" charset="0"/>
              <a:cs typeface="Montserrat" panose="00000500000000000000" charset="0"/>
            </a:endParaRPr>
          </a:p>
        </p:txBody>
      </p:sp>
      <p:sp>
        <p:nvSpPr>
          <p:cNvPr id="16" name="矩形 15"/>
          <p:cNvSpPr/>
          <p:nvPr/>
        </p:nvSpPr>
        <p:spPr>
          <a:xfrm>
            <a:off x="2224848" y="4936238"/>
            <a:ext cx="4057776" cy="1200329"/>
          </a:xfrm>
          <a:prstGeom prst="rect">
            <a:avLst/>
          </a:prstGeom>
        </p:spPr>
        <p:txBody>
          <a:bodyPr wrap="square">
            <a:spAutoFit/>
          </a:bodyPr>
          <a:lstStyle/>
          <a:p>
            <a:pPr algn="just"/>
            <a:r>
              <a:rPr lang="vi-VN" altLang="zh-CN" sz="24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Thực hiện tốt các nội quy, quy định riêng của CLB, TT,…</a:t>
            </a:r>
            <a:endParaRPr lang="zh-CN" altLang="en-US" sz="2400" dirty="0">
              <a:latin typeface="Montserrat" panose="00000500000000000000" charset="0"/>
              <a:ea typeface="Montserrat" panose="00000500000000000000" charset="0"/>
              <a:cs typeface="Montserrat"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750"/>
                                        <p:tgtEl>
                                          <p:spTgt spid="8"/>
                                        </p:tgtEl>
                                      </p:cBhvr>
                                    </p:animEffect>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750" fill="hold"/>
                                        <p:tgtEl>
                                          <p:spTgt spid="12"/>
                                        </p:tgtEl>
                                        <p:attrNameLst>
                                          <p:attrName>ppt_x</p:attrName>
                                        </p:attrNameLst>
                                      </p:cBhvr>
                                      <p:tavLst>
                                        <p:tav tm="0">
                                          <p:val>
                                            <p:strVal val="0-#ppt_w/2"/>
                                          </p:val>
                                        </p:tav>
                                        <p:tav tm="100000">
                                          <p:val>
                                            <p:strVal val="#ppt_x"/>
                                          </p:val>
                                        </p:tav>
                                      </p:tavLst>
                                    </p:anim>
                                    <p:anim calcmode="lin" valueType="num">
                                      <p:cBhvr additive="base">
                                        <p:cTn id="22" dur="750" fill="hold"/>
                                        <p:tgtEl>
                                          <p:spTgt spid="12"/>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6" presetClass="emph" presetSubtype="0" fill="hold" nodeType="afterEffect">
                                  <p:stCondLst>
                                    <p:cond delay="0"/>
                                  </p:stCondLst>
                                  <p:childTnLst>
                                    <p:animEffect transition="out" filter="fade">
                                      <p:cBhvr>
                                        <p:cTn id="25" dur="500" tmFilter="0, 0; .2, .5; .8, .5; 1, 0"/>
                                        <p:tgtEl>
                                          <p:spTgt spid="4"/>
                                        </p:tgtEl>
                                      </p:cBhvr>
                                    </p:animEffect>
                                    <p:animScale>
                                      <p:cBhvr>
                                        <p:cTn id="26" dur="250" autoRev="1" fill="hold"/>
                                        <p:tgtEl>
                                          <p:spTgt spid="4"/>
                                        </p:tgtEl>
                                      </p:cBhvr>
                                      <p:by x="105000" y="105000"/>
                                    </p:animScale>
                                  </p:childTnLst>
                                </p:cTn>
                              </p:par>
                            </p:childTnLst>
                          </p:cTn>
                        </p:par>
                        <p:par>
                          <p:cTn id="27" fill="hold">
                            <p:stCondLst>
                              <p:cond delay="4000"/>
                            </p:stCondLst>
                            <p:childTnLst>
                              <p:par>
                                <p:cTn id="28" presetID="2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750"/>
                                        <p:tgtEl>
                                          <p:spTgt spid="9"/>
                                        </p:tgtEl>
                                      </p:cBhvr>
                                    </p:animEffect>
                                  </p:childTnLst>
                                </p:cTn>
                              </p:par>
                            </p:childTnLst>
                          </p:cTn>
                        </p:par>
                        <p:par>
                          <p:cTn id="31" fill="hold">
                            <p:stCondLst>
                              <p:cond delay="5000"/>
                            </p:stCondLst>
                            <p:childTnLst>
                              <p:par>
                                <p:cTn id="32" presetID="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750" fill="hold"/>
                                        <p:tgtEl>
                                          <p:spTgt spid="14"/>
                                        </p:tgtEl>
                                        <p:attrNameLst>
                                          <p:attrName>ppt_x</p:attrName>
                                        </p:attrNameLst>
                                      </p:cBhvr>
                                      <p:tavLst>
                                        <p:tav tm="0">
                                          <p:val>
                                            <p:strVal val="0-#ppt_w/2"/>
                                          </p:val>
                                        </p:tav>
                                        <p:tav tm="100000">
                                          <p:val>
                                            <p:strVal val="#ppt_x"/>
                                          </p:val>
                                        </p:tav>
                                      </p:tavLst>
                                    </p:anim>
                                    <p:anim calcmode="lin" valueType="num">
                                      <p:cBhvr additive="base">
                                        <p:cTn id="35" dur="75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6000"/>
                            </p:stCondLst>
                            <p:childTnLst>
                              <p:par>
                                <p:cTn id="37" presetID="26" presetClass="emph" presetSubtype="0" fill="hold" nodeType="afterEffect">
                                  <p:stCondLst>
                                    <p:cond delay="0"/>
                                  </p:stCondLst>
                                  <p:childTnLst>
                                    <p:animEffect transition="out" filter="fade">
                                      <p:cBhvr>
                                        <p:cTn id="38" dur="500" tmFilter="0, 0; .2, .5; .8, .5; 1, 0"/>
                                        <p:tgtEl>
                                          <p:spTgt spid="4"/>
                                        </p:tgtEl>
                                      </p:cBhvr>
                                    </p:animEffect>
                                    <p:animScale>
                                      <p:cBhvr>
                                        <p:cTn id="39" dur="250" autoRev="1" fill="hold"/>
                                        <p:tgtEl>
                                          <p:spTgt spid="4"/>
                                        </p:tgtEl>
                                      </p:cBhvr>
                                      <p:by x="105000" y="105000"/>
                                    </p:animScale>
                                  </p:childTnLst>
                                </p:cTn>
                              </p:par>
                            </p:childTnLst>
                          </p:cTn>
                        </p:par>
                        <p:par>
                          <p:cTn id="40" fill="hold">
                            <p:stCondLst>
                              <p:cond delay="6500"/>
                            </p:stCondLst>
                            <p:childTnLst>
                              <p:par>
                                <p:cTn id="41" presetID="22" presetClass="entr" presetSubtype="2"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right)">
                                      <p:cBhvr>
                                        <p:cTn id="43" dur="750"/>
                                        <p:tgtEl>
                                          <p:spTgt spid="17"/>
                                        </p:tgtEl>
                                      </p:cBhvr>
                                    </p:animEffect>
                                  </p:childTnLst>
                                </p:cTn>
                              </p:par>
                            </p:childTnLst>
                          </p:cTn>
                        </p:par>
                        <p:par>
                          <p:cTn id="44" fill="hold">
                            <p:stCondLst>
                              <p:cond delay="7500"/>
                            </p:stCondLst>
                            <p:childTnLst>
                              <p:par>
                                <p:cTn id="45" presetID="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750" fill="hold"/>
                                        <p:tgtEl>
                                          <p:spTgt spid="16"/>
                                        </p:tgtEl>
                                        <p:attrNameLst>
                                          <p:attrName>ppt_x</p:attrName>
                                        </p:attrNameLst>
                                      </p:cBhvr>
                                      <p:tavLst>
                                        <p:tav tm="0">
                                          <p:val>
                                            <p:strVal val="0-#ppt_w/2"/>
                                          </p:val>
                                        </p:tav>
                                        <p:tav tm="100000">
                                          <p:val>
                                            <p:strVal val="#ppt_x"/>
                                          </p:val>
                                        </p:tav>
                                      </p:tavLst>
                                    </p:anim>
                                    <p:anim calcmode="lin" valueType="num">
                                      <p:cBhvr additive="base">
                                        <p:cTn id="48"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425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158B2124-9D01-7282-A496-E9357B578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805" y="806754"/>
            <a:ext cx="3500322" cy="5243929"/>
          </a:xfrm>
          <a:prstGeom prst="rect">
            <a:avLst/>
          </a:prstGeom>
        </p:spPr>
      </p:pic>
      <p:sp>
        <p:nvSpPr>
          <p:cNvPr id="16" name="Rectangle 15">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etter&#10;&#10;Description automatically generated">
            <a:extLst>
              <a:ext uri="{FF2B5EF4-FFF2-40B4-BE49-F238E27FC236}">
                <a16:creationId xmlns:a16="http://schemas.microsoft.com/office/drawing/2014/main" id="{8C3C91D2-0554-A5E8-33EB-24798540A3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8862" y="798656"/>
            <a:ext cx="2031037" cy="2870724"/>
          </a:xfrm>
          <a:prstGeom prst="rect">
            <a:avLst/>
          </a:prstGeom>
        </p:spPr>
      </p:pic>
      <p:sp>
        <p:nvSpPr>
          <p:cNvPr id="18" name="Rectangle 17">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A09C5760-9E0F-C094-0A38-B4890B151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4873" y="4446259"/>
            <a:ext cx="2979014" cy="1608667"/>
          </a:xfrm>
          <a:prstGeom prst="rect">
            <a:avLst/>
          </a:prstGeom>
        </p:spPr>
      </p:pic>
    </p:spTree>
    <p:extLst>
      <p:ext uri="{BB962C8B-B14F-4D97-AF65-F5344CB8AC3E}">
        <p14:creationId xmlns:p14="http://schemas.microsoft.com/office/powerpoint/2010/main" val="296058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BEBA8EAE-BF5A-486C-A8C5-ECC9F3942E4B}">
                <a14:imgProps xmlns:a14="http://schemas.microsoft.com/office/drawing/2010/main">
                  <a14:imgLayer r:embed="rId6">
                    <a14:imgEffect>
                      <a14:artisticLineDrawing/>
                    </a14:imgEffect>
                  </a14:imgLayer>
                </a14:imgProps>
              </a:ext>
            </a:extLst>
          </a:blip>
          <a:stretch>
            <a:fillRect/>
          </a:stretch>
        </p:blipFill>
        <p:spPr>
          <a:xfrm>
            <a:off x="5295070" y="639549"/>
            <a:ext cx="1932599" cy="3060457"/>
          </a:xfrm>
          <a:prstGeom prst="rect">
            <a:avLst/>
          </a:prstGeom>
        </p:spPr>
      </p:pic>
      <p:sp>
        <p:nvSpPr>
          <p:cNvPr id="21" name="文本框 20"/>
          <p:cNvSpPr txBox="1"/>
          <p:nvPr>
            <p:custDataLst>
              <p:tags r:id="rId2"/>
            </p:custDataLst>
          </p:nvPr>
        </p:nvSpPr>
        <p:spPr>
          <a:xfrm>
            <a:off x="3751341" y="2774386"/>
            <a:ext cx="4689319" cy="393954"/>
          </a:xfrm>
          <a:prstGeom prst="rect">
            <a:avLst/>
          </a:prstGeom>
          <a:solidFill>
            <a:sysClr val="window" lastClr="FFFFFF"/>
          </a:solidFill>
        </p:spPr>
        <p:txBody>
          <a:bodyPr wrap="square" rtlCol="0" anchor="ctr">
            <a:noAutofit/>
          </a:bodyPr>
          <a:lstStyle/>
          <a:p>
            <a:pPr algn="ctr">
              <a:lnSpc>
                <a:spcPct val="130000"/>
              </a:lnSpc>
            </a:pPr>
            <a:r>
              <a:rPr lang="en-US" altLang="zh-CN" kern="0" spc="2000" dirty="0">
                <a:solidFill>
                  <a:srgbClr val="BF3B72"/>
                </a:solidFill>
                <a:latin typeface="Montserrat" panose="00000500000000000000" charset="0"/>
                <a:ea typeface="Montserrat" panose="00000500000000000000" charset="0"/>
                <a:cs typeface="Arial" panose="020B0604020202020204" pitchFamily="34" charset="0"/>
              </a:rPr>
              <a:t>PART TWO</a:t>
            </a:r>
            <a:endParaRPr lang="zh-CN" altLang="en-US" sz="2000" kern="0" spc="2000" dirty="0">
              <a:solidFill>
                <a:srgbClr val="BF3B72"/>
              </a:solidFill>
              <a:latin typeface="Montserrat" panose="00000500000000000000" charset="0"/>
              <a:ea typeface="Montserrat" panose="00000500000000000000" charset="0"/>
              <a:cs typeface="Arial" panose="020B0604020202020204" pitchFamily="34" charset="0"/>
            </a:endParaRPr>
          </a:p>
        </p:txBody>
      </p:sp>
      <p:sp>
        <p:nvSpPr>
          <p:cNvPr id="3" name="矩形 2"/>
          <p:cNvSpPr/>
          <p:nvPr/>
        </p:nvSpPr>
        <p:spPr>
          <a:xfrm>
            <a:off x="2650434" y="3925618"/>
            <a:ext cx="7726018" cy="1077218"/>
          </a:xfrm>
          <a:prstGeom prst="rect">
            <a:avLst/>
          </a:prstGeom>
        </p:spPr>
        <p:txBody>
          <a:bodyPr wrap="square">
            <a:spAutoFit/>
          </a:bodyPr>
          <a:lstStyle/>
          <a:p>
            <a:pPr algn="ctr"/>
            <a:r>
              <a:rPr lang="vi-VN" altLang="zh-CN" sz="3200" b="1" dirty="0">
                <a:solidFill>
                  <a:srgbClr val="BF3B72"/>
                </a:solidFill>
                <a:latin typeface="Montserrat" panose="00000500000000000000" charset="0"/>
                <a:ea typeface="Montserrat" panose="00000500000000000000" charset="0"/>
                <a:cs typeface="Montserrat" panose="00000500000000000000" charset="0"/>
              </a:rPr>
              <a:t>TÌM HIỂU BIỂU HIỆN CỦA SỰ TỰ TIN, THÂN THIỆN TRONG GIAO TIẾP</a:t>
            </a:r>
            <a:endParaRPr lang="zh-CN" altLang="en-US" sz="3200" b="1" dirty="0">
              <a:solidFill>
                <a:srgbClr val="BF3B72"/>
              </a:solidFill>
              <a:latin typeface="iCiel Crocante" panose="02000000000000000000" pitchFamily="2" charset="0"/>
              <a:ea typeface="Montserrat" panose="00000500000000000000" charset="0"/>
              <a:cs typeface="Montserrat" panose="00000500000000000000" charset="0"/>
            </a:endParaRPr>
          </a:p>
        </p:txBody>
      </p:sp>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1405" y="865161"/>
            <a:ext cx="1279928" cy="1909225"/>
          </a:xfrm>
          <a:prstGeom prst="rect">
            <a:avLst/>
          </a:prstGeom>
        </p:spPr>
      </p:pic>
    </p:spTree>
    <p:custDataLst>
      <p:tags r:id="rId1"/>
    </p:custDataLst>
    <p:extLst>
      <p:ext uri="{BB962C8B-B14F-4D97-AF65-F5344CB8AC3E}">
        <p14:creationId xmlns:p14="http://schemas.microsoft.com/office/powerpoint/2010/main" val="201217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edge">
                                      <p:cBhvr>
                                        <p:cTn id="14" dur="1000"/>
                                        <p:tgtEl>
                                          <p:spTgt spid="2"/>
                                        </p:tgtEl>
                                      </p:cBhvr>
                                    </p:animEffect>
                                  </p:childTnLst>
                                </p:cTn>
                              </p:par>
                            </p:childTnLst>
                          </p:cTn>
                        </p:par>
                        <p:par>
                          <p:cTn id="15" fill="hold">
                            <p:stCondLst>
                              <p:cond delay="2000"/>
                            </p:stCondLst>
                            <p:childTnLst>
                              <p:par>
                                <p:cTn id="16" presetID="26" presetClass="emph" presetSubtype="0" fill="hold" nodeType="afterEffect">
                                  <p:stCondLst>
                                    <p:cond delay="0"/>
                                  </p:stCondLst>
                                  <p:childTnLst>
                                    <p:animEffect transition="out" filter="fade">
                                      <p:cBhvr>
                                        <p:cTn id="17" dur="500" tmFilter="0, 0; .2, .5; .8, .5; 1, 0"/>
                                        <p:tgtEl>
                                          <p:spTgt spid="14"/>
                                        </p:tgtEl>
                                      </p:cBhvr>
                                    </p:animEffect>
                                    <p:animScale>
                                      <p:cBhvr>
                                        <p:cTn id="18" dur="250" autoRev="1" fill="hold"/>
                                        <p:tgtEl>
                                          <p:spTgt spid="14"/>
                                        </p:tgtEl>
                                      </p:cBhvr>
                                      <p:by x="105000" y="105000"/>
                                    </p:animScale>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7"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900" decel="100000" fill="hold"/>
                                        <p:tgtEl>
                                          <p:spTgt spid="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a:extLst>
              <a:ext uri="{FF2B5EF4-FFF2-40B4-BE49-F238E27FC236}">
                <a16:creationId xmlns:a16="http://schemas.microsoft.com/office/drawing/2014/main" id="{38B61BCE-2639-34A3-A7C9-48B5F99F93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041" y="2305595"/>
            <a:ext cx="481844" cy="405146"/>
          </a:xfrm>
          <a:prstGeom prst="rect">
            <a:avLst/>
          </a:prstGeom>
        </p:spPr>
      </p:pic>
      <p:sp>
        <p:nvSpPr>
          <p:cNvPr id="3" name="文本框 8">
            <a:extLst>
              <a:ext uri="{FF2B5EF4-FFF2-40B4-BE49-F238E27FC236}">
                <a16:creationId xmlns:a16="http://schemas.microsoft.com/office/drawing/2014/main" id="{E0B6780D-CD76-D8F1-30C6-996480923DB3}"/>
              </a:ext>
            </a:extLst>
          </p:cNvPr>
          <p:cNvSpPr txBox="1"/>
          <p:nvPr/>
        </p:nvSpPr>
        <p:spPr>
          <a:xfrm>
            <a:off x="1534131" y="2198698"/>
            <a:ext cx="969500" cy="646331"/>
          </a:xfrm>
          <a:prstGeom prst="rect">
            <a:avLst/>
          </a:prstGeom>
          <a:noFill/>
        </p:spPr>
        <p:txBody>
          <a:bodyPr wrap="square" rtlCol="0">
            <a:spAutoFit/>
          </a:bodyPr>
          <a:lstStyle/>
          <a:p>
            <a:r>
              <a:rPr lang="en-US" altLang="zh-CN"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01</a:t>
            </a:r>
            <a:endParaRPr lang="zh-CN" altLang="en-US"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pic>
        <p:nvPicPr>
          <p:cNvPr id="4" name="图片 10">
            <a:extLst>
              <a:ext uri="{FF2B5EF4-FFF2-40B4-BE49-F238E27FC236}">
                <a16:creationId xmlns:a16="http://schemas.microsoft.com/office/drawing/2014/main" id="{9437133E-227A-9B6A-4D49-8CCF7888A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3119" y="2347829"/>
            <a:ext cx="481844" cy="405146"/>
          </a:xfrm>
          <a:prstGeom prst="rect">
            <a:avLst/>
          </a:prstGeom>
        </p:spPr>
      </p:pic>
      <p:sp>
        <p:nvSpPr>
          <p:cNvPr id="5" name="文本框 11">
            <a:extLst>
              <a:ext uri="{FF2B5EF4-FFF2-40B4-BE49-F238E27FC236}">
                <a16:creationId xmlns:a16="http://schemas.microsoft.com/office/drawing/2014/main" id="{7C7F3124-18E8-0DA4-4A08-917A027A515E}"/>
              </a:ext>
            </a:extLst>
          </p:cNvPr>
          <p:cNvSpPr txBox="1"/>
          <p:nvPr/>
        </p:nvSpPr>
        <p:spPr>
          <a:xfrm>
            <a:off x="10161209" y="2240932"/>
            <a:ext cx="969500" cy="646331"/>
          </a:xfrm>
          <a:prstGeom prst="rect">
            <a:avLst/>
          </a:prstGeom>
          <a:noFill/>
        </p:spPr>
        <p:txBody>
          <a:bodyPr wrap="square" rtlCol="0">
            <a:spAutoFit/>
          </a:bodyPr>
          <a:lstStyle/>
          <a:p>
            <a:r>
              <a:rPr lang="en-US" altLang="zh-CN"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02</a:t>
            </a:r>
            <a:endParaRPr lang="zh-CN" altLang="en-US"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10" name="矩形 19">
            <a:extLst>
              <a:ext uri="{FF2B5EF4-FFF2-40B4-BE49-F238E27FC236}">
                <a16:creationId xmlns:a16="http://schemas.microsoft.com/office/drawing/2014/main" id="{A78781AA-E556-145E-967C-2457EC6D85A4}"/>
              </a:ext>
            </a:extLst>
          </p:cNvPr>
          <p:cNvSpPr/>
          <p:nvPr/>
        </p:nvSpPr>
        <p:spPr>
          <a:xfrm>
            <a:off x="486005" y="2845029"/>
            <a:ext cx="2677326" cy="234859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vi-VN" altLang="zh-CN" sz="2000" dirty="0">
                <a:solidFill>
                  <a:schemeClr val="tx1">
                    <a:lumMod val="65000"/>
                    <a:lumOff val="35000"/>
                  </a:schemeClr>
                </a:solidFill>
                <a:ea typeface="Montserrat" panose="00000500000000000000" charset="0"/>
                <a:cs typeface="Montserrat" panose="00000500000000000000" charset="0"/>
              </a:rPr>
              <a:t>BIỂU HIỆN CỦA ỨNG XỬ TỰ TIN TRONG GIAO TIẾP VỚI BẠN BÈ, THẦY CÔ Ở TRƯỜNG</a:t>
            </a:r>
            <a:endParaRPr lang="zh-CN" altLang="en-US" sz="1600" dirty="0">
              <a:ea typeface="Montserrat" panose="00000500000000000000" charset="0"/>
              <a:cs typeface="Montserrat" panose="00000500000000000000" charset="0"/>
            </a:endParaRPr>
          </a:p>
        </p:txBody>
      </p:sp>
      <p:sp>
        <p:nvSpPr>
          <p:cNvPr id="13" name="矩形 22">
            <a:extLst>
              <a:ext uri="{FF2B5EF4-FFF2-40B4-BE49-F238E27FC236}">
                <a16:creationId xmlns:a16="http://schemas.microsoft.com/office/drawing/2014/main" id="{261F2FA5-219A-A9B1-C7CD-2A701CB0C92A}"/>
              </a:ext>
            </a:extLst>
          </p:cNvPr>
          <p:cNvSpPr/>
          <p:nvPr/>
        </p:nvSpPr>
        <p:spPr>
          <a:xfrm>
            <a:off x="9464616" y="2845029"/>
            <a:ext cx="2595579" cy="281025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vi-VN" altLang="zh-CN" sz="2000" dirty="0">
                <a:solidFill>
                  <a:schemeClr val="tx1">
                    <a:lumMod val="65000"/>
                    <a:lumOff val="35000"/>
                  </a:schemeClr>
                </a:solidFill>
                <a:ea typeface="Montserrat" panose="00000500000000000000" charset="0"/>
                <a:cs typeface="Montserrat" panose="00000500000000000000" charset="0"/>
              </a:rPr>
              <a:t>BIỂU HIỆN CỦA ỨNG XỬ THÂN THIỆN TRONG GIAO TIẾP VỚI BẠN BÈ, THẦY CÔ Ở TRƯỜNG</a:t>
            </a:r>
            <a:endParaRPr lang="zh-CN" altLang="en-US" sz="2000" dirty="0">
              <a:ea typeface="Montserrat" panose="00000500000000000000" charset="0"/>
              <a:cs typeface="Montserrat" panose="00000500000000000000" charset="0"/>
            </a:endParaRPr>
          </a:p>
        </p:txBody>
      </p:sp>
      <p:pic>
        <p:nvPicPr>
          <p:cNvPr id="15" name="Picture 14">
            <a:extLst>
              <a:ext uri="{FF2B5EF4-FFF2-40B4-BE49-F238E27FC236}">
                <a16:creationId xmlns:a16="http://schemas.microsoft.com/office/drawing/2014/main" id="{6D9E5258-9305-CBC5-ADCA-FB80DFC08B98}"/>
              </a:ext>
            </a:extLst>
          </p:cNvPr>
          <p:cNvPicPr>
            <a:picLocks noChangeAspect="1"/>
          </p:cNvPicPr>
          <p:nvPr/>
        </p:nvPicPr>
        <p:blipFill rotWithShape="1">
          <a:blip r:embed="rId4">
            <a:extLst>
              <a:ext uri="{28A0092B-C50C-407E-A947-70E740481C1C}">
                <a14:useLocalDpi xmlns:a14="http://schemas.microsoft.com/office/drawing/2010/main" val="0"/>
              </a:ext>
            </a:extLst>
          </a:blip>
          <a:srcRect l="7837" t="6351" r="3075" b="10946"/>
          <a:stretch/>
        </p:blipFill>
        <p:spPr>
          <a:xfrm>
            <a:off x="3434731" y="2198698"/>
            <a:ext cx="5855848" cy="3057831"/>
          </a:xfrm>
          <a:prstGeom prst="rect">
            <a:avLst/>
          </a:prstGeom>
        </p:spPr>
      </p:pic>
      <p:grpSp>
        <p:nvGrpSpPr>
          <p:cNvPr id="16" name="组合 11">
            <a:extLst>
              <a:ext uri="{FF2B5EF4-FFF2-40B4-BE49-F238E27FC236}">
                <a16:creationId xmlns:a16="http://schemas.microsoft.com/office/drawing/2014/main" id="{B7F365EE-C45D-64F6-AAC1-C002B696DF05}"/>
              </a:ext>
            </a:extLst>
          </p:cNvPr>
          <p:cNvGrpSpPr/>
          <p:nvPr/>
        </p:nvGrpSpPr>
        <p:grpSpPr>
          <a:xfrm>
            <a:off x="248830" y="172316"/>
            <a:ext cx="10881879" cy="762527"/>
            <a:chOff x="248830" y="172316"/>
            <a:chExt cx="10881879" cy="762527"/>
          </a:xfrm>
        </p:grpSpPr>
        <p:sp>
          <p:nvSpPr>
            <p:cNvPr id="17" name="文本框 12">
              <a:extLst>
                <a:ext uri="{FF2B5EF4-FFF2-40B4-BE49-F238E27FC236}">
                  <a16:creationId xmlns:a16="http://schemas.microsoft.com/office/drawing/2014/main" id="{D2DF795D-16DA-B3DA-3B4C-A9E23CCF42F1}"/>
                </a:ext>
              </a:extLst>
            </p:cNvPr>
            <p:cNvSpPr txBox="1"/>
            <p:nvPr/>
          </p:nvSpPr>
          <p:spPr>
            <a:xfrm>
              <a:off x="1002615" y="274022"/>
              <a:ext cx="10128094" cy="461665"/>
            </a:xfrm>
            <a:prstGeom prst="rect">
              <a:avLst/>
            </a:prstGeom>
            <a:noFill/>
          </p:spPr>
          <p:txBody>
            <a:bodyPr wrap="none" rtlCol="0">
              <a:spAutoFit/>
            </a:bodyPr>
            <a:lstStyle>
              <a:defPPr>
                <a:defRPr lang="zh-CN"/>
              </a:defPPr>
              <a:lvl1pPr>
                <a:defRPr sz="13800">
                  <a:gradFill flip="none" rotWithShape="1">
                    <a:gsLst>
                      <a:gs pos="0">
                        <a:srgbClr val="BF3B72">
                          <a:shade val="30000"/>
                          <a:satMod val="115000"/>
                        </a:srgbClr>
                      </a:gs>
                      <a:gs pos="50000">
                        <a:srgbClr val="BF3B72">
                          <a:shade val="67500"/>
                          <a:satMod val="115000"/>
                        </a:srgbClr>
                      </a:gs>
                      <a:gs pos="100000">
                        <a:srgbClr val="BF3B72">
                          <a:shade val="100000"/>
                          <a:satMod val="115000"/>
                        </a:srgbClr>
                      </a:gs>
                    </a:gsLst>
                    <a:lin ang="16200000" scaled="1"/>
                    <a:tileRect/>
                  </a:gradFill>
                  <a:latin typeface="方正喵呜体" panose="02010600010101010101" pitchFamily="2" charset="-122"/>
                  <a:ea typeface="方正喵呜体" panose="02010600010101010101" pitchFamily="2" charset="-122"/>
                </a:defRPr>
              </a:lvl1pPr>
            </a:lstStyle>
            <a:p>
              <a:r>
                <a:rPr lang="vi-VN" altLang="zh-CN" sz="2400" dirty="0">
                  <a:latin typeface="Montserrat" panose="00000500000000000000" charset="0"/>
                  <a:ea typeface="Montserrat" panose="00000500000000000000" charset="0"/>
                  <a:cs typeface="Montserrat" panose="00000500000000000000" charset="0"/>
                </a:rPr>
                <a:t>TÌM HIỂU BIỂU HIỆNCỦA TỰ TIN, THÂN THIỆN TRONG GIAO TIẾP</a:t>
              </a:r>
              <a:endParaRPr lang="zh-CN" altLang="en-US" sz="2400" dirty="0">
                <a:latin typeface="iCiel Crocante" panose="02000000000000000000" pitchFamily="2" charset="0"/>
                <a:ea typeface="Montserrat" panose="00000500000000000000" charset="0"/>
                <a:cs typeface="Montserrat" panose="00000500000000000000" charset="0"/>
              </a:endParaRPr>
            </a:p>
          </p:txBody>
        </p:sp>
        <p:pic>
          <p:nvPicPr>
            <p:cNvPr id="18" name="图片 13">
              <a:extLst>
                <a:ext uri="{FF2B5EF4-FFF2-40B4-BE49-F238E27FC236}">
                  <a16:creationId xmlns:a16="http://schemas.microsoft.com/office/drawing/2014/main" id="{E72470E6-A97E-C3B8-BE5C-BD0D2C0238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830" y="172316"/>
              <a:ext cx="511191" cy="762527"/>
            </a:xfrm>
            <a:prstGeom prst="rect">
              <a:avLst/>
            </a:prstGeom>
          </p:spPr>
        </p:pic>
      </p:grpSp>
    </p:spTree>
    <p:extLst>
      <p:ext uri="{BB962C8B-B14F-4D97-AF65-F5344CB8AC3E}">
        <p14:creationId xmlns:p14="http://schemas.microsoft.com/office/powerpoint/2010/main" val="150035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15"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000"/>
                            </p:stCondLst>
                            <p:childTnLst>
                              <p:par>
                                <p:cTn id="34" presetID="26" presetClass="emph" presetSubtype="0" fill="hold" nodeType="afterEffect">
                                  <p:stCondLst>
                                    <p:cond delay="0"/>
                                  </p:stCondLst>
                                  <p:childTnLst>
                                    <p:animEffect transition="out" filter="fade">
                                      <p:cBhvr>
                                        <p:cTn id="35" dur="500" tmFilter="0, 0; .2, .5; .8, .5; 1, 0"/>
                                        <p:tgtEl>
                                          <p:spTgt spid="4"/>
                                        </p:tgtEl>
                                      </p:cBhvr>
                                    </p:animEffect>
                                    <p:animScale>
                                      <p:cBhvr>
                                        <p:cTn id="36" dur="250" autoRev="1" fill="hold"/>
                                        <p:tgtEl>
                                          <p:spTgt spid="4"/>
                                        </p:tgtEl>
                                      </p:cBhvr>
                                      <p:by x="105000" y="105000"/>
                                    </p:animScale>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par>
                          <p:cTn id="43" fill="hold">
                            <p:stCondLst>
                              <p:cond delay="4000"/>
                            </p:stCondLst>
                            <p:childTnLst>
                              <p:par>
                                <p:cTn id="44" presetID="52"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Scale>
                                      <p:cBhvr>
                                        <p:cTn id="4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3"/>
                                        </p:tgtEl>
                                        <p:attrNameLst>
                                          <p:attrName>ppt_x</p:attrName>
                                          <p:attrName>ppt_y</p:attrName>
                                        </p:attrNameLst>
                                      </p:cBhvr>
                                    </p:animMotion>
                                    <p:animEffect transition="in" filter="fade">
                                      <p:cBhvr>
                                        <p:cTn id="4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48830" y="172316"/>
            <a:ext cx="6451675" cy="762527"/>
            <a:chOff x="248830" y="172316"/>
            <a:chExt cx="6451675" cy="762527"/>
          </a:xfrm>
        </p:grpSpPr>
        <p:sp>
          <p:nvSpPr>
            <p:cNvPr id="3" name="文本框 2"/>
            <p:cNvSpPr txBox="1"/>
            <p:nvPr/>
          </p:nvSpPr>
          <p:spPr>
            <a:xfrm>
              <a:off x="958227" y="182030"/>
              <a:ext cx="5742278" cy="707886"/>
            </a:xfrm>
            <a:prstGeom prst="rect">
              <a:avLst/>
            </a:prstGeom>
            <a:noFill/>
          </p:spPr>
          <p:txBody>
            <a:bodyPr wrap="none" rtlCol="0">
              <a:spAutoFit/>
            </a:bodyPr>
            <a:lstStyle>
              <a:defPPr>
                <a:defRPr lang="zh-CN"/>
              </a:defPPr>
              <a:lvl1pPr>
                <a:defRPr sz="13800">
                  <a:gradFill flip="none" rotWithShape="1">
                    <a:gsLst>
                      <a:gs pos="0">
                        <a:srgbClr val="BF3B72">
                          <a:shade val="30000"/>
                          <a:satMod val="115000"/>
                        </a:srgbClr>
                      </a:gs>
                      <a:gs pos="50000">
                        <a:srgbClr val="BF3B72">
                          <a:shade val="67500"/>
                          <a:satMod val="115000"/>
                        </a:srgbClr>
                      </a:gs>
                      <a:gs pos="100000">
                        <a:srgbClr val="BF3B72">
                          <a:shade val="100000"/>
                          <a:satMod val="115000"/>
                        </a:srgbClr>
                      </a:gs>
                    </a:gsLst>
                    <a:lin ang="16200000" scaled="1"/>
                    <a:tileRect/>
                  </a:gradFill>
                  <a:latin typeface="方正喵呜体" panose="02010600010101010101" pitchFamily="2" charset="-122"/>
                  <a:ea typeface="方正喵呜体" panose="02010600010101010101" pitchFamily="2" charset="-122"/>
                </a:defRPr>
              </a:lvl1pPr>
            </a:lstStyle>
            <a:p>
              <a:r>
                <a:rPr lang="vi-VN" altLang="zh-CN" sz="4000" dirty="0">
                  <a:latin typeface="Montserrat" panose="00000500000000000000" charset="0"/>
                  <a:ea typeface="Montserrat" panose="00000500000000000000" charset="0"/>
                  <a:cs typeface="Montserrat" panose="00000500000000000000" charset="0"/>
                </a:rPr>
                <a:t>TỰ TIN KHI GIAO TIẾP</a:t>
              </a:r>
              <a:endParaRPr lang="zh-CN" altLang="en-US" sz="4000" dirty="0">
                <a:latin typeface="Montserrat" panose="00000500000000000000" charset="0"/>
                <a:ea typeface="Montserrat" panose="00000500000000000000" charset="0"/>
                <a:cs typeface="Montserrat" panose="00000500000000000000" charset="0"/>
              </a:endParaRPr>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830" y="172316"/>
              <a:ext cx="511191" cy="762527"/>
            </a:xfrm>
            <a:prstGeom prst="rect">
              <a:avLst/>
            </a:prstGeom>
          </p:spPr>
        </p:pic>
      </p:grpSp>
      <p:pic>
        <p:nvPicPr>
          <p:cNvPr id="14" name="PA_图片 13"/>
          <p:cNvPicPr>
            <a:picLocks noChangeAspect="1"/>
          </p:cNvPicPr>
          <p:nvPr>
            <p:custDataLst>
              <p:tags r:id="rId1"/>
            </p:custDataLst>
          </p:nvPr>
        </p:nvPicPr>
        <p:blipFill rotWithShape="1">
          <a:blip r:embed="rId6">
            <a:extLst>
              <a:ext uri="{28A0092B-C50C-407E-A947-70E740481C1C}">
                <a14:useLocalDpi xmlns:a14="http://schemas.microsoft.com/office/drawing/2010/main" val="0"/>
              </a:ext>
            </a:extLst>
          </a:blip>
          <a:srcRect l="18135" r="18524"/>
          <a:stretch/>
        </p:blipFill>
        <p:spPr>
          <a:xfrm>
            <a:off x="4063233" y="2201688"/>
            <a:ext cx="4205065" cy="3319356"/>
          </a:xfrm>
          <a:prstGeom prst="rect">
            <a:avLst/>
          </a:prstGeom>
        </p:spPr>
      </p:pic>
      <p:pic>
        <p:nvPicPr>
          <p:cNvPr id="2" name="图片 1"/>
          <p:cNvPicPr>
            <a:picLocks noChangeAspect="1"/>
          </p:cNvPicPr>
          <p:nvPr/>
        </p:nvPicPr>
        <p:blipFill>
          <a:blip r:embed="rId7" cstate="print">
            <a:duotone>
              <a:prstClr val="black"/>
              <a:schemeClr val="tx2">
                <a:tint val="45000"/>
                <a:satMod val="400000"/>
              </a:schemeClr>
            </a:duotone>
            <a:extLst>
              <a:ext uri="{BEBA8EAE-BF5A-486C-A8C5-ECC9F3942E4B}">
                <a14:imgProps xmlns:a14="http://schemas.microsoft.com/office/drawing/2010/main">
                  <a14:imgLayer r:embed="rId8">
                    <a14:imgEffect>
                      <a14:artisticLineDrawing/>
                    </a14:imgEffect>
                  </a14:imgLayer>
                </a14:imgProps>
              </a:ext>
            </a:extLst>
          </a:blip>
          <a:stretch>
            <a:fillRect/>
          </a:stretch>
        </p:blipFill>
        <p:spPr>
          <a:xfrm flipH="1">
            <a:off x="2968339" y="3189128"/>
            <a:ext cx="1841152" cy="426757"/>
          </a:xfrm>
          <a:prstGeom prst="rect">
            <a:avLst/>
          </a:prstGeom>
        </p:spPr>
      </p:pic>
      <p:pic>
        <p:nvPicPr>
          <p:cNvPr id="4" name="图片 3"/>
          <p:cNvPicPr>
            <a:picLocks noChangeAspect="1"/>
          </p:cNvPicPr>
          <p:nvPr/>
        </p:nvPicPr>
        <p:blipFill>
          <a:blip r:embed="rId9" cstate="print">
            <a:duotone>
              <a:prstClr val="black"/>
              <a:schemeClr val="tx2">
                <a:tint val="45000"/>
                <a:satMod val="400000"/>
              </a:schemeClr>
            </a:duotone>
            <a:extLst>
              <a:ext uri="{BEBA8EAE-BF5A-486C-A8C5-ECC9F3942E4B}">
                <a14:imgProps xmlns:a14="http://schemas.microsoft.com/office/drawing/2010/main">
                  <a14:imgLayer r:embed="rId10">
                    <a14:imgEffect>
                      <a14:artisticLineDrawing/>
                    </a14:imgEffect>
                  </a14:imgLayer>
                </a14:imgProps>
              </a:ext>
            </a:extLst>
          </a:blip>
          <a:stretch>
            <a:fillRect/>
          </a:stretch>
        </p:blipFill>
        <p:spPr>
          <a:xfrm>
            <a:off x="2884131" y="4691303"/>
            <a:ext cx="1694835" cy="664522"/>
          </a:xfrm>
          <a:prstGeom prst="rect">
            <a:avLst/>
          </a:prstGeom>
        </p:spPr>
      </p:pic>
      <p:pic>
        <p:nvPicPr>
          <p:cNvPr id="5" name="图片 4"/>
          <p:cNvPicPr>
            <a:picLocks noChangeAspect="1"/>
          </p:cNvPicPr>
          <p:nvPr/>
        </p:nvPicPr>
        <p:blipFill>
          <a:blip r:embed="rId11" cstate="print">
            <a:duotone>
              <a:prstClr val="black"/>
              <a:schemeClr val="tx2">
                <a:tint val="45000"/>
                <a:satMod val="400000"/>
              </a:schemeClr>
            </a:duotone>
            <a:extLst>
              <a:ext uri="{BEBA8EAE-BF5A-486C-A8C5-ECC9F3942E4B}">
                <a14:imgProps xmlns:a14="http://schemas.microsoft.com/office/drawing/2010/main">
                  <a14:imgLayer r:embed="rId12">
                    <a14:imgEffect>
                      <a14:artisticLineDrawing/>
                    </a14:imgEffect>
                  </a14:imgLayer>
                </a14:imgProps>
              </a:ext>
            </a:extLst>
          </a:blip>
          <a:stretch>
            <a:fillRect/>
          </a:stretch>
        </p:blipFill>
        <p:spPr>
          <a:xfrm>
            <a:off x="7342250" y="4687000"/>
            <a:ext cx="1956986" cy="414564"/>
          </a:xfrm>
          <a:prstGeom prst="rect">
            <a:avLst/>
          </a:prstGeom>
        </p:spPr>
      </p:pic>
      <p:pic>
        <p:nvPicPr>
          <p:cNvPr id="6" name="图片 5"/>
          <p:cNvPicPr>
            <a:picLocks noChangeAspect="1"/>
          </p:cNvPicPr>
          <p:nvPr/>
        </p:nvPicPr>
        <p:blipFill>
          <a:blip r:embed="rId13" cstate="print">
            <a:duotone>
              <a:prstClr val="black"/>
              <a:schemeClr val="tx2">
                <a:tint val="45000"/>
                <a:satMod val="400000"/>
              </a:schemeClr>
            </a:duotone>
            <a:extLst>
              <a:ext uri="{BEBA8EAE-BF5A-486C-A8C5-ECC9F3942E4B}">
                <a14:imgProps xmlns:a14="http://schemas.microsoft.com/office/drawing/2010/main">
                  <a14:imgLayer r:embed="rId14">
                    <a14:imgEffect>
                      <a14:artisticLineDrawing/>
                    </a14:imgEffect>
                  </a14:imgLayer>
                </a14:imgProps>
              </a:ext>
            </a:extLst>
          </a:blip>
          <a:stretch>
            <a:fillRect/>
          </a:stretch>
        </p:blipFill>
        <p:spPr>
          <a:xfrm>
            <a:off x="7618427" y="2338931"/>
            <a:ext cx="1761897" cy="469433"/>
          </a:xfrm>
          <a:prstGeom prst="rect">
            <a:avLst/>
          </a:prstGeom>
        </p:spPr>
      </p:pic>
      <p:sp>
        <p:nvSpPr>
          <p:cNvPr id="18" name="矩形 17"/>
          <p:cNvSpPr/>
          <p:nvPr/>
        </p:nvSpPr>
        <p:spPr>
          <a:xfrm>
            <a:off x="9447400" y="2046627"/>
            <a:ext cx="2275383" cy="707886"/>
          </a:xfrm>
          <a:prstGeom prst="rect">
            <a:avLst/>
          </a:prstGeom>
        </p:spPr>
        <p:txBody>
          <a:bodyPr wrap="square">
            <a:spAutoFit/>
          </a:bodyPr>
          <a:lstStyle/>
          <a:p>
            <a:pPr algn="just"/>
            <a:r>
              <a:rPr lang="vi-VN" altLang="zh-CN"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Tư thế, cử chỉ, tác phong tự tin</a:t>
            </a:r>
            <a:endParaRPr lang="zh-CN" altLang="en-US" sz="2000" dirty="0">
              <a:latin typeface="Montserrat" panose="00000500000000000000" charset="0"/>
              <a:ea typeface="Montserrat" panose="00000500000000000000" charset="0"/>
              <a:cs typeface="Montserrat" panose="00000500000000000000" charset="0"/>
            </a:endParaRPr>
          </a:p>
        </p:txBody>
      </p:sp>
      <p:sp>
        <p:nvSpPr>
          <p:cNvPr id="19" name="矩形 18"/>
          <p:cNvSpPr/>
          <p:nvPr/>
        </p:nvSpPr>
        <p:spPr>
          <a:xfrm>
            <a:off x="9307869" y="3770897"/>
            <a:ext cx="2744600" cy="2246769"/>
          </a:xfrm>
          <a:prstGeom prst="rect">
            <a:avLst/>
          </a:prstGeom>
        </p:spPr>
        <p:txBody>
          <a:bodyPr wrap="square">
            <a:spAutoFit/>
          </a:bodyPr>
          <a:lstStyle/>
          <a:p>
            <a:pPr algn="just"/>
            <a:r>
              <a:rPr lang="vi-VN" altLang="zh-CN"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Bình tĩnh và nhìn vào mắt người khác khi giao tiếp, giọng điệu biểu cảm, tạo cảm giác an tâm, ấn tượng với người được giao tiếp</a:t>
            </a:r>
            <a:endParaRPr lang="zh-CN" altLang="en-US" sz="2000" dirty="0">
              <a:latin typeface="Montserrat" panose="00000500000000000000" charset="0"/>
              <a:ea typeface="Montserrat" panose="00000500000000000000" charset="0"/>
              <a:cs typeface="Montserrat" panose="00000500000000000000" charset="0"/>
            </a:endParaRPr>
          </a:p>
        </p:txBody>
      </p:sp>
      <p:sp>
        <p:nvSpPr>
          <p:cNvPr id="21" name="矩形 20"/>
          <p:cNvSpPr/>
          <p:nvPr/>
        </p:nvSpPr>
        <p:spPr>
          <a:xfrm>
            <a:off x="567337" y="4285956"/>
            <a:ext cx="2275383" cy="1631216"/>
          </a:xfrm>
          <a:prstGeom prst="rect">
            <a:avLst/>
          </a:prstGeom>
        </p:spPr>
        <p:txBody>
          <a:bodyPr wrap="square">
            <a:spAutoFit/>
          </a:bodyPr>
          <a:lstStyle/>
          <a:p>
            <a:pPr algn="just"/>
            <a:r>
              <a:rPr lang="vi-VN" altLang="zh-CN"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Năm bắt tâm tư, cảm xúc của đối phương trong quá trình giao tiếp</a:t>
            </a:r>
            <a:endParaRPr lang="zh-CN" altLang="en-US" sz="2000" dirty="0">
              <a:latin typeface="Montserrat" panose="00000500000000000000" charset="0"/>
              <a:ea typeface="Montserrat" panose="00000500000000000000" charset="0"/>
              <a:cs typeface="Montserrat" panose="00000500000000000000" charset="0"/>
            </a:endParaRPr>
          </a:p>
        </p:txBody>
      </p:sp>
      <p:sp>
        <p:nvSpPr>
          <p:cNvPr id="22" name="矩形 21"/>
          <p:cNvSpPr/>
          <p:nvPr/>
        </p:nvSpPr>
        <p:spPr>
          <a:xfrm>
            <a:off x="318312" y="2804547"/>
            <a:ext cx="2414697" cy="1323439"/>
          </a:xfrm>
          <a:prstGeom prst="rect">
            <a:avLst/>
          </a:prstGeom>
        </p:spPr>
        <p:txBody>
          <a:bodyPr wrap="square">
            <a:spAutoFit/>
          </a:bodyPr>
          <a:lstStyle/>
          <a:p>
            <a:pPr algn="just"/>
            <a:r>
              <a:rPr lang="vi-VN" altLang="zh-CN"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Tự tin đề xuất hoặc phản bác ý kiến trong quá trình trò chuyện</a:t>
            </a:r>
            <a:endParaRPr lang="zh-CN" altLang="en-US" sz="2000" dirty="0">
              <a:latin typeface="Montserrat" panose="00000500000000000000" charset="0"/>
              <a:ea typeface="Montserrat" panose="00000500000000000000" charset="0"/>
              <a:cs typeface="Montserrat" panose="00000500000000000000" charset="0"/>
            </a:endParaRPr>
          </a:p>
        </p:txBody>
      </p:sp>
      <p:pic>
        <p:nvPicPr>
          <p:cNvPr id="23" name="PA_图片 22"/>
          <p:cNvPicPr>
            <a:picLocks noChangeAspect="1"/>
          </p:cNvPicPr>
          <p:nvPr>
            <p:custDataLst>
              <p:tags r:id="rId2"/>
            </p:custDataLst>
          </p:nvPr>
        </p:nvPicPr>
        <p:blipFill>
          <a:blip r:embed="rId7" cstate="print">
            <a:duotone>
              <a:prstClr val="black"/>
              <a:schemeClr val="tx2">
                <a:tint val="45000"/>
                <a:satMod val="400000"/>
              </a:schemeClr>
            </a:duotone>
            <a:extLst>
              <a:ext uri="{BEBA8EAE-BF5A-486C-A8C5-ECC9F3942E4B}">
                <a14:imgProps xmlns:a14="http://schemas.microsoft.com/office/drawing/2010/main">
                  <a14:imgLayer r:embed="rId8">
                    <a14:imgEffect>
                      <a14:artisticLineDrawing/>
                    </a14:imgEffect>
                  </a14:imgLayer>
                </a14:imgProps>
              </a:ext>
            </a:extLst>
          </a:blip>
          <a:stretch>
            <a:fillRect/>
          </a:stretch>
        </p:blipFill>
        <p:spPr>
          <a:xfrm flipH="1">
            <a:off x="3787603" y="2400570"/>
            <a:ext cx="2208086" cy="511808"/>
          </a:xfrm>
          <a:prstGeom prst="rect">
            <a:avLst/>
          </a:prstGeom>
        </p:spPr>
      </p:pic>
      <p:sp>
        <p:nvSpPr>
          <p:cNvPr id="24" name="矩形 23"/>
          <p:cNvSpPr/>
          <p:nvPr/>
        </p:nvSpPr>
        <p:spPr>
          <a:xfrm>
            <a:off x="608748" y="1660649"/>
            <a:ext cx="2974711" cy="1015663"/>
          </a:xfrm>
          <a:prstGeom prst="rect">
            <a:avLst/>
          </a:prstGeom>
        </p:spPr>
        <p:txBody>
          <a:bodyPr wrap="square">
            <a:spAutoFit/>
          </a:bodyPr>
          <a:lstStyle/>
          <a:p>
            <a:pPr algn="just"/>
            <a:r>
              <a:rPr lang="vi-VN" altLang="zh-CN"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Tạo ấn tượng tốt đẹp về nhau trong quá trình giao tiếp</a:t>
            </a:r>
            <a:endParaRPr lang="zh-CN" altLang="en-US" sz="2000" dirty="0">
              <a:latin typeface="Montserrat" panose="00000500000000000000" charset="0"/>
              <a:ea typeface="Montserrat" panose="00000500000000000000" charset="0"/>
              <a:cs typeface="Montserrat"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75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750"/>
                                        <p:tgtEl>
                                          <p:spTgt spid="18"/>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750"/>
                                        <p:tgtEl>
                                          <p:spTgt spid="19"/>
                                        </p:tgtEl>
                                      </p:cBhvr>
                                    </p:animEffect>
                                  </p:childTnLst>
                                </p:cTn>
                              </p:par>
                            </p:childTnLst>
                          </p:cTn>
                        </p:par>
                        <p:par>
                          <p:cTn id="26" fill="hold">
                            <p:stCondLst>
                              <p:cond delay="5000"/>
                            </p:stCondLst>
                            <p:childTnLst>
                              <p:par>
                                <p:cTn id="27" presetID="22" presetClass="entr" presetSubtype="2"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right)">
                                      <p:cBhvr>
                                        <p:cTn id="29" dur="750"/>
                                        <p:tgtEl>
                                          <p:spTgt spid="4"/>
                                        </p:tgtEl>
                                      </p:cBhvr>
                                    </p:animEffect>
                                  </p:childTnLst>
                                </p:cTn>
                              </p:par>
                            </p:childTnLst>
                          </p:cTn>
                        </p:par>
                        <p:par>
                          <p:cTn id="30" fill="hold">
                            <p:stCondLst>
                              <p:cond delay="60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750"/>
                                        <p:tgtEl>
                                          <p:spTgt spid="21"/>
                                        </p:tgtEl>
                                      </p:cBhvr>
                                    </p:animEffect>
                                  </p:childTnLst>
                                </p:cTn>
                              </p:par>
                            </p:childTnLst>
                          </p:cTn>
                        </p:par>
                        <p:par>
                          <p:cTn id="34" fill="hold">
                            <p:stCondLst>
                              <p:cond delay="7000"/>
                            </p:stCondLst>
                            <p:childTnLst>
                              <p:par>
                                <p:cTn id="35" presetID="22" presetClass="entr" presetSubtype="2"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right)">
                                      <p:cBhvr>
                                        <p:cTn id="37" dur="750"/>
                                        <p:tgtEl>
                                          <p:spTgt spid="2"/>
                                        </p:tgtEl>
                                      </p:cBhvr>
                                    </p:animEffect>
                                  </p:childTnLst>
                                </p:cTn>
                              </p:par>
                            </p:childTnLst>
                          </p:cTn>
                        </p:par>
                        <p:par>
                          <p:cTn id="38" fill="hold">
                            <p:stCondLst>
                              <p:cond delay="8000"/>
                            </p:stCondLst>
                            <p:childTnLst>
                              <p:par>
                                <p:cTn id="39" presetID="2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750"/>
                                        <p:tgtEl>
                                          <p:spTgt spid="22"/>
                                        </p:tgtEl>
                                      </p:cBhvr>
                                    </p:animEffect>
                                  </p:childTnLst>
                                </p:cTn>
                              </p:par>
                            </p:childTnLst>
                          </p:cTn>
                        </p:par>
                        <p:par>
                          <p:cTn id="42" fill="hold">
                            <p:stCondLst>
                              <p:cond delay="9000"/>
                            </p:stCondLst>
                            <p:childTnLst>
                              <p:par>
                                <p:cTn id="43" presetID="22" presetClass="entr" presetSubtype="2"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right)">
                                      <p:cBhvr>
                                        <p:cTn id="45" dur="750"/>
                                        <p:tgtEl>
                                          <p:spTgt spid="23"/>
                                        </p:tgtEl>
                                      </p:cBhvr>
                                    </p:animEffect>
                                  </p:childTnLst>
                                </p:cTn>
                              </p:par>
                            </p:childTnLst>
                          </p:cTn>
                        </p:par>
                        <p:par>
                          <p:cTn id="46" fill="hold">
                            <p:stCondLst>
                              <p:cond delay="100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48830" y="172316"/>
            <a:ext cx="8003381" cy="762527"/>
            <a:chOff x="248830" y="172316"/>
            <a:chExt cx="8003381" cy="762527"/>
          </a:xfrm>
        </p:grpSpPr>
        <p:sp>
          <p:nvSpPr>
            <p:cNvPr id="3" name="文本框 2"/>
            <p:cNvSpPr txBox="1"/>
            <p:nvPr/>
          </p:nvSpPr>
          <p:spPr>
            <a:xfrm>
              <a:off x="958227" y="182030"/>
              <a:ext cx="7293984" cy="707886"/>
            </a:xfrm>
            <a:prstGeom prst="rect">
              <a:avLst/>
            </a:prstGeom>
            <a:noFill/>
          </p:spPr>
          <p:txBody>
            <a:bodyPr wrap="none" rtlCol="0">
              <a:spAutoFit/>
            </a:bodyPr>
            <a:lstStyle>
              <a:defPPr>
                <a:defRPr lang="zh-CN"/>
              </a:defPPr>
              <a:lvl1pPr>
                <a:defRPr sz="13800">
                  <a:gradFill flip="none" rotWithShape="1">
                    <a:gsLst>
                      <a:gs pos="0">
                        <a:srgbClr val="BF3B72">
                          <a:shade val="30000"/>
                          <a:satMod val="115000"/>
                        </a:srgbClr>
                      </a:gs>
                      <a:gs pos="50000">
                        <a:srgbClr val="BF3B72">
                          <a:shade val="67500"/>
                          <a:satMod val="115000"/>
                        </a:srgbClr>
                      </a:gs>
                      <a:gs pos="100000">
                        <a:srgbClr val="BF3B72">
                          <a:shade val="100000"/>
                          <a:satMod val="115000"/>
                        </a:srgbClr>
                      </a:gs>
                    </a:gsLst>
                    <a:lin ang="16200000" scaled="1"/>
                    <a:tileRect/>
                  </a:gradFill>
                  <a:latin typeface="方正喵呜体" panose="02010600010101010101" pitchFamily="2" charset="-122"/>
                  <a:ea typeface="方正喵呜体" panose="02010600010101010101" pitchFamily="2" charset="-122"/>
                </a:defRPr>
              </a:lvl1pPr>
            </a:lstStyle>
            <a:p>
              <a:r>
                <a:rPr lang="vi-VN" altLang="zh-CN" sz="4000" dirty="0">
                  <a:latin typeface="Montserrat" panose="00000500000000000000" charset="0"/>
                  <a:ea typeface="Montserrat" panose="00000500000000000000" charset="0"/>
                  <a:cs typeface="Montserrat" panose="00000500000000000000" charset="0"/>
                </a:rPr>
                <a:t>THÂN THIỆN KHI GIAO TIẾP</a:t>
              </a:r>
              <a:endParaRPr lang="zh-CN" altLang="en-US" sz="4000" dirty="0">
                <a:latin typeface="Montserrat" panose="00000500000000000000" charset="0"/>
                <a:ea typeface="Montserrat" panose="00000500000000000000" charset="0"/>
                <a:cs typeface="Montserrat" panose="00000500000000000000" charset="0"/>
              </a:endParaRPr>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830" y="172316"/>
              <a:ext cx="511191" cy="762527"/>
            </a:xfrm>
            <a:prstGeom prst="rect">
              <a:avLst/>
            </a:prstGeom>
          </p:spPr>
        </p:pic>
      </p:grpSp>
      <p:pic>
        <p:nvPicPr>
          <p:cNvPr id="14" name="PA_图片 13"/>
          <p:cNvPicPr>
            <a:picLocks noChangeAspect="1"/>
          </p:cNvPicPr>
          <p:nvPr>
            <p:custDataLst>
              <p:tags r:id="rId1"/>
            </p:custDataLst>
          </p:nvPr>
        </p:nvPicPr>
        <p:blipFill rotWithShape="1">
          <a:blip r:embed="rId6">
            <a:extLst>
              <a:ext uri="{28A0092B-C50C-407E-A947-70E740481C1C}">
                <a14:useLocalDpi xmlns:a14="http://schemas.microsoft.com/office/drawing/2010/main" val="0"/>
              </a:ext>
            </a:extLst>
          </a:blip>
          <a:srcRect l="18135" r="18524"/>
          <a:stretch/>
        </p:blipFill>
        <p:spPr>
          <a:xfrm>
            <a:off x="4063233" y="2201688"/>
            <a:ext cx="4205065" cy="3319356"/>
          </a:xfrm>
          <a:prstGeom prst="rect">
            <a:avLst/>
          </a:prstGeom>
        </p:spPr>
      </p:pic>
      <p:pic>
        <p:nvPicPr>
          <p:cNvPr id="2" name="图片 1"/>
          <p:cNvPicPr>
            <a:picLocks noChangeAspect="1"/>
          </p:cNvPicPr>
          <p:nvPr/>
        </p:nvPicPr>
        <p:blipFill>
          <a:blip r:embed="rId7" cstate="print">
            <a:duotone>
              <a:prstClr val="black"/>
              <a:schemeClr val="tx2">
                <a:tint val="45000"/>
                <a:satMod val="400000"/>
              </a:schemeClr>
            </a:duotone>
            <a:extLst>
              <a:ext uri="{BEBA8EAE-BF5A-486C-A8C5-ECC9F3942E4B}">
                <a14:imgProps xmlns:a14="http://schemas.microsoft.com/office/drawing/2010/main">
                  <a14:imgLayer r:embed="rId8">
                    <a14:imgEffect>
                      <a14:artisticLineDrawing/>
                    </a14:imgEffect>
                  </a14:imgLayer>
                </a14:imgProps>
              </a:ext>
            </a:extLst>
          </a:blip>
          <a:stretch>
            <a:fillRect/>
          </a:stretch>
        </p:blipFill>
        <p:spPr>
          <a:xfrm flipH="1">
            <a:off x="2968339" y="3189128"/>
            <a:ext cx="1841152" cy="426757"/>
          </a:xfrm>
          <a:prstGeom prst="rect">
            <a:avLst/>
          </a:prstGeom>
        </p:spPr>
      </p:pic>
      <p:pic>
        <p:nvPicPr>
          <p:cNvPr id="4" name="图片 3"/>
          <p:cNvPicPr>
            <a:picLocks noChangeAspect="1"/>
          </p:cNvPicPr>
          <p:nvPr/>
        </p:nvPicPr>
        <p:blipFill>
          <a:blip r:embed="rId9" cstate="print">
            <a:duotone>
              <a:prstClr val="black"/>
              <a:schemeClr val="tx2">
                <a:tint val="45000"/>
                <a:satMod val="400000"/>
              </a:schemeClr>
            </a:duotone>
            <a:extLst>
              <a:ext uri="{BEBA8EAE-BF5A-486C-A8C5-ECC9F3942E4B}">
                <a14:imgProps xmlns:a14="http://schemas.microsoft.com/office/drawing/2010/main">
                  <a14:imgLayer r:embed="rId10">
                    <a14:imgEffect>
                      <a14:artisticLineDrawing/>
                    </a14:imgEffect>
                  </a14:imgLayer>
                </a14:imgProps>
              </a:ext>
            </a:extLst>
          </a:blip>
          <a:stretch>
            <a:fillRect/>
          </a:stretch>
        </p:blipFill>
        <p:spPr>
          <a:xfrm>
            <a:off x="2884131" y="4691303"/>
            <a:ext cx="1694835" cy="664522"/>
          </a:xfrm>
          <a:prstGeom prst="rect">
            <a:avLst/>
          </a:prstGeom>
        </p:spPr>
      </p:pic>
      <p:pic>
        <p:nvPicPr>
          <p:cNvPr id="5" name="图片 4"/>
          <p:cNvPicPr>
            <a:picLocks noChangeAspect="1"/>
          </p:cNvPicPr>
          <p:nvPr/>
        </p:nvPicPr>
        <p:blipFill>
          <a:blip r:embed="rId11" cstate="print">
            <a:duotone>
              <a:prstClr val="black"/>
              <a:schemeClr val="tx2">
                <a:tint val="45000"/>
                <a:satMod val="400000"/>
              </a:schemeClr>
            </a:duotone>
            <a:extLst>
              <a:ext uri="{BEBA8EAE-BF5A-486C-A8C5-ECC9F3942E4B}">
                <a14:imgProps xmlns:a14="http://schemas.microsoft.com/office/drawing/2010/main">
                  <a14:imgLayer r:embed="rId12">
                    <a14:imgEffect>
                      <a14:artisticLineDrawing/>
                    </a14:imgEffect>
                  </a14:imgLayer>
                </a14:imgProps>
              </a:ext>
            </a:extLst>
          </a:blip>
          <a:stretch>
            <a:fillRect/>
          </a:stretch>
        </p:blipFill>
        <p:spPr>
          <a:xfrm>
            <a:off x="7342250" y="4687000"/>
            <a:ext cx="1956986" cy="414564"/>
          </a:xfrm>
          <a:prstGeom prst="rect">
            <a:avLst/>
          </a:prstGeom>
        </p:spPr>
      </p:pic>
      <p:pic>
        <p:nvPicPr>
          <p:cNvPr id="6" name="图片 5"/>
          <p:cNvPicPr>
            <a:picLocks noChangeAspect="1"/>
          </p:cNvPicPr>
          <p:nvPr/>
        </p:nvPicPr>
        <p:blipFill>
          <a:blip r:embed="rId13" cstate="print">
            <a:duotone>
              <a:prstClr val="black"/>
              <a:schemeClr val="tx2">
                <a:tint val="45000"/>
                <a:satMod val="400000"/>
              </a:schemeClr>
            </a:duotone>
            <a:extLst>
              <a:ext uri="{BEBA8EAE-BF5A-486C-A8C5-ECC9F3942E4B}">
                <a14:imgProps xmlns:a14="http://schemas.microsoft.com/office/drawing/2010/main">
                  <a14:imgLayer r:embed="rId14">
                    <a14:imgEffect>
                      <a14:artisticLineDrawing/>
                    </a14:imgEffect>
                  </a14:imgLayer>
                </a14:imgProps>
              </a:ext>
            </a:extLst>
          </a:blip>
          <a:stretch>
            <a:fillRect/>
          </a:stretch>
        </p:blipFill>
        <p:spPr>
          <a:xfrm>
            <a:off x="7618427" y="2338931"/>
            <a:ext cx="1761897" cy="469433"/>
          </a:xfrm>
          <a:prstGeom prst="rect">
            <a:avLst/>
          </a:prstGeom>
        </p:spPr>
      </p:pic>
      <p:sp>
        <p:nvSpPr>
          <p:cNvPr id="18" name="矩形 17"/>
          <p:cNvSpPr/>
          <p:nvPr/>
        </p:nvSpPr>
        <p:spPr>
          <a:xfrm>
            <a:off x="9447400" y="1763664"/>
            <a:ext cx="2275383" cy="1323439"/>
          </a:xfrm>
          <a:prstGeom prst="rect">
            <a:avLst/>
          </a:prstGeom>
        </p:spPr>
        <p:txBody>
          <a:bodyPr wrap="square">
            <a:spAutoFit/>
          </a:bodyPr>
          <a:lstStyle/>
          <a:p>
            <a:pPr algn="just"/>
            <a:r>
              <a:rPr lang="vi-VN" altLang="zh-CN"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Đối xử với người khác như các mình muốn họ đối xử với mình</a:t>
            </a:r>
            <a:endParaRPr lang="zh-CN" altLang="en-US" sz="2000" dirty="0">
              <a:latin typeface="Montserrat" panose="00000500000000000000" charset="0"/>
              <a:ea typeface="Montserrat" panose="00000500000000000000" charset="0"/>
              <a:cs typeface="Montserrat" panose="00000500000000000000" charset="0"/>
            </a:endParaRPr>
          </a:p>
        </p:txBody>
      </p:sp>
      <p:sp>
        <p:nvSpPr>
          <p:cNvPr id="19" name="矩形 18"/>
          <p:cNvSpPr/>
          <p:nvPr/>
        </p:nvSpPr>
        <p:spPr>
          <a:xfrm>
            <a:off x="9380324" y="4179168"/>
            <a:ext cx="2504031" cy="1323439"/>
          </a:xfrm>
          <a:prstGeom prst="rect">
            <a:avLst/>
          </a:prstGeom>
        </p:spPr>
        <p:txBody>
          <a:bodyPr wrap="square">
            <a:spAutoFit/>
          </a:bodyPr>
          <a:lstStyle/>
          <a:p>
            <a:pPr algn="just"/>
            <a:r>
              <a:rPr lang="vi-VN" altLang="zh-CN"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Thái độ vui vẻ, hoà nhã, thiện chí với người giao tiếp</a:t>
            </a:r>
            <a:endParaRPr lang="zh-CN" altLang="en-US" sz="2000" dirty="0">
              <a:latin typeface="Montserrat" panose="00000500000000000000" charset="0"/>
              <a:ea typeface="Montserrat" panose="00000500000000000000" charset="0"/>
              <a:cs typeface="Montserrat" panose="00000500000000000000" charset="0"/>
            </a:endParaRPr>
          </a:p>
        </p:txBody>
      </p:sp>
      <p:sp>
        <p:nvSpPr>
          <p:cNvPr id="21" name="矩形 20"/>
          <p:cNvSpPr/>
          <p:nvPr/>
        </p:nvSpPr>
        <p:spPr>
          <a:xfrm>
            <a:off x="452837" y="4784721"/>
            <a:ext cx="2275383" cy="1015663"/>
          </a:xfrm>
          <a:prstGeom prst="rect">
            <a:avLst/>
          </a:prstGeom>
        </p:spPr>
        <p:txBody>
          <a:bodyPr wrap="square">
            <a:spAutoFit/>
          </a:bodyPr>
          <a:lstStyle/>
          <a:p>
            <a:pPr algn="just"/>
            <a:r>
              <a:rPr lang="vi-VN" altLang="zh-CN"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Lắng nghe và thấu hiếu đối phương</a:t>
            </a:r>
            <a:endParaRPr lang="zh-CN" altLang="en-US" sz="2000" dirty="0">
              <a:latin typeface="Montserrat" panose="00000500000000000000" charset="0"/>
              <a:ea typeface="Montserrat" panose="00000500000000000000" charset="0"/>
              <a:cs typeface="Montserrat" panose="00000500000000000000" charset="0"/>
            </a:endParaRPr>
          </a:p>
        </p:txBody>
      </p:sp>
      <p:sp>
        <p:nvSpPr>
          <p:cNvPr id="22" name="矩形 21"/>
          <p:cNvSpPr/>
          <p:nvPr/>
        </p:nvSpPr>
        <p:spPr>
          <a:xfrm>
            <a:off x="307645" y="2757131"/>
            <a:ext cx="2414697" cy="1631216"/>
          </a:xfrm>
          <a:prstGeom prst="rect">
            <a:avLst/>
          </a:prstGeom>
        </p:spPr>
        <p:txBody>
          <a:bodyPr wrap="square">
            <a:spAutoFit/>
          </a:bodyPr>
          <a:lstStyle/>
          <a:p>
            <a:pPr algn="just"/>
            <a:r>
              <a:rPr lang="vi-VN" altLang="zh-CN"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Sẵn sàng lắng nghe những ý kiến trái chiều, biết cách khích lệ đối phương</a:t>
            </a:r>
            <a:endParaRPr lang="zh-CN" altLang="en-US" sz="2000" dirty="0">
              <a:latin typeface="Montserrat" panose="00000500000000000000" charset="0"/>
              <a:ea typeface="Montserrat" panose="00000500000000000000" charset="0"/>
              <a:cs typeface="Montserrat" panose="00000500000000000000" charset="0"/>
            </a:endParaRPr>
          </a:p>
        </p:txBody>
      </p:sp>
      <p:pic>
        <p:nvPicPr>
          <p:cNvPr id="23" name="PA_图片 22"/>
          <p:cNvPicPr>
            <a:picLocks noChangeAspect="1"/>
          </p:cNvPicPr>
          <p:nvPr>
            <p:custDataLst>
              <p:tags r:id="rId2"/>
            </p:custDataLst>
          </p:nvPr>
        </p:nvPicPr>
        <p:blipFill>
          <a:blip r:embed="rId7" cstate="print">
            <a:duotone>
              <a:prstClr val="black"/>
              <a:schemeClr val="tx2">
                <a:tint val="45000"/>
                <a:satMod val="400000"/>
              </a:schemeClr>
            </a:duotone>
            <a:extLst>
              <a:ext uri="{BEBA8EAE-BF5A-486C-A8C5-ECC9F3942E4B}">
                <a14:imgProps xmlns:a14="http://schemas.microsoft.com/office/drawing/2010/main">
                  <a14:imgLayer r:embed="rId8">
                    <a14:imgEffect>
                      <a14:artisticLineDrawing/>
                    </a14:imgEffect>
                  </a14:imgLayer>
                </a14:imgProps>
              </a:ext>
            </a:extLst>
          </a:blip>
          <a:stretch>
            <a:fillRect/>
          </a:stretch>
        </p:blipFill>
        <p:spPr>
          <a:xfrm flipH="1">
            <a:off x="3787603" y="2400570"/>
            <a:ext cx="2208086" cy="511808"/>
          </a:xfrm>
          <a:prstGeom prst="rect">
            <a:avLst/>
          </a:prstGeom>
        </p:spPr>
      </p:pic>
      <p:sp>
        <p:nvSpPr>
          <p:cNvPr id="24" name="矩形 23"/>
          <p:cNvSpPr/>
          <p:nvPr/>
        </p:nvSpPr>
        <p:spPr>
          <a:xfrm>
            <a:off x="541075" y="1130737"/>
            <a:ext cx="2974711" cy="1323439"/>
          </a:xfrm>
          <a:prstGeom prst="rect">
            <a:avLst/>
          </a:prstGeom>
        </p:spPr>
        <p:txBody>
          <a:bodyPr wrap="square">
            <a:spAutoFit/>
          </a:bodyPr>
          <a:lstStyle/>
          <a:p>
            <a:pPr algn="just"/>
            <a:r>
              <a:rPr lang="vi-VN" altLang="zh-CN" sz="2000"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Khen người thật lòng, ko lặp lại về mình quá nhiều, ko chỉ trích dài dòng,… </a:t>
            </a:r>
            <a:endParaRPr lang="zh-CN" altLang="en-US" sz="2000" dirty="0">
              <a:latin typeface="Montserrat" panose="00000500000000000000" charset="0"/>
              <a:ea typeface="Montserrat" panose="00000500000000000000" charset="0"/>
              <a:cs typeface="Montserrat" panose="00000500000000000000" charset="0"/>
            </a:endParaRPr>
          </a:p>
        </p:txBody>
      </p:sp>
    </p:spTree>
    <p:extLst>
      <p:ext uri="{BB962C8B-B14F-4D97-AF65-F5344CB8AC3E}">
        <p14:creationId xmlns:p14="http://schemas.microsoft.com/office/powerpoint/2010/main" val="6119606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75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750"/>
                                        <p:tgtEl>
                                          <p:spTgt spid="18"/>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750"/>
                                        <p:tgtEl>
                                          <p:spTgt spid="19"/>
                                        </p:tgtEl>
                                      </p:cBhvr>
                                    </p:animEffect>
                                  </p:childTnLst>
                                </p:cTn>
                              </p:par>
                            </p:childTnLst>
                          </p:cTn>
                        </p:par>
                        <p:par>
                          <p:cTn id="26" fill="hold">
                            <p:stCondLst>
                              <p:cond delay="5000"/>
                            </p:stCondLst>
                            <p:childTnLst>
                              <p:par>
                                <p:cTn id="27" presetID="22" presetClass="entr" presetSubtype="2"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right)">
                                      <p:cBhvr>
                                        <p:cTn id="29" dur="750"/>
                                        <p:tgtEl>
                                          <p:spTgt spid="4"/>
                                        </p:tgtEl>
                                      </p:cBhvr>
                                    </p:animEffect>
                                  </p:childTnLst>
                                </p:cTn>
                              </p:par>
                            </p:childTnLst>
                          </p:cTn>
                        </p:par>
                        <p:par>
                          <p:cTn id="30" fill="hold">
                            <p:stCondLst>
                              <p:cond delay="60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750"/>
                                        <p:tgtEl>
                                          <p:spTgt spid="21"/>
                                        </p:tgtEl>
                                      </p:cBhvr>
                                    </p:animEffect>
                                  </p:childTnLst>
                                </p:cTn>
                              </p:par>
                            </p:childTnLst>
                          </p:cTn>
                        </p:par>
                        <p:par>
                          <p:cTn id="34" fill="hold">
                            <p:stCondLst>
                              <p:cond delay="7000"/>
                            </p:stCondLst>
                            <p:childTnLst>
                              <p:par>
                                <p:cTn id="35" presetID="22" presetClass="entr" presetSubtype="2"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right)">
                                      <p:cBhvr>
                                        <p:cTn id="37" dur="750"/>
                                        <p:tgtEl>
                                          <p:spTgt spid="2"/>
                                        </p:tgtEl>
                                      </p:cBhvr>
                                    </p:animEffect>
                                  </p:childTnLst>
                                </p:cTn>
                              </p:par>
                            </p:childTnLst>
                          </p:cTn>
                        </p:par>
                        <p:par>
                          <p:cTn id="38" fill="hold">
                            <p:stCondLst>
                              <p:cond delay="8000"/>
                            </p:stCondLst>
                            <p:childTnLst>
                              <p:par>
                                <p:cTn id="39" presetID="2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750"/>
                                        <p:tgtEl>
                                          <p:spTgt spid="22"/>
                                        </p:tgtEl>
                                      </p:cBhvr>
                                    </p:animEffect>
                                  </p:childTnLst>
                                </p:cTn>
                              </p:par>
                            </p:childTnLst>
                          </p:cTn>
                        </p:par>
                        <p:par>
                          <p:cTn id="42" fill="hold">
                            <p:stCondLst>
                              <p:cond delay="9000"/>
                            </p:stCondLst>
                            <p:childTnLst>
                              <p:par>
                                <p:cTn id="43" presetID="22" presetClass="entr" presetSubtype="2"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right)">
                                      <p:cBhvr>
                                        <p:cTn id="45" dur="750"/>
                                        <p:tgtEl>
                                          <p:spTgt spid="23"/>
                                        </p:tgtEl>
                                      </p:cBhvr>
                                    </p:animEffect>
                                  </p:childTnLst>
                                </p:cTn>
                              </p:par>
                            </p:childTnLst>
                          </p:cTn>
                        </p:par>
                        <p:par>
                          <p:cTn id="46" fill="hold">
                            <p:stCondLst>
                              <p:cond delay="100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4">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C99FA98-0E0C-07E4-3716-0F2B6646C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82" y="1761378"/>
            <a:ext cx="6410084" cy="4359799"/>
          </a:xfrm>
          <a:prstGeom prst="rect">
            <a:avLst/>
          </a:prstGeom>
        </p:spPr>
      </p:pic>
      <p:sp>
        <p:nvSpPr>
          <p:cNvPr id="27" name="Rectangle 26">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front of a group of people&#10;&#10;Description automatically generated with low confidence">
            <a:extLst>
              <a:ext uri="{FF2B5EF4-FFF2-40B4-BE49-F238E27FC236}">
                <a16:creationId xmlns:a16="http://schemas.microsoft.com/office/drawing/2014/main" id="{89C5A86F-85D1-924B-DE0B-938652113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838" y="643467"/>
            <a:ext cx="3851015" cy="2475653"/>
          </a:xfrm>
          <a:prstGeom prst="rect">
            <a:avLst/>
          </a:prstGeom>
        </p:spPr>
      </p:pic>
      <p:sp>
        <p:nvSpPr>
          <p:cNvPr id="29" name="Rectangle 28">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in suits&#10;&#10;Description automatically generated with low confidence">
            <a:extLst>
              <a:ext uri="{FF2B5EF4-FFF2-40B4-BE49-F238E27FC236}">
                <a16:creationId xmlns:a16="http://schemas.microsoft.com/office/drawing/2014/main" id="{01A97D0A-6336-4E40-3D3E-7750D66442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5873" y="3941278"/>
            <a:ext cx="3854945" cy="2085462"/>
          </a:xfrm>
          <a:prstGeom prst="rect">
            <a:avLst/>
          </a:prstGeom>
        </p:spPr>
      </p:pic>
      <p:sp>
        <p:nvSpPr>
          <p:cNvPr id="10" name="TextBox 9">
            <a:extLst>
              <a:ext uri="{FF2B5EF4-FFF2-40B4-BE49-F238E27FC236}">
                <a16:creationId xmlns:a16="http://schemas.microsoft.com/office/drawing/2014/main" id="{08FF84D0-0C1A-5B0E-BFE6-0A2B00CB2F1C}"/>
              </a:ext>
            </a:extLst>
          </p:cNvPr>
          <p:cNvSpPr txBox="1"/>
          <p:nvPr/>
        </p:nvSpPr>
        <p:spPr>
          <a:xfrm>
            <a:off x="753762" y="643467"/>
            <a:ext cx="6297504" cy="830997"/>
          </a:xfrm>
          <a:prstGeom prst="rect">
            <a:avLst/>
          </a:prstGeom>
          <a:noFill/>
        </p:spPr>
        <p:txBody>
          <a:bodyPr wrap="square" rtlCol="0">
            <a:spAutoFit/>
          </a:bodyPr>
          <a:lstStyle/>
          <a:p>
            <a:pPr algn="ctr"/>
            <a:r>
              <a:rPr lang="en-VN" sz="2400">
                <a:solidFill>
                  <a:srgbClr val="59ADA7"/>
                </a:solidFill>
                <a:latin typeface="iCiel Cadena" panose="02000503000000020004" pitchFamily="2" charset="77"/>
              </a:rPr>
              <a:t>TỰ TIN, THÂN THIỆN TRONG </a:t>
            </a:r>
          </a:p>
          <a:p>
            <a:pPr algn="ctr"/>
            <a:r>
              <a:rPr lang="en-VN" sz="2400">
                <a:solidFill>
                  <a:srgbClr val="59ADA7"/>
                </a:solidFill>
                <a:latin typeface="iCiel Cadena" panose="02000503000000020004" pitchFamily="2" charset="77"/>
              </a:rPr>
              <a:t>QUÁ TRÌNH GIAO TIẾP</a:t>
            </a:r>
          </a:p>
        </p:txBody>
      </p:sp>
    </p:spTree>
    <p:extLst>
      <p:ext uri="{BB962C8B-B14F-4D97-AF65-F5344CB8AC3E}">
        <p14:creationId xmlns:p14="http://schemas.microsoft.com/office/powerpoint/2010/main" val="4238861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15263" r="5319" b="11234"/>
          <a:stretch>
            <a:fillRect/>
          </a:stretch>
        </p:blipFill>
        <p:spPr>
          <a:xfrm>
            <a:off x="0" y="-219075"/>
            <a:ext cx="12192000" cy="7296150"/>
          </a:xfrm>
          <a:prstGeom prst="rect">
            <a:avLst/>
          </a:prstGeom>
        </p:spPr>
      </p:pic>
      <p:sp>
        <p:nvSpPr>
          <p:cNvPr id="10" name="文本框 9"/>
          <p:cNvSpPr txBox="1"/>
          <p:nvPr/>
        </p:nvSpPr>
        <p:spPr>
          <a:xfrm>
            <a:off x="2920914" y="2958750"/>
            <a:ext cx="6713855" cy="1322070"/>
          </a:xfrm>
          <a:prstGeom prst="rect">
            <a:avLst/>
          </a:prstGeom>
          <a:noFill/>
        </p:spPr>
        <p:txBody>
          <a:bodyPr wrap="none" rtlCol="0">
            <a:spAutoFit/>
          </a:bodyPr>
          <a:lstStyle/>
          <a:p>
            <a:r>
              <a:rPr lang="en-US" altLang="zh-CN" sz="8000" b="1" dirty="0">
                <a:ln>
                  <a:solidFill>
                    <a:schemeClr val="bg1"/>
                  </a:solidFill>
                </a:ln>
                <a:gradFill flip="none" rotWithShape="1">
                  <a:gsLst>
                    <a:gs pos="0">
                      <a:srgbClr val="BF3B72">
                        <a:shade val="30000"/>
                        <a:satMod val="115000"/>
                      </a:srgbClr>
                    </a:gs>
                    <a:gs pos="50000">
                      <a:srgbClr val="BF3B72">
                        <a:shade val="67500"/>
                        <a:satMod val="115000"/>
                      </a:srgbClr>
                    </a:gs>
                    <a:gs pos="100000">
                      <a:srgbClr val="BF3B72">
                        <a:shade val="100000"/>
                        <a:satMod val="115000"/>
                      </a:srgbClr>
                    </a:gs>
                  </a:gsLst>
                  <a:lin ang="16200000" scaled="1"/>
                  <a:tileRect/>
                </a:gradFill>
                <a:latin typeface="Montserrat" panose="00000500000000000000" charset="0"/>
                <a:ea typeface="Montserrat" panose="00000500000000000000" charset="0"/>
                <a:cs typeface="Montserrat" panose="00000500000000000000" charset="0"/>
              </a:rPr>
              <a:t>THANK YOU!</a:t>
            </a:r>
          </a:p>
        </p:txBody>
      </p:sp>
      <p:grpSp>
        <p:nvGrpSpPr>
          <p:cNvPr id="2" name="组合 1"/>
          <p:cNvGrpSpPr/>
          <p:nvPr/>
        </p:nvGrpSpPr>
        <p:grpSpPr>
          <a:xfrm>
            <a:off x="4217728" y="-11875"/>
            <a:ext cx="3945045" cy="2688428"/>
            <a:chOff x="4217728" y="-11875"/>
            <a:chExt cx="3945045" cy="2688428"/>
          </a:xfrm>
        </p:grpSpPr>
        <p:grpSp>
          <p:nvGrpSpPr>
            <p:cNvPr id="9" name="组合 8"/>
            <p:cNvGrpSpPr/>
            <p:nvPr/>
          </p:nvGrpSpPr>
          <p:grpSpPr>
            <a:xfrm>
              <a:off x="4217728" y="0"/>
              <a:ext cx="3945045" cy="2676553"/>
              <a:chOff x="3967604" y="1063332"/>
              <a:chExt cx="3945045" cy="2676553"/>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8590" y="1063332"/>
                <a:ext cx="1714877" cy="2558024"/>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7604" y="2506694"/>
                <a:ext cx="521395" cy="777748"/>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6340" y="3333953"/>
                <a:ext cx="272133" cy="4059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1254" y="1953470"/>
                <a:ext cx="521395" cy="777748"/>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9121" y="3047822"/>
                <a:ext cx="272133" cy="405932"/>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4857" y="2641890"/>
                <a:ext cx="153452" cy="228900"/>
              </a:xfrm>
              <a:prstGeom prst="rect">
                <a:avLst/>
              </a:prstGeom>
            </p:spPr>
          </p:pic>
        </p:grpSp>
        <p:sp>
          <p:nvSpPr>
            <p:cNvPr id="11" name="文本框 10"/>
            <p:cNvSpPr txBox="1"/>
            <p:nvPr/>
          </p:nvSpPr>
          <p:spPr>
            <a:xfrm>
              <a:off x="5866593" y="-11875"/>
              <a:ext cx="694118" cy="1754326"/>
            </a:xfrm>
            <a:prstGeom prst="rect">
              <a:avLst/>
            </a:prstGeom>
            <a:noFill/>
          </p:spPr>
          <p:txBody>
            <a:bodyPr wrap="square" rtlCol="0">
              <a:spAutoFit/>
            </a:bodyPr>
            <a:lstStyle/>
            <a:p>
              <a:r>
                <a:rPr lang="en-US" altLang="zh-CN" sz="3600" b="1" dirty="0">
                  <a:solidFill>
                    <a:schemeClr val="bg1"/>
                  </a:solidFill>
                  <a:latin typeface="Montserrat" panose="00000500000000000000" charset="0"/>
                  <a:ea typeface="Montserrat" panose="00000500000000000000" charset="0"/>
                  <a:cs typeface="Montserrat" panose="00000500000000000000" charset="0"/>
                </a:rPr>
                <a:t>END</a:t>
              </a:r>
              <a:endParaRPr lang="zh-CN" altLang="en-US" sz="3600" b="1" dirty="0">
                <a:solidFill>
                  <a:schemeClr val="bg1"/>
                </a:solidFill>
                <a:latin typeface="Montserrat" panose="00000500000000000000" charset="0"/>
                <a:ea typeface="Montserrat" panose="00000500000000000000" charset="0"/>
                <a:cs typeface="Montserrat" panose="00000500000000000000" charset="0"/>
              </a:endParaRPr>
            </a:p>
          </p:txBody>
        </p:sp>
      </p:grpSp>
      <p:sp>
        <p:nvSpPr>
          <p:cNvPr id="14" name="TextBox 13">
            <a:extLst>
              <a:ext uri="{FF2B5EF4-FFF2-40B4-BE49-F238E27FC236}">
                <a16:creationId xmlns:a16="http://schemas.microsoft.com/office/drawing/2014/main" id="{BAA99A4D-0906-AB45-31FE-A2A0C72EC0F4}"/>
              </a:ext>
            </a:extLst>
          </p:cNvPr>
          <p:cNvSpPr txBox="1"/>
          <p:nvPr/>
        </p:nvSpPr>
        <p:spPr>
          <a:xfrm>
            <a:off x="2920914" y="4201619"/>
            <a:ext cx="7970517"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10"/>
                                        </p:tgtEl>
                                        <p:attrNameLst>
                                          <p:attrName>style.visibility</p:attrName>
                                        </p:attrNameLst>
                                      </p:cBhvr>
                                      <p:to>
                                        <p:strVal val="visible"/>
                                      </p:to>
                                    </p:set>
                                    <p:set>
                                      <p:cBhvr>
                                        <p:cTn id="13" dur="455" fill="hold">
                                          <p:stCondLst>
                                            <p:cond delay="0"/>
                                          </p:stCondLst>
                                        </p:cTn>
                                        <p:tgtEl>
                                          <p:spTgt spid="10"/>
                                        </p:tgtEl>
                                        <p:attrNameLst>
                                          <p:attrName>style.rotation</p:attrName>
                                        </p:attrNameLst>
                                      </p:cBhvr>
                                      <p:to>
                                        <p:strVal val="-45.0"/>
                                      </p:to>
                                    </p:set>
                                    <p:anim calcmode="lin" valueType="num">
                                      <p:cBhvr>
                                        <p:cTn id="14"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039892" y="80154"/>
            <a:ext cx="886635" cy="1213682"/>
            <a:chOff x="1795522" y="3189767"/>
            <a:chExt cx="886635" cy="1213682"/>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522" y="3189767"/>
              <a:ext cx="521395" cy="777748"/>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0024" y="3997517"/>
              <a:ext cx="272133" cy="405932"/>
            </a:xfrm>
            <a:prstGeom prst="rect">
              <a:avLst/>
            </a:prstGeom>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0239" y="-111105"/>
            <a:ext cx="1133810" cy="1691266"/>
          </a:xfrm>
          <a:prstGeom prst="rect">
            <a:avLst/>
          </a:prstGeom>
        </p:spPr>
      </p:pic>
      <p:sp>
        <p:nvSpPr>
          <p:cNvPr id="31" name="KSO_Shape"/>
          <p:cNvSpPr/>
          <p:nvPr/>
        </p:nvSpPr>
        <p:spPr bwMode="auto">
          <a:xfrm>
            <a:off x="1931811" y="371189"/>
            <a:ext cx="1905000" cy="104775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Montserrat" panose="00000500000000000000" charset="0"/>
              <a:ea typeface="Montserrat" panose="00000500000000000000" charset="0"/>
              <a:cs typeface="Montserrat" panose="00000500000000000000" charset="0"/>
            </a:endParaRPr>
          </a:p>
        </p:txBody>
      </p:sp>
      <p:sp>
        <p:nvSpPr>
          <p:cNvPr id="33" name="KSO_Shape"/>
          <p:cNvSpPr/>
          <p:nvPr/>
        </p:nvSpPr>
        <p:spPr bwMode="auto">
          <a:xfrm>
            <a:off x="5792591" y="107886"/>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Montserrat" panose="00000500000000000000" charset="0"/>
              <a:ea typeface="Montserrat" panose="00000500000000000000" charset="0"/>
              <a:cs typeface="Montserrat" panose="00000500000000000000" charset="0"/>
            </a:endParaRPr>
          </a:p>
        </p:txBody>
      </p:sp>
      <p:sp>
        <p:nvSpPr>
          <p:cNvPr id="34" name="KSO_Shape"/>
          <p:cNvSpPr/>
          <p:nvPr/>
        </p:nvSpPr>
        <p:spPr bwMode="auto">
          <a:xfrm>
            <a:off x="9599059" y="58399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Montserrat" panose="00000500000000000000" charset="0"/>
              <a:ea typeface="Montserrat" panose="00000500000000000000" charset="0"/>
              <a:cs typeface="Montserrat" panose="00000500000000000000" charset="0"/>
            </a:endParaRPr>
          </a:p>
        </p:txBody>
      </p:sp>
      <p:sp>
        <p:nvSpPr>
          <p:cNvPr id="35" name="KSO_Shape"/>
          <p:cNvSpPr/>
          <p:nvPr/>
        </p:nvSpPr>
        <p:spPr bwMode="auto">
          <a:xfrm>
            <a:off x="132613" y="109402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Montserrat" panose="00000500000000000000" charset="0"/>
              <a:ea typeface="Montserrat" panose="00000500000000000000" charset="0"/>
              <a:cs typeface="Montserrat" panose="00000500000000000000" charset="0"/>
            </a:endParaRPr>
          </a:p>
        </p:txBody>
      </p:sp>
      <p:sp>
        <p:nvSpPr>
          <p:cNvPr id="36" name="KSO_Shape"/>
          <p:cNvSpPr/>
          <p:nvPr/>
        </p:nvSpPr>
        <p:spPr bwMode="auto">
          <a:xfrm>
            <a:off x="7504777" y="715063"/>
            <a:ext cx="1786532" cy="98259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Montserrat" panose="00000500000000000000" charset="0"/>
              <a:ea typeface="Montserrat" panose="00000500000000000000" charset="0"/>
              <a:cs typeface="Montserrat" panose="00000500000000000000" charset="0"/>
            </a:endParaRPr>
          </a:p>
        </p:txBody>
      </p:sp>
      <p:sp>
        <p:nvSpPr>
          <p:cNvPr id="22" name="文本框 21"/>
          <p:cNvSpPr txBox="1"/>
          <p:nvPr/>
        </p:nvSpPr>
        <p:spPr>
          <a:xfrm>
            <a:off x="3836811" y="4497975"/>
            <a:ext cx="5052695" cy="461665"/>
          </a:xfrm>
          <a:prstGeom prst="rect">
            <a:avLst/>
          </a:prstGeom>
          <a:noFill/>
        </p:spPr>
        <p:txBody>
          <a:bodyPr wrap="square" rtlCol="0">
            <a:spAutoFit/>
          </a:bodyPr>
          <a:lstStyle/>
          <a:p>
            <a:pPr algn="ctr"/>
            <a:r>
              <a:rPr lang="vi-VN" altLang="zh-CN" sz="2400" dirty="0">
                <a:solidFill>
                  <a:schemeClr val="tx1">
                    <a:lumMod val="50000"/>
                    <a:lumOff val="50000"/>
                  </a:schemeClr>
                </a:solidFill>
                <a:ea typeface="Montserrat" panose="00000500000000000000" charset="0"/>
                <a:cs typeface="Montserrat" panose="00000500000000000000" charset="0"/>
              </a:rPr>
              <a:t>GVTH: TRẦN THỊ MỸ LỆ</a:t>
            </a:r>
            <a:endParaRPr lang="zh-CN" altLang="en-US" sz="2400" dirty="0">
              <a:solidFill>
                <a:schemeClr val="tx1">
                  <a:lumMod val="50000"/>
                  <a:lumOff val="50000"/>
                </a:schemeClr>
              </a:solidFill>
              <a:ea typeface="Montserrat" panose="00000500000000000000" charset="0"/>
              <a:cs typeface="Montserrat" panose="00000500000000000000" charset="0"/>
            </a:endParaRPr>
          </a:p>
        </p:txBody>
      </p:sp>
      <p:sp>
        <p:nvSpPr>
          <p:cNvPr id="20" name="文本框 4"/>
          <p:cNvSpPr txBox="1"/>
          <p:nvPr/>
        </p:nvSpPr>
        <p:spPr>
          <a:xfrm>
            <a:off x="2392047" y="1580161"/>
            <a:ext cx="8190230" cy="28623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6000" b="1" dirty="0">
                <a:ln w="19050">
                  <a:solidFill>
                    <a:schemeClr val="bg1"/>
                  </a:solidFill>
                </a:ln>
                <a:gradFill flip="none" rotWithShape="1">
                  <a:gsLst>
                    <a:gs pos="0">
                      <a:srgbClr val="FC8A5D">
                        <a:shade val="30000"/>
                        <a:satMod val="115000"/>
                      </a:srgbClr>
                    </a:gs>
                    <a:gs pos="50000">
                      <a:srgbClr val="FC8A5D">
                        <a:shade val="67500"/>
                        <a:satMod val="115000"/>
                      </a:srgbClr>
                    </a:gs>
                    <a:gs pos="100000">
                      <a:srgbClr val="FC8A5D">
                        <a:shade val="100000"/>
                        <a:satMod val="115000"/>
                      </a:srgbClr>
                    </a:gs>
                  </a:gsLst>
                  <a:lin ang="5400000" scaled="1"/>
                  <a:tileRect/>
                </a:gradFill>
                <a:latin typeface="Montserrat" panose="00000500000000000000" charset="0"/>
                <a:ea typeface="Montserrat" panose="00000500000000000000" charset="0"/>
                <a:cs typeface="Montserrat" panose="00000500000000000000" charset="0"/>
              </a:rPr>
              <a:t>CHỦ ĐỘNG – TỰ TIN TRONG HỌC TẬP, GIAO TIẾP</a:t>
            </a:r>
            <a:endParaRPr sz="6000" b="1" dirty="0">
              <a:ln w="19050">
                <a:solidFill>
                  <a:schemeClr val="bg1"/>
                </a:solidFill>
              </a:ln>
              <a:gradFill flip="none" rotWithShape="1">
                <a:gsLst>
                  <a:gs pos="0">
                    <a:srgbClr val="FC8A5D">
                      <a:shade val="30000"/>
                      <a:satMod val="115000"/>
                    </a:srgbClr>
                  </a:gs>
                  <a:gs pos="50000">
                    <a:srgbClr val="FC8A5D">
                      <a:shade val="67500"/>
                      <a:satMod val="115000"/>
                    </a:srgbClr>
                  </a:gs>
                  <a:gs pos="100000">
                    <a:srgbClr val="FC8A5D">
                      <a:shade val="100000"/>
                      <a:satMod val="115000"/>
                    </a:srgbClr>
                  </a:gs>
                </a:gsLst>
                <a:lin ang="5400000" scaled="1"/>
                <a:tileRect/>
              </a:gradFill>
              <a:latin typeface="Montserrat" panose="00000500000000000000" charset="0"/>
              <a:ea typeface="Montserrat" panose="00000500000000000000" charset="0"/>
              <a:cs typeface="Montserrat" panose="00000500000000000000" charset="0"/>
            </a:endParaRPr>
          </a:p>
        </p:txBody>
      </p:sp>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532" y="1514349"/>
            <a:ext cx="1520515" cy="226810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0-#ppt_w/2"/>
                                          </p:val>
                                        </p:tav>
                                        <p:tav tm="100000">
                                          <p:val>
                                            <p:strVal val="#ppt_x"/>
                                          </p:val>
                                        </p:tav>
                                      </p:tavLst>
                                    </p:anim>
                                    <p:anim calcmode="lin" valueType="num">
                                      <p:cBhvr additive="base">
                                        <p:cTn id="8" dur="1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500" fill="hold"/>
                                        <p:tgtEl>
                                          <p:spTgt spid="31"/>
                                        </p:tgtEl>
                                        <p:attrNameLst>
                                          <p:attrName>ppt_x</p:attrName>
                                        </p:attrNameLst>
                                      </p:cBhvr>
                                      <p:tavLst>
                                        <p:tav tm="0">
                                          <p:val>
                                            <p:strVal val="0-#ppt_w/2"/>
                                          </p:val>
                                        </p:tav>
                                        <p:tav tm="100000">
                                          <p:val>
                                            <p:strVal val="#ppt_x"/>
                                          </p:val>
                                        </p:tav>
                                      </p:tavLst>
                                    </p:anim>
                                    <p:anim calcmode="lin" valueType="num">
                                      <p:cBhvr additive="base">
                                        <p:cTn id="12" dur="1500" fill="hold"/>
                                        <p:tgtEl>
                                          <p:spTgt spid="31"/>
                                        </p:tgtEl>
                                        <p:attrNameLst>
                                          <p:attrName>ppt_y</p:attrName>
                                        </p:attrNameLst>
                                      </p:cBhvr>
                                      <p:tavLst>
                                        <p:tav tm="0">
                                          <p:val>
                                            <p:strVal val="#ppt_y"/>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500"/>
                                        <p:tgtEl>
                                          <p:spTgt spid="31"/>
                                        </p:tgtEl>
                                      </p:cBhvr>
                                    </p:animEffect>
                                  </p:childTnLst>
                                </p:cTn>
                              </p:par>
                              <p:par>
                                <p:cTn id="16" presetID="2" presetClass="entr" presetSubtype="8"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1500" fill="hold"/>
                                        <p:tgtEl>
                                          <p:spTgt spid="33"/>
                                        </p:tgtEl>
                                        <p:attrNameLst>
                                          <p:attrName>ppt_x</p:attrName>
                                        </p:attrNameLst>
                                      </p:cBhvr>
                                      <p:tavLst>
                                        <p:tav tm="0">
                                          <p:val>
                                            <p:strVal val="0-#ppt_w/2"/>
                                          </p:val>
                                        </p:tav>
                                        <p:tav tm="100000">
                                          <p:val>
                                            <p:strVal val="#ppt_x"/>
                                          </p:val>
                                        </p:tav>
                                      </p:tavLst>
                                    </p:anim>
                                    <p:anim calcmode="lin" valueType="num">
                                      <p:cBhvr additive="base">
                                        <p:cTn id="19" dur="1500" fill="hold"/>
                                        <p:tgtEl>
                                          <p:spTgt spid="33"/>
                                        </p:tgtEl>
                                        <p:attrNameLst>
                                          <p:attrName>ppt_y</p:attrName>
                                        </p:attrNameLst>
                                      </p:cBhvr>
                                      <p:tavLst>
                                        <p:tav tm="0">
                                          <p:val>
                                            <p:strVal val="#ppt_y"/>
                                          </p:val>
                                        </p:tav>
                                        <p:tav tm="100000">
                                          <p:val>
                                            <p:strVal val="#ppt_y"/>
                                          </p:val>
                                        </p:tav>
                                      </p:tavLst>
                                    </p:anim>
                                  </p:childTnLst>
                                </p:cTn>
                              </p:par>
                              <p:par>
                                <p:cTn id="20" presetID="10" presetClass="entr" presetSubtype="0" fill="hold" grpId="1" nodeType="withEffect">
                                  <p:stCondLst>
                                    <p:cond delay="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500"/>
                                        <p:tgtEl>
                                          <p:spTgt spid="33"/>
                                        </p:tgtEl>
                                      </p:cBhvr>
                                    </p:animEffect>
                                  </p:childTnLst>
                                </p:cTn>
                              </p:par>
                              <p:par>
                                <p:cTn id="23" presetID="2" presetClass="entr" presetSubtype="8" fill="hold" grpId="0" nodeType="withEffect">
                                  <p:stCondLst>
                                    <p:cond delay="50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500" fill="hold"/>
                                        <p:tgtEl>
                                          <p:spTgt spid="36"/>
                                        </p:tgtEl>
                                        <p:attrNameLst>
                                          <p:attrName>ppt_x</p:attrName>
                                        </p:attrNameLst>
                                      </p:cBhvr>
                                      <p:tavLst>
                                        <p:tav tm="0">
                                          <p:val>
                                            <p:strVal val="0-#ppt_w/2"/>
                                          </p:val>
                                        </p:tav>
                                        <p:tav tm="100000">
                                          <p:val>
                                            <p:strVal val="#ppt_x"/>
                                          </p:val>
                                        </p:tav>
                                      </p:tavLst>
                                    </p:anim>
                                    <p:anim calcmode="lin" valueType="num">
                                      <p:cBhvr additive="base">
                                        <p:cTn id="26" dur="1500" fill="hold"/>
                                        <p:tgtEl>
                                          <p:spTgt spid="36"/>
                                        </p:tgtEl>
                                        <p:attrNameLst>
                                          <p:attrName>ppt_y</p:attrName>
                                        </p:attrNameLst>
                                      </p:cBhvr>
                                      <p:tavLst>
                                        <p:tav tm="0">
                                          <p:val>
                                            <p:strVal val="#ppt_y"/>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500"/>
                                        <p:tgtEl>
                                          <p:spTgt spid="36"/>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1500" fill="hold"/>
                                        <p:tgtEl>
                                          <p:spTgt spid="34"/>
                                        </p:tgtEl>
                                        <p:attrNameLst>
                                          <p:attrName>ppt_x</p:attrName>
                                        </p:attrNameLst>
                                      </p:cBhvr>
                                      <p:tavLst>
                                        <p:tav tm="0">
                                          <p:val>
                                            <p:strVal val="0-#ppt_w/2"/>
                                          </p:val>
                                        </p:tav>
                                        <p:tav tm="100000">
                                          <p:val>
                                            <p:strVal val="#ppt_x"/>
                                          </p:val>
                                        </p:tav>
                                      </p:tavLst>
                                    </p:anim>
                                    <p:anim calcmode="lin" valueType="num">
                                      <p:cBhvr additive="base">
                                        <p:cTn id="33" dur="1500" fill="hold"/>
                                        <p:tgtEl>
                                          <p:spTgt spid="34"/>
                                        </p:tgtEl>
                                        <p:attrNameLst>
                                          <p:attrName>ppt_y</p:attrName>
                                        </p:attrNameLst>
                                      </p:cBhvr>
                                      <p:tavLst>
                                        <p:tav tm="0">
                                          <p:val>
                                            <p:strVal val="#ppt_y"/>
                                          </p:val>
                                        </p:tav>
                                        <p:tav tm="100000">
                                          <p:val>
                                            <p:strVal val="#ppt_y"/>
                                          </p:val>
                                        </p:tav>
                                      </p:tavLst>
                                    </p:anim>
                                  </p:childTnLst>
                                </p:cTn>
                              </p:par>
                              <p:par>
                                <p:cTn id="34" presetID="10" presetClass="entr" presetSubtype="0" fill="hold" grpId="1"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500"/>
                                        <p:tgtEl>
                                          <p:spTgt spid="3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250"/>
                                        <p:tgtEl>
                                          <p:spTgt spid="35"/>
                                        </p:tgtEl>
                                      </p:cBhvr>
                                    </p:animEffect>
                                  </p:childTnLst>
                                </p:cTn>
                              </p:par>
                              <p:par>
                                <p:cTn id="40" presetID="42" presetClass="entr" presetSubtype="0" fill="hold" nodeType="withEffect">
                                  <p:stCondLst>
                                    <p:cond delay="2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37"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900" decel="100000" fill="hold"/>
                                        <p:tgtEl>
                                          <p:spTgt spid="3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Effect transition="in" filter="fade">
                                      <p:cBhvr>
                                        <p:cTn id="61" dur="1000"/>
                                        <p:tgtEl>
                                          <p:spTgt spid="30"/>
                                        </p:tgtEl>
                                      </p:cBhvr>
                                    </p:animEffect>
                                  </p:childTnLst>
                                </p:cTn>
                              </p:par>
                            </p:childTnLst>
                          </p:cTn>
                        </p:par>
                        <p:par>
                          <p:cTn id="62" fill="hold">
                            <p:stCondLst>
                              <p:cond delay="2500"/>
                            </p:stCondLst>
                            <p:childTnLst>
                              <p:par>
                                <p:cTn id="63" presetID="26" presetClass="emph" presetSubtype="0" fill="hold" nodeType="afterEffect">
                                  <p:stCondLst>
                                    <p:cond delay="0"/>
                                  </p:stCondLst>
                                  <p:childTnLst>
                                    <p:animEffect transition="out" filter="fade">
                                      <p:cBhvr>
                                        <p:cTn id="64" dur="500" tmFilter="0, 0; .2, .5; .8, .5; 1, 0"/>
                                        <p:tgtEl>
                                          <p:spTgt spid="30"/>
                                        </p:tgtEl>
                                      </p:cBhvr>
                                    </p:animEffect>
                                    <p:animScale>
                                      <p:cBhvr>
                                        <p:cTn id="65" dur="250" autoRev="1" fill="hold"/>
                                        <p:tgtEl>
                                          <p:spTgt spid="30"/>
                                        </p:tgtEl>
                                      </p:cBhvr>
                                      <p:by x="105000" y="105000"/>
                                    </p:animScale>
                                  </p:childTnLst>
                                </p:cTn>
                              </p:par>
                            </p:childTnLst>
                          </p:cTn>
                        </p:par>
                        <p:par>
                          <p:cTn id="66" fill="hold">
                            <p:stCondLst>
                              <p:cond delay="3000"/>
                            </p:stCondLst>
                            <p:childTnLst>
                              <p:par>
                                <p:cTn id="67" presetID="26" presetClass="emph" presetSubtype="0" fill="hold" nodeType="afterEffect">
                                  <p:stCondLst>
                                    <p:cond delay="0"/>
                                  </p:stCondLst>
                                  <p:childTnLst>
                                    <p:animEffect transition="out" filter="fade">
                                      <p:cBhvr>
                                        <p:cTn id="68" dur="500" tmFilter="0, 0; .2, .5; .8, .5; 1, 0"/>
                                        <p:tgtEl>
                                          <p:spTgt spid="30"/>
                                        </p:tgtEl>
                                      </p:cBhvr>
                                    </p:animEffect>
                                    <p:animScale>
                                      <p:cBhvr>
                                        <p:cTn id="69" dur="250" autoRev="1" fill="hold"/>
                                        <p:tgtEl>
                                          <p:spTgt spid="30"/>
                                        </p:tgtEl>
                                      </p:cBhvr>
                                      <p:by x="105000" y="105000"/>
                                    </p:animScale>
                                  </p:childTnLst>
                                </p:cTn>
                              </p:par>
                            </p:childTnLst>
                          </p:cTn>
                        </p:par>
                        <p:par>
                          <p:cTn id="70" fill="hold">
                            <p:stCondLst>
                              <p:cond delay="3500"/>
                            </p:stCondLst>
                            <p:childTnLst>
                              <p:par>
                                <p:cTn id="71" presetID="26" presetClass="emph" presetSubtype="0" fill="hold" nodeType="afterEffect">
                                  <p:stCondLst>
                                    <p:cond delay="0"/>
                                  </p:stCondLst>
                                  <p:childTnLst>
                                    <p:animEffect transition="out" filter="fade">
                                      <p:cBhvr>
                                        <p:cTn id="72" dur="500" tmFilter="0, 0; .2, .5; .8, .5; 1, 0"/>
                                        <p:tgtEl>
                                          <p:spTgt spid="30"/>
                                        </p:tgtEl>
                                      </p:cBhvr>
                                    </p:animEffect>
                                    <p:animScale>
                                      <p:cBhvr>
                                        <p:cTn id="73" dur="250" autoRev="1" fill="hold"/>
                                        <p:tgtEl>
                                          <p:spTgt spid="30"/>
                                        </p:tgtEl>
                                      </p:cBhvr>
                                      <p:by x="105000" y="105000"/>
                                    </p:animScale>
                                  </p:childTnLst>
                                </p:cTn>
                              </p:par>
                            </p:childTnLst>
                          </p:cTn>
                        </p:par>
                        <p:par>
                          <p:cTn id="74" fill="hold">
                            <p:stCondLst>
                              <p:cond delay="4000"/>
                            </p:stCondLst>
                            <p:childTnLst>
                              <p:par>
                                <p:cTn id="75" presetID="26" presetClass="emph" presetSubtype="0" fill="hold" nodeType="after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cTn>
                              </p:par>
                            </p:childTnLst>
                          </p:cTn>
                        </p:par>
                        <p:par>
                          <p:cTn id="78" fill="hold">
                            <p:stCondLst>
                              <p:cond delay="4500"/>
                            </p:stCondLst>
                            <p:childTnLst>
                              <p:par>
                                <p:cTn id="79" presetID="26" presetClass="emph" presetSubtype="0" fill="hold" nodeType="afterEffect">
                                  <p:stCondLst>
                                    <p:cond delay="0"/>
                                  </p:stCondLst>
                                  <p:childTnLst>
                                    <p:animEffect transition="out" filter="fade">
                                      <p:cBhvr>
                                        <p:cTn id="80" dur="500" tmFilter="0, 0; .2, .5; .8, .5; 1, 0"/>
                                        <p:tgtEl>
                                          <p:spTgt spid="30"/>
                                        </p:tgtEl>
                                      </p:cBhvr>
                                    </p:animEffect>
                                    <p:animScale>
                                      <p:cBhvr>
                                        <p:cTn id="81"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57686" y="844500"/>
            <a:ext cx="2490815" cy="2623390"/>
            <a:chOff x="257686" y="844500"/>
            <a:chExt cx="2490815" cy="2623390"/>
          </a:xfrm>
        </p:grpSpPr>
        <p:grpSp>
          <p:nvGrpSpPr>
            <p:cNvPr id="13" name="组合 12"/>
            <p:cNvGrpSpPr/>
            <p:nvPr/>
          </p:nvGrpSpPr>
          <p:grpSpPr>
            <a:xfrm>
              <a:off x="257686" y="844500"/>
              <a:ext cx="2428640" cy="2623390"/>
              <a:chOff x="1795522" y="1780059"/>
              <a:chExt cx="2428640" cy="262339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285" y="1780059"/>
                <a:ext cx="1714877" cy="2558024"/>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522" y="3189767"/>
                <a:ext cx="521395" cy="777748"/>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0024" y="3997517"/>
                <a:ext cx="272133" cy="405932"/>
              </a:xfrm>
              <a:prstGeom prst="rect">
                <a:avLst/>
              </a:prstGeom>
            </p:spPr>
          </p:pic>
        </p:grpSp>
        <p:sp>
          <p:nvSpPr>
            <p:cNvPr id="15" name="文本框 14"/>
            <p:cNvSpPr txBox="1"/>
            <p:nvPr/>
          </p:nvSpPr>
          <p:spPr>
            <a:xfrm>
              <a:off x="928591" y="1475083"/>
              <a:ext cx="1819910" cy="521970"/>
            </a:xfrm>
            <a:prstGeom prst="rect">
              <a:avLst/>
            </a:prstGeom>
            <a:noFill/>
          </p:spPr>
          <p:txBody>
            <a:bodyPr wrap="none" rtlCol="0">
              <a:spAutoFit/>
            </a:bodyPr>
            <a:lstStyle/>
            <a:p>
              <a:r>
                <a:rPr lang="en-US" altLang="zh-CN" sz="2800">
                  <a:solidFill>
                    <a:schemeClr val="bg1"/>
                  </a:solidFill>
                  <a:latin typeface="Montserrat" panose="00000500000000000000" charset="0"/>
                  <a:ea typeface="Montserrat" panose="00000500000000000000" charset="0"/>
                  <a:cs typeface="Arial" panose="020B0604020202020204" pitchFamily="34" charset="0"/>
                </a:rPr>
                <a:t>Contents</a:t>
              </a:r>
              <a:endParaRPr lang="zh-CN" altLang="en-US" sz="2800" dirty="0">
                <a:solidFill>
                  <a:schemeClr val="bg1"/>
                </a:solidFill>
                <a:latin typeface="Montserrat" panose="00000500000000000000" charset="0"/>
                <a:ea typeface="Montserrat" panose="00000500000000000000" charset="0"/>
                <a:cs typeface="Arial" panose="020B0604020202020204" pitchFamily="34" charset="0"/>
              </a:endParaRPr>
            </a:p>
          </p:txBody>
        </p:sp>
      </p:grpSp>
      <p:sp>
        <p:nvSpPr>
          <p:cNvPr id="17" name="文本框 16"/>
          <p:cNvSpPr txBox="1"/>
          <p:nvPr/>
        </p:nvSpPr>
        <p:spPr>
          <a:xfrm>
            <a:off x="5651500" y="890270"/>
            <a:ext cx="5659755" cy="583565"/>
          </a:xfrm>
          <a:prstGeom prst="rect">
            <a:avLst/>
          </a:prstGeom>
          <a:noFill/>
        </p:spPr>
        <p:txBody>
          <a:bodyPr wrap="square" rtlCol="0">
            <a:spAutoFit/>
          </a:bodyPr>
          <a:lstStyle/>
          <a:p>
            <a:r>
              <a:rPr lang="zh-CN" altLang="en-US" sz="3200" dirty="0">
                <a:solidFill>
                  <a:schemeClr val="tx1">
                    <a:lumMod val="50000"/>
                    <a:lumOff val="50000"/>
                  </a:schemeClr>
                </a:solidFill>
                <a:ea typeface="Montserrat" panose="00000500000000000000" charset="0"/>
                <a:cs typeface="Montserrat" panose="00000500000000000000" charset="0"/>
              </a:rPr>
              <a:t>Click here to add a title </a:t>
            </a:r>
            <a:endParaRPr lang="zh-CN" altLang="en-US" sz="1600" dirty="0">
              <a:solidFill>
                <a:schemeClr val="tx1">
                  <a:lumMod val="50000"/>
                  <a:lumOff val="50000"/>
                </a:schemeClr>
              </a:solidFill>
              <a:ea typeface="Montserrat" panose="00000500000000000000" charset="0"/>
              <a:cs typeface="Montserrat" panose="00000500000000000000" charset="0"/>
            </a:endParaRPr>
          </a:p>
        </p:txBody>
      </p:sp>
      <p:sp>
        <p:nvSpPr>
          <p:cNvPr id="18" name="文本框 17"/>
          <p:cNvSpPr txBox="1"/>
          <p:nvPr/>
        </p:nvSpPr>
        <p:spPr>
          <a:xfrm>
            <a:off x="4678045" y="2155825"/>
            <a:ext cx="6298565" cy="583565"/>
          </a:xfrm>
          <a:prstGeom prst="rect">
            <a:avLst/>
          </a:prstGeom>
          <a:noFill/>
        </p:spPr>
        <p:txBody>
          <a:bodyPr wrap="square" rtlCol="0">
            <a:spAutoFit/>
          </a:bodyPr>
          <a:lstStyle/>
          <a:p>
            <a:r>
              <a:rPr lang="zh-CN" altLang="en-US" sz="3200" dirty="0">
                <a:solidFill>
                  <a:schemeClr val="tx1">
                    <a:lumMod val="50000"/>
                    <a:lumOff val="50000"/>
                  </a:schemeClr>
                </a:solidFill>
                <a:ea typeface="Montserrat" panose="00000500000000000000" charset="0"/>
                <a:cs typeface="Montserrat" panose="00000500000000000000" charset="0"/>
              </a:rPr>
              <a:t>Click here to add a title </a:t>
            </a:r>
            <a:endParaRPr lang="zh-CN" altLang="en-US" sz="1600" dirty="0">
              <a:solidFill>
                <a:schemeClr val="tx1">
                  <a:lumMod val="50000"/>
                  <a:lumOff val="50000"/>
                </a:schemeClr>
              </a:solidFill>
              <a:ea typeface="Montserrat" panose="00000500000000000000" charset="0"/>
              <a:cs typeface="Montserrat" panose="00000500000000000000" charset="0"/>
            </a:endParaRPr>
          </a:p>
        </p:txBody>
      </p:sp>
      <p:sp>
        <p:nvSpPr>
          <p:cNvPr id="19" name="文本框 18"/>
          <p:cNvSpPr txBox="1"/>
          <p:nvPr/>
        </p:nvSpPr>
        <p:spPr>
          <a:xfrm>
            <a:off x="4678045" y="3555365"/>
            <a:ext cx="6633210" cy="583565"/>
          </a:xfrm>
          <a:prstGeom prst="rect">
            <a:avLst/>
          </a:prstGeom>
          <a:noFill/>
        </p:spPr>
        <p:txBody>
          <a:bodyPr wrap="square" rtlCol="0">
            <a:spAutoFit/>
          </a:bodyPr>
          <a:lstStyle/>
          <a:p>
            <a:r>
              <a:rPr lang="zh-CN" altLang="en-US" sz="3200" dirty="0">
                <a:solidFill>
                  <a:schemeClr val="tx1">
                    <a:lumMod val="50000"/>
                    <a:lumOff val="50000"/>
                  </a:schemeClr>
                </a:solidFill>
                <a:ea typeface="Montserrat" panose="00000500000000000000" charset="0"/>
                <a:cs typeface="Montserrat" panose="00000500000000000000" charset="0"/>
              </a:rPr>
              <a:t>Click here to add a title </a:t>
            </a:r>
            <a:endParaRPr lang="zh-CN" altLang="en-US" sz="1600" dirty="0">
              <a:solidFill>
                <a:schemeClr val="tx1">
                  <a:lumMod val="50000"/>
                  <a:lumOff val="50000"/>
                </a:schemeClr>
              </a:solidFill>
              <a:ea typeface="Montserrat" panose="00000500000000000000" charset="0"/>
              <a:cs typeface="Montserrat" panose="00000500000000000000" charset="0"/>
            </a:endParaRPr>
          </a:p>
        </p:txBody>
      </p:sp>
      <p:sp>
        <p:nvSpPr>
          <p:cNvPr id="21" name="文本框 20"/>
          <p:cNvSpPr txBox="1"/>
          <p:nvPr/>
        </p:nvSpPr>
        <p:spPr>
          <a:xfrm>
            <a:off x="5651500" y="4954905"/>
            <a:ext cx="5876290" cy="583565"/>
          </a:xfrm>
          <a:prstGeom prst="rect">
            <a:avLst/>
          </a:prstGeom>
          <a:noFill/>
        </p:spPr>
        <p:txBody>
          <a:bodyPr wrap="square" rtlCol="0">
            <a:spAutoFit/>
          </a:bodyPr>
          <a:lstStyle/>
          <a:p>
            <a:r>
              <a:rPr lang="zh-CN" altLang="en-US" sz="3200" dirty="0">
                <a:solidFill>
                  <a:schemeClr val="tx1">
                    <a:lumMod val="50000"/>
                    <a:lumOff val="50000"/>
                  </a:schemeClr>
                </a:solidFill>
                <a:ea typeface="Montserrat" panose="00000500000000000000" charset="0"/>
                <a:cs typeface="Montserrat" panose="00000500000000000000" charset="0"/>
              </a:rPr>
              <a:t>Click here to add a title </a:t>
            </a:r>
            <a:endParaRPr lang="zh-CN" altLang="en-US" sz="1600" dirty="0">
              <a:solidFill>
                <a:schemeClr val="tx1">
                  <a:lumMod val="50000"/>
                  <a:lumOff val="50000"/>
                </a:schemeClr>
              </a:solidFill>
              <a:ea typeface="Montserrat" panose="00000500000000000000" charset="0"/>
              <a:cs typeface="Montserrat" panose="00000500000000000000" charset="0"/>
            </a:endParaRPr>
          </a:p>
        </p:txBody>
      </p:sp>
      <p:grpSp>
        <p:nvGrpSpPr>
          <p:cNvPr id="3" name="组合 2"/>
          <p:cNvGrpSpPr/>
          <p:nvPr/>
        </p:nvGrpSpPr>
        <p:grpSpPr>
          <a:xfrm>
            <a:off x="4678326" y="738758"/>
            <a:ext cx="704301" cy="887341"/>
            <a:chOff x="4678326" y="738758"/>
            <a:chExt cx="704301" cy="887341"/>
          </a:xfrm>
        </p:grpSpPr>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8326" y="738758"/>
              <a:ext cx="594865" cy="887341"/>
            </a:xfrm>
            <a:prstGeom prst="rect">
              <a:avLst/>
            </a:prstGeom>
          </p:spPr>
        </p:pic>
        <p:sp>
          <p:nvSpPr>
            <p:cNvPr id="2" name="文本框 1"/>
            <p:cNvSpPr txBox="1"/>
            <p:nvPr/>
          </p:nvSpPr>
          <p:spPr>
            <a:xfrm>
              <a:off x="4703726" y="779016"/>
              <a:ext cx="678901" cy="461665"/>
            </a:xfrm>
            <a:prstGeom prst="rect">
              <a:avLst/>
            </a:prstGeom>
            <a:noFill/>
          </p:spPr>
          <p:txBody>
            <a:bodyPr wrap="square" rtlCol="0">
              <a:spAutoFit/>
            </a:bodyPr>
            <a:lstStyle/>
            <a:p>
              <a:r>
                <a:rPr lang="en-US" altLang="zh-CN" sz="2400" dirty="0">
                  <a:solidFill>
                    <a:schemeClr val="bg1"/>
                  </a:solidFill>
                  <a:latin typeface="Montserrat" panose="00000500000000000000" charset="0"/>
                  <a:ea typeface="Montserrat" panose="00000500000000000000" charset="0"/>
                  <a:cs typeface="Montserrat" panose="00000500000000000000" charset="0"/>
                </a:rPr>
                <a:t>01</a:t>
              </a:r>
              <a:endParaRPr lang="zh-CN" altLang="en-US" sz="2400" dirty="0">
                <a:solidFill>
                  <a:schemeClr val="bg1"/>
                </a:solidFill>
                <a:latin typeface="Montserrat" panose="00000500000000000000" charset="0"/>
                <a:ea typeface="Montserrat" panose="00000500000000000000" charset="0"/>
                <a:cs typeface="Montserrat" panose="00000500000000000000" charset="0"/>
              </a:endParaRPr>
            </a:p>
          </p:txBody>
        </p:sp>
      </p:grpSp>
      <p:grpSp>
        <p:nvGrpSpPr>
          <p:cNvPr id="4" name="组合 3"/>
          <p:cNvGrpSpPr/>
          <p:nvPr/>
        </p:nvGrpSpPr>
        <p:grpSpPr>
          <a:xfrm>
            <a:off x="3607900" y="2035905"/>
            <a:ext cx="694292" cy="887341"/>
            <a:chOff x="3607900" y="2035905"/>
            <a:chExt cx="694292" cy="887341"/>
          </a:xfrm>
        </p:grpSpPr>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7900" y="2035905"/>
              <a:ext cx="594865" cy="887341"/>
            </a:xfrm>
            <a:prstGeom prst="rect">
              <a:avLst/>
            </a:prstGeom>
          </p:spPr>
        </p:pic>
        <p:sp>
          <p:nvSpPr>
            <p:cNvPr id="22" name="文本框 21"/>
            <p:cNvSpPr txBox="1"/>
            <p:nvPr/>
          </p:nvSpPr>
          <p:spPr>
            <a:xfrm>
              <a:off x="3623291" y="2100270"/>
              <a:ext cx="678901" cy="461665"/>
            </a:xfrm>
            <a:prstGeom prst="rect">
              <a:avLst/>
            </a:prstGeom>
            <a:noFill/>
          </p:spPr>
          <p:txBody>
            <a:bodyPr wrap="square" rtlCol="0">
              <a:spAutoFit/>
            </a:bodyPr>
            <a:lstStyle/>
            <a:p>
              <a:r>
                <a:rPr lang="en-US" altLang="zh-CN" sz="2400" dirty="0">
                  <a:solidFill>
                    <a:schemeClr val="bg1"/>
                  </a:solidFill>
                  <a:latin typeface="Montserrat" panose="00000500000000000000" charset="0"/>
                  <a:ea typeface="Montserrat" panose="00000500000000000000" charset="0"/>
                  <a:cs typeface="Montserrat" panose="00000500000000000000" charset="0"/>
                </a:rPr>
                <a:t>02</a:t>
              </a:r>
              <a:endParaRPr lang="zh-CN" altLang="en-US" sz="2400" dirty="0">
                <a:solidFill>
                  <a:schemeClr val="bg1"/>
                </a:solidFill>
                <a:latin typeface="Montserrat" panose="00000500000000000000" charset="0"/>
                <a:ea typeface="Montserrat" panose="00000500000000000000" charset="0"/>
                <a:cs typeface="Montserrat" panose="00000500000000000000" charset="0"/>
              </a:endParaRPr>
            </a:p>
          </p:txBody>
        </p:sp>
      </p:grpSp>
      <p:grpSp>
        <p:nvGrpSpPr>
          <p:cNvPr id="5" name="组合 4"/>
          <p:cNvGrpSpPr/>
          <p:nvPr/>
        </p:nvGrpSpPr>
        <p:grpSpPr>
          <a:xfrm>
            <a:off x="3607900" y="3538397"/>
            <a:ext cx="694292" cy="887341"/>
            <a:chOff x="3607900" y="3538397"/>
            <a:chExt cx="694292" cy="887341"/>
          </a:xfrm>
        </p:grpSpPr>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7900" y="3538397"/>
              <a:ext cx="594865" cy="887341"/>
            </a:xfrm>
            <a:prstGeom prst="rect">
              <a:avLst/>
            </a:prstGeom>
          </p:spPr>
        </p:pic>
        <p:sp>
          <p:nvSpPr>
            <p:cNvPr id="23" name="文本框 22"/>
            <p:cNvSpPr txBox="1"/>
            <p:nvPr/>
          </p:nvSpPr>
          <p:spPr>
            <a:xfrm>
              <a:off x="3623291" y="3616800"/>
              <a:ext cx="678901" cy="461665"/>
            </a:xfrm>
            <a:prstGeom prst="rect">
              <a:avLst/>
            </a:prstGeom>
            <a:noFill/>
          </p:spPr>
          <p:txBody>
            <a:bodyPr wrap="square" rtlCol="0">
              <a:spAutoFit/>
            </a:bodyPr>
            <a:lstStyle/>
            <a:p>
              <a:r>
                <a:rPr lang="en-US" altLang="zh-CN" sz="2400" dirty="0">
                  <a:solidFill>
                    <a:schemeClr val="bg1"/>
                  </a:solidFill>
                  <a:latin typeface="Montserrat" panose="00000500000000000000" charset="0"/>
                  <a:ea typeface="Montserrat" panose="00000500000000000000" charset="0"/>
                  <a:cs typeface="Montserrat" panose="00000500000000000000" charset="0"/>
                </a:rPr>
                <a:t>03</a:t>
              </a:r>
              <a:endParaRPr lang="zh-CN" altLang="en-US" sz="2400" dirty="0">
                <a:solidFill>
                  <a:schemeClr val="bg1"/>
                </a:solidFill>
                <a:latin typeface="Montserrat" panose="00000500000000000000" charset="0"/>
                <a:ea typeface="Montserrat" panose="00000500000000000000" charset="0"/>
                <a:cs typeface="Montserrat" panose="00000500000000000000" charset="0"/>
              </a:endParaRPr>
            </a:p>
          </p:txBody>
        </p:sp>
      </p:grpSp>
      <p:grpSp>
        <p:nvGrpSpPr>
          <p:cNvPr id="6" name="组合 5"/>
          <p:cNvGrpSpPr/>
          <p:nvPr/>
        </p:nvGrpSpPr>
        <p:grpSpPr>
          <a:xfrm>
            <a:off x="4678326" y="4820930"/>
            <a:ext cx="691601" cy="887341"/>
            <a:chOff x="4678326" y="4820930"/>
            <a:chExt cx="691601" cy="887341"/>
          </a:xfrm>
        </p:grpSpPr>
        <p:pic>
          <p:nvPicPr>
            <p:cNvPr id="28" name="图片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8326" y="4820930"/>
              <a:ext cx="594865" cy="887341"/>
            </a:xfrm>
            <a:prstGeom prst="rect">
              <a:avLst/>
            </a:prstGeom>
          </p:spPr>
        </p:pic>
        <p:sp>
          <p:nvSpPr>
            <p:cNvPr id="24" name="文本框 23"/>
            <p:cNvSpPr txBox="1"/>
            <p:nvPr/>
          </p:nvSpPr>
          <p:spPr>
            <a:xfrm>
              <a:off x="4691026" y="4884430"/>
              <a:ext cx="678901" cy="461665"/>
            </a:xfrm>
            <a:prstGeom prst="rect">
              <a:avLst/>
            </a:prstGeom>
            <a:noFill/>
          </p:spPr>
          <p:txBody>
            <a:bodyPr wrap="square" rtlCol="0">
              <a:spAutoFit/>
            </a:bodyPr>
            <a:lstStyle/>
            <a:p>
              <a:r>
                <a:rPr lang="en-US" altLang="zh-CN" sz="2400" dirty="0">
                  <a:solidFill>
                    <a:schemeClr val="bg1"/>
                  </a:solidFill>
                  <a:latin typeface="Montserrat" panose="00000500000000000000" charset="0"/>
                  <a:ea typeface="Montserrat" panose="00000500000000000000" charset="0"/>
                  <a:cs typeface="Montserrat" panose="00000500000000000000" charset="0"/>
                </a:rPr>
                <a:t>04</a:t>
              </a:r>
              <a:endParaRPr lang="zh-CN" altLang="en-US" sz="2400" dirty="0">
                <a:solidFill>
                  <a:schemeClr val="bg1"/>
                </a:solidFill>
                <a:latin typeface="Montserrat" panose="00000500000000000000" charset="0"/>
                <a:ea typeface="Montserrat" panose="00000500000000000000" charset="0"/>
                <a:cs typeface="Montserrat" panose="00000500000000000000"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362">
                                          <p:stCondLst>
                                            <p:cond delay="0"/>
                                          </p:stCondLst>
                                        </p:cTn>
                                        <p:tgtEl>
                                          <p:spTgt spid="7"/>
                                        </p:tgtEl>
                                      </p:cBhvr>
                                    </p:animEffect>
                                    <p:anim calcmode="lin" valueType="num">
                                      <p:cBhvr>
                                        <p:cTn id="8"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13" dur="16">
                                          <p:stCondLst>
                                            <p:cond delay="406"/>
                                          </p:stCondLst>
                                        </p:cTn>
                                        <p:tgtEl>
                                          <p:spTgt spid="7"/>
                                        </p:tgtEl>
                                      </p:cBhvr>
                                      <p:to x="100000" y="60000"/>
                                    </p:animScale>
                                    <p:animScale>
                                      <p:cBhvr>
                                        <p:cTn id="14" dur="104" decel="50000">
                                          <p:stCondLst>
                                            <p:cond delay="423"/>
                                          </p:stCondLst>
                                        </p:cTn>
                                        <p:tgtEl>
                                          <p:spTgt spid="7"/>
                                        </p:tgtEl>
                                      </p:cBhvr>
                                      <p:to x="100000" y="100000"/>
                                    </p:animScale>
                                    <p:animScale>
                                      <p:cBhvr>
                                        <p:cTn id="15" dur="16">
                                          <p:stCondLst>
                                            <p:cond delay="820"/>
                                          </p:stCondLst>
                                        </p:cTn>
                                        <p:tgtEl>
                                          <p:spTgt spid="7"/>
                                        </p:tgtEl>
                                      </p:cBhvr>
                                      <p:to x="100000" y="80000"/>
                                    </p:animScale>
                                    <p:animScale>
                                      <p:cBhvr>
                                        <p:cTn id="16" dur="104" decel="50000">
                                          <p:stCondLst>
                                            <p:cond delay="836"/>
                                          </p:stCondLst>
                                        </p:cTn>
                                        <p:tgtEl>
                                          <p:spTgt spid="7"/>
                                        </p:tgtEl>
                                      </p:cBhvr>
                                      <p:to x="100000" y="100000"/>
                                    </p:animScale>
                                    <p:animScale>
                                      <p:cBhvr>
                                        <p:cTn id="17" dur="16">
                                          <p:stCondLst>
                                            <p:cond delay="1026"/>
                                          </p:stCondLst>
                                        </p:cTn>
                                        <p:tgtEl>
                                          <p:spTgt spid="7"/>
                                        </p:tgtEl>
                                      </p:cBhvr>
                                      <p:to x="100000" y="90000"/>
                                    </p:animScale>
                                    <p:animScale>
                                      <p:cBhvr>
                                        <p:cTn id="18" dur="104" decel="50000">
                                          <p:stCondLst>
                                            <p:cond delay="1042"/>
                                          </p:stCondLst>
                                        </p:cTn>
                                        <p:tgtEl>
                                          <p:spTgt spid="7"/>
                                        </p:tgtEl>
                                      </p:cBhvr>
                                      <p:to x="100000" y="100000"/>
                                    </p:animScale>
                                    <p:animScale>
                                      <p:cBhvr>
                                        <p:cTn id="19" dur="16">
                                          <p:stCondLst>
                                            <p:cond delay="1130"/>
                                          </p:stCondLst>
                                        </p:cTn>
                                        <p:tgtEl>
                                          <p:spTgt spid="7"/>
                                        </p:tgtEl>
                                      </p:cBhvr>
                                      <p:to x="100000" y="95000"/>
                                    </p:animScale>
                                    <p:animScale>
                                      <p:cBhvr>
                                        <p:cTn id="20" dur="104" decel="50000">
                                          <p:stCondLst>
                                            <p:cond delay="1146"/>
                                          </p:stCondLst>
                                        </p:cTn>
                                        <p:tgtEl>
                                          <p:spTgt spid="7"/>
                                        </p:tgtEl>
                                      </p:cBhvr>
                                      <p:to x="100000" y="100000"/>
                                    </p:animScale>
                                  </p:childTnLst>
                                </p:cTn>
                              </p:par>
                            </p:childTnLst>
                          </p:cTn>
                        </p:par>
                        <p:par>
                          <p:cTn id="21" fill="hold">
                            <p:stCondLst>
                              <p:cond delay="1500"/>
                            </p:stCondLst>
                            <p:childTnLst>
                              <p:par>
                                <p:cTn id="22" presetID="32" presetClass="emph" presetSubtype="0" repeatCount="indefinite" fill="hold" nodeType="afterEffect">
                                  <p:stCondLst>
                                    <p:cond delay="0"/>
                                  </p:stCondLst>
                                  <p:endCondLst>
                                    <p:cond evt="onNext" delay="0">
                                      <p:tgtEl>
                                        <p:sldTgt/>
                                      </p:tgtEl>
                                    </p:cond>
                                  </p:endCondLst>
                                  <p:childTnLst>
                                    <p:animRot by="120000">
                                      <p:cBhvr>
                                        <p:cTn id="23" dur="100" fill="hold">
                                          <p:stCondLst>
                                            <p:cond delay="0"/>
                                          </p:stCondLst>
                                        </p:cTn>
                                        <p:tgtEl>
                                          <p:spTgt spid="7"/>
                                        </p:tgtEl>
                                        <p:attrNameLst>
                                          <p:attrName>r</p:attrName>
                                        </p:attrNameLst>
                                      </p:cBhvr>
                                    </p:animRot>
                                    <p:animRot by="-240000">
                                      <p:cBhvr>
                                        <p:cTn id="24" dur="200" fill="hold">
                                          <p:stCondLst>
                                            <p:cond delay="200"/>
                                          </p:stCondLst>
                                        </p:cTn>
                                        <p:tgtEl>
                                          <p:spTgt spid="7"/>
                                        </p:tgtEl>
                                        <p:attrNameLst>
                                          <p:attrName>r</p:attrName>
                                        </p:attrNameLst>
                                      </p:cBhvr>
                                    </p:animRot>
                                    <p:animRot by="240000">
                                      <p:cBhvr>
                                        <p:cTn id="25" dur="200" fill="hold">
                                          <p:stCondLst>
                                            <p:cond delay="400"/>
                                          </p:stCondLst>
                                        </p:cTn>
                                        <p:tgtEl>
                                          <p:spTgt spid="7"/>
                                        </p:tgtEl>
                                        <p:attrNameLst>
                                          <p:attrName>r</p:attrName>
                                        </p:attrNameLst>
                                      </p:cBhvr>
                                    </p:animRot>
                                    <p:animRot by="-240000">
                                      <p:cBhvr>
                                        <p:cTn id="26" dur="200" fill="hold">
                                          <p:stCondLst>
                                            <p:cond delay="600"/>
                                          </p:stCondLst>
                                        </p:cTn>
                                        <p:tgtEl>
                                          <p:spTgt spid="7"/>
                                        </p:tgtEl>
                                        <p:attrNameLst>
                                          <p:attrName>r</p:attrName>
                                        </p:attrNameLst>
                                      </p:cBhvr>
                                    </p:animRot>
                                    <p:animRot by="120000">
                                      <p:cBhvr>
                                        <p:cTn id="27" dur="200" fill="hold">
                                          <p:stCondLst>
                                            <p:cond delay="800"/>
                                          </p:stCondLst>
                                        </p:cTn>
                                        <p:tgtEl>
                                          <p:spTgt spid="7"/>
                                        </p:tgtEl>
                                        <p:attrNameLst>
                                          <p:attrName>r</p:attrName>
                                        </p:attrNameLst>
                                      </p:cBhvr>
                                    </p:animRot>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750" fill="hold"/>
                                        <p:tgtEl>
                                          <p:spTgt spid="17"/>
                                        </p:tgtEl>
                                        <p:attrNameLst>
                                          <p:attrName>ppt_x</p:attrName>
                                        </p:attrNameLst>
                                      </p:cBhvr>
                                      <p:tavLst>
                                        <p:tav tm="0">
                                          <p:val>
                                            <p:strVal val="1+#ppt_w/2"/>
                                          </p:val>
                                        </p:tav>
                                        <p:tav tm="100000">
                                          <p:val>
                                            <p:strVal val="#ppt_x"/>
                                          </p:val>
                                        </p:tav>
                                      </p:tavLst>
                                    </p:anim>
                                    <p:anim calcmode="lin" valueType="num">
                                      <p:cBhvr additive="base">
                                        <p:cTn id="39" dur="750" fill="hold"/>
                                        <p:tgtEl>
                                          <p:spTgt spid="1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37"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900" decel="100000" fill="hold"/>
                                        <p:tgtEl>
                                          <p:spTgt spid="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47" fill="hold">
                            <p:stCondLst>
                              <p:cond delay="5500"/>
                            </p:stCondLst>
                            <p:childTnLst>
                              <p:par>
                                <p:cTn id="48" presetID="2" presetClass="entr" presetSubtype="2"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750" fill="hold"/>
                                        <p:tgtEl>
                                          <p:spTgt spid="18"/>
                                        </p:tgtEl>
                                        <p:attrNameLst>
                                          <p:attrName>ppt_x</p:attrName>
                                        </p:attrNameLst>
                                      </p:cBhvr>
                                      <p:tavLst>
                                        <p:tav tm="0">
                                          <p:val>
                                            <p:strVal val="1+#ppt_w/2"/>
                                          </p:val>
                                        </p:tav>
                                        <p:tav tm="100000">
                                          <p:val>
                                            <p:strVal val="#ppt_x"/>
                                          </p:val>
                                        </p:tav>
                                      </p:tavLst>
                                    </p:anim>
                                    <p:anim calcmode="lin" valueType="num">
                                      <p:cBhvr additive="base">
                                        <p:cTn id="51" dur="750" fill="hold"/>
                                        <p:tgtEl>
                                          <p:spTgt spid="18"/>
                                        </p:tgtEl>
                                        <p:attrNameLst>
                                          <p:attrName>ppt_y</p:attrName>
                                        </p:attrNameLst>
                                      </p:cBhvr>
                                      <p:tavLst>
                                        <p:tav tm="0">
                                          <p:val>
                                            <p:strVal val="#ppt_y"/>
                                          </p:val>
                                        </p:tav>
                                        <p:tav tm="100000">
                                          <p:val>
                                            <p:strVal val="#ppt_y"/>
                                          </p:val>
                                        </p:tav>
                                      </p:tavLst>
                                    </p:anim>
                                  </p:childTnLst>
                                </p:cTn>
                              </p:par>
                            </p:childTnLst>
                          </p:cTn>
                        </p:par>
                        <p:par>
                          <p:cTn id="52" fill="hold">
                            <p:stCondLst>
                              <p:cond delay="6500"/>
                            </p:stCondLst>
                            <p:childTnLst>
                              <p:par>
                                <p:cTn id="53" presetID="37"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900" decel="100000" fill="hold"/>
                                        <p:tgtEl>
                                          <p:spTgt spid="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2" presetClass="entr" presetSubtype="2"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750" fill="hold"/>
                                        <p:tgtEl>
                                          <p:spTgt spid="19"/>
                                        </p:tgtEl>
                                        <p:attrNameLst>
                                          <p:attrName>ppt_x</p:attrName>
                                        </p:attrNameLst>
                                      </p:cBhvr>
                                      <p:tavLst>
                                        <p:tav tm="0">
                                          <p:val>
                                            <p:strVal val="1+#ppt_w/2"/>
                                          </p:val>
                                        </p:tav>
                                        <p:tav tm="100000">
                                          <p:val>
                                            <p:strVal val="#ppt_x"/>
                                          </p:val>
                                        </p:tav>
                                      </p:tavLst>
                                    </p:anim>
                                    <p:anim calcmode="lin" valueType="num">
                                      <p:cBhvr additive="base">
                                        <p:cTn id="63" dur="750" fill="hold"/>
                                        <p:tgtEl>
                                          <p:spTgt spid="19"/>
                                        </p:tgtEl>
                                        <p:attrNameLst>
                                          <p:attrName>ppt_y</p:attrName>
                                        </p:attrNameLst>
                                      </p:cBhvr>
                                      <p:tavLst>
                                        <p:tav tm="0">
                                          <p:val>
                                            <p:strVal val="#ppt_y"/>
                                          </p:val>
                                        </p:tav>
                                        <p:tav tm="100000">
                                          <p:val>
                                            <p:strVal val="#ppt_y"/>
                                          </p:val>
                                        </p:tav>
                                      </p:tavLst>
                                    </p:anim>
                                  </p:childTnLst>
                                </p:cTn>
                              </p:par>
                            </p:childTnLst>
                          </p:cTn>
                        </p:par>
                        <p:par>
                          <p:cTn id="64" fill="hold">
                            <p:stCondLst>
                              <p:cond delay="8500"/>
                            </p:stCondLst>
                            <p:childTnLst>
                              <p:par>
                                <p:cTn id="65" presetID="37" presetClass="entr" presetSubtype="0"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1000"/>
                                        <p:tgtEl>
                                          <p:spTgt spid="6"/>
                                        </p:tgtEl>
                                      </p:cBhvr>
                                    </p:animEffect>
                                    <p:anim calcmode="lin" valueType="num">
                                      <p:cBhvr>
                                        <p:cTn id="68" dur="1000" fill="hold"/>
                                        <p:tgtEl>
                                          <p:spTgt spid="6"/>
                                        </p:tgtEl>
                                        <p:attrNameLst>
                                          <p:attrName>ppt_x</p:attrName>
                                        </p:attrNameLst>
                                      </p:cBhvr>
                                      <p:tavLst>
                                        <p:tav tm="0">
                                          <p:val>
                                            <p:strVal val="#ppt_x"/>
                                          </p:val>
                                        </p:tav>
                                        <p:tav tm="100000">
                                          <p:val>
                                            <p:strVal val="#ppt_x"/>
                                          </p:val>
                                        </p:tav>
                                      </p:tavLst>
                                    </p:anim>
                                    <p:anim calcmode="lin" valueType="num">
                                      <p:cBhvr>
                                        <p:cTn id="69" dur="900" decel="100000" fill="hold"/>
                                        <p:tgtEl>
                                          <p:spTgt spid="6"/>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750" fill="hold"/>
                                        <p:tgtEl>
                                          <p:spTgt spid="21"/>
                                        </p:tgtEl>
                                        <p:attrNameLst>
                                          <p:attrName>ppt_x</p:attrName>
                                        </p:attrNameLst>
                                      </p:cBhvr>
                                      <p:tavLst>
                                        <p:tav tm="0">
                                          <p:val>
                                            <p:strVal val="1+#ppt_w/2"/>
                                          </p:val>
                                        </p:tav>
                                        <p:tav tm="100000">
                                          <p:val>
                                            <p:strVal val="#ppt_x"/>
                                          </p:val>
                                        </p:tav>
                                      </p:tavLst>
                                    </p:anim>
                                    <p:anim calcmode="lin" valueType="num">
                                      <p:cBhvr additive="base">
                                        <p:cTn id="75"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BEBA8EAE-BF5A-486C-A8C5-ECC9F3942E4B}">
                <a14:imgProps xmlns:a14="http://schemas.microsoft.com/office/drawing/2010/main">
                  <a14:imgLayer r:embed="rId6">
                    <a14:imgEffect>
                      <a14:artisticLineDrawing/>
                    </a14:imgEffect>
                  </a14:imgLayer>
                </a14:imgProps>
              </a:ext>
            </a:extLst>
          </a:blip>
          <a:stretch>
            <a:fillRect/>
          </a:stretch>
        </p:blipFill>
        <p:spPr>
          <a:xfrm>
            <a:off x="5295070" y="244134"/>
            <a:ext cx="1932599" cy="3060457"/>
          </a:xfrm>
          <a:prstGeom prst="rect">
            <a:avLst/>
          </a:prstGeom>
        </p:spPr>
      </p:pic>
      <p:sp>
        <p:nvSpPr>
          <p:cNvPr id="21" name="文本框 20"/>
          <p:cNvSpPr txBox="1"/>
          <p:nvPr>
            <p:custDataLst>
              <p:tags r:id="rId2"/>
            </p:custDataLst>
          </p:nvPr>
        </p:nvSpPr>
        <p:spPr>
          <a:xfrm>
            <a:off x="3751341" y="2378971"/>
            <a:ext cx="4689319" cy="393954"/>
          </a:xfrm>
          <a:prstGeom prst="rect">
            <a:avLst/>
          </a:prstGeom>
          <a:solidFill>
            <a:sysClr val="window" lastClr="FFFFFF"/>
          </a:solidFill>
        </p:spPr>
        <p:txBody>
          <a:bodyPr wrap="square" rtlCol="0" anchor="ctr">
            <a:noAutofit/>
          </a:bodyPr>
          <a:lstStyle/>
          <a:p>
            <a:pPr algn="ctr">
              <a:lnSpc>
                <a:spcPct val="130000"/>
              </a:lnSpc>
            </a:pPr>
            <a:r>
              <a:rPr lang="en-US" altLang="zh-CN" kern="0" spc="2000" dirty="0">
                <a:solidFill>
                  <a:srgbClr val="BF3B72"/>
                </a:solidFill>
                <a:latin typeface="Montserrat" panose="00000500000000000000" charset="0"/>
                <a:ea typeface="Montserrat" panose="00000500000000000000" charset="0"/>
                <a:cs typeface="Arial" panose="020B0604020202020204" pitchFamily="34" charset="0"/>
              </a:rPr>
              <a:t>PART ONE</a:t>
            </a:r>
            <a:endParaRPr lang="zh-CN" altLang="en-US" sz="2000" kern="0" spc="2000" dirty="0">
              <a:solidFill>
                <a:srgbClr val="BF3B72"/>
              </a:solidFill>
              <a:latin typeface="Montserrat" panose="00000500000000000000" charset="0"/>
              <a:ea typeface="Montserrat" panose="00000500000000000000" charset="0"/>
              <a:cs typeface="Arial" panose="020B0604020202020204" pitchFamily="34" charset="0"/>
            </a:endParaRPr>
          </a:p>
        </p:txBody>
      </p:sp>
      <p:sp>
        <p:nvSpPr>
          <p:cNvPr id="3" name="矩形 2"/>
          <p:cNvSpPr/>
          <p:nvPr/>
        </p:nvSpPr>
        <p:spPr>
          <a:xfrm>
            <a:off x="2471352" y="3530203"/>
            <a:ext cx="8424084" cy="1077218"/>
          </a:xfrm>
          <a:prstGeom prst="rect">
            <a:avLst/>
          </a:prstGeom>
        </p:spPr>
        <p:txBody>
          <a:bodyPr wrap="square">
            <a:spAutoFit/>
          </a:bodyPr>
          <a:lstStyle/>
          <a:p>
            <a:pPr algn="ctr"/>
            <a:r>
              <a:rPr lang="vi-VN" altLang="zh-CN" sz="3200" b="1" dirty="0">
                <a:solidFill>
                  <a:srgbClr val="BF3B72"/>
                </a:solidFill>
                <a:latin typeface="Montserrat" panose="00000500000000000000" charset="0"/>
                <a:ea typeface="Montserrat" panose="00000500000000000000" charset="0"/>
                <a:cs typeface="Montserrat" panose="00000500000000000000" charset="0"/>
              </a:rPr>
              <a:t>TÌM HIỂU BIỂU HIỆN CỦA SỰ CHỦ ĐỘNG TRONG HỌC TẬP VÀ GIAO TIẾP</a:t>
            </a:r>
            <a:endParaRPr lang="zh-CN" altLang="en-US" sz="3200" b="1" dirty="0">
              <a:solidFill>
                <a:srgbClr val="BF3B72"/>
              </a:solidFill>
              <a:latin typeface="iCiel Crocante" panose="02000000000000000000" pitchFamily="2" charset="0"/>
              <a:ea typeface="Montserrat" panose="00000500000000000000" charset="0"/>
              <a:cs typeface="Montserrat" panose="00000500000000000000" charset="0"/>
            </a:endParaRPr>
          </a:p>
        </p:txBody>
      </p:sp>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1405" y="469746"/>
            <a:ext cx="1279928" cy="1909225"/>
          </a:xfrm>
          <a:prstGeom prst="rect">
            <a:avLst/>
          </a:prstGeom>
        </p:spPr>
      </p:pic>
    </p:spTree>
    <p:custDataLst>
      <p:tags r:id="rId1"/>
    </p:custData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edge">
                                      <p:cBhvr>
                                        <p:cTn id="14" dur="1000"/>
                                        <p:tgtEl>
                                          <p:spTgt spid="2"/>
                                        </p:tgtEl>
                                      </p:cBhvr>
                                    </p:animEffect>
                                  </p:childTnLst>
                                </p:cTn>
                              </p:par>
                            </p:childTnLst>
                          </p:cTn>
                        </p:par>
                        <p:par>
                          <p:cTn id="15" fill="hold">
                            <p:stCondLst>
                              <p:cond delay="2000"/>
                            </p:stCondLst>
                            <p:childTnLst>
                              <p:par>
                                <p:cTn id="16" presetID="26" presetClass="emph" presetSubtype="0" fill="hold" nodeType="afterEffect">
                                  <p:stCondLst>
                                    <p:cond delay="0"/>
                                  </p:stCondLst>
                                  <p:childTnLst>
                                    <p:animEffect transition="out" filter="fade">
                                      <p:cBhvr>
                                        <p:cTn id="17" dur="500" tmFilter="0, 0; .2, .5; .8, .5; 1, 0"/>
                                        <p:tgtEl>
                                          <p:spTgt spid="14"/>
                                        </p:tgtEl>
                                      </p:cBhvr>
                                    </p:animEffect>
                                    <p:animScale>
                                      <p:cBhvr>
                                        <p:cTn id="18" dur="250" autoRev="1" fill="hold"/>
                                        <p:tgtEl>
                                          <p:spTgt spid="14"/>
                                        </p:tgtEl>
                                      </p:cBhvr>
                                      <p:by x="105000" y="105000"/>
                                    </p:animScale>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7"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900" decel="100000" fill="hold"/>
                                        <p:tgtEl>
                                          <p:spTgt spid="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562CEEC0-C5B5-0209-F8F3-2468509FC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28" y="1126600"/>
            <a:ext cx="6771765" cy="4604800"/>
          </a:xfrm>
          <a:prstGeom prst="rect">
            <a:avLst/>
          </a:prstGeom>
        </p:spPr>
      </p:pic>
      <p:sp>
        <p:nvSpPr>
          <p:cNvPr id="4" name="TextBox 3">
            <a:extLst>
              <a:ext uri="{FF2B5EF4-FFF2-40B4-BE49-F238E27FC236}">
                <a16:creationId xmlns:a16="http://schemas.microsoft.com/office/drawing/2014/main" id="{15487442-CE08-7FDE-D953-15CEC8CEB619}"/>
              </a:ext>
            </a:extLst>
          </p:cNvPr>
          <p:cNvSpPr txBox="1"/>
          <p:nvPr/>
        </p:nvSpPr>
        <p:spPr>
          <a:xfrm>
            <a:off x="8043469" y="2460349"/>
            <a:ext cx="3214688" cy="1569660"/>
          </a:xfrm>
          <a:prstGeom prst="rect">
            <a:avLst/>
          </a:prstGeom>
          <a:noFill/>
        </p:spPr>
        <p:txBody>
          <a:bodyPr wrap="square" rtlCol="0">
            <a:spAutoFit/>
          </a:bodyPr>
          <a:lstStyle/>
          <a:p>
            <a:pPr algn="ctr"/>
            <a:r>
              <a:rPr lang="en-VN" sz="2400"/>
              <a:t>CHIA SẺ VỚI CÁC BẠN VỀ SỰ CHỦ ĐỘNG TRONG HỌC TẬP, GIAO TIẾP</a:t>
            </a:r>
          </a:p>
        </p:txBody>
      </p:sp>
    </p:spTree>
    <p:extLst>
      <p:ext uri="{BB962C8B-B14F-4D97-AF65-F5344CB8AC3E}">
        <p14:creationId xmlns:p14="http://schemas.microsoft.com/office/powerpoint/2010/main" val="271272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58227" y="182030"/>
            <a:ext cx="7736413" cy="707886"/>
          </a:xfrm>
          <a:prstGeom prst="rect">
            <a:avLst/>
          </a:prstGeom>
          <a:noFill/>
        </p:spPr>
        <p:txBody>
          <a:bodyPr wrap="none" rtlCol="0">
            <a:spAutoFit/>
          </a:bodyPr>
          <a:lstStyle>
            <a:defPPr>
              <a:defRPr lang="zh-CN"/>
            </a:defPPr>
            <a:lvl1pPr>
              <a:defRPr sz="13800">
                <a:gradFill flip="none" rotWithShape="1">
                  <a:gsLst>
                    <a:gs pos="0">
                      <a:srgbClr val="BF3B72">
                        <a:shade val="30000"/>
                        <a:satMod val="115000"/>
                      </a:srgbClr>
                    </a:gs>
                    <a:gs pos="50000">
                      <a:srgbClr val="BF3B72">
                        <a:shade val="67500"/>
                        <a:satMod val="115000"/>
                      </a:srgbClr>
                    </a:gs>
                    <a:gs pos="100000">
                      <a:srgbClr val="BF3B72">
                        <a:shade val="100000"/>
                        <a:satMod val="115000"/>
                      </a:srgbClr>
                    </a:gs>
                  </a:gsLst>
                  <a:lin ang="16200000" scaled="1"/>
                  <a:tileRect/>
                </a:gradFill>
                <a:latin typeface="方正喵呜体" panose="02010600010101010101" pitchFamily="2" charset="-122"/>
                <a:ea typeface="方正喵呜体" panose="02010600010101010101" pitchFamily="2" charset="-122"/>
              </a:defRPr>
            </a:lvl1pPr>
          </a:lstStyle>
          <a:p>
            <a:r>
              <a:rPr lang="vi-VN" altLang="zh-CN" sz="4000" dirty="0">
                <a:latin typeface="Montserrat" panose="00000500000000000000" charset="0"/>
                <a:ea typeface="Montserrat" panose="00000500000000000000" charset="0"/>
                <a:cs typeface="Montserrat" panose="00000500000000000000" charset="0"/>
              </a:rPr>
              <a:t>CHỦ ĐỘNG TRONG HỌC TẬP</a:t>
            </a:r>
            <a:endParaRPr lang="zh-CN" altLang="en-US" sz="4000" dirty="0">
              <a:latin typeface="Montserrat" panose="00000500000000000000" charset="0"/>
              <a:ea typeface="Montserrat" panose="00000500000000000000" charset="0"/>
              <a:cs typeface="Montserrat" panose="00000500000000000000" charset="0"/>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830" y="172316"/>
            <a:ext cx="511191" cy="762527"/>
          </a:xfrm>
          <a:prstGeom prst="rect">
            <a:avLst/>
          </a:prstGeom>
        </p:spPr>
      </p:pic>
      <p:pic>
        <p:nvPicPr>
          <p:cNvPr id="6" name="图片 5"/>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90528" y="2153557"/>
            <a:ext cx="1245496" cy="1164167"/>
          </a:xfrm>
          <a:prstGeom prst="rect">
            <a:avLst/>
          </a:prstGeom>
        </p:spPr>
      </p:pic>
      <p:pic>
        <p:nvPicPr>
          <p:cNvPr id="7" name="图片 6"/>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93687" y="3766456"/>
            <a:ext cx="1245496" cy="1164167"/>
          </a:xfrm>
          <a:prstGeom prst="rect">
            <a:avLst/>
          </a:prstGeom>
        </p:spPr>
      </p:pic>
      <p:pic>
        <p:nvPicPr>
          <p:cNvPr id="8" name="图片 7"/>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951504" y="3664856"/>
            <a:ext cx="1245496" cy="1164167"/>
          </a:xfrm>
          <a:prstGeom prst="rect">
            <a:avLst/>
          </a:prstGeom>
        </p:spPr>
      </p:pic>
      <p:pic>
        <p:nvPicPr>
          <p:cNvPr id="9" name="图片 8"/>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497841" y="2376711"/>
            <a:ext cx="1245496" cy="1164167"/>
          </a:xfrm>
          <a:prstGeom prst="rect">
            <a:avLst/>
          </a:prstGeom>
        </p:spPr>
      </p:pic>
      <p:cxnSp>
        <p:nvCxnSpPr>
          <p:cNvPr id="12" name="直接连接符 11"/>
          <p:cNvCxnSpPr/>
          <p:nvPr/>
        </p:nvCxnSpPr>
        <p:spPr>
          <a:xfrm>
            <a:off x="2832100" y="3317724"/>
            <a:ext cx="861587" cy="708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089917" y="3317724"/>
            <a:ext cx="861587" cy="708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421051" y="3513056"/>
            <a:ext cx="759437"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10257542" y="3721100"/>
            <a:ext cx="759437"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094080" y="3062212"/>
            <a:ext cx="759437"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904994" y="3840707"/>
            <a:ext cx="2526665" cy="101566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vi-VN" altLang="zh-CN" sz="2000" b="1"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Tích cực phát biểu, xây dựng bài.</a:t>
            </a:r>
            <a:endParaRPr lang="zh-CN" altLang="en-US" sz="1600" dirty="0">
              <a:latin typeface="Montserrat" panose="00000500000000000000" charset="0"/>
              <a:ea typeface="Montserrat" panose="00000500000000000000" charset="0"/>
              <a:cs typeface="Montserrat" panose="00000500000000000000" charset="0"/>
            </a:endParaRPr>
          </a:p>
        </p:txBody>
      </p:sp>
      <p:sp>
        <p:nvSpPr>
          <p:cNvPr id="17" name="矩形 16"/>
          <p:cNvSpPr/>
          <p:nvPr/>
        </p:nvSpPr>
        <p:spPr>
          <a:xfrm>
            <a:off x="3348618" y="2260907"/>
            <a:ext cx="2618105" cy="132343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vi-VN" altLang="zh-CN" sz="2000" b="1"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Thường xuyên hoàn thành nhiệm vụ GVBM giao phó</a:t>
            </a:r>
            <a:endParaRPr lang="zh-CN" altLang="en-US" sz="1600" dirty="0">
              <a:latin typeface="Montserrat" panose="00000500000000000000" charset="0"/>
              <a:ea typeface="Montserrat" panose="00000500000000000000" charset="0"/>
              <a:cs typeface="Montserrat" panose="00000500000000000000" charset="0"/>
            </a:endParaRPr>
          </a:p>
        </p:txBody>
      </p:sp>
      <p:sp>
        <p:nvSpPr>
          <p:cNvPr id="20" name="矩形 19"/>
          <p:cNvSpPr/>
          <p:nvPr/>
        </p:nvSpPr>
        <p:spPr>
          <a:xfrm>
            <a:off x="5945107" y="3812879"/>
            <a:ext cx="2602230" cy="163121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vi-VN" altLang="zh-CN" sz="2000" b="1"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Chủ động chia sẻ với thầy cô, bạn bè về những vấn đề cần góp ý, thảo luận</a:t>
            </a:r>
            <a:endParaRPr lang="zh-CN" altLang="en-US" sz="1600" dirty="0">
              <a:latin typeface="Montserrat" panose="00000500000000000000" charset="0"/>
              <a:ea typeface="Montserrat" panose="00000500000000000000" charset="0"/>
              <a:cs typeface="Montserrat" panose="00000500000000000000" charset="0"/>
            </a:endParaRPr>
          </a:p>
        </p:txBody>
      </p:sp>
      <p:sp>
        <p:nvSpPr>
          <p:cNvPr id="21" name="矩形 20"/>
          <p:cNvSpPr/>
          <p:nvPr/>
        </p:nvSpPr>
        <p:spPr>
          <a:xfrm>
            <a:off x="8776611" y="1924203"/>
            <a:ext cx="2842955" cy="163121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vi-VN" altLang="zh-CN" sz="2000" b="1" dirty="0">
                <a:solidFill>
                  <a:schemeClr val="tx1">
                    <a:lumMod val="65000"/>
                    <a:lumOff val="35000"/>
                  </a:schemeClr>
                </a:solidFill>
                <a:latin typeface="Montserrat" panose="00000500000000000000" charset="0"/>
                <a:ea typeface="Montserrat" panose="00000500000000000000" charset="0"/>
                <a:cs typeface="Montserrat" panose="00000500000000000000" charset="0"/>
              </a:rPr>
              <a:t>Sáng tạo, chủ động đề xuất những những sáng kiến mới trong quá trình học tập,…</a:t>
            </a:r>
            <a:endParaRPr lang="zh-CN" altLang="en-US" sz="1600" dirty="0">
              <a:latin typeface="Montserrat" panose="00000500000000000000" charset="0"/>
              <a:ea typeface="Montserrat" panose="00000500000000000000" charset="0"/>
              <a:cs typeface="Montserrat" panose="00000500000000000000" charset="0"/>
            </a:endParaRPr>
          </a:p>
        </p:txBody>
      </p:sp>
    </p:spTree>
    <p:extLst>
      <p:ext uri="{BB962C8B-B14F-4D97-AF65-F5344CB8AC3E}">
        <p14:creationId xmlns:p14="http://schemas.microsoft.com/office/powerpoint/2010/main" val="2008005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anim calcmode="lin" valueType="num">
                                      <p:cBhvr>
                                        <p:cTn id="50" dur="500" fill="hold"/>
                                        <p:tgtEl>
                                          <p:spTgt spid="20"/>
                                        </p:tgtEl>
                                        <p:attrNameLst>
                                          <p:attrName>ppt_x</p:attrName>
                                        </p:attrNameLst>
                                      </p:cBhvr>
                                      <p:tavLst>
                                        <p:tav tm="0">
                                          <p:val>
                                            <p:strVal val="#ppt_x"/>
                                          </p:val>
                                        </p:tav>
                                        <p:tav tm="100000">
                                          <p:val>
                                            <p:strVal val="#ppt_x"/>
                                          </p:val>
                                        </p:tav>
                                      </p:tavLst>
                                    </p:anim>
                                    <p:anim calcmode="lin" valueType="num">
                                      <p:cBhvr>
                                        <p:cTn id="51" dur="50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1"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anim calcmode="lin" valueType="num">
                                      <p:cBhvr>
                                        <p:cTn id="66" dur="500" fill="hold"/>
                                        <p:tgtEl>
                                          <p:spTgt spid="21"/>
                                        </p:tgtEl>
                                        <p:attrNameLst>
                                          <p:attrName>ppt_x</p:attrName>
                                        </p:attrNameLst>
                                      </p:cBhvr>
                                      <p:tavLst>
                                        <p:tav tm="0">
                                          <p:val>
                                            <p:strVal val="#ppt_x"/>
                                          </p:val>
                                        </p:tav>
                                        <p:tav tm="100000">
                                          <p:val>
                                            <p:strVal val="#ppt_x"/>
                                          </p:val>
                                        </p:tav>
                                      </p:tavLst>
                                    </p:anim>
                                    <p:anim calcmode="lin" valueType="num">
                                      <p:cBhvr>
                                        <p:cTn id="67" dur="500" fill="hold"/>
                                        <p:tgtEl>
                                          <p:spTgt spid="21"/>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left)">
                                      <p:cBhvr>
                                        <p:cTn id="7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raising their hands&#10;&#10;Description automatically generated">
            <a:extLst>
              <a:ext uri="{FF2B5EF4-FFF2-40B4-BE49-F238E27FC236}">
                <a16:creationId xmlns:a16="http://schemas.microsoft.com/office/drawing/2014/main" id="{CA3468B8-A05C-F42B-0B88-26E34CD57437}"/>
              </a:ext>
            </a:extLst>
          </p:cNvPr>
          <p:cNvPicPr>
            <a:picLocks noChangeAspect="1"/>
          </p:cNvPicPr>
          <p:nvPr/>
        </p:nvPicPr>
        <p:blipFill rotWithShape="1">
          <a:blip r:embed="rId2">
            <a:extLst>
              <a:ext uri="{28A0092B-C50C-407E-A947-70E740481C1C}">
                <a14:useLocalDpi xmlns:a14="http://schemas.microsoft.com/office/drawing/2010/main" val="0"/>
              </a:ext>
            </a:extLst>
          </a:blip>
          <a:srcRect r="-2" b="20342"/>
          <a:stretch/>
        </p:blipFill>
        <p:spPr>
          <a:xfrm>
            <a:off x="321730" y="321732"/>
            <a:ext cx="5674897" cy="3017405"/>
          </a:xfrm>
          <a:prstGeom prst="rect">
            <a:avLst/>
          </a:prstGeom>
        </p:spPr>
      </p:pic>
      <p:pic>
        <p:nvPicPr>
          <p:cNvPr id="5" name="Picture 4" descr="Two people sitting at a table&#10;&#10;Description automatically generated with low confidence">
            <a:extLst>
              <a:ext uri="{FF2B5EF4-FFF2-40B4-BE49-F238E27FC236}">
                <a16:creationId xmlns:a16="http://schemas.microsoft.com/office/drawing/2014/main" id="{D10C2C70-44AC-18FF-6536-C6419AB92866}"/>
              </a:ext>
            </a:extLst>
          </p:cNvPr>
          <p:cNvPicPr>
            <a:picLocks noChangeAspect="1"/>
          </p:cNvPicPr>
          <p:nvPr/>
        </p:nvPicPr>
        <p:blipFill rotWithShape="1">
          <a:blip r:embed="rId3">
            <a:extLst>
              <a:ext uri="{28A0092B-C50C-407E-A947-70E740481C1C}">
                <a14:useLocalDpi xmlns:a14="http://schemas.microsoft.com/office/drawing/2010/main" val="0"/>
              </a:ext>
            </a:extLst>
          </a:blip>
          <a:srcRect t="2311" r="-2" b="9897"/>
          <a:stretch/>
        </p:blipFill>
        <p:spPr>
          <a:xfrm>
            <a:off x="321730" y="3510853"/>
            <a:ext cx="5674897" cy="2789954"/>
          </a:xfrm>
          <a:prstGeom prst="rect">
            <a:avLst/>
          </a:prstGeom>
        </p:spPr>
      </p:pic>
      <p:pic>
        <p:nvPicPr>
          <p:cNvPr id="7" name="Picture 6" descr="A group of people sitting on a couch with their hands up&#10;&#10;Description automatically generated with medium confidence">
            <a:extLst>
              <a:ext uri="{FF2B5EF4-FFF2-40B4-BE49-F238E27FC236}">
                <a16:creationId xmlns:a16="http://schemas.microsoft.com/office/drawing/2014/main" id="{E67E4D52-0D03-684F-6EFC-E7799DEB991A}"/>
              </a:ext>
            </a:extLst>
          </p:cNvPr>
          <p:cNvPicPr>
            <a:picLocks noChangeAspect="1"/>
          </p:cNvPicPr>
          <p:nvPr/>
        </p:nvPicPr>
        <p:blipFill rotWithShape="1">
          <a:blip r:embed="rId4">
            <a:extLst>
              <a:ext uri="{28A0092B-C50C-407E-A947-70E740481C1C}">
                <a14:useLocalDpi xmlns:a14="http://schemas.microsoft.com/office/drawing/2010/main" val="0"/>
              </a:ext>
            </a:extLst>
          </a:blip>
          <a:srcRect l="9864" r="26783" b="2"/>
          <a:stretch/>
        </p:blipFill>
        <p:spPr>
          <a:xfrm>
            <a:off x="6195373" y="321733"/>
            <a:ext cx="5674897" cy="5979074"/>
          </a:xfrm>
          <a:prstGeom prst="rect">
            <a:avLst/>
          </a:prstGeom>
        </p:spPr>
      </p:pic>
    </p:spTree>
    <p:extLst>
      <p:ext uri="{BB962C8B-B14F-4D97-AF65-F5344CB8AC3E}">
        <p14:creationId xmlns:p14="http://schemas.microsoft.com/office/powerpoint/2010/main" val="3255489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7260" y="2286538"/>
            <a:ext cx="481844" cy="405146"/>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8163" y="1832737"/>
            <a:ext cx="2843929" cy="3392100"/>
          </a:xfrm>
          <a:prstGeom prst="rect">
            <a:avLst/>
          </a:prstGeom>
        </p:spPr>
      </p:pic>
      <p:sp>
        <p:nvSpPr>
          <p:cNvPr id="9" name="文本框 8"/>
          <p:cNvSpPr txBox="1"/>
          <p:nvPr/>
        </p:nvSpPr>
        <p:spPr>
          <a:xfrm>
            <a:off x="3585350" y="2179641"/>
            <a:ext cx="969500" cy="646331"/>
          </a:xfrm>
          <a:prstGeom prst="rect">
            <a:avLst/>
          </a:prstGeom>
          <a:noFill/>
        </p:spPr>
        <p:txBody>
          <a:bodyPr wrap="square" rtlCol="0">
            <a:spAutoFit/>
          </a:bodyPr>
          <a:lstStyle/>
          <a:p>
            <a:r>
              <a:rPr lang="en-US" altLang="zh-CN"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01</a:t>
            </a:r>
            <a:endParaRPr lang="zh-CN" altLang="en-US"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5156" y="2286538"/>
            <a:ext cx="481844" cy="405146"/>
          </a:xfrm>
          <a:prstGeom prst="rect">
            <a:avLst/>
          </a:prstGeom>
        </p:spPr>
      </p:pic>
      <p:sp>
        <p:nvSpPr>
          <p:cNvPr id="12" name="文本框 11"/>
          <p:cNvSpPr txBox="1"/>
          <p:nvPr/>
        </p:nvSpPr>
        <p:spPr>
          <a:xfrm>
            <a:off x="7483246" y="2179641"/>
            <a:ext cx="969500" cy="646331"/>
          </a:xfrm>
          <a:prstGeom prst="rect">
            <a:avLst/>
          </a:prstGeom>
          <a:noFill/>
        </p:spPr>
        <p:txBody>
          <a:bodyPr wrap="square" rtlCol="0">
            <a:spAutoFit/>
          </a:bodyPr>
          <a:lstStyle/>
          <a:p>
            <a:r>
              <a:rPr lang="en-US" altLang="zh-CN"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02</a:t>
            </a:r>
            <a:endParaRPr lang="zh-CN" altLang="en-US"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grpSp>
        <p:nvGrpSpPr>
          <p:cNvPr id="13" name="组合 12"/>
          <p:cNvGrpSpPr/>
          <p:nvPr/>
        </p:nvGrpSpPr>
        <p:grpSpPr>
          <a:xfrm>
            <a:off x="248830" y="172316"/>
            <a:ext cx="6860440" cy="762527"/>
            <a:chOff x="248830" y="172316"/>
            <a:chExt cx="6860440" cy="762527"/>
          </a:xfrm>
        </p:grpSpPr>
        <p:sp>
          <p:nvSpPr>
            <p:cNvPr id="14" name="文本框 13"/>
            <p:cNvSpPr txBox="1"/>
            <p:nvPr/>
          </p:nvSpPr>
          <p:spPr>
            <a:xfrm>
              <a:off x="958227" y="182030"/>
              <a:ext cx="6151043" cy="707886"/>
            </a:xfrm>
            <a:prstGeom prst="rect">
              <a:avLst/>
            </a:prstGeom>
            <a:noFill/>
          </p:spPr>
          <p:txBody>
            <a:bodyPr wrap="none" rtlCol="0">
              <a:spAutoFit/>
            </a:bodyPr>
            <a:lstStyle>
              <a:defPPr>
                <a:defRPr lang="zh-CN"/>
              </a:defPPr>
              <a:lvl1pPr>
                <a:defRPr sz="13800">
                  <a:gradFill flip="none" rotWithShape="1">
                    <a:gsLst>
                      <a:gs pos="0">
                        <a:srgbClr val="BF3B72">
                          <a:shade val="30000"/>
                          <a:satMod val="115000"/>
                        </a:srgbClr>
                      </a:gs>
                      <a:gs pos="50000">
                        <a:srgbClr val="BF3B72">
                          <a:shade val="67500"/>
                          <a:satMod val="115000"/>
                        </a:srgbClr>
                      </a:gs>
                      <a:gs pos="100000">
                        <a:srgbClr val="BF3B72">
                          <a:shade val="100000"/>
                          <a:satMod val="115000"/>
                        </a:srgbClr>
                      </a:gs>
                    </a:gsLst>
                    <a:lin ang="16200000" scaled="1"/>
                    <a:tileRect/>
                  </a:gradFill>
                  <a:latin typeface="方正喵呜体" panose="02010600010101010101" pitchFamily="2" charset="-122"/>
                  <a:ea typeface="方正喵呜体" panose="02010600010101010101" pitchFamily="2" charset="-122"/>
                </a:defRPr>
              </a:lvl1pPr>
            </a:lstStyle>
            <a:p>
              <a:r>
                <a:rPr lang="vi-VN" altLang="zh-CN" sz="4000" dirty="0">
                  <a:latin typeface="Montserrat" panose="00000500000000000000" charset="0"/>
                  <a:ea typeface="Montserrat" panose="00000500000000000000" charset="0"/>
                  <a:cs typeface="Montserrat" panose="00000500000000000000" charset="0"/>
                </a:rPr>
                <a:t>CHỦ ĐỘNG KHI Ở NHÀ</a:t>
              </a:r>
              <a:endParaRPr lang="zh-CN" altLang="en-US" sz="4000" dirty="0">
                <a:latin typeface="Montserrat" panose="00000500000000000000" charset="0"/>
                <a:ea typeface="Montserrat" panose="00000500000000000000" charset="0"/>
                <a:cs typeface="Montserrat" panose="00000500000000000000" charset="0"/>
              </a:endParaRP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830" y="172316"/>
              <a:ext cx="511191" cy="762527"/>
            </a:xfrm>
            <a:prstGeom prst="rect">
              <a:avLst/>
            </a:prstGeom>
          </p:spPr>
        </p:pic>
      </p:gr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9170" y="4355203"/>
            <a:ext cx="481844" cy="405146"/>
          </a:xfrm>
          <a:prstGeom prst="rect">
            <a:avLst/>
          </a:prstGeom>
        </p:spPr>
      </p:pic>
      <p:sp>
        <p:nvSpPr>
          <p:cNvPr id="17" name="文本框 16"/>
          <p:cNvSpPr txBox="1"/>
          <p:nvPr/>
        </p:nvSpPr>
        <p:spPr>
          <a:xfrm>
            <a:off x="3597260" y="4248306"/>
            <a:ext cx="969500" cy="646331"/>
          </a:xfrm>
          <a:prstGeom prst="rect">
            <a:avLst/>
          </a:prstGeom>
          <a:noFill/>
        </p:spPr>
        <p:txBody>
          <a:bodyPr wrap="square" rtlCol="0">
            <a:spAutoFit/>
          </a:bodyPr>
          <a:lstStyle/>
          <a:p>
            <a:r>
              <a:rPr lang="en-US" altLang="zh-CN"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03</a:t>
            </a:r>
            <a:endParaRPr lang="zh-CN" altLang="en-US"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066" y="4355203"/>
            <a:ext cx="481844" cy="405146"/>
          </a:xfrm>
          <a:prstGeom prst="rect">
            <a:avLst/>
          </a:prstGeom>
        </p:spPr>
      </p:pic>
      <p:sp>
        <p:nvSpPr>
          <p:cNvPr id="19" name="文本框 18"/>
          <p:cNvSpPr txBox="1"/>
          <p:nvPr/>
        </p:nvSpPr>
        <p:spPr>
          <a:xfrm>
            <a:off x="7495156" y="4248306"/>
            <a:ext cx="969500" cy="646331"/>
          </a:xfrm>
          <a:prstGeom prst="rect">
            <a:avLst/>
          </a:prstGeom>
          <a:noFill/>
        </p:spPr>
        <p:txBody>
          <a:bodyPr wrap="square" rtlCol="0">
            <a:spAutoFit/>
          </a:bodyPr>
          <a:lstStyle/>
          <a:p>
            <a:r>
              <a:rPr lang="en-US" altLang="zh-CN"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rPr>
              <a:t>04</a:t>
            </a:r>
            <a:endParaRPr lang="zh-CN" altLang="en-US" sz="3600" dirty="0">
              <a:solidFill>
                <a:schemeClr val="tx1">
                  <a:lumMod val="75000"/>
                  <a:lumOff val="25000"/>
                </a:schemeClr>
              </a:solidFill>
              <a:latin typeface="Montserrat" panose="00000500000000000000" charset="0"/>
              <a:ea typeface="Montserrat" panose="00000500000000000000" charset="0"/>
              <a:cs typeface="Montserrat" panose="00000500000000000000" charset="0"/>
            </a:endParaRPr>
          </a:p>
        </p:txBody>
      </p:sp>
      <p:sp>
        <p:nvSpPr>
          <p:cNvPr id="20" name="矩形 19"/>
          <p:cNvSpPr/>
          <p:nvPr/>
        </p:nvSpPr>
        <p:spPr>
          <a:xfrm>
            <a:off x="248831" y="2179955"/>
            <a:ext cx="3336520" cy="10156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altLang="zh-CN" sz="2000" dirty="0">
                <a:solidFill>
                  <a:schemeClr val="tx1">
                    <a:lumMod val="65000"/>
                    <a:lumOff val="35000"/>
                  </a:schemeClr>
                </a:solidFill>
                <a:ea typeface="Montserrat" panose="00000500000000000000" charset="0"/>
                <a:cs typeface="Montserrat" panose="00000500000000000000" charset="0"/>
              </a:rPr>
              <a:t>Tự giác ôn bài, chuẩn bị bài cho buổi học tiếp theo</a:t>
            </a:r>
            <a:endParaRPr lang="zh-CN" altLang="en-US" sz="1600" dirty="0">
              <a:ea typeface="Montserrat" panose="00000500000000000000" charset="0"/>
              <a:cs typeface="Montserrat" panose="00000500000000000000" charset="0"/>
            </a:endParaRPr>
          </a:p>
        </p:txBody>
      </p:sp>
      <p:sp>
        <p:nvSpPr>
          <p:cNvPr id="21" name="矩形 20"/>
          <p:cNvSpPr/>
          <p:nvPr/>
        </p:nvSpPr>
        <p:spPr>
          <a:xfrm>
            <a:off x="248830" y="4300220"/>
            <a:ext cx="3385415" cy="132343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altLang="zh-CN" sz="2000" dirty="0">
                <a:solidFill>
                  <a:schemeClr val="tx1">
                    <a:lumMod val="65000"/>
                    <a:lumOff val="35000"/>
                  </a:schemeClr>
                </a:solidFill>
                <a:ea typeface="Montserrat" panose="00000500000000000000" charset="0"/>
                <a:cs typeface="Montserrat" panose="00000500000000000000" charset="0"/>
              </a:rPr>
              <a:t>Chủ động nhờ sự giúp đỡ, góp ý, hướng dẫn của người thân khi gặp khó khăn trong học tập</a:t>
            </a:r>
            <a:endParaRPr lang="zh-CN" altLang="en-US" sz="1600" dirty="0">
              <a:ea typeface="Montserrat" panose="00000500000000000000" charset="0"/>
              <a:cs typeface="Montserrat" panose="00000500000000000000" charset="0"/>
            </a:endParaRPr>
          </a:p>
        </p:txBody>
      </p:sp>
      <p:sp>
        <p:nvSpPr>
          <p:cNvPr id="22" name="矩形 21"/>
          <p:cNvSpPr/>
          <p:nvPr/>
        </p:nvSpPr>
        <p:spPr>
          <a:xfrm>
            <a:off x="8281568" y="4229100"/>
            <a:ext cx="3385414" cy="163121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altLang="zh-CN" sz="2000" dirty="0">
                <a:solidFill>
                  <a:schemeClr val="tx1">
                    <a:lumMod val="65000"/>
                    <a:lumOff val="35000"/>
                  </a:schemeClr>
                </a:solidFill>
                <a:ea typeface="Montserrat" panose="00000500000000000000" charset="0"/>
                <a:cs typeface="Montserrat" panose="00000500000000000000" charset="0"/>
              </a:rPr>
              <a:t>Tự đề xuất ý kiến, sở thích, năng khiếu học tập, lựa chọn nghề nghiệp của bản thân cho gia đình</a:t>
            </a:r>
            <a:endParaRPr lang="zh-CN" altLang="en-US" sz="1600" dirty="0">
              <a:ea typeface="Montserrat" panose="00000500000000000000" charset="0"/>
              <a:cs typeface="Montserrat" panose="00000500000000000000" charset="0"/>
            </a:endParaRPr>
          </a:p>
        </p:txBody>
      </p:sp>
      <p:sp>
        <p:nvSpPr>
          <p:cNvPr id="23" name="矩形 22"/>
          <p:cNvSpPr/>
          <p:nvPr/>
        </p:nvSpPr>
        <p:spPr>
          <a:xfrm>
            <a:off x="8281568" y="2061742"/>
            <a:ext cx="3309070" cy="10156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altLang="zh-CN" sz="2000" dirty="0">
                <a:solidFill>
                  <a:schemeClr val="tx1">
                    <a:lumMod val="65000"/>
                    <a:lumOff val="35000"/>
                  </a:schemeClr>
                </a:solidFill>
                <a:ea typeface="Montserrat" panose="00000500000000000000" charset="0"/>
                <a:cs typeface="Montserrat" panose="00000500000000000000" charset="0"/>
              </a:rPr>
              <a:t>Chủ động chia sẻ với người thân về kết quả học tập</a:t>
            </a:r>
            <a:endParaRPr lang="zh-CN" altLang="en-US" sz="1600" dirty="0">
              <a:ea typeface="Montserrat" panose="00000500000000000000" charset="0"/>
              <a:cs typeface="Montserrat" panose="00000500000000000000" charset="0"/>
            </a:endParaRPr>
          </a:p>
        </p:txBody>
      </p:sp>
    </p:spTree>
    <p:extLst>
      <p:ext uri="{BB962C8B-B14F-4D97-AF65-F5344CB8AC3E}">
        <p14:creationId xmlns:p14="http://schemas.microsoft.com/office/powerpoint/2010/main" val="23870679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2000"/>
                            </p:stCondLst>
                            <p:childTnLst>
                              <p:par>
                                <p:cTn id="20" presetID="26" presetClass="emph" presetSubtype="0" fill="hold" nodeType="after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3000"/>
                            </p:stCondLst>
                            <p:childTnLst>
                              <p:par>
                                <p:cTn id="30" presetID="15"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par>
                          <p:cTn id="42" fill="hold">
                            <p:stCondLst>
                              <p:cond delay="4500"/>
                            </p:stCondLst>
                            <p:childTnLst>
                              <p:par>
                                <p:cTn id="43" presetID="26" presetClass="emph" presetSubtype="0" fill="hold" nodeType="afterEffect">
                                  <p:stCondLst>
                                    <p:cond delay="0"/>
                                  </p:stCondLst>
                                  <p:childTnLst>
                                    <p:animEffect transition="out" filter="fade">
                                      <p:cBhvr>
                                        <p:cTn id="44" dur="500" tmFilter="0, 0; .2, .5; .8, .5; 1, 0"/>
                                        <p:tgtEl>
                                          <p:spTgt spid="11"/>
                                        </p:tgtEl>
                                      </p:cBhvr>
                                    </p:animEffect>
                                    <p:animScale>
                                      <p:cBhvr>
                                        <p:cTn id="45" dur="250" autoRev="1" fill="hold"/>
                                        <p:tgtEl>
                                          <p:spTgt spid="11"/>
                                        </p:tgtEl>
                                      </p:cBhvr>
                                      <p:by x="105000" y="105000"/>
                                    </p:animScale>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5500"/>
                            </p:stCondLst>
                            <p:childTnLst>
                              <p:par>
                                <p:cTn id="53" presetID="52"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Scale>
                                      <p:cBhvr>
                                        <p:cTn id="55"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3"/>
                                        </p:tgtEl>
                                        <p:attrNameLst>
                                          <p:attrName>ppt_x</p:attrName>
                                          <p:attrName>ppt_y</p:attrName>
                                        </p:attrNameLst>
                                      </p:cBhvr>
                                    </p:animMotion>
                                    <p:animEffect transition="in" filter="fade">
                                      <p:cBhvr>
                                        <p:cTn id="57" dur="1000"/>
                                        <p:tgtEl>
                                          <p:spTgt spid="23"/>
                                        </p:tgtEl>
                                      </p:cBhvr>
                                    </p:animEffect>
                                  </p:childTnLst>
                                </p:cTn>
                              </p:par>
                            </p:childTnLst>
                          </p:cTn>
                        </p:par>
                        <p:par>
                          <p:cTn id="58" fill="hold">
                            <p:stCondLst>
                              <p:cond delay="6500"/>
                            </p:stCondLst>
                            <p:childTnLst>
                              <p:par>
                                <p:cTn id="59" presetID="53" presetClass="entr" presetSubtype="16"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7000"/>
                            </p:stCondLst>
                            <p:childTnLst>
                              <p:par>
                                <p:cTn id="65" presetID="26" presetClass="emph" presetSubtype="0" fill="hold" nodeType="afterEffect">
                                  <p:stCondLst>
                                    <p:cond delay="0"/>
                                  </p:stCondLst>
                                  <p:childTnLst>
                                    <p:animEffect transition="out" filter="fade">
                                      <p:cBhvr>
                                        <p:cTn id="66" dur="500" tmFilter="0, 0; .2, .5; .8, .5; 1, 0"/>
                                        <p:tgtEl>
                                          <p:spTgt spid="16"/>
                                        </p:tgtEl>
                                      </p:cBhvr>
                                    </p:animEffect>
                                    <p:animScale>
                                      <p:cBhvr>
                                        <p:cTn id="67" dur="250" autoRev="1" fill="hold"/>
                                        <p:tgtEl>
                                          <p:spTgt spid="16"/>
                                        </p:tgtEl>
                                      </p:cBhvr>
                                      <p:by x="105000" y="105000"/>
                                    </p:animScale>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childTnLst>
                          </p:cTn>
                        </p:par>
                        <p:par>
                          <p:cTn id="74" fill="hold">
                            <p:stCondLst>
                              <p:cond delay="8000"/>
                            </p:stCondLst>
                            <p:childTnLst>
                              <p:par>
                                <p:cTn id="75" presetID="15"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1000" fill="hold"/>
                                        <p:tgtEl>
                                          <p:spTgt spid="21"/>
                                        </p:tgtEl>
                                        <p:attrNameLst>
                                          <p:attrName>ppt_w</p:attrName>
                                        </p:attrNameLst>
                                      </p:cBhvr>
                                      <p:tavLst>
                                        <p:tav tm="0">
                                          <p:val>
                                            <p:fltVal val="0"/>
                                          </p:val>
                                        </p:tav>
                                        <p:tav tm="100000">
                                          <p:val>
                                            <p:strVal val="#ppt_w"/>
                                          </p:val>
                                        </p:tav>
                                      </p:tavLst>
                                    </p:anim>
                                    <p:anim calcmode="lin" valueType="num">
                                      <p:cBhvr>
                                        <p:cTn id="78" dur="1000" fill="hold"/>
                                        <p:tgtEl>
                                          <p:spTgt spid="21"/>
                                        </p:tgtEl>
                                        <p:attrNameLst>
                                          <p:attrName>ppt_h</p:attrName>
                                        </p:attrNameLst>
                                      </p:cBhvr>
                                      <p:tavLst>
                                        <p:tav tm="0">
                                          <p:val>
                                            <p:fltVal val="0"/>
                                          </p:val>
                                        </p:tav>
                                        <p:tav tm="100000">
                                          <p:val>
                                            <p:strVal val="#ppt_h"/>
                                          </p:val>
                                        </p:tav>
                                      </p:tavLst>
                                    </p:anim>
                                    <p:anim calcmode="lin" valueType="num">
                                      <p:cBhvr>
                                        <p:cTn id="7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animEffect transition="in" filter="fade">
                                      <p:cBhvr>
                                        <p:cTn id="86" dur="500"/>
                                        <p:tgtEl>
                                          <p:spTgt spid="18"/>
                                        </p:tgtEl>
                                      </p:cBhvr>
                                    </p:animEffect>
                                  </p:childTnLst>
                                </p:cTn>
                              </p:par>
                            </p:childTnLst>
                          </p:cTn>
                        </p:par>
                        <p:par>
                          <p:cTn id="87" fill="hold">
                            <p:stCondLst>
                              <p:cond delay="9500"/>
                            </p:stCondLst>
                            <p:childTnLst>
                              <p:par>
                                <p:cTn id="88" presetID="26" presetClass="emph" presetSubtype="0" fill="hold" nodeType="afterEffect">
                                  <p:stCondLst>
                                    <p:cond delay="0"/>
                                  </p:stCondLst>
                                  <p:childTnLst>
                                    <p:animEffect transition="out" filter="fade">
                                      <p:cBhvr>
                                        <p:cTn id="89" dur="500" tmFilter="0, 0; .2, .5; .8, .5; 1, 0"/>
                                        <p:tgtEl>
                                          <p:spTgt spid="18"/>
                                        </p:tgtEl>
                                      </p:cBhvr>
                                    </p:animEffect>
                                    <p:animScale>
                                      <p:cBhvr>
                                        <p:cTn id="90" dur="250" autoRev="1" fill="hold"/>
                                        <p:tgtEl>
                                          <p:spTgt spid="18"/>
                                        </p:tgtEl>
                                      </p:cBhvr>
                                      <p:by x="105000" y="105000"/>
                                    </p:animScale>
                                  </p:childTnLst>
                                </p:cTn>
                              </p:par>
                            </p:childTnLst>
                          </p:cTn>
                        </p:par>
                        <p:par>
                          <p:cTn id="91" fill="hold">
                            <p:stCondLst>
                              <p:cond delay="10000"/>
                            </p:stCondLst>
                            <p:childTnLst>
                              <p:par>
                                <p:cTn id="92" presetID="53" presetClass="entr" presetSubtype="16"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 calcmode="lin" valueType="num">
                                      <p:cBhvr>
                                        <p:cTn id="94" dur="500" fill="hold"/>
                                        <p:tgtEl>
                                          <p:spTgt spid="19"/>
                                        </p:tgtEl>
                                        <p:attrNameLst>
                                          <p:attrName>ppt_w</p:attrName>
                                        </p:attrNameLst>
                                      </p:cBhvr>
                                      <p:tavLst>
                                        <p:tav tm="0">
                                          <p:val>
                                            <p:fltVal val="0"/>
                                          </p:val>
                                        </p:tav>
                                        <p:tav tm="100000">
                                          <p:val>
                                            <p:strVal val="#ppt_w"/>
                                          </p:val>
                                        </p:tav>
                                      </p:tavLst>
                                    </p:anim>
                                    <p:anim calcmode="lin" valueType="num">
                                      <p:cBhvr>
                                        <p:cTn id="95" dur="500" fill="hold"/>
                                        <p:tgtEl>
                                          <p:spTgt spid="19"/>
                                        </p:tgtEl>
                                        <p:attrNameLst>
                                          <p:attrName>ppt_h</p:attrName>
                                        </p:attrNameLst>
                                      </p:cBhvr>
                                      <p:tavLst>
                                        <p:tav tm="0">
                                          <p:val>
                                            <p:fltVal val="0"/>
                                          </p:val>
                                        </p:tav>
                                        <p:tav tm="100000">
                                          <p:val>
                                            <p:strVal val="#ppt_h"/>
                                          </p:val>
                                        </p:tav>
                                      </p:tavLst>
                                    </p:anim>
                                    <p:animEffect transition="in" filter="fade">
                                      <p:cBhvr>
                                        <p:cTn id="96" dur="500"/>
                                        <p:tgtEl>
                                          <p:spTgt spid="19"/>
                                        </p:tgtEl>
                                      </p:cBhvr>
                                    </p:animEffect>
                                  </p:childTnLst>
                                </p:cTn>
                              </p:par>
                            </p:childTnLst>
                          </p:cTn>
                        </p:par>
                        <p:par>
                          <p:cTn id="97" fill="hold">
                            <p:stCondLst>
                              <p:cond delay="10500"/>
                            </p:stCondLst>
                            <p:childTnLst>
                              <p:par>
                                <p:cTn id="98" presetID="52"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Scale>
                                      <p:cBhvr>
                                        <p:cTn id="100"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1" dur="1000" decel="50000" fill="hold">
                                          <p:stCondLst>
                                            <p:cond delay="0"/>
                                          </p:stCondLst>
                                        </p:cTn>
                                        <p:tgtEl>
                                          <p:spTgt spid="22"/>
                                        </p:tgtEl>
                                        <p:attrNameLst>
                                          <p:attrName>ppt_x</p:attrName>
                                          <p:attrName>ppt_y</p:attrName>
                                        </p:attrNameLst>
                                      </p:cBhvr>
                                    </p:animMotion>
                                    <p:animEffect transition="in" filter="fade">
                                      <p:cBhvr>
                                        <p:cTn id="10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7" grpId="0"/>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indoor, wall, sitting&#10;&#10;Description automatically generated">
            <a:extLst>
              <a:ext uri="{FF2B5EF4-FFF2-40B4-BE49-F238E27FC236}">
                <a16:creationId xmlns:a16="http://schemas.microsoft.com/office/drawing/2014/main" id="{47105E58-EE51-DD39-EE1F-C6C6B7A4F571}"/>
              </a:ext>
            </a:extLst>
          </p:cNvPr>
          <p:cNvPicPr>
            <a:picLocks noChangeAspect="1"/>
          </p:cNvPicPr>
          <p:nvPr/>
        </p:nvPicPr>
        <p:blipFill rotWithShape="1">
          <a:blip r:embed="rId2">
            <a:extLst>
              <a:ext uri="{28A0092B-C50C-407E-A947-70E740481C1C}">
                <a14:useLocalDpi xmlns:a14="http://schemas.microsoft.com/office/drawing/2010/main" val="0"/>
              </a:ext>
            </a:extLst>
          </a:blip>
          <a:srcRect r="7275" b="3"/>
          <a:stretch/>
        </p:blipFill>
        <p:spPr>
          <a:xfrm>
            <a:off x="6887045" y="10"/>
            <a:ext cx="4661488" cy="3104198"/>
          </a:xfrm>
          <a:prstGeom prst="rect">
            <a:avLst/>
          </a:prstGeom>
        </p:spPr>
      </p:pic>
      <p:pic>
        <p:nvPicPr>
          <p:cNvPr id="7" name="Picture 6" descr="A child using a computer&#10;&#10;Description automatically generated with medium confidence">
            <a:extLst>
              <a:ext uri="{FF2B5EF4-FFF2-40B4-BE49-F238E27FC236}">
                <a16:creationId xmlns:a16="http://schemas.microsoft.com/office/drawing/2014/main" id="{A51BD563-662E-C50C-766A-AB4CF63E06E7}"/>
              </a:ext>
            </a:extLst>
          </p:cNvPr>
          <p:cNvPicPr>
            <a:picLocks noChangeAspect="1"/>
          </p:cNvPicPr>
          <p:nvPr/>
        </p:nvPicPr>
        <p:blipFill rotWithShape="1">
          <a:blip r:embed="rId3">
            <a:extLst>
              <a:ext uri="{28A0092B-C50C-407E-A947-70E740481C1C}">
                <a14:useLocalDpi xmlns:a14="http://schemas.microsoft.com/office/drawing/2010/main" val="0"/>
              </a:ext>
            </a:extLst>
          </a:blip>
          <a:srcRect t="13157" r="-1" b="-1"/>
          <a:stretch/>
        </p:blipFill>
        <p:spPr>
          <a:xfrm>
            <a:off x="5419264" y="3265080"/>
            <a:ext cx="6129269" cy="3592925"/>
          </a:xfrm>
          <a:prstGeom prst="rect">
            <a:avLst/>
          </a:prstGeom>
        </p:spPr>
      </p:pic>
      <p:pic>
        <p:nvPicPr>
          <p:cNvPr id="5" name="Picture 4" descr="A person working on a computer&#10;&#10;Description automatically generated with medium confidence">
            <a:extLst>
              <a:ext uri="{FF2B5EF4-FFF2-40B4-BE49-F238E27FC236}">
                <a16:creationId xmlns:a16="http://schemas.microsoft.com/office/drawing/2014/main" id="{2EF4B03F-C262-F9DB-32F8-C45E703F0A1F}"/>
              </a:ext>
            </a:extLst>
          </p:cNvPr>
          <p:cNvPicPr>
            <a:picLocks noChangeAspect="1"/>
          </p:cNvPicPr>
          <p:nvPr/>
        </p:nvPicPr>
        <p:blipFill rotWithShape="1">
          <a:blip r:embed="rId4">
            <a:extLst>
              <a:ext uri="{28A0092B-C50C-407E-A947-70E740481C1C}">
                <a14:useLocalDpi xmlns:a14="http://schemas.microsoft.com/office/drawing/2010/main" val="0"/>
              </a:ext>
            </a:extLst>
          </a:blip>
          <a:srcRect r="1" b="3091"/>
          <a:stretch/>
        </p:blipFill>
        <p:spPr>
          <a:xfrm>
            <a:off x="643467" y="-5"/>
            <a:ext cx="6082711"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sp>
        <p:nvSpPr>
          <p:cNvPr id="12" name="Rectangle 11">
            <a:extLst>
              <a:ext uri="{FF2B5EF4-FFF2-40B4-BE49-F238E27FC236}">
                <a16:creationId xmlns:a16="http://schemas.microsoft.com/office/drawing/2014/main" id="{749FA6A2-2239-4EF2-9EB3-B1DC295FE1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C8CE120-F41B-E597-D0FF-B5E2D96A79A7}"/>
              </a:ext>
            </a:extLst>
          </p:cNvPr>
          <p:cNvSpPr/>
          <p:nvPr/>
        </p:nvSpPr>
        <p:spPr>
          <a:xfrm>
            <a:off x="643467" y="4080063"/>
            <a:ext cx="4614930" cy="215614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solidFill>
                  <a:schemeClr val="bg2">
                    <a:lumMod val="10000"/>
                  </a:schemeClr>
                </a:solidFill>
              </a:rPr>
              <a:t>CHỦ ĐỘNG, TỰ GIÁC TRONG HỌC TẬP Ở NHÀ</a:t>
            </a:r>
          </a:p>
        </p:txBody>
      </p:sp>
    </p:spTree>
    <p:extLst>
      <p:ext uri="{BB962C8B-B14F-4D97-AF65-F5344CB8AC3E}">
        <p14:creationId xmlns:p14="http://schemas.microsoft.com/office/powerpoint/2010/main" val="30231935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F6547EA-41D3-4BF5-8A21-C9B464E348F1"/>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E:\学习\包图网\视频"/>
  <p:tag name="ISPRING_PRESENTATION_TITLE" val="可爱卡通教师说课"/>
</p:tagLst>
</file>

<file path=ppt/tags/tag10.xml><?xml version="1.0" encoding="utf-8"?>
<p:tagLst xmlns:a="http://schemas.openxmlformats.org/drawingml/2006/main" xmlns:r="http://schemas.openxmlformats.org/officeDocument/2006/relationships" xmlns:p="http://schemas.openxmlformats.org/presentationml/2006/main">
  <p:tag name="PA" val="v3.1.0"/>
</p:tagLst>
</file>

<file path=ppt/tags/tag11.xml><?xml version="1.0" encoding="utf-8"?>
<p:tagLst xmlns:a="http://schemas.openxmlformats.org/drawingml/2006/main" xmlns:r="http://schemas.openxmlformats.org/officeDocument/2006/relationships" xmlns:p="http://schemas.openxmlformats.org/presentationml/2006/main">
  <p:tag name="PA" val="v3.1.0"/>
</p:tagLst>
</file>

<file path=ppt/tags/tag12.xml><?xml version="1.0" encoding="utf-8"?>
<p:tagLst xmlns:a="http://schemas.openxmlformats.org/drawingml/2006/main" xmlns:r="http://schemas.openxmlformats.org/officeDocument/2006/relationships" xmlns:p="http://schemas.openxmlformats.org/presentationml/2006/main">
  <p:tag name="PA" val="v3.1.0"/>
</p:tagLst>
</file>

<file path=ppt/tags/tag13.xml><?xml version="1.0" encoding="utf-8"?>
<p:tagLst xmlns:a="http://schemas.openxmlformats.org/drawingml/2006/main" xmlns:r="http://schemas.openxmlformats.org/officeDocument/2006/relationships" xmlns:p="http://schemas.openxmlformats.org/presentationml/2006/main">
  <p:tag name="PA" val="v3.1.0"/>
</p:tagLst>
</file>

<file path=ppt/tags/tag2.xml><?xml version="1.0" encoding="utf-8"?>
<p:tagLst xmlns:a="http://schemas.openxmlformats.org/drawingml/2006/main" xmlns:r="http://schemas.openxmlformats.org/officeDocument/2006/relationships" xmlns:p="http://schemas.openxmlformats.org/presentationml/2006/main">
  <p:tag name="MH" val="20170416112036"/>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70416112036"/>
  <p:tag name="MH_LIBRARY" val="GRAPHIC"/>
  <p:tag name="MH_ORDER" val="TextBox 20"/>
</p:tagLst>
</file>

<file path=ppt/tags/tag4.xml><?xml version="1.0" encoding="utf-8"?>
<p:tagLst xmlns:a="http://schemas.openxmlformats.org/drawingml/2006/main" xmlns:r="http://schemas.openxmlformats.org/officeDocument/2006/relationships" xmlns:p="http://schemas.openxmlformats.org/presentationml/2006/main">
  <p:tag name="MH" val="20170411125732"/>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411125732"/>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411125732"/>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PA" val="v3.1.0"/>
</p:tagLst>
</file>

<file path=ppt/tags/tag8.xml><?xml version="1.0" encoding="utf-8"?>
<p:tagLst xmlns:a="http://schemas.openxmlformats.org/drawingml/2006/main" xmlns:r="http://schemas.openxmlformats.org/officeDocument/2006/relationships" xmlns:p="http://schemas.openxmlformats.org/presentationml/2006/main">
  <p:tag name="MH" val="20170416112036"/>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 val="20170416112036"/>
  <p:tag name="MH_LIBRARY" val="GRAPHIC"/>
  <p:tag name="MH_ORDER" val="TextBox 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ontserrat"/>
        <a:ea typeface=""/>
        <a:cs typeface=""/>
        <a:font script="Jpan" typeface="ＭＳ Ｐゴシック"/>
        <a:font script="Hang" typeface="맑은 고딕"/>
        <a:font script="Hans" typeface="Montserra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ＭＳ Ｐゴシック"/>
        <a:font script="Hang" typeface="맑은 고딕"/>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游ゴシック"/>
        <a:font script="Hang" typeface="맑은 고딕"/>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ontserrat"/>
        <a:ea typeface=""/>
        <a:cs typeface=""/>
        <a:font script="Jpan" typeface="ＭＳ Ｐゴシック"/>
        <a:font script="Hang" typeface="맑은 고딕"/>
        <a:font script="Hans" typeface="Montserra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ＭＳ Ｐゴシック"/>
        <a:font script="Hang" typeface="맑은 고딕"/>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968</Words>
  <Application>Microsoft Office PowerPoint</Application>
  <PresentationFormat>Widescreen</PresentationFormat>
  <Paragraphs>94</Paragraphs>
  <Slides>19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iCiel Cadena</vt:lpstr>
      <vt:lpstr>iCiel Crocante</vt:lpstr>
      <vt:lpstr>Montserrat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2016-11-14T08:00:00Z</dcterms:created>
  <dcterms:modified xsi:type="dcterms:W3CDTF">2023-08-25T02:39:34Z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2CB7C2AB67E040808E9733BFD4C5EFBE</vt:lpwstr>
  </property>
  <property fmtid="{D5CDD505-2E9C-101B-9397-08002B2CF9AE}" pid="3" name="KSOProductBuildVer">
    <vt:lpwstr>2052-11.1.0.10463</vt:lpwstr>
  </property>
</Properties>
</file>