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1" r:id="rId2"/>
    <p:sldId id="256" r:id="rId3"/>
    <p:sldId id="302" r:id="rId4"/>
    <p:sldId id="279" r:id="rId5"/>
    <p:sldId id="359" r:id="rId6"/>
    <p:sldId id="316" r:id="rId7"/>
    <p:sldId id="355" r:id="rId8"/>
    <p:sldId id="356" r:id="rId9"/>
    <p:sldId id="283" r:id="rId10"/>
    <p:sldId id="298" r:id="rId11"/>
    <p:sldId id="289" r:id="rId12"/>
    <p:sldId id="290" r:id="rId13"/>
    <p:sldId id="351" r:id="rId14"/>
    <p:sldId id="313" r:id="rId15"/>
    <p:sldId id="314"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8"/>
    <a:srgbClr val="F16649"/>
    <a:srgbClr val="0070C0"/>
    <a:srgbClr val="C0E6EA"/>
    <a:srgbClr val="62C8CE"/>
    <a:srgbClr val="05A0B8"/>
    <a:srgbClr val="7192A9"/>
    <a:srgbClr val="F47D5F"/>
    <a:srgbClr val="0FB7BD"/>
    <a:srgbClr val="F2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57" d="100"/>
          <a:sy n="57" d="100"/>
        </p:scale>
        <p:origin x="114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5371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09554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14325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4931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6606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635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en/meeting-conference-sales-business-1184892/" TargetMode="External"/><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 name="Picture 2">
            <a:extLst>
              <a:ext uri="{FF2B5EF4-FFF2-40B4-BE49-F238E27FC236}">
                <a16:creationId xmlns:a16="http://schemas.microsoft.com/office/drawing/2014/main" id="{1E04D95C-4106-9296-B0F6-38C23AE12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6445082" y="1739156"/>
            <a:ext cx="5576737" cy="3443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91B401-BD2C-A217-9EC3-374608CCCEFE}"/>
              </a:ext>
            </a:extLst>
          </p:cNvPr>
          <p:cNvSpPr txBox="1"/>
          <p:nvPr/>
        </p:nvSpPr>
        <p:spPr>
          <a:xfrm>
            <a:off x="470370" y="1741850"/>
            <a:ext cx="6082114"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1. What type of house do you think it is?</a:t>
            </a:r>
          </a:p>
        </p:txBody>
      </p:sp>
      <p:sp>
        <p:nvSpPr>
          <p:cNvPr id="4" name="TextBox 4">
            <a:extLst>
              <a:ext uri="{FF2B5EF4-FFF2-40B4-BE49-F238E27FC236}">
                <a16:creationId xmlns:a16="http://schemas.microsoft.com/office/drawing/2014/main" id="{50DD9802-CB2D-FADC-057F-81FB24DF4CDB}"/>
              </a:ext>
            </a:extLst>
          </p:cNvPr>
          <p:cNvSpPr txBox="1"/>
          <p:nvPr/>
        </p:nvSpPr>
        <p:spPr>
          <a:xfrm>
            <a:off x="470370" y="2663896"/>
            <a:ext cx="551849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2. Where do you think the house is? </a:t>
            </a:r>
          </a:p>
        </p:txBody>
      </p:sp>
      <p:sp>
        <p:nvSpPr>
          <p:cNvPr id="5" name="TextBox 5">
            <a:extLst>
              <a:ext uri="{FF2B5EF4-FFF2-40B4-BE49-F238E27FC236}">
                <a16:creationId xmlns:a16="http://schemas.microsoft.com/office/drawing/2014/main" id="{C2A3C757-8EFD-344D-E78C-F7FB6EE298AC}"/>
              </a:ext>
            </a:extLst>
          </p:cNvPr>
          <p:cNvSpPr txBox="1"/>
          <p:nvPr/>
        </p:nvSpPr>
        <p:spPr>
          <a:xfrm>
            <a:off x="470370" y="3669004"/>
            <a:ext cx="5974713"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3. What can you see around the house?</a:t>
            </a:r>
          </a:p>
        </p:txBody>
      </p:sp>
      <p:sp>
        <p:nvSpPr>
          <p:cNvPr id="6" name="TextBox 6">
            <a:extLst>
              <a:ext uri="{FF2B5EF4-FFF2-40B4-BE49-F238E27FC236}">
                <a16:creationId xmlns:a16="http://schemas.microsoft.com/office/drawing/2014/main" id="{862522DB-15A3-45D5-D2A5-C929E58FCCED}"/>
              </a:ext>
            </a:extLst>
          </p:cNvPr>
          <p:cNvSpPr txBox="1"/>
          <p:nvPr/>
        </p:nvSpPr>
        <p:spPr>
          <a:xfrm>
            <a:off x="470370" y="5215037"/>
            <a:ext cx="5192447"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4. What can you see in the house?</a:t>
            </a:r>
          </a:p>
        </p:txBody>
      </p:sp>
      <p:sp>
        <p:nvSpPr>
          <p:cNvPr id="7" name="TextBox 7">
            <a:extLst>
              <a:ext uri="{FF2B5EF4-FFF2-40B4-BE49-F238E27FC236}">
                <a16:creationId xmlns:a16="http://schemas.microsoft.com/office/drawing/2014/main" id="{E31BD2AB-7116-3A5F-B399-DEC57265D9D7}"/>
              </a:ext>
            </a:extLst>
          </p:cNvPr>
          <p:cNvSpPr txBox="1"/>
          <p:nvPr/>
        </p:nvSpPr>
        <p:spPr>
          <a:xfrm>
            <a:off x="598302" y="2239629"/>
            <a:ext cx="1459054" cy="523220"/>
          </a:xfrm>
          <a:prstGeom prst="rect">
            <a:avLst/>
          </a:prstGeom>
          <a:noFill/>
        </p:spPr>
        <p:txBody>
          <a:bodyPr wrap="none" rtlCol="0">
            <a:spAutoFit/>
          </a:bodyPr>
          <a:lstStyle/>
          <a:p>
            <a:r>
              <a:rPr lang="en-US" sz="2800" dirty="0">
                <a:solidFill>
                  <a:srgbClr val="C00000"/>
                </a:solidFill>
                <a:latin typeface="Calibri" panose="020F0502020204030204" pitchFamily="34" charset="0"/>
                <a:cs typeface="Calibri" panose="020F0502020204030204" pitchFamily="34" charset="0"/>
              </a:rPr>
              <a:t>It’s villa. </a:t>
            </a:r>
          </a:p>
        </p:txBody>
      </p:sp>
      <p:sp>
        <p:nvSpPr>
          <p:cNvPr id="8" name="TextBox 9">
            <a:extLst>
              <a:ext uri="{FF2B5EF4-FFF2-40B4-BE49-F238E27FC236}">
                <a16:creationId xmlns:a16="http://schemas.microsoft.com/office/drawing/2014/main" id="{F260F487-714D-0A5D-CEDF-2993DD17376B}"/>
              </a:ext>
            </a:extLst>
          </p:cNvPr>
          <p:cNvSpPr txBox="1"/>
          <p:nvPr/>
        </p:nvSpPr>
        <p:spPr>
          <a:xfrm>
            <a:off x="598302" y="3129515"/>
            <a:ext cx="2233304" cy="523220"/>
          </a:xfrm>
          <a:prstGeom prst="rect">
            <a:avLst/>
          </a:prstGeom>
          <a:noFill/>
        </p:spPr>
        <p:txBody>
          <a:bodyPr wrap="none" rtlCol="0">
            <a:spAutoFit/>
          </a:bodyPr>
          <a:lstStyle/>
          <a:p>
            <a:r>
              <a:rPr lang="en-US" sz="2800" dirty="0">
                <a:solidFill>
                  <a:srgbClr val="C00000"/>
                </a:solidFill>
                <a:latin typeface="Calibri" panose="020F0502020204030204" pitchFamily="34" charset="0"/>
                <a:cs typeface="Calibri" panose="020F0502020204030204" pitchFamily="34" charset="0"/>
              </a:rPr>
              <a:t>On the ocean.</a:t>
            </a:r>
          </a:p>
        </p:txBody>
      </p:sp>
      <p:sp>
        <p:nvSpPr>
          <p:cNvPr id="9" name="TextBox 10">
            <a:extLst>
              <a:ext uri="{FF2B5EF4-FFF2-40B4-BE49-F238E27FC236}">
                <a16:creationId xmlns:a16="http://schemas.microsoft.com/office/drawing/2014/main" id="{D0D39FB3-CB70-A67D-79EE-C3550046F7F1}"/>
              </a:ext>
            </a:extLst>
          </p:cNvPr>
          <p:cNvSpPr txBox="1"/>
          <p:nvPr/>
        </p:nvSpPr>
        <p:spPr>
          <a:xfrm>
            <a:off x="546998" y="4226577"/>
            <a:ext cx="5192447" cy="954107"/>
          </a:xfrm>
          <a:prstGeom prst="rect">
            <a:avLst/>
          </a:prstGeom>
          <a:noFill/>
        </p:spPr>
        <p:txBody>
          <a:bodyPr wrap="square" rtlCol="0">
            <a:spAutoFit/>
          </a:bodyPr>
          <a:lstStyle/>
          <a:p>
            <a:r>
              <a:rPr lang="en-US" sz="2800" dirty="0">
                <a:solidFill>
                  <a:srgbClr val="C00000"/>
                </a:solidFill>
                <a:latin typeface="Calibri" panose="020F0502020204030204" pitchFamily="34" charset="0"/>
                <a:cs typeface="Calibri" panose="020F0502020204030204" pitchFamily="34" charset="0"/>
              </a:rPr>
              <a:t>A helicopter, trees, a garden, a swimming pool, blue sea.</a:t>
            </a:r>
          </a:p>
        </p:txBody>
      </p:sp>
      <p:sp>
        <p:nvSpPr>
          <p:cNvPr id="10" name="TextBox 11">
            <a:extLst>
              <a:ext uri="{FF2B5EF4-FFF2-40B4-BE49-F238E27FC236}">
                <a16:creationId xmlns:a16="http://schemas.microsoft.com/office/drawing/2014/main" id="{951215DA-1C9E-C7D1-2FB4-96AA47724BA9}"/>
              </a:ext>
            </a:extLst>
          </p:cNvPr>
          <p:cNvSpPr txBox="1"/>
          <p:nvPr/>
        </p:nvSpPr>
        <p:spPr>
          <a:xfrm>
            <a:off x="598302" y="5856976"/>
            <a:ext cx="9054263" cy="523220"/>
          </a:xfrm>
          <a:prstGeom prst="rect">
            <a:avLst/>
          </a:prstGeom>
          <a:noFill/>
        </p:spPr>
        <p:txBody>
          <a:bodyPr wrap="square" rtlCol="0">
            <a:spAutoFit/>
          </a:bodyPr>
          <a:lstStyle/>
          <a:p>
            <a:r>
              <a:rPr lang="en-US" sz="2800" dirty="0">
                <a:solidFill>
                  <a:srgbClr val="C00000"/>
                </a:solidFill>
                <a:latin typeface="Calibri" panose="020F0502020204030204" pitchFamily="34" charset="0"/>
                <a:cs typeface="Calibri" panose="020F0502020204030204" pitchFamily="34" charset="0"/>
              </a:rPr>
              <a:t>Robots in the kitchen, a TV, a computer,… in the living room. </a:t>
            </a:r>
          </a:p>
        </p:txBody>
      </p:sp>
      <p:sp>
        <p:nvSpPr>
          <p:cNvPr id="22" name="TextBox 22">
            <a:extLst>
              <a:ext uri="{FF2B5EF4-FFF2-40B4-BE49-F238E27FC236}">
                <a16:creationId xmlns:a16="http://schemas.microsoft.com/office/drawing/2014/main" id="{F8A09EF7-53D7-5C9E-6706-4EB6D7E90B72}"/>
              </a:ext>
            </a:extLst>
          </p:cNvPr>
          <p:cNvSpPr txBox="1"/>
          <p:nvPr/>
        </p:nvSpPr>
        <p:spPr>
          <a:xfrm>
            <a:off x="1027850" y="1152225"/>
            <a:ext cx="8842157" cy="523220"/>
          </a:xfrm>
          <a:prstGeom prst="rect">
            <a:avLst/>
          </a:prstGeom>
          <a:noFill/>
        </p:spPr>
        <p:txBody>
          <a:bodyPr wrap="square" rtlCol="0">
            <a:spAutoFit/>
          </a:bodyPr>
          <a:lstStyle/>
          <a:p>
            <a:pPr algn="just"/>
            <a:r>
              <a:rPr lang="en-US" sz="2800" b="1" spc="-100" dirty="0">
                <a:effectLst>
                  <a:glow rad="88900">
                    <a:schemeClr val="bg1"/>
                  </a:glow>
                </a:effectLst>
                <a:latin typeface="Times New Roman" pitchFamily="18" charset="0"/>
                <a:cs typeface="Times New Roman" pitchFamily="18" charset="0"/>
              </a:rPr>
              <a:t>Look at the picture and answer.</a:t>
            </a:r>
          </a:p>
        </p:txBody>
      </p:sp>
      <p:sp>
        <p:nvSpPr>
          <p:cNvPr id="23" name="Rounded Rectangle 15">
            <a:extLst>
              <a:ext uri="{FF2B5EF4-FFF2-40B4-BE49-F238E27FC236}">
                <a16:creationId xmlns:a16="http://schemas.microsoft.com/office/drawing/2014/main" id="{DB70D3B4-9803-69A9-4AF4-28FDCD590A19}"/>
              </a:ext>
            </a:extLst>
          </p:cNvPr>
          <p:cNvSpPr/>
          <p:nvPr/>
        </p:nvSpPr>
        <p:spPr>
          <a:xfrm>
            <a:off x="470370" y="1155899"/>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16">
            <a:extLst>
              <a:ext uri="{FF2B5EF4-FFF2-40B4-BE49-F238E27FC236}">
                <a16:creationId xmlns:a16="http://schemas.microsoft.com/office/drawing/2014/main" id="{0EB0DABE-4899-FBBE-65A4-61FE86F6A6AC}"/>
              </a:ext>
            </a:extLst>
          </p:cNvPr>
          <p:cNvSpPr txBox="1"/>
          <p:nvPr/>
        </p:nvSpPr>
        <p:spPr>
          <a:xfrm>
            <a:off x="525244" y="107016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4F8F3C8-7BF4-958D-9DC8-A3B78A69CBED}"/>
              </a:ext>
            </a:extLst>
          </p:cNvPr>
          <p:cNvSpPr/>
          <p:nvPr/>
        </p:nvSpPr>
        <p:spPr>
          <a:xfrm>
            <a:off x="6885577" y="447041"/>
            <a:ext cx="5124888" cy="5909311"/>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43" name="Rounded Rectangle 42">
            <a:extLst>
              <a:ext uri="{FF2B5EF4-FFF2-40B4-BE49-F238E27FC236}">
                <a16:creationId xmlns:a16="http://schemas.microsoft.com/office/drawing/2014/main" id="{12017C6A-54F3-30D2-26BC-7B974C74B723}"/>
              </a:ext>
            </a:extLst>
          </p:cNvPr>
          <p:cNvSpPr/>
          <p:nvPr/>
        </p:nvSpPr>
        <p:spPr>
          <a:xfrm>
            <a:off x="8318232" y="4914907"/>
            <a:ext cx="28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4" name="Rounded Rectangle 43">
            <a:extLst>
              <a:ext uri="{FF2B5EF4-FFF2-40B4-BE49-F238E27FC236}">
                <a16:creationId xmlns:a16="http://schemas.microsoft.com/office/drawing/2014/main" id="{450CA768-0982-05BF-A66B-19AC5B78EC39}"/>
              </a:ext>
            </a:extLst>
          </p:cNvPr>
          <p:cNvSpPr/>
          <p:nvPr/>
        </p:nvSpPr>
        <p:spPr>
          <a:xfrm>
            <a:off x="6966799" y="5928805"/>
            <a:ext cx="16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5" name="Rounded Rectangle 44">
            <a:extLst>
              <a:ext uri="{FF2B5EF4-FFF2-40B4-BE49-F238E27FC236}">
                <a16:creationId xmlns:a16="http://schemas.microsoft.com/office/drawing/2014/main" id="{98FC9EEB-22B3-BA7F-7417-29ACD40ABDB2}"/>
              </a:ext>
            </a:extLst>
          </p:cNvPr>
          <p:cNvSpPr/>
          <p:nvPr/>
        </p:nvSpPr>
        <p:spPr>
          <a:xfrm>
            <a:off x="6966799" y="5254836"/>
            <a:ext cx="225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6" name="Rounded Rectangle 45">
            <a:extLst>
              <a:ext uri="{FF2B5EF4-FFF2-40B4-BE49-F238E27FC236}">
                <a16:creationId xmlns:a16="http://schemas.microsoft.com/office/drawing/2014/main" id="{7834344A-43C6-DF58-F2A3-A15D0AAADD67}"/>
              </a:ext>
            </a:extLst>
          </p:cNvPr>
          <p:cNvSpPr/>
          <p:nvPr/>
        </p:nvSpPr>
        <p:spPr>
          <a:xfrm>
            <a:off x="9337040" y="5591749"/>
            <a:ext cx="216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3" name="Rounded Rectangle 22">
            <a:extLst>
              <a:ext uri="{FF2B5EF4-FFF2-40B4-BE49-F238E27FC236}">
                <a16:creationId xmlns:a16="http://schemas.microsoft.com/office/drawing/2014/main" id="{EB08E8A2-506A-8A77-4E66-6910922D93A6}"/>
              </a:ext>
            </a:extLst>
          </p:cNvPr>
          <p:cNvSpPr/>
          <p:nvPr/>
        </p:nvSpPr>
        <p:spPr>
          <a:xfrm>
            <a:off x="9265451" y="2718107"/>
            <a:ext cx="768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8" name="Rounded Rectangle 27">
            <a:extLst>
              <a:ext uri="{FF2B5EF4-FFF2-40B4-BE49-F238E27FC236}">
                <a16:creationId xmlns:a16="http://schemas.microsoft.com/office/drawing/2014/main" id="{DC8A8B2F-0E28-6B6B-E82A-B99502A00719}"/>
              </a:ext>
            </a:extLst>
          </p:cNvPr>
          <p:cNvSpPr/>
          <p:nvPr/>
        </p:nvSpPr>
        <p:spPr>
          <a:xfrm>
            <a:off x="9448020" y="3050276"/>
            <a:ext cx="182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7A2D704D-0944-C211-E189-75D4A7D433E3}"/>
              </a:ext>
            </a:extLst>
          </p:cNvPr>
          <p:cNvSpPr/>
          <p:nvPr/>
        </p:nvSpPr>
        <p:spPr>
          <a:xfrm>
            <a:off x="10470253" y="3384791"/>
            <a:ext cx="120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8" name="Rounded Rectangle 37">
            <a:extLst>
              <a:ext uri="{FF2B5EF4-FFF2-40B4-BE49-F238E27FC236}">
                <a16:creationId xmlns:a16="http://schemas.microsoft.com/office/drawing/2014/main" id="{76FA711E-0023-3B45-D905-D12DA329C840}"/>
              </a:ext>
            </a:extLst>
          </p:cNvPr>
          <p:cNvSpPr/>
          <p:nvPr/>
        </p:nvSpPr>
        <p:spPr>
          <a:xfrm>
            <a:off x="7017032" y="3401695"/>
            <a:ext cx="134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9" name="Rounded Rectangle 38">
            <a:extLst>
              <a:ext uri="{FF2B5EF4-FFF2-40B4-BE49-F238E27FC236}">
                <a16:creationId xmlns:a16="http://schemas.microsoft.com/office/drawing/2014/main" id="{48EA0781-E009-C5B8-7B0D-D6A99162EDC6}"/>
              </a:ext>
            </a:extLst>
          </p:cNvPr>
          <p:cNvSpPr/>
          <p:nvPr/>
        </p:nvSpPr>
        <p:spPr>
          <a:xfrm>
            <a:off x="8462232" y="3396149"/>
            <a:ext cx="153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0" name="Rounded Rectangle 39">
            <a:extLst>
              <a:ext uri="{FF2B5EF4-FFF2-40B4-BE49-F238E27FC236}">
                <a16:creationId xmlns:a16="http://schemas.microsoft.com/office/drawing/2014/main" id="{47F6D832-2260-6F40-0806-3CC156B47324}"/>
              </a:ext>
            </a:extLst>
          </p:cNvPr>
          <p:cNvSpPr/>
          <p:nvPr/>
        </p:nvSpPr>
        <p:spPr>
          <a:xfrm>
            <a:off x="6966799" y="3748260"/>
            <a:ext cx="9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1" name="Rounded Rectangle 40">
            <a:extLst>
              <a:ext uri="{FF2B5EF4-FFF2-40B4-BE49-F238E27FC236}">
                <a16:creationId xmlns:a16="http://schemas.microsoft.com/office/drawing/2014/main" id="{C46907C2-BBD0-7914-275B-37BB8A85B78C}"/>
              </a:ext>
            </a:extLst>
          </p:cNvPr>
          <p:cNvSpPr/>
          <p:nvPr/>
        </p:nvSpPr>
        <p:spPr>
          <a:xfrm>
            <a:off x="10969556" y="3748260"/>
            <a:ext cx="57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2" name="Rounded Rectangle 41">
            <a:extLst>
              <a:ext uri="{FF2B5EF4-FFF2-40B4-BE49-F238E27FC236}">
                <a16:creationId xmlns:a16="http://schemas.microsoft.com/office/drawing/2014/main" id="{927EDA1E-7E6A-3721-A5D0-0FA1C24CB558}"/>
              </a:ext>
            </a:extLst>
          </p:cNvPr>
          <p:cNvSpPr/>
          <p:nvPr/>
        </p:nvSpPr>
        <p:spPr>
          <a:xfrm>
            <a:off x="6966799" y="4085316"/>
            <a:ext cx="21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C84FBFF8-35A6-B58C-A904-94A26BE78DFE}"/>
              </a:ext>
            </a:extLst>
          </p:cNvPr>
          <p:cNvSpPr/>
          <p:nvPr/>
        </p:nvSpPr>
        <p:spPr>
          <a:xfrm>
            <a:off x="8525288" y="4537228"/>
            <a:ext cx="206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5" name="Rounded Rectangle 14">
            <a:extLst>
              <a:ext uri="{FF2B5EF4-FFF2-40B4-BE49-F238E27FC236}">
                <a16:creationId xmlns:a16="http://schemas.microsoft.com/office/drawing/2014/main" id="{8DD459A3-F806-F589-6B02-ADEB820CEC70}"/>
              </a:ext>
            </a:extLst>
          </p:cNvPr>
          <p:cNvSpPr/>
          <p:nvPr/>
        </p:nvSpPr>
        <p:spPr>
          <a:xfrm>
            <a:off x="310445" y="3595512"/>
            <a:ext cx="92568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7" name="Rounded Rectangle 16">
            <a:extLst>
              <a:ext uri="{FF2B5EF4-FFF2-40B4-BE49-F238E27FC236}">
                <a16:creationId xmlns:a16="http://schemas.microsoft.com/office/drawing/2014/main" id="{0FE7798A-29D2-7A3D-DB1E-80886A22E77B}"/>
              </a:ext>
            </a:extLst>
          </p:cNvPr>
          <p:cNvSpPr/>
          <p:nvPr/>
        </p:nvSpPr>
        <p:spPr>
          <a:xfrm>
            <a:off x="310444" y="5380259"/>
            <a:ext cx="224328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 name="TextBox 1">
            <a:extLst>
              <a:ext uri="{FF2B5EF4-FFF2-40B4-BE49-F238E27FC236}">
                <a16:creationId xmlns:a16="http://schemas.microsoft.com/office/drawing/2014/main" id="{FAEABAE7-3CB9-4891-906A-21E3B1BA2C65}"/>
              </a:ext>
            </a:extLst>
          </p:cNvPr>
          <p:cNvSpPr txBox="1"/>
          <p:nvPr/>
        </p:nvSpPr>
        <p:spPr>
          <a:xfrm>
            <a:off x="1236134" y="121921"/>
            <a:ext cx="5463661"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and match the phrases in A with the correct ones in B. </a:t>
            </a:r>
          </a:p>
        </p:txBody>
      </p:sp>
      <p:graphicFrame>
        <p:nvGraphicFramePr>
          <p:cNvPr id="3" name="Table 3">
            <a:extLst>
              <a:ext uri="{FF2B5EF4-FFF2-40B4-BE49-F238E27FC236}">
                <a16:creationId xmlns:a16="http://schemas.microsoft.com/office/drawing/2014/main" id="{10CAD6AE-F20B-4CCF-8A62-44521AEB255E}"/>
              </a:ext>
            </a:extLst>
          </p:cNvPr>
          <p:cNvGraphicFramePr>
            <a:graphicFrameLocks noGrp="1"/>
          </p:cNvGraphicFramePr>
          <p:nvPr/>
        </p:nvGraphicFramePr>
        <p:xfrm>
          <a:off x="270934" y="2764764"/>
          <a:ext cx="6428862" cy="3616960"/>
        </p:xfrm>
        <a:graphic>
          <a:graphicData uri="http://schemas.openxmlformats.org/drawingml/2006/table">
            <a:tbl>
              <a:tblPr firstRow="1" bandRow="1">
                <a:tableStyleId>{69012ECD-51FC-41F1-AA8D-1B2483CD663E}</a:tableStyleId>
              </a:tblPr>
              <a:tblGrid>
                <a:gridCol w="3077863">
                  <a:extLst>
                    <a:ext uri="{9D8B030D-6E8A-4147-A177-3AD203B41FA5}">
                      <a16:colId xmlns:a16="http://schemas.microsoft.com/office/drawing/2014/main" val="2358280646"/>
                    </a:ext>
                  </a:extLst>
                </a:gridCol>
                <a:gridCol w="3350999">
                  <a:extLst>
                    <a:ext uri="{9D8B030D-6E8A-4147-A177-3AD203B41FA5}">
                      <a16:colId xmlns:a16="http://schemas.microsoft.com/office/drawing/2014/main" val="1653604449"/>
                    </a:ext>
                  </a:extLst>
                </a:gridCol>
              </a:tblGrid>
              <a:tr h="447040">
                <a:tc>
                  <a:txBody>
                    <a:bodyPr/>
                    <a:lstStyle/>
                    <a:p>
                      <a:r>
                        <a:rPr lang="en-US" sz="2100" dirty="0"/>
                        <a:t>A</a:t>
                      </a:r>
                    </a:p>
                  </a:txBody>
                  <a:tcPr marL="121920" marR="121920" marT="60960" marB="60960"/>
                </a:tc>
                <a:tc>
                  <a:txBody>
                    <a:bodyPr/>
                    <a:lstStyle/>
                    <a:p>
                      <a:r>
                        <a:rPr lang="en-US" sz="2100" dirty="0"/>
                        <a:t>B</a:t>
                      </a:r>
                    </a:p>
                  </a:txBody>
                  <a:tcPr marL="121920" marR="121920" marT="60960" marB="60960"/>
                </a:tc>
                <a:extLst>
                  <a:ext uri="{0D108BD9-81ED-4DB2-BD59-A6C34878D82A}">
                    <a16:rowId xmlns:a16="http://schemas.microsoft.com/office/drawing/2014/main" val="726330745"/>
                  </a:ext>
                </a:extLst>
              </a:tr>
              <a:tr h="1747520">
                <a:tc>
                  <a:txBody>
                    <a:bodyPr/>
                    <a:lstStyle/>
                    <a:p>
                      <a:pPr marL="0" indent="0">
                        <a:buNone/>
                      </a:pPr>
                      <a:r>
                        <a:rPr lang="en-US" sz="2100" dirty="0">
                          <a:solidFill>
                            <a:schemeClr val="accent5"/>
                          </a:solidFill>
                        </a:rPr>
                        <a:t>1. The house will have robots to </a:t>
                      </a:r>
                    </a:p>
                  </a:txBody>
                  <a:tcPr marL="121920" marR="121920" marT="60960" marB="60960"/>
                </a:tc>
                <a:tc>
                  <a:txBody>
                    <a:bodyPr/>
                    <a:lstStyle/>
                    <a:p>
                      <a:endParaRPr lang="en-US" sz="2100" dirty="0"/>
                    </a:p>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122655398"/>
                  </a:ext>
                </a:extLst>
              </a:tr>
              <a:tr h="1422400">
                <a:tc>
                  <a:txBody>
                    <a:bodyPr/>
                    <a:lstStyle/>
                    <a:p>
                      <a:pPr marL="0" indent="0">
                        <a:buNone/>
                      </a:pPr>
                      <a:r>
                        <a:rPr lang="en-US" sz="2100" dirty="0">
                          <a:solidFill>
                            <a:schemeClr val="accent5"/>
                          </a:solidFill>
                        </a:rPr>
                        <a:t>2. The house will have a super smart TV to </a:t>
                      </a:r>
                    </a:p>
                  </a:txBody>
                  <a:tcPr marL="121920" marR="121920" marT="60960" marB="60960"/>
                </a:tc>
                <a:tc>
                  <a:txBody>
                    <a:bodyPr/>
                    <a:lstStyle/>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511236860"/>
                  </a:ext>
                </a:extLst>
              </a:tr>
            </a:tbl>
          </a:graphicData>
        </a:graphic>
      </p:graphicFrame>
      <p:sp>
        <p:nvSpPr>
          <p:cNvPr id="5" name="TextBox 4">
            <a:extLst>
              <a:ext uri="{FF2B5EF4-FFF2-40B4-BE49-F238E27FC236}">
                <a16:creationId xmlns:a16="http://schemas.microsoft.com/office/drawing/2014/main" id="{A9A8CF51-6DB9-4437-893E-162C3ECB6BC9}"/>
              </a:ext>
            </a:extLst>
          </p:cNvPr>
          <p:cNvSpPr txBox="1"/>
          <p:nvPr/>
        </p:nvSpPr>
        <p:spPr>
          <a:xfrm>
            <a:off x="234542" y="867610"/>
            <a:ext cx="6838268" cy="1836400"/>
          </a:xfrm>
          <a:prstGeom prst="rect">
            <a:avLst/>
          </a:prstGeom>
          <a:noFill/>
        </p:spPr>
        <p:txBody>
          <a:bodyPr wrap="square">
            <a:spAutoFit/>
          </a:bodyPr>
          <a:lstStyle/>
          <a:p>
            <a:pPr>
              <a:spcBef>
                <a:spcPts val="400"/>
              </a:spcBef>
            </a:pPr>
            <a:r>
              <a:rPr lang="en-US" sz="2000" dirty="0">
                <a:latin typeface="Calibri" panose="020F0502020204030204" pitchFamily="34" charset="0"/>
                <a:cs typeface="Calibri" panose="020F0502020204030204" pitchFamily="34" charset="0"/>
              </a:rPr>
              <a:t>a. clean the floors. 		b. contact my friends. </a:t>
            </a:r>
          </a:p>
          <a:p>
            <a:pPr>
              <a:spcBef>
                <a:spcPts val="400"/>
              </a:spcBef>
            </a:pPr>
            <a:r>
              <a:rPr lang="en-US" sz="2000" dirty="0">
                <a:latin typeface="Calibri" panose="020F0502020204030204" pitchFamily="34" charset="0"/>
                <a:cs typeface="Calibri" panose="020F0502020204030204" pitchFamily="34" charset="0"/>
              </a:rPr>
              <a:t>c. wash clothes. 	</a:t>
            </a:r>
          </a:p>
          <a:p>
            <a:pPr>
              <a:spcBef>
                <a:spcPts val="400"/>
              </a:spcBef>
            </a:pPr>
            <a:r>
              <a:rPr lang="en-US" sz="2000" dirty="0">
                <a:latin typeface="Calibri" panose="020F0502020204030204" pitchFamily="34" charset="0"/>
                <a:cs typeface="Calibri" panose="020F0502020204030204" pitchFamily="34" charset="0"/>
              </a:rPr>
              <a:t>d. buy food from the supermarket. </a:t>
            </a:r>
          </a:p>
          <a:p>
            <a:pPr>
              <a:spcBef>
                <a:spcPts val="400"/>
              </a:spcBef>
            </a:pPr>
            <a:r>
              <a:rPr lang="en-US" sz="2000" dirty="0">
                <a:latin typeface="Calibri" panose="020F0502020204030204" pitchFamily="34" charset="0"/>
                <a:cs typeface="Calibri" panose="020F0502020204030204" pitchFamily="34" charset="0"/>
              </a:rPr>
              <a:t>e. cook meals 		f. send and receive email</a:t>
            </a:r>
          </a:p>
          <a:p>
            <a:pPr>
              <a:spcBef>
                <a:spcPts val="400"/>
              </a:spcBef>
            </a:pPr>
            <a:r>
              <a:rPr lang="en-US" sz="2000" dirty="0">
                <a:latin typeface="Calibri" panose="020F0502020204030204" pitchFamily="34" charset="0"/>
                <a:cs typeface="Calibri" panose="020F0502020204030204" pitchFamily="34" charset="0"/>
              </a:rPr>
              <a:t>g. feed the dogs and cats. 	h. water the flowers. </a:t>
            </a:r>
          </a:p>
        </p:txBody>
      </p:sp>
      <p:sp>
        <p:nvSpPr>
          <p:cNvPr id="7" name="TextBox 6">
            <a:extLst>
              <a:ext uri="{FF2B5EF4-FFF2-40B4-BE49-F238E27FC236}">
                <a16:creationId xmlns:a16="http://schemas.microsoft.com/office/drawing/2014/main" id="{CC8242D5-6D42-4B40-AB1F-3FFE4BB75079}"/>
              </a:ext>
            </a:extLst>
          </p:cNvPr>
          <p:cNvSpPr txBox="1"/>
          <p:nvPr/>
        </p:nvSpPr>
        <p:spPr>
          <a:xfrm flipH="1">
            <a:off x="6966799" y="501648"/>
            <a:ext cx="4914756" cy="5879558"/>
          </a:xfrm>
          <a:prstGeom prst="rect">
            <a:avLst/>
          </a:prstGeom>
          <a:noFill/>
          <a:ln>
            <a:noFill/>
          </a:ln>
        </p:spPr>
        <p:txBody>
          <a:bodyPr wrap="square">
            <a:spAutoFit/>
          </a:bodyPr>
          <a:lstStyle/>
          <a:p>
            <a:pPr>
              <a:spcBef>
                <a:spcPts val="800"/>
              </a:spcBef>
            </a:pPr>
            <a:r>
              <a:rPr lang="en-US" sz="2267" dirty="0">
                <a:solidFill>
                  <a:schemeClr val="bg1"/>
                </a:solidFill>
                <a:latin typeface="Calibri" panose="020F0502020204030204" pitchFamily="34" charset="0"/>
                <a:cs typeface="Calibri" panose="020F0502020204030204" pitchFamily="34" charset="0"/>
              </a:rPr>
              <a:t>My future house will be on an island. It will be surrounded by tall trees and the blue sea. There will be a swimming pool in front of the house. There will be a helicopter on the roof. I can fly to school in it.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20" name="TextBox 19">
            <a:extLst>
              <a:ext uri="{FF2B5EF4-FFF2-40B4-BE49-F238E27FC236}">
                <a16:creationId xmlns:a16="http://schemas.microsoft.com/office/drawing/2014/main" id="{9627B62F-6492-46F2-9FE4-8AE489089480}"/>
              </a:ext>
            </a:extLst>
          </p:cNvPr>
          <p:cNvSpPr txBox="1"/>
          <p:nvPr/>
        </p:nvSpPr>
        <p:spPr>
          <a:xfrm>
            <a:off x="3377371" y="3203024"/>
            <a:ext cx="3508207" cy="1733488"/>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a. clean the floors. 	</a:t>
            </a:r>
          </a:p>
          <a:p>
            <a:r>
              <a:rPr lang="en-US" sz="2133" dirty="0">
                <a:solidFill>
                  <a:srgbClr val="C00000"/>
                </a:solidFill>
                <a:latin typeface="Calibri" panose="020F0502020204030204" pitchFamily="34" charset="0"/>
                <a:cs typeface="Calibri" panose="020F0502020204030204" pitchFamily="34" charset="0"/>
              </a:rPr>
              <a:t>c. wash clothes. 	</a:t>
            </a:r>
          </a:p>
          <a:p>
            <a:r>
              <a:rPr lang="en-US" sz="2133" dirty="0">
                <a:solidFill>
                  <a:srgbClr val="C00000"/>
                </a:solidFill>
                <a:latin typeface="Calibri" panose="020F0502020204030204" pitchFamily="34" charset="0"/>
                <a:cs typeface="Calibri" panose="020F0502020204030204" pitchFamily="34" charset="0"/>
              </a:rPr>
              <a:t>e. cook meals 	</a:t>
            </a:r>
          </a:p>
          <a:p>
            <a:r>
              <a:rPr lang="en-US" sz="2133" dirty="0">
                <a:solidFill>
                  <a:srgbClr val="C00000"/>
                </a:solidFill>
                <a:latin typeface="Calibri" panose="020F0502020204030204" pitchFamily="34" charset="0"/>
                <a:cs typeface="Calibri" panose="020F0502020204030204" pitchFamily="34" charset="0"/>
              </a:rPr>
              <a:t>h. water the flowers.</a:t>
            </a:r>
          </a:p>
          <a:p>
            <a:r>
              <a:rPr lang="en-US" sz="2133" dirty="0">
                <a:solidFill>
                  <a:srgbClr val="C00000"/>
                </a:solidFill>
                <a:latin typeface="Calibri" panose="020F0502020204030204" pitchFamily="34" charset="0"/>
                <a:cs typeface="Calibri" panose="020F0502020204030204" pitchFamily="34" charset="0"/>
              </a:rPr>
              <a:t>g. feed the dogs and cats</a:t>
            </a:r>
          </a:p>
        </p:txBody>
      </p:sp>
      <p:sp>
        <p:nvSpPr>
          <p:cNvPr id="35" name="TextBox 34">
            <a:extLst>
              <a:ext uri="{FF2B5EF4-FFF2-40B4-BE49-F238E27FC236}">
                <a16:creationId xmlns:a16="http://schemas.microsoft.com/office/drawing/2014/main" id="{1432F506-0089-44DA-8D07-25B47A7EFD60}"/>
              </a:ext>
            </a:extLst>
          </p:cNvPr>
          <p:cNvSpPr txBox="1"/>
          <p:nvPr/>
        </p:nvSpPr>
        <p:spPr>
          <a:xfrm>
            <a:off x="3377371" y="4967610"/>
            <a:ext cx="3322424" cy="1405256"/>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f. send and receive email</a:t>
            </a:r>
          </a:p>
          <a:p>
            <a:r>
              <a:rPr lang="en-US" sz="2133" dirty="0">
                <a:solidFill>
                  <a:srgbClr val="C00000"/>
                </a:solidFill>
                <a:latin typeface="Calibri" panose="020F0502020204030204" pitchFamily="34" charset="0"/>
                <a:cs typeface="Calibri" panose="020F0502020204030204" pitchFamily="34" charset="0"/>
              </a:rPr>
              <a:t>b. contact my friends. </a:t>
            </a:r>
          </a:p>
          <a:p>
            <a:r>
              <a:rPr lang="en-US" sz="2133" dirty="0">
                <a:solidFill>
                  <a:srgbClr val="C00000"/>
                </a:solidFill>
                <a:latin typeface="Calibri" panose="020F0502020204030204" pitchFamily="34" charset="0"/>
                <a:cs typeface="Calibri" panose="020F0502020204030204" pitchFamily="34" charset="0"/>
              </a:rPr>
              <a:t>d. buy food from the supermarket. </a:t>
            </a:r>
          </a:p>
        </p:txBody>
      </p:sp>
      <p:sp>
        <p:nvSpPr>
          <p:cNvPr id="4" name="Rounded Rectangle 15">
            <a:extLst>
              <a:ext uri="{FF2B5EF4-FFF2-40B4-BE49-F238E27FC236}">
                <a16:creationId xmlns:a16="http://schemas.microsoft.com/office/drawing/2014/main" id="{44CB51E6-3304-2179-EA77-C0A8380C6FA3}"/>
              </a:ext>
            </a:extLst>
          </p:cNvPr>
          <p:cNvSpPr/>
          <p:nvPr/>
        </p:nvSpPr>
        <p:spPr>
          <a:xfrm>
            <a:off x="547746" y="255658"/>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16">
            <a:extLst>
              <a:ext uri="{FF2B5EF4-FFF2-40B4-BE49-F238E27FC236}">
                <a16:creationId xmlns:a16="http://schemas.microsoft.com/office/drawing/2014/main" id="{3F022D47-A352-D02B-392A-E4FE581AD1DF}"/>
              </a:ext>
            </a:extLst>
          </p:cNvPr>
          <p:cNvSpPr txBox="1"/>
          <p:nvPr/>
        </p:nvSpPr>
        <p:spPr>
          <a:xfrm>
            <a:off x="599971" y="14770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inVertic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23" grpId="0" animBg="1"/>
      <p:bldP spid="28" grpId="0" animBg="1"/>
      <p:bldP spid="30" grpId="0" animBg="1"/>
      <p:bldP spid="38" grpId="0" animBg="1"/>
      <p:bldP spid="39" grpId="0" animBg="1"/>
      <p:bldP spid="40" grpId="0" animBg="1"/>
      <p:bldP spid="41" grpId="0" animBg="1"/>
      <p:bldP spid="42" grpId="0" animBg="1"/>
      <p:bldP spid="26" grpId="0" animBg="1"/>
      <p:bldP spid="15" grpId="0" animBg="1"/>
      <p:bldP spid="17" grpId="0" animBg="1"/>
      <p:bldP spid="20"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998924C-D0C6-6F98-57CB-40FE1ADD9B2D}"/>
              </a:ext>
            </a:extLst>
          </p:cNvPr>
          <p:cNvSpPr/>
          <p:nvPr/>
        </p:nvSpPr>
        <p:spPr>
          <a:xfrm>
            <a:off x="6355503" y="216126"/>
            <a:ext cx="5480216" cy="6425749"/>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33" name="Rounded Rectangle 32">
            <a:extLst>
              <a:ext uri="{FF2B5EF4-FFF2-40B4-BE49-F238E27FC236}">
                <a16:creationId xmlns:a16="http://schemas.microsoft.com/office/drawing/2014/main" id="{F77ED5C8-EEFA-CDE7-3B2B-7503EA1F1C33}"/>
              </a:ext>
            </a:extLst>
          </p:cNvPr>
          <p:cNvSpPr/>
          <p:nvPr/>
        </p:nvSpPr>
        <p:spPr>
          <a:xfrm>
            <a:off x="9677828" y="326364"/>
            <a:ext cx="172800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5" name="Rounded Rectangle 34">
            <a:extLst>
              <a:ext uri="{FF2B5EF4-FFF2-40B4-BE49-F238E27FC236}">
                <a16:creationId xmlns:a16="http://schemas.microsoft.com/office/drawing/2014/main" id="{D1DF3458-973B-9D75-D7C8-D35E7D60F50C}"/>
              </a:ext>
            </a:extLst>
          </p:cNvPr>
          <p:cNvSpPr/>
          <p:nvPr/>
        </p:nvSpPr>
        <p:spPr>
          <a:xfrm>
            <a:off x="9457565" y="1110580"/>
            <a:ext cx="2252903"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7" name="Rounded Rectangle 36">
            <a:extLst>
              <a:ext uri="{FF2B5EF4-FFF2-40B4-BE49-F238E27FC236}">
                <a16:creationId xmlns:a16="http://schemas.microsoft.com/office/drawing/2014/main" id="{88522DE7-2698-A032-8F9F-C495B640D08E}"/>
              </a:ext>
            </a:extLst>
          </p:cNvPr>
          <p:cNvSpPr/>
          <p:nvPr/>
        </p:nvSpPr>
        <p:spPr>
          <a:xfrm>
            <a:off x="8153327" y="2748540"/>
            <a:ext cx="81600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9" name="Rounded Rectangle 38">
            <a:extLst>
              <a:ext uri="{FF2B5EF4-FFF2-40B4-BE49-F238E27FC236}">
                <a16:creationId xmlns:a16="http://schemas.microsoft.com/office/drawing/2014/main" id="{D21B72BF-22E3-EF01-1590-A3EFD850AAD8}"/>
              </a:ext>
            </a:extLst>
          </p:cNvPr>
          <p:cNvSpPr/>
          <p:nvPr/>
        </p:nvSpPr>
        <p:spPr>
          <a:xfrm>
            <a:off x="7586616" y="3901765"/>
            <a:ext cx="688640" cy="336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3" name="Rounded Rectangle 22">
            <a:extLst>
              <a:ext uri="{FF2B5EF4-FFF2-40B4-BE49-F238E27FC236}">
                <a16:creationId xmlns:a16="http://schemas.microsoft.com/office/drawing/2014/main" id="{DC36C54B-D117-BBAA-2CA9-9A21ED81B307}"/>
              </a:ext>
            </a:extLst>
          </p:cNvPr>
          <p:cNvSpPr/>
          <p:nvPr/>
        </p:nvSpPr>
        <p:spPr>
          <a:xfrm>
            <a:off x="7818152" y="326364"/>
            <a:ext cx="885581"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5" name="Rounded Rectangle 24">
            <a:extLst>
              <a:ext uri="{FF2B5EF4-FFF2-40B4-BE49-F238E27FC236}">
                <a16:creationId xmlns:a16="http://schemas.microsoft.com/office/drawing/2014/main" id="{13D244D6-04EC-77A5-D937-2A94558DF643}"/>
              </a:ext>
            </a:extLst>
          </p:cNvPr>
          <p:cNvSpPr/>
          <p:nvPr/>
        </p:nvSpPr>
        <p:spPr>
          <a:xfrm>
            <a:off x="9263131" y="326364"/>
            <a:ext cx="388869"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5C4CEDE2-6CA6-CCA7-0942-7815009C8101}"/>
              </a:ext>
            </a:extLst>
          </p:cNvPr>
          <p:cNvSpPr/>
          <p:nvPr/>
        </p:nvSpPr>
        <p:spPr>
          <a:xfrm>
            <a:off x="7623717" y="1088364"/>
            <a:ext cx="88558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7" name="Rounded Rectangle 26">
            <a:extLst>
              <a:ext uri="{FF2B5EF4-FFF2-40B4-BE49-F238E27FC236}">
                <a16:creationId xmlns:a16="http://schemas.microsoft.com/office/drawing/2014/main" id="{9339695C-33A4-3E9B-2374-C6BEADFCFF91}"/>
              </a:ext>
            </a:extLst>
          </p:cNvPr>
          <p:cNvSpPr/>
          <p:nvPr/>
        </p:nvSpPr>
        <p:spPr>
          <a:xfrm>
            <a:off x="6415806" y="1466543"/>
            <a:ext cx="3006661"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E4C3C98E-7C0B-C8B1-E65F-4CA99BCC22AA}"/>
              </a:ext>
            </a:extLst>
          </p:cNvPr>
          <p:cNvSpPr/>
          <p:nvPr/>
        </p:nvSpPr>
        <p:spPr>
          <a:xfrm>
            <a:off x="8979677" y="2748540"/>
            <a:ext cx="917359"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1" name="Rounded Rectangle 30">
            <a:extLst>
              <a:ext uri="{FF2B5EF4-FFF2-40B4-BE49-F238E27FC236}">
                <a16:creationId xmlns:a16="http://schemas.microsoft.com/office/drawing/2014/main" id="{A39CFDB4-CBEA-4E07-C1FD-351C2586D17F}"/>
              </a:ext>
            </a:extLst>
          </p:cNvPr>
          <p:cNvSpPr/>
          <p:nvPr/>
        </p:nvSpPr>
        <p:spPr>
          <a:xfrm>
            <a:off x="11021828" y="3870233"/>
            <a:ext cx="68864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2" name="Rounded Rectangle 31">
            <a:extLst>
              <a:ext uri="{FF2B5EF4-FFF2-40B4-BE49-F238E27FC236}">
                <a16:creationId xmlns:a16="http://schemas.microsoft.com/office/drawing/2014/main" id="{FF0CC1C4-6859-EB5B-B33D-29364ABE6336}"/>
              </a:ext>
            </a:extLst>
          </p:cNvPr>
          <p:cNvSpPr/>
          <p:nvPr/>
        </p:nvSpPr>
        <p:spPr>
          <a:xfrm>
            <a:off x="6435161" y="4298832"/>
            <a:ext cx="2365619"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6" name="Rounded Rectangle 5">
            <a:extLst>
              <a:ext uri="{FF2B5EF4-FFF2-40B4-BE49-F238E27FC236}">
                <a16:creationId xmlns:a16="http://schemas.microsoft.com/office/drawing/2014/main" id="{59C31C6B-3BCB-267D-5A36-05AB9A613DD2}"/>
              </a:ext>
            </a:extLst>
          </p:cNvPr>
          <p:cNvSpPr/>
          <p:nvPr/>
        </p:nvSpPr>
        <p:spPr>
          <a:xfrm>
            <a:off x="435821" y="1019519"/>
            <a:ext cx="126666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ounded Rectangle 6">
            <a:extLst>
              <a:ext uri="{FF2B5EF4-FFF2-40B4-BE49-F238E27FC236}">
                <a16:creationId xmlns:a16="http://schemas.microsoft.com/office/drawing/2014/main" id="{5972A498-5D61-E0CA-1B41-D6B27F54E510}"/>
              </a:ext>
            </a:extLst>
          </p:cNvPr>
          <p:cNvSpPr/>
          <p:nvPr/>
        </p:nvSpPr>
        <p:spPr>
          <a:xfrm>
            <a:off x="2204211" y="1019519"/>
            <a:ext cx="349520"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9" name="Rounded Rectangle 8">
            <a:extLst>
              <a:ext uri="{FF2B5EF4-FFF2-40B4-BE49-F238E27FC236}">
                <a16:creationId xmlns:a16="http://schemas.microsoft.com/office/drawing/2014/main" id="{1BCE6329-7288-3FFF-9F7B-EBA673344E87}"/>
              </a:ext>
            </a:extLst>
          </p:cNvPr>
          <p:cNvSpPr/>
          <p:nvPr/>
        </p:nvSpPr>
        <p:spPr>
          <a:xfrm>
            <a:off x="435821" y="2414460"/>
            <a:ext cx="718496"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1" name="Rounded Rectangle 10">
            <a:extLst>
              <a:ext uri="{FF2B5EF4-FFF2-40B4-BE49-F238E27FC236}">
                <a16:creationId xmlns:a16="http://schemas.microsoft.com/office/drawing/2014/main" id="{5C7E26F8-BC88-3323-15E2-531E8D7DE34A}"/>
              </a:ext>
            </a:extLst>
          </p:cNvPr>
          <p:cNvSpPr/>
          <p:nvPr/>
        </p:nvSpPr>
        <p:spPr>
          <a:xfrm>
            <a:off x="3020567" y="2414460"/>
            <a:ext cx="2443724"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5" name="Rounded Rectangle 14">
            <a:extLst>
              <a:ext uri="{FF2B5EF4-FFF2-40B4-BE49-F238E27FC236}">
                <a16:creationId xmlns:a16="http://schemas.microsoft.com/office/drawing/2014/main" id="{BBF4A87F-E9FB-A780-522E-7BEB7B68046C}"/>
              </a:ext>
            </a:extLst>
          </p:cNvPr>
          <p:cNvSpPr/>
          <p:nvPr/>
        </p:nvSpPr>
        <p:spPr>
          <a:xfrm>
            <a:off x="3585297" y="3790421"/>
            <a:ext cx="918793"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2" name="Rounded Rectangle 21">
            <a:extLst>
              <a:ext uri="{FF2B5EF4-FFF2-40B4-BE49-F238E27FC236}">
                <a16:creationId xmlns:a16="http://schemas.microsoft.com/office/drawing/2014/main" id="{D7F23344-5BD7-5FA5-6C58-7F2A75C3FD48}"/>
              </a:ext>
            </a:extLst>
          </p:cNvPr>
          <p:cNvSpPr/>
          <p:nvPr/>
        </p:nvSpPr>
        <p:spPr>
          <a:xfrm>
            <a:off x="3531963" y="5180341"/>
            <a:ext cx="279857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 name="TextBox 1">
            <a:extLst>
              <a:ext uri="{FF2B5EF4-FFF2-40B4-BE49-F238E27FC236}">
                <a16:creationId xmlns:a16="http://schemas.microsoft.com/office/drawing/2014/main" id="{914606DF-1094-4D9F-9FBE-566CE890E434}"/>
              </a:ext>
            </a:extLst>
          </p:cNvPr>
          <p:cNvSpPr txBox="1"/>
          <p:nvPr/>
        </p:nvSpPr>
        <p:spPr>
          <a:xfrm>
            <a:off x="849459" y="85474"/>
            <a:ext cx="5480216"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again and circle the option (A, B, or C) to complete the sentences.</a:t>
            </a:r>
          </a:p>
        </p:txBody>
      </p:sp>
      <p:sp>
        <p:nvSpPr>
          <p:cNvPr id="3" name="TextBox 2">
            <a:extLst>
              <a:ext uri="{FF2B5EF4-FFF2-40B4-BE49-F238E27FC236}">
                <a16:creationId xmlns:a16="http://schemas.microsoft.com/office/drawing/2014/main" id="{38A86F2A-8C88-47FF-A33E-6AADF2A347D2}"/>
              </a:ext>
            </a:extLst>
          </p:cNvPr>
          <p:cNvSpPr txBox="1"/>
          <p:nvPr/>
        </p:nvSpPr>
        <p:spPr>
          <a:xfrm>
            <a:off x="6330542" y="216125"/>
            <a:ext cx="5505177" cy="6534096"/>
          </a:xfrm>
          <a:prstGeom prst="rect">
            <a:avLst/>
          </a:prstGeom>
          <a:noFill/>
        </p:spPr>
        <p:txBody>
          <a:bodyPr wrap="square">
            <a:spAutoFit/>
          </a:bodyPr>
          <a:lstStyle/>
          <a:p>
            <a:pPr algn="just">
              <a:spcBef>
                <a:spcPts val="800"/>
              </a:spcBef>
            </a:pPr>
            <a:r>
              <a:rPr lang="en-US" sz="2533" dirty="0">
                <a:solidFill>
                  <a:schemeClr val="bg1"/>
                </a:solidFill>
                <a:latin typeface="Calibri" panose="020F0502020204030204" pitchFamily="34" charset="0"/>
                <a:cs typeface="Calibri" panose="020F0502020204030204" pitchFamily="34" charset="0"/>
              </a:rPr>
              <a:t>My future house will be on an island. It will be surrounded by tall tees and the blue sea. There will be a swimming pool in front of the house. There will be a helicopter on the roof. I can fly to school in it. </a:t>
            </a:r>
          </a:p>
          <a:p>
            <a:pPr algn="just">
              <a:spcBef>
                <a:spcPts val="800"/>
              </a:spcBef>
            </a:pPr>
            <a:r>
              <a:rPr lang="en-US" sz="2533" dirty="0">
                <a:solidFill>
                  <a:schemeClr val="bg1"/>
                </a:solidFill>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lgn="just">
              <a:spcBef>
                <a:spcPts val="800"/>
              </a:spcBef>
            </a:pPr>
            <a:r>
              <a:rPr lang="en-US" sz="2533" dirty="0">
                <a:solidFill>
                  <a:schemeClr val="bg1"/>
                </a:solidFill>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4" name="TextBox 3">
            <a:extLst>
              <a:ext uri="{FF2B5EF4-FFF2-40B4-BE49-F238E27FC236}">
                <a16:creationId xmlns:a16="http://schemas.microsoft.com/office/drawing/2014/main" id="{557C50DB-1466-4E87-8C3D-24B7E63AB129}"/>
              </a:ext>
            </a:extLst>
          </p:cNvPr>
          <p:cNvSpPr txBox="1"/>
          <p:nvPr/>
        </p:nvSpPr>
        <p:spPr>
          <a:xfrm>
            <a:off x="94770" y="938359"/>
            <a:ext cx="6564725" cy="5674374"/>
          </a:xfrm>
          <a:prstGeom prst="rect">
            <a:avLst/>
          </a:prstGeom>
          <a:noFill/>
        </p:spPr>
        <p:txBody>
          <a:bodyPr wrap="square">
            <a:spAutoFit/>
          </a:bodyPr>
          <a:lstStyle/>
          <a:p>
            <a:r>
              <a:rPr lang="en-US" sz="2267" b="1" dirty="0">
                <a:solidFill>
                  <a:srgbClr val="0070C0"/>
                </a:solidFill>
                <a:latin typeface="Calibri" panose="020F0502020204030204" pitchFamily="34" charset="0"/>
                <a:cs typeface="Calibri" panose="020F0502020204030204" pitchFamily="34" charset="0"/>
              </a:rPr>
              <a:t>1. </a:t>
            </a:r>
            <a:r>
              <a:rPr lang="en-US" sz="2267" dirty="0">
                <a:latin typeface="Calibri" panose="020F0502020204030204" pitchFamily="34" charset="0"/>
                <a:cs typeface="Calibri" panose="020F0502020204030204" pitchFamily="34" charset="0"/>
              </a:rPr>
              <a:t>The house will be _____</a:t>
            </a:r>
          </a:p>
          <a:p>
            <a:r>
              <a:rPr lang="en-US" sz="2267" dirty="0">
                <a:latin typeface="Calibri" panose="020F0502020204030204" pitchFamily="34" charset="0"/>
                <a:cs typeface="Calibri" panose="020F0502020204030204" pitchFamily="34" charset="0"/>
              </a:rPr>
              <a:t>A. in the mountains </a:t>
            </a:r>
          </a:p>
          <a:p>
            <a:r>
              <a:rPr lang="en-US" sz="2267" dirty="0">
                <a:latin typeface="Calibri" panose="020F0502020204030204" pitchFamily="34" charset="0"/>
                <a:cs typeface="Calibri" panose="020F0502020204030204" pitchFamily="34" charset="0"/>
              </a:rPr>
              <a:t>B. on an island </a:t>
            </a:r>
          </a:p>
          <a:p>
            <a:r>
              <a:rPr lang="en-US" sz="2267" dirty="0">
                <a:latin typeface="Calibri" panose="020F0502020204030204" pitchFamily="34" charset="0"/>
                <a:cs typeface="Calibri" panose="020F0502020204030204" pitchFamily="34" charset="0"/>
              </a:rPr>
              <a:t>C. on the Moon </a:t>
            </a:r>
          </a:p>
          <a:p>
            <a:r>
              <a:rPr lang="en-US" sz="2267" b="1" dirty="0">
                <a:solidFill>
                  <a:srgbClr val="0070C0"/>
                </a:solidFill>
                <a:latin typeface="Calibri" panose="020F0502020204030204" pitchFamily="34" charset="0"/>
                <a:cs typeface="Calibri" panose="020F0502020204030204" pitchFamily="34" charset="0"/>
              </a:rPr>
              <a:t>2. </a:t>
            </a:r>
            <a:r>
              <a:rPr lang="en-US" sz="2267" dirty="0">
                <a:latin typeface="Calibri" panose="020F0502020204030204" pitchFamily="34" charset="0"/>
                <a:cs typeface="Calibri" panose="020F0502020204030204" pitchFamily="34" charset="0"/>
              </a:rPr>
              <a:t>There will be a _____ in front of the house. </a:t>
            </a:r>
          </a:p>
          <a:p>
            <a:r>
              <a:rPr lang="en-US" sz="2267" dirty="0">
                <a:latin typeface="Calibri" panose="020F0502020204030204" pitchFamily="34" charset="0"/>
                <a:cs typeface="Calibri" panose="020F0502020204030204" pitchFamily="34" charset="0"/>
              </a:rPr>
              <a:t>A. garden </a:t>
            </a:r>
          </a:p>
          <a:p>
            <a:r>
              <a:rPr lang="en-US" sz="2267" dirty="0">
                <a:latin typeface="Calibri" panose="020F0502020204030204" pitchFamily="34" charset="0"/>
                <a:cs typeface="Calibri" panose="020F0502020204030204" pitchFamily="34" charset="0"/>
              </a:rPr>
              <a:t>B. pond </a:t>
            </a:r>
          </a:p>
          <a:p>
            <a:r>
              <a:rPr lang="en-US" sz="2267" dirty="0">
                <a:latin typeface="Calibri" panose="020F0502020204030204" pitchFamily="34" charset="0"/>
                <a:cs typeface="Calibri" panose="020F0502020204030204" pitchFamily="34" charset="0"/>
              </a:rPr>
              <a:t>C. swimming pool </a:t>
            </a:r>
          </a:p>
          <a:p>
            <a:r>
              <a:rPr lang="en-US" sz="2267" b="1" dirty="0">
                <a:solidFill>
                  <a:srgbClr val="0070C0"/>
                </a:solidFill>
                <a:latin typeface="Calibri" panose="020F0502020204030204" pitchFamily="34" charset="0"/>
                <a:cs typeface="Calibri" panose="020F0502020204030204" pitchFamily="34" charset="0"/>
              </a:rPr>
              <a:t>3. </a:t>
            </a:r>
            <a:r>
              <a:rPr lang="en-US" sz="2267" dirty="0">
                <a:latin typeface="Calibri" panose="020F0502020204030204" pitchFamily="34" charset="0"/>
                <a:cs typeface="Calibri" panose="020F0502020204030204" pitchFamily="34" charset="0"/>
              </a:rPr>
              <a:t>The house will have _____ robots. </a:t>
            </a:r>
          </a:p>
          <a:p>
            <a:r>
              <a:rPr lang="en-US" sz="2267" dirty="0">
                <a:latin typeface="Calibri" panose="020F0502020204030204" pitchFamily="34" charset="0"/>
                <a:cs typeface="Calibri" panose="020F0502020204030204" pitchFamily="34" charset="0"/>
              </a:rPr>
              <a:t>A. many </a:t>
            </a:r>
          </a:p>
          <a:p>
            <a:r>
              <a:rPr lang="en-US" sz="2267" dirty="0">
                <a:latin typeface="Calibri" panose="020F0502020204030204" pitchFamily="34" charset="0"/>
                <a:cs typeface="Calibri" panose="020F0502020204030204" pitchFamily="34" charset="0"/>
              </a:rPr>
              <a:t>B. some </a:t>
            </a:r>
          </a:p>
          <a:p>
            <a:r>
              <a:rPr lang="en-US" sz="2267" dirty="0">
                <a:latin typeface="Calibri" panose="020F0502020204030204" pitchFamily="34" charset="0"/>
                <a:cs typeface="Calibri" panose="020F0502020204030204" pitchFamily="34" charset="0"/>
              </a:rPr>
              <a:t>C. a lot of </a:t>
            </a:r>
          </a:p>
          <a:p>
            <a:r>
              <a:rPr lang="en-US" sz="2267" b="1" dirty="0">
                <a:solidFill>
                  <a:srgbClr val="0070C0"/>
                </a:solidFill>
                <a:latin typeface="Calibri" panose="020F0502020204030204" pitchFamily="34" charset="0"/>
                <a:cs typeface="Calibri" panose="020F0502020204030204" pitchFamily="34" charset="0"/>
              </a:rPr>
              <a:t>4. </a:t>
            </a:r>
            <a:r>
              <a:rPr lang="en-US" sz="2267" dirty="0">
                <a:latin typeface="Calibri" panose="020F0502020204030204" pitchFamily="34" charset="0"/>
                <a:cs typeface="Calibri" panose="020F0502020204030204" pitchFamily="34" charset="0"/>
              </a:rPr>
              <a:t>The _____ will help me to feed the dogs and cats. </a:t>
            </a:r>
          </a:p>
          <a:p>
            <a:r>
              <a:rPr lang="en-US" sz="2267" dirty="0">
                <a:latin typeface="Calibri" panose="020F0502020204030204" pitchFamily="34" charset="0"/>
                <a:cs typeface="Calibri" panose="020F0502020204030204" pitchFamily="34" charset="0"/>
              </a:rPr>
              <a:t>A. helicopter </a:t>
            </a:r>
          </a:p>
          <a:p>
            <a:r>
              <a:rPr lang="en-US" sz="2267" dirty="0">
                <a:latin typeface="Calibri" panose="020F0502020204030204" pitchFamily="34" charset="0"/>
                <a:cs typeface="Calibri" panose="020F0502020204030204" pitchFamily="34" charset="0"/>
              </a:rPr>
              <a:t>B. robot </a:t>
            </a:r>
          </a:p>
          <a:p>
            <a:r>
              <a:rPr lang="en-US" sz="2267" dirty="0">
                <a:latin typeface="Calibri" panose="020F0502020204030204" pitchFamily="34" charset="0"/>
                <a:cs typeface="Calibri" panose="020F0502020204030204" pitchFamily="34" charset="0"/>
              </a:rPr>
              <a:t>C. super smart TV </a:t>
            </a:r>
          </a:p>
        </p:txBody>
      </p:sp>
      <p:pic>
        <p:nvPicPr>
          <p:cNvPr id="1026" name="Picture 2" descr="Download Drawn Number red Circle Png - Red Marker Circle png - Free PNG  Images | TOPpng">
            <a:extLst>
              <a:ext uri="{FF2B5EF4-FFF2-40B4-BE49-F238E27FC236}">
                <a16:creationId xmlns:a16="http://schemas.microsoft.com/office/drawing/2014/main" id="{72B45B2A-6F92-43FC-406C-F0DDF72638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1" y="1487777"/>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ownload Drawn Number red Circle Png - Red Marker Circle png - Free PNG  Images | TOPpng">
            <a:extLst>
              <a:ext uri="{FF2B5EF4-FFF2-40B4-BE49-F238E27FC236}">
                <a16:creationId xmlns:a16="http://schemas.microsoft.com/office/drawing/2014/main" id="{54C2406C-DB9B-96F0-65BD-85D18A815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2" y="3217941"/>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ownload Drawn Number red Circle Png - Red Marker Circle png - Free PNG  Images | TOPpng">
            <a:extLst>
              <a:ext uri="{FF2B5EF4-FFF2-40B4-BE49-F238E27FC236}">
                <a16:creationId xmlns:a16="http://schemas.microsoft.com/office/drawing/2014/main" id="{3B144011-8FDF-4BA0-0ACB-055837051C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4265712"/>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Drawn Number red Circle Png - Red Marker Circle png - Free PNG  Images | TOPpng">
            <a:extLst>
              <a:ext uri="{FF2B5EF4-FFF2-40B4-BE49-F238E27FC236}">
                <a16:creationId xmlns:a16="http://schemas.microsoft.com/office/drawing/2014/main" id="{97F60675-D941-72BB-4C17-5A827EE614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5642795"/>
            <a:ext cx="432000" cy="77111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5">
            <a:extLst>
              <a:ext uri="{FF2B5EF4-FFF2-40B4-BE49-F238E27FC236}">
                <a16:creationId xmlns:a16="http://schemas.microsoft.com/office/drawing/2014/main" id="{75B98813-C722-279C-44D7-718706D08729}"/>
              </a:ext>
            </a:extLst>
          </p:cNvPr>
          <p:cNvSpPr/>
          <p:nvPr/>
        </p:nvSpPr>
        <p:spPr>
          <a:xfrm>
            <a:off x="292463" y="2982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16">
            <a:extLst>
              <a:ext uri="{FF2B5EF4-FFF2-40B4-BE49-F238E27FC236}">
                <a16:creationId xmlns:a16="http://schemas.microsoft.com/office/drawing/2014/main" id="{7DA714DC-4707-8280-BA99-719B43E72780}"/>
              </a:ext>
            </a:extLst>
          </p:cNvPr>
          <p:cNvSpPr txBox="1"/>
          <p:nvPr/>
        </p:nvSpPr>
        <p:spPr>
          <a:xfrm>
            <a:off x="311884" y="23381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39872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heel(1)">
                                      <p:cBhvr>
                                        <p:cTn id="54" dur="20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heel(1)">
                                      <p:cBhvr>
                                        <p:cTn id="74" dur="20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left)">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heel(1)">
                                      <p:cBhvr>
                                        <p:cTn id="9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23" grpId="0" animBg="1"/>
      <p:bldP spid="25" grpId="0" animBg="1"/>
      <p:bldP spid="26" grpId="0" animBg="1"/>
      <p:bldP spid="27" grpId="0" animBg="1"/>
      <p:bldP spid="30" grpId="0" animBg="1"/>
      <p:bldP spid="31" grpId="0" animBg="1"/>
      <p:bldP spid="32" grpId="0" animBg="1"/>
      <p:bldP spid="6" grpId="0" animBg="1"/>
      <p:bldP spid="7" grpId="0" animBg="1"/>
      <p:bldP spid="9" grpId="0" animBg="1"/>
      <p:bldP spid="11" grpId="0" animBg="1"/>
      <p:bldP spid="15"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Box 7">
            <a:extLst>
              <a:ext uri="{FF2B5EF4-FFF2-40B4-BE49-F238E27FC236}">
                <a16:creationId xmlns:a16="http://schemas.microsoft.com/office/drawing/2014/main" id="{96BC0915-A19B-472A-4F44-0BAF0A5BE032}"/>
              </a:ext>
            </a:extLst>
          </p:cNvPr>
          <p:cNvSpPr txBox="1"/>
          <p:nvPr/>
        </p:nvSpPr>
        <p:spPr>
          <a:xfrm>
            <a:off x="1523124" y="1397679"/>
            <a:ext cx="8524125" cy="461665"/>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In pairs. Ask about future house.</a:t>
            </a:r>
          </a:p>
        </p:txBody>
      </p:sp>
      <p:sp>
        <p:nvSpPr>
          <p:cNvPr id="27" name="Rounded Rectangle 15">
            <a:extLst>
              <a:ext uri="{FF2B5EF4-FFF2-40B4-BE49-F238E27FC236}">
                <a16:creationId xmlns:a16="http://schemas.microsoft.com/office/drawing/2014/main" id="{76BF188B-7C76-1F6A-F3DF-11EFD40304DC}"/>
              </a:ext>
            </a:extLst>
          </p:cNvPr>
          <p:cNvSpPr/>
          <p:nvPr/>
        </p:nvSpPr>
        <p:spPr>
          <a:xfrm>
            <a:off x="961376" y="14183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16">
            <a:extLst>
              <a:ext uri="{FF2B5EF4-FFF2-40B4-BE49-F238E27FC236}">
                <a16:creationId xmlns:a16="http://schemas.microsoft.com/office/drawing/2014/main" id="{BF855DE7-D6D5-8D52-001B-416DBDAEB686}"/>
              </a:ext>
            </a:extLst>
          </p:cNvPr>
          <p:cNvSpPr txBox="1"/>
          <p:nvPr/>
        </p:nvSpPr>
        <p:spPr>
          <a:xfrm>
            <a:off x="1016250" y="133263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3">
            <a:extLst>
              <a:ext uri="{FF2B5EF4-FFF2-40B4-BE49-F238E27FC236}">
                <a16:creationId xmlns:a16="http://schemas.microsoft.com/office/drawing/2014/main" id="{3197182E-C98D-012F-EA84-2BEB5738DDD8}"/>
              </a:ext>
            </a:extLst>
          </p:cNvPr>
          <p:cNvSpPr txBox="1"/>
          <p:nvPr/>
        </p:nvSpPr>
        <p:spPr>
          <a:xfrm>
            <a:off x="221389" y="2363537"/>
            <a:ext cx="7472654" cy="3847207"/>
          </a:xfrm>
          <a:prstGeom prst="rect">
            <a:avLst/>
          </a:prstGeom>
          <a:noFill/>
        </p:spPr>
        <p:txBody>
          <a:bodyPr wrap="square" rtlCol="0">
            <a:spAutoFit/>
          </a:bodyPr>
          <a:lstStyle/>
          <a:p>
            <a:pPr>
              <a:spcBef>
                <a:spcPts val="600"/>
              </a:spcBef>
            </a:pPr>
            <a:r>
              <a:rPr lang="en-US" sz="3200" i="1" dirty="0">
                <a:solidFill>
                  <a:srgbClr val="C00000"/>
                </a:solidFill>
                <a:latin typeface="Calibri" panose="020F0502020204030204" pitchFamily="34" charset="0"/>
                <a:cs typeface="Calibri" panose="020F0502020204030204" pitchFamily="34" charset="0"/>
              </a:rPr>
              <a:t>1. What type of future house do you think it will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2. Where will it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3. What will it look like?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4. How many rooms will it have?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5. What appliances will it have and what will they help you to do?</a:t>
            </a:r>
            <a:endParaRPr lang="en-US" sz="3200" dirty="0">
              <a:latin typeface="Calibri" panose="020F0502020204030204" pitchFamily="34" charset="0"/>
              <a:cs typeface="Calibri" panose="020F0502020204030204" pitchFamily="34" charset="0"/>
            </a:endParaRPr>
          </a:p>
        </p:txBody>
      </p:sp>
      <p:pic>
        <p:nvPicPr>
          <p:cNvPr id="5" name="5 Minute Timer">
            <a:hlinkClick r:id="" action="ppaction://media"/>
            <a:extLst>
              <a:ext uri="{FF2B5EF4-FFF2-40B4-BE49-F238E27FC236}">
                <a16:creationId xmlns:a16="http://schemas.microsoft.com/office/drawing/2014/main" id="{FE8AC9DD-354E-6E02-C0F3-EF8930B34A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21365" y="216226"/>
            <a:ext cx="1887211" cy="1061556"/>
          </a:xfrm>
          <a:prstGeom prst="roundRect">
            <a:avLst>
              <a:gd name="adj" fmla="val 5439"/>
            </a:avLst>
          </a:prstGeom>
          <a:ln>
            <a:noFill/>
          </a:ln>
          <a:effectLst>
            <a:innerShdw blurRad="114300" dist="50800">
              <a:srgbClr val="000000">
                <a:alpha val="0"/>
              </a:srgbClr>
            </a:innerShdw>
          </a:effectLst>
        </p:spPr>
      </p:pic>
      <p:sp>
        <p:nvSpPr>
          <p:cNvPr id="7" name="Speech Bubble: Rectangle 1">
            <a:extLst>
              <a:ext uri="{FF2B5EF4-FFF2-40B4-BE49-F238E27FC236}">
                <a16:creationId xmlns:a16="http://schemas.microsoft.com/office/drawing/2014/main" id="{4076CD60-63ED-0005-3C3A-D3A871C33BC5}"/>
              </a:ext>
            </a:extLst>
          </p:cNvPr>
          <p:cNvSpPr/>
          <p:nvPr/>
        </p:nvSpPr>
        <p:spPr>
          <a:xfrm>
            <a:off x="7653732" y="1614457"/>
            <a:ext cx="2957767" cy="1201588"/>
          </a:xfrm>
          <a:prstGeom prst="wedgeRoundRectCallout">
            <a:avLst>
              <a:gd name="adj1" fmla="val -7247"/>
              <a:gd name="adj2" fmla="val 167655"/>
              <a:gd name="adj3" fmla="val 16667"/>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What type of future house do you think it will be?</a:t>
            </a:r>
          </a:p>
        </p:txBody>
      </p:sp>
      <p:sp>
        <p:nvSpPr>
          <p:cNvPr id="8" name="Speech Bubble: Rectangle 5">
            <a:extLst>
              <a:ext uri="{FF2B5EF4-FFF2-40B4-BE49-F238E27FC236}">
                <a16:creationId xmlns:a16="http://schemas.microsoft.com/office/drawing/2014/main" id="{1E5D6AAA-30AA-FEB0-3D5D-3EDED7587667}"/>
              </a:ext>
            </a:extLst>
          </p:cNvPr>
          <p:cNvSpPr/>
          <p:nvPr/>
        </p:nvSpPr>
        <p:spPr>
          <a:xfrm>
            <a:off x="9421365" y="3105436"/>
            <a:ext cx="2075543" cy="593536"/>
          </a:xfrm>
          <a:prstGeom prst="wedgeRoundRectCallout">
            <a:avLst>
              <a:gd name="adj1" fmla="val 27105"/>
              <a:gd name="adj2" fmla="val 9759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It'll be a palace. </a:t>
            </a:r>
          </a:p>
        </p:txBody>
      </p:sp>
      <p:pic>
        <p:nvPicPr>
          <p:cNvPr id="9" name="Picture 9">
            <a:extLst>
              <a:ext uri="{FF2B5EF4-FFF2-40B4-BE49-F238E27FC236}">
                <a16:creationId xmlns:a16="http://schemas.microsoft.com/office/drawing/2014/main" id="{5CFA61BF-7FD4-2B82-6717-E6C734AFCD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833" l="5292" r="94924">
                        <a14:foregroundMark x1="74946" y1="24583" x2="77970" y2="36111"/>
                        <a14:foregroundMark x1="77970" y1="36111" x2="78402" y2="36944"/>
                        <a14:foregroundMark x1="81857" y1="16944" x2="85313" y2="23611"/>
                        <a14:foregroundMark x1="70518" y1="19167" x2="86825" y2="21944"/>
                        <a14:foregroundMark x1="82613" y1="19722" x2="91253" y2="35972"/>
                        <a14:foregroundMark x1="84017" y1="47778" x2="88769" y2="73056"/>
                        <a14:foregroundMark x1="80562" y1="70278" x2="88661" y2="80000"/>
                        <a14:foregroundMark x1="88661" y1="80000" x2="88769" y2="80694"/>
                        <a14:foregroundMark x1="87257" y1="88056" x2="95140" y2="71528"/>
                        <a14:foregroundMark x1="87473" y1="55972" x2="87473" y2="49583"/>
                        <a14:foregroundMark x1="71706" y1="66111" x2="64039" y2="58889"/>
                        <a14:foregroundMark x1="74730" y1="72500" x2="71922" y2="66806"/>
                        <a14:foregroundMark x1="75918" y1="78194" x2="73218" y2="72778"/>
                        <a14:foregroundMark x1="86069" y1="95972" x2="88013" y2="86111"/>
                        <a14:foregroundMark x1="79590" y1="90000" x2="90713" y2="65833"/>
                        <a14:foregroundMark x1="36393" y1="62639" x2="35961" y2="58889"/>
                        <a14:foregroundMark x1="82073" y1="39167" x2="75378" y2="37500"/>
                        <a14:foregroundMark x1="87797" y1="59722" x2="90497" y2="62639"/>
                        <a14:foregroundMark x1="86825" y1="52500" x2="92441" y2="63611"/>
                        <a14:foregroundMark x1="10799" y1="60139" x2="5292" y2="66111"/>
                        <a14:foregroundMark x1="55184" y1="86806" x2="57883" y2="82639"/>
                        <a14:foregroundMark x1="53240" y1="87083" x2="64363" y2="80139"/>
                      </a14:backgroundRemoval>
                    </a14:imgEffect>
                  </a14:imgLayer>
                </a14:imgProps>
              </a:ext>
              <a:ext uri="{837473B0-CC2E-450A-ABE3-18F120FF3D39}">
                <a1611:picAttrSrcUrl xmlns:a1611="http://schemas.microsoft.com/office/drawing/2016/11/main" r:id="rId8"/>
              </a:ext>
            </a:extLst>
          </a:blip>
          <a:stretch>
            <a:fillRect/>
          </a:stretch>
        </p:blipFill>
        <p:spPr>
          <a:xfrm>
            <a:off x="8234285" y="3867880"/>
            <a:ext cx="3591062" cy="2792186"/>
          </a:xfrm>
          <a:prstGeom prst="rect">
            <a:avLst/>
          </a:prstGeom>
        </p:spPr>
      </p:pic>
    </p:spTree>
    <p:extLst>
      <p:ext uri="{BB962C8B-B14F-4D97-AF65-F5344CB8AC3E}">
        <p14:creationId xmlns:p14="http://schemas.microsoft.com/office/powerpoint/2010/main" val="366904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
                </p:tgtEl>
              </p:cMediaNode>
            </p:video>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8" name="TextBox 7">
            <a:extLst>
              <a:ext uri="{FF2B5EF4-FFF2-40B4-BE49-F238E27FC236}">
                <a16:creationId xmlns:a16="http://schemas.microsoft.com/office/drawing/2014/main" id="{2DC83B3C-06FE-40A1-FAB8-821315F2FD69}"/>
              </a:ext>
            </a:extLst>
          </p:cNvPr>
          <p:cNvSpPr txBox="1"/>
          <p:nvPr/>
        </p:nvSpPr>
        <p:spPr>
          <a:xfrm>
            <a:off x="1132276" y="1294806"/>
            <a:ext cx="6773939" cy="892552"/>
          </a:xfrm>
          <a:prstGeom prst="rect">
            <a:avLst/>
          </a:prstGeom>
          <a:noFill/>
        </p:spPr>
        <p:txBody>
          <a:bodyPr wrap="square" rtlCol="0">
            <a:spAutoFit/>
          </a:bodyPr>
          <a:lstStyle/>
          <a:p>
            <a:r>
              <a:rPr lang="en-US" sz="2600" b="1" dirty="0">
                <a:effectLst>
                  <a:glow rad="88900">
                    <a:schemeClr val="bg1"/>
                  </a:glow>
                </a:effectLst>
                <a:latin typeface="Times New Roman" pitchFamily="18" charset="0"/>
                <a:cs typeface="Times New Roman" pitchFamily="18" charset="0"/>
              </a:rPr>
              <a:t>Students to work in groups and “build” their ideal future house.</a:t>
            </a:r>
          </a:p>
        </p:txBody>
      </p:sp>
      <p:sp>
        <p:nvSpPr>
          <p:cNvPr id="12" name="Rounded Rectangle 15">
            <a:extLst>
              <a:ext uri="{FF2B5EF4-FFF2-40B4-BE49-F238E27FC236}">
                <a16:creationId xmlns:a16="http://schemas.microsoft.com/office/drawing/2014/main" id="{658809A8-5B0F-7666-94E6-32481EE803EB}"/>
              </a:ext>
            </a:extLst>
          </p:cNvPr>
          <p:cNvSpPr/>
          <p:nvPr/>
        </p:nvSpPr>
        <p:spPr>
          <a:xfrm>
            <a:off x="629670" y="1363313"/>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5" name="TextBox 16">
            <a:extLst>
              <a:ext uri="{FF2B5EF4-FFF2-40B4-BE49-F238E27FC236}">
                <a16:creationId xmlns:a16="http://schemas.microsoft.com/office/drawing/2014/main" id="{83724C67-A7BE-2CEF-46EB-910D180070CD}"/>
              </a:ext>
            </a:extLst>
          </p:cNvPr>
          <p:cNvSpPr txBox="1"/>
          <p:nvPr/>
        </p:nvSpPr>
        <p:spPr>
          <a:xfrm>
            <a:off x="684544" y="127758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 name="Rectangle: Rounded Corners 1">
            <a:extLst>
              <a:ext uri="{FF2B5EF4-FFF2-40B4-BE49-F238E27FC236}">
                <a16:creationId xmlns:a16="http://schemas.microsoft.com/office/drawing/2014/main" id="{44D4A5AB-9D0A-AB6B-5F8D-3C2C016BF79B}"/>
              </a:ext>
            </a:extLst>
          </p:cNvPr>
          <p:cNvSpPr/>
          <p:nvPr/>
        </p:nvSpPr>
        <p:spPr>
          <a:xfrm>
            <a:off x="3409405" y="83330"/>
            <a:ext cx="5388429" cy="865414"/>
          </a:xfrm>
          <a:prstGeom prst="round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4200"/>
            </a:pPr>
            <a:r>
              <a:rPr lang="en-US" sz="5400" b="1" dirty="0">
                <a:solidFill>
                  <a:schemeClr val="bg1"/>
                </a:solidFill>
                <a:latin typeface="Fjalla One"/>
              </a:rPr>
              <a:t>FUTURE HOUSE </a:t>
            </a:r>
          </a:p>
        </p:txBody>
      </p:sp>
      <p:sp>
        <p:nvSpPr>
          <p:cNvPr id="3" name="TextBox 2">
            <a:extLst>
              <a:ext uri="{FF2B5EF4-FFF2-40B4-BE49-F238E27FC236}">
                <a16:creationId xmlns:a16="http://schemas.microsoft.com/office/drawing/2014/main" id="{E0CC86EC-1F40-75AC-2F28-707E5178DC40}"/>
              </a:ext>
            </a:extLst>
          </p:cNvPr>
          <p:cNvSpPr txBox="1"/>
          <p:nvPr/>
        </p:nvSpPr>
        <p:spPr>
          <a:xfrm>
            <a:off x="1081580" y="2255865"/>
            <a:ext cx="5241162" cy="3709349"/>
          </a:xfrm>
          <a:prstGeom prst="rect">
            <a:avLst/>
          </a:prstGeom>
          <a:noFill/>
        </p:spPr>
        <p:txBody>
          <a:bodyPr wrap="square" rtlCol="0">
            <a:spAutoFit/>
          </a:bodyPr>
          <a:lstStyle/>
          <a:p>
            <a:pPr marL="285750" indent="-285750">
              <a:lnSpc>
                <a:spcPct val="150000"/>
              </a:lnSpc>
              <a:buFontTx/>
              <a:buChar char="-"/>
            </a:pPr>
            <a:r>
              <a:rPr lang="en-US" sz="3200" dirty="0">
                <a:latin typeface="Calibri" panose="020F0502020204030204" pitchFamily="34" charset="0"/>
                <a:cs typeface="Calibri" panose="020F0502020204030204" pitchFamily="34" charset="0"/>
              </a:rPr>
              <a:t>Groups of 6.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Take turns and share about your future house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The others DRAW the house you describe. </a:t>
            </a:r>
          </a:p>
        </p:txBody>
      </p:sp>
      <p:pic>
        <p:nvPicPr>
          <p:cNvPr id="4" name="Picture 2">
            <a:extLst>
              <a:ext uri="{FF2B5EF4-FFF2-40B4-BE49-F238E27FC236}">
                <a16:creationId xmlns:a16="http://schemas.microsoft.com/office/drawing/2014/main" id="{031B1D19-0B38-61E3-C1C0-C738D664C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2" y="2705788"/>
            <a:ext cx="5318445" cy="3092846"/>
          </a:xfrm>
          <a:prstGeom prst="rect">
            <a:avLst/>
          </a:prstGeom>
          <a:noFill/>
          <a:extLst>
            <a:ext uri="{909E8E84-426E-40DD-AFC4-6F175D3DCCD1}">
              <a14:hiddenFill xmlns:a14="http://schemas.microsoft.com/office/drawing/2010/main">
                <a:solidFill>
                  <a:srgbClr val="FFFFFF"/>
                </a:solidFill>
              </a14:hiddenFill>
            </a:ext>
          </a:extLst>
        </p:spPr>
      </p:pic>
      <p:pic>
        <p:nvPicPr>
          <p:cNvPr id="5" name="5 Minute Timer">
            <a:hlinkClick r:id="" action="ppaction://media"/>
            <a:extLst>
              <a:ext uri="{FF2B5EF4-FFF2-40B4-BE49-F238E27FC236}">
                <a16:creationId xmlns:a16="http://schemas.microsoft.com/office/drawing/2014/main" id="{11C08A21-7138-DB90-0893-D00682E19B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08143" y="250106"/>
            <a:ext cx="2601096" cy="1561001"/>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1896217"/>
            <a:ext cx="8590026" cy="4448013"/>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 Reading skill for general information and specific information</a:t>
            </a:r>
          </a:p>
          <a:p>
            <a:pPr marL="457200" indent="-457200">
              <a:lnSpc>
                <a:spcPct val="150000"/>
              </a:lnSpc>
              <a:buFont typeface="Wingdings" panose="05000000000000000000" pitchFamily="2" charset="2"/>
              <a:buChar char="ü"/>
            </a:pPr>
            <a:r>
              <a:rPr lang="en-US" sz="3200" dirty="0"/>
              <a:t>- Speaking: </a:t>
            </a:r>
          </a:p>
          <a:p>
            <a:pPr>
              <a:lnSpc>
                <a:spcPct val="150000"/>
              </a:lnSpc>
            </a:pPr>
            <a:r>
              <a:rPr lang="en-US" sz="3200" dirty="0"/>
              <a:t>+ identify different features of future house.</a:t>
            </a:r>
          </a:p>
          <a:p>
            <a:pPr>
              <a:lnSpc>
                <a:spcPct val="150000"/>
              </a:lnSpc>
            </a:pPr>
            <a:r>
              <a:rPr lang="en-US" sz="3200" dirty="0"/>
              <a:t>+ use what they have learnt to talk future house.</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345" y="342468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7532868" cy="2499467"/>
          </a:xfrm>
          <a:prstGeom prst="rect">
            <a:avLst/>
          </a:prstGeom>
          <a:noFill/>
        </p:spPr>
        <p:txBody>
          <a:bodyPr wrap="square" rtlCol="0">
            <a:spAutoFit/>
          </a:bodyPr>
          <a:lstStyle/>
          <a:p>
            <a:pPr>
              <a:lnSpc>
                <a:spcPct val="150000"/>
              </a:lnSpc>
            </a:pPr>
            <a:r>
              <a:rPr lang="en-US" sz="3600" dirty="0"/>
              <a:t>- Do Ex in WB</a:t>
            </a:r>
          </a:p>
          <a:p>
            <a:pPr>
              <a:lnSpc>
                <a:spcPct val="150000"/>
              </a:lnSpc>
            </a:pPr>
            <a:r>
              <a:rPr lang="en-US" sz="3600" dirty="0"/>
              <a:t>- Prepare:  Skills  2  (Write a </a:t>
            </a:r>
            <a:r>
              <a:rPr lang="en-US" sz="3600" dirty="0" err="1"/>
              <a:t>paraggraph</a:t>
            </a:r>
            <a:r>
              <a:rPr lang="en-US" sz="3600" dirty="0"/>
              <a:t> about your ideal future house)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066" y="2341108"/>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5: SKILLS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HOUSES IN THE FUTURE</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165648" y="113518"/>
            <a:ext cx="906545" cy="707886"/>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Hình ảnh 4">
            <a:extLst>
              <a:ext uri="{FF2B5EF4-FFF2-40B4-BE49-F238E27FC236}">
                <a16:creationId xmlns:a16="http://schemas.microsoft.com/office/drawing/2014/main" id="{38C1670D-9A30-B361-05FD-1E2567037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088" y="2880258"/>
            <a:ext cx="2902513" cy="2912029"/>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PRESENTATION</a:t>
            </a:r>
            <a:endParaRPr lang="en-GB" b="1" dirty="0">
              <a:solidFill>
                <a:schemeClr val="bg1"/>
              </a:solidFill>
            </a:endParaRPr>
          </a:p>
        </p:txBody>
      </p:sp>
      <p:sp>
        <p:nvSpPr>
          <p:cNvPr id="18" name="Rounded Rectangle 17"/>
          <p:cNvSpPr/>
          <p:nvPr/>
        </p:nvSpPr>
        <p:spPr>
          <a:xfrm>
            <a:off x="568800" y="3068071"/>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READING</a:t>
            </a:r>
            <a:endParaRPr lang="en-GB" b="1" dirty="0">
              <a:solidFill>
                <a:schemeClr val="bg1"/>
              </a:solidFill>
            </a:endParaRPr>
          </a:p>
        </p:txBody>
      </p:sp>
      <p:sp>
        <p:nvSpPr>
          <p:cNvPr id="19" name="Rounded Rectangle 18"/>
          <p:cNvSpPr/>
          <p:nvPr/>
        </p:nvSpPr>
        <p:spPr>
          <a:xfrm>
            <a:off x="2259488" y="4645264"/>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SPEAKING</a:t>
            </a:r>
            <a:endParaRPr lang="en-GB" b="1" dirty="0">
              <a:solidFill>
                <a:schemeClr val="bg1"/>
              </a:solidFill>
            </a:endParaRPr>
          </a:p>
        </p:txBody>
      </p:sp>
      <p:sp>
        <p:nvSpPr>
          <p:cNvPr id="20" name="Rectangle 19"/>
          <p:cNvSpPr/>
          <p:nvPr/>
        </p:nvSpPr>
        <p:spPr>
          <a:xfrm>
            <a:off x="4561824" y="1382691"/>
            <a:ext cx="7447160" cy="61800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Game: True or False</a:t>
            </a:r>
          </a:p>
        </p:txBody>
      </p:sp>
      <p:sp>
        <p:nvSpPr>
          <p:cNvPr id="21" name="Rectangle 20"/>
          <p:cNvSpPr/>
          <p:nvPr/>
        </p:nvSpPr>
        <p:spPr>
          <a:xfrm>
            <a:off x="4550294" y="2120247"/>
            <a:ext cx="7470221" cy="635893"/>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4569604" y="2883751"/>
            <a:ext cx="7465726" cy="1369023"/>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Lead in questions: Look at the photo, discuss in pairs and answer.</a:t>
            </a:r>
          </a:p>
          <a:p>
            <a:pPr marL="285750" marR="0" indent="-285750">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Explicit reading skills: Scan and Skim.</a:t>
            </a:r>
          </a:p>
          <a:p>
            <a:pPr marL="285750" marR="0" indent="-285750">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match.</a:t>
            </a: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486758" y="2541341"/>
            <a:ext cx="828823" cy="526729"/>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404714" y="3368795"/>
            <a:ext cx="772731" cy="1276469"/>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cxnSp>
        <p:nvCxnSpPr>
          <p:cNvPr id="28" name="Curved Connector 27"/>
          <p:cNvCxnSpPr>
            <a:stCxn id="19" idx="1"/>
            <a:endCxn id="27" idx="0"/>
          </p:cNvCxnSpPr>
          <p:nvPr/>
        </p:nvCxnSpPr>
        <p:spPr>
          <a:xfrm rot="10800000" flipV="1">
            <a:off x="1587118" y="4945988"/>
            <a:ext cx="672370" cy="980316"/>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588170" y="5779697"/>
            <a:ext cx="7447160" cy="68496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13" name="Rectangle 22">
            <a:extLst>
              <a:ext uri="{FF2B5EF4-FFF2-40B4-BE49-F238E27FC236}">
                <a16:creationId xmlns:a16="http://schemas.microsoft.com/office/drawing/2014/main" id="{589C3DFE-FC98-2051-D42D-C34A35AA1AFE}"/>
              </a:ext>
            </a:extLst>
          </p:cNvPr>
          <p:cNvSpPr/>
          <p:nvPr/>
        </p:nvSpPr>
        <p:spPr>
          <a:xfrm>
            <a:off x="4569604" y="4378001"/>
            <a:ext cx="7450911" cy="1276469"/>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4: Work in pairs and do Ex. 3.</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5: Students to work in groups and “build” their ideal future house.</a:t>
            </a:r>
          </a:p>
        </p:txBody>
      </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5501384" y="1283248"/>
            <a:ext cx="5682431" cy="707886"/>
          </a:xfrm>
          <a:prstGeom prst="rect">
            <a:avLst/>
          </a:prstGeom>
          <a:noFill/>
        </p:spPr>
        <p:txBody>
          <a:bodyPr wrap="square" rtlCol="0">
            <a:spAutoFit/>
          </a:bodyPr>
          <a:lstStyle/>
          <a:p>
            <a:pPr algn="ctr"/>
            <a:r>
              <a:rPr lang="en-US" sz="4000" b="1" dirty="0"/>
              <a:t>LOOK AT THE PICTURE</a:t>
            </a:r>
          </a:p>
        </p:txBody>
      </p:sp>
      <p:sp>
        <p:nvSpPr>
          <p:cNvPr id="5" name="TextBox 4">
            <a:extLst>
              <a:ext uri="{FF2B5EF4-FFF2-40B4-BE49-F238E27FC236}">
                <a16:creationId xmlns:a16="http://schemas.microsoft.com/office/drawing/2014/main" id="{337A5E1E-3CA0-4464-8CDD-31E8FAFCE4DB}"/>
              </a:ext>
            </a:extLst>
          </p:cNvPr>
          <p:cNvSpPr txBox="1"/>
          <p:nvPr/>
        </p:nvSpPr>
        <p:spPr>
          <a:xfrm>
            <a:off x="462216" y="3635143"/>
            <a:ext cx="3331161"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OF FALSE</a:t>
            </a:r>
          </a:p>
        </p:txBody>
      </p:sp>
      <p:sp>
        <p:nvSpPr>
          <p:cNvPr id="3" name="TextBox 3">
            <a:extLst>
              <a:ext uri="{FF2B5EF4-FFF2-40B4-BE49-F238E27FC236}">
                <a16:creationId xmlns:a16="http://schemas.microsoft.com/office/drawing/2014/main" id="{F7146FD2-C216-9060-EBC5-C1C3B686D195}"/>
              </a:ext>
            </a:extLst>
          </p:cNvPr>
          <p:cNvSpPr txBox="1"/>
          <p:nvPr/>
        </p:nvSpPr>
        <p:spPr>
          <a:xfrm>
            <a:off x="5678027" y="2389759"/>
            <a:ext cx="5682431" cy="707886"/>
          </a:xfrm>
          <a:prstGeom prst="rect">
            <a:avLst/>
          </a:prstGeom>
          <a:noFill/>
        </p:spPr>
        <p:txBody>
          <a:bodyPr wrap="square" rtlCol="0">
            <a:spAutoFit/>
          </a:bodyPr>
          <a:lstStyle/>
          <a:p>
            <a:pPr algn="ctr"/>
            <a:r>
              <a:rPr lang="en-US" sz="4000" b="1" dirty="0"/>
              <a:t>Work in pairs</a:t>
            </a:r>
          </a:p>
        </p:txBody>
      </p:sp>
      <p:sp>
        <p:nvSpPr>
          <p:cNvPr id="8" name="TextBox 3">
            <a:extLst>
              <a:ext uri="{FF2B5EF4-FFF2-40B4-BE49-F238E27FC236}">
                <a16:creationId xmlns:a16="http://schemas.microsoft.com/office/drawing/2014/main" id="{D67ED8AF-2F13-666A-58B9-5CD13FE1FDDE}"/>
              </a:ext>
            </a:extLst>
          </p:cNvPr>
          <p:cNvSpPr txBox="1"/>
          <p:nvPr/>
        </p:nvSpPr>
        <p:spPr>
          <a:xfrm>
            <a:off x="5678027" y="3454215"/>
            <a:ext cx="6153417" cy="1323439"/>
          </a:xfrm>
          <a:prstGeom prst="rect">
            <a:avLst/>
          </a:prstGeom>
          <a:noFill/>
        </p:spPr>
        <p:txBody>
          <a:bodyPr wrap="square" rtlCol="0">
            <a:spAutoFit/>
          </a:bodyPr>
          <a:lstStyle/>
          <a:p>
            <a:pPr algn="ctr"/>
            <a:r>
              <a:rPr lang="en-US" sz="4000" b="1" dirty="0"/>
              <a:t>Decide whether these statements are true or false</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77844" y="1171743"/>
            <a:ext cx="5682431" cy="707886"/>
          </a:xfrm>
          <a:prstGeom prst="rect">
            <a:avLst/>
          </a:prstGeom>
          <a:noFill/>
        </p:spPr>
        <p:txBody>
          <a:bodyPr wrap="square" rtlCol="0">
            <a:spAutoFit/>
          </a:bodyPr>
          <a:lstStyle/>
          <a:p>
            <a:pPr algn="ctr"/>
            <a:r>
              <a:rPr lang="en-US" sz="4000" b="1" dirty="0"/>
              <a:t>LOOK AT THE PICTURE</a:t>
            </a:r>
          </a:p>
        </p:txBody>
      </p:sp>
      <p:sp>
        <p:nvSpPr>
          <p:cNvPr id="5" name="TextBox 4">
            <a:extLst>
              <a:ext uri="{FF2B5EF4-FFF2-40B4-BE49-F238E27FC236}">
                <a16:creationId xmlns:a16="http://schemas.microsoft.com/office/drawing/2014/main" id="{337A5E1E-3CA0-4464-8CDD-31E8FAFCE4DB}"/>
              </a:ext>
            </a:extLst>
          </p:cNvPr>
          <p:cNvSpPr txBox="1"/>
          <p:nvPr/>
        </p:nvSpPr>
        <p:spPr>
          <a:xfrm>
            <a:off x="2817405" y="66001"/>
            <a:ext cx="5682431"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OF FALSE</a:t>
            </a:r>
          </a:p>
        </p:txBody>
      </p:sp>
      <p:pic>
        <p:nvPicPr>
          <p:cNvPr id="2" name="Picture 2">
            <a:extLst>
              <a:ext uri="{FF2B5EF4-FFF2-40B4-BE49-F238E27FC236}">
                <a16:creationId xmlns:a16="http://schemas.microsoft.com/office/drawing/2014/main" id="{30D30C29-A4B6-0D7D-FB52-95AFE23EB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221400" y="2319227"/>
            <a:ext cx="6122068" cy="3780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CC0DB71-1496-964B-3CCF-ECBCB9D8F246}"/>
              </a:ext>
            </a:extLst>
          </p:cNvPr>
          <p:cNvSpPr txBox="1"/>
          <p:nvPr/>
        </p:nvSpPr>
        <p:spPr>
          <a:xfrm>
            <a:off x="6431727" y="1302332"/>
            <a:ext cx="5266119" cy="5196166"/>
          </a:xfrm>
          <a:prstGeom prst="rect">
            <a:avLst/>
          </a:prstGeom>
          <a:noFill/>
        </p:spPr>
        <p:txBody>
          <a:bodyPr wrap="square" rtlCol="0">
            <a:spAutoFit/>
          </a:bodyPr>
          <a:lstStyle/>
          <a:p>
            <a:pPr algn="just">
              <a:lnSpc>
                <a:spcPct val="150000"/>
              </a:lnSpc>
            </a:pPr>
            <a:r>
              <a:rPr lang="en-US" sz="2800" b="1" dirty="0"/>
              <a:t>1. The house will be surrounded by a jungle. </a:t>
            </a:r>
          </a:p>
          <a:p>
            <a:pPr algn="just">
              <a:lnSpc>
                <a:spcPct val="150000"/>
              </a:lnSpc>
            </a:pPr>
            <a:r>
              <a:rPr lang="en-US" sz="2800" b="1" dirty="0"/>
              <a:t>2. Robots will help to do the housework. </a:t>
            </a:r>
          </a:p>
          <a:p>
            <a:pPr algn="just">
              <a:lnSpc>
                <a:spcPct val="150000"/>
              </a:lnSpc>
            </a:pPr>
            <a:r>
              <a:rPr lang="en-US" sz="2800" b="1" dirty="0"/>
              <a:t>3. There will be an UFO on the roof. </a:t>
            </a:r>
          </a:p>
          <a:p>
            <a:pPr algn="just">
              <a:lnSpc>
                <a:spcPct val="150000"/>
              </a:lnSpc>
            </a:pPr>
            <a:r>
              <a:rPr lang="en-US" sz="2800" b="1" dirty="0"/>
              <a:t>4. There will be a swimming pool in the house.</a:t>
            </a:r>
          </a:p>
        </p:txBody>
      </p:sp>
      <p:sp>
        <p:nvSpPr>
          <p:cNvPr id="7" name="Hình chữ nhật 6">
            <a:extLst>
              <a:ext uri="{FF2B5EF4-FFF2-40B4-BE49-F238E27FC236}">
                <a16:creationId xmlns:a16="http://schemas.microsoft.com/office/drawing/2014/main" id="{05D0D97C-7C0F-8570-D7AC-7C51C1444E07}"/>
              </a:ext>
            </a:extLst>
          </p:cNvPr>
          <p:cNvSpPr/>
          <p:nvPr/>
        </p:nvSpPr>
        <p:spPr>
          <a:xfrm>
            <a:off x="8301720" y="196528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F</a:t>
            </a:r>
          </a:p>
        </p:txBody>
      </p:sp>
      <p:sp>
        <p:nvSpPr>
          <p:cNvPr id="9" name="Hình chữ nhật 8">
            <a:extLst>
              <a:ext uri="{FF2B5EF4-FFF2-40B4-BE49-F238E27FC236}">
                <a16:creationId xmlns:a16="http://schemas.microsoft.com/office/drawing/2014/main" id="{278D12A7-6C76-7ED7-CF76-4FE2CA63B13C}"/>
              </a:ext>
            </a:extLst>
          </p:cNvPr>
          <p:cNvSpPr/>
          <p:nvPr/>
        </p:nvSpPr>
        <p:spPr>
          <a:xfrm>
            <a:off x="8301719" y="3194436"/>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T</a:t>
            </a:r>
          </a:p>
        </p:txBody>
      </p:sp>
      <p:sp>
        <p:nvSpPr>
          <p:cNvPr id="10" name="Hình chữ nhật 9">
            <a:extLst>
              <a:ext uri="{FF2B5EF4-FFF2-40B4-BE49-F238E27FC236}">
                <a16:creationId xmlns:a16="http://schemas.microsoft.com/office/drawing/2014/main" id="{DC2E3FD4-4147-369F-983E-7265FEF05CD0}"/>
              </a:ext>
            </a:extLst>
          </p:cNvPr>
          <p:cNvSpPr/>
          <p:nvPr/>
        </p:nvSpPr>
        <p:spPr>
          <a:xfrm>
            <a:off x="7286958" y="454373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F</a:t>
            </a:r>
          </a:p>
        </p:txBody>
      </p:sp>
      <p:sp>
        <p:nvSpPr>
          <p:cNvPr id="11" name="Hình chữ nhật 10">
            <a:extLst>
              <a:ext uri="{FF2B5EF4-FFF2-40B4-BE49-F238E27FC236}">
                <a16:creationId xmlns:a16="http://schemas.microsoft.com/office/drawing/2014/main" id="{7374934B-0C82-C50B-EE03-7158B5FA1E33}"/>
              </a:ext>
            </a:extLst>
          </p:cNvPr>
          <p:cNvSpPr/>
          <p:nvPr/>
        </p:nvSpPr>
        <p:spPr>
          <a:xfrm>
            <a:off x="8499836" y="5893031"/>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T</a:t>
            </a:r>
          </a:p>
        </p:txBody>
      </p:sp>
    </p:spTree>
    <p:extLst>
      <p:ext uri="{BB962C8B-B14F-4D97-AF65-F5344CB8AC3E}">
        <p14:creationId xmlns:p14="http://schemas.microsoft.com/office/powerpoint/2010/main" val="11141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590687" y="1319562"/>
            <a:ext cx="5608933"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surround (v)</a:t>
            </a:r>
            <a:endParaRPr lang="en-US" sz="6000" b="1" dirty="0">
              <a:solidFill>
                <a:srgbClr val="AD4F0F"/>
              </a:solidFill>
              <a:cs typeface="Calibri" panose="020F0502020204030204" pitchFamily="34" charset="0"/>
            </a:endParaRPr>
          </a:p>
        </p:txBody>
      </p:sp>
      <p:sp>
        <p:nvSpPr>
          <p:cNvPr id="12" name="Rectangle 11"/>
          <p:cNvSpPr/>
          <p:nvPr/>
        </p:nvSpPr>
        <p:spPr>
          <a:xfrm>
            <a:off x="6897434" y="4252053"/>
            <a:ext cx="4652009" cy="830997"/>
          </a:xfrm>
          <a:prstGeom prst="rect">
            <a:avLst/>
          </a:prstGeom>
        </p:spPr>
        <p:txBody>
          <a:bodyPr wrap="square">
            <a:spAutoFit/>
          </a:bodyPr>
          <a:lstStyle/>
          <a:p>
            <a:pPr lvl="0" algn="ctr"/>
            <a:r>
              <a:rPr lang="en-US" sz="4800" dirty="0"/>
              <a:t>bao </a:t>
            </a:r>
            <a:r>
              <a:rPr lang="en-US" sz="4800" dirty="0" err="1"/>
              <a:t>quanh</a:t>
            </a:r>
            <a:endParaRPr lang="en-US" sz="6600" dirty="0"/>
          </a:p>
        </p:txBody>
      </p:sp>
      <p:sp>
        <p:nvSpPr>
          <p:cNvPr id="2" name="Rectangle 1"/>
          <p:cNvSpPr/>
          <p:nvPr/>
        </p:nvSpPr>
        <p:spPr>
          <a:xfrm>
            <a:off x="7665511" y="2971803"/>
            <a:ext cx="3115853" cy="830997"/>
          </a:xfrm>
          <a:prstGeom prst="rect">
            <a:avLst/>
          </a:prstGeom>
        </p:spPr>
        <p:txBody>
          <a:bodyPr wrap="none">
            <a:spAutoFit/>
          </a:bodyPr>
          <a:lstStyle/>
          <a:p>
            <a:pPr algn="ctr"/>
            <a:r>
              <a:rPr lang="en-US" sz="4800" b="1" dirty="0">
                <a:solidFill>
                  <a:schemeClr val="accent5">
                    <a:lumMod val="50000"/>
                  </a:schemeClr>
                </a:solidFill>
              </a:rPr>
              <a:t>/ </a:t>
            </a:r>
            <a:r>
              <a:rPr lang="en-US" sz="4800" b="1" dirty="0" err="1">
                <a:solidFill>
                  <a:schemeClr val="accent5">
                    <a:lumMod val="50000"/>
                  </a:schemeClr>
                </a:solidFill>
              </a:rPr>
              <a:t>səˈraʊnd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6090A57C-4F4D-213F-D5B9-6351CF937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704" y="1606039"/>
            <a:ext cx="4685364" cy="4780984"/>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1206670" y="820072"/>
            <a:ext cx="8910010"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helicopter (n)</a:t>
            </a:r>
            <a:endParaRPr lang="en-US" sz="6000" b="1" dirty="0">
              <a:solidFill>
                <a:srgbClr val="AD4F0F"/>
              </a:solidFill>
              <a:cs typeface="Calibri" panose="020F0502020204030204" pitchFamily="34" charset="0"/>
            </a:endParaRPr>
          </a:p>
        </p:txBody>
      </p:sp>
      <p:sp>
        <p:nvSpPr>
          <p:cNvPr id="12" name="Rectangle 11"/>
          <p:cNvSpPr/>
          <p:nvPr/>
        </p:nvSpPr>
        <p:spPr>
          <a:xfrm>
            <a:off x="6644020" y="1218640"/>
            <a:ext cx="5290116" cy="830997"/>
          </a:xfrm>
          <a:prstGeom prst="rect">
            <a:avLst/>
          </a:prstGeom>
        </p:spPr>
        <p:txBody>
          <a:bodyPr wrap="square">
            <a:spAutoFit/>
          </a:bodyPr>
          <a:lstStyle/>
          <a:p>
            <a:pPr lvl="0" algn="ctr"/>
            <a:r>
              <a:rPr lang="en-US" sz="4800" dirty="0" err="1"/>
              <a:t>máy</a:t>
            </a:r>
            <a:r>
              <a:rPr lang="en-US" sz="4800" dirty="0"/>
              <a:t> bay </a:t>
            </a:r>
            <a:r>
              <a:rPr lang="en-US" sz="4800" dirty="0" err="1"/>
              <a:t>trực</a:t>
            </a:r>
            <a:r>
              <a:rPr lang="en-US" sz="4800" dirty="0"/>
              <a:t> </a:t>
            </a:r>
            <a:r>
              <a:rPr lang="en-US" sz="4800" dirty="0" err="1"/>
              <a:t>thăng</a:t>
            </a:r>
            <a:endParaRPr lang="en-US" sz="6600" dirty="0"/>
          </a:p>
        </p:txBody>
      </p:sp>
      <p:sp>
        <p:nvSpPr>
          <p:cNvPr id="2" name="Rectangle 1"/>
          <p:cNvSpPr/>
          <p:nvPr/>
        </p:nvSpPr>
        <p:spPr>
          <a:xfrm>
            <a:off x="487067" y="2177754"/>
            <a:ext cx="4281108" cy="830997"/>
          </a:xfrm>
          <a:prstGeom prst="rect">
            <a:avLst/>
          </a:prstGeom>
        </p:spPr>
        <p:txBody>
          <a:bodyPr wrap="none">
            <a:spAutoFit/>
          </a:bodyPr>
          <a:lstStyle/>
          <a:p>
            <a:pPr algn="ctr"/>
            <a:r>
              <a:rPr lang="en-US" sz="4800" b="1" dirty="0">
                <a:solidFill>
                  <a:schemeClr val="accent5">
                    <a:lumMod val="50000"/>
                  </a:schemeClr>
                </a:solidFill>
              </a:rPr>
              <a:t>/ ˈ</a:t>
            </a:r>
            <a:r>
              <a:rPr lang="en-US" sz="4800" b="1" dirty="0" err="1">
                <a:solidFill>
                  <a:schemeClr val="accent5">
                    <a:lumMod val="50000"/>
                  </a:schemeClr>
                </a:solidFill>
              </a:rPr>
              <a:t>helɪˌkɒptə</a:t>
            </a:r>
            <a:r>
              <a:rPr lang="en-US" sz="4800" b="1" dirty="0">
                <a:solidFill>
                  <a:schemeClr val="accent5">
                    <a:lumMod val="50000"/>
                  </a:schemeClr>
                </a:solidFill>
              </a:rPr>
              <a:t>(r)/</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678B8DD3-19FF-C496-690F-F614F7077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69060">
            <a:off x="4140846" y="2490268"/>
            <a:ext cx="7720361" cy="3514373"/>
          </a:xfrm>
          <a:prstGeom prst="rect">
            <a:avLst/>
          </a:prstGeom>
        </p:spPr>
      </p:pic>
    </p:spTree>
    <p:extLst>
      <p:ext uri="{BB962C8B-B14F-4D97-AF65-F5344CB8AC3E}">
        <p14:creationId xmlns:p14="http://schemas.microsoft.com/office/powerpoint/2010/main" val="30055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4940817" y="1898180"/>
            <a:ext cx="8816767"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feed (v)</a:t>
            </a:r>
            <a:endParaRPr lang="en-US" sz="6000" b="1" dirty="0">
              <a:solidFill>
                <a:srgbClr val="AD4F0F"/>
              </a:solidFill>
              <a:cs typeface="Calibri" panose="020F0502020204030204" pitchFamily="34" charset="0"/>
            </a:endParaRPr>
          </a:p>
        </p:txBody>
      </p:sp>
      <p:sp>
        <p:nvSpPr>
          <p:cNvPr id="12" name="Rectangle 11"/>
          <p:cNvSpPr/>
          <p:nvPr/>
        </p:nvSpPr>
        <p:spPr>
          <a:xfrm>
            <a:off x="6739096" y="4129039"/>
            <a:ext cx="4652009" cy="830997"/>
          </a:xfrm>
          <a:prstGeom prst="rect">
            <a:avLst/>
          </a:prstGeom>
        </p:spPr>
        <p:txBody>
          <a:bodyPr wrap="square">
            <a:spAutoFit/>
          </a:bodyPr>
          <a:lstStyle/>
          <a:p>
            <a:pPr lvl="0" algn="ctr"/>
            <a:r>
              <a:rPr lang="en-US" sz="4800" dirty="0" err="1"/>
              <a:t>cho</a:t>
            </a:r>
            <a:r>
              <a:rPr lang="en-US" sz="4800" dirty="0"/>
              <a:t> </a:t>
            </a:r>
            <a:r>
              <a:rPr lang="en-US" sz="4800" dirty="0" err="1"/>
              <a:t>ăn</a:t>
            </a:r>
            <a:endParaRPr lang="en-US" sz="6600" dirty="0"/>
          </a:p>
        </p:txBody>
      </p:sp>
      <p:sp>
        <p:nvSpPr>
          <p:cNvPr id="2" name="Rectangle 1"/>
          <p:cNvSpPr/>
          <p:nvPr/>
        </p:nvSpPr>
        <p:spPr>
          <a:xfrm>
            <a:off x="8284278" y="3392906"/>
            <a:ext cx="1561645"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fiːd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A24C16DB-79AE-D539-B3C3-786B2E65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64" y="1617275"/>
            <a:ext cx="4982117" cy="4203661"/>
          </a:xfrm>
          <a:prstGeom prst="rect">
            <a:avLst/>
          </a:prstGeom>
        </p:spPr>
      </p:pic>
    </p:spTree>
    <p:extLst>
      <p:ext uri="{BB962C8B-B14F-4D97-AF65-F5344CB8AC3E}">
        <p14:creationId xmlns:p14="http://schemas.microsoft.com/office/powerpoint/2010/main" val="18794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103243358"/>
              </p:ext>
            </p:extLst>
          </p:nvPr>
        </p:nvGraphicFramePr>
        <p:xfrm>
          <a:off x="281602" y="2044086"/>
          <a:ext cx="11644036" cy="3315907"/>
        </p:xfrm>
        <a:graphic>
          <a:graphicData uri="http://schemas.openxmlformats.org/drawingml/2006/table">
            <a:tbl>
              <a:tblPr firstRow="1" bandRow="1">
                <a:tableStyleId>{5DA37D80-6434-44D0-A028-1B22A696006F}</a:tableStyleId>
              </a:tblPr>
              <a:tblGrid>
                <a:gridCol w="3971997">
                  <a:extLst>
                    <a:ext uri="{9D8B030D-6E8A-4147-A177-3AD203B41FA5}">
                      <a16:colId xmlns:a16="http://schemas.microsoft.com/office/drawing/2014/main" val="20000"/>
                    </a:ext>
                  </a:extLst>
                </a:gridCol>
                <a:gridCol w="4004417">
                  <a:extLst>
                    <a:ext uri="{9D8B030D-6E8A-4147-A177-3AD203B41FA5}">
                      <a16:colId xmlns:a16="http://schemas.microsoft.com/office/drawing/2014/main" val="20001"/>
                    </a:ext>
                  </a:extLst>
                </a:gridCol>
                <a:gridCol w="3667622">
                  <a:extLst>
                    <a:ext uri="{9D8B030D-6E8A-4147-A177-3AD203B41FA5}">
                      <a16:colId xmlns:a16="http://schemas.microsoft.com/office/drawing/2014/main" val="20002"/>
                    </a:ext>
                  </a:extLst>
                </a:gridCol>
              </a:tblGrid>
              <a:tr h="779914">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845331">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surround (v)</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səˈraʊnd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bao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quanh</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45331">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helicopter (n)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helɪˌkɒptə</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máy</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bay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thăng</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r h="845331">
                <a:tc>
                  <a:txBody>
                    <a:bodyPr/>
                    <a:lstStyle/>
                    <a:p>
                      <a:pPr marL="144145" marR="0" indent="-144145">
                        <a:lnSpc>
                          <a:spcPct val="107000"/>
                        </a:lnSpc>
                        <a:spcBef>
                          <a:spcPts val="0"/>
                        </a:spcBef>
                        <a:spcAft>
                          <a:spcPts val="0"/>
                        </a:spcAft>
                      </a:pPr>
                      <a:r>
                        <a:rPr lang="en-US" sz="3200" b="0" dirty="0">
                          <a:effectLst/>
                          <a:latin typeface="Calibri" panose="020F0502020204030204" pitchFamily="34" charset="0"/>
                          <a:ea typeface="Times New Roman" panose="02020603050405020304" pitchFamily="18" charset="0"/>
                          <a:cs typeface="Times New Roman" panose="02020603050405020304" pitchFamily="18" charset="0"/>
                        </a:rPr>
                        <a:t>3. feed (v)</a:t>
                      </a:r>
                    </a:p>
                  </a:txBody>
                  <a:tcPr marL="71755" marR="71755" marT="71755" marB="71755"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fiːd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effectLst/>
                          <a:latin typeface="Calibri" panose="020F0502020204030204" pitchFamily="34" charset="0"/>
                          <a:ea typeface="Times New Roman" panose="02020603050405020304" pitchFamily="18" charset="0"/>
                          <a:cs typeface="Times New Roman" panose="02020603050405020304" pitchFamily="18" charset="0"/>
                        </a:rPr>
                        <a:t>cho</a:t>
                      </a:r>
                      <a:r>
                        <a:rPr lang="en-US" sz="32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0" dirty="0" err="1">
                          <a:effectLst/>
                          <a:latin typeface="Calibri" panose="020F0502020204030204" pitchFamily="34" charset="0"/>
                          <a:ea typeface="Times New Roman" panose="02020603050405020304" pitchFamily="18" charset="0"/>
                          <a:cs typeface="Times New Roman" panose="02020603050405020304" pitchFamily="18" charset="0"/>
                        </a:rPr>
                        <a:t>ăn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85295585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861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3774</TotalTime>
  <Words>1077</Words>
  <PresentationFormat>Màn hình rộng</PresentationFormat>
  <Paragraphs>165</Paragraphs>
  <Slides>17</Slides>
  <Notes>14</Notes>
  <HiddenSlides>0</HiddenSlides>
  <MMClips>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17</vt:i4>
      </vt:variant>
    </vt:vector>
  </HeadingPairs>
  <TitlesOfParts>
    <vt:vector size="25" baseType="lpstr">
      <vt:lpstr>Arial</vt:lpstr>
      <vt:lpstr>Calibri</vt:lpstr>
      <vt:lpstr>Calibri Light</vt:lpstr>
      <vt:lpstr>Fjalla One</vt:lpstr>
      <vt:lpstr>Myriad Pro</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2023-10-02T04:27:23Z</dcterms:modified>
</cp:coreProperties>
</file>