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9" r:id="rId17"/>
    <p:sldId id="280" r:id="rId18"/>
    <p:sldId id="281" r:id="rId19"/>
    <p:sldId id="282"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3" autoAdjust="0"/>
  </p:normalViewPr>
  <p:slideViewPr>
    <p:cSldViewPr>
      <p:cViewPr varScale="1">
        <p:scale>
          <a:sx n="62" d="100"/>
          <a:sy n="62" d="100"/>
        </p:scale>
        <p:origin x="69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3/29/2022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7</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7720-D044-4DF3-86B7-25E8754BFEB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7720-D044-4DF3-86B7-25E8754BFEB6}"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7720-D044-4DF3-86B7-25E8754BFEB6}"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3/29/2022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09133" y="1905000"/>
            <a:ext cx="6477000" cy="2032485"/>
          </a:xfrm>
          <a:prstGeom prst="rect">
            <a:avLst/>
          </a:prstGeom>
        </p:spPr>
        <p:txBody>
          <a:bodyPr>
            <a:prstTxWarp prst="textInflateBottom">
              <a:avLst/>
            </a:prstTxWarp>
            <a:spAutoFit/>
          </a:bodyPr>
          <a:lstStyle/>
          <a:p>
            <a:pPr algn="ctr"/>
            <a:r>
              <a:rPr lang="en-US" b="1"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rPr>
              <a:t>CHÀO MỪNG CÁC THẦY CÔ VÀ CÁC EM HỌC SINH THAM DỰ BÀI HỌC NGÀY HÔM NAY!</a:t>
            </a:r>
            <a:endParaRPr lang="en-US" dirty="0">
              <a:solidFill>
                <a:srgbClr val="FF0000"/>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45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giúp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bạn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Quân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HS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tập</a:t>
            </a:r>
            <a:r>
              <a:rPr lang="en-US" sz="3000" dirty="0">
                <a:latin typeface="Times New Roman" pitchFamily="18" charset="0"/>
                <a:cs typeface="Times New Roman" pitchFamily="18" charset="0"/>
              </a:rPr>
              <a:t>.</a:t>
            </a:r>
          </a:p>
          <a:p>
            <a:pPr algn="just"/>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giúp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bằng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0684">
                <a:tc>
                  <a:txBody>
                    <a:bodyPr/>
                    <a:lstStyle/>
                    <a:p>
                      <a:r>
                        <a:rPr lang="en-US" sz="2400" b="0" dirty="0" err="1">
                          <a:solidFill>
                            <a:schemeClr val="tx1"/>
                          </a:solidFill>
                          <a:latin typeface="Times New Roman" pitchFamily="18" charset="0"/>
                          <a:cs typeface="Times New Roman" pitchFamily="18" charset="0"/>
                        </a:rPr>
                        <a:t>Mặt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a:t>
            </a:r>
            <a:r>
              <a:rPr lang="en-US" sz="3000" dirty="0">
                <a:latin typeface="Times New Roman" pitchFamily="18" charset="0"/>
                <a:cs typeface="Times New Roman" pitchFamily="18" charset="0"/>
              </a:rPr>
              <a:t> 5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r>
              <a:rPr lang="en-US" sz="3000" dirty="0">
                <a:latin typeface="Times New Roman" pitchFamily="18" charset="0"/>
                <a:cs typeface="Times New Roman" pitchFamily="18" charset="0"/>
              </a:rPr>
              <a:t>):</a:t>
            </a:r>
          </a:p>
          <a:p>
            <a:pPr algn="just"/>
            <a:r>
              <a:rPr lang="en-US" sz="3000" dirty="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a:latin typeface="Times New Roman" pitchFamily="18" charset="0"/>
                <a:cs typeface="Times New Roman" pitchFamily="18" charset="0"/>
              </a:rPr>
              <a:t>Tương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10 </a:t>
            </a:r>
            <a:r>
              <a:rPr lang="en-US" sz="3000" dirty="0" err="1">
                <a:latin typeface="Times New Roman" pitchFamily="18" charset="0"/>
                <a:cs typeface="Times New Roman" pitchFamily="18" charset="0"/>
              </a:rPr>
              <a:t>lần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gieo</a:t>
            </a:r>
            <a:endParaRPr lang="en-US" sz="3000" dirty="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em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dùng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liệu</a:t>
            </a:r>
            <a:r>
              <a:rPr lang="en-US" i="1" dirty="0">
                <a:latin typeface="Times New Roman" pitchFamily="18" charset="0"/>
                <a:cs typeface="Times New Roman" pitchFamily="18" charset="0"/>
              </a:rPr>
              <a:t> ?</a:t>
            </a: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a:solidFill>
                  <a:srgbClr val="C00000"/>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giờ</a:t>
            </a:r>
            <a:r>
              <a:rPr lang="en-US" sz="2200" dirty="0">
                <a:solidFill>
                  <a:schemeClr val="tx1">
                    <a:lumMod val="95000"/>
                    <a:lumOff val="5000"/>
                  </a:schemeClr>
                </a:solidFill>
                <a:latin typeface="Times New Roman" pitchFamily="18" charset="0"/>
                <a:cs typeface="Times New Roman" pitchFamily="18" charset="0"/>
              </a:rPr>
              <a:t> GDCD, </a:t>
            </a:r>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được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giao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nhiệm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vụ</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xử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lí</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hiện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của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mình</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chưa</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trung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thực</a:t>
            </a:r>
            <a:r>
              <a:rPr lang="en-US" sz="2200" dirty="0">
                <a:solidFill>
                  <a:schemeClr val="tx1">
                    <a:lumMod val="95000"/>
                    <a:lumOff val="5000"/>
                  </a:schemeClr>
                </a:solidFill>
                <a:latin typeface="Times New Roman" pitchFamily="18" charset="0"/>
                <a:cs typeface="Times New Roman" pitchFamily="18" charset="0"/>
              </a:rPr>
              <a:t>.</a:t>
            </a:r>
          </a:p>
          <a:p>
            <a:pPr algn="just"/>
            <a:r>
              <a:rPr lang="en-US" sz="2200" dirty="0" err="1">
                <a:solidFill>
                  <a:schemeClr val="tx1">
                    <a:lumMod val="95000"/>
                    <a:lumOff val="5000"/>
                  </a:schemeClr>
                </a:solidFill>
                <a:latin typeface="Times New Roman" pitchFamily="18" charset="0"/>
                <a:cs typeface="Times New Roman" pitchFamily="18" charset="0"/>
              </a:rPr>
              <a:t>Em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hãy</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làm</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khảo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sát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gợi</a:t>
            </a:r>
            <a:r>
              <a:rPr lang="en-US" sz="2200" dirty="0">
                <a:solidFill>
                  <a:schemeClr val="tx1">
                    <a:lumMod val="95000"/>
                    <a:lumOff val="5000"/>
                  </a:schemeClr>
                </a:solidFill>
                <a:latin typeface="Times New Roman" pitchFamily="18" charset="0"/>
                <a:cs typeface="Times New Roman" pitchFamily="18" charset="0"/>
              </a:rPr>
              <a:t> ý </a:t>
            </a:r>
            <a:r>
              <a:rPr lang="en-US" sz="2200" dirty="0" err="1">
                <a:solidFill>
                  <a:schemeClr val="tx1">
                    <a:lumMod val="95000"/>
                    <a:lumOff val="5000"/>
                  </a:schemeClr>
                </a:solidFill>
                <a:latin typeface="Times New Roman" pitchFamily="18" charset="0"/>
                <a:cs typeface="Times New Roman" pitchFamily="18" charset="0"/>
              </a:rPr>
              <a:t>sau</a:t>
            </a:r>
            <a:r>
              <a:rPr lang="en-US" sz="2200" dirty="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trong</a:t>
            </a:r>
            <a:r>
              <a:rPr lang="en-US" sz="2600" i="1" dirty="0">
                <a:latin typeface="Times New Roman" pitchFamily="18" charset="0"/>
                <a:cs typeface="Times New Roman" pitchFamily="18" charset="0"/>
              </a:rPr>
              <a:t> </a:t>
            </a:r>
            <a:r>
              <a:rPr lang="en-US" sz="26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em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đã</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dùng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để</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thập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dữ</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liệu</a:t>
            </a:r>
            <a:r>
              <a:rPr lang="en-US" sz="2600" i="1" dirty="0">
                <a:latin typeface="Times New Roman" pitchFamily="18" charset="0"/>
                <a:cs typeface="Times New Roman"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a:solidFill>
                  <a:schemeClr val="tx1">
                    <a:lumMod val="95000"/>
                    <a:lumOff val="5000"/>
                  </a:schemeClr>
                </a:solidFill>
                <a:latin typeface="Times New Roman" pitchFamily="18" charset="0"/>
                <a:cs typeface="Times New Roman" pitchFamily="18" charset="0"/>
              </a:rPr>
              <a:t>1. </a:t>
            </a:r>
            <a:r>
              <a:rPr lang="en-US" sz="2200" dirty="0" err="1">
                <a:solidFill>
                  <a:schemeClr val="tx1">
                    <a:lumMod val="95000"/>
                    <a:lumOff val="5000"/>
                  </a:schemeClr>
                </a:solidFill>
                <a:latin typeface="Times New Roman" pitchFamily="18" charset="0"/>
                <a:cs typeface="Times New Roman" pitchFamily="18" charset="0"/>
              </a:rPr>
              <a:t>Lập</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phiếu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hỏi</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theo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mẫu</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và</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phát</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cho</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các</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bạn</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trong</a:t>
            </a:r>
            <a:r>
              <a:rPr lang="en-US" sz="2200" dirty="0">
                <a:solidFill>
                  <a:schemeClr val="tx1">
                    <a:lumMod val="95000"/>
                    <a:lumOff val="5000"/>
                  </a:schemeClr>
                </a:solidFill>
                <a:latin typeface="Times New Roman" pitchFamily="18" charset="0"/>
                <a:cs typeface="Times New Roman" pitchFamily="18" charset="0"/>
              </a:rPr>
              <a:t> </a:t>
            </a:r>
            <a:r>
              <a:rPr lang="en-US" sz="2200" dirty="0" err="1">
                <a:solidFill>
                  <a:schemeClr val="tx1">
                    <a:lumMod val="95000"/>
                    <a:lumOff val="5000"/>
                  </a:schemeClr>
                </a:solidFill>
                <a:latin typeface="Times New Roman" pitchFamily="18" charset="0"/>
                <a:cs typeface="Times New Roman" pitchFamily="18" charset="0"/>
              </a:rPr>
              <a:t>lớp</a:t>
            </a:r>
            <a:r>
              <a:rPr lang="en-US" sz="2200" dirty="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a:latin typeface="Times New Roman" pitchFamily="18" charset="0"/>
                <a:cs typeface="Times New Roman" pitchFamily="18" charset="0"/>
              </a:rPr>
              <a:t>2. Thu </a:t>
            </a:r>
            <a:r>
              <a:rPr lang="en-US" sz="2200" dirty="0" err="1">
                <a:latin typeface="Times New Roman" pitchFamily="18" charset="0"/>
                <a:cs typeface="Times New Roman" pitchFamily="18" charset="0"/>
              </a:rPr>
              <a:t>phiếu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a:latin typeface="Times New Roman" pitchFamily="18" charset="0"/>
                <a:cs typeface="Times New Roman" pitchFamily="18" charset="0"/>
              </a:rPr>
              <a:t>3. </a:t>
            </a:r>
            <a:r>
              <a:rPr lang="en-US" sz="2200" dirty="0" err="1">
                <a:latin typeface="Times New Roman" pitchFamily="18" charset="0"/>
                <a:cs typeface="Times New Roman" pitchFamily="18" charset="0"/>
              </a:rPr>
              <a:t>Cách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thập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dữ</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liệu</a:t>
            </a:r>
            <a:r>
              <a:rPr lang="en-US" dirty="0">
                <a:solidFill>
                  <a:srgbClr val="C00000"/>
                </a:solidFill>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thí</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nghiệm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phiếu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hỏi</a:t>
            </a:r>
            <a:r>
              <a:rPr lang="en-US" dirty="0">
                <a:latin typeface="Times New Roman" pitchFamily="18" charset="0"/>
                <a:cs typeface="Times New Roman" pitchFamily="18" charset="0"/>
              </a:rPr>
              <a:t>,… hay </a:t>
            </a:r>
            <a:r>
              <a:rPr lang="en-US" i="1" dirty="0" err="1">
                <a:latin typeface="Times New Roman" pitchFamily="18" charset="0"/>
                <a:cs typeface="Times New Roman" pitchFamily="18" charset="0"/>
              </a:rPr>
              <a:t>thu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thập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nguồn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sẵn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web</a:t>
            </a: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a:solidFill>
                  <a:srgbClr val="C00000"/>
                </a:solidFill>
                <a:latin typeface="Times New Roman" pitchFamily="18" charset="0"/>
                <a:cs typeface="Times New Roman" pitchFamily="18" charset="0"/>
              </a:rPr>
              <a:t>Ví</a:t>
            </a:r>
            <a:r>
              <a:rPr lang="en-US" sz="2600" b="1" dirty="0">
                <a:solidFill>
                  <a:srgbClr val="C00000"/>
                </a:solidFill>
                <a:latin typeface="Times New Roman" pitchFamily="18" charset="0"/>
                <a:cs typeface="Times New Roman" pitchFamily="18" charset="0"/>
              </a:rPr>
              <a:t> </a:t>
            </a:r>
            <a:r>
              <a:rPr lang="en-US" sz="2600" b="1" dirty="0" err="1">
                <a:solidFill>
                  <a:srgbClr val="C00000"/>
                </a:solidFill>
                <a:latin typeface="Times New Roman" pitchFamily="18" charset="0"/>
                <a:cs typeface="Times New Roman" pitchFamily="18" charset="0"/>
              </a:rPr>
              <a:t>dụ</a:t>
            </a:r>
            <a:r>
              <a:rPr lang="en-US" sz="2600" b="1" dirty="0">
                <a:solidFill>
                  <a:srgbClr val="C00000"/>
                </a:solidFill>
                <a:latin typeface="Times New Roman" pitchFamily="18" charset="0"/>
                <a:cs typeface="Times New Roman" pitchFamily="18" charset="0"/>
              </a:rPr>
              <a:t> 2: </a:t>
            </a:r>
            <a:r>
              <a:rPr lang="en-US" sz="2600" dirty="0">
                <a:latin typeface="Times New Roman" pitchFamily="18" charset="0"/>
                <a:cs typeface="Times New Roman" pitchFamily="18" charset="0"/>
              </a:rPr>
              <a:t>SGK </a:t>
            </a:r>
            <a:r>
              <a:rPr lang="en-US" sz="2600" dirty="0" err="1">
                <a:latin typeface="Times New Roman" pitchFamily="18" charset="0"/>
                <a:cs typeface="Times New Roman" pitchFamily="18" charset="0"/>
              </a:rPr>
              <a:t>trang</a:t>
            </a:r>
            <a:r>
              <a:rPr lang="en-US" sz="2600" dirty="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a:t>
            </a:r>
          </a:p>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xuất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i="1" dirty="0" err="1">
                <a:latin typeface="Times New Roman" pitchFamily="18" charset="0"/>
                <a:cs typeface="Times New Roman" pitchFamily="18" charset="0"/>
              </a:rPr>
              <a:t>Mê</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Kông</a:t>
            </a:r>
            <a:r>
              <a:rPr lang="en-US" sz="2600" i="1" dirty="0">
                <a:latin typeface="Times New Roman" pitchFamily="18" charset="0"/>
                <a:cs typeface="Times New Roman" pitchFamily="18" charset="0"/>
              </a:rPr>
              <a:t>, Nam </a:t>
            </a:r>
            <a:r>
              <a:rPr lang="en-US" sz="2600" i="1" dirty="0" err="1">
                <a:latin typeface="Times New Roman" pitchFamily="18" charset="0"/>
                <a:cs typeface="Times New Roman" pitchFamily="18" charset="0"/>
              </a:rPr>
              <a:t>Bộ</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Hà</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Tiên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Gia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Định</a:t>
            </a:r>
            <a:r>
              <a:rPr lang="en-US" sz="2600" i="1" dirty="0">
                <a:latin typeface="Times New Roman" pitchFamily="18" charset="0"/>
                <a:cs typeface="Times New Roman" pitchFamily="18" charset="0"/>
              </a:rPr>
              <a:t>, Long </a:t>
            </a:r>
            <a:r>
              <a:rPr lang="en-US" sz="2600" i="1" dirty="0" err="1">
                <a:latin typeface="Times New Roman" pitchFamily="18" charset="0"/>
                <a:cs typeface="Times New Roman" pitchFamily="18" charset="0"/>
              </a:rPr>
              <a:t>Châu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Gò</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Vấp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Đồng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Tháp</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Cà</a:t>
            </a:r>
            <a:r>
              <a:rPr lang="en-US" sz="2600" i="1" dirty="0">
                <a:latin typeface="Times New Roman" pitchFamily="18" charset="0"/>
                <a:cs typeface="Times New Roman" pitchFamily="18" charset="0"/>
              </a:rPr>
              <a:t> Mau.</a:t>
            </a: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689426">
                <a:tc>
                  <a:txBody>
                    <a:bodyPr/>
                    <a:lstStyle/>
                    <a:p>
                      <a:pPr algn="ctr"/>
                      <a:r>
                        <a:rPr lang="en-US" dirty="0" err="1">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latin typeface="Times New Roman" pitchFamily="18" charset="0"/>
                          <a:cs typeface="Times New Roman" pitchFamily="18" charset="0"/>
                        </a:rPr>
                        <a:t>Số</a:t>
                      </a:r>
                      <a:r>
                        <a:rPr lang="en-US" baseline="0" dirty="0">
                          <a:latin typeface="Times New Roman" pitchFamily="18" charset="0"/>
                          <a:cs typeface="Times New Roman" pitchFamily="18" charset="0"/>
                        </a:rPr>
                        <a:t> </a:t>
                      </a:r>
                      <a:r>
                        <a:rPr lang="en-US" baseline="0" dirty="0" err="1">
                          <a:latin typeface="Times New Roman" pitchFamily="18" charset="0"/>
                          <a:cs typeface="Times New Roman" pitchFamily="18" charset="0"/>
                        </a:rPr>
                        <a:t>điểm</a:t>
                      </a:r>
                      <a:r>
                        <a:rPr lang="en-US" baseline="0" dirty="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9426">
                <a:tc>
                  <a:txBody>
                    <a:bodyPr/>
                    <a:lstStyle/>
                    <a:p>
                      <a:r>
                        <a:rPr lang="en-US" dirty="0">
                          <a:latin typeface="Times New Roman" pitchFamily="18" charset="0"/>
                          <a:cs typeface="Times New Roman" pitchFamily="18" charset="0"/>
                        </a:rPr>
                        <a:t>Nam </a:t>
                      </a:r>
                      <a:r>
                        <a:rPr lang="en-US" dirty="0" err="1">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9426">
                <a:tc>
                  <a:txBody>
                    <a:bodyPr/>
                    <a:lstStyle/>
                    <a:p>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9426">
                <a:tc>
                  <a:txBody>
                    <a:bodyPr/>
                    <a:lstStyle/>
                    <a:p>
                      <a:r>
                        <a:rPr lang="en-US" dirty="0" err="1">
                          <a:latin typeface="Times New Roman" pitchFamily="18" charset="0"/>
                          <a:cs typeface="Times New Roman" pitchFamily="18" charset="0"/>
                        </a:rPr>
                        <a:t>Đức</a:t>
                      </a:r>
                      <a:r>
                        <a:rPr lang="en-US" baseline="0" dirty="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2</a:t>
            </a: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a:latin typeface="Times New Roman" pitchFamily="18" charset="0"/>
                <a:cs typeface="Times New Roman" pitchFamily="18" charset="0"/>
              </a:rPr>
              <a:t>Ngoài</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này</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em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còn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thu</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được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những</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thông</a:t>
            </a:r>
            <a:r>
              <a:rPr lang="en-US" sz="2200" i="1" dirty="0">
                <a:latin typeface="Times New Roman" pitchFamily="18" charset="0"/>
                <a:cs typeface="Times New Roman" pitchFamily="18" charset="0"/>
              </a:rPr>
              <a:t> tin </a:t>
            </a:r>
            <a:r>
              <a:rPr lang="en-US" sz="2200" i="1" dirty="0" err="1">
                <a:latin typeface="Times New Roman" pitchFamily="18" charset="0"/>
                <a:cs typeface="Times New Roman" pitchFamily="18" charset="0"/>
              </a:rPr>
              <a:t>nào</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khác</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từ</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bảng</a:t>
            </a:r>
            <a:r>
              <a:rPr lang="en-US" sz="2200" i="1" dirty="0">
                <a:latin typeface="Times New Roman" pitchFamily="18" charset="0"/>
                <a:cs typeface="Times New Roman" pitchFamily="18" charset="0"/>
              </a:rPr>
              <a:t> 9.1</a:t>
            </a: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schemeClr val="bg1"/>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rgbClr val="C00000"/>
                </a:solidFill>
                <a:latin typeface="Times New Roman" pitchFamily="18" charset="0"/>
                <a:cs typeface="Times New Roman" pitchFamily="18" charset="0"/>
              </a:rPr>
              <a:t>Trong các dữ liệu sau, dữ liệu nào là số liệu ?</a:t>
            </a:r>
            <a:endParaRPr lang="en-US" sz="2800" dirty="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a:solidFill>
                  <a:srgbClr val="C00000"/>
                </a:solidFill>
                <a:latin typeface="Times New Roman" pitchFamily="18" charset="0"/>
                <a:cs typeface="Times New Roman" pitchFamily="18" charset="0"/>
              </a:rPr>
              <a:t>Đọc bài 9.2 SGK trang 72 và trả lời câu hỏi sau:</a:t>
            </a:r>
          </a:p>
          <a:p>
            <a:pPr algn="just"/>
            <a:r>
              <a:rPr lang="nl-NL" sz="2400" dirty="0">
                <a:solidFill>
                  <a:srgbClr val="C00000"/>
                </a:solidFill>
                <a:latin typeface="Times New Roman" pitchFamily="18" charset="0"/>
                <a:cs typeface="Times New Roman" pitchFamily="18" charset="0"/>
              </a:rPr>
              <a:t>Số ca mắc covid 19 ở Hà Nội, Bình Thuận, TP Hồ Chí Minh lần lượt là:</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60;   24;   20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20;    9;     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24;    20;   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24;     9;    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Tree>
    <p:extLst>
      <p:ext uri="{BB962C8B-B14F-4D97-AF65-F5344CB8AC3E}">
        <p14:creationId xmlns:p14="http://schemas.microsoft.com/office/powerpoint/2010/main" val="188949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C00000"/>
                </a:solidFill>
                <a:latin typeface="Times New Roman" pitchFamily="18" charset="0"/>
                <a:cs typeface="Times New Roman" pitchFamily="18" charset="0"/>
              </a:rPr>
              <a:t>Quan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sát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trong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bài</a:t>
            </a:r>
            <a:r>
              <a:rPr lang="en-US" sz="2400" dirty="0">
                <a:solidFill>
                  <a:srgbClr val="C00000"/>
                </a:solidFill>
                <a:latin typeface="Times New Roman" pitchFamily="18" charset="0"/>
                <a:cs typeface="Times New Roman" pitchFamily="18" charset="0"/>
              </a:rPr>
              <a:t> 9.3 SGK </a:t>
            </a:r>
            <a:r>
              <a:rPr lang="en-US" sz="2400" dirty="0" err="1">
                <a:solidFill>
                  <a:srgbClr val="C00000"/>
                </a:solidFill>
                <a:latin typeface="Times New Roman" pitchFamily="18" charset="0"/>
                <a:cs typeface="Times New Roman" pitchFamily="18" charset="0"/>
              </a:rPr>
              <a:t>trang</a:t>
            </a:r>
            <a:r>
              <a:rPr lang="en-US" sz="2400" dirty="0">
                <a:solidFill>
                  <a:srgbClr val="C00000"/>
                </a:solidFill>
                <a:latin typeface="Times New Roman" pitchFamily="18" charset="0"/>
                <a:cs typeface="Times New Roman" pitchFamily="18" charset="0"/>
              </a:rPr>
              <a:t> 72 </a:t>
            </a:r>
            <a:r>
              <a:rPr lang="en-US" sz="2400" dirty="0" err="1">
                <a:solidFill>
                  <a:srgbClr val="C00000"/>
                </a:solidFill>
                <a:latin typeface="Times New Roman" pitchFamily="18" charset="0"/>
                <a:cs typeface="Times New Roman" pitchFamily="18" charset="0"/>
              </a:rPr>
              <a:t>và</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cho</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thầy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biết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điểm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lí trongdãy dữ liệu sau</a:t>
            </a:r>
            <a:r>
              <a:rPr lang="en-US" sz="2400" dirty="0">
                <a:solidFill>
                  <a:srgbClr val="C00000"/>
                </a:solidFill>
                <a:latin typeface="+mj-lt"/>
              </a:rPr>
              <a:t>. </a:t>
            </a:r>
          </a:p>
          <a:p>
            <a:r>
              <a:rPr lang="en-US" sz="2400" dirty="0" err="1">
                <a:solidFill>
                  <a:srgbClr val="002060"/>
                </a:solidFill>
                <a:latin typeface="+mj-lt"/>
              </a:rPr>
              <a:t>Thủ</a:t>
            </a:r>
            <a:r>
              <a:rPr lang="en-US" sz="2400" dirty="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a:solidFill>
                  <a:srgbClr val="002060"/>
                </a:solidFill>
                <a:latin typeface="+mj-lt"/>
              </a:rPr>
              <a:t>Bắc</a:t>
            </a:r>
            <a:r>
              <a:rPr lang="en-US" sz="2400" dirty="0">
                <a:solidFill>
                  <a:srgbClr val="002060"/>
                </a:solidFill>
                <a:latin typeface="+mj-lt"/>
              </a:rPr>
              <a:t> </a:t>
            </a:r>
            <a:r>
              <a:rPr lang="en-US" sz="2400" dirty="0" err="1">
                <a:solidFill>
                  <a:srgbClr val="002060"/>
                </a:solidFill>
                <a:latin typeface="+mj-lt"/>
              </a:rPr>
              <a:t>Kinh</a:t>
            </a:r>
            <a:r>
              <a:rPr lang="en-US" sz="2400" dirty="0">
                <a:solidFill>
                  <a:srgbClr val="002060"/>
                </a:solidFill>
                <a:latin typeface="+mj-lt"/>
              </a:rPr>
              <a:t>          Paris        Tokyo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a:solidFill>
                  <a:srgbClr val="FF0000"/>
                </a:solidFill>
                <a:effectLst>
                  <a:outerShdw blurRad="50800" dist="38100" dir="2700000" algn="tl" rotWithShape="0">
                    <a:prstClr val="black">
                      <a:alpha val="40000"/>
                    </a:prstClr>
                  </a:outerShdw>
                </a:effectLst>
                <a:latin typeface="+mj-lt"/>
              </a:rPr>
              <a:t>cô</a:t>
            </a:r>
            <a:r>
              <a:rPr lang="vi-VN" sz="4000" b="1" dirty="0">
                <a:solidFill>
                  <a:srgbClr val="FF0000"/>
                </a:solidFill>
                <a:effectLst>
                  <a:outerShdw blurRad="50800" dist="38100" dir="2700000" algn="tl" rotWithShape="0">
                    <a:prstClr val="black">
                      <a:alpha val="40000"/>
                    </a:prstClr>
                  </a:outerShdw>
                </a:effectLst>
                <a:latin typeface="+mj-lt"/>
              </a:rPr>
              <a:t> </a:t>
            </a:r>
            <a:endParaRPr lang="en-US" sz="4000" b="1" dirty="0">
              <a:solidFill>
                <a:srgbClr val="FF0000"/>
              </a:solidFill>
              <a:effectLst>
                <a:outerShdw blurRad="50800" dist="38100" dir="2700000" algn="tl" rotWithShape="0">
                  <a:prstClr val="black">
                    <a:alpha val="40000"/>
                  </a:prstClr>
                </a:outerShdw>
              </a:effectLst>
              <a:latin typeface="+mj-lt"/>
            </a:endParaRPr>
          </a:p>
          <a:p>
            <a:pPr algn="ctr"/>
            <a:r>
              <a:rPr lang="vi-VN" sz="4000" b="1" dirty="0">
                <a:solidFill>
                  <a:srgbClr val="FF0000"/>
                </a:solidFill>
                <a:effectLst>
                  <a:outerShdw blurRad="50800" dist="38100" dir="2700000" algn="tl" rotWithShape="0">
                    <a:prstClr val="black">
                      <a:alpha val="40000"/>
                    </a:prstClr>
                  </a:outerShdw>
                </a:effectLst>
                <a:latin typeface="+mj-lt"/>
              </a:rPr>
              <a:t>và 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a:solidFill>
                  <a:srgbClr val="FF0000"/>
                </a:solidFill>
                <a:latin typeface="Times New Roman" pitchFamily="18" charset="0"/>
                <a:cs typeface="Times New Roman" pitchFamily="18" charset="0"/>
              </a:rPr>
              <a:t>Thông</a:t>
            </a:r>
            <a:r>
              <a:rPr lang="en-US" sz="2200" b="1" dirty="0">
                <a:solidFill>
                  <a:srgbClr val="FF0000"/>
                </a:solidFill>
                <a:latin typeface="Times New Roman" pitchFamily="18" charset="0"/>
                <a:cs typeface="Times New Roman" pitchFamily="18" charset="0"/>
              </a:rPr>
              <a:t> tin </a:t>
            </a:r>
            <a:r>
              <a:rPr lang="en-US" sz="2200" b="1" dirty="0" err="1">
                <a:solidFill>
                  <a:srgbClr val="FF0000"/>
                </a:solidFill>
                <a:latin typeface="Times New Roman" pitchFamily="18" charset="0"/>
                <a:cs typeface="Times New Roman" pitchFamily="18" charset="0"/>
              </a:rPr>
              <a:t>thời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tiết</a:t>
            </a:r>
            <a:r>
              <a:rPr lang="en-US" sz="2200" b="1" dirty="0">
                <a:solidFill>
                  <a:srgbClr val="FF0000"/>
                </a:solidFill>
                <a:latin typeface="Times New Roman" pitchFamily="18" charset="0"/>
                <a:cs typeface="Times New Roman" pitchFamily="18" charset="0"/>
              </a:rPr>
              <a:t> 10 </a:t>
            </a:r>
            <a:r>
              <a:rPr lang="en-US" sz="2200" b="1" dirty="0" err="1">
                <a:solidFill>
                  <a:srgbClr val="FF0000"/>
                </a:solidFill>
                <a:latin typeface="Times New Roman" pitchFamily="18" charset="0"/>
                <a:cs typeface="Times New Roman" pitchFamily="18" charset="0"/>
              </a:rPr>
              <a:t>ngày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tới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tại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Việt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Trì</a:t>
            </a:r>
            <a:r>
              <a:rPr lang="en-US" sz="2200" b="1" dirty="0">
                <a:solidFill>
                  <a:srgbClr val="FF0000"/>
                </a:solidFill>
                <a:latin typeface="Times New Roman" pitchFamily="18" charset="0"/>
                <a:cs typeface="Times New Roman" pitchFamily="18" charset="0"/>
              </a:rPr>
              <a:t> – </a:t>
            </a:r>
            <a:r>
              <a:rPr lang="en-US" sz="2200" b="1" dirty="0" err="1">
                <a:solidFill>
                  <a:srgbClr val="FF0000"/>
                </a:solidFill>
                <a:latin typeface="Times New Roman" pitchFamily="18" charset="0"/>
                <a:cs typeface="Times New Roman" pitchFamily="18" charset="0"/>
              </a:rPr>
              <a:t>Phú</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6096000" cy="487362"/>
          </a:xfrm>
        </p:spPr>
        <p:txBody>
          <a:bodyPr>
            <a:noAutofit/>
          </a:body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1,3: </a:t>
            </a:r>
            <a:r>
              <a:rPr lang="en-US" sz="2600" b="1" dirty="0" err="1">
                <a:latin typeface="Times New Roman" pitchFamily="18" charset="0"/>
                <a:cs typeface="Times New Roman" pitchFamily="18" charset="0"/>
              </a:rPr>
              <a:t>Liệt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kê</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nhiệt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độ</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cao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a:t>
            </a:r>
          </a:p>
          <a:p>
            <a:pPr marL="0" indent="0">
              <a:buNone/>
            </a:pPr>
            <a:r>
              <a:rPr lang="en-US" sz="2600" b="1" dirty="0" err="1">
                <a:solidFill>
                  <a:srgbClr val="FF0000"/>
                </a:solidFill>
                <a:latin typeface="Times New Roman" pitchFamily="18" charset="0"/>
                <a:cs typeface="Times New Roman" pitchFamily="18" charset="0"/>
              </a:rPr>
              <a:t>Nhóm</a:t>
            </a:r>
            <a:r>
              <a:rPr lang="en-US" sz="2600" b="1" dirty="0">
                <a:solidFill>
                  <a:srgbClr val="FF0000"/>
                </a:solidFill>
                <a:latin typeface="Times New Roman" pitchFamily="18" charset="0"/>
                <a:cs typeface="Times New Roman" pitchFamily="18" charset="0"/>
              </a:rPr>
              <a:t> 2,4: </a:t>
            </a:r>
            <a:r>
              <a:rPr lang="en-US" sz="2600" b="1" dirty="0" err="1">
                <a:latin typeface="Times New Roman" pitchFamily="18" charset="0"/>
                <a:cs typeface="Times New Roman" pitchFamily="18" charset="0"/>
              </a:rPr>
              <a:t>Những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ngày</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từ</a:t>
            </a:r>
            <a:r>
              <a:rPr lang="en-US" sz="2600" b="1" dirty="0">
                <a:latin typeface="Times New Roman" pitchFamily="18" charset="0"/>
                <a:cs typeface="Times New Roman" pitchFamily="18" charset="0"/>
              </a:rPr>
              <a:t> 11/04/2019 - 20/04/2019 </a:t>
            </a:r>
            <a:r>
              <a:rPr lang="en-US" sz="2600" b="1" dirty="0" err="1">
                <a:latin typeface="Times New Roman" pitchFamily="18" charset="0"/>
                <a:cs typeface="Times New Roman" pitchFamily="18" charset="0"/>
              </a:rPr>
              <a:t>được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dự</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báo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không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mưa</a:t>
            </a:r>
            <a:r>
              <a:rPr lang="en-US" sz="2600" b="1" dirty="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1,3: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2,4: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a:solidFill>
                  <a:srgbClr val="FF0000"/>
                </a:solidFill>
                <a:latin typeface="Times New Roman" pitchFamily="18" charset="0"/>
                <a:cs typeface="Times New Roman" pitchFamily="18" charset="0"/>
              </a:rPr>
              <a:t>Cho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ví</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dữ</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không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phải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914400" y="4191000"/>
            <a:ext cx="7848600" cy="1508105"/>
          </a:xfrm>
          <a:prstGeom prst="rect">
            <a:avLst/>
          </a:prstGeom>
          <a:noFill/>
        </p:spPr>
        <p:txBody>
          <a:bodyPr wrap="square" rtlCol="0">
            <a:spAutoFit/>
          </a:bodyPr>
          <a:lstStyle/>
          <a:p>
            <a:r>
              <a:rPr lang="vi-VN" sz="2300" b="1" dirty="0">
                <a:latin typeface="+mj-lt"/>
              </a:rPr>
              <a:t>Ví dụ dữ liệu </a:t>
            </a:r>
            <a:r>
              <a:rPr lang="en-US" sz="2300" b="1" dirty="0" err="1">
                <a:latin typeface="+mj-lt"/>
              </a:rPr>
              <a:t>là</a:t>
            </a:r>
            <a:r>
              <a:rPr lang="vi-VN" sz="2300" b="1" dirty="0">
                <a:latin typeface="+mj-lt"/>
              </a:rPr>
              <a:t> số:</a:t>
            </a:r>
            <a:r>
              <a:rPr lang="en-US" sz="2300" b="1" dirty="0">
                <a:latin typeface="+mj-lt"/>
              </a:rPr>
              <a:t> </a:t>
            </a:r>
            <a:r>
              <a:rPr lang="vi-VN" sz="2300" dirty="0">
                <a:latin typeface="+mj-lt"/>
              </a:rPr>
              <a:t>Chiều cao của </a:t>
            </a:r>
            <a:r>
              <a:rPr lang="en-US" sz="2300" dirty="0">
                <a:latin typeface="+mj-lt"/>
              </a:rPr>
              <a:t>5</a:t>
            </a:r>
            <a:r>
              <a:rPr lang="vi-VN" sz="2300" dirty="0">
                <a:latin typeface="+mj-lt"/>
              </a:rPr>
              <a:t> bạn học sinh trong lớp </a:t>
            </a:r>
            <a:r>
              <a:rPr lang="en-US" sz="2300" dirty="0">
                <a:latin typeface="+mj-lt"/>
              </a:rPr>
              <a:t>6</a:t>
            </a:r>
            <a:r>
              <a:rPr lang="vi-VN" sz="2300" dirty="0">
                <a:latin typeface="+mj-lt"/>
              </a:rPr>
              <a:t>A là : 153 cm ; 154 cm ; 16</a:t>
            </a:r>
            <a:r>
              <a:rPr lang="en-US" sz="2300" dirty="0">
                <a:latin typeface="+mj-lt"/>
              </a:rPr>
              <a:t>0</a:t>
            </a:r>
            <a:r>
              <a:rPr lang="vi-VN" sz="2300" dirty="0">
                <a:latin typeface="+mj-lt"/>
              </a:rPr>
              <a:t> cm ; 1</a:t>
            </a:r>
            <a:r>
              <a:rPr lang="en-US" sz="2300" dirty="0">
                <a:latin typeface="+mj-lt"/>
              </a:rPr>
              <a:t>52</a:t>
            </a:r>
            <a:r>
              <a:rPr lang="vi-VN" sz="2300" dirty="0">
                <a:latin typeface="+mj-lt"/>
              </a:rPr>
              <a:t> cm ; 155 cm</a:t>
            </a:r>
            <a:endParaRPr lang="en-US" sz="2300" dirty="0">
              <a:latin typeface="+mj-lt"/>
            </a:endParaRPr>
          </a:p>
          <a:p>
            <a:r>
              <a:rPr lang="vi-VN" sz="2300" b="1" dirty="0">
                <a:latin typeface="+mj-lt"/>
              </a:rPr>
              <a:t>Ví dụ về dữ liệu không phải là số :</a:t>
            </a:r>
            <a:r>
              <a:rPr lang="en-US" sz="2300" b="1" dirty="0">
                <a:latin typeface="+mj-lt"/>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ngày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tháng</a:t>
            </a:r>
            <a:r>
              <a:rPr lang="en-US" sz="2300" dirty="0">
                <a:latin typeface="Times New Roman" pitchFamily="18" charset="0"/>
                <a:cs typeface="Times New Roman" pitchFamily="18" charset="0"/>
              </a:rPr>
              <a:t> 3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học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muộn</a:t>
            </a:r>
            <a:r>
              <a:rPr lang="en-US" sz="2300" dirty="0">
                <a:latin typeface="Times New Roman" pitchFamily="18" charset="0"/>
                <a:cs typeface="Times New Roman" pitchFamily="18" charset="0"/>
              </a:rPr>
              <a:t>.</a:t>
            </a: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a:solidFill>
                  <a:srgbClr val="C00000"/>
                </a:solidFill>
                <a:latin typeface="Times New Roman" pitchFamily="18" charset="0"/>
                <a:cs typeface="Times New Roman" pitchFamily="18" charset="0"/>
              </a:rPr>
              <a:t>Ví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a:t>
            </a:r>
            <a:r>
              <a:rPr lang="en-US" sz="3200" b="1" dirty="0">
                <a:solidFill>
                  <a:srgbClr val="C00000"/>
                </a:solidFill>
                <a:latin typeface="Times New Roman" pitchFamily="18" charset="0"/>
                <a:cs typeface="Times New Roman" pitchFamily="18" charset="0"/>
              </a:rPr>
              <a:t> 1: </a:t>
            </a:r>
            <a:r>
              <a:rPr lang="en-US" sz="3200" dirty="0">
                <a:latin typeface="Times New Roman" pitchFamily="18" charset="0"/>
                <a:cs typeface="Times New Roman" pitchFamily="18" charset="0"/>
              </a:rPr>
              <a:t>An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b="1" dirty="0" err="1">
                <a:solidFill>
                  <a:schemeClr val="accent3">
                    <a:lumMod val="50000"/>
                  </a:schemeClr>
                </a:solidFill>
                <a:latin typeface="Times New Roman" pitchFamily="18" charset="0"/>
                <a:cs typeface="Times New Roman" pitchFamily="18" charset="0"/>
              </a:rPr>
              <a:t>Dương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sỉ</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thông</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dừa</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rêu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đậu</a:t>
            </a:r>
            <a:r>
              <a:rPr lang="en-US" sz="3200" b="1" dirty="0">
                <a:solidFill>
                  <a:schemeClr val="accent3">
                    <a:lumMod val="50000"/>
                  </a:schemeClr>
                </a:solidFill>
                <a:latin typeface="Times New Roman" pitchFamily="18" charset="0"/>
                <a:cs typeface="Times New Roman" pitchFamily="18" charset="0"/>
              </a:rPr>
              <a:t>, </a:t>
            </a:r>
            <a:r>
              <a:rPr lang="en-US" sz="3200" b="1" dirty="0" err="1">
                <a:solidFill>
                  <a:schemeClr val="accent3">
                    <a:lumMod val="50000"/>
                  </a:schemeClr>
                </a:solidFill>
                <a:latin typeface="Times New Roman" pitchFamily="18" charset="0"/>
                <a:cs typeface="Times New Roman" pitchFamily="18" charset="0"/>
              </a:rPr>
              <a:t>bưởi</a:t>
            </a:r>
            <a:r>
              <a:rPr lang="en-US" sz="3200" b="1" dirty="0">
                <a:solidFill>
                  <a:schemeClr val="accent3">
                    <a:lumMod val="50000"/>
                  </a:schemeClr>
                </a:solidFill>
                <a:latin typeface="Times New Roman" pitchFamily="18" charset="0"/>
                <a:cs typeface="Times New Roman" pitchFamily="18" charset="0"/>
              </a:rPr>
              <a:t>, vi </a:t>
            </a:r>
            <a:r>
              <a:rPr lang="en-US" sz="3200" b="1" dirty="0" err="1">
                <a:solidFill>
                  <a:schemeClr val="accent3">
                    <a:lumMod val="50000"/>
                  </a:schemeClr>
                </a:solidFill>
                <a:latin typeface="Times New Roman" pitchFamily="18" charset="0"/>
                <a:cs typeface="Times New Roman" pitchFamily="18" charset="0"/>
              </a:rPr>
              <a:t>khuẩn</a:t>
            </a:r>
            <a:br>
              <a:rPr lang="en-US" sz="3200" b="1" dirty="0">
                <a:solidFill>
                  <a:schemeClr val="accent3">
                    <a:lumMod val="50000"/>
                  </a:schemeClr>
                </a:solidFill>
                <a:latin typeface="Times New Roman" pitchFamily="18" charset="0"/>
                <a:cs typeface="Times New Roman" pitchFamily="18" charset="0"/>
              </a:rPr>
            </a:br>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endParaRPr lang="en-US" dirty="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Dữ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lý</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Vi </a:t>
            </a:r>
            <a:r>
              <a:rPr lang="en-US" sz="3200" b="1" dirty="0" err="1">
                <a:latin typeface="Times New Roman" pitchFamily="18" charset="0"/>
                <a:cs typeface="Times New Roman" pitchFamily="18" charset="0"/>
              </a:rPr>
              <a:t>khuẩn</a:t>
            </a:r>
            <a:endParaRPr lang="en-US" sz="3200" b="1" dirty="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a:latin typeface="Times New Roman" pitchFamily="18" charset="0"/>
                <a:cs typeface="Times New Roman" pitchFamily="18" charset="0"/>
              </a:rPr>
              <a:t>Cho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p>
          <a:p>
            <a:pPr marL="514350" indent="-514350">
              <a:buAutoNum type="arabicParenBoth"/>
            </a:pP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a:latin typeface="Times New Roman" pitchFamily="18" charset="0"/>
                <a:cs typeface="Times New Roman" pitchFamily="18" charset="0"/>
              </a:rPr>
              <a:t>Tên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đình</a:t>
            </a:r>
            <a:r>
              <a:rPr lang="en-US" sz="2200" dirty="0">
                <a:latin typeface="Times New Roman" pitchFamily="18" charset="0"/>
                <a:cs typeface="Times New Roman" pitchFamily="18" charset="0"/>
              </a:rPr>
              <a:t>:</a:t>
            </a:r>
          </a:p>
          <a:p>
            <a:pPr marL="0" indent="0">
              <a:buNone/>
            </a:pPr>
            <a:r>
              <a:rPr lang="en-US" sz="2200" dirty="0" err="1">
                <a:solidFill>
                  <a:srgbClr val="FF0000"/>
                </a:solidFill>
                <a:latin typeface="Times New Roman" pitchFamily="18" charset="0"/>
                <a:cs typeface="Times New Roman" pitchFamily="18" charset="0"/>
              </a:rPr>
              <a:t>Bánh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chưng</a:t>
            </a:r>
            <a:r>
              <a:rPr lang="en-US" sz="2200" dirty="0">
                <a:solidFill>
                  <a:srgbClr val="FF0000"/>
                </a:solidFill>
                <a:latin typeface="Times New Roman" pitchFamily="18" charset="0"/>
                <a:cs typeface="Times New Roman" pitchFamily="18" charset="0"/>
              </a:rPr>
              <a:t>, pizza, </a:t>
            </a:r>
            <a:r>
              <a:rPr lang="en-US" sz="2200" dirty="0" err="1">
                <a:solidFill>
                  <a:srgbClr val="FF0000"/>
                </a:solidFill>
                <a:latin typeface="Times New Roman" pitchFamily="18" charset="0"/>
                <a:cs typeface="Times New Roman" pitchFamily="18" charset="0"/>
              </a:rPr>
              <a:t>canh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cua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gà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rán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rau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muống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muộc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cá</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kho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rượu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vang</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endParaRPr lang="en-US" sz="2200" dirty="0">
              <a:latin typeface="Times New Roman" pitchFamily="18" charset="0"/>
              <a:cs typeface="Times New Roman" pitchFamily="18" charset="0"/>
            </a:endParaRPr>
          </a:p>
          <a:p>
            <a:pPr marL="342900" indent="-342900">
              <a:buAutoNum type="alphaLcParenR"/>
            </a:pP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Dãy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b) (1)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87</a:t>
            </a:r>
          </a:p>
          <a:p>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TRANH LUẬN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1341</Words>
  <PresentationFormat>On-screen Show (4:3)</PresentationFormat>
  <Paragraphs>112</Paragraphs>
  <Slides>23</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BÀI 38. DỮ LIỆU VÀ THU THẬP DỮ LIỆU</vt:lpstr>
      <vt:lpstr>PowerPoint Presentation</vt:lpstr>
      <vt:lpstr>1) DỮ LIỆU THỐNG KÊ</vt:lpstr>
      <vt:lpstr>Nhóm 1,3: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2021-07-12T13:59:57Z</dcterms:created>
  <dcterms:modified xsi:type="dcterms:W3CDTF">2022-03-29T17:13:25Z</dcterms:modified>
</cp:coreProperties>
</file>