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21"/>
  </p:notesMasterIdLst>
  <p:sldIdLst>
    <p:sldId id="256" r:id="rId2"/>
    <p:sldId id="263" r:id="rId3"/>
    <p:sldId id="258" r:id="rId4"/>
    <p:sldId id="259" r:id="rId5"/>
    <p:sldId id="260" r:id="rId6"/>
    <p:sldId id="270" r:id="rId7"/>
    <p:sldId id="261" r:id="rId8"/>
    <p:sldId id="264" r:id="rId9"/>
    <p:sldId id="271" r:id="rId10"/>
    <p:sldId id="265" r:id="rId11"/>
    <p:sldId id="272" r:id="rId12"/>
    <p:sldId id="262" r:id="rId13"/>
    <p:sldId id="266" r:id="rId14"/>
    <p:sldId id="274" r:id="rId15"/>
    <p:sldId id="273" r:id="rId16"/>
    <p:sldId id="276" r:id="rId17"/>
    <p:sldId id="275" r:id="rId18"/>
    <p:sldId id="278" r:id="rId19"/>
    <p:sldId id="269" r:id="rId2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DA8282"/>
    <a:srgbClr val="778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5"/>
    <p:restoredTop sz="95728"/>
  </p:normalViewPr>
  <p:slideViewPr>
    <p:cSldViewPr snapToGrid="0" snapToObjects="1">
      <p:cViewPr>
        <p:scale>
          <a:sx n="76" d="100"/>
          <a:sy n="76" d="100"/>
        </p:scale>
        <p:origin x="-25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8368CF-5793-6C4C-8426-D9CC760EF5CC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E14170-766F-0742-A7D2-795D787B0C6E}">
      <dgm:prSet phldrT="[Text]" custT="1"/>
      <dgm:spPr/>
      <dgm:t>
        <a:bodyPr/>
        <a:lstStyle/>
        <a:p>
          <a:pPr algn="ctr"/>
          <a:r>
            <a:rPr lang="en-US" sz="3500" b="1" u="sng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3500" b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 1:</a:t>
          </a:r>
        </a:p>
        <a:p>
          <a:pPr algn="ctr"/>
          <a:r>
            <a:rPr lang="en-US" sz="3500" b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3500" b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sz="3500" b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3500" b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3500" b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3500" b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tóm</a:t>
          </a:r>
          <a:r>
            <a:rPr lang="en-US" sz="3500" b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tắt</a:t>
          </a:r>
          <a:endParaRPr lang="en-US" sz="3500" b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7E49DD-B918-D643-BDD0-586E9C742D66}" type="parTrans" cxnId="{F89A09E4-E7AE-E24A-9921-8C1F827178C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4ED9F9-94B2-CC44-B3C7-0F88100EB046}" type="sibTrans" cxnId="{F89A09E4-E7AE-E24A-9921-8C1F827178C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2D21D1-7E26-FD44-99D0-A88FFA451594}">
      <dgm:prSet phldrT="[Text]" custT="1"/>
      <dgm:spPr/>
      <dgm:t>
        <a:bodyPr/>
        <a:lstStyle/>
        <a:p>
          <a:pPr algn="ctr"/>
          <a:r>
            <a:rPr lang="en-US" sz="3500" b="1" u="sng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3500" b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 2:</a:t>
          </a:r>
        </a:p>
        <a:p>
          <a:pPr algn="ctr"/>
          <a:r>
            <a:rPr lang="en-US" sz="3500" b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Tóm</a:t>
          </a:r>
          <a:r>
            <a:rPr lang="en-US" sz="3500" b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tắt</a:t>
          </a:r>
          <a:r>
            <a:rPr lang="en-US" sz="3500" b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3500" b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3500" b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3500" b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3500" b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en-US" sz="3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5EB2DB-CB50-6E4E-BC94-41C2188755AF}" type="parTrans" cxnId="{DF529EE2-1D34-B440-BF5A-B93AA6480C1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CDC6EF-97CE-0D48-A7F2-5E778DBC8747}" type="sibTrans" cxnId="{DF529EE2-1D34-B440-BF5A-B93AA6480C1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CA7968-1D73-B94F-A426-DE2809FBA666}">
      <dgm:prSet phldrT="[Text]" custT="1"/>
      <dgm:spPr/>
      <dgm:t>
        <a:bodyPr/>
        <a:lstStyle/>
        <a:p>
          <a:pPr algn="ctr"/>
          <a:r>
            <a:rPr lang="en-US" sz="3500" b="1" u="sng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3500" b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 3:</a:t>
          </a:r>
        </a:p>
        <a:p>
          <a:pPr algn="ctr"/>
          <a:r>
            <a:rPr lang="en-US" sz="3500" b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Kiểm</a:t>
          </a:r>
          <a:r>
            <a:rPr lang="en-US" sz="3500" b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</a:t>
          </a:r>
          <a:r>
            <a:rPr lang="en-US" sz="3500" b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3500" b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3500" b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3500" b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3500" b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endParaRPr lang="en-US" sz="3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9E11AC-B376-974B-AEAD-6F217CEE1EC5}" type="parTrans" cxnId="{C5A1DF77-B41A-2D49-BC07-AF0B0E3774F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A82792-3A3B-8944-885D-B1B694C8B51A}" type="sibTrans" cxnId="{C5A1DF77-B41A-2D49-BC07-AF0B0E3774F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B0C915-55D9-1949-A2B7-CB87C67702B4}" type="pres">
      <dgm:prSet presAssocID="{A78368CF-5793-6C4C-8426-D9CC760EF5C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9F9EA72-9165-DF43-88E7-1568077C0E22}" type="pres">
      <dgm:prSet presAssocID="{EBE14170-766F-0742-A7D2-795D787B0C6E}" presName="composite" presStyleCnt="0"/>
      <dgm:spPr/>
    </dgm:pt>
    <dgm:pt modelId="{8A415F23-A0FB-5C4A-9F1C-D2A1BEAC75D8}" type="pres">
      <dgm:prSet presAssocID="{EBE14170-766F-0742-A7D2-795D787B0C6E}" presName="LShape" presStyleLbl="alignNode1" presStyleIdx="0" presStyleCnt="5"/>
      <dgm:spPr/>
    </dgm:pt>
    <dgm:pt modelId="{09A6BD33-E53A-EA4C-A78E-D296E4CE2282}" type="pres">
      <dgm:prSet presAssocID="{EBE14170-766F-0742-A7D2-795D787B0C6E}" presName="ParentText" presStyleLbl="revTx" presStyleIdx="0" presStyleCnt="3" custScaleX="116698" custLinFactNeighborX="2046" custLinFactNeighborY="-11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14ED9-7F27-9D48-8AA7-ED426F70434B}" type="pres">
      <dgm:prSet presAssocID="{EBE14170-766F-0742-A7D2-795D787B0C6E}" presName="Triangle" presStyleLbl="alignNode1" presStyleIdx="1" presStyleCnt="5"/>
      <dgm:spPr/>
    </dgm:pt>
    <dgm:pt modelId="{A9F8DDBB-CCB6-014B-BDA3-A7D35552B549}" type="pres">
      <dgm:prSet presAssocID="{0C4ED9F9-94B2-CC44-B3C7-0F88100EB046}" presName="sibTrans" presStyleCnt="0"/>
      <dgm:spPr/>
    </dgm:pt>
    <dgm:pt modelId="{F190A168-564A-A341-A552-5C3E88F28D9A}" type="pres">
      <dgm:prSet presAssocID="{0C4ED9F9-94B2-CC44-B3C7-0F88100EB046}" presName="space" presStyleCnt="0"/>
      <dgm:spPr/>
    </dgm:pt>
    <dgm:pt modelId="{5B6E5FAF-9DFC-D046-BD72-BAFCD3A30D64}" type="pres">
      <dgm:prSet presAssocID="{382D21D1-7E26-FD44-99D0-A88FFA451594}" presName="composite" presStyleCnt="0"/>
      <dgm:spPr/>
    </dgm:pt>
    <dgm:pt modelId="{99090222-073A-8249-B085-4D74458C907E}" type="pres">
      <dgm:prSet presAssocID="{382D21D1-7E26-FD44-99D0-A88FFA451594}" presName="LShape" presStyleLbl="alignNode1" presStyleIdx="2" presStyleCnt="5" custLinFactNeighborX="-6078" custLinFactNeighborY="-1536"/>
      <dgm:spPr/>
    </dgm:pt>
    <dgm:pt modelId="{3BD6275A-34FF-B543-84FA-92811AF8C248}" type="pres">
      <dgm:prSet presAssocID="{382D21D1-7E26-FD44-99D0-A88FFA451594}" presName="ParentText" presStyleLbl="revTx" presStyleIdx="1" presStyleCnt="3" custScaleX="135663" custScaleY="133941" custLinFactNeighborX="-2618" custLinFactNeighborY="145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AC0A2-45E6-8D48-A191-1F04721E5ABB}" type="pres">
      <dgm:prSet presAssocID="{382D21D1-7E26-FD44-99D0-A88FFA451594}" presName="Triangle" presStyleLbl="alignNode1" presStyleIdx="3" presStyleCnt="5" custLinFactNeighborX="-40669" custLinFactNeighborY="-3578"/>
      <dgm:spPr/>
    </dgm:pt>
    <dgm:pt modelId="{8C34AFAB-4FE5-E049-B8EF-DC9F74DCD53B}" type="pres">
      <dgm:prSet presAssocID="{E9CDC6EF-97CE-0D48-A7F2-5E778DBC8747}" presName="sibTrans" presStyleCnt="0"/>
      <dgm:spPr/>
    </dgm:pt>
    <dgm:pt modelId="{A31BFD81-A3CF-B146-A01E-926764D49B60}" type="pres">
      <dgm:prSet presAssocID="{E9CDC6EF-97CE-0D48-A7F2-5E778DBC8747}" presName="space" presStyleCnt="0"/>
      <dgm:spPr/>
    </dgm:pt>
    <dgm:pt modelId="{FE83A4A0-57A3-AA46-B4FD-1CBBE4DD98AB}" type="pres">
      <dgm:prSet presAssocID="{24CA7968-1D73-B94F-A426-DE2809FBA666}" presName="composite" presStyleCnt="0"/>
      <dgm:spPr/>
    </dgm:pt>
    <dgm:pt modelId="{C735F67C-C61E-E848-B55B-161D8D4AEF48}" type="pres">
      <dgm:prSet presAssocID="{24CA7968-1D73-B94F-A426-DE2809FBA666}" presName="LShape" presStyleLbl="alignNode1" presStyleIdx="4" presStyleCnt="5" custLinFactNeighborX="361" custLinFactNeighborY="-13065"/>
      <dgm:spPr/>
    </dgm:pt>
    <dgm:pt modelId="{AE01F3FE-F3A0-1E4B-8381-E45608B57535}" type="pres">
      <dgm:prSet presAssocID="{24CA7968-1D73-B94F-A426-DE2809FBA666}" presName="ParentText" presStyleLbl="revTx" presStyleIdx="2" presStyleCnt="3" custLinFactNeighborX="177" custLinFactNeighborY="-140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5E9281-619A-3C4E-803E-5858C8BA70AE}" type="presOf" srcId="{382D21D1-7E26-FD44-99D0-A88FFA451594}" destId="{3BD6275A-34FF-B543-84FA-92811AF8C248}" srcOrd="0" destOrd="0" presId="urn:microsoft.com/office/officeart/2009/3/layout/StepUpProcess"/>
    <dgm:cxn modelId="{DF529EE2-1D34-B440-BF5A-B93AA6480C1A}" srcId="{A78368CF-5793-6C4C-8426-D9CC760EF5CC}" destId="{382D21D1-7E26-FD44-99D0-A88FFA451594}" srcOrd="1" destOrd="0" parTransId="{185EB2DB-CB50-6E4E-BC94-41C2188755AF}" sibTransId="{E9CDC6EF-97CE-0D48-A7F2-5E778DBC8747}"/>
    <dgm:cxn modelId="{F89A09E4-E7AE-E24A-9921-8C1F827178C4}" srcId="{A78368CF-5793-6C4C-8426-D9CC760EF5CC}" destId="{EBE14170-766F-0742-A7D2-795D787B0C6E}" srcOrd="0" destOrd="0" parTransId="{727E49DD-B918-D643-BDD0-586E9C742D66}" sibTransId="{0C4ED9F9-94B2-CC44-B3C7-0F88100EB046}"/>
    <dgm:cxn modelId="{E06035BE-2650-B24E-B7AD-A2750ED2E841}" type="presOf" srcId="{A78368CF-5793-6C4C-8426-D9CC760EF5CC}" destId="{2BB0C915-55D9-1949-A2B7-CB87C67702B4}" srcOrd="0" destOrd="0" presId="urn:microsoft.com/office/officeart/2009/3/layout/StepUpProcess"/>
    <dgm:cxn modelId="{FC5EDA45-9B31-2C4D-B55B-CD72E4209C3D}" type="presOf" srcId="{EBE14170-766F-0742-A7D2-795D787B0C6E}" destId="{09A6BD33-E53A-EA4C-A78E-D296E4CE2282}" srcOrd="0" destOrd="0" presId="urn:microsoft.com/office/officeart/2009/3/layout/StepUpProcess"/>
    <dgm:cxn modelId="{C5A1DF77-B41A-2D49-BC07-AF0B0E3774FE}" srcId="{A78368CF-5793-6C4C-8426-D9CC760EF5CC}" destId="{24CA7968-1D73-B94F-A426-DE2809FBA666}" srcOrd="2" destOrd="0" parTransId="{419E11AC-B376-974B-AEAD-6F217CEE1EC5}" sibTransId="{E2A82792-3A3B-8944-885D-B1B694C8B51A}"/>
    <dgm:cxn modelId="{603E27CE-AF49-1147-B2C1-BA1F35D4883C}" type="presOf" srcId="{24CA7968-1D73-B94F-A426-DE2809FBA666}" destId="{AE01F3FE-F3A0-1E4B-8381-E45608B57535}" srcOrd="0" destOrd="0" presId="urn:microsoft.com/office/officeart/2009/3/layout/StepUpProcess"/>
    <dgm:cxn modelId="{070ED6D9-010D-2D46-9DD5-1B17E476BDA0}" type="presParOf" srcId="{2BB0C915-55D9-1949-A2B7-CB87C67702B4}" destId="{79F9EA72-9165-DF43-88E7-1568077C0E22}" srcOrd="0" destOrd="0" presId="urn:microsoft.com/office/officeart/2009/3/layout/StepUpProcess"/>
    <dgm:cxn modelId="{A72154CB-50C1-9F48-B147-A5CDDC778AF7}" type="presParOf" srcId="{79F9EA72-9165-DF43-88E7-1568077C0E22}" destId="{8A415F23-A0FB-5C4A-9F1C-D2A1BEAC75D8}" srcOrd="0" destOrd="0" presId="urn:microsoft.com/office/officeart/2009/3/layout/StepUpProcess"/>
    <dgm:cxn modelId="{7D2573FE-E50D-F64C-8255-6368C48320EE}" type="presParOf" srcId="{79F9EA72-9165-DF43-88E7-1568077C0E22}" destId="{09A6BD33-E53A-EA4C-A78E-D296E4CE2282}" srcOrd="1" destOrd="0" presId="urn:microsoft.com/office/officeart/2009/3/layout/StepUpProcess"/>
    <dgm:cxn modelId="{914A6349-1557-744D-B43A-16C49F4F17B4}" type="presParOf" srcId="{79F9EA72-9165-DF43-88E7-1568077C0E22}" destId="{16714ED9-7F27-9D48-8AA7-ED426F70434B}" srcOrd="2" destOrd="0" presId="urn:microsoft.com/office/officeart/2009/3/layout/StepUpProcess"/>
    <dgm:cxn modelId="{433CF4B8-71BE-9942-8327-5B2DEEC3476A}" type="presParOf" srcId="{2BB0C915-55D9-1949-A2B7-CB87C67702B4}" destId="{A9F8DDBB-CCB6-014B-BDA3-A7D35552B549}" srcOrd="1" destOrd="0" presId="urn:microsoft.com/office/officeart/2009/3/layout/StepUpProcess"/>
    <dgm:cxn modelId="{4132B317-7E2C-704B-ADE9-73BEDAD2297F}" type="presParOf" srcId="{A9F8DDBB-CCB6-014B-BDA3-A7D35552B549}" destId="{F190A168-564A-A341-A552-5C3E88F28D9A}" srcOrd="0" destOrd="0" presId="urn:microsoft.com/office/officeart/2009/3/layout/StepUpProcess"/>
    <dgm:cxn modelId="{7629A625-3C68-2D41-97E6-260B47CD510A}" type="presParOf" srcId="{2BB0C915-55D9-1949-A2B7-CB87C67702B4}" destId="{5B6E5FAF-9DFC-D046-BD72-BAFCD3A30D64}" srcOrd="2" destOrd="0" presId="urn:microsoft.com/office/officeart/2009/3/layout/StepUpProcess"/>
    <dgm:cxn modelId="{DC5BDB7F-CA70-C442-8910-49FCA9CDA97C}" type="presParOf" srcId="{5B6E5FAF-9DFC-D046-BD72-BAFCD3A30D64}" destId="{99090222-073A-8249-B085-4D74458C907E}" srcOrd="0" destOrd="0" presId="urn:microsoft.com/office/officeart/2009/3/layout/StepUpProcess"/>
    <dgm:cxn modelId="{2FFF3294-3C54-3A4E-AAF0-FB58F700D874}" type="presParOf" srcId="{5B6E5FAF-9DFC-D046-BD72-BAFCD3A30D64}" destId="{3BD6275A-34FF-B543-84FA-92811AF8C248}" srcOrd="1" destOrd="0" presId="urn:microsoft.com/office/officeart/2009/3/layout/StepUpProcess"/>
    <dgm:cxn modelId="{4513F58C-FCD3-034D-80A4-D271128B1311}" type="presParOf" srcId="{5B6E5FAF-9DFC-D046-BD72-BAFCD3A30D64}" destId="{11CAC0A2-45E6-8D48-A191-1F04721E5ABB}" srcOrd="2" destOrd="0" presId="urn:microsoft.com/office/officeart/2009/3/layout/StepUpProcess"/>
    <dgm:cxn modelId="{ECEFB2F2-CFD5-BC4E-9F9E-BBAF0F958E52}" type="presParOf" srcId="{2BB0C915-55D9-1949-A2B7-CB87C67702B4}" destId="{8C34AFAB-4FE5-E049-B8EF-DC9F74DCD53B}" srcOrd="3" destOrd="0" presId="urn:microsoft.com/office/officeart/2009/3/layout/StepUpProcess"/>
    <dgm:cxn modelId="{98E24F09-9129-FE49-BD09-609A597AEBC9}" type="presParOf" srcId="{8C34AFAB-4FE5-E049-B8EF-DC9F74DCD53B}" destId="{A31BFD81-A3CF-B146-A01E-926764D49B60}" srcOrd="0" destOrd="0" presId="urn:microsoft.com/office/officeart/2009/3/layout/StepUpProcess"/>
    <dgm:cxn modelId="{281ABD5D-9C30-A643-ACF6-9294ED164298}" type="presParOf" srcId="{2BB0C915-55D9-1949-A2B7-CB87C67702B4}" destId="{FE83A4A0-57A3-AA46-B4FD-1CBBE4DD98AB}" srcOrd="4" destOrd="0" presId="urn:microsoft.com/office/officeart/2009/3/layout/StepUpProcess"/>
    <dgm:cxn modelId="{0FFFF802-1778-F443-9430-E74DC7303E33}" type="presParOf" srcId="{FE83A4A0-57A3-AA46-B4FD-1CBBE4DD98AB}" destId="{C735F67C-C61E-E848-B55B-161D8D4AEF48}" srcOrd="0" destOrd="0" presId="urn:microsoft.com/office/officeart/2009/3/layout/StepUpProcess"/>
    <dgm:cxn modelId="{6F7E755E-5271-D847-8AC0-02972A465720}" type="presParOf" srcId="{FE83A4A0-57A3-AA46-B4FD-1CBBE4DD98AB}" destId="{AE01F3FE-F3A0-1E4B-8381-E45608B5753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15F23-A0FB-5C4A-9F1C-D2A1BEAC75D8}">
      <dsp:nvSpPr>
        <dsp:cNvPr id="0" name=""/>
        <dsp:cNvSpPr/>
      </dsp:nvSpPr>
      <dsp:spPr>
        <a:xfrm rot="5400000">
          <a:off x="485589" y="1974862"/>
          <a:ext cx="1451019" cy="241446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6BD33-E53A-EA4C-A78E-D296E4CE2282}">
      <dsp:nvSpPr>
        <dsp:cNvPr id="0" name=""/>
        <dsp:cNvSpPr/>
      </dsp:nvSpPr>
      <dsp:spPr>
        <a:xfrm>
          <a:off x="105985" y="2673968"/>
          <a:ext cx="2543773" cy="191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u="sng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3500" b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1: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3500" b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sz="3500" b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3500" b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3500" b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3500" b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tóm</a:t>
          </a:r>
          <a:r>
            <a:rPr lang="en-US" sz="3500" b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tắt</a:t>
          </a:r>
          <a:endParaRPr lang="en-US" sz="3500" b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985" y="2673968"/>
        <a:ext cx="2543773" cy="1910715"/>
      </dsp:txXfrm>
    </dsp:sp>
    <dsp:sp modelId="{16714ED9-7F27-9D48-8AA7-ED426F70434B}">
      <dsp:nvSpPr>
        <dsp:cNvPr id="0" name=""/>
        <dsp:cNvSpPr/>
      </dsp:nvSpPr>
      <dsp:spPr>
        <a:xfrm>
          <a:off x="2011888" y="1797106"/>
          <a:ext cx="411281" cy="4112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90222-073A-8249-B085-4D74458C907E}">
      <dsp:nvSpPr>
        <dsp:cNvPr id="0" name=""/>
        <dsp:cNvSpPr/>
      </dsp:nvSpPr>
      <dsp:spPr>
        <a:xfrm rot="5400000">
          <a:off x="3338498" y="967995"/>
          <a:ext cx="1451019" cy="241446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6275A-34FF-B543-84FA-92811AF8C248}">
      <dsp:nvSpPr>
        <dsp:cNvPr id="0" name=""/>
        <dsp:cNvSpPr/>
      </dsp:nvSpPr>
      <dsp:spPr>
        <a:xfrm>
          <a:off x="2797281" y="1666165"/>
          <a:ext cx="2957170" cy="255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u="sng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3500" b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2: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Tóm</a:t>
          </a:r>
          <a:r>
            <a:rPr lang="en-US" sz="3500" b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tắt</a:t>
          </a:r>
          <a:r>
            <a:rPr lang="en-US" sz="3500" b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3500" b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3500" b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3500" b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3500" b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en-US" sz="3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7281" y="1666165"/>
        <a:ext cx="2957170" cy="2559230"/>
      </dsp:txXfrm>
    </dsp:sp>
    <dsp:sp modelId="{11CAC0A2-45E6-8D48-A191-1F04721E5ABB}">
      <dsp:nvSpPr>
        <dsp:cNvPr id="0" name=""/>
        <dsp:cNvSpPr/>
      </dsp:nvSpPr>
      <dsp:spPr>
        <a:xfrm>
          <a:off x="4844284" y="797812"/>
          <a:ext cx="411281" cy="4112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5F67C-C61E-E848-B55B-161D8D4AEF48}">
      <dsp:nvSpPr>
        <dsp:cNvPr id="0" name=""/>
        <dsp:cNvSpPr/>
      </dsp:nvSpPr>
      <dsp:spPr>
        <a:xfrm rot="5400000">
          <a:off x="6195268" y="140387"/>
          <a:ext cx="1451019" cy="241446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1F3FE-F3A0-1E4B-8381-E45608B57535}">
      <dsp:nvSpPr>
        <dsp:cNvPr id="0" name=""/>
        <dsp:cNvSpPr/>
      </dsp:nvSpPr>
      <dsp:spPr>
        <a:xfrm>
          <a:off x="5948199" y="783733"/>
          <a:ext cx="2179791" cy="191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u="sng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3500" b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3: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Kiểm</a:t>
          </a:r>
          <a:r>
            <a:rPr lang="en-US" sz="3500" b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</a:t>
          </a:r>
          <a:r>
            <a:rPr lang="en-US" sz="3500" b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3500" b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3500" b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3500" b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3500" b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endParaRPr lang="en-US" sz="3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48199" y="783733"/>
        <a:ext cx="2179791" cy="1910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3742C-B192-437B-B15B-FA21DEB471F5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DDB46-17F0-4757-B317-0DAF35A72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33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B46-17F0-4757-B317-0DAF35A726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6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B46-17F0-4757-B317-0DAF35A726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72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B46-17F0-4757-B317-0DAF35A726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91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B46-17F0-4757-B317-0DAF35A726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30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B46-17F0-4757-B317-0DAF35A726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29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B46-17F0-4757-B317-0DAF35A726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8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9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3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8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7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2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2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5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4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3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3200" cy="1314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853369"/>
            <a:ext cx="10363200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0D4E46AA-1EC0-4433-9956-E798E94A6FB7}" type="datetimeFigureOut">
              <a:rPr lang="en-US" smtClean="0"/>
              <a:pPr/>
              <a:t>10/2/2021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0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6" r:id="rId6"/>
    <p:sldLayoutId id="2147483681" r:id="rId7"/>
    <p:sldLayoutId id="2147483682" r:id="rId8"/>
    <p:sldLayoutId id="2147483683" r:id="rId9"/>
    <p:sldLayoutId id="2147483685" r:id="rId10"/>
    <p:sldLayoutId id="214748368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uezone.gov.v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hoto of coconut palm trees">
            <a:extLst>
              <a:ext uri="{FF2B5EF4-FFF2-40B4-BE49-F238E27FC236}">
                <a16:creationId xmlns="" xmlns:a16="http://schemas.microsoft.com/office/drawing/2014/main" id="{3C4FB3D4-6585-40F8-8BB1-4B649C1349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02" b="372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22AB34F-E75C-451A-8410-05B6C249E9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3648484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F2B40A-3E45-754F-9B27-D6A3FC03A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6041" y="914400"/>
            <a:ext cx="9138636" cy="3427867"/>
          </a:xfrm>
        </p:spPr>
        <p:txBody>
          <a:bodyPr anchor="t">
            <a:noAutofit/>
          </a:bodyPr>
          <a:lstStyle/>
          <a:p>
            <a:pPr algn="just"/>
            <a:r>
              <a:rPr lang="en-US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x-none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</a:t>
            </a:r>
            <a:r>
              <a:rPr lang="x-none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 NỘI DUNG CHÍNH CỦA MỘT VĂN BẢN BẰNG SƠ ĐỒ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0222043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771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2DE4EE3-D5B4-7B43-9996-368382777479}"/>
              </a:ext>
            </a:extLst>
          </p:cNvPr>
          <p:cNvSpPr/>
          <p:nvPr/>
        </p:nvSpPr>
        <p:spPr>
          <a:xfrm>
            <a:off x="1014755" y="432616"/>
            <a:ext cx="8285361" cy="56782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* Bước 1: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Đọc kĩ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văn bản cần tóm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tắt.</a:t>
            </a:r>
            <a:endParaRPr lang="x-none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Xác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định văn bản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gồm mấy phần, mấy đoạn, quan hệ giữa các phần, đoạn.</a:t>
            </a:r>
          </a:p>
          <a:p>
            <a:pPr marL="457200" indent="-457200" algn="just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Tìm từ khóa và ý chính của từng phần, đoạn. 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   Xác định nội dung chính VB, hình dung cách vẽ sơ đồ.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* Bước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2: Tóm tắt văn bản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sơ đồ.</a:t>
            </a:r>
            <a:endParaRPr lang="x-none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Dựa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trên số phần, số đoạn, xác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định số ô và số bộ phận cần có trong sơ đồ.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 Chọn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cách thể hiện sơ 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ồ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tốt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nhất, trình bày nội dung chính của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văn bản cần tóm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tắt.</a:t>
            </a:r>
            <a:endParaRPr lang="x-none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* Bước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3: Kiểm tra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sơ đồ đã vẽ.</a:t>
            </a:r>
            <a:endParaRPr lang="x-none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Việc thể hiện các ý chính của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văn bản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đủ và rõ chưa?</a:t>
            </a:r>
            <a:endParaRPr lang="x-none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thể hiện trong sơ đồ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về phần, đoạn, ý chính và quan hệ giữa chúng trong VB gốc cần tóm tắt đã phù hợp chưa?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Dựa vào bảng kiểm dưới đây để kiểm tra, đánh giá sơ đồ.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8A2077ED-0BE4-944F-8B02-613AD5866C3E}"/>
              </a:ext>
            </a:extLst>
          </p:cNvPr>
          <p:cNvSpPr/>
          <p:nvPr/>
        </p:nvSpPr>
        <p:spPr>
          <a:xfrm>
            <a:off x="9390509" y="2204307"/>
            <a:ext cx="2556163" cy="33666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</p:txBody>
      </p:sp>
      <p:pic>
        <p:nvPicPr>
          <p:cNvPr id="5" name="图片 8">
            <a:extLst>
              <a:ext uri="{FF2B5EF4-FFF2-40B4-BE49-F238E27FC236}">
                <a16:creationId xmlns="" xmlns:a16="http://schemas.microsoft.com/office/drawing/2014/main" id="{6515F6BD-5B68-D749-BC70-3585D82818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917" y="190839"/>
            <a:ext cx="1788172" cy="2108596"/>
          </a:xfrm>
          <a:prstGeom prst="rect">
            <a:avLst/>
          </a:prstGeom>
        </p:spPr>
      </p:pic>
      <p:pic>
        <p:nvPicPr>
          <p:cNvPr id="8" name="Picture 7" descr="c0f27f09977f3a249bb988b4986ed5f9.png">
            <a:extLst>
              <a:ext uri="{FF2B5EF4-FFF2-40B4-BE49-F238E27FC236}">
                <a16:creationId xmlns="" xmlns:a16="http://schemas.microsoft.com/office/drawing/2014/main" id="{CD78F870-0DE1-B04E-9472-B65AC385E4F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254027" y="4269618"/>
            <a:ext cx="1369148" cy="237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72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28698 -2.96296E-6 C 0.41562 -2.96296E-6 0.57435 0.0875 0.57435 0.1588 L 0.57435 0.3176 " pathEditMode="relative" rAng="0" ptsTypes="AAAA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11" y="15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659531"/>
              </p:ext>
            </p:extLst>
          </p:nvPr>
        </p:nvGraphicFramePr>
        <p:xfrm>
          <a:off x="1706137" y="1525743"/>
          <a:ext cx="9504556" cy="423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435236"/>
                <a:gridCol w="2069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Yêu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cầu tóm tắt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Đạt/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Chưa đạt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ứng về số phần, đoạn, ý chính giữa sơ đồ và văn bản cần tóm tắt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dụng từ khóa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hiện mối quan hệ giữa phần, đoạn, ý chính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Bao quát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nội dung chính của văn bản cần tóm tắt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A toy on top of a stack of books&#10;&#10;Description automatically generated with medium confidence">
            <a:extLst>
              <a:ext uri="{FF2B5EF4-FFF2-40B4-BE49-F238E27FC236}">
                <a16:creationId xmlns="" xmlns:a16="http://schemas.microsoft.com/office/drawing/2014/main" id="{29087A34-7E4B-D04E-9874-D705C2C9D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910" y="4025591"/>
            <a:ext cx="2359397" cy="2673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9941" y="762130"/>
            <a:ext cx="8040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 KIỂM TÓM TẮT VĂN BẢN BẰNG SƠ ĐỒ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8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1D88E58F-ABDB-294F-87EE-3DCEA31AE875}"/>
              </a:ext>
            </a:extLst>
          </p:cNvPr>
          <p:cNvSpPr txBox="1">
            <a:spLocks/>
          </p:cNvSpPr>
          <p:nvPr/>
        </p:nvSpPr>
        <p:spPr>
          <a:xfrm>
            <a:off x="914399" y="314420"/>
            <a:ext cx="10363200" cy="810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x-none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5F31923F-C4D0-A747-95BA-5AEC3347DE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296522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write png - World Press Freedom Day | #3964681 - Vippng">
            <a:extLst>
              <a:ext uri="{FF2B5EF4-FFF2-40B4-BE49-F238E27FC236}">
                <a16:creationId xmlns="" xmlns:a16="http://schemas.microsoft.com/office/drawing/2014/main" id="{691D6119-1F98-D948-8488-C64A0C3B0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395" y="0"/>
            <a:ext cx="2257604" cy="17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="" xmlns:a16="http://schemas.microsoft.com/office/drawing/2014/main" id="{078B45D7-B548-4E48-B23A-108E65E9EB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427989"/>
            <a:ext cx="2632364" cy="2386676"/>
          </a:xfrm>
          <a:prstGeom prst="rect">
            <a:avLst/>
          </a:prstGeom>
        </p:spPr>
      </p:pic>
      <p:pic>
        <p:nvPicPr>
          <p:cNvPr id="1030" name="Picture 6" descr="Học Tập, Giáo Dục, Trẻ Em, Học Bài, Tải hình PNG 171 - Free.Vector6.com">
            <a:extLst>
              <a:ext uri="{FF2B5EF4-FFF2-40B4-BE49-F238E27FC236}">
                <a16:creationId xmlns="" xmlns:a16="http://schemas.microsoft.com/office/drawing/2014/main" id="{6E58A0F9-DE4B-D344-9097-C36F78E9F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564" y="3967556"/>
            <a:ext cx="3006435" cy="300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730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3971" y="568712"/>
            <a:ext cx="7928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LUYỆN TẬP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0584" y="1739591"/>
            <a:ext cx="107051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Bài tập 1: Em hãy tóm tắt văn bản “Sự tích Hồ Gươm” bằng sơ đồ.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Bài tập 2: Em hãy tóm tắt văn bản “Bánh chưng, bánh giầy” bằng sơ đồ.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01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332" y="178419"/>
            <a:ext cx="10363200" cy="131444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Bài tập 1: Sơ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đồ văn bản “Sự tích Hồ Gươm”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512634" y="1081669"/>
            <a:ext cx="5073805" cy="535258"/>
          </a:xfrm>
          <a:prstGeom prst="rect">
            <a:avLst/>
          </a:prstGeom>
        </p:spPr>
        <p:style>
          <a:lnRef idx="1">
            <a:schemeClr val="accent6"/>
          </a:lnRef>
          <a:fillRef idx="1001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Tên VB:…………………………….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4917" y="3245005"/>
            <a:ext cx="8720253" cy="8028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Sự việc 1:……………………………………………………………………………………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84917" y="4493940"/>
            <a:ext cx="8720254" cy="7471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Sự việc 2: …………………………………………………………………………………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84917" y="5798635"/>
            <a:ext cx="8720254" cy="7805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Sự việc 3:……………………………………………………………………………………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84917" y="2029523"/>
            <a:ext cx="8720253" cy="7099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Nội dung chính:………………………………………………………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40116" y="1615069"/>
            <a:ext cx="119183" cy="414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47304" y="2723685"/>
            <a:ext cx="119183" cy="521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988204" y="4059044"/>
            <a:ext cx="334537" cy="434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010506" y="5241073"/>
            <a:ext cx="334537" cy="557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43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727" y="90611"/>
            <a:ext cx="10363200" cy="131444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Sơ đồ văn bản “Sự tích Hồ Gươm”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5883" y="1204332"/>
            <a:ext cx="3735658" cy="401444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Tên VB: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Gươm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3504" y="1847388"/>
            <a:ext cx="7446227" cy="7062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Nội dung chính: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 ngợi cuộc kháng chiến chính nghĩa chống giặc Minh do Lê Lợi lãnh 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đạo, giải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thích tên gọi hồ 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Gươm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48413" y="2854712"/>
            <a:ext cx="7496407" cy="7136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Long Quân cho mượn gươm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+Giặc Minh đô hộ    +Dân ta lầm than   +Nghĩa quân còn non yếu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8837" y="3947531"/>
            <a:ext cx="7521497" cy="7582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Cách thức nhận gươm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Lê Thận thấy lưỡi gươm dưới nước      +Lê Lợi thấy chuôi gươm trên rừng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82900" y="5031146"/>
            <a:ext cx="7627434" cy="9106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Lê Lợi trả gươm cho Long Quân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+Đất nước hòa bình   +Lê Lợi lên ngôi vua   +Hồ Tả Vọng đổi tên thành Hồ Gươm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958229" y="3568391"/>
            <a:ext cx="334537" cy="379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958229" y="4696608"/>
            <a:ext cx="334537" cy="379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40116" y="1615070"/>
            <a:ext cx="119183" cy="241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6070437" y="2553631"/>
            <a:ext cx="88862" cy="301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37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332" y="178419"/>
            <a:ext cx="10363200" cy="131444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Bài tập 2: Sơ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đồ văn bản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“Bánh chưng, bánh giầy”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0871" y="724830"/>
            <a:ext cx="5073805" cy="5352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Tên VB:…………………………….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8154" y="2165895"/>
            <a:ext cx="8720253" cy="5635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Sự việc 1:……………………………………………………………………………………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9760" y="3052877"/>
            <a:ext cx="8720254" cy="5687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Sự việc 2: …………………………………………………………………………………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0912" y="4762271"/>
            <a:ext cx="8720254" cy="5680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Sự việc 4:……………………………………………………………………………………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8608" y="1492863"/>
            <a:ext cx="8742558" cy="5032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Nội dung chính:………………………………………………………………………………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0506" y="1260089"/>
            <a:ext cx="115209" cy="232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0506" y="1996069"/>
            <a:ext cx="123156" cy="16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904815" y="2729492"/>
            <a:ext cx="334537" cy="3233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958446" y="3621940"/>
            <a:ext cx="334537" cy="223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99760" y="3845665"/>
            <a:ext cx="8720254" cy="6036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Sự việc 3:……………………………………………………………………………………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0912" y="5580028"/>
            <a:ext cx="8720254" cy="7805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Sự việc 5:……………………………………………………………………………………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943577" y="4449337"/>
            <a:ext cx="334537" cy="312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5928708" y="5330283"/>
            <a:ext cx="334537" cy="312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12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91" y="579864"/>
            <a:ext cx="8675648" cy="5876692"/>
          </a:xfrm>
        </p:spPr>
      </p:pic>
      <p:sp>
        <p:nvSpPr>
          <p:cNvPr id="5" name="Rectangle 4"/>
          <p:cNvSpPr/>
          <p:nvPr/>
        </p:nvSpPr>
        <p:spPr>
          <a:xfrm>
            <a:off x="2308302" y="680224"/>
            <a:ext cx="7281745" cy="5910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Tên văn bản: “Bánh chưng, bánh giầy”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37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2541134"/>
            <a:ext cx="10363200" cy="30884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*Bài cũ:</a:t>
            </a:r>
          </a:p>
          <a:p>
            <a:pPr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Xem lại kiến thức về “Hướng phân tích kiểu VB”, “Quy trình viết sơ đồ của VB”</a:t>
            </a:r>
          </a:p>
          <a:p>
            <a:pPr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Xem lại các bài tập đã thực hiện</a:t>
            </a:r>
          </a:p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*Bài mới:</a:t>
            </a:r>
          </a:p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Xem bài “Thảo luận nhóm nhỏ về một vấn đề cần có”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253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ảm ơn sự đóng góp của bạn - VIETVOIZ">
            <a:extLst>
              <a:ext uri="{FF2B5EF4-FFF2-40B4-BE49-F238E27FC236}">
                <a16:creationId xmlns="" xmlns:a16="http://schemas.microsoft.com/office/drawing/2014/main" id="{421A3F18-7F4E-4342-8D81-84403C422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649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F209B62C-3402-4623-9A7C-AA048B56F8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Desert sand dune wave pattern">
            <a:extLst>
              <a:ext uri="{FF2B5EF4-FFF2-40B4-BE49-F238E27FC236}">
                <a16:creationId xmlns="" xmlns:a16="http://schemas.microsoft.com/office/drawing/2014/main" id="{A67A38E1-764D-4EF0-BAF3-4D1BE64567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9896" b="5834"/>
          <a:stretch/>
        </p:blipFill>
        <p:spPr>
          <a:xfrm>
            <a:off x="20" y="10"/>
            <a:ext cx="12191980" cy="685798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8390362-5868-4DF6-BD74-91C728840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4035382" y="-1298619"/>
            <a:ext cx="4121238" cy="12191998"/>
          </a:xfrm>
          <a:prstGeom prst="rect">
            <a:avLst/>
          </a:prstGeom>
          <a:gradFill flip="none" rotWithShape="1">
            <a:gsLst>
              <a:gs pos="36000">
                <a:srgbClr val="000000">
                  <a:alpha val="26000"/>
                </a:srgbClr>
              </a:gs>
              <a:gs pos="0">
                <a:srgbClr val="000000">
                  <a:alpha val="0"/>
                </a:srgbClr>
              </a:gs>
              <a:gs pos="61000">
                <a:srgbClr val="0E0D12">
                  <a:alpha val="58000"/>
                </a:srgbClr>
              </a:gs>
              <a:gs pos="88000">
                <a:srgbClr val="000000">
                  <a:alpha val="5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099AA5-9109-D44F-8CA2-6B3B4B09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12995"/>
            <a:ext cx="10660284" cy="18556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HƯỚNG DẪN </a:t>
            </a:r>
            <a:r>
              <a:rPr lang="en-US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VIỆC TÓM TẮT VĂN BẢN BẰNG SƠ ĐỒ </a:t>
            </a:r>
            <a:endParaRPr lang="en-US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8A5C8BF2-C035-4BFF-8802-A397238344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92570" y="5821999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444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47EEE6-65B1-EB4A-A95F-A453E67D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09590"/>
            <a:ext cx="10363200" cy="810491"/>
          </a:xfrm>
        </p:spPr>
        <p:txBody>
          <a:bodyPr/>
          <a:lstStyle/>
          <a:p>
            <a:r>
              <a:rPr 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</a:t>
            </a:r>
            <a:r>
              <a:rPr lang="x-none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VB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x-none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D7721AE7-1DE5-CF4C-9E58-0A6943937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327902"/>
              </p:ext>
            </p:extLst>
          </p:nvPr>
        </p:nvGraphicFramePr>
        <p:xfrm>
          <a:off x="426532" y="1148576"/>
          <a:ext cx="6940249" cy="5499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40249">
                  <a:extLst>
                    <a:ext uri="{9D8B030D-6E8A-4147-A177-3AD203B41FA5}">
                      <a16:colId xmlns="" xmlns:a16="http://schemas.microsoft.com/office/drawing/2014/main" val="3924552870"/>
                    </a:ext>
                  </a:extLst>
                </a:gridCol>
              </a:tblGrid>
              <a:tr h="5499834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 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 5K: KHẨU TRANG – KHỬ KHUẨN – KHOẢNG CÁCH – KHÔNG TỤ TẬP – KHAI BÁO Y </a:t>
                      </a:r>
                      <a:r>
                        <a:rPr lang="en-US" sz="2000" b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x-none" sz="2000" b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KHẨU TRANG: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KHỬ KHUẨN: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Rửa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xà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khuẩn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ghế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…).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rửa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thoáng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CÁCH: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TỤ TẬP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 BÁO Y TẾ: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App NCOVI;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BlueZone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u="none" strike="noStrik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https://bluezone.gov.vn/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Covid-19. Khi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ho,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thở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19009095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181" marR="60181" marT="0" marB="0"/>
                </a:tc>
                <a:extLst>
                  <a:ext uri="{0D108BD9-81ED-4DB2-BD59-A6C34878D82A}">
                    <a16:rowId xmlns="" xmlns:a16="http://schemas.microsoft.com/office/drawing/2014/main" val="2483781712"/>
                  </a:ext>
                </a:extLst>
              </a:tr>
            </a:tbl>
          </a:graphicData>
        </a:graphic>
      </p:graphicFrame>
      <p:pic>
        <p:nvPicPr>
          <p:cNvPr id="1026" name="Picture 2" descr="Thực hiện các quy định phòng dịch ở mức cao nhất để chống nguy cơ lây nhiễm  cộng đồng - Asset Publisher">
            <a:extLst>
              <a:ext uri="{FF2B5EF4-FFF2-40B4-BE49-F238E27FC236}">
                <a16:creationId xmlns="" xmlns:a16="http://schemas.microsoft.com/office/drawing/2014/main" id="{8FFA634F-B888-AE46-B9B0-6E0FDB76A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47" y="1020081"/>
            <a:ext cx="3708742" cy="56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839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hực hiện các quy định phòng dịch ở mức cao nhất để chống nguy cơ lây nhiễm  cộng đồng - Asset Publisher">
            <a:extLst>
              <a:ext uri="{FF2B5EF4-FFF2-40B4-BE49-F238E27FC236}">
                <a16:creationId xmlns="" xmlns:a16="http://schemas.microsoft.com/office/drawing/2014/main" id="{82FC49D4-8FDD-4B4F-A7E2-C9388168B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166" y="1006944"/>
            <a:ext cx="3708742" cy="56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7F324CE-7284-A644-B78C-0905BEE13DFA}"/>
              </a:ext>
            </a:extLst>
          </p:cNvPr>
          <p:cNvSpPr txBox="1"/>
          <p:nvPr/>
        </p:nvSpPr>
        <p:spPr>
          <a:xfrm>
            <a:off x="914399" y="1621533"/>
            <a:ext cx="5181601" cy="452431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x-none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</a:t>
            </a:r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tắt văn bản bằng sơ đồ là cách lược bỏ các ý phụ, thông tin chi tiết, chỉ giữ lại những ý chính, thông tin cốt lõi và thể hiện dưới dạng sơ đồ.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42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="" xmlns:a16="http://schemas.microsoft.com/office/drawing/2014/main" id="{432F8F76-A128-2440-A0E3-CCC82ACD5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6106" y="1160794"/>
            <a:ext cx="6500821" cy="5208835"/>
          </a:xfr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58731076-2A50-7B43-B429-CD454F8722E5}"/>
              </a:ext>
            </a:extLst>
          </p:cNvPr>
          <p:cNvSpPr txBox="1">
            <a:spLocks/>
          </p:cNvSpPr>
          <p:nvPr/>
        </p:nvSpPr>
        <p:spPr>
          <a:xfrm>
            <a:off x="914399" y="209590"/>
            <a:ext cx="10363200" cy="810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Hướng dẫn phân tích kiểu văn bản</a:t>
            </a:r>
          </a:p>
        </p:txBody>
      </p:sp>
      <p:sp>
        <p:nvSpPr>
          <p:cNvPr id="8" name="Cloud 7">
            <a:extLst>
              <a:ext uri="{FF2B5EF4-FFF2-40B4-BE49-F238E27FC236}">
                <a16:creationId xmlns="" xmlns:a16="http://schemas.microsoft.com/office/drawing/2014/main" id="{663032DC-E96B-3F49-8FB5-79442AC87622}"/>
              </a:ext>
            </a:extLst>
          </p:cNvPr>
          <p:cNvSpPr/>
          <p:nvPr/>
        </p:nvSpPr>
        <p:spPr>
          <a:xfrm rot="21294284">
            <a:off x="6952048" y="2033553"/>
            <a:ext cx="4209937" cy="2790894"/>
          </a:xfrm>
          <a:prstGeom prst="cloud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 descr="22858PICdbgea5Gz679dY_PIC2018.png">
            <a:extLst>
              <a:ext uri="{FF2B5EF4-FFF2-40B4-BE49-F238E27FC236}">
                <a16:creationId xmlns="" xmlns:a16="http://schemas.microsoft.com/office/drawing/2014/main" id="{F35F10CA-D685-EE48-9AD7-074C5866FCF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77510" y="3850955"/>
            <a:ext cx="3179620" cy="300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45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561171" y="1504071"/>
            <a:ext cx="9656958" cy="2698596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 Em hãy trình bày những yêu cầu về nội dung và hình thức khi tiến hành phân tích văn bản bằng một sơ đồ.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574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="" xmlns:a16="http://schemas.microsoft.com/office/drawing/2014/main" id="{A668F5FA-13F4-F142-A7F2-9F2792912A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6391" y="1672358"/>
            <a:ext cx="5309610" cy="4707659"/>
          </a:xfrm>
          <a:prstGeom prst="roundRect">
            <a:avLst>
              <a:gd name="adj" fmla="val 1616"/>
            </a:avLst>
          </a:prstGeom>
          <a:solidFill>
            <a:schemeClr val="bg1"/>
          </a:solidFill>
          <a:ln w="9525">
            <a:solidFill>
              <a:srgbClr val="7789D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21E515C7-450B-BB4C-8944-DA682E2A40D3}"/>
              </a:ext>
            </a:extLst>
          </p:cNvPr>
          <p:cNvSpPr/>
          <p:nvPr/>
        </p:nvSpPr>
        <p:spPr>
          <a:xfrm>
            <a:off x="787977" y="1267112"/>
            <a:ext cx="4345132" cy="810491"/>
          </a:xfrm>
          <a:prstGeom prst="homePlate">
            <a:avLst>
              <a:gd name="adj" fmla="val 67106"/>
            </a:avLst>
          </a:prstGeom>
          <a:solidFill>
            <a:srgbClr val="7789D7"/>
          </a:solidFill>
          <a:ln>
            <a:solidFill>
              <a:srgbClr val="7789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2">
            <a:extLst>
              <a:ext uri="{FF2B5EF4-FFF2-40B4-BE49-F238E27FC236}">
                <a16:creationId xmlns="" xmlns:a16="http://schemas.microsoft.com/office/drawing/2014/main" id="{00F3EAB4-179B-EB42-839B-327787C2C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051" y="1366883"/>
            <a:ext cx="3636819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="" xmlns:a16="http://schemas.microsoft.com/office/drawing/2014/main" id="{050F83C5-62F7-2345-B9B3-9A4AB26B72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88558" y="1672359"/>
            <a:ext cx="5309611" cy="4707658"/>
          </a:xfrm>
          <a:prstGeom prst="roundRect">
            <a:avLst>
              <a:gd name="adj" fmla="val 1616"/>
            </a:avLst>
          </a:prstGeom>
          <a:solidFill>
            <a:schemeClr val="bg1"/>
          </a:solidFill>
          <a:ln w="9525">
            <a:solidFill>
              <a:srgbClr val="DA828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entagon 10">
            <a:extLst>
              <a:ext uri="{FF2B5EF4-FFF2-40B4-BE49-F238E27FC236}">
                <a16:creationId xmlns="" xmlns:a16="http://schemas.microsoft.com/office/drawing/2014/main" id="{EBE8D66B-007C-844A-90CB-3EC8AFB3C4E4}"/>
              </a:ext>
            </a:extLst>
          </p:cNvPr>
          <p:cNvSpPr/>
          <p:nvPr/>
        </p:nvSpPr>
        <p:spPr>
          <a:xfrm>
            <a:off x="6588558" y="1267112"/>
            <a:ext cx="4345132" cy="810491"/>
          </a:xfrm>
          <a:prstGeom prst="homePlate">
            <a:avLst>
              <a:gd name="adj" fmla="val 67106"/>
            </a:avLst>
          </a:prstGeom>
          <a:solidFill>
            <a:srgbClr val="DA8282"/>
          </a:solidFill>
          <a:ln>
            <a:solidFill>
              <a:srgbClr val="DA8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32">
            <a:extLst>
              <a:ext uri="{FF2B5EF4-FFF2-40B4-BE49-F238E27FC236}">
                <a16:creationId xmlns="" xmlns:a16="http://schemas.microsoft.com/office/drawing/2014/main" id="{4F5EA0D7-0538-E048-8F71-50AA09110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7632" y="1366881"/>
            <a:ext cx="3973441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98A7C84-4126-D947-BE37-639ADC081C0D}"/>
              </a:ext>
            </a:extLst>
          </p:cNvPr>
          <p:cNvSpPr txBox="1"/>
          <p:nvPr/>
        </p:nvSpPr>
        <p:spPr>
          <a:xfrm>
            <a:off x="786390" y="2334081"/>
            <a:ext cx="53096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Tóm lược đúng và đủ các sự việc, phần, đoạn, ý chính</a:t>
            </a:r>
            <a:r>
              <a:rPr lang="x-non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các từ khoá, cụm từ.</a:t>
            </a:r>
          </a:p>
          <a:p>
            <a:pPr marL="457200" indent="-457200" algn="just">
              <a:buFontTx/>
              <a:buChar char="-"/>
            </a:pPr>
            <a:r>
              <a:rPr 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được quan hệ giữa các sự việc, </a:t>
            </a:r>
            <a:r>
              <a:rPr lang="x-non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phần,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ý chính trong văn bản.</a:t>
            </a:r>
          </a:p>
          <a:p>
            <a:pPr marL="457200" indent="-457200" algn="just">
              <a:buFontTx/>
              <a:buChar char="-"/>
            </a:pPr>
            <a:r>
              <a:rPr 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được nội dung bao quát toàn văn bản.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0C710FE-1AF8-1E42-A290-AC8218F49210}"/>
              </a:ext>
            </a:extLst>
          </p:cNvPr>
          <p:cNvSpPr txBox="1"/>
          <p:nvPr/>
        </p:nvSpPr>
        <p:spPr>
          <a:xfrm>
            <a:off x="6588557" y="2104733"/>
            <a:ext cx="52089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 hợp với nội dung của kiểu VB</a:t>
            </a:r>
          </a:p>
          <a:p>
            <a:pPr marL="457200" indent="-457200" algn="just">
              <a:buFontTx/>
              <a:buChar char="-"/>
            </a:pPr>
            <a:r>
              <a:rPr lang="x-none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</a:t>
            </a:r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hài hoà, hợp lí giữa các từ khoá với hình vẽ, mũi tên, các kí hiệu.</a:t>
            </a:r>
          </a:p>
          <a:p>
            <a:pPr marL="457200" indent="-457200" algn="just">
              <a:buFontTx/>
              <a:buChar char="-"/>
            </a:pPr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rõ, có tính thẩm </a:t>
            </a:r>
            <a:r>
              <a:rPr lang="x-none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264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11" grpId="0" animBg="1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F209B62C-3402-4623-9A7C-AA048B56F8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Desert sand dune wave pattern">
            <a:extLst>
              <a:ext uri="{FF2B5EF4-FFF2-40B4-BE49-F238E27FC236}">
                <a16:creationId xmlns="" xmlns:a16="http://schemas.microsoft.com/office/drawing/2014/main" id="{A67A38E1-764D-4EF0-BAF3-4D1BE64567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9896" b="5834"/>
          <a:stretch/>
        </p:blipFill>
        <p:spPr>
          <a:xfrm>
            <a:off x="20" y="10"/>
            <a:ext cx="12191980" cy="685798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8390362-5868-4DF6-BD74-91C728840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4035382" y="-1298619"/>
            <a:ext cx="4121238" cy="12191998"/>
          </a:xfrm>
          <a:prstGeom prst="rect">
            <a:avLst/>
          </a:prstGeom>
          <a:gradFill flip="none" rotWithShape="1">
            <a:gsLst>
              <a:gs pos="36000">
                <a:srgbClr val="000000">
                  <a:alpha val="26000"/>
                </a:srgbClr>
              </a:gs>
              <a:gs pos="0">
                <a:srgbClr val="000000">
                  <a:alpha val="0"/>
                </a:srgbClr>
              </a:gs>
              <a:gs pos="61000">
                <a:srgbClr val="0E0D12">
                  <a:alpha val="58000"/>
                </a:srgbClr>
              </a:gs>
              <a:gs pos="88000">
                <a:srgbClr val="000000">
                  <a:alpha val="5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099AA5-9109-D44F-8CA2-6B3B4B09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12995"/>
            <a:ext cx="10208830" cy="18556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HƯỚNG DẪN QUY TRÌNH VIẾT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8A5C8BF2-C035-4BFF-8802-A397238344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92570" y="5821999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67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984917" y="1092820"/>
            <a:ext cx="8675649" cy="3635297"/>
          </a:xfrm>
          <a:prstGeom prst="wedgeEllipse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Em hãy nêu quy trình viết sơ đồ một văn bản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964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shVTI">
  <a:themeElements>
    <a:clrScheme name="AnalogousFromLightSeedRightStep">
      <a:dk1>
        <a:srgbClr val="000000"/>
      </a:dk1>
      <a:lt1>
        <a:srgbClr val="FFFFFF"/>
      </a:lt1>
      <a:dk2>
        <a:srgbClr val="272441"/>
      </a:dk2>
      <a:lt2>
        <a:srgbClr val="E3E2E8"/>
      </a:lt2>
      <a:accent1>
        <a:srgbClr val="9CA57B"/>
      </a:accent1>
      <a:accent2>
        <a:srgbClr val="86A971"/>
      </a:accent2>
      <a:accent3>
        <a:srgbClr val="7DAA7F"/>
      </a:accent3>
      <a:accent4>
        <a:srgbClr val="73AC8E"/>
      </a:accent4>
      <a:accent5>
        <a:srgbClr val="7CA7A2"/>
      </a:accent5>
      <a:accent6>
        <a:srgbClr val="79A6B9"/>
      </a:accent6>
      <a:hlink>
        <a:srgbClr val="7869AE"/>
      </a:hlink>
      <a:folHlink>
        <a:srgbClr val="7F7F7F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shVTI" id="{42B0E7C6-1071-483F-A575-9AF7EE1B96AC}" vid="{E18014FF-B132-4F63-9D72-5B85E99D64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1086</Words>
  <PresentationFormat>Custom</PresentationFormat>
  <Paragraphs>93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DashVTI</vt:lpstr>
      <vt:lpstr>    TÓM TẮT NỘI DUNG CHÍNH CỦA MỘT VĂN BẢN BẰNG SƠ ĐỒ</vt:lpstr>
      <vt:lpstr>I. HƯỚNG DẪN TÌM HIỂU VIỆC TÓM TẮT VĂN BẢN BẰNG SƠ ĐỒ </vt:lpstr>
      <vt:lpstr>1. Tìm hiểu tóm tắt VB bằng sơ đồ</vt:lpstr>
      <vt:lpstr>PowerPoint Presentation</vt:lpstr>
      <vt:lpstr>PowerPoint Presentation</vt:lpstr>
      <vt:lpstr>PowerPoint Presentation</vt:lpstr>
      <vt:lpstr>PowerPoint Presentation</vt:lpstr>
      <vt:lpstr>II. HƯỚNG DẪN QUY TRÌNH VIẾT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1: Sơ đồ văn bản “Sự tích Hồ Gươm”</vt:lpstr>
      <vt:lpstr>Sơ đồ văn bản “Sự tích Hồ Gươm”</vt:lpstr>
      <vt:lpstr>Bài tập 2: Sơ đồ văn bản “Bánh chưng, bánh giầy”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2021-07-05T05:51:03Z</dcterms:created>
  <dcterms:modified xsi:type="dcterms:W3CDTF">2021-10-02T01:31:22Z</dcterms:modified>
</cp:coreProperties>
</file>