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257" r:id="rId3"/>
    <p:sldId id="284" r:id="rId4"/>
    <p:sldId id="285" r:id="rId5"/>
    <p:sldId id="354" r:id="rId6"/>
    <p:sldId id="355" r:id="rId7"/>
    <p:sldId id="346" r:id="rId8"/>
    <p:sldId id="353" r:id="rId9"/>
    <p:sldId id="317" r:id="rId10"/>
    <p:sldId id="335" r:id="rId11"/>
    <p:sldId id="347" r:id="rId12"/>
    <p:sldId id="338" r:id="rId13"/>
    <p:sldId id="348" r:id="rId14"/>
    <p:sldId id="349" r:id="rId15"/>
    <p:sldId id="350" r:id="rId16"/>
    <p:sldId id="344" r:id="rId17"/>
    <p:sldId id="351" r:id="rId18"/>
    <p:sldId id="352" r:id="rId19"/>
    <p:sldId id="294" r:id="rId20"/>
    <p:sldId id="332" r:id="rId21"/>
    <p:sldId id="331" r:id="rId22"/>
    <p:sldId id="269" r:id="rId23"/>
    <p:sldId id="295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1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71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7</a:t>
            </a:r>
          </a:p>
        </p:txBody>
      </p:sp>
      <p:sp>
        <p:nvSpPr>
          <p:cNvPr id="2" name="AutoShape 2" descr="Decorative Wooden Baskets With Handle, Size/Dimension: 14 Inch Height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7: INVENTIONS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61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3" y="1163695"/>
            <a:ext cx="10986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b. Listen to the sentence and notice how the intonation falls.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564" y="3092892"/>
            <a:ext cx="1004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The umbrella tie is an umbrella that looks like a tie.</a:t>
            </a:r>
            <a:r>
              <a:rPr lang="en-US" sz="3600" dirty="0"/>
              <a:t> </a:t>
            </a:r>
          </a:p>
        </p:txBody>
      </p:sp>
      <p:pic>
        <p:nvPicPr>
          <p:cNvPr id="9" name="CD2-TRACK 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6454" y="4468091"/>
            <a:ext cx="962892" cy="962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57308" y="4626371"/>
            <a:ext cx="408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581" y="1997839"/>
            <a:ext cx="10778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The Privacy Scarf is a scarf that you pull over your head and laptop.</a:t>
            </a:r>
            <a:br>
              <a:rPr lang="en-US" sz="3600" i="1" dirty="0"/>
            </a:br>
            <a:r>
              <a:rPr lang="en-US" sz="3600" i="1" dirty="0"/>
              <a:t>People who want to save time when they cook can use this invention.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673" y="4603953"/>
            <a:ext cx="10986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d. Read the sentences with the correct intonation to a partner.</a:t>
            </a:r>
            <a:r>
              <a:rPr lang="en-US" sz="3600" dirty="0"/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671" y="605114"/>
            <a:ext cx="10986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c. Listen and cross out the sentence with the wrong intonation.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1270" y="2359255"/>
            <a:ext cx="1023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D2-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9673" y="499611"/>
            <a:ext cx="969818" cy="96981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1270" y="2913437"/>
            <a:ext cx="19673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4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1" y="502659"/>
            <a:ext cx="3086966" cy="868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0837" y="613917"/>
            <a:ext cx="344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Ask and answer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8746"/>
            <a:ext cx="5222197" cy="330911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645728" y="1867131"/>
            <a:ext cx="5457824" cy="1251935"/>
          </a:xfrm>
          <a:prstGeom prst="wedgeRoundRectCallout">
            <a:avLst>
              <a:gd name="adj1" fmla="val -53343"/>
              <a:gd name="adj2" fmla="val 66926"/>
              <a:gd name="adj3" fmla="val 16667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It’s a scarf that you pull over your head and laptop.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222197" y="4717432"/>
            <a:ext cx="5457824" cy="1617854"/>
          </a:xfrm>
          <a:prstGeom prst="wedgeRoundRectCallout">
            <a:avLst>
              <a:gd name="adj1" fmla="val -53343"/>
              <a:gd name="adj2" fmla="val 66926"/>
              <a:gd name="adj3" fmla="val 16667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It’s for people who don’t want others looing at their laptop.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506690" y="523022"/>
            <a:ext cx="3366655" cy="1251935"/>
          </a:xfrm>
          <a:prstGeom prst="wedgeRoundRectCallout">
            <a:avLst>
              <a:gd name="adj1" fmla="val 56945"/>
              <a:gd name="adj2" fmla="val 71353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What is a Privacy Scarf?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506690" y="3225097"/>
            <a:ext cx="3366655" cy="1251935"/>
          </a:xfrm>
          <a:prstGeom prst="wedgeRoundRectCallout">
            <a:avLst>
              <a:gd name="adj1" fmla="val 56945"/>
              <a:gd name="adj2" fmla="val 71353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333947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712701"/>
            <a:ext cx="6724650" cy="4276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1" y="502659"/>
            <a:ext cx="3086966" cy="868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0837" y="613917"/>
            <a:ext cx="344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Ask and answer</a:t>
            </a:r>
            <a:endParaRPr lang="en-US" sz="36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734176" y="1867132"/>
            <a:ext cx="5457824" cy="1251935"/>
          </a:xfrm>
          <a:prstGeom prst="wedgeRoundRectCallout">
            <a:avLst>
              <a:gd name="adj1" fmla="val -53343"/>
              <a:gd name="adj2" fmla="val 6692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It’s a fan that you can wear on your hat when running.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734175" y="4583063"/>
            <a:ext cx="5457824" cy="1617854"/>
          </a:xfrm>
          <a:prstGeom prst="wedgeRoundRectCallout">
            <a:avLst>
              <a:gd name="adj1" fmla="val -53343"/>
              <a:gd name="adj2" fmla="val 6692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It’s for people who want to stay cool when exercising.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506690" y="523022"/>
            <a:ext cx="3366655" cy="1251935"/>
          </a:xfrm>
          <a:prstGeom prst="wedgeRoundRectCallout">
            <a:avLst>
              <a:gd name="adj1" fmla="val 56945"/>
              <a:gd name="adj2" fmla="val 7135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What is a Runner’s Fan?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506690" y="3225097"/>
            <a:ext cx="3366655" cy="1251935"/>
          </a:xfrm>
          <a:prstGeom prst="wedgeRoundRectCallout">
            <a:avLst>
              <a:gd name="adj1" fmla="val 56945"/>
              <a:gd name="adj2" fmla="val 7135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07658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989"/>
            <a:ext cx="6705600" cy="424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1" y="502659"/>
            <a:ext cx="3086966" cy="868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0837" y="613917"/>
            <a:ext cx="344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Ask and answer</a:t>
            </a:r>
            <a:endParaRPr lang="en-US" sz="36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734176" y="1867132"/>
            <a:ext cx="5457824" cy="1251935"/>
          </a:xfrm>
          <a:prstGeom prst="wedgeRoundRectCallout">
            <a:avLst>
              <a:gd name="adj1" fmla="val -53343"/>
              <a:gd name="adj2" fmla="val 6692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It’s a device that you can wear for reading books.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734175" y="4583063"/>
            <a:ext cx="5457824" cy="1617854"/>
          </a:xfrm>
          <a:prstGeom prst="wedgeRoundRectCallout">
            <a:avLst>
              <a:gd name="adj1" fmla="val -53343"/>
              <a:gd name="adj2" fmla="val 6692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It’s for people who want to read while traveling.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506690" y="523022"/>
            <a:ext cx="3366655" cy="1251935"/>
          </a:xfrm>
          <a:prstGeom prst="wedgeRoundRectCallout">
            <a:avLst>
              <a:gd name="adj1" fmla="val 56945"/>
              <a:gd name="adj2" fmla="val 7135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What is a Handy Vest?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506690" y="3225097"/>
            <a:ext cx="3366655" cy="1251935"/>
          </a:xfrm>
          <a:prstGeom prst="wedgeRoundRectCallout">
            <a:avLst>
              <a:gd name="adj1" fmla="val 56945"/>
              <a:gd name="adj2" fmla="val 7135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32989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709" y="2105788"/>
            <a:ext cx="6054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More practice with your own ideas.</a:t>
            </a:r>
            <a:endParaRPr lang="en-US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4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506557"/>
            <a:ext cx="8810625" cy="857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" y="1956046"/>
            <a:ext cx="11111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600" b="1" dirty="0">
                <a:solidFill>
                  <a:srgbClr val="242021"/>
                </a:solidFill>
              </a:rPr>
              <a:t>You're participating in a science fair.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</a:rPr>
              <a:t>Work in pairs: Look at the problems these people have. Choose two problems and invent something to help solve them.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010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07845"/>
            <a:ext cx="1149927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1. My feet always get hot when I wear shoes.</a:t>
            </a:r>
            <a:br>
              <a:rPr lang="en-US" sz="3500" dirty="0">
                <a:solidFill>
                  <a:srgbClr val="242021"/>
                </a:solidFill>
                <a:latin typeface="+mj-lt"/>
              </a:rPr>
            </a:br>
            <a:r>
              <a:rPr lang="en-US" sz="3500" dirty="0">
                <a:solidFill>
                  <a:srgbClr val="242021"/>
                </a:solidFill>
                <a:latin typeface="+mj-lt"/>
              </a:rPr>
              <a:t>2. I don't want to hold an umbrella. I need both hands to message my friends.</a:t>
            </a:r>
            <a:br>
              <a:rPr lang="en-US" sz="3500" dirty="0">
                <a:solidFill>
                  <a:srgbClr val="242021"/>
                </a:solidFill>
                <a:latin typeface="+mj-lt"/>
              </a:rPr>
            </a:br>
            <a:r>
              <a:rPr lang="en-US" sz="3500" dirty="0">
                <a:solidFill>
                  <a:srgbClr val="242021"/>
                </a:solidFill>
                <a:latin typeface="+mj-lt"/>
              </a:rPr>
              <a:t>3. I often make a mess when I eat. I don't want to clean the table every time I eat.</a:t>
            </a:r>
            <a:br>
              <a:rPr lang="en-US" sz="3500" dirty="0">
                <a:solidFill>
                  <a:srgbClr val="242021"/>
                </a:solidFill>
                <a:latin typeface="+mj-lt"/>
              </a:rPr>
            </a:br>
            <a:r>
              <a:rPr lang="en-US" sz="3500" dirty="0">
                <a:solidFill>
                  <a:srgbClr val="242021"/>
                </a:solidFill>
                <a:latin typeface="+mj-lt"/>
              </a:rPr>
              <a:t>4. Sometimes food is too hot, and I burn my tongue when I eat.</a:t>
            </a:r>
            <a:endParaRPr lang="en-US" sz="35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60008"/>
            <a:ext cx="60544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Problems</a:t>
            </a:r>
            <a:endParaRPr lang="en-US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3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4145" y="394756"/>
            <a:ext cx="60544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0070C0"/>
                </a:solidFill>
              </a:rPr>
              <a:t>Sample solutions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07845"/>
            <a:ext cx="11499273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I think we should invent shoes that have mini fans.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I think we should invent umbrellas which can be attached on our shoulders.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I think we should invent tables which clean up after meals.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I think we should invent mini fans that can be attached on bowls.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65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249" y="979714"/>
            <a:ext cx="3629608" cy="877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" y="156920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54028" y="539753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344321"/>
            <a:ext cx="4116098" cy="72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200"/>
            <a:ext cx="4466582" cy="792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31" y="4461430"/>
            <a:ext cx="3856101" cy="683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085" y="47215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91" y="1912102"/>
            <a:ext cx="1054773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b. Join two other pairs and share your inventions.</a:t>
            </a:r>
            <a:br>
              <a:rPr lang="en-US" sz="3600" b="1" dirty="0"/>
            </a:br>
            <a:r>
              <a:rPr lang="en-US" sz="3600" b="1" dirty="0"/>
              <a:t>Explain what problems your inventions solve and how they work. Who has the best inventions?</a:t>
            </a:r>
            <a:r>
              <a:rPr lang="en-US" sz="3600" dirty="0"/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5717"/>
            <a:ext cx="2219325" cy="1524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039332" y="4145955"/>
            <a:ext cx="6708197" cy="1700663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I think the smart table that can clean up after meals is the best invention… 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1818" y="1813098"/>
            <a:ext cx="98367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practice intonation for relative clauses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talk about weird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inventions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47"/>
            <a:ext cx="11984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talking about weird inventions with defining relative clause.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Practice intonation.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Lesson 3 on page 62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Review all vocabularies and grammar in the unit.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52" y="3556446"/>
            <a:ext cx="1176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- practice intonation for relative clauses.</a:t>
            </a:r>
          </a:p>
          <a:p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- talk about weird inventions.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idea			B. distance		C. software	D. feedback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internet		</a:t>
            </a:r>
            <a:r>
              <a:rPr lang="en-US" sz="3200" dirty="0" err="1"/>
              <a:t>B.resident</a:t>
            </a:r>
            <a:r>
              <a:rPr lang="en-US" sz="3200" dirty="0"/>
              <a:t>		C. pharmacy	D. computer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allow			B. explain		C. defeat		D. enter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21" y="6005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25085" y="137104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02457" y="334272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30652" y="52480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303" y="1615326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/aɪˈdi:ə/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9684" y="1558703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/ˈdɪstəns/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7662" y="1576278"/>
            <a:ext cx="2556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/ˈsɑ:ftwer/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1896" y="159207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/ˈfi:dbæk/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302" y="3607193"/>
            <a:ext cx="295352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/ˈɪntənet/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09185" y="364161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rezədənt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6841" y="371307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/ˈfɑ:rməsi/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751224"/>
            <a:ext cx="261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/kəmˈpju:tə/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/əˈlaʊ/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24564" y="5591345"/>
            <a:ext cx="275336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/ɪkˈspleɪn/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/dɪˈfi:t/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82149" y="5539362"/>
            <a:ext cx="23995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/ˈentə/</a:t>
            </a:r>
          </a:p>
        </p:txBody>
      </p:sp>
    </p:spTree>
    <p:extLst>
      <p:ext uri="{BB962C8B-B14F-4D97-AF65-F5344CB8AC3E}">
        <p14:creationId xmlns:p14="http://schemas.microsoft.com/office/powerpoint/2010/main" val="35158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</a:t>
            </a:r>
            <a:r>
              <a:rPr lang="en-US" sz="3200" u="sng" dirty="0"/>
              <a:t>ea</a:t>
            </a:r>
            <a:r>
              <a:rPr lang="en-US" sz="3200" dirty="0"/>
              <a:t>t			B. w</a:t>
            </a:r>
            <a:r>
              <a:rPr lang="en-US" sz="3200" u="sng" dirty="0"/>
              <a:t>ea</a:t>
            </a:r>
            <a:r>
              <a:rPr lang="en-US" sz="3200" dirty="0"/>
              <a:t>r		</a:t>
            </a:r>
            <a:r>
              <a:rPr lang="en-US" sz="3200" dirty="0" err="1"/>
              <a:t>C.h</a:t>
            </a:r>
            <a:r>
              <a:rPr lang="en-US" sz="3200" u="sng" dirty="0" err="1"/>
              <a:t>ea</a:t>
            </a:r>
            <a:r>
              <a:rPr lang="en-US" sz="3200" dirty="0" err="1"/>
              <a:t>t</a:t>
            </a:r>
            <a:r>
              <a:rPr lang="en-US" sz="3200" dirty="0"/>
              <a:t>		 D. l</a:t>
            </a:r>
            <a:r>
              <a:rPr lang="en-US" sz="3200" u="sng" dirty="0"/>
              <a:t>ea</a:t>
            </a:r>
            <a:r>
              <a:rPr lang="en-US" sz="3200" dirty="0"/>
              <a:t>d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</a:t>
            </a:r>
            <a:r>
              <a:rPr lang="en-US" sz="3200" u="sng" dirty="0"/>
              <a:t>wh</a:t>
            </a:r>
            <a:r>
              <a:rPr lang="en-US" sz="3200" dirty="0"/>
              <a:t>o			B. </a:t>
            </a:r>
            <a:r>
              <a:rPr lang="en-US" sz="3200" u="sng" dirty="0"/>
              <a:t>wh</a:t>
            </a:r>
            <a:r>
              <a:rPr lang="en-US" sz="3200" dirty="0"/>
              <a:t>ich		C. </a:t>
            </a:r>
            <a:r>
              <a:rPr lang="en-US" sz="3200" u="sng" dirty="0"/>
              <a:t>wh</a:t>
            </a:r>
            <a:r>
              <a:rPr lang="en-US" sz="3200" dirty="0"/>
              <a:t>at		D. </a:t>
            </a:r>
            <a:r>
              <a:rPr lang="en-US" sz="3200" u="sng" dirty="0"/>
              <a:t>wh</a:t>
            </a:r>
            <a:r>
              <a:rPr lang="en-US" sz="3200" dirty="0"/>
              <a:t>ere</a:t>
            </a:r>
            <a:endParaRPr lang="en-US" sz="3200" u="sng" dirty="0"/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att</a:t>
            </a:r>
            <a:r>
              <a:rPr lang="en-US" sz="3200" u="sng" dirty="0"/>
              <a:t>a</a:t>
            </a:r>
            <a:r>
              <a:rPr lang="en-US" sz="3200" dirty="0"/>
              <a:t>ch		B. f</a:t>
            </a:r>
            <a:r>
              <a:rPr lang="en-US" sz="3200" u="sng" dirty="0"/>
              <a:t>a</a:t>
            </a:r>
            <a:r>
              <a:rPr lang="en-US" sz="3200" dirty="0"/>
              <a:t>sten		C. </a:t>
            </a:r>
            <a:r>
              <a:rPr lang="en-US" sz="3200"/>
              <a:t>d</a:t>
            </a:r>
            <a:r>
              <a:rPr lang="en-US" sz="3200" u="sng"/>
              <a:t>a</a:t>
            </a:r>
            <a:r>
              <a:rPr lang="en-US" sz="3200"/>
              <a:t>mage		D. </a:t>
            </a:r>
            <a:r>
              <a:rPr lang="en-US" sz="3200" dirty="0"/>
              <a:t>rest</a:t>
            </a:r>
            <a:r>
              <a:rPr lang="en-US" sz="3200" u="sng" dirty="0"/>
              <a:t>a</a:t>
            </a:r>
            <a:r>
              <a:rPr lang="en-US" sz="3200" dirty="0"/>
              <a:t>rt</a:t>
            </a:r>
            <a:endParaRPr lang="en-US" sz="32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834674" y="1525826"/>
            <a:ext cx="407414" cy="50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087" y="339316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9254385" y="541272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969" y="1819905"/>
            <a:ext cx="218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/i:t/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36214" y="1746866"/>
            <a:ext cx="258338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/wer/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/hi:t/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02654" y="1715087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/li:d/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/hu:/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34685" y="3773764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wɪtʃ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/wɑ:t/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/ˈwer/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/əˈtætʃ/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/ˈfæsn/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46530" y="5667835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/ˈdæmɪdʒ/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19939" y="5629419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/ˌri:ˈstɑ:rt/</a:t>
            </a:r>
          </a:p>
        </p:txBody>
      </p:sp>
    </p:spTree>
    <p:extLst>
      <p:ext uri="{BB962C8B-B14F-4D97-AF65-F5344CB8AC3E}">
        <p14:creationId xmlns:p14="http://schemas.microsoft.com/office/powerpoint/2010/main" val="15640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8178" y="3304591"/>
            <a:ext cx="2604655" cy="8623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WH-questions: falling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69926" y="4398602"/>
            <a:ext cx="3193472" cy="8623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Yes/No questions: rising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809018" y="2251876"/>
            <a:ext cx="2202871" cy="8623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Statements: falling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056" y="1860210"/>
            <a:ext cx="10030690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This is the thing that you use to get information.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What do you use to get information?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Do you use a computer to get information? 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9819" y="778271"/>
            <a:ext cx="10238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+mj-lt"/>
              </a:rPr>
              <a:t>Read aloud the sentences below.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3888" y="5453537"/>
            <a:ext cx="4240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Times New Roman" panose="02020603050405020304" pitchFamily="18" charset="0"/>
              </a:rPr>
              <a:t>Lead-in: Intonation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87782" y="5619973"/>
            <a:ext cx="1066800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37964" y="2424140"/>
            <a:ext cx="651163" cy="466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79670" y="3490817"/>
            <a:ext cx="692730" cy="453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26582" y="4480966"/>
            <a:ext cx="603924" cy="505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9765" y="358182"/>
            <a:ext cx="8332235" cy="6051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296"/>
            <a:ext cx="5144546" cy="10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1955" y="422346"/>
            <a:ext cx="31596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</a:rPr>
              <a:t>Intonation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93232" y="1681694"/>
            <a:ext cx="103770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</a:rPr>
              <a:t>a. Sentences with defining relative clauses follow the same intonation pattern as statements.</a:t>
            </a:r>
            <a:br>
              <a:rPr lang="en-US" sz="3600" b="1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The crawling mop has a mop </a:t>
            </a:r>
            <a:r>
              <a:rPr lang="en-US" sz="3600" b="1" dirty="0">
                <a:solidFill>
                  <a:srgbClr val="242021"/>
                </a:solidFill>
              </a:rPr>
              <a:t>that </a:t>
            </a:r>
            <a:r>
              <a:rPr lang="en-US" sz="3600" dirty="0">
                <a:solidFill>
                  <a:srgbClr val="242021"/>
                </a:solidFill>
              </a:rPr>
              <a:t>is attached to baby clothes.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It's for people </a:t>
            </a:r>
            <a:r>
              <a:rPr lang="en-US" sz="3600" b="1" dirty="0">
                <a:solidFill>
                  <a:srgbClr val="242021"/>
                </a:solidFill>
              </a:rPr>
              <a:t>who </a:t>
            </a:r>
            <a:r>
              <a:rPr lang="en-US" sz="3600" dirty="0">
                <a:solidFill>
                  <a:srgbClr val="242021"/>
                </a:solidFill>
              </a:rPr>
              <a:t>like to read.</a:t>
            </a:r>
            <a:r>
              <a:rPr lang="en-US" sz="3600" dirty="0"/>
              <a:t>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63782" y="4391891"/>
            <a:ext cx="1025237" cy="191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69140" y="5167745"/>
            <a:ext cx="1025237" cy="149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903</Words>
  <Application>Microsoft Office PowerPoint</Application>
  <PresentationFormat>Màn hình rộng</PresentationFormat>
  <Paragraphs>104</Paragraphs>
  <Slides>23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474</cp:revision>
  <dcterms:created xsi:type="dcterms:W3CDTF">2022-02-12T14:14:43Z</dcterms:created>
  <dcterms:modified xsi:type="dcterms:W3CDTF">2022-07-27T09:31:40Z</dcterms:modified>
</cp:coreProperties>
</file>