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7"/>
  </p:notesMasterIdLst>
  <p:sldIdLst>
    <p:sldId id="271" r:id="rId2"/>
    <p:sldId id="323" r:id="rId3"/>
    <p:sldId id="338" r:id="rId4"/>
    <p:sldId id="281" r:id="rId5"/>
    <p:sldId id="264" r:id="rId6"/>
    <p:sldId id="290" r:id="rId7"/>
    <p:sldId id="291" r:id="rId8"/>
    <p:sldId id="285" r:id="rId9"/>
    <p:sldId id="286" r:id="rId10"/>
    <p:sldId id="287" r:id="rId11"/>
    <p:sldId id="288" r:id="rId12"/>
    <p:sldId id="289" r:id="rId13"/>
    <p:sldId id="292" r:id="rId14"/>
    <p:sldId id="340" r:id="rId15"/>
    <p:sldId id="339" r:id="rId16"/>
    <p:sldId id="341" r:id="rId17"/>
    <p:sldId id="342" r:id="rId18"/>
    <p:sldId id="336" r:id="rId19"/>
    <p:sldId id="356" r:id="rId20"/>
    <p:sldId id="311" r:id="rId21"/>
    <p:sldId id="355" r:id="rId22"/>
    <p:sldId id="310" r:id="rId23"/>
    <p:sldId id="325" r:id="rId24"/>
    <p:sldId id="317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000000"/>
    <a:srgbClr val="61953D"/>
    <a:srgbClr val="5E913B"/>
    <a:srgbClr val="5C8E3A"/>
    <a:srgbClr val="E36427"/>
    <a:srgbClr val="D98F91"/>
    <a:srgbClr val="E0A4A5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55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5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82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4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6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b="3990"/>
          <a:stretch/>
        </p:blipFill>
        <p:spPr>
          <a:xfrm>
            <a:off x="3224194" y="1010281"/>
            <a:ext cx="5833654" cy="3019593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Vietnam shares a land border with China to the north, Cambodia and Laos to the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west.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official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name </a:t>
              </a:r>
              <a:r>
                <a:rPr lang="en-US" sz="3599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 </a:t>
              </a:r>
              <a:r>
                <a:rPr lang="en-US" sz="3599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Viet Nam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is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Socialist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Republic </a:t>
              </a:r>
              <a:r>
                <a:rPr lang="en-US" sz="3599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 </a:t>
              </a:r>
              <a:r>
                <a:rPr lang="en-US" sz="3599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Viet Nam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.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</a:t>
              </a:r>
              <a:r>
                <a:rPr lang="en-US" sz="3599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National </a:t>
              </a:r>
              <a:r>
                <a:rPr lang="en-US" sz="3599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Day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is September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2.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currency </a:t>
              </a:r>
              <a:r>
                <a:rPr lang="en-US" sz="3599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 </a:t>
              </a:r>
              <a:r>
                <a:rPr lang="en-US" sz="3599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Viet Nam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is called the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Dollar.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Which is </a:t>
            </a:r>
            <a:r>
              <a:rPr lang="en-US" sz="3999" b="1" dirty="0">
                <a:latin typeface="Abadi" panose="020B0604020104020204" pitchFamily="34" charset="0"/>
              </a:rPr>
              <a:t>NOT</a:t>
            </a:r>
            <a:r>
              <a:rPr lang="en-US" sz="3999" dirty="0">
                <a:latin typeface="Abadi" panose="020B0604020104020204" pitchFamily="34" charset="0"/>
              </a:rPr>
              <a:t> correct </a:t>
            </a:r>
            <a:r>
              <a:rPr lang="en-US" sz="3999">
                <a:latin typeface="Abadi" panose="020B0604020104020204" pitchFamily="34" charset="0"/>
              </a:rPr>
              <a:t>about </a:t>
            </a:r>
            <a:r>
              <a:rPr lang="en-US" sz="3999" smtClean="0">
                <a:latin typeface="Abadi" panose="020B0604020104020204" pitchFamily="34" charset="0"/>
              </a:rPr>
              <a:t>Viet Nam</a:t>
            </a:r>
            <a:r>
              <a:rPr lang="en-US" sz="3999" dirty="0">
                <a:latin typeface="Abadi" panose="020B0604020104020204" pitchFamily="34" charset="0"/>
              </a:rPr>
              <a:t>?</a:t>
            </a:r>
            <a:endParaRPr lang="de-DE" sz="3999" i="1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6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58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r="1702"/>
          <a:stretch/>
        </p:blipFill>
        <p:spPr>
          <a:xfrm>
            <a:off x="3224194" y="1010281"/>
            <a:ext cx="5833654" cy="3019593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Yangon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Chiang Mai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Phnom Penh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9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Vientiane</a:t>
              </a: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 The </a:t>
            </a:r>
            <a:r>
              <a:rPr lang="en-US" sz="3999" b="1" dirty="0">
                <a:latin typeface="Abadi" panose="020B0604020104020204" pitchFamily="34" charset="0"/>
              </a:rPr>
              <a:t>state</a:t>
            </a:r>
            <a:r>
              <a:rPr lang="en-US" sz="3999" dirty="0">
                <a:latin typeface="Abadi" panose="020B0604020104020204" pitchFamily="34" charset="0"/>
              </a:rPr>
              <a:t> </a:t>
            </a:r>
            <a:r>
              <a:rPr lang="en-US" sz="3999" b="1" dirty="0">
                <a:latin typeface="Abadi" panose="020B0604020104020204" pitchFamily="34" charset="0"/>
              </a:rPr>
              <a:t>capital</a:t>
            </a:r>
            <a:r>
              <a:rPr lang="en-US" sz="3999" dirty="0">
                <a:latin typeface="Abadi" panose="020B0604020104020204" pitchFamily="34" charset="0"/>
              </a:rPr>
              <a:t> of Cambodia is _________________.</a:t>
            </a:r>
            <a:endParaRPr lang="de-DE" sz="3999" i="1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7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69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" r="230"/>
          <a:stretch/>
        </p:blipFill>
        <p:spPr>
          <a:xfrm>
            <a:off x="3869635" y="1070246"/>
            <a:ext cx="4452731" cy="2969241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it-IT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Kuala Lumpur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Manila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Phnom Penh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9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Bangkok</a:t>
              </a: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The </a:t>
            </a:r>
            <a:r>
              <a:rPr lang="en-US" sz="3999" b="1" dirty="0">
                <a:latin typeface="Abadi" panose="020B0604020104020204" pitchFamily="34" charset="0"/>
              </a:rPr>
              <a:t>capital city </a:t>
            </a:r>
            <a:r>
              <a:rPr lang="en-US" sz="3999" dirty="0">
                <a:latin typeface="Abadi" panose="020B0604020104020204" pitchFamily="34" charset="0"/>
              </a:rPr>
              <a:t>of Malaysia is _______ </a:t>
            </a:r>
            <a:endParaRPr lang="de-DE" sz="3999" i="1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8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23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-Leonardo-Dicaprio GIF | Gfycat">
            <a:extLst>
              <a:ext uri="{FF2B5EF4-FFF2-40B4-BE49-F238E27FC236}">
                <a16:creationId xmlns:a16="http://schemas.microsoft.com/office/drawing/2014/main" id="{A5A04B54-AAE6-EA3E-B04D-DB078AAF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67" y="586352"/>
            <a:ext cx="6647090" cy="305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gratulations Gif - GIFcen">
            <a:extLst>
              <a:ext uri="{FF2B5EF4-FFF2-40B4-BE49-F238E27FC236}">
                <a16:creationId xmlns:a16="http://schemas.microsoft.com/office/drawing/2014/main" id="{4BBE3E97-29EF-80D9-F84A-B1AECB4D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89" y="1629229"/>
            <a:ext cx="6104845" cy="61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c</a:t>
            </a:r>
            <a:r>
              <a:rPr lang="en-US" sz="4800" b="1" dirty="0" smtClean="0">
                <a:solidFill>
                  <a:schemeClr val="accent2"/>
                </a:solidFill>
              </a:rPr>
              <a:t>urrent </a:t>
            </a:r>
            <a:r>
              <a:rPr lang="en-US" sz="4800" b="1" dirty="0">
                <a:solidFill>
                  <a:schemeClr val="accent2"/>
                </a:solidFill>
              </a:rPr>
              <a:t>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of the present time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8452" y="2771761"/>
            <a:ext cx="1563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kʌrənt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4,854 Past Future Cliparts, Stock Vector and Royalty Free Past Future  Illustrations">
            <a:extLst>
              <a:ext uri="{FF2B5EF4-FFF2-40B4-BE49-F238E27FC236}">
                <a16:creationId xmlns:a16="http://schemas.microsoft.com/office/drawing/2014/main" id="{E008546F-0159-4A97-BAE9-2CC1FCAB0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21" y="1699992"/>
            <a:ext cx="42862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urrent">
            <a:hlinkClick r:id="" action="ppaction://media"/>
            <a:extLst>
              <a:ext uri="{FF2B5EF4-FFF2-40B4-BE49-F238E27FC236}">
                <a16:creationId xmlns:a16="http://schemas.microsoft.com/office/drawing/2014/main" id="{1F7E4595-FEA0-47F3-A29F-505ABAC552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2654" y="36165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i</a:t>
            </a:r>
            <a:r>
              <a:rPr lang="en-US" sz="4800" b="1" dirty="0" smtClean="0">
                <a:solidFill>
                  <a:schemeClr val="accent2"/>
                </a:solidFill>
              </a:rPr>
              <a:t>ssue </a:t>
            </a:r>
            <a:r>
              <a:rPr lang="en-US" sz="4800" b="1" dirty="0">
                <a:solidFill>
                  <a:schemeClr val="accent2"/>
                </a:solidFill>
              </a:rPr>
              <a:t>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subject or problem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4029" y="2771761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ɪʃu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ː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sue">
            <a:hlinkClick r:id="" action="ppaction://media"/>
            <a:extLst>
              <a:ext uri="{FF2B5EF4-FFF2-40B4-BE49-F238E27FC236}">
                <a16:creationId xmlns:a16="http://schemas.microsoft.com/office/drawing/2014/main" id="{CE2810AA-4EAC-4002-BB42-F5D18CA9F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606794"/>
            <a:ext cx="487363" cy="487363"/>
          </a:xfrm>
          <a:prstGeom prst="rect">
            <a:avLst/>
          </a:prstGeom>
        </p:spPr>
      </p:pic>
      <p:pic>
        <p:nvPicPr>
          <p:cNvPr id="2050" name="Picture 2" descr="Problem Images | Free Vectors, Stock Photos &amp; PSD">
            <a:extLst>
              <a:ext uri="{FF2B5EF4-FFF2-40B4-BE49-F238E27FC236}">
                <a16:creationId xmlns:a16="http://schemas.microsoft.com/office/drawing/2014/main" id="{71FBD7E8-91AC-4C33-AC24-84F53860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38" y="1283183"/>
            <a:ext cx="5134583" cy="51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solution </a:t>
            </a:r>
            <a:r>
              <a:rPr lang="en-US" sz="4800" b="1" dirty="0">
                <a:solidFill>
                  <a:schemeClr val="accent2"/>
                </a:solidFill>
              </a:rPr>
              <a:t>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 answer to a problem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3735" y="2771761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səˈ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luːʃən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remium Vector | Illustration of looking for ideas, solution, opening your  creative mind. brain of inspiration">
            <a:extLst>
              <a:ext uri="{FF2B5EF4-FFF2-40B4-BE49-F238E27FC236}">
                <a16:creationId xmlns:a16="http://schemas.microsoft.com/office/drawing/2014/main" id="{200826C6-F62E-46EC-B1B3-B786ADDE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08" y="1837868"/>
            <a:ext cx="5332582" cy="42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lution">
            <a:hlinkClick r:id="" action="ppaction://media"/>
            <a:extLst>
              <a:ext uri="{FF2B5EF4-FFF2-40B4-BE49-F238E27FC236}">
                <a16:creationId xmlns:a16="http://schemas.microsoft.com/office/drawing/2014/main" id="{CD399AE2-ABE7-4465-B936-74EFB2417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6330" y="3617396"/>
            <a:ext cx="487363" cy="487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skill </a:t>
            </a:r>
            <a:r>
              <a:rPr lang="en-US" sz="4800" b="1" dirty="0">
                <a:solidFill>
                  <a:schemeClr val="accent2"/>
                </a:solidFill>
              </a:rPr>
              <a:t>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an ability to do an activity or job well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8112" y="2771761"/>
            <a:ext cx="1003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skɪl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kills Images | Free Vectors, Stock Photos &amp; PSD">
            <a:extLst>
              <a:ext uri="{FF2B5EF4-FFF2-40B4-BE49-F238E27FC236}">
                <a16:creationId xmlns:a16="http://schemas.microsoft.com/office/drawing/2014/main" id="{4658A076-5627-458A-B631-9926B72A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6" b="95547" l="5000" r="92900">
                        <a14:foregroundMark x1="64350" y1="11066" x2="66550" y2="8907"/>
                        <a14:foregroundMark x1="64350" y1="21255" x2="60150" y2="3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19" y="1100425"/>
            <a:ext cx="7231338" cy="53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kill">
            <a:hlinkClick r:id="" action="ppaction://media"/>
            <a:extLst>
              <a:ext uri="{FF2B5EF4-FFF2-40B4-BE49-F238E27FC236}">
                <a16:creationId xmlns:a16="http://schemas.microsoft.com/office/drawing/2014/main" id="{5E16E181-8B73-4A4E-A696-36BEFE05D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86330" y="3535935"/>
            <a:ext cx="487363" cy="487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89986"/>
              </p:ext>
            </p:extLst>
          </p:nvPr>
        </p:nvGraphicFramePr>
        <p:xfrm>
          <a:off x="494438" y="1390415"/>
          <a:ext cx="11248383" cy="45376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6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7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Form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Pronunciation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Meaning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52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1. </a:t>
                      </a:r>
                      <a:r>
                        <a:rPr lang="en-US" sz="3200" b="0" dirty="0" smtClean="0">
                          <a:effectLst/>
                        </a:rPr>
                        <a:t>current </a:t>
                      </a:r>
                      <a:r>
                        <a:rPr lang="en-US" sz="3200" b="0" dirty="0">
                          <a:effectLst/>
                        </a:rPr>
                        <a:t>(adj)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/ˈ</a:t>
                      </a:r>
                      <a:r>
                        <a:rPr lang="en-US" sz="3200" b="0" dirty="0" err="1" smtClean="0">
                          <a:effectLst/>
                        </a:rPr>
                        <a:t>kʌrənt</a:t>
                      </a:r>
                      <a:r>
                        <a:rPr lang="en-US" sz="3200" b="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of the present time</a:t>
                      </a: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2. </a:t>
                      </a:r>
                      <a:r>
                        <a:rPr lang="en-US" sz="3200" b="0" dirty="0" smtClean="0">
                          <a:effectLst/>
                        </a:rPr>
                        <a:t>issue </a:t>
                      </a:r>
                      <a:r>
                        <a:rPr lang="en-US" sz="3200" b="0" dirty="0">
                          <a:effectLst/>
                        </a:rPr>
                        <a:t>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/ˈ</a:t>
                      </a:r>
                      <a:r>
                        <a:rPr lang="en-US" sz="3200" b="0" dirty="0" err="1" smtClean="0">
                          <a:effectLst/>
                        </a:rPr>
                        <a:t>ɪʃu</a:t>
                      </a:r>
                      <a:r>
                        <a:rPr lang="en-US" sz="3200" b="0" dirty="0" smtClean="0">
                          <a:effectLst/>
                        </a:rPr>
                        <a:t>ː</a:t>
                      </a:r>
                      <a:r>
                        <a:rPr lang="en-US" sz="3200" b="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a subject or problem</a:t>
                      </a: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6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3. </a:t>
                      </a:r>
                      <a:r>
                        <a:rPr lang="en-US" sz="3200" b="0" dirty="0" smtClean="0">
                          <a:effectLst/>
                        </a:rPr>
                        <a:t>solution </a:t>
                      </a:r>
                      <a:r>
                        <a:rPr lang="en-US" sz="3200" b="0" dirty="0">
                          <a:effectLst/>
                        </a:rPr>
                        <a:t>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 /</a:t>
                      </a:r>
                      <a:r>
                        <a:rPr lang="en-US" sz="3200" b="0" dirty="0" err="1">
                          <a:effectLst/>
                        </a:rPr>
                        <a:t>səˈ</a:t>
                      </a:r>
                      <a:r>
                        <a:rPr lang="en-US" sz="3200" b="0" dirty="0" err="1" smtClean="0">
                          <a:effectLst/>
                        </a:rPr>
                        <a:t>luːʃən</a:t>
                      </a:r>
                      <a:r>
                        <a:rPr lang="en-US" sz="3200" b="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the answer to a problem</a:t>
                      </a: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43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4. </a:t>
                      </a:r>
                      <a:r>
                        <a:rPr lang="en-US" sz="3200" b="0" dirty="0" smtClean="0">
                          <a:effectLst/>
                        </a:rPr>
                        <a:t>skill </a:t>
                      </a:r>
                      <a:r>
                        <a:rPr lang="en-US" sz="3200" b="0" dirty="0">
                          <a:effectLst/>
                        </a:rPr>
                        <a:t>(n)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/</a:t>
                      </a:r>
                      <a:r>
                        <a:rPr lang="en-US" sz="3200" b="0" dirty="0" err="1">
                          <a:effectLst/>
                        </a:rPr>
                        <a:t>skɪl</a:t>
                      </a:r>
                      <a:r>
                        <a:rPr lang="en-US" sz="3200" b="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an ability to do an activity or job well</a:t>
                      </a: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8449" y="1011836"/>
            <a:ext cx="106351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types of skills and experience participants in the SSEAYP should have. Match them with the possible reasons.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056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18F5E-9D83-4A46-BC20-44D0F240A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63" y="2317707"/>
            <a:ext cx="11915273" cy="441635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94D714-570A-4185-93AE-BFA5BF6F3BFC}"/>
              </a:ext>
            </a:extLst>
          </p:cNvPr>
          <p:cNvCxnSpPr/>
          <p:nvPr/>
        </p:nvCxnSpPr>
        <p:spPr>
          <a:xfrm>
            <a:off x="5169704" y="3047282"/>
            <a:ext cx="642025" cy="1147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FDF8EE-3988-4449-B6AC-12B860801A5C}"/>
              </a:ext>
            </a:extLst>
          </p:cNvPr>
          <p:cNvCxnSpPr/>
          <p:nvPr/>
        </p:nvCxnSpPr>
        <p:spPr>
          <a:xfrm flipV="1">
            <a:off x="5169704" y="3047282"/>
            <a:ext cx="642025" cy="655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71B341-4317-4AC3-AA4A-2EDC233BCE70}"/>
              </a:ext>
            </a:extLst>
          </p:cNvPr>
          <p:cNvCxnSpPr>
            <a:cxnSpLocks/>
          </p:cNvCxnSpPr>
          <p:nvPr/>
        </p:nvCxnSpPr>
        <p:spPr>
          <a:xfrm>
            <a:off x="5169703" y="4225978"/>
            <a:ext cx="758758" cy="1323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72788D-47CC-47CB-AC60-AAF6C88B22BB}"/>
              </a:ext>
            </a:extLst>
          </p:cNvPr>
          <p:cNvCxnSpPr>
            <a:cxnSpLocks/>
          </p:cNvCxnSpPr>
          <p:nvPr/>
        </p:nvCxnSpPr>
        <p:spPr>
          <a:xfrm>
            <a:off x="5169703" y="4814313"/>
            <a:ext cx="642026" cy="1257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59D796-7889-4973-BA61-6ED5B54D67E2}"/>
              </a:ext>
            </a:extLst>
          </p:cNvPr>
          <p:cNvCxnSpPr>
            <a:cxnSpLocks/>
          </p:cNvCxnSpPr>
          <p:nvPr/>
        </p:nvCxnSpPr>
        <p:spPr>
          <a:xfrm flipV="1">
            <a:off x="5169703" y="3809659"/>
            <a:ext cx="642026" cy="1856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F5CAA0-128D-4A02-B0F7-55EDCE3CAD1D}"/>
              </a:ext>
            </a:extLst>
          </p:cNvPr>
          <p:cNvCxnSpPr>
            <a:cxnSpLocks/>
          </p:cNvCxnSpPr>
          <p:nvPr/>
        </p:nvCxnSpPr>
        <p:spPr>
          <a:xfrm flipV="1">
            <a:off x="5169702" y="4887506"/>
            <a:ext cx="642027" cy="1322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187249" y="3763537"/>
            <a:ext cx="9817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DISCUSSING NECESSARY QUALIFICATIONS FOR JOINING A PROGRAMME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  <a:cs typeface="+mn-cs"/>
              </a:rPr>
              <a:t>Asean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</a:rPr>
              <a:t> and Viet Nam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acebook K&amp;T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8872" y="1142210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Use the sentences in the box to complete the conversation</a:t>
            </a:r>
            <a:r>
              <a:rPr lang="en-US" sz="2800" b="1" dirty="0" smtClean="0">
                <a:cs typeface="Arial" panose="020B0604020202020204" pitchFamily="34" charset="0"/>
              </a:rPr>
              <a:t>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F3728-F734-47AE-8E61-3CBDC410D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47"/>
          <a:stretch/>
        </p:blipFill>
        <p:spPr>
          <a:xfrm>
            <a:off x="282389" y="1819460"/>
            <a:ext cx="11627223" cy="5038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0369E8-EE85-4050-9F00-2D93B768DA24}"/>
              </a:ext>
            </a:extLst>
          </p:cNvPr>
          <p:cNvSpPr txBox="1"/>
          <p:nvPr/>
        </p:nvSpPr>
        <p:spPr>
          <a:xfrm>
            <a:off x="1640541" y="3989238"/>
            <a:ext cx="81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711E7-9E67-48CC-84CC-415EE021A14A}"/>
              </a:ext>
            </a:extLst>
          </p:cNvPr>
          <p:cNvSpPr txBox="1"/>
          <p:nvPr/>
        </p:nvSpPr>
        <p:spPr>
          <a:xfrm>
            <a:off x="1640541" y="4315717"/>
            <a:ext cx="81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5DE16D-D3F2-4469-A6E6-22D132CBD594}"/>
              </a:ext>
            </a:extLst>
          </p:cNvPr>
          <p:cNvSpPr txBox="1"/>
          <p:nvPr/>
        </p:nvSpPr>
        <p:spPr>
          <a:xfrm>
            <a:off x="3328988" y="4922127"/>
            <a:ext cx="81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ADB242-CA94-4D8D-AA0A-F3CF01BC13B2}"/>
              </a:ext>
            </a:extLst>
          </p:cNvPr>
          <p:cNvSpPr txBox="1"/>
          <p:nvPr/>
        </p:nvSpPr>
        <p:spPr>
          <a:xfrm>
            <a:off x="1508872" y="5254577"/>
            <a:ext cx="81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F1A4DF-0CE1-413A-B9FA-0379390146AD}"/>
              </a:ext>
            </a:extLst>
          </p:cNvPr>
          <p:cNvSpPr txBox="1"/>
          <p:nvPr/>
        </p:nvSpPr>
        <p:spPr>
          <a:xfrm>
            <a:off x="1916766" y="5532666"/>
            <a:ext cx="81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056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20" y="999028"/>
            <a:ext cx="100858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Work in pairs. Talk about the most important skill or experience for SSEAYP participants. Use the ideas in 1, and the model and tips in 2 to help you.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BCD72-2CD7-4075-9962-F81C1ABCF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" t="7729" r="5799" b="4115"/>
          <a:stretch/>
        </p:blipFill>
        <p:spPr>
          <a:xfrm>
            <a:off x="0" y="2787061"/>
            <a:ext cx="4398831" cy="346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6E4326-6B0E-F32B-07FC-2E2A6E1FE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448" y="2384023"/>
            <a:ext cx="8172552" cy="1940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056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026" name="Picture 2" descr="181,079 Skill Illustrations &amp; Clip Art - iStock">
            <a:extLst>
              <a:ext uri="{FF2B5EF4-FFF2-40B4-BE49-F238E27FC236}">
                <a16:creationId xmlns:a16="http://schemas.microsoft.com/office/drawing/2014/main" id="{0B0D0DBB-B826-4FCF-9093-471C1534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49" y="2355906"/>
            <a:ext cx="5788406" cy="4502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groups. Discuss the skills and experience SSEAYP participants should have. Rank them in order of importance (1 - most important to 6 - least important). Report to the whole class.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6532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077650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639527" y="1969986"/>
            <a:ext cx="10912947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Discuss the skills and experience needed for the ASEAN Youth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and ask for and give opinions.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New Vocabulary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237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026" name="Picture 2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07F0E927-6302-9286-9454-844A2EC9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63" y="2324101"/>
            <a:ext cx="5318738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188" y="2324101"/>
            <a:ext cx="6809088" cy="2427559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>
                <a:latin typeface="+mn-lt"/>
              </a:rPr>
              <a:t>Learn </a:t>
            </a:r>
            <a:r>
              <a:rPr lang="en-GB" sz="3600" smtClean="0">
                <a:latin typeface="+mn-lt"/>
              </a:rPr>
              <a:t>new words by heart</a:t>
            </a:r>
            <a:endParaRPr lang="en-GB" sz="3600" dirty="0">
              <a:latin typeface="+mn-lt"/>
            </a:endParaRP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</a:rPr>
              <a:t>Prepare for Lesson 5 - Unit 4.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876185" y="1147817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55976" y="2492453"/>
            <a:ext cx="2066866" cy="973531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CONTROLLED PRACTICE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5972" y="3895744"/>
            <a:ext cx="2264194" cy="888648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LESS CONTROLLED PRACTICE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25434" y="1147818"/>
            <a:ext cx="4961643" cy="6554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ASEAN quiz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25435" y="2197418"/>
            <a:ext cx="4961642" cy="1698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Match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types of skills and experience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possible reasons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conversation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Talk about the most important skill or experience for </a:t>
            </a:r>
            <a:r>
              <a:rPr lang="en-US" dirty="0" err="1">
                <a:solidFill>
                  <a:schemeClr val="tx1"/>
                </a:solidFill>
              </a:rPr>
              <a:t>SSEAYP</a:t>
            </a:r>
            <a:r>
              <a:rPr lang="en-US" dirty="0">
                <a:solidFill>
                  <a:schemeClr val="tx1"/>
                </a:solidFill>
              </a:rPr>
              <a:t> participants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87129" y="4148538"/>
            <a:ext cx="4920512" cy="6928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Task 4: </a:t>
            </a:r>
            <a:r>
              <a:rPr lang="en-US" dirty="0" smtClean="0">
                <a:solidFill>
                  <a:schemeClr val="tx1"/>
                </a:solidFill>
              </a:rPr>
              <a:t>Discussion.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759952" y="1475519"/>
            <a:ext cx="829457" cy="101693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18070" y="2979218"/>
            <a:ext cx="737907" cy="91652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37743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66563" y="5358619"/>
            <a:ext cx="4920513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950166" y="4340068"/>
            <a:ext cx="1091500" cy="103736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29907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>
            <a:extLst>
              <a:ext uri="{FF2B5EF4-FFF2-40B4-BE49-F238E27FC236}">
                <a16:creationId xmlns:a16="http://schemas.microsoft.com/office/drawing/2014/main" id="{0A206041-9B73-350F-6D08-16A554E2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228"/>
            <a:ext cx="8477011" cy="59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55CCAC-3F80-E31C-7C4D-59319D50FE2A}"/>
              </a:ext>
            </a:extLst>
          </p:cNvPr>
          <p:cNvSpPr/>
          <p:nvPr/>
        </p:nvSpPr>
        <p:spPr>
          <a:xfrm>
            <a:off x="8560367" y="1126549"/>
            <a:ext cx="3415359" cy="5490734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r" defTabSz="457200">
              <a:lnSpc>
                <a:spcPct val="150000"/>
              </a:lnSpc>
              <a:buClr>
                <a:srgbClr val="000000"/>
              </a:buClr>
            </a:pPr>
            <a:r>
              <a:rPr lang="en-US" sz="4000" b="1" i="1" kern="0" spc="25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CHOOSE</a:t>
            </a:r>
          </a:p>
          <a:p>
            <a:pPr algn="r" defTabSz="457200">
              <a:lnSpc>
                <a:spcPct val="150000"/>
              </a:lnSpc>
              <a:buClr>
                <a:srgbClr val="000000"/>
              </a:buClr>
            </a:pPr>
            <a:r>
              <a:rPr lang="en-US" sz="4000" b="1" i="1" kern="0" spc="25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THE</a:t>
            </a:r>
          </a:p>
          <a:p>
            <a:pPr algn="r" defTabSz="457200">
              <a:lnSpc>
                <a:spcPct val="150000"/>
              </a:lnSpc>
              <a:buClr>
                <a:srgbClr val="000000"/>
              </a:buClr>
            </a:pPr>
            <a:r>
              <a:rPr lang="en-US" sz="4000" b="1" i="1" kern="0" spc="25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CORRECT</a:t>
            </a:r>
          </a:p>
          <a:p>
            <a:pPr algn="r" defTabSz="457200">
              <a:lnSpc>
                <a:spcPct val="150000"/>
              </a:lnSpc>
              <a:buClr>
                <a:srgbClr val="000000"/>
              </a:buClr>
            </a:pPr>
            <a:r>
              <a:rPr lang="en-US" sz="4000" b="1" i="1" kern="0" spc="25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INFORMATION </a:t>
            </a:r>
          </a:p>
          <a:p>
            <a:pPr algn="r" defTabSz="457200">
              <a:lnSpc>
                <a:spcPct val="150000"/>
              </a:lnSpc>
              <a:buClr>
                <a:srgbClr val="000000"/>
              </a:buClr>
            </a:pPr>
            <a:r>
              <a:rPr lang="en-US" sz="4000" b="1" i="1" kern="0" spc="25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ABOUT</a:t>
            </a:r>
          </a:p>
          <a:p>
            <a:pPr algn="r" defTabSz="457200">
              <a:lnSpc>
                <a:spcPct val="150000"/>
              </a:lnSpc>
              <a:buClr>
                <a:srgbClr val="000000"/>
              </a:buClr>
            </a:pPr>
            <a:r>
              <a:rPr lang="en-US" sz="4000" b="1" i="1" kern="0" spc="25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  <a:sym typeface="Arial"/>
              </a:rPr>
              <a:t>ASEAN</a:t>
            </a:r>
            <a:endParaRPr lang="en-US" sz="4000" b="1" i="1" kern="0" spc="25" dirty="0">
              <a:ln w="0"/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3B1F5E-B8E4-480F-0DAF-994CB254DF21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6058F-A9D1-7BB9-6827-21D08A8114CB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3138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b="11179"/>
          <a:stretch/>
        </p:blipFill>
        <p:spPr>
          <a:xfrm>
            <a:off x="3224194" y="1010281"/>
            <a:ext cx="5833654" cy="3019593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5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3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4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2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How </a:t>
            </a:r>
            <a:r>
              <a:rPr lang="en-US" sz="3999">
                <a:latin typeface="Abadi" panose="020B0604020104020204" pitchFamily="34" charset="0"/>
              </a:rPr>
              <a:t>many </a:t>
            </a:r>
            <a:r>
              <a:rPr lang="en-US" sz="3999" smtClean="0">
                <a:latin typeface="Abadi" panose="020B0604020104020204" pitchFamily="34" charset="0"/>
              </a:rPr>
              <a:t>colours </a:t>
            </a:r>
            <a:r>
              <a:rPr lang="en-US" sz="3999" dirty="0" smtClean="0">
                <a:latin typeface="Abadi" panose="020B0604020104020204" pitchFamily="34" charset="0"/>
              </a:rPr>
              <a:t>are there on </a:t>
            </a:r>
            <a:r>
              <a:rPr lang="en-US" sz="3999" dirty="0">
                <a:latin typeface="Abadi" panose="020B0604020104020204" pitchFamily="34" charset="0"/>
              </a:rPr>
              <a:t>the ASEAN flag</a:t>
            </a:r>
            <a:r>
              <a:rPr lang="de-DE" sz="3999" dirty="0">
                <a:latin typeface="Abadi" panose="020B0604020104020204" pitchFamily="34" charset="0"/>
              </a:rPr>
              <a:t>?</a:t>
            </a: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1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80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13663" r="2021" b="7346"/>
          <a:stretch/>
        </p:blipFill>
        <p:spPr>
          <a:xfrm>
            <a:off x="3689405" y="1052778"/>
            <a:ext cx="4813190" cy="29691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11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10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12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9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8</a:t>
              </a: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de-DE" sz="3999" dirty="0">
                <a:latin typeface="Abadi" panose="020B0604020104020204" pitchFamily="34" charset="0"/>
              </a:rPr>
              <a:t>How </a:t>
            </a:r>
            <a:r>
              <a:rPr lang="de-DE" sz="3999">
                <a:latin typeface="Abadi" panose="020B0604020104020204" pitchFamily="34" charset="0"/>
              </a:rPr>
              <a:t>many </a:t>
            </a:r>
            <a:r>
              <a:rPr lang="de-DE" sz="3999">
                <a:latin typeface="Abadi" panose="020B0604020104020204" pitchFamily="34" charset="0"/>
              </a:rPr>
              <a:t>ASEAN members are there </a:t>
            </a:r>
            <a:r>
              <a:rPr lang="de-DE" sz="3999" dirty="0">
                <a:latin typeface="Abadi" panose="020B0604020104020204" pitchFamily="34" charset="0"/>
              </a:rPr>
              <a:t>today?</a:t>
            </a:r>
            <a:endParaRPr lang="de-DE" sz="3999" i="1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2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47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" r="3850"/>
          <a:stretch/>
        </p:blipFill>
        <p:spPr>
          <a:xfrm>
            <a:off x="3034092" y="1010281"/>
            <a:ext cx="6123817" cy="3019593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1967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1979</a:t>
              </a: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1988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1999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de-DE" sz="3999" dirty="0">
                <a:latin typeface="Abadi" panose="020B0604020104020204" pitchFamily="34" charset="0"/>
              </a:rPr>
              <a:t>When was </a:t>
            </a:r>
            <a:r>
              <a:rPr lang="de-DE" sz="3999" b="1" dirty="0">
                <a:latin typeface="Abadi" panose="020B0604020104020204" pitchFamily="34" charset="0"/>
              </a:rPr>
              <a:t>ASEAN</a:t>
            </a:r>
            <a:r>
              <a:rPr lang="de-DE" sz="3999" dirty="0">
                <a:latin typeface="Abadi" panose="020B0604020104020204" pitchFamily="34" charset="0"/>
              </a:rPr>
              <a:t> founded?</a:t>
            </a: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3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45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" b="6865"/>
          <a:stretch/>
        </p:blipFill>
        <p:spPr>
          <a:xfrm>
            <a:off x="2865639" y="1019618"/>
            <a:ext cx="6460725" cy="3344175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Association of Southeast Asian Nation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Association of South East Asian Nations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Association of Southeast </a:t>
              </a:r>
              <a:r>
                <a:rPr lang="en-US" sz="3599" dirty="0" err="1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Asean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 Nation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7"/>
            <a:chOff x="25983" y="4091438"/>
            <a:chExt cx="6024986" cy="1330233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8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Association of Southeast </a:t>
              </a:r>
              <a:r>
                <a:rPr lang="en-US" sz="3599" dirty="0" err="1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Asean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 Nations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What </a:t>
            </a:r>
            <a:r>
              <a:rPr lang="en-US" sz="3999" dirty="0" smtClean="0">
                <a:latin typeface="Abadi" panose="020B0604020104020204" pitchFamily="34" charset="0"/>
              </a:rPr>
              <a:t>does </a:t>
            </a:r>
            <a:r>
              <a:rPr lang="en-US" sz="3999" b="1" dirty="0">
                <a:latin typeface="Abadi" panose="020B0604020104020204" pitchFamily="34" charset="0"/>
              </a:rPr>
              <a:t>ASEAN</a:t>
            </a:r>
            <a:r>
              <a:rPr lang="en-US" sz="3999" dirty="0">
                <a:latin typeface="Abadi" panose="020B0604020104020204" pitchFamily="34" charset="0"/>
              </a:rPr>
              <a:t> stand for?</a:t>
            </a:r>
            <a:endParaRPr lang="de-DE" sz="3999" i="1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4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65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>
            <a:extLst>
              <a:ext uri="{FF2B5EF4-FFF2-40B4-BE49-F238E27FC236}">
                <a16:creationId xmlns:a16="http://schemas.microsoft.com/office/drawing/2014/main" id="{E82F78B0-9CDA-4741-BAC8-8503F9706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" r="198"/>
          <a:stretch/>
        </p:blipFill>
        <p:spPr>
          <a:xfrm>
            <a:off x="3283890" y="1084218"/>
            <a:ext cx="5605668" cy="2937778"/>
          </a:xfrm>
          <a:prstGeom prst="rect">
            <a:avLst/>
          </a:prstGeom>
        </p:spPr>
      </p:pic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eighth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 October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</a:t>
              </a:r>
              <a:r>
                <a:rPr lang="en-US" sz="3599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eighth </a:t>
              </a: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 November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50979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00" i="0" dirty="0">
                  <a:solidFill>
                    <a:schemeClr val="bg1"/>
                  </a:solidFill>
                  <a:effectLst/>
                  <a:latin typeface="Abadi" panose="020B0604020104020204" pitchFamily="34" charset="0"/>
                </a:rPr>
                <a:t>The </a:t>
              </a:r>
              <a:r>
                <a:rPr lang="en-US" sz="3500" i="0" dirty="0" smtClean="0">
                  <a:solidFill>
                    <a:schemeClr val="bg1"/>
                  </a:solidFill>
                  <a:effectLst/>
                  <a:latin typeface="Abadi" panose="020B0604020104020204" pitchFamily="34" charset="0"/>
                </a:rPr>
                <a:t>eighth </a:t>
              </a:r>
              <a:r>
                <a:rPr lang="en-US" sz="3500" i="0" dirty="0">
                  <a:solidFill>
                    <a:schemeClr val="bg1"/>
                  </a:solidFill>
                  <a:effectLst/>
                  <a:latin typeface="Abadi" panose="020B0604020104020204" pitchFamily="34" charset="0"/>
                </a:rPr>
                <a:t>of September</a:t>
              </a:r>
              <a:endParaRPr lang="de-DE" sz="3500" dirty="0">
                <a:solidFill>
                  <a:schemeClr val="bg1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600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The </a:t>
              </a:r>
              <a:r>
                <a:rPr lang="de-DE" sz="3600" dirty="0" smtClean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eighth </a:t>
              </a:r>
              <a:r>
                <a:rPr lang="de-DE" sz="3600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of August</a:t>
              </a: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de-DE" sz="3999" dirty="0">
                <a:latin typeface="Abadi" panose="020B0604020104020204" pitchFamily="34" charset="0"/>
              </a:rPr>
              <a:t>When is</a:t>
            </a:r>
            <a:r>
              <a:rPr lang="de-DE" sz="3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de-DE" sz="3999" b="1" dirty="0">
                <a:latin typeface="Abadi" panose="020B0604020104020204" pitchFamily="34" charset="0"/>
              </a:rPr>
              <a:t>ASEAN</a:t>
            </a:r>
            <a:r>
              <a:rPr lang="de-DE" sz="3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de-DE" sz="3999" dirty="0">
                <a:latin typeface="Abadi" panose="020B0604020104020204" pitchFamily="34" charset="0"/>
              </a:rPr>
              <a:t>Day?</a:t>
            </a: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5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656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3069</TotalTime>
  <Words>566</Words>
  <Application>Microsoft Office PowerPoint</Application>
  <PresentationFormat>Widescreen</PresentationFormat>
  <Paragraphs>144</Paragraphs>
  <Slides>25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Abadi</vt:lpstr>
      <vt:lpstr>Adobe Gothic Std B</vt:lpstr>
      <vt:lpstr>Lato</vt:lpstr>
      <vt:lpstr>Lato Black</vt:lpstr>
      <vt:lpstr>Montserrat Medium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How many colours are there on the ASEAN flag?</vt:lpstr>
      <vt:lpstr>How many ASEAN members are there today?</vt:lpstr>
      <vt:lpstr>When was ASEAN founded?</vt:lpstr>
      <vt:lpstr>What does ASEAN stand for?</vt:lpstr>
      <vt:lpstr>When is ASEAN Day?</vt:lpstr>
      <vt:lpstr>Which is NOT correct about Viet Nam?</vt:lpstr>
      <vt:lpstr> The state capital of Cambodia is _________________.</vt:lpstr>
      <vt:lpstr>The capital city of Malaysia is _______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165</cp:revision>
  <dcterms:created xsi:type="dcterms:W3CDTF">2020-12-09T02:04:09Z</dcterms:created>
  <dcterms:modified xsi:type="dcterms:W3CDTF">2023-06-13T10:29:41Z</dcterms:modified>
</cp:coreProperties>
</file>