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02" r:id="rId5"/>
    <p:sldId id="279" r:id="rId6"/>
    <p:sldId id="363" r:id="rId7"/>
    <p:sldId id="376" r:id="rId8"/>
    <p:sldId id="281" r:id="rId9"/>
    <p:sldId id="346" r:id="rId10"/>
    <p:sldId id="366" r:id="rId11"/>
    <p:sldId id="377" r:id="rId12"/>
    <p:sldId id="367" r:id="rId13"/>
    <p:sldId id="368" r:id="rId14"/>
    <p:sldId id="370" r:id="rId15"/>
    <p:sldId id="378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5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9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3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what you like and don’t like doing.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2050" name="Picture 2" descr="NSSC Social Web">
            <a:extLst>
              <a:ext uri="{FF2B5EF4-FFF2-40B4-BE49-F238E27FC236}">
                <a16:creationId xmlns:a16="http://schemas.microsoft.com/office/drawing/2014/main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86" y="1860193"/>
            <a:ext cx="6119228" cy="426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8877" y="4142401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ALL ABOUT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YOUR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1854" y="2762373"/>
            <a:ext cx="1000275" cy="138002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67911" y="3689475"/>
            <a:ext cx="5871270" cy="17620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Answer the questions. Fill in column 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 your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Now interview your </a:t>
            </a:r>
            <a:r>
              <a:rPr lang="en-US" dirty="0" smtClean="0">
                <a:solidFill>
                  <a:schemeClr val="tx1"/>
                </a:solidFill>
              </a:rPr>
              <a:t>friend. </a:t>
            </a:r>
            <a:r>
              <a:rPr lang="en-US" dirty="0">
                <a:solidFill>
                  <a:schemeClr val="tx1"/>
                </a:solidFill>
              </a:rPr>
              <a:t>Write his / her answers in column 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Compare your answers with your friend’s. Then present them to the 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91441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 Fill in column A with your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95824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56" y="1859619"/>
            <a:ext cx="9942888" cy="47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243" y="1083306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201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75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56" y="1859619"/>
            <a:ext cx="9942888" cy="4798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199630"/>
            <a:ext cx="95824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7" y="1298130"/>
            <a:ext cx="110064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your answers with your friend’s. Then present them to the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201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75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ABDAD-D05E-49BB-95FA-53151C9EBE14}"/>
              </a:ext>
            </a:extLst>
          </p:cNvPr>
          <p:cNvSpPr txBox="1"/>
          <p:nvPr/>
        </p:nvSpPr>
        <p:spPr>
          <a:xfrm>
            <a:off x="5343331" y="2544123"/>
            <a:ext cx="609600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have one hour of free time a day, but my friend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has only about 30 minutes. I like listening to music every day,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likes it too.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 like exercising, but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does.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1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116B1B74-EF9B-4D16-BB63-4BDFF02D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8877" y="4142401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ALL ABOUT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YOUR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1854" y="2762373"/>
            <a:ext cx="1000275" cy="138002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</p:cNvCxnSpPr>
          <p:nvPr/>
        </p:nvCxnSpPr>
        <p:spPr>
          <a:xfrm>
            <a:off x="3014829" y="4497504"/>
            <a:ext cx="962149" cy="8995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924002" y="5387889"/>
            <a:ext cx="2105952" cy="55756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3111" y="5624947"/>
            <a:ext cx="5871269" cy="5528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67911" y="3689475"/>
            <a:ext cx="5871270" cy="17620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Answer the questions. Fill in column 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 your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Now interview your </a:t>
            </a:r>
            <a:r>
              <a:rPr lang="en-US" dirty="0" smtClean="0">
                <a:solidFill>
                  <a:schemeClr val="tx1"/>
                </a:solidFill>
              </a:rPr>
              <a:t>friend. </a:t>
            </a:r>
            <a:r>
              <a:rPr lang="en-US" dirty="0">
                <a:solidFill>
                  <a:schemeClr val="tx1"/>
                </a:solidFill>
              </a:rPr>
              <a:t>Write his / her answers in column 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Compare your answers with your friend’s. Then present them to the 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86167" y="2350941"/>
            <a:ext cx="885859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use the lexical items related to the </a:t>
            </a:r>
            <a:r>
              <a:rPr lang="en-US" sz="2800">
                <a:latin typeface="Calibri (Body)"/>
              </a:rPr>
              <a:t>topic </a:t>
            </a:r>
            <a:r>
              <a:rPr lang="en-US" sz="2800" i="1" smtClean="0">
                <a:latin typeface="Calibri (Body)"/>
              </a:rPr>
              <a:t>Hobbies</a:t>
            </a:r>
            <a:endParaRPr lang="en-US" sz="2800" i="1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describe and give opinions </a:t>
            </a:r>
            <a:r>
              <a:rPr lang="en-US" sz="2800">
                <a:latin typeface="Calibri (Body)"/>
              </a:rPr>
              <a:t>about </a:t>
            </a:r>
            <a:r>
              <a:rPr lang="en-US" sz="2800" smtClean="0">
                <a:latin typeface="Calibri (Body)"/>
              </a:rPr>
              <a:t>hobbies</a:t>
            </a:r>
            <a:endParaRPr lang="en-US" sz="28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35094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103882"/>
            <a:ext cx="896395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>
                <a:latin typeface="Calibri (Body)"/>
              </a:rPr>
              <a:t>Hobbies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talk about likes and dislikes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ask and answer about hobbies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88" y="3171291"/>
            <a:ext cx="4478162" cy="31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6290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3074" name="Picture 2" descr="Regular Activity Illustrations Images &amp; Vectors - Royalty Free">
            <a:extLst>
              <a:ext uri="{FF2B5EF4-FFF2-40B4-BE49-F238E27FC236}">
                <a16:creationId xmlns:a16="http://schemas.microsoft.com/office/drawing/2014/main" id="{B5ACF7C1-C5BD-4EDF-8D4C-B4212FFA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00" y="2392816"/>
            <a:ext cx="58388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17469" y="2058469"/>
            <a:ext cx="102745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 smtClean="0">
                <a:latin typeface="Calibri (Body)"/>
              </a:rPr>
              <a:t>Hobbies</a:t>
            </a:r>
            <a:endParaRPr lang="en-US" sz="2800" i="1" dirty="0">
              <a:latin typeface="Calibri (Body)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t</a:t>
            </a:r>
            <a:r>
              <a:rPr lang="en-US" sz="2800" dirty="0" smtClean="0">
                <a:latin typeface="Calibri (Body)"/>
              </a:rPr>
              <a:t>alk about likes and dislikes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a</a:t>
            </a:r>
            <a:r>
              <a:rPr lang="en-US" sz="2800" dirty="0" smtClean="0">
                <a:latin typeface="Calibri (Body)"/>
              </a:rPr>
              <a:t>sk and answer about hobbies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8877" y="4142401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ALL ABOUT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YOUR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1854" y="2762373"/>
            <a:ext cx="1000275" cy="138002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</p:cNvCxnSpPr>
          <p:nvPr/>
        </p:nvCxnSpPr>
        <p:spPr>
          <a:xfrm>
            <a:off x="3014829" y="4497504"/>
            <a:ext cx="962149" cy="8995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924002" y="5387889"/>
            <a:ext cx="2105952" cy="55756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3111" y="5624947"/>
            <a:ext cx="5871269" cy="5528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67911" y="3689475"/>
            <a:ext cx="5871270" cy="17620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Answer the questions. Fill in column 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 your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Now interview your </a:t>
            </a:r>
            <a:r>
              <a:rPr lang="en-US" dirty="0" smtClean="0">
                <a:solidFill>
                  <a:schemeClr val="tx1"/>
                </a:solidFill>
              </a:rPr>
              <a:t>friend. </a:t>
            </a:r>
            <a:r>
              <a:rPr lang="en-US" dirty="0">
                <a:solidFill>
                  <a:schemeClr val="tx1"/>
                </a:solidFill>
              </a:rPr>
              <a:t>Write his / her answers in column 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Compare your answers with your friend’s. Then present them to the 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821A3-BD4A-4D22-A164-BC3CD54DC5F5}"/>
              </a:ext>
            </a:extLst>
          </p:cNvPr>
          <p:cNvSpPr txBox="1"/>
          <p:nvPr/>
        </p:nvSpPr>
        <p:spPr>
          <a:xfrm>
            <a:off x="527957" y="1383000"/>
            <a:ext cx="1015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D8940-356E-4EE0-AB71-AFC17A7808FA}"/>
              </a:ext>
            </a:extLst>
          </p:cNvPr>
          <p:cNvSpPr txBox="1"/>
          <p:nvPr/>
        </p:nvSpPr>
        <p:spPr>
          <a:xfrm>
            <a:off x="3102429" y="2356757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6C0F9-1D9F-451B-876E-83E9F30ED423}"/>
              </a:ext>
            </a:extLst>
          </p:cNvPr>
          <p:cNvSpPr txBox="1"/>
          <p:nvPr/>
        </p:nvSpPr>
        <p:spPr>
          <a:xfrm>
            <a:off x="1170215" y="2941532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58409-DF2B-4FDE-B3F3-1AB624F03C06}"/>
              </a:ext>
            </a:extLst>
          </p:cNvPr>
          <p:cNvSpPr txBox="1"/>
          <p:nvPr/>
        </p:nvSpPr>
        <p:spPr>
          <a:xfrm>
            <a:off x="5132615" y="4498653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52BD5-36FA-4B08-A9B0-11AF050B454D}"/>
              </a:ext>
            </a:extLst>
          </p:cNvPr>
          <p:cNvSpPr txBox="1"/>
          <p:nvPr/>
        </p:nvSpPr>
        <p:spPr>
          <a:xfrm>
            <a:off x="2046514" y="4161196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FE758C-E6AB-4902-8096-74C213DC5B46}"/>
              </a:ext>
            </a:extLst>
          </p:cNvPr>
          <p:cNvSpPr txBox="1"/>
          <p:nvPr/>
        </p:nvSpPr>
        <p:spPr>
          <a:xfrm>
            <a:off x="2977243" y="5140910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7034D9-9B1C-44E6-836C-0E69205EEDCF}"/>
              </a:ext>
            </a:extLst>
          </p:cNvPr>
          <p:cNvSpPr txBox="1"/>
          <p:nvPr/>
        </p:nvSpPr>
        <p:spPr>
          <a:xfrm>
            <a:off x="3723372" y="3336471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B17022C-979C-456C-8D69-11C011BBFF3E}"/>
              </a:ext>
            </a:extLst>
          </p:cNvPr>
          <p:cNvSpPr/>
          <p:nvPr/>
        </p:nvSpPr>
        <p:spPr>
          <a:xfrm>
            <a:off x="7276644" y="1972941"/>
            <a:ext cx="1758043" cy="46674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821A3-BD4A-4D22-A164-BC3CD54DC5F5}"/>
              </a:ext>
            </a:extLst>
          </p:cNvPr>
          <p:cNvSpPr txBox="1"/>
          <p:nvPr/>
        </p:nvSpPr>
        <p:spPr>
          <a:xfrm>
            <a:off x="527957" y="1383000"/>
            <a:ext cx="1015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D8940-356E-4EE0-AB71-AFC17A7808FA}"/>
              </a:ext>
            </a:extLst>
          </p:cNvPr>
          <p:cNvSpPr txBox="1"/>
          <p:nvPr/>
        </p:nvSpPr>
        <p:spPr>
          <a:xfrm>
            <a:off x="3902530" y="3577248"/>
            <a:ext cx="13062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40077D3-000A-4105-87D1-E496135C94D0}"/>
              </a:ext>
            </a:extLst>
          </p:cNvPr>
          <p:cNvSpPr/>
          <p:nvPr/>
        </p:nvSpPr>
        <p:spPr>
          <a:xfrm>
            <a:off x="6199415" y="1951169"/>
            <a:ext cx="1758043" cy="46674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6C0F9-1D9F-451B-876E-83E9F30ED423}"/>
              </a:ext>
            </a:extLst>
          </p:cNvPr>
          <p:cNvSpPr txBox="1"/>
          <p:nvPr/>
        </p:nvSpPr>
        <p:spPr>
          <a:xfrm>
            <a:off x="3902529" y="1951169"/>
            <a:ext cx="13062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58409-DF2B-4FDE-B3F3-1AB624F03C06}"/>
              </a:ext>
            </a:extLst>
          </p:cNvPr>
          <p:cNvSpPr txBox="1"/>
          <p:nvPr/>
        </p:nvSpPr>
        <p:spPr>
          <a:xfrm>
            <a:off x="3902530" y="2758392"/>
            <a:ext cx="13062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52BD5-36FA-4B08-A9B0-11AF050B454D}"/>
              </a:ext>
            </a:extLst>
          </p:cNvPr>
          <p:cNvSpPr txBox="1"/>
          <p:nvPr/>
        </p:nvSpPr>
        <p:spPr>
          <a:xfrm>
            <a:off x="3902530" y="4396104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FE758C-E6AB-4902-8096-74C213DC5B46}"/>
              </a:ext>
            </a:extLst>
          </p:cNvPr>
          <p:cNvSpPr txBox="1"/>
          <p:nvPr/>
        </p:nvSpPr>
        <p:spPr>
          <a:xfrm>
            <a:off x="3902530" y="6033816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7034D9-9B1C-44E6-836C-0E69205EEDCF}"/>
              </a:ext>
            </a:extLst>
          </p:cNvPr>
          <p:cNvSpPr txBox="1"/>
          <p:nvPr/>
        </p:nvSpPr>
        <p:spPr>
          <a:xfrm>
            <a:off x="3902529" y="5214960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</p:spTree>
    <p:extLst>
      <p:ext uri="{BB962C8B-B14F-4D97-AF65-F5344CB8AC3E}">
        <p14:creationId xmlns:p14="http://schemas.microsoft.com/office/powerpoint/2010/main" val="284863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t="7096" r="11856" b="10398"/>
          <a:stretch/>
        </p:blipFill>
        <p:spPr>
          <a:xfrm>
            <a:off x="277958" y="3412416"/>
            <a:ext cx="5302352" cy="30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11AF987F-54E6-447D-98E4-CC35CE8A0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68" y="2965579"/>
            <a:ext cx="7467600" cy="1015663"/>
          </a:xfrm>
          <a:prstGeom prst="rect">
            <a:avLst/>
          </a:prstGeom>
          <a:noFill/>
          <a:ln w="9525">
            <a:solidFill>
              <a:srgbClr val="048DA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/>
              <a:t>We often use  the </a:t>
            </a:r>
            <a:r>
              <a:rPr lang="en-US" sz="3000" i="1" dirty="0" smtClean="0"/>
              <a:t>–</a:t>
            </a:r>
            <a:r>
              <a:rPr lang="en-US" sz="3000" i="1" dirty="0" err="1" smtClean="0"/>
              <a:t>ing</a:t>
            </a:r>
            <a:r>
              <a:rPr lang="en-US" sz="3000" i="1" dirty="0" smtClean="0"/>
              <a:t> </a:t>
            </a:r>
            <a:r>
              <a:rPr lang="en-US" sz="3000" dirty="0"/>
              <a:t>form after verbs of liking and </a:t>
            </a:r>
            <a:r>
              <a:rPr lang="en-US" sz="3000" dirty="0" smtClean="0"/>
              <a:t>disliking</a:t>
            </a:r>
            <a:r>
              <a:rPr lang="en-US" sz="3000" dirty="0"/>
              <a:t>. 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5863CA69-26AE-46D2-9433-8FBDA0D6B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568" y="4556343"/>
            <a:ext cx="7010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i="1" dirty="0"/>
              <a:t> Example:   </a:t>
            </a:r>
            <a:r>
              <a:rPr lang="en-US" sz="2800" i="1" dirty="0"/>
              <a:t>I </a:t>
            </a:r>
            <a:r>
              <a:rPr lang="en-US" sz="2800" b="1" i="1" dirty="0">
                <a:solidFill>
                  <a:schemeClr val="accent2"/>
                </a:solidFill>
              </a:rPr>
              <a:t>like</a:t>
            </a:r>
            <a:r>
              <a:rPr lang="en-US" sz="2800" i="1" dirty="0"/>
              <a:t> </a:t>
            </a:r>
            <a:r>
              <a:rPr lang="en-US" sz="2800" b="1" i="1" dirty="0">
                <a:solidFill>
                  <a:srgbClr val="0FB7BD"/>
                </a:solidFill>
              </a:rPr>
              <a:t>going</a:t>
            </a:r>
            <a:r>
              <a:rPr lang="en-US" sz="2800" i="1" dirty="0"/>
              <a:t> to the cinema.</a:t>
            </a:r>
          </a:p>
          <a:p>
            <a:pPr>
              <a:spcBef>
                <a:spcPct val="50000"/>
              </a:spcBef>
            </a:pPr>
            <a:r>
              <a:rPr lang="en-US" sz="2800" i="1" dirty="0"/>
              <a:t>                        She </a:t>
            </a:r>
            <a:r>
              <a:rPr lang="en-US" sz="2800" b="1" i="1" dirty="0">
                <a:solidFill>
                  <a:schemeClr val="accent2"/>
                </a:solidFill>
              </a:rPr>
              <a:t>hates</a:t>
            </a:r>
            <a:r>
              <a:rPr lang="en-US" sz="2800" i="1" dirty="0"/>
              <a:t> </a:t>
            </a:r>
            <a:r>
              <a:rPr lang="en-US" sz="2800" b="1" i="1" dirty="0">
                <a:solidFill>
                  <a:srgbClr val="0FB7BD"/>
                </a:solidFill>
              </a:rPr>
              <a:t>cleaning</a:t>
            </a:r>
            <a:r>
              <a:rPr lang="en-US" sz="2800" i="1" dirty="0"/>
              <a:t> the floors.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680A05-717B-46A5-AB41-C8874942EEE8}"/>
              </a:ext>
            </a:extLst>
          </p:cNvPr>
          <p:cNvSpPr txBox="1"/>
          <p:nvPr/>
        </p:nvSpPr>
        <p:spPr>
          <a:xfrm>
            <a:off x="3034782" y="1744147"/>
            <a:ext cx="6041571" cy="646331"/>
          </a:xfrm>
          <a:prstGeom prst="rect">
            <a:avLst/>
          </a:prstGeom>
          <a:solidFill>
            <a:srgbClr val="048DA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VERBS </a:t>
            </a:r>
            <a:r>
              <a:rPr lang="en-US" sz="3600" b="1">
                <a:solidFill>
                  <a:srgbClr val="FFFF00"/>
                </a:solidFill>
              </a:rPr>
              <a:t>OF </a:t>
            </a:r>
            <a:r>
              <a:rPr lang="en-US" sz="3600" b="1" smtClean="0">
                <a:solidFill>
                  <a:srgbClr val="FFFF00"/>
                </a:solidFill>
              </a:rPr>
              <a:t>LIKING + </a:t>
            </a:r>
            <a:r>
              <a:rPr lang="en-US" sz="3600" b="1" dirty="0">
                <a:solidFill>
                  <a:srgbClr val="FFFF00"/>
                </a:solidFill>
              </a:rPr>
              <a:t>V-ING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05618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below. Pay attention to the questions and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409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36A206-8EBA-4419-866F-158CD68EDDEA}"/>
              </a:ext>
            </a:extLst>
          </p:cNvPr>
          <p:cNvSpPr txBox="1"/>
          <p:nvPr/>
        </p:nvSpPr>
        <p:spPr>
          <a:xfrm>
            <a:off x="4672548" y="2025916"/>
            <a:ext cx="73803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 you like reading books?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es, very much, especially books about science.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What about painting? Do you like it?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o,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’m not interested in art.</a:t>
            </a:r>
            <a:r>
              <a:rPr lang="en-US" sz="2400" dirty="0"/>
              <a:t> </a:t>
            </a:r>
          </a:p>
        </p:txBody>
      </p:sp>
      <p:pic>
        <p:nvPicPr>
          <p:cNvPr id="3" name="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06200" y="1721116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2953</TotalTime>
  <Words>688</Words>
  <PresentationFormat>Widescreen</PresentationFormat>
  <Paragraphs>125</Paragraphs>
  <Slides>18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Adobe Gothic Std B</vt:lpstr>
      <vt:lpstr>Arial</vt:lpstr>
      <vt:lpstr>Calibri</vt:lpstr>
      <vt:lpstr>Calibri (Body)</vt:lpstr>
      <vt:lpstr>Calibri Light</vt:lpstr>
      <vt:lpstr>ChronicaPro-Book</vt:lpstr>
      <vt:lpstr>ChronicaPro-Medium</vt:lpstr>
      <vt:lpstr>ChronicaProMediumIt</vt:lpstr>
      <vt:lpstr>Courier New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2023-04-19T03:30:17Z</dcterms:modified>
</cp:coreProperties>
</file>