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56" r:id="rId2"/>
    <p:sldId id="257" r:id="rId3"/>
    <p:sldId id="320" r:id="rId4"/>
    <p:sldId id="258" r:id="rId5"/>
    <p:sldId id="321" r:id="rId6"/>
    <p:sldId id="322" r:id="rId7"/>
    <p:sldId id="323" r:id="rId8"/>
    <p:sldId id="265" r:id="rId9"/>
    <p:sldId id="266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281" r:id="rId25"/>
    <p:sldId id="282" r:id="rId26"/>
    <p:sldId id="338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350" r:id="rId39"/>
    <p:sldId id="351" r:id="rId40"/>
    <p:sldId id="297" r:id="rId41"/>
    <p:sldId id="353" r:id="rId42"/>
    <p:sldId id="355" r:id="rId43"/>
    <p:sldId id="356" r:id="rId44"/>
    <p:sldId id="374" r:id="rId45"/>
    <p:sldId id="357" r:id="rId46"/>
    <p:sldId id="358" r:id="rId47"/>
    <p:sldId id="359" r:id="rId48"/>
    <p:sldId id="375" r:id="rId49"/>
    <p:sldId id="360" r:id="rId50"/>
    <p:sldId id="376" r:id="rId51"/>
    <p:sldId id="361" r:id="rId52"/>
    <p:sldId id="362" r:id="rId53"/>
    <p:sldId id="389" r:id="rId54"/>
    <p:sldId id="377" r:id="rId55"/>
    <p:sldId id="378" r:id="rId56"/>
    <p:sldId id="390" r:id="rId57"/>
    <p:sldId id="379" r:id="rId58"/>
    <p:sldId id="391" r:id="rId59"/>
    <p:sldId id="380" r:id="rId60"/>
    <p:sldId id="381" r:id="rId61"/>
    <p:sldId id="392" r:id="rId62"/>
    <p:sldId id="382" r:id="rId63"/>
    <p:sldId id="383" r:id="rId64"/>
    <p:sldId id="393" r:id="rId65"/>
    <p:sldId id="354" r:id="rId66"/>
    <p:sldId id="384" r:id="rId67"/>
    <p:sldId id="385" r:id="rId68"/>
    <p:sldId id="386" r:id="rId69"/>
    <p:sldId id="394" r:id="rId70"/>
    <p:sldId id="387" r:id="rId71"/>
    <p:sldId id="396" r:id="rId72"/>
    <p:sldId id="388" r:id="rId73"/>
    <p:sldId id="397" r:id="rId74"/>
    <p:sldId id="395" r:id="rId75"/>
  </p:sldIdLst>
  <p:sldSz cx="24387175" cy="13716000"/>
  <p:notesSz cx="6858000" cy="9144000"/>
  <p:custDataLst>
    <p:tags r:id="rId7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85455" autoAdjust="0"/>
  </p:normalViewPr>
  <p:slideViewPr>
    <p:cSldViewPr>
      <p:cViewPr varScale="1">
        <p:scale>
          <a:sx n="30" d="100"/>
          <a:sy n="30" d="100"/>
        </p:scale>
        <p:origin x="1074" y="72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3/22/20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32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25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98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06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79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82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01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93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788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168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13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3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520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697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538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047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033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503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612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682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2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226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723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492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920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522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461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028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728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252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449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35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69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237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548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416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38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979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162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618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94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5841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733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4802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651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2680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5936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8864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3106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27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66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03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7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3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47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688637" y="333375"/>
            <a:ext cx="949490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</a:t>
            </a:r>
            <a:r>
              <a:rPr lang="en-US" sz="510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THỪA – HÀM SỐ LŨY THỪA</a:t>
            </a:r>
            <a:endParaRPr lang="en-US" sz="510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5175" y="276523"/>
            <a:ext cx="2303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9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0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32.xml"/><Relationship Id="rId3" Type="http://schemas.openxmlformats.org/officeDocument/2006/relationships/slide" Target="slide39.xml"/><Relationship Id="rId7" Type="http://schemas.openxmlformats.org/officeDocument/2006/relationships/slide" Target="slide35.xml"/><Relationship Id="rId12" Type="http://schemas.openxmlformats.org/officeDocument/2006/relationships/slide" Target="slide37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11" Type="http://schemas.openxmlformats.org/officeDocument/2006/relationships/slide" Target="slide29.xml"/><Relationship Id="rId5" Type="http://schemas.openxmlformats.org/officeDocument/2006/relationships/slide" Target="slide33.xml"/><Relationship Id="rId10" Type="http://schemas.openxmlformats.org/officeDocument/2006/relationships/slide" Target="slide30.xml"/><Relationship Id="rId4" Type="http://schemas.openxmlformats.org/officeDocument/2006/relationships/slide" Target="slide40.xml"/><Relationship Id="rId9" Type="http://schemas.openxmlformats.org/officeDocument/2006/relationships/slide" Target="slide31.xml"/><Relationship Id="rId14" Type="http://schemas.openxmlformats.org/officeDocument/2006/relationships/slide" Target="slide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5.png"/><Relationship Id="rId4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5.png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5.png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8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10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13" Type="http://schemas.openxmlformats.org/officeDocument/2006/relationships/slide" Target="slide39.xml"/><Relationship Id="rId18" Type="http://schemas.openxmlformats.org/officeDocument/2006/relationships/slide" Target="slide4.xml"/><Relationship Id="rId3" Type="http://schemas.openxmlformats.org/officeDocument/2006/relationships/slide" Target="slide25.xml"/><Relationship Id="rId7" Type="http://schemas.openxmlformats.org/officeDocument/2006/relationships/slide" Target="slide54.xml"/><Relationship Id="rId12" Type="http://schemas.openxmlformats.org/officeDocument/2006/relationships/slide" Target="slide48.xml"/><Relationship Id="rId17" Type="http://schemas.openxmlformats.org/officeDocument/2006/relationships/slide" Target="slide44.xml"/><Relationship Id="rId2" Type="http://schemas.openxmlformats.org/officeDocument/2006/relationships/notesSlide" Target="../notesSlides/notesSlide23.xml"/><Relationship Id="rId16" Type="http://schemas.openxmlformats.org/officeDocument/2006/relationships/slide" Target="slide5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11" Type="http://schemas.openxmlformats.org/officeDocument/2006/relationships/slide" Target="slide50.xml"/><Relationship Id="rId5" Type="http://schemas.openxmlformats.org/officeDocument/2006/relationships/slide" Target="slide30.xml"/><Relationship Id="rId15" Type="http://schemas.openxmlformats.org/officeDocument/2006/relationships/slide" Target="slide62.xml"/><Relationship Id="rId10" Type="http://schemas.openxmlformats.org/officeDocument/2006/relationships/slide" Target="slide60.xml"/><Relationship Id="rId4" Type="http://schemas.openxmlformats.org/officeDocument/2006/relationships/slide" Target="slide28.xml"/><Relationship Id="rId9" Type="http://schemas.openxmlformats.org/officeDocument/2006/relationships/slide" Target="slide58.xml"/><Relationship Id="rId14" Type="http://schemas.openxmlformats.org/officeDocument/2006/relationships/slide" Target="slide4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slide" Target="slide4.xml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4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slide" Target="slide4.xml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5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slide" Target="slide4.xml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10" Type="http://schemas.openxmlformats.org/officeDocument/2006/relationships/image" Target="../media/image125.png"/><Relationship Id="rId4" Type="http://schemas.openxmlformats.org/officeDocument/2006/relationships/image" Target="../media/image119.png"/><Relationship Id="rId9" Type="http://schemas.openxmlformats.org/officeDocument/2006/relationships/image" Target="../media/image1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2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slide" Target="slide4.xml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10" Type="http://schemas.openxmlformats.org/officeDocument/2006/relationships/image" Target="../media/image133.png"/><Relationship Id="rId4" Type="http://schemas.openxmlformats.org/officeDocument/2006/relationships/image" Target="../media/image127.png"/><Relationship Id="rId9" Type="http://schemas.openxmlformats.org/officeDocument/2006/relationships/image" Target="../media/image1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4.png"/><Relationship Id="rId4" Type="http://schemas.openxmlformats.org/officeDocument/2006/relationships/image" Target="../media/image14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slide" Target="slide4.xml"/><Relationship Id="rId7" Type="http://schemas.openxmlformats.org/officeDocument/2006/relationships/image" Target="../media/image1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41.png"/><Relationship Id="rId5" Type="http://schemas.openxmlformats.org/officeDocument/2006/relationships/image" Target="../media/image136.png"/><Relationship Id="rId10" Type="http://schemas.openxmlformats.org/officeDocument/2006/relationships/image" Target="../media/image140.png"/><Relationship Id="rId4" Type="http://schemas.openxmlformats.org/officeDocument/2006/relationships/image" Target="../media/image135.png"/><Relationship Id="rId9" Type="http://schemas.openxmlformats.org/officeDocument/2006/relationships/image" Target="../media/image1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1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slide" Target="slide4.xml"/><Relationship Id="rId7" Type="http://schemas.openxmlformats.org/officeDocument/2006/relationships/image" Target="../media/image1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45.png"/><Relationship Id="rId10" Type="http://schemas.openxmlformats.org/officeDocument/2006/relationships/image" Target="../media/image148.png"/><Relationship Id="rId4" Type="http://schemas.openxmlformats.org/officeDocument/2006/relationships/image" Target="../media/image144.png"/><Relationship Id="rId9" Type="http://schemas.openxmlformats.org/officeDocument/2006/relationships/image" Target="../media/image1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emf"/><Relationship Id="rId4" Type="http://schemas.openxmlformats.org/officeDocument/2006/relationships/image" Target="../media/image14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slide" Target="slide4.xml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06.png"/><Relationship Id="rId10" Type="http://schemas.openxmlformats.org/officeDocument/2006/relationships/image" Target="../media/image153.png"/><Relationship Id="rId4" Type="http://schemas.openxmlformats.org/officeDocument/2006/relationships/image" Target="../media/image150.png"/><Relationship Id="rId9" Type="http://schemas.openxmlformats.org/officeDocument/2006/relationships/image" Target="../media/image112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slide" Target="slide4.xml"/><Relationship Id="rId7" Type="http://schemas.openxmlformats.org/officeDocument/2006/relationships/image" Target="../media/image15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5" Type="http://schemas.openxmlformats.org/officeDocument/2006/relationships/image" Target="../media/image155.png"/><Relationship Id="rId10" Type="http://schemas.openxmlformats.org/officeDocument/2006/relationships/image" Target="../media/image160.png"/><Relationship Id="rId4" Type="http://schemas.openxmlformats.org/officeDocument/2006/relationships/image" Target="../media/image154.png"/><Relationship Id="rId9" Type="http://schemas.openxmlformats.org/officeDocument/2006/relationships/image" Target="../media/image117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slide" Target="slide4.xml"/><Relationship Id="rId7" Type="http://schemas.openxmlformats.org/officeDocument/2006/relationships/image" Target="../media/image15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11" Type="http://schemas.openxmlformats.org/officeDocument/2006/relationships/image" Target="../media/image163.png"/><Relationship Id="rId5" Type="http://schemas.openxmlformats.org/officeDocument/2006/relationships/image" Target="../media/image155.png"/><Relationship Id="rId10" Type="http://schemas.openxmlformats.org/officeDocument/2006/relationships/image" Target="../media/image162.png"/><Relationship Id="rId4" Type="http://schemas.openxmlformats.org/officeDocument/2006/relationships/image" Target="../media/image154.png"/><Relationship Id="rId9" Type="http://schemas.openxmlformats.org/officeDocument/2006/relationships/image" Target="../media/image11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slide" Target="slide4.xml"/><Relationship Id="rId7" Type="http://schemas.openxmlformats.org/officeDocument/2006/relationships/image" Target="../media/image16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0" Type="http://schemas.openxmlformats.org/officeDocument/2006/relationships/image" Target="../media/image118.emf"/><Relationship Id="rId4" Type="http://schemas.openxmlformats.org/officeDocument/2006/relationships/image" Target="../media/image164.png"/><Relationship Id="rId9" Type="http://schemas.openxmlformats.org/officeDocument/2006/relationships/image" Target="../media/image169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slide" Target="slide4.xml"/><Relationship Id="rId7" Type="http://schemas.openxmlformats.org/officeDocument/2006/relationships/image" Target="../media/image17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11" Type="http://schemas.openxmlformats.org/officeDocument/2006/relationships/image" Target="../media/image124.png"/><Relationship Id="rId5" Type="http://schemas.openxmlformats.org/officeDocument/2006/relationships/image" Target="../media/image173.png"/><Relationship Id="rId10" Type="http://schemas.openxmlformats.org/officeDocument/2006/relationships/image" Target="../media/image178.png"/><Relationship Id="rId4" Type="http://schemas.openxmlformats.org/officeDocument/2006/relationships/image" Target="../media/image172.png"/><Relationship Id="rId9" Type="http://schemas.openxmlformats.org/officeDocument/2006/relationships/image" Target="../media/image177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slide" Target="slide4.xml"/><Relationship Id="rId7" Type="http://schemas.openxmlformats.org/officeDocument/2006/relationships/image" Target="../media/image17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11" Type="http://schemas.openxmlformats.org/officeDocument/2006/relationships/image" Target="../media/image182.png"/><Relationship Id="rId5" Type="http://schemas.openxmlformats.org/officeDocument/2006/relationships/image" Target="../media/image173.png"/><Relationship Id="rId10" Type="http://schemas.openxmlformats.org/officeDocument/2006/relationships/image" Target="../media/image181.png"/><Relationship Id="rId4" Type="http://schemas.openxmlformats.org/officeDocument/2006/relationships/image" Target="../media/image180.png"/><Relationship Id="rId9" Type="http://schemas.openxmlformats.org/officeDocument/2006/relationships/image" Target="../media/image124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3" Type="http://schemas.openxmlformats.org/officeDocument/2006/relationships/slide" Target="slide4.xml"/><Relationship Id="rId7" Type="http://schemas.openxmlformats.org/officeDocument/2006/relationships/image" Target="../media/image18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10" Type="http://schemas.openxmlformats.org/officeDocument/2006/relationships/image" Target="../media/image189.png"/><Relationship Id="rId4" Type="http://schemas.openxmlformats.org/officeDocument/2006/relationships/image" Target="../media/image183.png"/><Relationship Id="rId9" Type="http://schemas.openxmlformats.org/officeDocument/2006/relationships/image" Target="../media/image125.e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3" Type="http://schemas.openxmlformats.org/officeDocument/2006/relationships/slide" Target="slide4.xml"/><Relationship Id="rId7" Type="http://schemas.openxmlformats.org/officeDocument/2006/relationships/image" Target="../media/image18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10" Type="http://schemas.openxmlformats.org/officeDocument/2006/relationships/image" Target="../media/image190.png"/><Relationship Id="rId4" Type="http://schemas.openxmlformats.org/officeDocument/2006/relationships/image" Target="../media/image183.png"/><Relationship Id="rId9" Type="http://schemas.openxmlformats.org/officeDocument/2006/relationships/image" Target="../media/image125.e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slide" Target="slide4.xml"/><Relationship Id="rId7" Type="http://schemas.openxmlformats.org/officeDocument/2006/relationships/image" Target="../media/image19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png"/><Relationship Id="rId5" Type="http://schemas.openxmlformats.org/officeDocument/2006/relationships/image" Target="../media/image192.png"/><Relationship Id="rId10" Type="http://schemas.openxmlformats.org/officeDocument/2006/relationships/image" Target="../media/image197.png"/><Relationship Id="rId4" Type="http://schemas.openxmlformats.org/officeDocument/2006/relationships/image" Target="../media/image191.png"/><Relationship Id="rId9" Type="http://schemas.openxmlformats.org/officeDocument/2006/relationships/image" Target="../media/image12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3" Type="http://schemas.openxmlformats.org/officeDocument/2006/relationships/slide" Target="slide4.xml"/><Relationship Id="rId7" Type="http://schemas.openxmlformats.org/officeDocument/2006/relationships/image" Target="../media/image20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9.png"/><Relationship Id="rId10" Type="http://schemas.openxmlformats.org/officeDocument/2006/relationships/image" Target="../media/image204.png"/><Relationship Id="rId4" Type="http://schemas.openxmlformats.org/officeDocument/2006/relationships/image" Target="../media/image198.png"/><Relationship Id="rId9" Type="http://schemas.openxmlformats.org/officeDocument/2006/relationships/image" Target="../media/image127.e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3" Type="http://schemas.openxmlformats.org/officeDocument/2006/relationships/slide" Target="slide4.xml"/><Relationship Id="rId7" Type="http://schemas.openxmlformats.org/officeDocument/2006/relationships/image" Target="../media/image20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9.png"/><Relationship Id="rId10" Type="http://schemas.openxmlformats.org/officeDocument/2006/relationships/image" Target="../media/image205.png"/><Relationship Id="rId4" Type="http://schemas.openxmlformats.org/officeDocument/2006/relationships/image" Target="../media/image198.png"/><Relationship Id="rId9" Type="http://schemas.openxmlformats.org/officeDocument/2006/relationships/image" Target="../media/image127.e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132.wmf"/><Relationship Id="rId3" Type="http://schemas.openxmlformats.org/officeDocument/2006/relationships/slide" Target="slide4.xml"/><Relationship Id="rId7" Type="http://schemas.openxmlformats.org/officeDocument/2006/relationships/image" Target="../media/image209.png"/><Relationship Id="rId12" Type="http://schemas.openxmlformats.org/officeDocument/2006/relationships/image" Target="../media/image131.wmf"/><Relationship Id="rId17" Type="http://schemas.openxmlformats.org/officeDocument/2006/relationships/image" Target="../media/image219.png"/><Relationship Id="rId2" Type="http://schemas.openxmlformats.org/officeDocument/2006/relationships/notesSlide" Target="../notesSlides/notesSlide45.xml"/><Relationship Id="rId16" Type="http://schemas.openxmlformats.org/officeDocument/2006/relationships/image" Target="../media/image2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png"/><Relationship Id="rId11" Type="http://schemas.openxmlformats.org/officeDocument/2006/relationships/image" Target="../media/image130.wmf"/><Relationship Id="rId5" Type="http://schemas.openxmlformats.org/officeDocument/2006/relationships/image" Target="../media/image207.png"/><Relationship Id="rId15" Type="http://schemas.openxmlformats.org/officeDocument/2006/relationships/image" Target="../media/image134.wmf"/><Relationship Id="rId10" Type="http://schemas.openxmlformats.org/officeDocument/2006/relationships/image" Target="../media/image129.wmf"/><Relationship Id="rId4" Type="http://schemas.openxmlformats.org/officeDocument/2006/relationships/image" Target="../media/image206.png"/><Relationship Id="rId9" Type="http://schemas.openxmlformats.org/officeDocument/2006/relationships/image" Target="../media/image128.emf"/><Relationship Id="rId14" Type="http://schemas.openxmlformats.org/officeDocument/2006/relationships/image" Target="../media/image133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3" Type="http://schemas.openxmlformats.org/officeDocument/2006/relationships/slide" Target="slide4.xml"/><Relationship Id="rId7" Type="http://schemas.openxmlformats.org/officeDocument/2006/relationships/image" Target="../media/image22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2.png"/><Relationship Id="rId5" Type="http://schemas.openxmlformats.org/officeDocument/2006/relationships/image" Target="../media/image221.png"/><Relationship Id="rId10" Type="http://schemas.openxmlformats.org/officeDocument/2006/relationships/image" Target="../media/image226.png"/><Relationship Id="rId4" Type="http://schemas.openxmlformats.org/officeDocument/2006/relationships/image" Target="../media/image220.png"/><Relationship Id="rId9" Type="http://schemas.openxmlformats.org/officeDocument/2006/relationships/image" Target="../media/image139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3" Type="http://schemas.openxmlformats.org/officeDocument/2006/relationships/slide" Target="slide4.xml"/><Relationship Id="rId7" Type="http://schemas.openxmlformats.org/officeDocument/2006/relationships/image" Target="../media/image22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2.png"/><Relationship Id="rId5" Type="http://schemas.openxmlformats.org/officeDocument/2006/relationships/image" Target="../media/image221.png"/><Relationship Id="rId10" Type="http://schemas.openxmlformats.org/officeDocument/2006/relationships/image" Target="../media/image227.png"/><Relationship Id="rId4" Type="http://schemas.openxmlformats.org/officeDocument/2006/relationships/image" Target="../media/image220.png"/><Relationship Id="rId9" Type="http://schemas.openxmlformats.org/officeDocument/2006/relationships/image" Target="../media/image13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slide" Target="slide4.xml"/><Relationship Id="rId7" Type="http://schemas.openxmlformats.org/officeDocument/2006/relationships/image" Target="../media/image170.png"/><Relationship Id="rId12" Type="http://schemas.openxmlformats.org/officeDocument/2006/relationships/image" Target="../media/image21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png"/><Relationship Id="rId11" Type="http://schemas.openxmlformats.org/officeDocument/2006/relationships/image" Target="../media/image203.png"/><Relationship Id="rId5" Type="http://schemas.openxmlformats.org/officeDocument/2006/relationships/image" Target="../media/image152.png"/><Relationship Id="rId10" Type="http://schemas.openxmlformats.org/officeDocument/2006/relationships/image" Target="../media/image196.png"/><Relationship Id="rId4" Type="http://schemas.openxmlformats.org/officeDocument/2006/relationships/image" Target="../media/image147.png"/><Relationship Id="rId9" Type="http://schemas.openxmlformats.org/officeDocument/2006/relationships/image" Target="../media/image188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png"/><Relationship Id="rId13" Type="http://schemas.openxmlformats.org/officeDocument/2006/relationships/image" Target="../media/image229.png"/><Relationship Id="rId3" Type="http://schemas.openxmlformats.org/officeDocument/2006/relationships/slide" Target="slide4.xml"/><Relationship Id="rId7" Type="http://schemas.openxmlformats.org/officeDocument/2006/relationships/image" Target="../media/image215.png"/><Relationship Id="rId12" Type="http://schemas.openxmlformats.org/officeDocument/2006/relationships/image" Target="../media/image22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4.png"/><Relationship Id="rId11" Type="http://schemas.openxmlformats.org/officeDocument/2006/relationships/image" Target="../media/image225.png"/><Relationship Id="rId5" Type="http://schemas.openxmlformats.org/officeDocument/2006/relationships/image" Target="../media/image213.png"/><Relationship Id="rId10" Type="http://schemas.openxmlformats.org/officeDocument/2006/relationships/image" Target="../media/image217.png"/><Relationship Id="rId4" Type="http://schemas.openxmlformats.org/officeDocument/2006/relationships/image" Target="../media/image212.png"/><Relationship Id="rId9" Type="http://schemas.openxmlformats.org/officeDocument/2006/relationships/image" Target="../media/image126.emf"/><Relationship Id="rId14" Type="http://schemas.openxmlformats.org/officeDocument/2006/relationships/image" Target="../media/image230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13" Type="http://schemas.openxmlformats.org/officeDocument/2006/relationships/image" Target="../media/image240.png"/><Relationship Id="rId3" Type="http://schemas.openxmlformats.org/officeDocument/2006/relationships/slide" Target="slide4.xml"/><Relationship Id="rId7" Type="http://schemas.openxmlformats.org/officeDocument/2006/relationships/image" Target="../media/image234.png"/><Relationship Id="rId12" Type="http://schemas.openxmlformats.org/officeDocument/2006/relationships/image" Target="../media/image23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3.png"/><Relationship Id="rId11" Type="http://schemas.openxmlformats.org/officeDocument/2006/relationships/image" Target="../media/image238.png"/><Relationship Id="rId5" Type="http://schemas.openxmlformats.org/officeDocument/2006/relationships/image" Target="../media/image232.png"/><Relationship Id="rId10" Type="http://schemas.openxmlformats.org/officeDocument/2006/relationships/image" Target="../media/image237.png"/><Relationship Id="rId4" Type="http://schemas.openxmlformats.org/officeDocument/2006/relationships/image" Target="../media/image231.png"/><Relationship Id="rId9" Type="http://schemas.openxmlformats.org/officeDocument/2006/relationships/image" Target="../media/image236.png"/><Relationship Id="rId14" Type="http://schemas.openxmlformats.org/officeDocument/2006/relationships/image" Target="../media/image241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13" Type="http://schemas.openxmlformats.org/officeDocument/2006/relationships/image" Target="../media/image245.png"/><Relationship Id="rId3" Type="http://schemas.openxmlformats.org/officeDocument/2006/relationships/slide" Target="slide4.xml"/><Relationship Id="rId7" Type="http://schemas.openxmlformats.org/officeDocument/2006/relationships/image" Target="../media/image234.png"/><Relationship Id="rId12" Type="http://schemas.openxmlformats.org/officeDocument/2006/relationships/image" Target="../media/image24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3.png"/><Relationship Id="rId11" Type="http://schemas.openxmlformats.org/officeDocument/2006/relationships/image" Target="../media/image243.png"/><Relationship Id="rId5" Type="http://schemas.openxmlformats.org/officeDocument/2006/relationships/image" Target="../media/image232.png"/><Relationship Id="rId10" Type="http://schemas.openxmlformats.org/officeDocument/2006/relationships/image" Target="../media/image242.png"/><Relationship Id="rId4" Type="http://schemas.openxmlformats.org/officeDocument/2006/relationships/image" Target="../media/image231.png"/><Relationship Id="rId9" Type="http://schemas.openxmlformats.org/officeDocument/2006/relationships/image" Target="../media/image2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254.png"/><Relationship Id="rId3" Type="http://schemas.openxmlformats.org/officeDocument/2006/relationships/slide" Target="slide4.xml"/><Relationship Id="rId7" Type="http://schemas.openxmlformats.org/officeDocument/2006/relationships/image" Target="../media/image249.png"/><Relationship Id="rId12" Type="http://schemas.openxmlformats.org/officeDocument/2006/relationships/image" Target="../media/image25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8.png"/><Relationship Id="rId11" Type="http://schemas.openxmlformats.org/officeDocument/2006/relationships/image" Target="../media/image252.png"/><Relationship Id="rId5" Type="http://schemas.openxmlformats.org/officeDocument/2006/relationships/image" Target="../media/image247.png"/><Relationship Id="rId10" Type="http://schemas.openxmlformats.org/officeDocument/2006/relationships/image" Target="../media/image251.png"/><Relationship Id="rId4" Type="http://schemas.openxmlformats.org/officeDocument/2006/relationships/image" Target="../media/image246.png"/><Relationship Id="rId9" Type="http://schemas.openxmlformats.org/officeDocument/2006/relationships/image" Target="../media/image247.e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258.png"/><Relationship Id="rId3" Type="http://schemas.openxmlformats.org/officeDocument/2006/relationships/slide" Target="slide4.xml"/><Relationship Id="rId7" Type="http://schemas.openxmlformats.org/officeDocument/2006/relationships/image" Target="../media/image249.png"/><Relationship Id="rId12" Type="http://schemas.openxmlformats.org/officeDocument/2006/relationships/image" Target="../media/image25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8.png"/><Relationship Id="rId11" Type="http://schemas.openxmlformats.org/officeDocument/2006/relationships/image" Target="../media/image256.png"/><Relationship Id="rId5" Type="http://schemas.openxmlformats.org/officeDocument/2006/relationships/image" Target="../media/image247.png"/><Relationship Id="rId10" Type="http://schemas.openxmlformats.org/officeDocument/2006/relationships/image" Target="../media/image255.png"/><Relationship Id="rId4" Type="http://schemas.openxmlformats.org/officeDocument/2006/relationships/image" Target="../media/image246.png"/><Relationship Id="rId9" Type="http://schemas.openxmlformats.org/officeDocument/2006/relationships/image" Target="../media/image247.e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png"/><Relationship Id="rId13" Type="http://schemas.openxmlformats.org/officeDocument/2006/relationships/image" Target="../media/image268.png"/><Relationship Id="rId3" Type="http://schemas.openxmlformats.org/officeDocument/2006/relationships/slide" Target="slide4.xml"/><Relationship Id="rId7" Type="http://schemas.openxmlformats.org/officeDocument/2006/relationships/image" Target="../media/image263.png"/><Relationship Id="rId12" Type="http://schemas.openxmlformats.org/officeDocument/2006/relationships/image" Target="../media/image26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2.png"/><Relationship Id="rId11" Type="http://schemas.openxmlformats.org/officeDocument/2006/relationships/image" Target="../media/image266.png"/><Relationship Id="rId5" Type="http://schemas.openxmlformats.org/officeDocument/2006/relationships/image" Target="../media/image261.png"/><Relationship Id="rId10" Type="http://schemas.openxmlformats.org/officeDocument/2006/relationships/image" Target="../media/image265.png"/><Relationship Id="rId4" Type="http://schemas.openxmlformats.org/officeDocument/2006/relationships/image" Target="../media/image259.png"/><Relationship Id="rId9" Type="http://schemas.openxmlformats.org/officeDocument/2006/relationships/image" Target="../media/image260.png"/><Relationship Id="rId14" Type="http://schemas.openxmlformats.org/officeDocument/2006/relationships/image" Target="../media/image269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png"/><Relationship Id="rId3" Type="http://schemas.openxmlformats.org/officeDocument/2006/relationships/slide" Target="slide4.xml"/><Relationship Id="rId7" Type="http://schemas.openxmlformats.org/officeDocument/2006/relationships/image" Target="../media/image26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2.png"/><Relationship Id="rId11" Type="http://schemas.openxmlformats.org/officeDocument/2006/relationships/image" Target="../media/image271.png"/><Relationship Id="rId5" Type="http://schemas.openxmlformats.org/officeDocument/2006/relationships/image" Target="../media/image261.png"/><Relationship Id="rId10" Type="http://schemas.openxmlformats.org/officeDocument/2006/relationships/image" Target="../media/image270.png"/><Relationship Id="rId4" Type="http://schemas.openxmlformats.org/officeDocument/2006/relationships/image" Target="../media/image259.png"/><Relationship Id="rId9" Type="http://schemas.openxmlformats.org/officeDocument/2006/relationships/image" Target="../media/image26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13" Type="http://schemas.openxmlformats.org/officeDocument/2006/relationships/slide" Target="slide60.xml"/><Relationship Id="rId3" Type="http://schemas.openxmlformats.org/officeDocument/2006/relationships/slide" Target="slide62.xml"/><Relationship Id="rId7" Type="http://schemas.openxmlformats.org/officeDocument/2006/relationships/slide" Target="slide58.xml"/><Relationship Id="rId12" Type="http://schemas.openxmlformats.org/officeDocument/2006/relationships/slide" Target="slide51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7.xml"/><Relationship Id="rId11" Type="http://schemas.openxmlformats.org/officeDocument/2006/relationships/slide" Target="slide52.xml"/><Relationship Id="rId5" Type="http://schemas.openxmlformats.org/officeDocument/2006/relationships/slide" Target="slide56.xml"/><Relationship Id="rId15" Type="http://schemas.openxmlformats.org/officeDocument/2006/relationships/slide" Target="slide50.xml"/><Relationship Id="rId10" Type="http://schemas.openxmlformats.org/officeDocument/2006/relationships/slide" Target="slide53.xml"/><Relationship Id="rId4" Type="http://schemas.openxmlformats.org/officeDocument/2006/relationships/slide" Target="slide24.xml"/><Relationship Id="rId9" Type="http://schemas.openxmlformats.org/officeDocument/2006/relationships/slide" Target="slide54.xml"/><Relationship Id="rId14" Type="http://schemas.openxmlformats.org/officeDocument/2006/relationships/slide" Target="slide5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29156" y="-108860"/>
            <a:ext cx="24406147" cy="13824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145021" y="6408553"/>
            <a:ext cx="17279728" cy="4709302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844621" y="3807869"/>
            <a:ext cx="8864866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7" tIns="45698" rIns="91397" bIns="45698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DIỄN ĐÀN GIÁO VIÊN TOÁN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057717" y="4503554"/>
            <a:ext cx="3001785" cy="120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8" rIns="91397" bIns="4569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PPT TIVI</a:t>
            </a:r>
            <a:endParaRPr lang="en-US" sz="4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460977" y="5380508"/>
            <a:ext cx="17119853" cy="4185731"/>
            <a:chOff x="5906582" y="3653507"/>
            <a:chExt cx="14456518" cy="2040417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06582" y="3653507"/>
              <a:ext cx="14456518" cy="2040417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00206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ÔN THI THPTQG</a:t>
              </a:r>
            </a:p>
            <a:p>
              <a:pPr algn="ctr"/>
              <a:r>
                <a:rPr lang="en-US" sz="5600" b="1" dirty="0">
                  <a:solidFill>
                    <a:srgbClr val="FF00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CHUYÊN ĐỀ:</a:t>
              </a:r>
            </a:p>
            <a:p>
              <a:pPr algn="ctr"/>
              <a:r>
                <a:rPr lang="en-US" sz="7200" b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en-US" sz="72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 </a:t>
              </a:r>
              <a:r>
                <a:rPr lang="en-US" sz="7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 KHỐI CHÓP </a:t>
              </a:r>
              <a:endParaRPr lang="en-US" sz="7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72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 </a:t>
              </a:r>
              <a:r>
                <a:rPr lang="en-US" sz="7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 BÊN VUÔNG GÓC VỚI ĐÁY</a:t>
              </a:r>
              <a:endParaRPr lang="en-US" sz="7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1743251"/>
            <a:ext cx="1814128" cy="1813395"/>
            <a:chOff x="12784885" y="1066801"/>
            <a:chExt cx="1814128" cy="1813395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4" y="1556787"/>
              <a:ext cx="1210527" cy="1323409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0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865008"/>
            <a:ext cx="2238375" cy="1707028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" b="99500" l="13137" r="79625">
                        <a14:foregroundMark x1="15013" y1="16500" x2="41823" y2="58500"/>
                        <a14:foregroundMark x1="41823" y1="58500" x2="54960" y2="62000"/>
                        <a14:foregroundMark x1="54960" y1="62000" x2="65952" y2="43500"/>
                        <a14:foregroundMark x1="65952" y1="43500" x2="70241" y2="32500"/>
                        <a14:foregroundMark x1="70241" y1="32500" x2="72654" y2="20500"/>
                        <a14:foregroundMark x1="72654" y1="20500" x2="64343" y2="22500"/>
                        <a14:foregroundMark x1="64343" y1="22500" x2="58445" y2="36500"/>
                        <a14:foregroundMark x1="58445" y1="36500" x2="56032" y2="52000"/>
                        <a14:foregroundMark x1="56032" y1="52000" x2="61662" y2="60500"/>
                        <a14:foregroundMark x1="61662" y1="60500" x2="67828" y2="60500"/>
                        <a14:foregroundMark x1="67828" y1="60500" x2="31099" y2="64500"/>
                        <a14:foregroundMark x1="31099" y1="64500" x2="23861" y2="60500"/>
                        <a14:foregroundMark x1="23861" y1="60500" x2="49062" y2="69000"/>
                        <a14:foregroundMark x1="49062" y1="69000" x2="63271" y2="63500"/>
                        <a14:foregroundMark x1="63271" y1="63500" x2="68365" y2="58500"/>
                        <a14:foregroundMark x1="68365" y1="58500" x2="21984" y2="31000"/>
                        <a14:foregroundMark x1="21984" y1="31000" x2="25737" y2="17500"/>
                        <a14:foregroundMark x1="25737" y1="17500" x2="31367" y2="15000"/>
                        <a14:foregroundMark x1="31367" y1="15000" x2="49598" y2="27000"/>
                        <a14:foregroundMark x1="49598" y1="27000" x2="56568" y2="27500"/>
                        <a14:foregroundMark x1="56568" y1="27500" x2="61662" y2="19000"/>
                        <a14:foregroundMark x1="61662" y1="19000" x2="56300" y2="10500"/>
                        <a14:foregroundMark x1="56300" y1="10500" x2="48794" y2="18500"/>
                        <a14:foregroundMark x1="48794" y1="18500" x2="42895" y2="20000"/>
                        <a14:foregroundMark x1="42895" y1="20000" x2="31099" y2="9500"/>
                        <a14:foregroundMark x1="31099" y1="9500" x2="25469" y2="10000"/>
                        <a14:foregroundMark x1="25469" y1="10000" x2="29223" y2="21500"/>
                        <a14:foregroundMark x1="29223" y1="21500" x2="41823" y2="34500"/>
                        <a14:foregroundMark x1="41823" y1="34500" x2="60054" y2="38000"/>
                        <a14:foregroundMark x1="60054" y1="38000" x2="69169" y2="34000"/>
                        <a14:foregroundMark x1="69169" y1="34000" x2="64075" y2="25000"/>
                        <a14:foregroundMark x1="64075" y1="25000" x2="28418" y2="31500"/>
                        <a14:foregroundMark x1="24397" y1="91500" x2="36193" y2="89500"/>
                        <a14:foregroundMark x1="36193" y1="89500" x2="69437" y2="92000"/>
                        <a14:foregroundMark x1="69437" y1="92000" x2="26542" y2="94000"/>
                        <a14:foregroundMark x1="26542" y1="94000" x2="43968" y2="90000"/>
                        <a14:foregroundMark x1="43968" y1="90000" x2="62735" y2="90000"/>
                        <a14:foregroundMark x1="62735" y1="90000" x2="68901" y2="89500"/>
                        <a14:foregroundMark x1="68901" y1="89500" x2="69169" y2="89500"/>
                        <a14:foregroundMark x1="24397" y1="84000" x2="24397" y2="98500"/>
                        <a14:foregroundMark x1="24397" y1="98500" x2="25469" y2="85000"/>
                        <a14:foregroundMark x1="25469" y1="85000" x2="30295" y2="92000"/>
                        <a14:foregroundMark x1="30295" y1="92000" x2="52547" y2="79000"/>
                        <a14:foregroundMark x1="52547" y1="79000" x2="69973" y2="96000"/>
                        <a14:foregroundMark x1="69973" y1="96000" x2="65147" y2="84500"/>
                        <a14:foregroundMark x1="65147" y1="84500" x2="23861" y2="88000"/>
                        <a14:foregroundMark x1="23861" y1="88000" x2="29759" y2="98500"/>
                        <a14:foregroundMark x1="29759" y1="98500" x2="57641" y2="92500"/>
                        <a14:foregroundMark x1="57641" y1="92500" x2="65684" y2="94500"/>
                        <a14:foregroundMark x1="65684" y1="94500" x2="58981" y2="86500"/>
                        <a14:foregroundMark x1="58981" y1="86500" x2="37265" y2="99500"/>
                        <a14:foregroundMark x1="22788" y1="83000" x2="25201" y2="97000"/>
                        <a14:foregroundMark x1="25201" y1="97000" x2="47989" y2="99000"/>
                        <a14:foregroundMark x1="47989" y1="99000" x2="77480" y2="95000"/>
                        <a14:foregroundMark x1="77480" y1="95000" x2="70241" y2="81500"/>
                        <a14:foregroundMark x1="70241" y1="81500" x2="63807" y2="79000"/>
                        <a14:foregroundMark x1="63807" y1="79000" x2="55496" y2="90500"/>
                        <a14:foregroundMark x1="55496" y1="90500" x2="27882" y2="85000"/>
                        <a14:foregroundMark x1="27882" y1="85000" x2="21180" y2="90500"/>
                        <a14:foregroundMark x1="21180" y1="90500" x2="32708" y2="98500"/>
                        <a14:foregroundMark x1="32708" y1="98500" x2="46917" y2="99500"/>
                        <a14:foregroundMark x1="46917" y1="99500" x2="73190" y2="97000"/>
                        <a14:foregroundMark x1="73190" y1="97000" x2="69437" y2="82000"/>
                        <a14:foregroundMark x1="69437" y1="82000" x2="53351" y2="81000"/>
                        <a14:foregroundMark x1="53351" y1="81000" x2="28418" y2="99000"/>
                        <a14:foregroundMark x1="28418" y1="99000" x2="35925" y2="99500"/>
                        <a14:foregroundMark x1="35925" y1="99500" x2="69705" y2="99500"/>
                        <a14:foregroundMark x1="69705" y1="99500" x2="61394" y2="91000"/>
                        <a14:foregroundMark x1="61394" y1="91000" x2="28418" y2="96000"/>
                        <a14:foregroundMark x1="28418" y1="96000" x2="27882" y2="96500"/>
                        <a14:foregroundMark x1="12332" y1="15000" x2="24397" y2="4500"/>
                        <a14:foregroundMark x1="24397" y1="4500" x2="30831" y2="4000"/>
                        <a14:foregroundMark x1="30831" y1="4000" x2="37534" y2="5500"/>
                        <a14:foregroundMark x1="37534" y1="5500" x2="31367" y2="2500"/>
                        <a14:foregroundMark x1="31367" y1="2500" x2="25201" y2="5000"/>
                        <a14:foregroundMark x1="25201" y1="5000" x2="20107" y2="11500"/>
                        <a14:foregroundMark x1="20107" y1="11500" x2="35925" y2="10000"/>
                        <a14:foregroundMark x1="35925" y1="10000" x2="69705" y2="13500"/>
                        <a14:foregroundMark x1="69705" y1="13500" x2="62198" y2="4000"/>
                        <a14:foregroundMark x1="62198" y1="4000" x2="80161" y2="22000"/>
                        <a14:foregroundMark x1="80161" y1="22000" x2="74531" y2="17500"/>
                        <a14:foregroundMark x1="74531" y1="17500" x2="70777" y2="7000"/>
                        <a14:foregroundMark x1="70777" y1="7000" x2="64879" y2="7000"/>
                        <a14:foregroundMark x1="64879" y1="7000" x2="72386" y2="17000"/>
                        <a14:foregroundMark x1="72386" y1="17000" x2="63807" y2="14000"/>
                        <a14:foregroundMark x1="63807" y1="14000" x2="50402" y2="26000"/>
                        <a14:foregroundMark x1="50402" y1="26000" x2="45576" y2="38500"/>
                        <a14:foregroundMark x1="45576" y1="38500" x2="44504" y2="53000"/>
                        <a14:foregroundMark x1="44504" y1="53000" x2="39142" y2="61000"/>
                        <a14:foregroundMark x1="39142" y1="61000" x2="19303" y2="59000"/>
                        <a14:foregroundMark x1="19303" y1="59000" x2="52011" y2="75000"/>
                        <a14:foregroundMark x1="18231" y1="58000" x2="53619" y2="82000"/>
                        <a14:foregroundMark x1="53619" y1="82000" x2="67292" y2="82000"/>
                        <a14:foregroundMark x1="67292" y1="82000" x2="73190" y2="79500"/>
                        <a14:foregroundMark x1="73190" y1="79500" x2="76408" y2="65500"/>
                        <a14:foregroundMark x1="76408" y1="65500" x2="71314" y2="56000"/>
                        <a14:foregroundMark x1="71314" y1="56000" x2="65952" y2="63000"/>
                        <a14:foregroundMark x1="65952" y1="63000" x2="72386" y2="65000"/>
                        <a14:foregroundMark x1="72386" y1="65000" x2="74531" y2="51500"/>
                        <a14:foregroundMark x1="74531" y1="51500" x2="74531" y2="30500"/>
                        <a14:foregroundMark x1="74531" y1="30500" x2="67828" y2="32000"/>
                        <a14:foregroundMark x1="67828" y1="32000" x2="62198" y2="28000"/>
                        <a14:foregroundMark x1="62198" y1="28000" x2="57909" y2="16500"/>
                        <a14:foregroundMark x1="57909" y1="16500" x2="59786" y2="3000"/>
                        <a14:foregroundMark x1="59786" y1="3000" x2="56300" y2="7000"/>
                        <a14:foregroundMark x1="31635" y1="1000" x2="24665" y2="1000"/>
                        <a14:foregroundMark x1="24665" y1="1000" x2="18767" y2="5000"/>
                        <a14:foregroundMark x1="18767" y1="5000" x2="13673" y2="13000"/>
                        <a14:foregroundMark x1="13673" y1="13000" x2="16354" y2="25500"/>
                        <a14:foregroundMark x1="16354" y1="25500" x2="31367" y2="58000"/>
                        <a14:foregroundMark x1="31367" y1="58000" x2="30563" y2="67500"/>
                        <a14:foregroundMark x1="61662" y1="500" x2="76139" y2="6500"/>
                        <a14:foregroundMark x1="76139" y1="6500" x2="79357" y2="18000"/>
                        <a14:foregroundMark x1="79357" y1="18000" x2="75067" y2="10000"/>
                        <a14:foregroundMark x1="75067" y1="10000" x2="68365" y2="6000"/>
                        <a14:foregroundMark x1="68365" y1="6000" x2="78284" y2="24500"/>
                        <a14:foregroundMark x1="78284" y1="24500" x2="75067" y2="10500"/>
                        <a14:foregroundMark x1="75067" y1="10500" x2="69705" y2="4000"/>
                        <a14:foregroundMark x1="69705" y1="4000" x2="79625" y2="14000"/>
                        <a14:foregroundMark x1="19035" y1="2000" x2="14209" y2="8500"/>
                        <a14:foregroundMark x1="14209" y1="8500" x2="13137" y2="22000"/>
                        <a14:foregroundMark x1="13137" y1="22000" x2="18767" y2="29000"/>
                        <a14:foregroundMark x1="18767" y1="29000" x2="27882" y2="56000"/>
                        <a14:foregroundMark x1="75871" y1="7500" x2="80965" y2="16500"/>
                        <a14:foregroundMark x1="80965" y1="16500" x2="75603" y2="8500"/>
                        <a14:foregroundMark x1="75603" y1="8500" x2="64879" y2="4000"/>
                        <a14:foregroundMark x1="64879" y1="4000" x2="80429" y2="17000"/>
                        <a14:foregroundMark x1="80429" y1="17000" x2="64343" y2="4000"/>
                        <a14:foregroundMark x1="64343" y1="4000" x2="50670" y2="3000"/>
                        <a14:foregroundMark x1="50670" y1="3000" x2="35657" y2="12000"/>
                        <a14:foregroundMark x1="35657" y1="12000" x2="45576" y2="10500"/>
                        <a14:foregroundMark x1="45576" y1="10500" x2="32440" y2="7500"/>
                        <a14:foregroundMark x1="32440" y1="7500" x2="53351" y2="6500"/>
                        <a14:foregroundMark x1="53351" y1="6500" x2="32440" y2="5000"/>
                        <a14:foregroundMark x1="32440" y1="5000" x2="38070" y2="5000"/>
                        <a14:foregroundMark x1="38070" y1="5000" x2="32172" y2="4000"/>
                        <a14:foregroundMark x1="32172" y1="4000" x2="48257" y2="3500"/>
                        <a14:foregroundMark x1="48257" y1="3500" x2="35389" y2="3500"/>
                        <a14:foregroundMark x1="35389" y1="3500" x2="47721" y2="3500"/>
                        <a14:foregroundMark x1="47721" y1="3500" x2="32708" y2="1500"/>
                        <a14:foregroundMark x1="32708" y1="1500" x2="54960" y2="1000"/>
                        <a14:foregroundMark x1="54960" y1="1000" x2="69437" y2="2500"/>
                        <a14:foregroundMark x1="69437" y1="2500" x2="43700" y2="6500"/>
                        <a14:foregroundMark x1="43700" y1="6500" x2="71046" y2="18500"/>
                        <a14:foregroundMark x1="71046" y1="18500" x2="60054" y2="31000"/>
                        <a14:foregroundMark x1="60054" y1="31000" x2="51743" y2="32000"/>
                        <a14:foregroundMark x1="51743" y1="32000" x2="50134" y2="31000"/>
                        <a14:foregroundMark x1="24397" y1="88500" x2="24665" y2="98000"/>
                        <a14:foregroundMark x1="23861" y1="83500" x2="22788" y2="99000"/>
                        <a14:foregroundMark x1="22788" y1="99000" x2="23324" y2="9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7126605" y="2329714"/>
            <a:ext cx="7214113" cy="415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56" y="1682609"/>
            <a:ext cx="5222238" cy="5310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622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67621" y="-110212"/>
            <a:ext cx="24754795" cy="4666416"/>
            <a:chOff x="534986" y="1725841"/>
            <a:chExt cx="24261022" cy="1030433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6" y="1869705"/>
              <a:ext cx="24261022" cy="6487112"/>
              <a:chOff x="534986" y="1647866"/>
              <a:chExt cx="24261022" cy="648711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89"/>
                <a:ext cx="24040359" cy="641408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6" y="1647866"/>
                <a:ext cx="3573085" cy="2248304"/>
                <a:chOff x="534986" y="1647866"/>
                <a:chExt cx="3573085" cy="2248304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6" y="1647866"/>
                  <a:ext cx="3573085" cy="2118672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600" y="1653393"/>
                  <a:ext cx="2097638" cy="2242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2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095949" y="1725841"/>
                  <a:ext cx="20474462" cy="103043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 algn="just">
                    <a:lnSpc>
                      <a:spcPct val="107000"/>
                    </a:lnSpc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vi-VN" sz="5400" dirty="0">
                      <a:latin typeface="Times New Roman"/>
                      <a:ea typeface="Times New Roman"/>
                    </a:rPr>
                    <a:t>Cho hình chóp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𝑆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.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𝐴𝐵𝐶𝐷</m:t>
                      </m:r>
                    </m:oMath>
                  </a14:m>
                  <a:r>
                    <a:rPr lang="vi-VN" sz="5400" dirty="0">
                      <a:latin typeface="Times New Roman"/>
                      <a:ea typeface="Times New Roman"/>
                    </a:rPr>
                    <a:t> có đáy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𝐴𝐵𝐶𝐷</m:t>
                      </m:r>
                    </m:oMath>
                  </a14:m>
                  <a:r>
                    <a:rPr lang="vi-VN" sz="5400" dirty="0">
                      <a:latin typeface="Times New Roman"/>
                      <a:ea typeface="Times New Roman"/>
                    </a:rPr>
                    <a:t> là hình vuông cạnh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𝑎</m:t>
                      </m:r>
                    </m:oMath>
                  </a14:m>
                  <a:r>
                    <a:rPr lang="vi-VN" sz="5400">
                      <a:latin typeface="Times New Roman"/>
                      <a:ea typeface="Times New Roman"/>
                    </a:rPr>
                    <a:t>, </a:t>
                  </a:r>
                  <a:endParaRPr lang="en-US" sz="5400" smtClean="0">
                    <a:latin typeface="Times New Roman"/>
                    <a:ea typeface="Times New Roman"/>
                  </a:endParaRPr>
                </a:p>
                <a:p>
                  <a:pPr lvl="0" algn="just">
                    <a:lnSpc>
                      <a:spcPct val="107000"/>
                    </a:lnSpc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GB" sz="5400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sz="5400" i="1">
                              <a:latin typeface="Cambria Math"/>
                              <a:ea typeface="Times New Roman"/>
                            </a:rPr>
                            <m:t>𝑆𝐴𝐷</m:t>
                          </m:r>
                        </m:e>
                      </m:d>
                      <m:r>
                        <a:rPr lang="en-US" sz="5400" i="1">
                          <a:latin typeface="Cambria Math"/>
                          <a:ea typeface="Times New Roman"/>
                        </a:rPr>
                        <m:t>⊥</m:t>
                      </m:r>
                      <m:d>
                        <m:dPr>
                          <m:ctrlPr>
                            <a:rPr lang="en-GB" sz="5400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sz="5400" i="1">
                              <a:latin typeface="Cambria Math"/>
                              <a:ea typeface="Times New Roman"/>
                            </a:rPr>
                            <m:t>𝐴𝐵𝐶𝐷</m:t>
                          </m:r>
                        </m:e>
                      </m:d>
                    </m:oMath>
                  </a14:m>
                  <a:r>
                    <a:rPr lang="vi-VN" sz="5400" dirty="0">
                      <a:latin typeface="Times New Roman"/>
                      <a:ea typeface="Times New Roman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𝑆𝐴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𝑆𝐷</m:t>
                      </m:r>
                    </m:oMath>
                  </a14:m>
                  <a:r>
                    <a:rPr lang="vi-VN" sz="5400">
                      <a:latin typeface="Times New Roman"/>
                      <a:ea typeface="Times New Roman"/>
                    </a:rPr>
                    <a:t>. </a:t>
                  </a:r>
                  <a:endParaRPr lang="en-US" sz="5400" smtClean="0">
                    <a:latin typeface="Times New Roman"/>
                    <a:ea typeface="Times New Roman"/>
                  </a:endParaRPr>
                </a:p>
                <a:p>
                  <a:pPr lvl="0" algn="just">
                    <a:lnSpc>
                      <a:spcPct val="107000"/>
                    </a:lnSpc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vi-VN" sz="5400" smtClean="0">
                      <a:latin typeface="Times New Roman"/>
                      <a:ea typeface="Times New Roman"/>
                    </a:rPr>
                    <a:t>Tính </a:t>
                  </a:r>
                  <a:r>
                    <a:rPr lang="vi-VN" sz="5400" dirty="0">
                      <a:latin typeface="Times New Roman"/>
                      <a:ea typeface="Times New Roman"/>
                    </a:rPr>
                    <a:t>thể tích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𝑉</m:t>
                      </m:r>
                    </m:oMath>
                  </a14:m>
                  <a:r>
                    <a:rPr lang="vi-VN" sz="5400" dirty="0">
                      <a:latin typeface="Times New Roman"/>
                      <a:ea typeface="Times New Roman"/>
                    </a:rPr>
                    <a:t> của khối chóp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𝑆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.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𝐴𝐵𝐶𝐷</m:t>
                      </m:r>
                    </m:oMath>
                  </a14:m>
                  <a:r>
                    <a:rPr lang="vi-VN" sz="5400" dirty="0">
                      <a:latin typeface="Times New Roman"/>
                      <a:ea typeface="Times New Roman"/>
                    </a:rPr>
                    <a:t> biết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𝑆𝐶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GB" sz="5400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5400" i="1">
                              <a:latin typeface="Cambria Math"/>
                              <a:ea typeface="Times New Roman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GB" sz="5400" i="1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i="1">
                                  <a:latin typeface="Cambria Math"/>
                                  <a:ea typeface="Times New Roman"/>
                                </a:rPr>
                                <m:t>21</m:t>
                              </m:r>
                            </m:e>
                          </m:rad>
                        </m:num>
                        <m:den>
                          <m:r>
                            <a:rPr lang="en-US" sz="5400" i="1">
                              <a:latin typeface="Cambria Math"/>
                              <a:ea typeface="Times New Roman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vi-VN" sz="5400" dirty="0">
                      <a:latin typeface="Times New Roman"/>
                      <a:ea typeface="Times New Roman"/>
                    </a:rPr>
                    <a:t>.</a:t>
                  </a:r>
                  <a:endParaRPr lang="en-GB" sz="5400" dirty="0">
                    <a:latin typeface="Times New Roman"/>
                    <a:ea typeface="Times New Roman"/>
                  </a:endParaRPr>
                </a:p>
                <a:p>
                  <a:pPr algn="ctr">
                    <a:lnSpc>
                      <a:spcPct val="115000"/>
                    </a:lnSpc>
                    <a:spcBef>
                      <a:spcPts val="1200"/>
                    </a:spcBef>
                    <a:buClr>
                      <a:srgbClr val="0000FF"/>
                    </a:buClr>
                    <a:tabLst>
                      <a:tab pos="1259903" algn="l"/>
                    </a:tabLst>
                  </a:pPr>
                  <a:endParaRPr lang="en-US" sz="6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5949" y="1725841"/>
                  <a:ext cx="20474462" cy="10304333"/>
                </a:xfrm>
                <a:prstGeom prst="rect">
                  <a:avLst/>
                </a:prstGeom>
                <a:blipFill>
                  <a:blip r:embed="rId2"/>
                  <a:stretch>
                    <a:fillRect l="-1138" t="-287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877445" y="7944625"/>
            <a:ext cx="9808819" cy="1761472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𝑉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GB" sz="5400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5400" i="1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sz="5400" i="1">
                                  <a:latin typeface="Cambria Math"/>
                                  <a:ea typeface="Times New Roman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5400" i="1">
                                  <a:latin typeface="Cambria Math"/>
                                  <a:ea typeface="Times New Roman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GB" sz="5400" i="1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i="1">
                                  <a:latin typeface="Cambria Math"/>
                                  <a:ea typeface="Times New Roman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en-US" sz="5400" i="1">
                              <a:latin typeface="Cambria Math"/>
                              <a:ea typeface="Times New Roman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en-US" sz="5400" dirty="0">
                      <a:latin typeface="Times New Roman"/>
                      <a:ea typeface="Times New Roman"/>
                    </a:rPr>
                    <a:t>.</a:t>
                  </a:r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smtClean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860239" y="5514923"/>
            <a:ext cx="9885548" cy="1918706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𝑉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=2</m:t>
                      </m:r>
                      <m:sSup>
                        <m:sSupPr>
                          <m:ctrlPr>
                            <a:rPr lang="en-GB" sz="5400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5400" i="1">
                              <a:latin typeface="Cambria Math"/>
                              <a:ea typeface="Times New Roman"/>
                            </a:rPr>
                            <m:t>𝑎</m:t>
                          </m:r>
                        </m:e>
                        <m:sup>
                          <m:r>
                            <a:rPr lang="en-US" sz="5400" i="1">
                              <a:latin typeface="Cambria Math"/>
                              <a:ea typeface="Times New Roman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vi-VN" sz="5400" dirty="0">
                      <a:latin typeface="Times New Roman"/>
                      <a:ea typeface="Times New Roman"/>
                    </a:rPr>
                    <a:t>.</a:t>
                  </a:r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860239" y="3383782"/>
            <a:ext cx="9885548" cy="1761200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000" i="1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4000" i="1"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000" i="1">
                                    <a:latin typeface="Cambria Math"/>
                                    <a:ea typeface="Times New Roman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GB" sz="4000" i="1"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latin typeface="Cambria Math"/>
                                    <a:ea typeface="Times New Roman"/>
                                  </a:rPr>
                                  <m:t>7</m:t>
                                </m:r>
                              </m:e>
                            </m:rad>
                          </m:num>
                          <m:den>
                            <m:r>
                              <a:rPr lang="en-US" sz="4000" i="1"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1015820" y="10166422"/>
            <a:ext cx="9729967" cy="1686341"/>
            <a:chOff x="1458731" y="5874091"/>
            <a:chExt cx="9051340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932449" y="5874091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400" b="1" i="1" smtClean="0">
                    <a:latin typeface="Cambria Math"/>
                    <a:ea typeface="Times New Roman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>
                          <a:latin typeface="Cambria Math"/>
                          <a:ea typeface="Times New Roman"/>
                        </a:rPr>
                        <m:t>𝑽</m:t>
                      </m:r>
                      <m:r>
                        <a:rPr lang="en-US" sz="5400" b="1" i="1"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/>
                              <a:ea typeface="Times New Roman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GB" sz="5400" b="1" i="1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/>
                                  <a:ea typeface="Times New Roman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5400" b="1" i="1">
                                  <a:latin typeface="Cambria Math"/>
                                  <a:ea typeface="Times New Roman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54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vi-VN" sz="5400" dirty="0">
                      <a:latin typeface="Times New Roman"/>
                      <a:ea typeface="Times New Roman"/>
                    </a:rPr>
                    <a:t>.</a:t>
                  </a:r>
                  <a:endParaRPr lang="en-GB" sz="5400" dirty="0">
                    <a:latin typeface="Times New Roman"/>
                    <a:ea typeface="Times New Roman"/>
                  </a:endParaRPr>
                </a:p>
                <a:p>
                  <a:pPr algn="ctr"/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2449" y="5874091"/>
                  <a:ext cx="7577622" cy="1608254"/>
                </a:xfrm>
                <a:prstGeom prst="rect">
                  <a:avLst/>
                </a:prstGeom>
                <a:blipFill>
                  <a:blip r:embed="rId6"/>
                  <a:stretch>
                    <a:fillRect b="-281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smtClean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936968" y="10803651"/>
            <a:ext cx="1170295" cy="976023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74360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67621" y="-110212"/>
            <a:ext cx="24754795" cy="4047849"/>
            <a:chOff x="534986" y="1725841"/>
            <a:chExt cx="24261022" cy="8938420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6" y="1869705"/>
              <a:ext cx="24261022" cy="6487112"/>
              <a:chOff x="534986" y="1647866"/>
              <a:chExt cx="24261022" cy="648711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89"/>
                <a:ext cx="24040359" cy="641408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6" y="1647866"/>
                <a:ext cx="3573085" cy="2248304"/>
                <a:chOff x="534986" y="1647866"/>
                <a:chExt cx="3573085" cy="2248304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6" y="1647866"/>
                  <a:ext cx="3573085" cy="2118672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600" y="1653393"/>
                  <a:ext cx="2097638" cy="2242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3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095950" y="1725841"/>
                  <a:ext cx="19835649" cy="89384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 algn="just">
                    <a:lnSpc>
                      <a:spcPct val="107000"/>
                    </a:lnSpc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vi-VN" sz="5400" dirty="0">
                      <a:latin typeface="Times New Roman"/>
                      <a:ea typeface="Times New Roman"/>
                    </a:rPr>
                    <a:t>Cho khối chóp </a:t>
                  </a:r>
                  <a14:m>
                    <m:oMath xmlns:m="http://schemas.openxmlformats.org/officeDocument/2006/math">
                      <m:r>
                        <a:rPr lang="fr-FR" sz="5400" i="1">
                          <a:latin typeface="Cambria Math"/>
                          <a:ea typeface="Times New Roman"/>
                        </a:rPr>
                        <m:t>𝑆</m:t>
                      </m:r>
                      <m:r>
                        <a:rPr lang="fr-FR" sz="5400" i="1">
                          <a:latin typeface="Cambria Math"/>
                          <a:ea typeface="Times New Roman"/>
                        </a:rPr>
                        <m:t>.</m:t>
                      </m:r>
                      <m:r>
                        <a:rPr lang="fr-FR" sz="5400" i="1">
                          <a:latin typeface="Cambria Math"/>
                          <a:ea typeface="Times New Roman"/>
                        </a:rPr>
                        <m:t>𝐴𝐵𝐶𝐷</m:t>
                      </m:r>
                    </m:oMath>
                  </a14:m>
                  <a:r>
                    <a:rPr lang="vi-VN" sz="5400" dirty="0">
                      <a:latin typeface="Times New Roman"/>
                      <a:ea typeface="Times New Roman"/>
                    </a:rPr>
                    <a:t> có </a:t>
                  </a:r>
                  <a14:m>
                    <m:oMath xmlns:m="http://schemas.openxmlformats.org/officeDocument/2006/math">
                      <m:r>
                        <a:rPr lang="fr-FR" sz="5400" i="1">
                          <a:latin typeface="Cambria Math"/>
                          <a:ea typeface="Times New Roman"/>
                        </a:rPr>
                        <m:t>𝐴𝐵𝐶𝐷</m:t>
                      </m:r>
                    </m:oMath>
                  </a14:m>
                  <a:r>
                    <a:rPr lang="vi-VN" sz="5400" dirty="0">
                      <a:latin typeface="Times New Roman"/>
                      <a:ea typeface="Times New Roman"/>
                    </a:rPr>
                    <a:t> là hình vuông cạnh </a:t>
                  </a:r>
                  <a14:m>
                    <m:oMath xmlns:m="http://schemas.openxmlformats.org/officeDocument/2006/math">
                      <m:r>
                        <a:rPr lang="fr-FR" sz="5400" i="1">
                          <a:latin typeface="Cambria Math"/>
                          <a:ea typeface="Times New Roman"/>
                        </a:rPr>
                        <m:t>3</m:t>
                      </m:r>
                      <m:r>
                        <a:rPr lang="fr-FR" sz="5400" i="1">
                          <a:latin typeface="Cambria Math"/>
                          <a:ea typeface="Times New Roman"/>
                        </a:rPr>
                        <m:t>𝑎</m:t>
                      </m:r>
                    </m:oMath>
                  </a14:m>
                  <a:r>
                    <a:rPr lang="vi-VN" sz="5400" dirty="0">
                      <a:latin typeface="Times New Roman"/>
                      <a:ea typeface="Times New Roman"/>
                    </a:rPr>
                    <a:t>. Tam giác </a:t>
                  </a:r>
                  <a14:m>
                    <m:oMath xmlns:m="http://schemas.openxmlformats.org/officeDocument/2006/math">
                      <m:r>
                        <a:rPr lang="fr-FR" sz="5400" i="1">
                          <a:latin typeface="Cambria Math"/>
                          <a:ea typeface="Times New Roman"/>
                        </a:rPr>
                        <m:t>𝑆𝐴𝐵</m:t>
                      </m:r>
                    </m:oMath>
                  </a14:m>
                  <a:r>
                    <a:rPr lang="vi-VN" sz="5400" dirty="0">
                      <a:latin typeface="Times New Roman"/>
                      <a:ea typeface="Times New Roman"/>
                    </a:rPr>
                    <a:t> cân tại </a:t>
                  </a:r>
                  <a14:m>
                    <m:oMath xmlns:m="http://schemas.openxmlformats.org/officeDocument/2006/math">
                      <m:r>
                        <a:rPr lang="fr-FR" sz="5400" i="1">
                          <a:latin typeface="Cambria Math"/>
                          <a:ea typeface="Times New Roman"/>
                        </a:rPr>
                        <m:t>𝑆</m:t>
                      </m:r>
                    </m:oMath>
                  </a14:m>
                  <a:r>
                    <a:rPr lang="vi-VN" sz="5400" dirty="0">
                      <a:latin typeface="Times New Roman"/>
                      <a:ea typeface="Times New Roman"/>
                    </a:rPr>
                    <a:t> và nằm trong mặt phẳng vuông góc với đáy. Tính thể tích </a:t>
                  </a:r>
                  <a14:m>
                    <m:oMath xmlns:m="http://schemas.openxmlformats.org/officeDocument/2006/math">
                      <m:r>
                        <a:rPr lang="fr-FR" sz="5400" i="1">
                          <a:latin typeface="Cambria Math"/>
                          <a:ea typeface="Times New Roman"/>
                        </a:rPr>
                        <m:t>𝑉</m:t>
                      </m:r>
                    </m:oMath>
                  </a14:m>
                  <a:r>
                    <a:rPr lang="vi-VN" sz="5400" dirty="0">
                      <a:latin typeface="Times New Roman"/>
                      <a:ea typeface="Times New Roman"/>
                    </a:rPr>
                    <a:t> của khối chóp </a:t>
                  </a:r>
                  <a14:m>
                    <m:oMath xmlns:m="http://schemas.openxmlformats.org/officeDocument/2006/math">
                      <m:r>
                        <a:rPr lang="fr-FR" sz="5400" i="1">
                          <a:latin typeface="Cambria Math"/>
                          <a:ea typeface="Times New Roman"/>
                        </a:rPr>
                        <m:t>𝑆</m:t>
                      </m:r>
                      <m:r>
                        <a:rPr lang="fr-FR" sz="5400" i="1">
                          <a:latin typeface="Cambria Math"/>
                          <a:ea typeface="Times New Roman"/>
                        </a:rPr>
                        <m:t>.</m:t>
                      </m:r>
                      <m:r>
                        <a:rPr lang="fr-FR" sz="5400" i="1">
                          <a:latin typeface="Cambria Math"/>
                          <a:ea typeface="Times New Roman"/>
                        </a:rPr>
                        <m:t>𝐴𝐵𝐶𝐷</m:t>
                      </m:r>
                    </m:oMath>
                  </a14:m>
                  <a:r>
                    <a:rPr lang="vi-VN" sz="5400" dirty="0">
                      <a:latin typeface="Times New Roman"/>
                      <a:ea typeface="Times New Roman"/>
                    </a:rPr>
                    <a:t>, biết góc giữa </a:t>
                  </a:r>
                  <a14:m>
                    <m:oMath xmlns:m="http://schemas.openxmlformats.org/officeDocument/2006/math">
                      <m:r>
                        <a:rPr lang="fr-FR" sz="5400" i="1">
                          <a:latin typeface="Cambria Math"/>
                          <a:ea typeface="Times New Roman"/>
                        </a:rPr>
                        <m:t>𝑆𝐶</m:t>
                      </m:r>
                    </m:oMath>
                  </a14:m>
                  <a:r>
                    <a:rPr lang="vi-VN" sz="5400" dirty="0">
                      <a:latin typeface="Times New Roman"/>
                      <a:ea typeface="Times New Roman"/>
                    </a:rPr>
                    <a:t> và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sz="5400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sz="5400" i="1">
                              <a:latin typeface="Cambria Math"/>
                              <a:ea typeface="Times New Roman"/>
                            </a:rPr>
                            <m:t>𝐴𝐵𝐶𝐷</m:t>
                          </m:r>
                        </m:e>
                      </m:d>
                    </m:oMath>
                  </a14:m>
                  <a:r>
                    <a:rPr lang="vi-VN" sz="5400" dirty="0">
                      <a:latin typeface="Times New Roman"/>
                      <a:ea typeface="Times New Roman"/>
                    </a:rPr>
                    <a:t> bằng </a:t>
                  </a:r>
                  <a14:m>
                    <m:oMath xmlns:m="http://schemas.openxmlformats.org/officeDocument/2006/math">
                      <m:r>
                        <a:rPr lang="fr-FR" sz="5400" i="1">
                          <a:latin typeface="Cambria Math"/>
                          <a:ea typeface="Times New Roman"/>
                        </a:rPr>
                        <m:t>6</m:t>
                      </m:r>
                      <m:sSup>
                        <m:sSupPr>
                          <m:ctrlPr>
                            <a:rPr lang="en-GB" sz="5400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fr-FR" sz="5400" i="1">
                              <a:latin typeface="Cambria Math"/>
                              <a:ea typeface="Times New Roman"/>
                            </a:rPr>
                            <m:t>0</m:t>
                          </m:r>
                        </m:e>
                        <m:sup>
                          <m:r>
                            <a:rPr lang="fr-FR" sz="5400" i="1">
                              <a:latin typeface="Cambria Math"/>
                              <a:ea typeface="Times New Roman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vi-VN" sz="5400" dirty="0">
                      <a:latin typeface="Times New Roman"/>
                      <a:ea typeface="Times New Roman"/>
                    </a:rPr>
                    <a:t>.</a:t>
                  </a:r>
                  <a:endParaRPr lang="en-GB" sz="5400" dirty="0">
                    <a:latin typeface="Times New Roman"/>
                    <a:ea typeface="Times New Roman"/>
                  </a:endParaRPr>
                </a:p>
                <a:p>
                  <a:pPr algn="ctr">
                    <a:lnSpc>
                      <a:spcPct val="115000"/>
                    </a:lnSpc>
                    <a:spcBef>
                      <a:spcPts val="1200"/>
                    </a:spcBef>
                    <a:buClr>
                      <a:srgbClr val="0000FF"/>
                    </a:buClr>
                    <a:tabLst>
                      <a:tab pos="1259903" algn="l"/>
                    </a:tabLst>
                  </a:pPr>
                  <a:endParaRPr lang="en-US" sz="6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5950" y="1725841"/>
                  <a:ext cx="19835649" cy="8938420"/>
                </a:xfrm>
                <a:prstGeom prst="rect">
                  <a:avLst/>
                </a:prstGeom>
                <a:blipFill>
                  <a:blip r:embed="rId2"/>
                  <a:stretch>
                    <a:fillRect l="-1175" t="-3313" r="-114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936968" y="7571131"/>
            <a:ext cx="9480951" cy="1322493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𝑉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GB" sz="5400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5400" i="1">
                              <a:latin typeface="Cambria Math"/>
                              <a:ea typeface="Times New Roman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sz="5400" i="1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sz="5400" i="1">
                                  <a:latin typeface="Cambria Math"/>
                                  <a:ea typeface="Times New Roman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5400" i="1">
                                  <a:latin typeface="Cambria Math"/>
                                  <a:ea typeface="Times New Roman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GB" sz="5400" i="1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i="1">
                                  <a:latin typeface="Cambria Math"/>
                                  <a:ea typeface="Times New Roman"/>
                                </a:rPr>
                                <m:t>15</m:t>
                              </m:r>
                            </m:e>
                          </m:rad>
                        </m:num>
                        <m:den>
                          <m:r>
                            <a:rPr lang="en-US" sz="5400" i="1">
                              <a:latin typeface="Cambria Math"/>
                              <a:ea typeface="Times New Roman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fr-FR" sz="5400" dirty="0">
                      <a:latin typeface="Times New Roman"/>
                      <a:ea typeface="Times New Roman"/>
                    </a:rPr>
                    <a:t>.</a:t>
                  </a:r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3"/>
                  <a:stretch>
                    <a:fillRect b="-1466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smtClean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860239" y="5514923"/>
            <a:ext cx="9480951" cy="1322493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𝑉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=18</m:t>
                      </m:r>
                      <m:sSup>
                        <m:sSupPr>
                          <m:ctrlPr>
                            <a:rPr lang="en-GB" sz="5400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5400" i="1">
                              <a:latin typeface="Cambria Math"/>
                              <a:ea typeface="Times New Roman"/>
                            </a:rPr>
                            <m:t>𝑎</m:t>
                          </m:r>
                        </m:e>
                        <m:sup>
                          <m:r>
                            <a:rPr lang="en-US" sz="5400" i="1">
                              <a:latin typeface="Cambria Math"/>
                              <a:ea typeface="Times New Roman"/>
                            </a:rPr>
                            <m:t>3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GB" sz="5400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sz="5400" i="1">
                              <a:latin typeface="Cambria Math"/>
                              <a:ea typeface="Times New Roman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fr-FR" sz="5400" dirty="0">
                      <a:latin typeface="Times New Roman"/>
                      <a:ea typeface="Times New Roman"/>
                    </a:rPr>
                    <a:t>.</a:t>
                  </a:r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4"/>
                  <a:stretch>
                    <a:fillRect b="-1200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860239" y="3383782"/>
            <a:ext cx="9480951" cy="1322493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i="1">
                            <a:latin typeface="Cambria Math"/>
                            <a:ea typeface="Times New Roman"/>
                          </a:rPr>
                          <m:t>𝑉</m:t>
                        </m:r>
                        <m:r>
                          <a:rPr lang="en-US" sz="5400" i="1">
                            <a:latin typeface="Cambria Math"/>
                            <a:ea typeface="Times New Roman"/>
                          </a:rPr>
                          <m:t>=18</m:t>
                        </m:r>
                        <m:sSup>
                          <m:sSupPr>
                            <m:ctrlPr>
                              <a:rPr lang="en-GB" sz="5400" i="1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400" i="1">
                                <a:latin typeface="Cambria Math"/>
                                <a:ea typeface="Times New Roman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GB" sz="5400" i="1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i="1">
                                <a:latin typeface="Cambria Math"/>
                                <a:ea typeface="Times New Roman"/>
                              </a:rPr>
                              <m:t>15</m:t>
                            </m:r>
                          </m:e>
                        </m:rad>
                      </m:oMath>
                    </m:oMathPara>
                  </a14:m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1046890" y="9585653"/>
            <a:ext cx="9371029" cy="1322493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400" i="1" smtClean="0">
                    <a:latin typeface="Cambria Math"/>
                    <a:ea typeface="Times New Roman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5400" i="1" smtClean="0">
                          <a:latin typeface="Cambria Math"/>
                          <a:ea typeface="Times New Roman"/>
                        </a:rPr>
                        <m:t>𝑉</m:t>
                      </m:r>
                      <m:r>
                        <a:rPr lang="en-US" sz="5400" i="1" smtClean="0">
                          <a:latin typeface="Cambria Math"/>
                          <a:ea typeface="Times New Roman"/>
                        </a:rPr>
                        <m:t>=9</m:t>
                      </m:r>
                      <m:sSup>
                        <m:sSupPr>
                          <m:ctrlPr>
                            <a:rPr lang="en-GB" sz="5400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5400" i="1">
                              <a:latin typeface="Cambria Math"/>
                              <a:ea typeface="Times New Roman"/>
                            </a:rPr>
                            <m:t>𝑎</m:t>
                          </m:r>
                        </m:e>
                        <m:sup>
                          <m:r>
                            <a:rPr lang="en-US" sz="5400" i="1">
                              <a:latin typeface="Cambria Math"/>
                              <a:ea typeface="Times New Roman"/>
                            </a:rPr>
                            <m:t>3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GB" sz="5400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sz="5400" i="1">
                              <a:latin typeface="Cambria Math"/>
                              <a:ea typeface="Times New Roman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fr-FR" sz="5400" dirty="0">
                      <a:latin typeface="Times New Roman"/>
                      <a:ea typeface="Times New Roman"/>
                    </a:rPr>
                    <a:t>.</a:t>
                  </a:r>
                  <a:endParaRPr lang="en-GB" sz="5400" dirty="0">
                    <a:latin typeface="Times New Roman"/>
                    <a:ea typeface="Times New Roman"/>
                  </a:endParaRPr>
                </a:p>
                <a:p>
                  <a:pPr algn="ctr"/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6"/>
                  <a:stretch>
                    <a:fillRect b="-1600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smtClean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937667" y="7967620"/>
            <a:ext cx="1131008" cy="88431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235649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67621" y="-110212"/>
            <a:ext cx="24754795" cy="4047849"/>
            <a:chOff x="534986" y="1725841"/>
            <a:chExt cx="24261022" cy="8938420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6" y="1869705"/>
              <a:ext cx="24261022" cy="6487112"/>
              <a:chOff x="534986" y="1647866"/>
              <a:chExt cx="24261022" cy="648711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89"/>
                <a:ext cx="24040359" cy="641408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6" y="1647866"/>
                <a:ext cx="3573085" cy="2248304"/>
                <a:chOff x="534986" y="1647866"/>
                <a:chExt cx="3573085" cy="2248304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6" y="1647866"/>
                  <a:ext cx="3573085" cy="2118672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600" y="1653393"/>
                  <a:ext cx="2097638" cy="2242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4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095950" y="1725841"/>
                  <a:ext cx="19835649" cy="89384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 algn="just">
                    <a:lnSpc>
                      <a:spcPct val="107000"/>
                    </a:lnSpc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nl-NL" sz="5400" dirty="0">
                      <a:latin typeface="Times New Roman"/>
                      <a:ea typeface="Times New Roman"/>
                    </a:rPr>
                    <a:t>Khối chóp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𝑆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.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𝐴𝐵𝐶𝐷</m:t>
                      </m:r>
                    </m:oMath>
                  </a14:m>
                  <a:r>
                    <a:rPr lang="nl-NL" sz="5400" dirty="0">
                      <a:latin typeface="Times New Roman"/>
                      <a:ea typeface="Times New Roman"/>
                    </a:rPr>
                    <a:t> có đáy là hình vuông cạnh bằng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1</m:t>
                      </m:r>
                    </m:oMath>
                  </a14:m>
                  <a:r>
                    <a:rPr lang="nl-NL" sz="5400" dirty="0">
                      <a:latin typeface="Times New Roman"/>
                      <a:ea typeface="Times New Roman"/>
                    </a:rPr>
                    <a:t>, tam giác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𝑆𝐴𝐵</m:t>
                      </m:r>
                    </m:oMath>
                  </a14:m>
                  <a:r>
                    <a:rPr lang="nl-NL" sz="5400" dirty="0">
                      <a:latin typeface="Times New Roman"/>
                      <a:ea typeface="Times New Roman"/>
                    </a:rPr>
                    <a:t> đều và nằm trong mặt phẳng vuông góc với mặt phẳng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sz="5400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sz="5400" i="1">
                              <a:latin typeface="Cambria Math"/>
                              <a:ea typeface="Times New Roman"/>
                            </a:rPr>
                            <m:t>𝐴𝐵𝐶𝐷</m:t>
                          </m:r>
                        </m:e>
                      </m:d>
                    </m:oMath>
                  </a14:m>
                  <a:r>
                    <a:rPr lang="nl-NL" sz="5400" dirty="0">
                      <a:latin typeface="Times New Roman"/>
                      <a:ea typeface="Times New Roman"/>
                    </a:rPr>
                    <a:t>. Thể tích khối chóp trên gần số nào sau đây nhất?</a:t>
                  </a:r>
                  <a:endParaRPr lang="en-GB" sz="5400" dirty="0">
                    <a:latin typeface="Times New Roman"/>
                    <a:ea typeface="Times New Roman"/>
                  </a:endParaRPr>
                </a:p>
                <a:p>
                  <a:pPr algn="ctr">
                    <a:lnSpc>
                      <a:spcPct val="115000"/>
                    </a:lnSpc>
                    <a:spcBef>
                      <a:spcPts val="1200"/>
                    </a:spcBef>
                    <a:buClr>
                      <a:srgbClr val="0000FF"/>
                    </a:buClr>
                    <a:tabLst>
                      <a:tab pos="1259903" algn="l"/>
                    </a:tabLst>
                  </a:pPr>
                  <a:endParaRPr lang="en-US" sz="6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5950" y="1725841"/>
                  <a:ext cx="19835649" cy="8938420"/>
                </a:xfrm>
                <a:prstGeom prst="rect">
                  <a:avLst/>
                </a:prstGeom>
                <a:blipFill>
                  <a:blip r:embed="rId2"/>
                  <a:stretch>
                    <a:fillRect l="-1175" t="-3313" r="-114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936968" y="7571131"/>
            <a:ext cx="9480951" cy="1322493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>
                          <a:latin typeface="Cambria Math"/>
                          <a:ea typeface="Times New Roman"/>
                        </a:rPr>
                        <m:t>𝟎</m:t>
                      </m:r>
                      <m:r>
                        <a:rPr lang="en-US" sz="5400" b="1" i="1">
                          <a:latin typeface="Cambria Math"/>
                          <a:ea typeface="Times New Roman"/>
                        </a:rPr>
                        <m:t>,</m:t>
                      </m:r>
                      <m:r>
                        <a:rPr lang="en-US" sz="5400" b="1" i="1">
                          <a:latin typeface="Cambria Math"/>
                          <a:ea typeface="Times New Roman"/>
                        </a:rPr>
                        <m:t>𝟐</m:t>
                      </m:r>
                    </m:oMath>
                  </a14:m>
                  <a:r>
                    <a:rPr lang="nl-NL" sz="5400" dirty="0">
                      <a:latin typeface="Times New Roman"/>
                      <a:ea typeface="Times New Roman"/>
                    </a:rPr>
                    <a:t>.</a:t>
                  </a:r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3"/>
                  <a:stretch>
                    <a:fillRect b="-888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smtClean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860239" y="5514923"/>
            <a:ext cx="9480951" cy="1322493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>
                          <a:latin typeface="Cambria Math"/>
                          <a:ea typeface="Times New Roman"/>
                        </a:rPr>
                        <m:t>𝟎</m:t>
                      </m:r>
                      <m:r>
                        <a:rPr lang="en-US" sz="5400" b="1" i="1">
                          <a:latin typeface="Cambria Math"/>
                          <a:ea typeface="Times New Roman"/>
                        </a:rPr>
                        <m:t>,</m:t>
                      </m:r>
                      <m:r>
                        <a:rPr lang="en-US" sz="5400" b="1" i="1">
                          <a:latin typeface="Cambria Math"/>
                          <a:ea typeface="Times New Roman"/>
                        </a:rPr>
                        <m:t>𝟑</m:t>
                      </m:r>
                    </m:oMath>
                  </a14:m>
                  <a:r>
                    <a:rPr lang="nl-NL" sz="5400" dirty="0">
                      <a:latin typeface="Times New Roman"/>
                      <a:ea typeface="Times New Roman"/>
                    </a:rPr>
                    <a:t>.</a:t>
                  </a:r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4"/>
                  <a:stretch>
                    <a:fillRect b="-888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860239" y="3383782"/>
            <a:ext cx="9480951" cy="1322493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6000" b="1">
                      <a:latin typeface="Times New Roman"/>
                      <a:ea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b="1" i="1">
                          <a:latin typeface="Cambria Math"/>
                          <a:ea typeface="Times New Roman"/>
                        </a:rPr>
                        <m:t>𝟎</m:t>
                      </m:r>
                      <m:r>
                        <a:rPr lang="en-US" sz="5400" b="1" i="1">
                          <a:latin typeface="Cambria Math"/>
                          <a:ea typeface="Times New Roman"/>
                        </a:rPr>
                        <m:t>,</m:t>
                      </m:r>
                      <m:r>
                        <a:rPr lang="en-US" sz="5400" b="1" i="1">
                          <a:latin typeface="Cambria Math"/>
                          <a:ea typeface="Times New Roman"/>
                        </a:rPr>
                        <m:t>𝟒</m:t>
                      </m:r>
                    </m:oMath>
                  </a14:m>
                  <a:r>
                    <a:rPr lang="nl-NL" sz="5400" dirty="0">
                      <a:latin typeface="Times New Roman"/>
                      <a:ea typeface="Times New Roman"/>
                    </a:rPr>
                    <a:t>.</a:t>
                  </a:r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5"/>
                  <a:stretch>
                    <a:fillRect b="-1200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1046890" y="9585653"/>
            <a:ext cx="9371029" cy="1322493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400" b="1" i="1" smtClean="0">
                    <a:latin typeface="Cambria Math"/>
                    <a:ea typeface="Times New Roman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>
                          <a:latin typeface="Cambria Math"/>
                          <a:ea typeface="Times New Roman"/>
                        </a:rPr>
                        <m:t>𝟎</m:t>
                      </m:r>
                      <m:r>
                        <a:rPr lang="en-US" sz="5400" b="1" i="1">
                          <a:latin typeface="Cambria Math"/>
                          <a:ea typeface="Times New Roman"/>
                        </a:rPr>
                        <m:t>,</m:t>
                      </m:r>
                      <m:r>
                        <a:rPr lang="en-US" sz="5400" b="1" i="1">
                          <a:latin typeface="Cambria Math"/>
                          <a:ea typeface="Times New Roman"/>
                        </a:rPr>
                        <m:t>𝟓</m:t>
                      </m:r>
                    </m:oMath>
                  </a14:m>
                  <a:r>
                    <a:rPr lang="nl-NL" sz="5400" b="1" dirty="0">
                      <a:latin typeface="Times New Roman"/>
                      <a:ea typeface="Times New Roman"/>
                    </a:rPr>
                    <a:t>.</a:t>
                  </a:r>
                  <a:endParaRPr lang="en-GB" sz="5400" dirty="0">
                    <a:latin typeface="Times New Roman"/>
                    <a:ea typeface="Times New Roman"/>
                  </a:endParaRPr>
                </a:p>
                <a:p>
                  <a:pPr algn="ctr"/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6"/>
                  <a:stretch>
                    <a:fillRect b="-1288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smtClean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878190" y="5936875"/>
            <a:ext cx="1131008" cy="88431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282686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67621" y="-110212"/>
            <a:ext cx="24754795" cy="4047849"/>
            <a:chOff x="534986" y="1725841"/>
            <a:chExt cx="24261022" cy="8938420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6" y="1869705"/>
              <a:ext cx="24261022" cy="6487112"/>
              <a:chOff x="534986" y="1647866"/>
              <a:chExt cx="24261022" cy="648711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89"/>
                <a:ext cx="24040359" cy="641408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6" y="1647866"/>
                <a:ext cx="3573085" cy="2248304"/>
                <a:chOff x="534986" y="1647866"/>
                <a:chExt cx="3573085" cy="2248304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6" y="1647866"/>
                  <a:ext cx="3573085" cy="2118672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600" y="1653393"/>
                  <a:ext cx="2097638" cy="2242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5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095950" y="1725841"/>
                  <a:ext cx="19835649" cy="89384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 algn="just">
                    <a:lnSpc>
                      <a:spcPct val="107000"/>
                    </a:lnSpc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es-ES" sz="5400" dirty="0">
                      <a:latin typeface="Times New Roman"/>
                      <a:ea typeface="Times New Roman"/>
                    </a:rPr>
                    <a:t>Cho </a:t>
                  </a:r>
                  <a:r>
                    <a:rPr lang="es-ES" sz="5400" dirty="0" err="1">
                      <a:latin typeface="Times New Roman"/>
                      <a:ea typeface="Times New Roman"/>
                    </a:rPr>
                    <a:t>hình</a:t>
                  </a:r>
                  <a:r>
                    <a:rPr lang="es-E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es-ES" sz="5400" dirty="0" err="1">
                      <a:latin typeface="Times New Roman"/>
                      <a:ea typeface="Times New Roman"/>
                    </a:rPr>
                    <a:t>chóp</a:t>
                  </a:r>
                  <a:r>
                    <a:rPr lang="es-ES" sz="5400" dirty="0">
                      <a:latin typeface="Times New Roman"/>
                      <a:ea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s-ES" sz="5400" i="1">
                          <a:latin typeface="Cambria Math"/>
                          <a:ea typeface="Times New Roman"/>
                        </a:rPr>
                        <m:t>𝑆</m:t>
                      </m:r>
                      <m:r>
                        <a:rPr lang="es-ES" sz="5400" i="1">
                          <a:latin typeface="Cambria Math"/>
                          <a:ea typeface="Times New Roman"/>
                        </a:rPr>
                        <m:t>.</m:t>
                      </m:r>
                      <m:r>
                        <a:rPr lang="es-ES" sz="5400" i="1">
                          <a:latin typeface="Cambria Math"/>
                          <a:ea typeface="Times New Roman"/>
                        </a:rPr>
                        <m:t>𝐴𝐵𝐶𝐷</m:t>
                      </m:r>
                    </m:oMath>
                  </a14:m>
                  <a:r>
                    <a:rPr lang="es-E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es-ES" sz="5400" dirty="0" err="1">
                      <a:latin typeface="Times New Roman"/>
                      <a:ea typeface="Times New Roman"/>
                    </a:rPr>
                    <a:t>có</a:t>
                  </a:r>
                  <a:r>
                    <a:rPr lang="es-E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es-ES" sz="5400" dirty="0" err="1">
                      <a:latin typeface="Times New Roman"/>
                      <a:ea typeface="Times New Roman"/>
                    </a:rPr>
                    <a:t>đáy</a:t>
                  </a:r>
                  <a:r>
                    <a:rPr lang="es-E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es-ES" sz="5400" dirty="0" err="1">
                      <a:latin typeface="Times New Roman"/>
                      <a:ea typeface="Times New Roman"/>
                    </a:rPr>
                    <a:t>là</a:t>
                  </a:r>
                  <a:r>
                    <a:rPr lang="es-E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es-ES" sz="5400" dirty="0" err="1">
                      <a:latin typeface="Times New Roman"/>
                      <a:ea typeface="Times New Roman"/>
                    </a:rPr>
                    <a:t>hình</a:t>
                  </a:r>
                  <a:r>
                    <a:rPr lang="es-E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es-ES" sz="5400" dirty="0" err="1">
                      <a:latin typeface="Times New Roman"/>
                      <a:ea typeface="Times New Roman"/>
                    </a:rPr>
                    <a:t>vuông</a:t>
                  </a:r>
                  <a:r>
                    <a:rPr lang="es-E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es-ES" sz="5400" dirty="0" err="1">
                      <a:latin typeface="Times New Roman"/>
                      <a:ea typeface="Times New Roman"/>
                    </a:rPr>
                    <a:t>cạnh</a:t>
                  </a:r>
                  <a:r>
                    <a:rPr lang="es-ES" sz="5400" dirty="0">
                      <a:latin typeface="Times New Roman"/>
                      <a:ea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s-ES" sz="5400" i="1">
                          <a:latin typeface="Cambria Math"/>
                          <a:ea typeface="Times New Roman"/>
                        </a:rPr>
                        <m:t>𝑎</m:t>
                      </m:r>
                    </m:oMath>
                  </a14:m>
                  <a:r>
                    <a:rPr lang="es-ES" sz="5400" dirty="0">
                      <a:latin typeface="Times New Roman"/>
                      <a:ea typeface="Times New Roman"/>
                    </a:rPr>
                    <a:t>, </a:t>
                  </a:r>
                  <a:r>
                    <a:rPr lang="es-ES" sz="5400" dirty="0" err="1">
                      <a:latin typeface="Times New Roman"/>
                      <a:ea typeface="Times New Roman"/>
                    </a:rPr>
                    <a:t>mặt</a:t>
                  </a:r>
                  <a:r>
                    <a:rPr lang="es-E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es-ES" sz="5400" dirty="0" err="1">
                      <a:latin typeface="Times New Roman"/>
                      <a:ea typeface="Times New Roman"/>
                    </a:rPr>
                    <a:t>bên</a:t>
                  </a:r>
                  <a:r>
                    <a:rPr lang="es-ES" sz="5400" dirty="0">
                      <a:latin typeface="Times New Roman"/>
                      <a:ea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s-ES" sz="5400" i="1">
                          <a:latin typeface="Cambria Math"/>
                          <a:ea typeface="Times New Roman"/>
                        </a:rPr>
                        <m:t>(</m:t>
                      </m:r>
                      <m:r>
                        <a:rPr lang="es-ES" sz="5400" i="1">
                          <a:latin typeface="Cambria Math"/>
                          <a:ea typeface="Times New Roman"/>
                        </a:rPr>
                        <m:t>𝑆𝐴𝐵</m:t>
                      </m:r>
                      <m:r>
                        <a:rPr lang="es-ES" sz="5400" i="1">
                          <a:latin typeface="Cambria Math"/>
                          <a:ea typeface="Times New Roman"/>
                        </a:rPr>
                        <m:t>)</m:t>
                      </m:r>
                    </m:oMath>
                  </a14:m>
                  <a:r>
                    <a:rPr lang="es-E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es-ES" sz="5400" dirty="0" err="1">
                      <a:latin typeface="Times New Roman"/>
                      <a:ea typeface="Times New Roman"/>
                    </a:rPr>
                    <a:t>là</a:t>
                  </a:r>
                  <a:r>
                    <a:rPr lang="es-E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es-ES" sz="5400" dirty="0" err="1">
                      <a:latin typeface="Times New Roman"/>
                      <a:ea typeface="Times New Roman"/>
                    </a:rPr>
                    <a:t>tam</a:t>
                  </a:r>
                  <a:r>
                    <a:rPr lang="es-E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es-ES" sz="5400" dirty="0" err="1">
                      <a:latin typeface="Times New Roman"/>
                      <a:ea typeface="Times New Roman"/>
                    </a:rPr>
                    <a:t>giác</a:t>
                  </a:r>
                  <a:r>
                    <a:rPr lang="es-E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es-ES" sz="5400" dirty="0" err="1">
                      <a:latin typeface="Times New Roman"/>
                      <a:ea typeface="Times New Roman"/>
                    </a:rPr>
                    <a:t>đều</a:t>
                  </a:r>
                  <a:r>
                    <a:rPr lang="es-E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es-ES" sz="5400" dirty="0" err="1">
                      <a:latin typeface="Times New Roman"/>
                      <a:ea typeface="Times New Roman"/>
                    </a:rPr>
                    <a:t>và</a:t>
                  </a:r>
                  <a:r>
                    <a:rPr lang="es-E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es-ES" sz="5400" dirty="0" err="1">
                      <a:latin typeface="Times New Roman"/>
                      <a:ea typeface="Times New Roman"/>
                    </a:rPr>
                    <a:t>nằm</a:t>
                  </a:r>
                  <a:r>
                    <a:rPr lang="es-E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es-ES" sz="5400" dirty="0" err="1">
                      <a:latin typeface="Times New Roman"/>
                      <a:ea typeface="Times New Roman"/>
                    </a:rPr>
                    <a:t>trong</a:t>
                  </a:r>
                  <a:r>
                    <a:rPr lang="es-E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es-ES" sz="5400" dirty="0" err="1">
                      <a:latin typeface="Times New Roman"/>
                      <a:ea typeface="Times New Roman"/>
                    </a:rPr>
                    <a:t>mặt</a:t>
                  </a:r>
                  <a:r>
                    <a:rPr lang="es-E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es-ES" sz="5400" dirty="0" err="1">
                      <a:latin typeface="Times New Roman"/>
                      <a:ea typeface="Times New Roman"/>
                    </a:rPr>
                    <a:t>phẳng</a:t>
                  </a:r>
                  <a:r>
                    <a:rPr lang="es-E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es-ES" sz="5400" dirty="0" err="1">
                      <a:latin typeface="Times New Roman"/>
                      <a:ea typeface="Times New Roman"/>
                    </a:rPr>
                    <a:t>vuông</a:t>
                  </a:r>
                  <a:r>
                    <a:rPr lang="es-E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es-ES" sz="5400" dirty="0" err="1">
                      <a:latin typeface="Times New Roman"/>
                      <a:ea typeface="Times New Roman"/>
                    </a:rPr>
                    <a:t>góc</a:t>
                  </a:r>
                  <a:r>
                    <a:rPr lang="es-E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es-ES" sz="5400" dirty="0" err="1">
                      <a:latin typeface="Times New Roman"/>
                      <a:ea typeface="Times New Roman"/>
                    </a:rPr>
                    <a:t>với</a:t>
                  </a:r>
                  <a:r>
                    <a:rPr lang="es-E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es-ES" sz="5400" dirty="0" err="1">
                      <a:latin typeface="Times New Roman"/>
                      <a:ea typeface="Times New Roman"/>
                    </a:rPr>
                    <a:t>mp</a:t>
                  </a:r>
                  <a:r>
                    <a:rPr lang="es-E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es-ES" sz="5400" dirty="0" err="1">
                      <a:latin typeface="Times New Roman"/>
                      <a:ea typeface="Times New Roman"/>
                    </a:rPr>
                    <a:t>đáy</a:t>
                  </a:r>
                  <a:r>
                    <a:rPr lang="es-ES" sz="5400" dirty="0">
                      <a:latin typeface="Times New Roman"/>
                      <a:ea typeface="Times New Roman"/>
                    </a:rPr>
                    <a:t>. </a:t>
                  </a:r>
                  <a:r>
                    <a:rPr lang="es-ES" sz="5400" dirty="0" err="1">
                      <a:latin typeface="Times New Roman"/>
                      <a:ea typeface="Times New Roman"/>
                    </a:rPr>
                    <a:t>Thể</a:t>
                  </a:r>
                  <a:r>
                    <a:rPr lang="es-E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es-ES" sz="5400" dirty="0" err="1">
                      <a:latin typeface="Times New Roman"/>
                      <a:ea typeface="Times New Roman"/>
                    </a:rPr>
                    <a:t>tích</a:t>
                  </a:r>
                  <a:r>
                    <a:rPr lang="es-E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es-ES" sz="5400" dirty="0" err="1">
                      <a:latin typeface="Times New Roman"/>
                      <a:ea typeface="Times New Roman"/>
                    </a:rPr>
                    <a:t>khối</a:t>
                  </a:r>
                  <a:r>
                    <a:rPr lang="es-E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es-ES" sz="5400" dirty="0" err="1">
                      <a:latin typeface="Times New Roman"/>
                      <a:ea typeface="Times New Roman"/>
                    </a:rPr>
                    <a:t>chóp</a:t>
                  </a:r>
                  <a:r>
                    <a:rPr lang="es-ES" sz="5400" dirty="0">
                      <a:latin typeface="Times New Roman"/>
                      <a:ea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s-ES" sz="5400" i="1">
                          <a:latin typeface="Cambria Math"/>
                          <a:ea typeface="Times New Roman"/>
                        </a:rPr>
                        <m:t>𝑆</m:t>
                      </m:r>
                      <m:r>
                        <a:rPr lang="es-ES" sz="5400" i="1">
                          <a:latin typeface="Cambria Math"/>
                          <a:ea typeface="Times New Roman"/>
                        </a:rPr>
                        <m:t>.</m:t>
                      </m:r>
                      <m:r>
                        <a:rPr lang="es-ES" sz="5400" i="1">
                          <a:latin typeface="Cambria Math"/>
                          <a:ea typeface="Times New Roman"/>
                        </a:rPr>
                        <m:t>𝐴𝐵𝐶𝐷</m:t>
                      </m:r>
                    </m:oMath>
                  </a14:m>
                  <a:r>
                    <a:rPr lang="es-E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es-ES" sz="5400" dirty="0" err="1">
                      <a:latin typeface="Times New Roman"/>
                      <a:ea typeface="Times New Roman"/>
                    </a:rPr>
                    <a:t>là</a:t>
                  </a:r>
                  <a:r>
                    <a:rPr lang="es-ES" sz="5400" dirty="0">
                      <a:latin typeface="Times New Roman"/>
                      <a:ea typeface="Times New Roman"/>
                    </a:rPr>
                    <a:t>:</a:t>
                  </a:r>
                  <a:endParaRPr lang="en-GB" sz="5400" dirty="0">
                    <a:latin typeface="Times New Roman"/>
                    <a:ea typeface="Times New Roman"/>
                  </a:endParaRPr>
                </a:p>
                <a:p>
                  <a:pPr algn="ctr">
                    <a:lnSpc>
                      <a:spcPct val="115000"/>
                    </a:lnSpc>
                    <a:spcBef>
                      <a:spcPts val="1200"/>
                    </a:spcBef>
                    <a:buClr>
                      <a:srgbClr val="0000FF"/>
                    </a:buClr>
                    <a:tabLst>
                      <a:tab pos="1259903" algn="l"/>
                    </a:tabLst>
                  </a:pPr>
                  <a:endParaRPr lang="en-US" sz="6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5950" y="1725841"/>
                  <a:ext cx="19835649" cy="8938420"/>
                </a:xfrm>
                <a:prstGeom prst="rect">
                  <a:avLst/>
                </a:prstGeom>
                <a:blipFill>
                  <a:blip r:embed="rId2"/>
                  <a:stretch>
                    <a:fillRect l="-1175" t="-3313" r="-114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936968" y="7571131"/>
            <a:ext cx="9480951" cy="1322493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5400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es-ES" sz="5400" i="1">
                              <a:latin typeface="Cambria Math"/>
                              <a:ea typeface="Times New Roman"/>
                            </a:rPr>
                            <m:t>𝑉</m:t>
                          </m:r>
                        </m:e>
                        <m:sub>
                          <m:r>
                            <a:rPr lang="es-ES" sz="5400" i="1">
                              <a:latin typeface="Cambria Math"/>
                              <a:ea typeface="Times New Roman"/>
                            </a:rPr>
                            <m:t>𝑆</m:t>
                          </m:r>
                          <m:r>
                            <a:rPr lang="es-ES" sz="5400" i="1">
                              <a:latin typeface="Cambria Math"/>
                              <a:ea typeface="Times New Roman"/>
                            </a:rPr>
                            <m:t>.</m:t>
                          </m:r>
                          <m:r>
                            <a:rPr lang="es-ES" sz="5400" i="1">
                              <a:latin typeface="Cambria Math"/>
                              <a:ea typeface="Times New Roman"/>
                            </a:rPr>
                            <m:t>𝐴𝐵𝐶𝐷</m:t>
                          </m:r>
                        </m:sub>
                      </m:sSub>
                      <m:r>
                        <a:rPr lang="es-ES" sz="5400" i="1"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GB" sz="5400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5400" i="1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s-ES" sz="5400" i="1">
                                  <a:latin typeface="Cambria Math"/>
                                  <a:ea typeface="Times New Roman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ES" sz="5400" i="1">
                                  <a:latin typeface="Cambria Math"/>
                                  <a:ea typeface="Times New Roman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ES" sz="5400" i="1">
                              <a:latin typeface="Cambria Math"/>
                              <a:ea typeface="Times New Roman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s-ES" sz="5400" dirty="0">
                      <a:latin typeface="Times New Roman"/>
                      <a:ea typeface="Times New Roman"/>
                    </a:rPr>
                    <a:t>.</a:t>
                  </a:r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3"/>
                  <a:stretch>
                    <a:fillRect b="-1333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smtClean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860239" y="5514924"/>
            <a:ext cx="9557680" cy="1364179"/>
            <a:chOff x="1458731" y="5999652"/>
            <a:chExt cx="9199920" cy="16589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651479" cy="165894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5400" i="1" smtClean="0">
                    <a:latin typeface="Cambria Math" panose="02040503050406030204" pitchFamily="18" charset="0"/>
                    <a:ea typeface="Times New Roman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5400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es-ES" sz="5400" i="1">
                              <a:latin typeface="Cambria Math"/>
                              <a:ea typeface="Times New Roman"/>
                            </a:rPr>
                            <m:t>𝑉</m:t>
                          </m:r>
                        </m:e>
                        <m:sub>
                          <m:r>
                            <a:rPr lang="es-ES" sz="5400" i="1">
                              <a:latin typeface="Cambria Math"/>
                              <a:ea typeface="Times New Roman"/>
                            </a:rPr>
                            <m:t>𝑆</m:t>
                          </m:r>
                          <m:r>
                            <a:rPr lang="es-ES" sz="5400" i="1">
                              <a:latin typeface="Cambria Math"/>
                              <a:ea typeface="Times New Roman"/>
                            </a:rPr>
                            <m:t>.</m:t>
                          </m:r>
                          <m:r>
                            <a:rPr lang="es-ES" sz="5400" i="1">
                              <a:latin typeface="Cambria Math"/>
                              <a:ea typeface="Times New Roman"/>
                            </a:rPr>
                            <m:t>𝐴𝐵𝐶𝐷</m:t>
                          </m:r>
                        </m:sub>
                      </m:sSub>
                      <m:r>
                        <a:rPr lang="es-ES" sz="5400" i="1"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GB" sz="5400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5400" i="1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s-ES" sz="5400" i="1">
                                  <a:latin typeface="Cambria Math"/>
                                  <a:ea typeface="Times New Roman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ES" sz="5400" i="1">
                                  <a:latin typeface="Cambria Math"/>
                                  <a:ea typeface="Times New Roman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GB" sz="5400" i="1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ES" sz="5400" i="1">
                                  <a:latin typeface="Cambria Math"/>
                                  <a:ea typeface="Times New Roman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s-ES" sz="5400" i="1">
                              <a:latin typeface="Cambria Math"/>
                              <a:ea typeface="Times New Roman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es-ES" sz="5400" dirty="0">
                      <a:latin typeface="Times New Roman"/>
                      <a:ea typeface="Times New Roman"/>
                    </a:rPr>
                    <a:t>.</a:t>
                  </a:r>
                  <a:r>
                    <a:rPr lang="es-ES" sz="5400" b="1" dirty="0">
                      <a:latin typeface="Times New Roman"/>
                      <a:ea typeface="Times New Roman"/>
                    </a:rPr>
                    <a:t>	</a:t>
                  </a:r>
                </a:p>
                <a:p>
                  <a:pPr algn="ctr"/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651479" cy="1658947"/>
                </a:xfrm>
                <a:prstGeom prst="rect">
                  <a:avLst/>
                </a:prstGeom>
                <a:blipFill>
                  <a:blip r:embed="rId4"/>
                  <a:stretch>
                    <a:fillRect b="-1422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860239" y="3383782"/>
            <a:ext cx="9480951" cy="1322493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6000" b="1">
                      <a:latin typeface="Times New Roman"/>
                      <a:ea typeface="Times New Roman"/>
                    </a:rPr>
                    <a:t> </a:t>
                  </a:r>
                  <a:r>
                    <a:rPr lang="es-ES" sz="5400" b="1" smtClean="0">
                      <a:latin typeface="Times New Roman"/>
                      <a:ea typeface="Times New Roman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5400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es-ES" sz="5400" i="1">
                              <a:latin typeface="Cambria Math"/>
                              <a:ea typeface="Times New Roman"/>
                            </a:rPr>
                            <m:t>𝑉</m:t>
                          </m:r>
                        </m:e>
                        <m:sub>
                          <m:r>
                            <a:rPr lang="es-ES" sz="5400" i="1">
                              <a:latin typeface="Cambria Math"/>
                              <a:ea typeface="Times New Roman"/>
                            </a:rPr>
                            <m:t>𝑆</m:t>
                          </m:r>
                          <m:r>
                            <a:rPr lang="es-ES" sz="5400" i="1">
                              <a:latin typeface="Cambria Math"/>
                              <a:ea typeface="Times New Roman"/>
                            </a:rPr>
                            <m:t>.</m:t>
                          </m:r>
                          <m:r>
                            <a:rPr lang="es-ES" sz="5400" i="1">
                              <a:latin typeface="Cambria Math"/>
                              <a:ea typeface="Times New Roman"/>
                            </a:rPr>
                            <m:t>𝐴𝐵𝐶𝐷</m:t>
                          </m:r>
                        </m:sub>
                      </m:sSub>
                      <m:r>
                        <a:rPr lang="es-ES" sz="5400" i="1"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GB" sz="5400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5400" i="1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s-ES" sz="5400" i="1">
                                  <a:latin typeface="Cambria Math"/>
                                  <a:ea typeface="Times New Roman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ES" sz="5400" i="1">
                                  <a:latin typeface="Cambria Math"/>
                                  <a:ea typeface="Times New Roman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GB" sz="5400" i="1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ES" sz="5400" i="1">
                                  <a:latin typeface="Cambria Math"/>
                                  <a:ea typeface="Times New Roman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s-ES" sz="5400" i="1">
                              <a:latin typeface="Cambria Math"/>
                              <a:ea typeface="Times New Roman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s-ES" sz="5400" dirty="0">
                      <a:latin typeface="Times New Roman"/>
                      <a:ea typeface="Times New Roman"/>
                    </a:rPr>
                    <a:t>.</a:t>
                  </a:r>
                  <a:r>
                    <a:rPr lang="es-ES" sz="5400" b="1" dirty="0">
                      <a:latin typeface="Times New Roman"/>
                      <a:ea typeface="Times New Roman"/>
                    </a:rPr>
                    <a:t>	</a:t>
                  </a:r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5"/>
                  <a:stretch>
                    <a:fillRect b="-1466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1046890" y="9585653"/>
            <a:ext cx="9371029" cy="1322493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5400" b="1" smtClean="0">
                    <a:latin typeface="Times New Roman"/>
                    <a:ea typeface="Times New Roman"/>
                  </a:endParaRPr>
                </a:p>
                <a:p>
                  <a:pPr algn="ctr"/>
                  <a:r>
                    <a:rPr lang="es-ES" sz="5400" b="1" smtClean="0">
                      <a:latin typeface="Times New Roman"/>
                      <a:ea typeface="Times New Roman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5400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es-ES" sz="5400" i="1">
                              <a:latin typeface="Cambria Math"/>
                              <a:ea typeface="Times New Roman"/>
                            </a:rPr>
                            <m:t>𝑉</m:t>
                          </m:r>
                        </m:e>
                        <m:sub>
                          <m:r>
                            <a:rPr lang="es-ES" sz="5400" i="1">
                              <a:latin typeface="Cambria Math"/>
                              <a:ea typeface="Times New Roman"/>
                            </a:rPr>
                            <m:t>𝑆</m:t>
                          </m:r>
                          <m:r>
                            <a:rPr lang="es-ES" sz="5400" i="1">
                              <a:latin typeface="Cambria Math"/>
                              <a:ea typeface="Times New Roman"/>
                            </a:rPr>
                            <m:t>.</m:t>
                          </m:r>
                          <m:r>
                            <a:rPr lang="es-ES" sz="5400" i="1">
                              <a:latin typeface="Cambria Math"/>
                              <a:ea typeface="Times New Roman"/>
                            </a:rPr>
                            <m:t>𝐴𝐵𝐶𝐷</m:t>
                          </m:r>
                        </m:sub>
                      </m:sSub>
                      <m:r>
                        <a:rPr lang="es-ES" sz="5400" i="1">
                          <a:latin typeface="Cambria Math"/>
                          <a:ea typeface="Times New Roman"/>
                        </a:rPr>
                        <m:t>=</m:t>
                      </m:r>
                      <m:sSup>
                        <m:sSupPr>
                          <m:ctrlPr>
                            <a:rPr lang="en-GB" sz="5400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s-ES" sz="5400" i="1">
                              <a:latin typeface="Cambria Math"/>
                              <a:ea typeface="Times New Roman"/>
                            </a:rPr>
                            <m:t>𝑎</m:t>
                          </m:r>
                        </m:e>
                        <m:sup>
                          <m:r>
                            <a:rPr lang="es-ES" sz="5400" i="1">
                              <a:latin typeface="Cambria Math"/>
                              <a:ea typeface="Times New Roman"/>
                            </a:rPr>
                            <m:t>3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GB" sz="5400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radPr>
                        <m:deg/>
                        <m:e>
                          <m:r>
                            <a:rPr lang="es-ES" sz="5400" i="1">
                              <a:latin typeface="Cambria Math"/>
                              <a:ea typeface="Times New Roman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es-ES" sz="5400" dirty="0">
                      <a:latin typeface="Times New Roman"/>
                      <a:ea typeface="Times New Roman"/>
                    </a:rPr>
                    <a:t>.</a:t>
                  </a:r>
                  <a:endParaRPr lang="en-GB" sz="5400" dirty="0">
                    <a:latin typeface="Times New Roman"/>
                    <a:ea typeface="Times New Roman"/>
                  </a:endParaRPr>
                </a:p>
                <a:p>
                  <a:pPr algn="ctr"/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6"/>
                  <a:stretch>
                    <a:fillRect b="-1600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smtClean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914382" y="5936875"/>
            <a:ext cx="1131008" cy="88431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26817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67621" y="-110212"/>
            <a:ext cx="24754795" cy="4047849"/>
            <a:chOff x="534986" y="1725841"/>
            <a:chExt cx="24261022" cy="8938420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6" y="1869705"/>
              <a:ext cx="24261022" cy="6487112"/>
              <a:chOff x="534986" y="1647866"/>
              <a:chExt cx="24261022" cy="648711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89"/>
                <a:ext cx="24040359" cy="641408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6" y="1647866"/>
                <a:ext cx="3573085" cy="2248304"/>
                <a:chOff x="534986" y="1647866"/>
                <a:chExt cx="3573085" cy="2248304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6" y="1647866"/>
                  <a:ext cx="3573085" cy="2118672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600" y="1653393"/>
                  <a:ext cx="2097638" cy="2242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6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095950" y="1725841"/>
                  <a:ext cx="19835649" cy="89384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 algn="just">
                    <a:lnSpc>
                      <a:spcPct val="107000"/>
                    </a:lnSpc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vi-VN" sz="5400" dirty="0">
                      <a:latin typeface="Times New Roman"/>
                      <a:ea typeface="Times New Roman"/>
                    </a:rPr>
                    <a:t>Cho hình chóp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𝑆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.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𝐴𝐵𝐶𝐷</m:t>
                      </m:r>
                    </m:oMath>
                  </a14:m>
                  <a:r>
                    <a:rPr lang="vi-VN" sz="5400" dirty="0">
                      <a:latin typeface="Times New Roman"/>
                      <a:ea typeface="Times New Roman"/>
                    </a:rPr>
                    <a:t>có đáy là hình vuông cạnh </a:t>
                  </a:r>
                  <a14:m>
                    <m:oMath xmlns:m="http://schemas.openxmlformats.org/officeDocument/2006/math">
                      <m:r>
                        <a:rPr lang="en-GB" sz="5400">
                          <a:latin typeface="Cambria Math"/>
                          <a:ea typeface="Times New Roman"/>
                        </a:rPr>
                        <m:t>2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𝑎</m:t>
                      </m:r>
                    </m:oMath>
                  </a14:m>
                  <a:r>
                    <a:rPr lang="vi-VN" sz="5400" dirty="0">
                      <a:latin typeface="Times New Roman"/>
                      <a:ea typeface="Times New Roman"/>
                    </a:rPr>
                    <a:t>, mặt bên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sz="5400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sz="5400" i="1">
                              <a:latin typeface="Cambria Math"/>
                              <a:ea typeface="Times New Roman"/>
                            </a:rPr>
                            <m:t>𝑆𝐴𝐵</m:t>
                          </m:r>
                        </m:e>
                      </m:d>
                    </m:oMath>
                  </a14:m>
                  <a:r>
                    <a:rPr lang="vi-VN" sz="5400" dirty="0">
                      <a:latin typeface="Times New Roman"/>
                      <a:ea typeface="Times New Roman"/>
                    </a:rPr>
                    <a:t> là tam giác đều và nằm trong mặt phẳng vuông góc với mp đáy. Thể tích khối chóp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𝑆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.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𝐴𝐵𝐶𝐷</m:t>
                      </m:r>
                    </m:oMath>
                  </a14:m>
                  <a:r>
                    <a:rPr lang="vi-VN" sz="5400" dirty="0">
                      <a:latin typeface="Times New Roman"/>
                      <a:ea typeface="Times New Roman"/>
                    </a:rPr>
                    <a:t> là:</a:t>
                  </a:r>
                  <a:endParaRPr lang="en-GB" sz="5400" dirty="0">
                    <a:latin typeface="Times New Roman"/>
                    <a:ea typeface="Times New Roman"/>
                  </a:endParaRPr>
                </a:p>
                <a:p>
                  <a:pPr algn="ctr">
                    <a:lnSpc>
                      <a:spcPct val="115000"/>
                    </a:lnSpc>
                    <a:spcBef>
                      <a:spcPts val="1200"/>
                    </a:spcBef>
                    <a:buClr>
                      <a:srgbClr val="0000FF"/>
                    </a:buClr>
                    <a:tabLst>
                      <a:tab pos="1259903" algn="l"/>
                    </a:tabLst>
                  </a:pPr>
                  <a:endParaRPr lang="en-US" sz="6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5950" y="1725841"/>
                  <a:ext cx="19835649" cy="8938420"/>
                </a:xfrm>
                <a:prstGeom prst="rect">
                  <a:avLst/>
                </a:prstGeom>
                <a:blipFill>
                  <a:blip r:embed="rId2"/>
                  <a:stretch>
                    <a:fillRect l="-1175" t="-3313" r="-114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796802" y="7558027"/>
            <a:ext cx="9808819" cy="1669912"/>
            <a:chOff x="1458731" y="5974305"/>
            <a:chExt cx="9159025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40134" y="5974305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4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𝑆</m:t>
                            </m:r>
                            <m:r>
                              <a:rPr lang="en-US" sz="4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.</m:t>
                            </m:r>
                            <m:r>
                              <a:rPr lang="en-US" sz="4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𝐴𝐵𝐶𝐷</m:t>
                            </m:r>
                          </m:sub>
                        </m:sSub>
                        <m:r>
                          <a:rPr lang="en-US" sz="4200" i="1">
                            <a:latin typeface="Cambria Math"/>
                            <a:ea typeface="Times New Roman"/>
                            <a:cs typeface="Times New Roman"/>
                          </a:rPr>
                          <m:t>=</m:t>
                        </m:r>
                        <m:f>
                          <m:fPr>
                            <m:ctrlPr>
                              <a:rPr lang="en-GB" sz="4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4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2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2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GB" sz="4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2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4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42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0134" y="5974305"/>
                  <a:ext cx="7577622" cy="16082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smtClean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860239" y="5611217"/>
            <a:ext cx="9745382" cy="1808388"/>
            <a:chOff x="1458731" y="6091879"/>
            <a:chExt cx="9126063" cy="1516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6091879"/>
                  <a:ext cx="7577622" cy="151602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400" i="1" smtClean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i="1">
                              <a:latin typeface="Cambria Math"/>
                              <a:ea typeface="Times New Roman"/>
                              <a:cs typeface="Times New Roman"/>
                            </a:rPr>
                            <m:t>𝑉</m:t>
                          </m:r>
                        </m:e>
                        <m:sub>
                          <m:r>
                            <a:rPr lang="en-US" sz="5400" i="1">
                              <a:latin typeface="Cambria Math"/>
                              <a:ea typeface="Times New Roman"/>
                              <a:cs typeface="Times New Roman"/>
                            </a:rPr>
                            <m:t>𝑆</m:t>
                          </m:r>
                          <m:r>
                            <a:rPr lang="en-US" sz="5400" i="1">
                              <a:latin typeface="Cambria Math"/>
                              <a:ea typeface="Times New Roman"/>
                              <a:cs typeface="Times New Roman"/>
                            </a:rPr>
                            <m:t>.</m:t>
                          </m:r>
                          <m:r>
                            <a:rPr lang="en-US" sz="5400" i="1">
                              <a:latin typeface="Cambria Math"/>
                              <a:ea typeface="Times New Roman"/>
                              <a:cs typeface="Times New Roman"/>
                            </a:rPr>
                            <m:t>𝐴𝐵𝐶𝐷</m:t>
                          </m:r>
                        </m:sub>
                      </m:sSub>
                      <m:r>
                        <a:rPr lang="en-US" sz="54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GB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5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5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5400" i="1"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vi-VN" sz="5400" dirty="0">
                      <a:latin typeface="Times New Roman"/>
                      <a:ea typeface="Times New Roman"/>
                    </a:rPr>
                    <a:t>.</a:t>
                  </a:r>
                  <a:endParaRPr lang="en-GB" sz="5400" dirty="0">
                    <a:latin typeface="Times New Roman"/>
                    <a:ea typeface="Times New Roman"/>
                  </a:endParaRPr>
                </a:p>
                <a:p>
                  <a:pPr algn="ctr"/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6091879"/>
                  <a:ext cx="7577622" cy="151602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860239" y="3383782"/>
            <a:ext cx="9745382" cy="1834308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6000" b="1">
                      <a:latin typeface="Times New Roman"/>
                      <a:ea typeface="Times New Roman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5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i="1">
                              <a:latin typeface="Cambria Math"/>
                              <a:ea typeface="Times New Roman"/>
                              <a:cs typeface="Times New Roman"/>
                            </a:rPr>
                            <m:t>𝑉</m:t>
                          </m:r>
                        </m:e>
                        <m:sub>
                          <m:r>
                            <a:rPr lang="en-US" sz="5400" i="1">
                              <a:latin typeface="Cambria Math"/>
                              <a:ea typeface="Times New Roman"/>
                              <a:cs typeface="Times New Roman"/>
                            </a:rPr>
                            <m:t>𝑆</m:t>
                          </m:r>
                          <m:r>
                            <a:rPr lang="en-US" sz="5400" i="1">
                              <a:latin typeface="Cambria Math"/>
                              <a:ea typeface="Times New Roman"/>
                              <a:cs typeface="Times New Roman"/>
                            </a:rPr>
                            <m:t>.</m:t>
                          </m:r>
                          <m:r>
                            <a:rPr lang="en-US" sz="5400" i="1">
                              <a:latin typeface="Cambria Math"/>
                              <a:ea typeface="Times New Roman"/>
                              <a:cs typeface="Times New Roman"/>
                            </a:rPr>
                            <m:t>𝐴𝐵𝐶𝐷</m:t>
                          </m:r>
                        </m:sub>
                      </m:sSub>
                      <m:r>
                        <a:rPr lang="en-US" sz="54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GB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i="1">
                              <a:latin typeface="Cambria Math"/>
                              <a:ea typeface="Times New Roman"/>
                              <a:cs typeface="Times New Roman"/>
                            </a:rPr>
                            <m:t>𝑎</m:t>
                          </m:r>
                        </m:e>
                        <m:sup>
                          <m:r>
                            <a:rPr lang="en-US" sz="5400" i="1"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GB" sz="5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i="1"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vi-VN" sz="5400" dirty="0">
                      <a:latin typeface="Times New Roman"/>
                      <a:ea typeface="Times New Roman"/>
                    </a:rPr>
                    <a:t>.</a:t>
                  </a:r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1046890" y="9585653"/>
            <a:ext cx="9558731" cy="1982223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5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i="1">
                              <a:latin typeface="Cambria Math"/>
                              <a:ea typeface="Times New Roman"/>
                              <a:cs typeface="Times New Roman"/>
                            </a:rPr>
                            <m:t>𝑉</m:t>
                          </m:r>
                        </m:e>
                        <m:sub>
                          <m:r>
                            <a:rPr lang="en-US" sz="5400" i="1">
                              <a:latin typeface="Cambria Math"/>
                              <a:ea typeface="Times New Roman"/>
                              <a:cs typeface="Times New Roman"/>
                            </a:rPr>
                            <m:t>𝑆</m:t>
                          </m:r>
                          <m:r>
                            <a:rPr lang="en-US" sz="5400" i="1">
                              <a:latin typeface="Cambria Math"/>
                              <a:ea typeface="Times New Roman"/>
                              <a:cs typeface="Times New Roman"/>
                            </a:rPr>
                            <m:t>.</m:t>
                          </m:r>
                          <m:r>
                            <a:rPr lang="en-US" sz="5400" i="1">
                              <a:latin typeface="Cambria Math"/>
                              <a:ea typeface="Times New Roman"/>
                              <a:cs typeface="Times New Roman"/>
                            </a:rPr>
                            <m:t>𝐴𝐵𝐶𝐷</m:t>
                          </m:r>
                        </m:sub>
                      </m:sSub>
                      <m:r>
                        <a:rPr lang="en-US" sz="54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GB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5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5400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5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5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GB" sz="5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5400" i="1"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vi-VN" sz="5400" dirty="0">
                      <a:latin typeface="Times New Roman"/>
                      <a:ea typeface="Times New Roman"/>
                    </a:rPr>
                    <a:t>.</a:t>
                  </a:r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smtClean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132652" y="10191204"/>
            <a:ext cx="1131008" cy="1221914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388910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67621" y="-110212"/>
            <a:ext cx="24754795" cy="4134347"/>
            <a:chOff x="534986" y="1725841"/>
            <a:chExt cx="24261022" cy="9129424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6" y="1869705"/>
              <a:ext cx="24261022" cy="6487112"/>
              <a:chOff x="534986" y="1647866"/>
              <a:chExt cx="24261022" cy="648711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89"/>
                <a:ext cx="24040359" cy="641408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6" y="1647866"/>
                <a:ext cx="3573085" cy="2248304"/>
                <a:chOff x="534986" y="1647866"/>
                <a:chExt cx="3573085" cy="2248304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6" y="1647866"/>
                  <a:ext cx="3573085" cy="2118672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600" y="1653393"/>
                  <a:ext cx="2097638" cy="2242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7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095950" y="1725841"/>
                  <a:ext cx="19835649" cy="9129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 algn="just">
                    <a:lnSpc>
                      <a:spcPct val="107000"/>
                    </a:lnSpc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vi-VN" sz="5400" dirty="0">
                      <a:latin typeface="Times New Roman"/>
                      <a:ea typeface="Times New Roman"/>
                    </a:rPr>
                    <a:t>Cho hình chóp </a:t>
                  </a:r>
                  <a14:m>
                    <m:oMath xmlns:m="http://schemas.openxmlformats.org/officeDocument/2006/math">
                      <m:r>
                        <a:rPr lang="vi-VN" sz="5400" i="1">
                          <a:latin typeface="Cambria Math"/>
                          <a:ea typeface="Times New Roman"/>
                        </a:rPr>
                        <m:t>𝑆</m:t>
                      </m:r>
                      <m:r>
                        <a:rPr lang="vi-VN" sz="5400" i="1">
                          <a:latin typeface="Cambria Math"/>
                          <a:ea typeface="Times New Roman"/>
                        </a:rPr>
                        <m:t>.</m:t>
                      </m:r>
                      <m:r>
                        <a:rPr lang="vi-VN" sz="5400" i="1">
                          <a:latin typeface="Cambria Math"/>
                          <a:ea typeface="Times New Roman"/>
                        </a:rPr>
                        <m:t>𝐴𝐵𝐶𝐷</m:t>
                      </m:r>
                    </m:oMath>
                  </a14:m>
                  <a:r>
                    <a:rPr lang="vi-VN" sz="5400" dirty="0">
                      <a:latin typeface="Times New Roman"/>
                      <a:ea typeface="Times New Roman"/>
                    </a:rPr>
                    <a:t> có đáy </a:t>
                  </a:r>
                  <a14:m>
                    <m:oMath xmlns:m="http://schemas.openxmlformats.org/officeDocument/2006/math">
                      <m:r>
                        <a:rPr lang="vi-VN" sz="5400" i="1">
                          <a:latin typeface="Cambria Math"/>
                          <a:ea typeface="Times New Roman"/>
                        </a:rPr>
                        <m:t>𝐴𝐵𝐶𝐷</m:t>
                      </m:r>
                    </m:oMath>
                  </a14:m>
                  <a:r>
                    <a:rPr lang="vi-VN" sz="5400" dirty="0">
                      <a:latin typeface="Times New Roman"/>
                      <a:ea typeface="Times New Roman"/>
                    </a:rPr>
                    <a:t> là hình chữ nhật với </a:t>
                  </a:r>
                  <a14:m>
                    <m:oMath xmlns:m="http://schemas.openxmlformats.org/officeDocument/2006/math">
                      <m:r>
                        <a:rPr lang="vi-VN" sz="5400" i="1">
                          <a:latin typeface="Cambria Math"/>
                          <a:ea typeface="Times New Roman"/>
                        </a:rPr>
                        <m:t>𝐴𝐵</m:t>
                      </m:r>
                      <m:r>
                        <a:rPr lang="vi-VN" sz="5400" i="1">
                          <a:latin typeface="Cambria Math"/>
                          <a:ea typeface="Times New Roman"/>
                        </a:rPr>
                        <m:t>=2</m:t>
                      </m:r>
                      <m:r>
                        <a:rPr lang="vi-VN" sz="5400" i="1">
                          <a:latin typeface="Cambria Math"/>
                          <a:ea typeface="Times New Roman"/>
                        </a:rPr>
                        <m:t>𝑎</m:t>
                      </m:r>
                      <m:r>
                        <a:rPr lang="vi-VN" sz="5400" i="1">
                          <a:latin typeface="Cambria Math"/>
                          <a:ea typeface="Times New Roman"/>
                        </a:rPr>
                        <m:t>, </m:t>
                      </m:r>
                      <m:r>
                        <a:rPr lang="vi-VN" sz="5400" i="1">
                          <a:latin typeface="Cambria Math"/>
                          <a:ea typeface="Times New Roman"/>
                        </a:rPr>
                        <m:t>𝐴𝐷</m:t>
                      </m:r>
                      <m:r>
                        <a:rPr lang="vi-VN" sz="5400" i="1"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vi-VN" sz="5400" i="1">
                          <a:latin typeface="Cambria Math"/>
                          <a:ea typeface="Times New Roman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GB" sz="5400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radPr>
                        <m:deg/>
                        <m:e>
                          <m:r>
                            <a:rPr lang="vi-VN" sz="5400" i="1">
                              <a:latin typeface="Cambria Math"/>
                              <a:ea typeface="Times New Roman"/>
                            </a:rPr>
                            <m:t>2</m:t>
                          </m:r>
                        </m:e>
                      </m:rad>
                      <m:r>
                        <a:rPr lang="vi-VN" sz="5400" i="1">
                          <a:latin typeface="Cambria Math"/>
                          <a:ea typeface="Times New Roman"/>
                        </a:rPr>
                        <m:t>.</m:t>
                      </m:r>
                    </m:oMath>
                  </a14:m>
                  <a:r>
                    <a:rPr lang="vi-VN" sz="5400" dirty="0">
                      <a:latin typeface="Times New Roman"/>
                      <a:ea typeface="Times New Roman"/>
                    </a:rPr>
                    <a:t> Tam giác </a:t>
                  </a:r>
                  <a14:m>
                    <m:oMath xmlns:m="http://schemas.openxmlformats.org/officeDocument/2006/math">
                      <m:r>
                        <a:rPr lang="vi-VN" sz="5400" i="1">
                          <a:latin typeface="Cambria Math"/>
                          <a:ea typeface="Times New Roman"/>
                        </a:rPr>
                        <m:t>𝑆𝐴𝐵</m:t>
                      </m:r>
                    </m:oMath>
                  </a14:m>
                  <a:r>
                    <a:rPr lang="vi-VN" sz="5400" dirty="0">
                      <a:latin typeface="Times New Roman"/>
                      <a:ea typeface="Times New Roman"/>
                    </a:rPr>
                    <a:t> đều và nằm trong mặt phẳng vuông góc với đáy. </a:t>
                  </a:r>
                  <a:r>
                    <a:rPr lang="en-US" sz="5400" dirty="0" err="1">
                      <a:latin typeface="Times New Roman"/>
                      <a:ea typeface="Times New Roman"/>
                    </a:rPr>
                    <a:t>Thể</a:t>
                  </a:r>
                  <a:r>
                    <a:rPr lang="en-U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en-US" sz="5400" dirty="0" err="1">
                      <a:latin typeface="Times New Roman"/>
                      <a:ea typeface="Times New Roman"/>
                    </a:rPr>
                    <a:t>tích</a:t>
                  </a:r>
                  <a:r>
                    <a:rPr lang="en-US" sz="5400" dirty="0">
                      <a:latin typeface="Times New Roman"/>
                      <a:ea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5400" i="1">
                          <a:latin typeface="Cambria Math"/>
                          <a:ea typeface="Times New Roman"/>
                        </a:rPr>
                        <m:t>𝑉</m:t>
                      </m:r>
                    </m:oMath>
                  </a14:m>
                  <a:r>
                    <a:rPr lang="en-U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en-US" sz="5400" dirty="0" err="1">
                      <a:latin typeface="Times New Roman"/>
                      <a:ea typeface="Times New Roman"/>
                    </a:rPr>
                    <a:t>của</a:t>
                  </a:r>
                  <a:r>
                    <a:rPr lang="en-U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en-US" sz="5400" dirty="0" err="1">
                      <a:latin typeface="Times New Roman"/>
                      <a:ea typeface="Times New Roman"/>
                    </a:rPr>
                    <a:t>hình</a:t>
                  </a:r>
                  <a:r>
                    <a:rPr lang="en-U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en-US" sz="5400" dirty="0" err="1">
                      <a:latin typeface="Times New Roman"/>
                      <a:ea typeface="Times New Roman"/>
                    </a:rPr>
                    <a:t>chóp</a:t>
                  </a:r>
                  <a:r>
                    <a:rPr lang="en-US" sz="5400" dirty="0">
                      <a:latin typeface="Times New Roman"/>
                      <a:ea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5400" i="1">
                          <a:latin typeface="Cambria Math"/>
                          <a:ea typeface="Times New Roman"/>
                        </a:rPr>
                        <m:t>𝑆</m:t>
                      </m:r>
                      <m:r>
                        <a:rPr lang="vi-VN" sz="5400" i="1">
                          <a:latin typeface="Cambria Math"/>
                          <a:ea typeface="Times New Roman"/>
                        </a:rPr>
                        <m:t>.</m:t>
                      </m:r>
                      <m:r>
                        <a:rPr lang="vi-VN" sz="5400" i="1">
                          <a:latin typeface="Cambria Math"/>
                          <a:ea typeface="Times New Roman"/>
                        </a:rPr>
                        <m:t>𝐴𝐵𝐶𝐷</m:t>
                      </m:r>
                    </m:oMath>
                  </a14:m>
                  <a:r>
                    <a:rPr lang="en-U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en-US" sz="5400" dirty="0" err="1">
                      <a:latin typeface="Times New Roman"/>
                      <a:ea typeface="Times New Roman"/>
                    </a:rPr>
                    <a:t>là</a:t>
                  </a:r>
                  <a:r>
                    <a:rPr lang="en-US" sz="5400" dirty="0">
                      <a:latin typeface="Times New Roman"/>
                      <a:ea typeface="Times New Roman"/>
                    </a:rPr>
                    <a:t>:</a:t>
                  </a:r>
                  <a:endParaRPr lang="en-GB" sz="5400" dirty="0">
                    <a:latin typeface="Times New Roman"/>
                    <a:ea typeface="Times New Roman"/>
                  </a:endParaRPr>
                </a:p>
                <a:p>
                  <a:pPr algn="ctr">
                    <a:lnSpc>
                      <a:spcPct val="115000"/>
                    </a:lnSpc>
                    <a:spcBef>
                      <a:spcPts val="1200"/>
                    </a:spcBef>
                    <a:buClr>
                      <a:srgbClr val="0000FF"/>
                    </a:buClr>
                    <a:tabLst>
                      <a:tab pos="1259903" algn="l"/>
                    </a:tabLst>
                  </a:pPr>
                  <a:endParaRPr lang="en-US" sz="6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5950" y="1725841"/>
                  <a:ext cx="19835649" cy="9129424"/>
                </a:xfrm>
                <a:prstGeom prst="rect">
                  <a:avLst/>
                </a:prstGeom>
                <a:blipFill>
                  <a:blip r:embed="rId2"/>
                  <a:stretch>
                    <a:fillRect l="-1175" t="-3245" r="-114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936968" y="7571131"/>
            <a:ext cx="9611289" cy="1540212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600" i="1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Pr>
                          <m:num>
                            <m:r>
                              <a:rPr lang="vi-VN" sz="4600" i="1">
                                <a:latin typeface="Cambria Math"/>
                                <a:ea typeface="Times New Roman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GB" sz="4600" i="1"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vi-VN" sz="4600" i="1"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vi-VN" sz="4600" i="1">
                                    <a:latin typeface="Cambria Math"/>
                                    <a:ea typeface="Times New Roman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GB" sz="4600" i="1"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600" i="1">
                                    <a:latin typeface="Cambria Math"/>
                                    <a:ea typeface="Times New Roman"/>
                                  </a:rPr>
                                  <m:t>6</m:t>
                                </m:r>
                              </m:e>
                            </m:rad>
                          </m:num>
                          <m:den>
                            <m:r>
                              <a:rPr lang="vi-VN" sz="4600" i="1">
                                <a:latin typeface="Cambria Math"/>
                                <a:ea typeface="Times New Roman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46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smtClean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860239" y="5514923"/>
            <a:ext cx="9480951" cy="1322493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6000" b="1" i="1">
                          <a:latin typeface="Cambria Math"/>
                          <a:ea typeface="Times New Roman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GB" sz="60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e>
                      </m:rad>
                      <m:sSup>
                        <m:sSupPr>
                          <m:ctrlPr>
                            <a:rPr lang="en-GB" sz="60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𝒂</m:t>
                          </m:r>
                        </m:e>
                        <m:sup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vi-VN" sz="5000" dirty="0" smtClean="0">
                      <a:latin typeface="Times New Roman"/>
                      <a:ea typeface="Times New Roman"/>
                    </a:rPr>
                    <a:t>.</a:t>
                  </a:r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4"/>
                  <a:stretch>
                    <a:fillRect b="-124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860239" y="3383782"/>
            <a:ext cx="9480951" cy="1322493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6000" b="1" dirty="0">
                      <a:latin typeface="Times New Roman"/>
                      <a:ea typeface="Times New Roman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sz="50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latin typeface="Cambria Math"/>
                              <a:ea typeface="Times New Roman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GB" sz="5000" b="1" i="1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000" b="1" i="1">
                                  <a:latin typeface="Cambria Math"/>
                                  <a:ea typeface="Times New Roman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50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GB" sz="50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5000" b="1" i="1">
                              <a:latin typeface="Cambria Math"/>
                              <a:ea typeface="Times New Roman"/>
                            </a:rPr>
                            <m:t>𝒂</m:t>
                          </m:r>
                        </m:e>
                        <m:sup>
                          <m:r>
                            <a:rPr lang="en-US" sz="50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vi-VN" sz="5000" dirty="0">
                      <a:latin typeface="Times New Roman"/>
                      <a:ea typeface="Times New Roman"/>
                    </a:rPr>
                    <a:t>.</a:t>
                  </a:r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5"/>
                  <a:stretch>
                    <a:fillRect b="-977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1046890" y="9585653"/>
            <a:ext cx="9371029" cy="1322493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6000" b="1" i="1">
                          <a:latin typeface="Cambria Math"/>
                          <a:ea typeface="Times New Roman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sz="60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e>
                      </m:rad>
                      <m:sSup>
                        <m:sSupPr>
                          <m:ctrlPr>
                            <a:rPr lang="en-GB" sz="60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𝒂</m:t>
                          </m:r>
                        </m:e>
                        <m:sup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vi-VN" sz="5000" dirty="0">
                      <a:latin typeface="Times New Roman"/>
                      <a:ea typeface="Times New Roman"/>
                    </a:rPr>
                    <a:t>.</a:t>
                  </a:r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6"/>
                  <a:stretch>
                    <a:fillRect b="-1288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smtClean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979696" y="7967620"/>
            <a:ext cx="1131008" cy="1023474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244391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67621" y="-110212"/>
            <a:ext cx="24754795" cy="3741291"/>
            <a:chOff x="534986" y="1725841"/>
            <a:chExt cx="24261022" cy="8261481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6" y="1869705"/>
              <a:ext cx="24261022" cy="6487112"/>
              <a:chOff x="534986" y="1647866"/>
              <a:chExt cx="24261022" cy="648711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89"/>
                <a:ext cx="24040359" cy="641408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6" y="1647866"/>
                <a:ext cx="3573085" cy="2248304"/>
                <a:chOff x="534986" y="1647866"/>
                <a:chExt cx="3573085" cy="2248304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6" y="1647866"/>
                  <a:ext cx="3573085" cy="2118672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600" y="1653393"/>
                  <a:ext cx="2097638" cy="2242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8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095950" y="1725841"/>
                  <a:ext cx="19835649" cy="82614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 algn="just">
                    <a:lnSpc>
                      <a:spcPct val="107000"/>
                    </a:lnSpc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vi-VN" sz="5400" dirty="0">
                      <a:latin typeface="Times New Roman"/>
                      <a:ea typeface="Times New Roman"/>
                    </a:rPr>
                    <a:t>Cho hình chóp </a:t>
                  </a:r>
                  <a14:m>
                    <m:oMath xmlns:m="http://schemas.openxmlformats.org/officeDocument/2006/math">
                      <m:r>
                        <a:rPr lang="vi-VN" sz="5400" i="1">
                          <a:latin typeface="Cambria Math"/>
                          <a:ea typeface="Times New Roman"/>
                        </a:rPr>
                        <m:t>𝑆</m:t>
                      </m:r>
                      <m:r>
                        <a:rPr lang="vi-VN" sz="5400" i="1">
                          <a:latin typeface="Cambria Math"/>
                          <a:ea typeface="Times New Roman"/>
                        </a:rPr>
                        <m:t>.</m:t>
                      </m:r>
                      <m:r>
                        <a:rPr lang="vi-VN" sz="5400" i="1">
                          <a:latin typeface="Cambria Math"/>
                          <a:ea typeface="Times New Roman"/>
                        </a:rPr>
                        <m:t>𝐴𝐵𝐶𝐷</m:t>
                      </m:r>
                    </m:oMath>
                  </a14:m>
                  <a:r>
                    <a:rPr lang="vi-VN" sz="5400" dirty="0">
                      <a:latin typeface="Times New Roman"/>
                      <a:ea typeface="Times New Roman"/>
                    </a:rPr>
                    <a:t> có đáy </a:t>
                  </a:r>
                  <a14:m>
                    <m:oMath xmlns:m="http://schemas.openxmlformats.org/officeDocument/2006/math">
                      <m:r>
                        <a:rPr lang="vi-VN" sz="5400" i="1">
                          <a:latin typeface="Cambria Math"/>
                          <a:ea typeface="Times New Roman"/>
                        </a:rPr>
                        <m:t>𝐴𝐵𝐶𝐷</m:t>
                      </m:r>
                    </m:oMath>
                  </a14:m>
                  <a:r>
                    <a:rPr lang="vi-VN" sz="5400" dirty="0">
                      <a:latin typeface="Times New Roman"/>
                      <a:ea typeface="Times New Roman"/>
                    </a:rPr>
                    <a:t> là hình chữ nhật, hai mặt phẳng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sz="5400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vi-VN" sz="5400" i="1">
                              <a:latin typeface="Cambria Math"/>
                              <a:ea typeface="Times New Roman"/>
                            </a:rPr>
                            <m:t>𝑆𝐴𝐵</m:t>
                          </m:r>
                        </m:e>
                      </m:d>
                    </m:oMath>
                  </a14:m>
                  <a:r>
                    <a:rPr lang="vi-VN" sz="5400" dirty="0">
                      <a:latin typeface="Times New Roman"/>
                      <a:ea typeface="Times New Roman"/>
                    </a:rPr>
                    <a:t> và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sz="5400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vi-VN" sz="5400" i="1">
                              <a:latin typeface="Cambria Math"/>
                              <a:ea typeface="Times New Roman"/>
                            </a:rPr>
                            <m:t>𝑆𝐴𝐷</m:t>
                          </m:r>
                        </m:e>
                      </m:d>
                    </m:oMath>
                  </a14:m>
                  <a:r>
                    <a:rPr lang="vi-VN" sz="5400" dirty="0">
                      <a:latin typeface="Times New Roman"/>
                      <a:ea typeface="Times New Roman"/>
                    </a:rPr>
                    <a:t> cùng vuông góc với đáy</a:t>
                  </a:r>
                  <a:r>
                    <a:rPr lang="en-US" sz="5400" dirty="0">
                      <a:latin typeface="Times New Roman"/>
                      <a:ea typeface="Times New Roman"/>
                    </a:rPr>
                    <a:t>, </a:t>
                  </a:r>
                  <a:r>
                    <a:rPr lang="en-US" sz="5400" dirty="0" err="1">
                      <a:latin typeface="Times New Roman"/>
                      <a:ea typeface="Times New Roman"/>
                    </a:rPr>
                    <a:t>biết</a:t>
                  </a:r>
                  <a:r>
                    <a:rPr lang="en-U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en-US" sz="5400" dirty="0" err="1">
                      <a:latin typeface="Times New Roman"/>
                      <a:ea typeface="Times New Roman"/>
                    </a:rPr>
                    <a:t>diện</a:t>
                  </a:r>
                  <a:r>
                    <a:rPr lang="en-U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en-US" sz="5400" dirty="0" err="1">
                      <a:latin typeface="Times New Roman"/>
                      <a:ea typeface="Times New Roman"/>
                    </a:rPr>
                    <a:t>tích</a:t>
                  </a:r>
                  <a:r>
                    <a:rPr lang="en-U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en-US" sz="5400" dirty="0" err="1">
                      <a:latin typeface="Times New Roman"/>
                      <a:ea typeface="Times New Roman"/>
                    </a:rPr>
                    <a:t>đáy</a:t>
                  </a:r>
                  <a:r>
                    <a:rPr lang="en-U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vi-VN" sz="5400" dirty="0">
                      <a:latin typeface="Times New Roman"/>
                      <a:ea typeface="Times New Roman"/>
                    </a:rPr>
                    <a:t>bằng </a:t>
                  </a:r>
                  <a14:m>
                    <m:oMath xmlns:m="http://schemas.openxmlformats.org/officeDocument/2006/math">
                      <m:r>
                        <a:rPr lang="vi-VN" sz="5400" i="1">
                          <a:latin typeface="Cambria Math"/>
                          <a:ea typeface="Times New Roman"/>
                        </a:rPr>
                        <m:t>𝑚</m:t>
                      </m:r>
                    </m:oMath>
                  </a14:m>
                  <a:r>
                    <a:rPr lang="vi-VN" sz="5400" dirty="0">
                      <a:latin typeface="Times New Roman"/>
                      <a:ea typeface="Times New Roman"/>
                    </a:rPr>
                    <a:t>. Thể tích </a:t>
                  </a:r>
                  <a14:m>
                    <m:oMath xmlns:m="http://schemas.openxmlformats.org/officeDocument/2006/math">
                      <m:r>
                        <a:rPr lang="vi-VN" sz="5400" i="1">
                          <a:latin typeface="Cambria Math"/>
                          <a:ea typeface="Times New Roman"/>
                        </a:rPr>
                        <m:t>𝑉</m:t>
                      </m:r>
                    </m:oMath>
                  </a14:m>
                  <a:r>
                    <a:rPr lang="vi-VN" sz="5400" dirty="0">
                      <a:latin typeface="Times New Roman"/>
                      <a:ea typeface="Times New Roman"/>
                    </a:rPr>
                    <a:t> của khối chóp </a:t>
                  </a:r>
                  <a14:m>
                    <m:oMath xmlns:m="http://schemas.openxmlformats.org/officeDocument/2006/math">
                      <m:r>
                        <a:rPr lang="vi-VN" sz="5400" i="1">
                          <a:latin typeface="Cambria Math"/>
                          <a:ea typeface="Times New Roman"/>
                        </a:rPr>
                        <m:t>𝑆</m:t>
                      </m:r>
                      <m:r>
                        <a:rPr lang="vi-VN" sz="5400" i="1">
                          <a:latin typeface="Cambria Math"/>
                          <a:ea typeface="Times New Roman"/>
                        </a:rPr>
                        <m:t>.</m:t>
                      </m:r>
                      <m:r>
                        <a:rPr lang="vi-VN" sz="5400" i="1">
                          <a:latin typeface="Cambria Math"/>
                          <a:ea typeface="Times New Roman"/>
                        </a:rPr>
                        <m:t>𝐴𝐵𝐶𝐷</m:t>
                      </m:r>
                    </m:oMath>
                  </a14:m>
                  <a:r>
                    <a:rPr lang="vi-VN" sz="5400" dirty="0">
                      <a:latin typeface="Times New Roman"/>
                      <a:ea typeface="Times New Roman"/>
                    </a:rPr>
                    <a:t> là:</a:t>
                  </a:r>
                  <a:endParaRPr lang="en-GB" sz="5400" dirty="0">
                    <a:latin typeface="Times New Roman"/>
                    <a:ea typeface="Times New Roman"/>
                  </a:endParaRPr>
                </a:p>
                <a:p>
                  <a:pPr algn="just">
                    <a:lnSpc>
                      <a:spcPct val="107000"/>
                    </a:lnSpc>
                    <a:spcAft>
                      <a:spcPts val="800"/>
                    </a:spcAft>
                    <a:tabLst>
                      <a:tab pos="635000" algn="l"/>
                      <a:tab pos="2222500" algn="l"/>
                      <a:tab pos="3810000" algn="l"/>
                      <a:tab pos="5397500" algn="l"/>
                    </a:tabLst>
                  </a:pPr>
                  <a:r>
                    <a:rPr lang="en-US" sz="5400" b="1">
                      <a:latin typeface="Times New Roman"/>
                      <a:ea typeface="Times New Roman"/>
                    </a:rPr>
                    <a:t>	</a:t>
                  </a:r>
                  <a:endParaRPr lang="en-US" sz="6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5950" y="1725841"/>
                  <a:ext cx="19835649" cy="8261481"/>
                </a:xfrm>
                <a:prstGeom prst="rect">
                  <a:avLst/>
                </a:prstGeom>
                <a:blipFill>
                  <a:blip r:embed="rId2"/>
                  <a:stretch>
                    <a:fillRect l="-1175" t="-3583" r="-114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936968" y="7571131"/>
            <a:ext cx="9480951" cy="1322493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pt-BR" sz="4800" b="1" i="1">
                          <a:latin typeface="Cambria Math"/>
                          <a:ea typeface="Times New Roman"/>
                        </a:rPr>
                        <m:t>𝑽</m:t>
                      </m:r>
                      <m:r>
                        <a:rPr lang="pt-BR" sz="4800" b="1" i="1"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pt-BR" sz="4800" b="1" i="1">
                              <a:latin typeface="Cambria Math"/>
                              <a:ea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pt-BR" sz="48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den>
                      </m:f>
                      <m:r>
                        <a:rPr lang="pt-BR" sz="4800" b="1" i="1">
                          <a:latin typeface="Cambria Math"/>
                          <a:ea typeface="Times New Roman"/>
                        </a:rPr>
                        <m:t>𝒎</m:t>
                      </m:r>
                      <m:r>
                        <a:rPr lang="pt-BR" sz="4800" b="1" i="1">
                          <a:latin typeface="Cambria Math"/>
                          <a:ea typeface="Times New Roman"/>
                        </a:rPr>
                        <m:t>.</m:t>
                      </m:r>
                      <m:r>
                        <a:rPr lang="pt-BR" sz="4800" b="1" i="1">
                          <a:latin typeface="Cambria Math"/>
                          <a:ea typeface="Times New Roman"/>
                        </a:rPr>
                        <m:t>𝑺𝑩</m:t>
                      </m:r>
                    </m:oMath>
                  </a14:m>
                  <a:r>
                    <a:rPr lang="pt-BR" sz="4800" dirty="0">
                      <a:latin typeface="Times New Roman"/>
                      <a:ea typeface="Times New Roman"/>
                    </a:rPr>
                    <a:t>.</a:t>
                  </a:r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3"/>
                  <a:stretch>
                    <a:fillRect b="-311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smtClean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860239" y="5514923"/>
            <a:ext cx="9480951" cy="1322493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800" b="1" dirty="0" smtClean="0">
                      <a:latin typeface="Times New Roman"/>
                      <a:ea typeface="Times New Roman"/>
                    </a:rPr>
                    <a:t>   </a:t>
                  </a:r>
                  <a14:m>
                    <m:oMath xmlns:m="http://schemas.openxmlformats.org/officeDocument/2006/math">
                      <m:r>
                        <a:rPr lang="pt-BR" sz="4800" b="1" i="1">
                          <a:latin typeface="Cambria Math"/>
                          <a:ea typeface="Times New Roman"/>
                        </a:rPr>
                        <m:t>𝑽</m:t>
                      </m:r>
                      <m:r>
                        <a:rPr lang="pt-BR" sz="4800" b="1" i="1"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pt-BR" sz="4800" b="1" i="1">
                              <a:latin typeface="Cambria Math"/>
                              <a:ea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pt-BR" sz="48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den>
                      </m:f>
                      <m:r>
                        <a:rPr lang="pt-BR" sz="4800" b="1" i="1">
                          <a:latin typeface="Cambria Math"/>
                          <a:ea typeface="Times New Roman"/>
                        </a:rPr>
                        <m:t>𝒎</m:t>
                      </m:r>
                      <m:r>
                        <a:rPr lang="pt-BR" sz="4800" b="1" i="1">
                          <a:latin typeface="Cambria Math"/>
                          <a:ea typeface="Times New Roman"/>
                        </a:rPr>
                        <m:t>.</m:t>
                      </m:r>
                      <m:r>
                        <a:rPr lang="pt-BR" sz="4800" b="1" i="1">
                          <a:latin typeface="Cambria Math"/>
                          <a:ea typeface="Times New Roman"/>
                        </a:rPr>
                        <m:t>𝑺𝑪</m:t>
                      </m:r>
                    </m:oMath>
                  </a14:m>
                  <a:r>
                    <a:rPr lang="en-US" sz="4800" dirty="0">
                      <a:latin typeface="Times New Roman"/>
                      <a:ea typeface="Times New Roman"/>
                    </a:rPr>
                    <a:t>.</a:t>
                  </a:r>
                  <a:r>
                    <a:rPr lang="pt-BR" sz="4800" b="1" dirty="0">
                      <a:latin typeface="Times New Roman"/>
                      <a:ea typeface="Times New Roman"/>
                    </a:rPr>
                    <a:t>	</a:t>
                  </a:r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4"/>
                  <a:stretch>
                    <a:fillRect b="-311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860239" y="3383782"/>
            <a:ext cx="9480951" cy="1322493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6000" b="1">
                      <a:latin typeface="Times New Roman"/>
                      <a:ea typeface="Times New Roman"/>
                    </a:rPr>
                    <a:t> </a:t>
                  </a:r>
                  <a:r>
                    <a:rPr lang="pt-BR" sz="4400" b="1">
                      <a:latin typeface="Times New Roman"/>
                      <a:ea typeface="Times New Roman"/>
                    </a:rPr>
                    <a:t>D</a:t>
                  </a:r>
                  <a:r>
                    <a:rPr lang="pt-BR" sz="4400" b="1" smtClean="0">
                      <a:latin typeface="Times New Roman"/>
                      <a:ea typeface="Times New Roman"/>
                    </a:rPr>
                    <a:t>.</a:t>
                  </a:r>
                </a:p>
                <a:p>
                  <a:pPr algn="ctr"/>
                  <a:r>
                    <a:rPr lang="pt-BR" sz="4400" b="1" smtClean="0">
                      <a:latin typeface="Times New Roman"/>
                      <a:ea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b="1" i="1">
                          <a:latin typeface="Cambria Math"/>
                          <a:ea typeface="Times New Roman"/>
                        </a:rPr>
                        <m:t>𝑽</m:t>
                      </m:r>
                      <m:r>
                        <a:rPr lang="en-US" sz="5400" b="1" i="1"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/>
                              <a:ea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den>
                      </m:f>
                      <m:r>
                        <a:rPr lang="en-US" sz="5400" b="1" i="1">
                          <a:latin typeface="Cambria Math"/>
                          <a:ea typeface="Times New Roman"/>
                        </a:rPr>
                        <m:t>𝒎</m:t>
                      </m:r>
                      <m:r>
                        <a:rPr lang="en-US" sz="5400" b="1" i="1">
                          <a:latin typeface="Cambria Math"/>
                          <a:ea typeface="Times New Roman"/>
                        </a:rPr>
                        <m:t>.</m:t>
                      </m:r>
                      <m:r>
                        <a:rPr lang="en-US" sz="5400" b="1" i="1">
                          <a:latin typeface="Cambria Math"/>
                          <a:ea typeface="Times New Roman"/>
                        </a:rPr>
                        <m:t>𝑺𝑫</m:t>
                      </m:r>
                    </m:oMath>
                  </a14:m>
                  <a:endPara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5"/>
                  <a:stretch>
                    <a:fillRect t="-5200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1046890" y="9585653"/>
            <a:ext cx="9371029" cy="1322493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4800" b="1" i="1" smtClean="0">
                    <a:latin typeface="Cambria Math"/>
                    <a:ea typeface="Times New Roman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pt-BR" sz="4800" b="1" i="1">
                          <a:latin typeface="Cambria Math"/>
                          <a:ea typeface="Times New Roman"/>
                        </a:rPr>
                        <m:t>𝑽</m:t>
                      </m:r>
                      <m:r>
                        <a:rPr lang="pt-BR" sz="4800" b="1" i="1"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GB" sz="48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pt-BR" sz="4800" b="1" i="1">
                              <a:latin typeface="Cambria Math"/>
                              <a:ea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pt-BR" sz="48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den>
                      </m:f>
                      <m:r>
                        <a:rPr lang="pt-BR" sz="4800" b="1" i="1">
                          <a:latin typeface="Cambria Math"/>
                          <a:ea typeface="Times New Roman"/>
                        </a:rPr>
                        <m:t>𝒎</m:t>
                      </m:r>
                      <m:r>
                        <a:rPr lang="pt-BR" sz="4800" b="1" i="1">
                          <a:latin typeface="Cambria Math"/>
                          <a:ea typeface="Times New Roman"/>
                        </a:rPr>
                        <m:t>.</m:t>
                      </m:r>
                      <m:r>
                        <a:rPr lang="pt-BR" sz="4800" b="1" i="1">
                          <a:latin typeface="Cambria Math"/>
                          <a:ea typeface="Times New Roman"/>
                        </a:rPr>
                        <m:t>𝑺𝑨</m:t>
                      </m:r>
                    </m:oMath>
                  </a14:m>
                  <a:r>
                    <a:rPr lang="pt-BR" sz="4800" dirty="0">
                      <a:latin typeface="Times New Roman"/>
                      <a:ea typeface="Times New Roman"/>
                    </a:rPr>
                    <a:t>.</a:t>
                  </a:r>
                  <a:endParaRPr lang="en-GB" sz="4800" dirty="0">
                    <a:latin typeface="Times New Roman"/>
                    <a:ea typeface="Times New Roman"/>
                  </a:endParaRPr>
                </a:p>
                <a:p>
                  <a:pPr algn="ctr"/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6"/>
                  <a:stretch>
                    <a:fillRect b="-222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smtClean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046890" y="9920577"/>
            <a:ext cx="1131008" cy="88431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6800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67621" y="-110212"/>
            <a:ext cx="24754795" cy="3873378"/>
            <a:chOff x="534986" y="1725841"/>
            <a:chExt cx="24261022" cy="855315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6" y="1869705"/>
              <a:ext cx="24261022" cy="6487112"/>
              <a:chOff x="534986" y="1647866"/>
              <a:chExt cx="24261022" cy="648711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89"/>
                <a:ext cx="24040359" cy="641408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6" y="1647866"/>
                <a:ext cx="3573085" cy="2248304"/>
                <a:chOff x="534986" y="1647866"/>
                <a:chExt cx="3573085" cy="2248304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6" y="1647866"/>
                  <a:ext cx="3573085" cy="2118672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600" y="1653393"/>
                  <a:ext cx="2097638" cy="2242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9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095950" y="1725841"/>
                  <a:ext cx="19835649" cy="8553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/>
                  <a:r>
                    <a:rPr lang="vi-VN" sz="5400" dirty="0">
                      <a:solidFill>
                        <a:prstClr val="black"/>
                      </a:solidFill>
                      <a:latin typeface="Times New Roman"/>
                      <a:ea typeface="Malgun Gothic"/>
                    </a:rPr>
                    <a:t>Cho khối chóp </a:t>
                  </a:r>
                  <a14:m>
                    <m:oMath xmlns:m="http://schemas.openxmlformats.org/officeDocument/2006/math">
                      <m:r>
                        <a:rPr lang="en-US" sz="5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𝑆</m:t>
                      </m:r>
                      <m:r>
                        <a:rPr lang="en-US" sz="5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 sz="5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𝐴𝐵𝐶𝐷</m:t>
                      </m:r>
                    </m:oMath>
                  </a14:m>
                  <a:r>
                    <a:rPr lang="vi-VN" sz="5400" dirty="0">
                      <a:solidFill>
                        <a:prstClr val="black"/>
                      </a:solidFill>
                      <a:latin typeface="Times New Roman"/>
                      <a:ea typeface="Malgun Gothic"/>
                    </a:rPr>
                    <a:t> có </a:t>
                  </a:r>
                  <a14:m>
                    <m:oMath xmlns:m="http://schemas.openxmlformats.org/officeDocument/2006/math">
                      <m:r>
                        <a:rPr lang="en-US" sz="5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𝐴𝐵𝐶𝐷</m:t>
                      </m:r>
                    </m:oMath>
                  </a14:m>
                  <a:r>
                    <a:rPr lang="vi-VN" sz="5400" dirty="0">
                      <a:solidFill>
                        <a:prstClr val="black"/>
                      </a:solidFill>
                      <a:latin typeface="Times New Roman"/>
                      <a:ea typeface="Malgun Gothic"/>
                    </a:rPr>
                    <a:t> là hình vuông cạnh </a:t>
                  </a:r>
                  <a14:m>
                    <m:oMath xmlns:m="http://schemas.openxmlformats.org/officeDocument/2006/math">
                      <m:r>
                        <a:rPr lang="en-US" sz="5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3</m:t>
                      </m:r>
                      <m:r>
                        <a:rPr lang="en-US" sz="5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𝑎</m:t>
                      </m:r>
                    </m:oMath>
                  </a14:m>
                  <a:r>
                    <a:rPr lang="vi-VN" sz="5400" dirty="0">
                      <a:solidFill>
                        <a:prstClr val="black"/>
                      </a:solidFill>
                      <a:latin typeface="Times New Roman"/>
                      <a:ea typeface="Malgun Gothic"/>
                    </a:rPr>
                    <a:t>. </a:t>
                  </a:r>
                  <a:r>
                    <a:rPr lang="vi-VN" sz="5400" dirty="0">
                      <a:latin typeface="Times New Roman"/>
                      <a:ea typeface="Malgun Gothic"/>
                    </a:rPr>
                    <a:t>Tam giác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𝑆𝐴𝐵</m:t>
                      </m:r>
                    </m:oMath>
                  </a14:m>
                  <a:r>
                    <a:rPr lang="vi-VN" sz="5400" dirty="0">
                      <a:latin typeface="Times New Roman"/>
                      <a:ea typeface="Malgun Gothic"/>
                    </a:rPr>
                    <a:t> cân tại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𝑆</m:t>
                      </m:r>
                    </m:oMath>
                  </a14:m>
                  <a:r>
                    <a:rPr lang="vi-VN" sz="5400" dirty="0">
                      <a:latin typeface="Times New Roman"/>
                      <a:ea typeface="Malgun Gothic"/>
                    </a:rPr>
                    <a:t> và nằm trong mặt phẳng vuông góc với đáy. Tính thể tích khối chóp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𝑆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.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𝐴𝐵𝐶𝐷</m:t>
                      </m:r>
                    </m:oMath>
                  </a14:m>
                  <a:r>
                    <a:rPr lang="vi-VN" sz="5400" dirty="0">
                      <a:latin typeface="Times New Roman"/>
                      <a:ea typeface="Malgun Gothic"/>
                    </a:rPr>
                    <a:t> biết góc giữa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𝑆</m:t>
                      </m:r>
                      <m:r>
                        <a:rPr lang="en-GB" sz="5400" i="1">
                          <a:latin typeface="Cambria Math"/>
                          <a:ea typeface="Times New Roman"/>
                        </a:rPr>
                        <m:t>𝐵</m:t>
                      </m:r>
                    </m:oMath>
                  </a14:m>
                  <a:r>
                    <a:rPr lang="vi-VN" sz="5400" dirty="0">
                      <a:latin typeface="Times New Roman"/>
                      <a:ea typeface="Malgun Gothic"/>
                    </a:rPr>
                    <a:t> và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sz="5400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sz="5400" i="1">
                              <a:latin typeface="Cambria Math"/>
                              <a:ea typeface="Times New Roman"/>
                            </a:rPr>
                            <m:t>𝐴𝐵𝐶𝐷</m:t>
                          </m:r>
                        </m:e>
                      </m:d>
                    </m:oMath>
                  </a14:m>
                  <a:r>
                    <a:rPr lang="vi-VN" sz="5400" dirty="0">
                      <a:latin typeface="Times New Roman"/>
                      <a:ea typeface="Malgun Gothic"/>
                    </a:rPr>
                    <a:t> bằng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Malgun Gothic"/>
                        </a:rPr>
                        <m:t>3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0°</m:t>
                      </m:r>
                    </m:oMath>
                  </a14:m>
                  <a:r>
                    <a:rPr lang="vi-VN" sz="5400" dirty="0">
                      <a:latin typeface="Times New Roman"/>
                      <a:ea typeface="Malgun Gothic"/>
                    </a:rPr>
                    <a:t>.</a:t>
                  </a:r>
                  <a:endParaRPr lang="en-GB" sz="5400" dirty="0">
                    <a:latin typeface="Times New Roman"/>
                    <a:ea typeface="Times New Roman"/>
                  </a:endParaRPr>
                </a:p>
                <a:p>
                  <a:pPr algn="ctr">
                    <a:lnSpc>
                      <a:spcPct val="115000"/>
                    </a:lnSpc>
                    <a:spcBef>
                      <a:spcPts val="1200"/>
                    </a:spcBef>
                    <a:buClr>
                      <a:srgbClr val="0000FF"/>
                    </a:buClr>
                    <a:tabLst>
                      <a:tab pos="1259903" algn="l"/>
                    </a:tabLst>
                  </a:pPr>
                  <a:endParaRPr lang="en-US" sz="6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5950" y="1725841"/>
                  <a:ext cx="19835649" cy="8553155"/>
                </a:xfrm>
                <a:prstGeom prst="rect">
                  <a:avLst/>
                </a:prstGeom>
                <a:blipFill>
                  <a:blip r:embed="rId2"/>
                  <a:stretch>
                    <a:fillRect l="-1175" t="-3307" r="-117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936968" y="7571131"/>
            <a:ext cx="9808819" cy="1572869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5000" i="1">
                                <a:latin typeface="Cambria Math" panose="02040503050406030204" pitchFamily="18" charset="0"/>
                                <a:ea typeface="Malgun Gothic"/>
                              </a:rPr>
                            </m:ctrlPr>
                          </m:sSubPr>
                          <m:e>
                            <m:r>
                              <a:rPr lang="en-US" sz="5000" i="1">
                                <a:latin typeface="Cambria Math"/>
                                <a:ea typeface="Malgun Gothic"/>
                              </a:rPr>
                              <m:t>𝑉</m:t>
                            </m:r>
                          </m:e>
                          <m:sub>
                            <m:r>
                              <a:rPr lang="en-US" sz="5000" i="1">
                                <a:latin typeface="Cambria Math"/>
                                <a:ea typeface="Malgun Gothic"/>
                              </a:rPr>
                              <m:t>𝑆</m:t>
                            </m:r>
                            <m:r>
                              <a:rPr lang="en-US" sz="5000" i="1">
                                <a:latin typeface="Cambria Math"/>
                                <a:ea typeface="Malgun Gothic"/>
                              </a:rPr>
                              <m:t>.</m:t>
                            </m:r>
                            <m:r>
                              <a:rPr lang="en-US" sz="5000" i="1">
                                <a:latin typeface="Cambria Math"/>
                                <a:ea typeface="Malgun Gothic"/>
                              </a:rPr>
                              <m:t>𝐴𝐵𝐶𝐷</m:t>
                            </m:r>
                          </m:sub>
                        </m:sSub>
                        <m:r>
                          <a:rPr lang="en-US" sz="5000" i="1">
                            <a:latin typeface="Cambria Math"/>
                            <a:ea typeface="Malgun Gothic"/>
                          </a:rPr>
                          <m:t>=</m:t>
                        </m:r>
                        <m:f>
                          <m:fPr>
                            <m:ctrlPr>
                              <a:rPr lang="en-GB" sz="5000" i="1">
                                <a:latin typeface="Cambria Math" panose="02040503050406030204" pitchFamily="18" charset="0"/>
                                <a:ea typeface="Malgun Gothic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5000" i="1">
                                    <a:latin typeface="Cambria Math" panose="02040503050406030204" pitchFamily="18" charset="0"/>
                                    <a:ea typeface="Malgun Gothic"/>
                                  </a:rPr>
                                </m:ctrlPr>
                              </m:sSupPr>
                              <m:e>
                                <m:r>
                                  <a:rPr lang="en-GB" sz="5000" i="1">
                                    <a:latin typeface="Cambria Math"/>
                                    <a:ea typeface="Malgun Gothic"/>
                                  </a:rPr>
                                  <m:t>3</m:t>
                                </m:r>
                                <m:r>
                                  <a:rPr lang="en-US" sz="5000" i="1">
                                    <a:latin typeface="Cambria Math"/>
                                    <a:ea typeface="Malgun Gothic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5000" i="1">
                                    <a:latin typeface="Cambria Math"/>
                                    <a:ea typeface="Malgun Gothic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GB" sz="5000" i="1">
                                    <a:latin typeface="Cambria Math" panose="02040503050406030204" pitchFamily="18" charset="0"/>
                                    <a:ea typeface="Malgun Gothic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000" i="1">
                                    <a:latin typeface="Cambria Math"/>
                                    <a:ea typeface="Malgun Gothic"/>
                                  </a:rPr>
                                  <m:t>15</m:t>
                                </m:r>
                              </m:e>
                            </m:rad>
                          </m:num>
                          <m:den>
                            <m:r>
                              <a:rPr lang="en-US" sz="5000" i="1">
                                <a:latin typeface="Cambria Math"/>
                                <a:ea typeface="Malgun Gothic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smtClean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860239" y="5514923"/>
            <a:ext cx="9480951" cy="1322493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5400" i="1">
                              <a:latin typeface="Cambria Math" panose="02040503050406030204" pitchFamily="18" charset="0"/>
                              <a:ea typeface="Malgun Gothic"/>
                            </a:rPr>
                          </m:ctrlPr>
                        </m:sSubPr>
                        <m:e>
                          <m:r>
                            <a:rPr lang="en-US" sz="5400" i="1">
                              <a:latin typeface="Cambria Math"/>
                              <a:ea typeface="Malgun Gothic"/>
                            </a:rPr>
                            <m:t>𝑉</m:t>
                          </m:r>
                        </m:e>
                        <m:sub>
                          <m:r>
                            <a:rPr lang="en-US" sz="5400" i="1">
                              <a:latin typeface="Cambria Math"/>
                              <a:ea typeface="Malgun Gothic"/>
                            </a:rPr>
                            <m:t>𝑆</m:t>
                          </m:r>
                          <m:r>
                            <a:rPr lang="en-US" sz="5400" i="1">
                              <a:latin typeface="Cambria Math"/>
                              <a:ea typeface="Malgun Gothic"/>
                            </a:rPr>
                            <m:t>.</m:t>
                          </m:r>
                          <m:r>
                            <a:rPr lang="en-US" sz="5400" i="1">
                              <a:latin typeface="Cambria Math"/>
                              <a:ea typeface="Malgun Gothic"/>
                            </a:rPr>
                            <m:t>𝐴𝐵𝐶𝐷</m:t>
                          </m:r>
                        </m:sub>
                      </m:sSub>
                      <m:r>
                        <a:rPr lang="en-US" sz="5400" i="1">
                          <a:latin typeface="Cambria Math"/>
                          <a:ea typeface="Malgun Gothic"/>
                        </a:rPr>
                        <m:t>=9</m:t>
                      </m:r>
                      <m:sSup>
                        <m:sSupPr>
                          <m:ctrlPr>
                            <a:rPr lang="en-GB" sz="5400" i="1">
                              <a:latin typeface="Cambria Math" panose="02040503050406030204" pitchFamily="18" charset="0"/>
                              <a:ea typeface="Malgun Gothic"/>
                            </a:rPr>
                          </m:ctrlPr>
                        </m:sSupPr>
                        <m:e>
                          <m:r>
                            <a:rPr lang="en-US" sz="5400" i="1">
                              <a:latin typeface="Cambria Math"/>
                              <a:ea typeface="Malgun Gothic"/>
                            </a:rPr>
                            <m:t>𝑎</m:t>
                          </m:r>
                        </m:e>
                        <m:sup>
                          <m:r>
                            <a:rPr lang="en-US" sz="5400" i="1">
                              <a:latin typeface="Cambria Math"/>
                              <a:ea typeface="Malgun Gothic"/>
                            </a:rPr>
                            <m:t>3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GB" sz="5400" i="1">
                              <a:latin typeface="Cambria Math" panose="02040503050406030204" pitchFamily="18" charset="0"/>
                              <a:ea typeface="Malgun Gothic"/>
                            </a:rPr>
                          </m:ctrlPr>
                        </m:radPr>
                        <m:deg/>
                        <m:e>
                          <m:r>
                            <a:rPr lang="en-US" sz="5400" i="1">
                              <a:latin typeface="Cambria Math"/>
                              <a:ea typeface="Malgun Gothic"/>
                            </a:rPr>
                            <m:t>15</m:t>
                          </m:r>
                        </m:e>
                      </m:rad>
                    </m:oMath>
                  </a14:m>
                  <a:r>
                    <a:rPr lang="vi-VN" sz="5400" dirty="0">
                      <a:latin typeface="Times New Roman"/>
                      <a:ea typeface="Malgun Gothic"/>
                    </a:rPr>
                    <a:t>.</a:t>
                  </a:r>
                  <a:endParaRPr lang="en-GB" sz="5400" dirty="0">
                    <a:latin typeface="Times New Roman"/>
                    <a:ea typeface="Times New Roman"/>
                  </a:endParaRPr>
                </a:p>
                <a:p>
                  <a:pPr algn="ctr"/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4"/>
                  <a:stretch>
                    <a:fillRect t="-204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860239" y="3383782"/>
            <a:ext cx="9480951" cy="1322493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6000" b="1">
                      <a:latin typeface="Times New Roman"/>
                      <a:ea typeface="Times New Roman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5400" i="1">
                              <a:latin typeface="Cambria Math" panose="02040503050406030204" pitchFamily="18" charset="0"/>
                              <a:ea typeface="Malgun Gothic"/>
                            </a:rPr>
                          </m:ctrlPr>
                        </m:sSubPr>
                        <m:e>
                          <m:r>
                            <a:rPr lang="en-US" sz="5400" i="1">
                              <a:latin typeface="Cambria Math"/>
                              <a:ea typeface="Malgun Gothic"/>
                            </a:rPr>
                            <m:t>𝑉</m:t>
                          </m:r>
                        </m:e>
                        <m:sub>
                          <m:r>
                            <a:rPr lang="en-US" sz="5400" i="1">
                              <a:latin typeface="Cambria Math"/>
                              <a:ea typeface="Malgun Gothic"/>
                            </a:rPr>
                            <m:t>𝑆</m:t>
                          </m:r>
                          <m:r>
                            <a:rPr lang="en-US" sz="5400" i="1">
                              <a:latin typeface="Cambria Math"/>
                              <a:ea typeface="Malgun Gothic"/>
                            </a:rPr>
                            <m:t>.</m:t>
                          </m:r>
                          <m:r>
                            <a:rPr lang="en-US" sz="5400" i="1">
                              <a:latin typeface="Cambria Math"/>
                              <a:ea typeface="Malgun Gothic"/>
                            </a:rPr>
                            <m:t>𝐴𝐵𝐶𝐷</m:t>
                          </m:r>
                        </m:sub>
                      </m:sSub>
                      <m:r>
                        <a:rPr lang="en-US" sz="5400" i="1">
                          <a:latin typeface="Cambria Math"/>
                          <a:ea typeface="Malgun Gothic"/>
                        </a:rPr>
                        <m:t>=18</m:t>
                      </m:r>
                      <m:sSup>
                        <m:sSupPr>
                          <m:ctrlPr>
                            <a:rPr lang="en-GB" sz="5400" i="1">
                              <a:latin typeface="Cambria Math" panose="02040503050406030204" pitchFamily="18" charset="0"/>
                              <a:ea typeface="Malgun Gothic"/>
                            </a:rPr>
                          </m:ctrlPr>
                        </m:sSupPr>
                        <m:e>
                          <m:r>
                            <a:rPr lang="en-US" sz="5400" i="1">
                              <a:latin typeface="Cambria Math"/>
                              <a:ea typeface="Malgun Gothic"/>
                            </a:rPr>
                            <m:t>𝑎</m:t>
                          </m:r>
                        </m:e>
                        <m:sup>
                          <m:r>
                            <a:rPr lang="en-US" sz="5400" i="1">
                              <a:latin typeface="Cambria Math"/>
                              <a:ea typeface="Malgun Gothic"/>
                            </a:rPr>
                            <m:t>3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GB" sz="5400" i="1">
                              <a:latin typeface="Cambria Math" panose="02040503050406030204" pitchFamily="18" charset="0"/>
                              <a:ea typeface="Malgun Gothic"/>
                            </a:rPr>
                          </m:ctrlPr>
                        </m:radPr>
                        <m:deg/>
                        <m:e>
                          <m:r>
                            <a:rPr lang="en-US" sz="5400" i="1">
                              <a:latin typeface="Cambria Math"/>
                              <a:ea typeface="Malgun Gothic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vi-VN" sz="5400" dirty="0">
                      <a:latin typeface="Times New Roman"/>
                      <a:ea typeface="Malgun Gothic"/>
                    </a:rPr>
                    <a:t>.</a:t>
                  </a:r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5"/>
                  <a:stretch>
                    <a:fillRect b="-124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1046890" y="9585653"/>
            <a:ext cx="9371029" cy="1322493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5400" i="1" smtClean="0">
                    <a:latin typeface="Cambria Math" panose="02040503050406030204" pitchFamily="18" charset="0"/>
                    <a:ea typeface="Malgun Gothic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5400" i="1" smtClean="0">
                              <a:latin typeface="Cambria Math" panose="02040503050406030204" pitchFamily="18" charset="0"/>
                              <a:ea typeface="Malgun Gothic"/>
                            </a:rPr>
                          </m:ctrlPr>
                        </m:sSubPr>
                        <m:e>
                          <m:r>
                            <a:rPr lang="en-US" sz="5400" i="1">
                              <a:latin typeface="Cambria Math"/>
                              <a:ea typeface="Malgun Gothic"/>
                            </a:rPr>
                            <m:t>𝑉</m:t>
                          </m:r>
                        </m:e>
                        <m:sub>
                          <m:r>
                            <a:rPr lang="en-US" sz="5400" i="1">
                              <a:latin typeface="Cambria Math"/>
                              <a:ea typeface="Malgun Gothic"/>
                            </a:rPr>
                            <m:t>𝑆</m:t>
                          </m:r>
                          <m:r>
                            <a:rPr lang="en-US" sz="5400" i="1">
                              <a:latin typeface="Cambria Math"/>
                              <a:ea typeface="Malgun Gothic"/>
                            </a:rPr>
                            <m:t>.</m:t>
                          </m:r>
                          <m:r>
                            <a:rPr lang="en-US" sz="5400" i="1">
                              <a:latin typeface="Cambria Math"/>
                              <a:ea typeface="Malgun Gothic"/>
                            </a:rPr>
                            <m:t>𝐴𝐵𝐶𝐷</m:t>
                          </m:r>
                        </m:sub>
                      </m:sSub>
                      <m:r>
                        <a:rPr lang="en-US" sz="5400" i="1">
                          <a:latin typeface="Cambria Math"/>
                          <a:ea typeface="Malgun Gothic"/>
                        </a:rPr>
                        <m:t>=18</m:t>
                      </m:r>
                      <m:sSup>
                        <m:sSupPr>
                          <m:ctrlPr>
                            <a:rPr lang="en-GB" sz="5400" i="1">
                              <a:latin typeface="Cambria Math" panose="02040503050406030204" pitchFamily="18" charset="0"/>
                              <a:ea typeface="Malgun Gothic"/>
                            </a:rPr>
                          </m:ctrlPr>
                        </m:sSupPr>
                        <m:e>
                          <m:r>
                            <a:rPr lang="en-US" sz="5400" i="1">
                              <a:latin typeface="Cambria Math"/>
                              <a:ea typeface="Malgun Gothic"/>
                            </a:rPr>
                            <m:t>𝑎</m:t>
                          </m:r>
                        </m:e>
                        <m:sup>
                          <m:r>
                            <a:rPr lang="en-US" sz="5400" i="1">
                              <a:latin typeface="Cambria Math"/>
                              <a:ea typeface="Malgun Gothic"/>
                            </a:rPr>
                            <m:t>3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GB" sz="5400" i="1">
                              <a:latin typeface="Cambria Math" panose="02040503050406030204" pitchFamily="18" charset="0"/>
                              <a:ea typeface="Malgun Gothic"/>
                            </a:rPr>
                          </m:ctrlPr>
                        </m:radPr>
                        <m:deg/>
                        <m:e>
                          <m:r>
                            <a:rPr lang="en-US" sz="5400" i="1">
                              <a:latin typeface="Cambria Math"/>
                              <a:ea typeface="Malgun Gothic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vi-VN" sz="5400" dirty="0">
                      <a:latin typeface="Times New Roman"/>
                      <a:ea typeface="Malgun Gothic"/>
                    </a:rPr>
                    <a:t>.</a:t>
                  </a:r>
                  <a:endParaRPr lang="en-GB" sz="5400" dirty="0">
                    <a:latin typeface="Times New Roman"/>
                    <a:ea typeface="Times New Roman"/>
                  </a:endParaRPr>
                </a:p>
                <a:p>
                  <a:pPr algn="ctr"/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6"/>
                  <a:stretch>
                    <a:fillRect b="-1600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smtClean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956524" y="8042553"/>
            <a:ext cx="1131008" cy="88431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207623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67621" y="-110212"/>
            <a:ext cx="24754795" cy="4047849"/>
            <a:chOff x="534986" y="1725841"/>
            <a:chExt cx="24261022" cy="8938420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6" y="1869705"/>
              <a:ext cx="24261022" cy="6487112"/>
              <a:chOff x="534986" y="1647866"/>
              <a:chExt cx="24261022" cy="648711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89"/>
                <a:ext cx="24040359" cy="641408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6" y="1647866"/>
                <a:ext cx="3573085" cy="2248304"/>
                <a:chOff x="534986" y="1647866"/>
                <a:chExt cx="3573085" cy="2248304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6" y="1647866"/>
                  <a:ext cx="3573085" cy="2118672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8795" y="1653393"/>
                  <a:ext cx="2509247" cy="2242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10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095950" y="1725841"/>
                  <a:ext cx="19835649" cy="89384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 algn="just">
                    <a:lnSpc>
                      <a:spcPct val="107000"/>
                    </a:lnSpc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vi-VN" sz="5400" spc="-20" dirty="0">
                      <a:latin typeface="Times New Roman"/>
                      <a:ea typeface="Times New Roman"/>
                    </a:rPr>
                    <a:t>Cho khối chóp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𝑆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.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𝐴𝐵𝐶</m:t>
                      </m:r>
                    </m:oMath>
                  </a14:m>
                  <a:r>
                    <a:rPr lang="vi-VN" sz="5400" spc="-20" dirty="0">
                      <a:latin typeface="Times New Roman"/>
                      <a:ea typeface="Times New Roman"/>
                    </a:rPr>
                    <a:t> có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𝑆𝐴𝐵</m:t>
                      </m:r>
                    </m:oMath>
                  </a14:m>
                  <a:r>
                    <a:rPr lang="vi-VN" sz="5400" spc="-20" dirty="0">
                      <a:latin typeface="Times New Roman"/>
                      <a:ea typeface="Times New Roman"/>
                    </a:rPr>
                    <a:t> là tam giác vuông cân tại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𝑆</m:t>
                      </m:r>
                    </m:oMath>
                  </a14:m>
                  <a:r>
                    <a:rPr lang="vi-VN" sz="5400" spc="-20" dirty="0">
                      <a:latin typeface="Times New Roman"/>
                      <a:ea typeface="Times New Roman"/>
                    </a:rPr>
                    <a:t> và nằm trong mặt phẳng vuông góc với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sz="5400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sz="5400" i="1">
                              <a:latin typeface="Cambria Math"/>
                              <a:ea typeface="Times New Roman"/>
                            </a:rPr>
                            <m:t>𝐴𝐵𝐶</m:t>
                          </m:r>
                        </m:e>
                      </m:d>
                      <m:r>
                        <a:rPr lang="en-US" sz="5400" i="1">
                          <a:latin typeface="Cambria Math"/>
                          <a:ea typeface="Times New Roman"/>
                        </a:rPr>
                        <m:t>,</m:t>
                      </m:r>
                    </m:oMath>
                  </a14:m>
                  <a:r>
                    <a:rPr lang="en-US" sz="5400" spc="-20" dirty="0">
                      <a:latin typeface="Times New Roman"/>
                      <a:ea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𝐴𝐵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=2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𝑎</m:t>
                      </m:r>
                    </m:oMath>
                  </a14:m>
                  <a:r>
                    <a:rPr lang="vi-VN" sz="5400" spc="-20" dirty="0">
                      <a:latin typeface="Times New Roman"/>
                      <a:ea typeface="Times New Roman"/>
                    </a:rPr>
                    <a:t> và tam giác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𝐴𝐵𝐶</m:t>
                      </m:r>
                    </m:oMath>
                  </a14:m>
                  <a:r>
                    <a:rPr lang="vi-VN" sz="5400" spc="-20" dirty="0">
                      <a:latin typeface="Times New Roman"/>
                      <a:ea typeface="Times New Roman"/>
                    </a:rPr>
                    <a:t> có diện tích bằng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3</m:t>
                      </m:r>
                      <m:sSup>
                        <m:sSupPr>
                          <m:ctrlPr>
                            <a:rPr lang="en-GB" sz="5400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5400" i="1">
                              <a:latin typeface="Cambria Math"/>
                              <a:ea typeface="Times New Roman"/>
                            </a:rPr>
                            <m:t>𝑎</m:t>
                          </m:r>
                        </m:e>
                        <m:sup>
                          <m:r>
                            <a:rPr lang="en-US" sz="5400" i="1">
                              <a:latin typeface="Cambria Math"/>
                              <a:ea typeface="Times New Roman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vi-VN" sz="5400" spc="-20" dirty="0">
                      <a:latin typeface="Times New Roman"/>
                      <a:ea typeface="Times New Roman"/>
                    </a:rPr>
                    <a:t>. Thể tích khối chóp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𝑆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.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𝐴𝐵𝐶</m:t>
                      </m:r>
                    </m:oMath>
                  </a14:m>
                  <a:r>
                    <a:rPr lang="vi-VN" sz="5400" spc="-20" dirty="0">
                      <a:latin typeface="Times New Roman"/>
                      <a:ea typeface="Times New Roman"/>
                    </a:rPr>
                    <a:t> bằng.</a:t>
                  </a:r>
                  <a:endParaRPr lang="en-GB" sz="5400" dirty="0">
                    <a:latin typeface="Times New Roman"/>
                    <a:ea typeface="Times New Roman"/>
                  </a:endParaRPr>
                </a:p>
                <a:p>
                  <a:pPr algn="ctr">
                    <a:lnSpc>
                      <a:spcPct val="115000"/>
                    </a:lnSpc>
                    <a:spcBef>
                      <a:spcPts val="1200"/>
                    </a:spcBef>
                    <a:buClr>
                      <a:srgbClr val="0000FF"/>
                    </a:buClr>
                    <a:tabLst>
                      <a:tab pos="1259903" algn="l"/>
                    </a:tabLst>
                  </a:pPr>
                  <a:endParaRPr lang="en-US" sz="6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5950" y="1725841"/>
                  <a:ext cx="19835649" cy="8938420"/>
                </a:xfrm>
                <a:prstGeom prst="rect">
                  <a:avLst/>
                </a:prstGeom>
                <a:blipFill>
                  <a:blip r:embed="rId2"/>
                  <a:stretch>
                    <a:fillRect l="-1175" t="-3313" r="-114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936968" y="7571131"/>
            <a:ext cx="9480951" cy="1322493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60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𝒂</m:t>
                          </m:r>
                        </m:e>
                        <m:sup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vi-VN" sz="5000" dirty="0">
                      <a:latin typeface="Times New Roman"/>
                      <a:ea typeface="Times New Roman"/>
                    </a:rPr>
                    <a:t>.</a:t>
                  </a:r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3"/>
                  <a:stretch>
                    <a:fillRect b="-1066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smtClean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860239" y="5514923"/>
            <a:ext cx="9480951" cy="1322493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6000" b="1" i="1">
                          <a:latin typeface="Cambria Math"/>
                          <a:ea typeface="Times New Roman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GB" sz="60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e>
                      </m:rad>
                      <m:sSup>
                        <m:sSupPr>
                          <m:ctrlPr>
                            <a:rPr lang="en-GB" sz="60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𝒂</m:t>
                          </m:r>
                        </m:e>
                        <m:sup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vi-VN" sz="5000" dirty="0" smtClean="0">
                      <a:latin typeface="Times New Roman"/>
                      <a:ea typeface="Times New Roman"/>
                    </a:rPr>
                    <a:t>.</a:t>
                  </a:r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4"/>
                  <a:stretch>
                    <a:fillRect b="-124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860239" y="3383782"/>
            <a:ext cx="9480951" cy="1322493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6000" b="1" dirty="0">
                      <a:latin typeface="Times New Roman"/>
                      <a:ea typeface="Times New Roman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sz="50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latin typeface="Cambria Math"/>
                              <a:ea typeface="Times New Roman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GB" sz="5000" b="1" i="1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000" b="1" i="1">
                                  <a:latin typeface="Cambria Math"/>
                                  <a:ea typeface="Times New Roman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50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GB" sz="50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5000" b="1" i="1">
                              <a:latin typeface="Cambria Math"/>
                              <a:ea typeface="Times New Roman"/>
                            </a:rPr>
                            <m:t>𝒂</m:t>
                          </m:r>
                        </m:e>
                        <m:sup>
                          <m:r>
                            <a:rPr lang="en-US" sz="50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vi-VN" sz="5000" dirty="0">
                      <a:latin typeface="Times New Roman"/>
                      <a:ea typeface="Times New Roman"/>
                    </a:rPr>
                    <a:t>.</a:t>
                  </a:r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5"/>
                  <a:stretch>
                    <a:fillRect b="-977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1046890" y="9585653"/>
            <a:ext cx="9371029" cy="1322493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6000" b="1" i="1">
                          <a:latin typeface="Cambria Math"/>
                          <a:ea typeface="Times New Roman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sz="60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e>
                      </m:rad>
                      <m:sSup>
                        <m:sSupPr>
                          <m:ctrlPr>
                            <a:rPr lang="en-GB" sz="60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𝒂</m:t>
                          </m:r>
                        </m:e>
                        <m:sup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vi-VN" sz="5000" dirty="0">
                      <a:latin typeface="Times New Roman"/>
                      <a:ea typeface="Times New Roman"/>
                    </a:rPr>
                    <a:t>.</a:t>
                  </a:r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6"/>
                  <a:stretch>
                    <a:fillRect b="-1288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smtClean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988112" y="7956676"/>
            <a:ext cx="1131008" cy="88431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361760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67621" y="-110212"/>
            <a:ext cx="24754795" cy="4047849"/>
            <a:chOff x="534986" y="1725841"/>
            <a:chExt cx="24261022" cy="8938420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6" y="1869705"/>
              <a:ext cx="24261022" cy="6487112"/>
              <a:chOff x="534986" y="1647866"/>
              <a:chExt cx="24261022" cy="648711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89"/>
                <a:ext cx="24040359" cy="641408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6" y="1647866"/>
                <a:ext cx="3573085" cy="2248304"/>
                <a:chOff x="534986" y="1647866"/>
                <a:chExt cx="3573085" cy="2248304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6" y="1647866"/>
                  <a:ext cx="3573085" cy="2118672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8795" y="1653393"/>
                  <a:ext cx="2509247" cy="2242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11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095950" y="1725841"/>
                  <a:ext cx="19835649" cy="89384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 algn="just">
                    <a:lnSpc>
                      <a:spcPct val="107000"/>
                    </a:lnSpc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en-GB" sz="5400" b="1" dirty="0">
                      <a:solidFill>
                        <a:srgbClr val="FF0000"/>
                      </a:solidFill>
                      <a:latin typeface="Times New Roman"/>
                      <a:ea typeface="Times New Roman"/>
                    </a:rPr>
                    <a:t> </a:t>
                  </a:r>
                  <a:r>
                    <a:rPr lang="nl-NL" sz="5400" dirty="0">
                      <a:latin typeface="Times New Roman"/>
                      <a:ea typeface="Times New Roman"/>
                    </a:rPr>
                    <a:t>Cho khối chóp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𝑆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.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𝐴𝐵𝐶𝐷</m:t>
                      </m:r>
                    </m:oMath>
                  </a14:m>
                  <a:r>
                    <a:rPr lang="en-U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nl-NL" sz="5400" dirty="0">
                      <a:latin typeface="Times New Roman"/>
                      <a:ea typeface="Times New Roman"/>
                    </a:rPr>
                    <a:t>có đáy là hình vuông cạnh 2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𝑎</m:t>
                      </m:r>
                    </m:oMath>
                  </a14:m>
                  <a:r>
                    <a:rPr lang="nl-NL" sz="5400" dirty="0">
                      <a:latin typeface="Times New Roman"/>
                      <a:ea typeface="Times New Roman"/>
                    </a:rPr>
                    <a:t>. Mặt bên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𝑆𝐴</m:t>
                      </m:r>
                      <m:r>
                        <a:rPr lang="en-GB" sz="5400" i="1">
                          <a:latin typeface="Cambria Math"/>
                          <a:ea typeface="Times New Roman"/>
                        </a:rPr>
                        <m:t>𝐷</m:t>
                      </m:r>
                    </m:oMath>
                  </a14:m>
                  <a:r>
                    <a:rPr lang="nl-NL" sz="5400" dirty="0">
                      <a:latin typeface="Times New Roman"/>
                      <a:ea typeface="Times New Roman"/>
                    </a:rPr>
                    <a:t> là tam giác đều, mặt phẳng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(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𝑆𝐴𝐷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)</m:t>
                      </m:r>
                    </m:oMath>
                  </a14:m>
                  <a:r>
                    <a:rPr lang="nl-NL" sz="5400" dirty="0">
                      <a:latin typeface="Times New Roman"/>
                      <a:ea typeface="Times New Roman"/>
                    </a:rPr>
                    <a:t> vuông góc với mặt phẳng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(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𝐴𝐵𝐶𝐷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)</m:t>
                      </m:r>
                    </m:oMath>
                  </a14:m>
                  <a:r>
                    <a:rPr lang="nl-NL" sz="5400" dirty="0">
                      <a:latin typeface="Times New Roman"/>
                      <a:ea typeface="Times New Roman"/>
                    </a:rPr>
                    <a:t>. </a:t>
                  </a:r>
                  <a:r>
                    <a:rPr lang="en-US" sz="5400" dirty="0" err="1">
                      <a:latin typeface="Times New Roman"/>
                      <a:ea typeface="Times New Roman"/>
                    </a:rPr>
                    <a:t>Tính</a:t>
                  </a:r>
                  <a:r>
                    <a:rPr lang="en-U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en-US" sz="5400" dirty="0" err="1">
                      <a:latin typeface="Times New Roman"/>
                      <a:ea typeface="Times New Roman"/>
                    </a:rPr>
                    <a:t>thể</a:t>
                  </a:r>
                  <a:r>
                    <a:rPr lang="en-U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en-US" sz="5400" dirty="0" err="1">
                      <a:latin typeface="Times New Roman"/>
                      <a:ea typeface="Times New Roman"/>
                    </a:rPr>
                    <a:t>tích</a:t>
                  </a:r>
                  <a:r>
                    <a:rPr lang="en-US" sz="5400" dirty="0">
                      <a:latin typeface="Times New Roman"/>
                      <a:ea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𝑉</m:t>
                      </m:r>
                    </m:oMath>
                  </a14:m>
                  <a:r>
                    <a:rPr lang="en-US" sz="5400" dirty="0" err="1">
                      <a:latin typeface="Times New Roman"/>
                      <a:ea typeface="Times New Roman"/>
                    </a:rPr>
                    <a:t>của</a:t>
                  </a:r>
                  <a:r>
                    <a:rPr lang="en-U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en-US" sz="5400" dirty="0" err="1">
                      <a:latin typeface="Times New Roman"/>
                      <a:ea typeface="Times New Roman"/>
                    </a:rPr>
                    <a:t>khối</a:t>
                  </a:r>
                  <a:r>
                    <a:rPr lang="en-U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en-US" sz="5400" dirty="0" err="1">
                      <a:latin typeface="Times New Roman"/>
                      <a:ea typeface="Times New Roman"/>
                    </a:rPr>
                    <a:t>chóp</a:t>
                  </a:r>
                  <a:r>
                    <a:rPr lang="en-US" sz="5400" dirty="0">
                      <a:latin typeface="Times New Roman"/>
                      <a:ea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𝑆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.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𝐴𝐵𝐶𝐷</m:t>
                      </m:r>
                    </m:oMath>
                  </a14:m>
                  <a:r>
                    <a:rPr lang="en-US" sz="5400" dirty="0">
                      <a:latin typeface="Times New Roman"/>
                      <a:ea typeface="Times New Roman"/>
                    </a:rPr>
                    <a:t>.</a:t>
                  </a:r>
                  <a:endParaRPr lang="en-GB" sz="5400" dirty="0">
                    <a:latin typeface="Times New Roman"/>
                    <a:ea typeface="Times New Roman"/>
                  </a:endParaRPr>
                </a:p>
                <a:p>
                  <a:pPr algn="ctr">
                    <a:lnSpc>
                      <a:spcPct val="115000"/>
                    </a:lnSpc>
                    <a:spcBef>
                      <a:spcPts val="1200"/>
                    </a:spcBef>
                    <a:buClr>
                      <a:srgbClr val="0000FF"/>
                    </a:buClr>
                    <a:tabLst>
                      <a:tab pos="1259903" algn="l"/>
                    </a:tabLst>
                  </a:pPr>
                  <a:endParaRPr lang="en-US" sz="6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5950" y="1725841"/>
                  <a:ext cx="19835649" cy="8938420"/>
                </a:xfrm>
                <a:prstGeom prst="rect">
                  <a:avLst/>
                </a:prstGeom>
                <a:blipFill>
                  <a:blip r:embed="rId2"/>
                  <a:stretch>
                    <a:fillRect l="-1175" t="-3313" r="-114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936968" y="7571131"/>
            <a:ext cx="9480951" cy="1322493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6000" b="1" i="1">
                          <a:latin typeface="Cambria Math"/>
                          <a:ea typeface="Times New Roman"/>
                        </a:rPr>
                        <m:t>𝟒</m:t>
                      </m:r>
                      <m:sSup>
                        <m:sSupPr>
                          <m:ctrlPr>
                            <a:rPr lang="en-GB" sz="60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𝒂</m:t>
                          </m:r>
                        </m:e>
                        <m:sup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vi-VN" sz="5000" dirty="0">
                      <a:latin typeface="Times New Roman"/>
                      <a:ea typeface="Times New Roman"/>
                    </a:rPr>
                    <a:t>.</a:t>
                  </a:r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3"/>
                  <a:stretch>
                    <a:fillRect b="-1066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smtClean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860239" y="5514923"/>
            <a:ext cx="9480951" cy="1322493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6000" b="1" i="1">
                          <a:latin typeface="Cambria Math"/>
                          <a:ea typeface="Times New Roman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GB" sz="60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e>
                      </m:rad>
                      <m:sSup>
                        <m:sSupPr>
                          <m:ctrlPr>
                            <a:rPr lang="en-GB" sz="60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𝒂</m:t>
                          </m:r>
                        </m:e>
                        <m:sup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vi-VN" sz="5000" dirty="0" smtClean="0">
                      <a:latin typeface="Times New Roman"/>
                      <a:ea typeface="Times New Roman"/>
                    </a:rPr>
                    <a:t>.</a:t>
                  </a:r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4"/>
                  <a:stretch>
                    <a:fillRect b="-124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860239" y="3383780"/>
            <a:ext cx="9961748" cy="1787311"/>
            <a:chOff x="1458731" y="5999652"/>
            <a:chExt cx="9199920" cy="17500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651479" cy="1750072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6000" b="1">
                      <a:latin typeface="Times New Roman"/>
                      <a:ea typeface="Times New Roman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sz="6000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6000" i="1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GB" sz="6000" i="1">
                                  <a:latin typeface="Cambria Math"/>
                                  <a:ea typeface="Times New Roman"/>
                                </a:rPr>
                                <m:t>4</m:t>
                              </m:r>
                              <m:r>
                                <a:rPr lang="en-US" sz="6000" i="1">
                                  <a:latin typeface="Cambria Math"/>
                                  <a:ea typeface="Times New Roman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6000" i="1">
                                  <a:latin typeface="Cambria Math"/>
                                  <a:ea typeface="Times New Roman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GB" sz="6000" i="1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 i="1">
                                  <a:latin typeface="Cambria Math"/>
                                  <a:ea typeface="Times New Roman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6000" i="1">
                              <a:latin typeface="Cambria Math"/>
                              <a:ea typeface="Times New Roman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6000" dirty="0">
                      <a:latin typeface="Times New Roman"/>
                      <a:ea typeface="Times New Roman"/>
                    </a:rPr>
                    <a:t>.</a:t>
                  </a:r>
                  <a:endParaRPr lang="en-US" sz="6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651479" cy="1750072"/>
                </a:xfrm>
                <a:prstGeom prst="rect">
                  <a:avLst/>
                </a:prstGeom>
                <a:blipFill>
                  <a:blip r:embed="rId5"/>
                  <a:stretch>
                    <a:fillRect b="-332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1046890" y="9585653"/>
            <a:ext cx="9371029" cy="1322493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6000" b="1" i="1">
                          <a:latin typeface="Cambria Math"/>
                          <a:ea typeface="Times New Roman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sz="60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e>
                      </m:rad>
                      <m:sSup>
                        <m:sSupPr>
                          <m:ctrlPr>
                            <a:rPr lang="en-GB" sz="60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𝒂</m:t>
                          </m:r>
                        </m:e>
                        <m:sup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vi-VN" sz="5000" dirty="0">
                      <a:latin typeface="Times New Roman"/>
                      <a:ea typeface="Times New Roman"/>
                    </a:rPr>
                    <a:t>.</a:t>
                  </a:r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6"/>
                  <a:stretch>
                    <a:fillRect b="-1288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smtClean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860239" y="3944953"/>
            <a:ext cx="1131008" cy="88431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26897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587" y="0"/>
            <a:ext cx="24406148" cy="14358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068387" y="4646334"/>
            <a:ext cx="22555200" cy="906966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967907" y="812118"/>
            <a:ext cx="3613429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 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23912" y="1975118"/>
            <a:ext cx="23622000" cy="3139291"/>
            <a:chOff x="5182189" y="2765277"/>
            <a:chExt cx="14899275" cy="3139291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82189" y="2765277"/>
              <a:ext cx="14899275" cy="3139291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6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 TÍCH KHỐI CHÓP </a:t>
              </a:r>
            </a:p>
            <a:p>
              <a:pPr algn="ctr"/>
              <a:r>
                <a:rPr lang="en-US" sz="6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 MẶT BÊN VUÔNG GÓC VỚI ĐÁY</a:t>
              </a:r>
              <a:endParaRPr lang="en-US" sz="6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6600" b="1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endParaRPr lang="en-US" sz="66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2" name="Group 26"/>
          <p:cNvGrpSpPr/>
          <p:nvPr/>
        </p:nvGrpSpPr>
        <p:grpSpPr>
          <a:xfrm>
            <a:off x="1502942" y="6180309"/>
            <a:ext cx="14748730" cy="872845"/>
            <a:chOff x="7483861" y="7543801"/>
            <a:chExt cx="14748730" cy="872846"/>
          </a:xfrm>
        </p:grpSpPr>
        <p:sp>
          <p:nvSpPr>
            <p:cNvPr id="44" name="TextBox 43"/>
            <p:cNvSpPr txBox="1"/>
            <p:nvPr/>
          </p:nvSpPr>
          <p:spPr>
            <a:xfrm>
              <a:off x="9095916" y="7585649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LUYỆN TẬP</a:t>
              </a:r>
              <a:endPara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48168" y="7646473"/>
                  <a:ext cx="562976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</a:t>
                  </a:r>
                  <a:endParaRPr lang="en-US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1502942" y="4897318"/>
            <a:ext cx="14834371" cy="907202"/>
            <a:chOff x="7459670" y="7543799"/>
            <a:chExt cx="14834371" cy="907203"/>
          </a:xfrm>
        </p:grpSpPr>
        <p:sp>
          <p:nvSpPr>
            <p:cNvPr id="28" name="TextBox 27"/>
            <p:cNvSpPr txBox="1"/>
            <p:nvPr/>
          </p:nvSpPr>
          <p:spPr>
            <a:xfrm>
              <a:off x="8976486" y="7620004"/>
              <a:ext cx="1331755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LÝ THUYẾT</a:t>
              </a:r>
              <a:endPara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882524" y="7640053"/>
                  <a:ext cx="561372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</a:t>
                  </a:r>
                </a:p>
              </p:txBody>
            </p:sp>
          </p:grpSp>
        </p:grpSp>
      </p:grpSp>
      <p:grpSp>
        <p:nvGrpSpPr>
          <p:cNvPr id="52" name="Group 51"/>
          <p:cNvGrpSpPr/>
          <p:nvPr/>
        </p:nvGrpSpPr>
        <p:grpSpPr>
          <a:xfrm>
            <a:off x="5269632" y="7175389"/>
            <a:ext cx="10253661" cy="888098"/>
            <a:chOff x="644526" y="2766774"/>
            <a:chExt cx="10253661" cy="888098"/>
          </a:xfrm>
        </p:grpSpPr>
        <p:sp>
          <p:nvSpPr>
            <p:cNvPr id="53" name="TextBox 5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i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 BIẾT 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644526" y="2823875"/>
              <a:ext cx="1478206" cy="830997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09633" y="2795826"/>
              <a:ext cx="70884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  <a:endPara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198571" y="8656392"/>
            <a:ext cx="12587076" cy="861774"/>
            <a:chOff x="644526" y="2766774"/>
            <a:chExt cx="10253661" cy="861774"/>
          </a:xfrm>
        </p:grpSpPr>
        <p:sp>
          <p:nvSpPr>
            <p:cNvPr id="72" name="TextBox 71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THÔNG HIỂU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42587" y="2795826"/>
              <a:ext cx="4429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269632" y="10361828"/>
            <a:ext cx="12587076" cy="861774"/>
            <a:chOff x="644526" y="2766774"/>
            <a:chExt cx="10253661" cy="861774"/>
          </a:xfrm>
        </p:grpSpPr>
        <p:sp>
          <p:nvSpPr>
            <p:cNvPr id="47" name="TextBox 4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 DỤNG THẤP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042586" y="2795826"/>
              <a:ext cx="4429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269632" y="12010363"/>
            <a:ext cx="12587076" cy="861774"/>
            <a:chOff x="644526" y="2766774"/>
            <a:chExt cx="10253661" cy="861774"/>
          </a:xfrm>
        </p:grpSpPr>
        <p:sp>
          <p:nvSpPr>
            <p:cNvPr id="61" name="TextBox 60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 DỤNG CAO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42587" y="2795826"/>
              <a:ext cx="4429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  <a:endPara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895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67621" y="-110212"/>
            <a:ext cx="24754795" cy="4131526"/>
            <a:chOff x="534986" y="1725841"/>
            <a:chExt cx="24261022" cy="9123194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6" y="1869705"/>
              <a:ext cx="24261022" cy="6487112"/>
              <a:chOff x="534986" y="1647866"/>
              <a:chExt cx="24261022" cy="648711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89"/>
                <a:ext cx="24040359" cy="641408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6" y="1647866"/>
                <a:ext cx="3573085" cy="2248304"/>
                <a:chOff x="534986" y="1647866"/>
                <a:chExt cx="3573085" cy="2248304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6" y="1647866"/>
                  <a:ext cx="3573085" cy="2118672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8795" y="1653393"/>
                  <a:ext cx="2509247" cy="2242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12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095950" y="1725841"/>
                  <a:ext cx="19835649" cy="9123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 algn="just">
                    <a:lnSpc>
                      <a:spcPct val="107000"/>
                    </a:lnSpc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nl-NL" sz="5400" dirty="0">
                      <a:latin typeface="Times New Roman"/>
                      <a:ea typeface="Times New Roman"/>
                    </a:rPr>
                    <a:t>Cho hình chóp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𝑆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.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𝐴𝐵𝐶</m:t>
                      </m:r>
                    </m:oMath>
                  </a14:m>
                  <a:r>
                    <a:rPr lang="nl-NL" sz="5400" dirty="0">
                      <a:latin typeface="Times New Roman"/>
                      <a:ea typeface="Times New Roman"/>
                    </a:rPr>
                    <a:t> có đáy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𝐴𝐵𝐶</m:t>
                      </m:r>
                    </m:oMath>
                  </a14:m>
                  <a:r>
                    <a:rPr lang="nl-NL" sz="5400" dirty="0">
                      <a:latin typeface="Times New Roman"/>
                      <a:ea typeface="Times New Roman"/>
                    </a:rPr>
                    <a:t> là tam giác vuông tại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𝐵</m:t>
                      </m:r>
                    </m:oMath>
                  </a14:m>
                  <a:r>
                    <a:rPr lang="nl-NL" sz="5400" dirty="0">
                      <a:latin typeface="Times New Roman"/>
                      <a:ea typeface="Times New Roman"/>
                    </a:rPr>
                    <a:t>. Biết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𝛥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𝑆𝐴𝐵</m:t>
                      </m:r>
                    </m:oMath>
                  </a14:m>
                  <a:r>
                    <a:rPr lang="nl-NL" sz="5400" dirty="0">
                      <a:latin typeface="Times New Roman"/>
                      <a:ea typeface="Times New Roman"/>
                    </a:rPr>
                    <a:t> là tam giác đều và thuộc mặt phẳng vuông góc với mặt phẳng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sz="5400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sz="5400" i="1">
                              <a:latin typeface="Cambria Math"/>
                              <a:ea typeface="Times New Roman"/>
                            </a:rPr>
                            <m:t>𝐴𝐵𝐶</m:t>
                          </m:r>
                        </m:e>
                      </m:d>
                    </m:oMath>
                  </a14:m>
                  <a:r>
                    <a:rPr lang="nl-NL" sz="5400" dirty="0">
                      <a:latin typeface="Times New Roman"/>
                      <a:ea typeface="Times New Roman"/>
                    </a:rPr>
                    <a:t>. </a:t>
                  </a:r>
                  <a:r>
                    <a:rPr lang="en-US" sz="5400" dirty="0" err="1">
                      <a:latin typeface="Times New Roman"/>
                      <a:ea typeface="Times New Roman"/>
                    </a:rPr>
                    <a:t>Tính</a:t>
                  </a:r>
                  <a:r>
                    <a:rPr lang="en-U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en-US" sz="5400" dirty="0" err="1">
                      <a:latin typeface="Times New Roman"/>
                      <a:ea typeface="Times New Roman"/>
                    </a:rPr>
                    <a:t>theo</a:t>
                  </a:r>
                  <a:r>
                    <a:rPr lang="en-US" sz="5400" dirty="0">
                      <a:latin typeface="Times New Roman"/>
                      <a:ea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𝑎</m:t>
                      </m:r>
                    </m:oMath>
                  </a14:m>
                  <a:r>
                    <a:rPr lang="en-U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en-US" sz="5400" dirty="0" err="1">
                      <a:latin typeface="Times New Roman"/>
                      <a:ea typeface="Times New Roman"/>
                    </a:rPr>
                    <a:t>thể</a:t>
                  </a:r>
                  <a:r>
                    <a:rPr lang="en-U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en-US" sz="5400" dirty="0" err="1">
                      <a:latin typeface="Times New Roman"/>
                      <a:ea typeface="Times New Roman"/>
                    </a:rPr>
                    <a:t>tích</a:t>
                  </a:r>
                  <a:r>
                    <a:rPr lang="en-U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en-US" sz="5400" dirty="0" err="1">
                      <a:latin typeface="Times New Roman"/>
                      <a:ea typeface="Times New Roman"/>
                    </a:rPr>
                    <a:t>khối</a:t>
                  </a:r>
                  <a:r>
                    <a:rPr lang="en-U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en-US" sz="5400" dirty="0" err="1">
                      <a:latin typeface="Times New Roman"/>
                      <a:ea typeface="Times New Roman"/>
                    </a:rPr>
                    <a:t>chóp</a:t>
                  </a:r>
                  <a:r>
                    <a:rPr lang="en-US" sz="5400" dirty="0">
                      <a:latin typeface="Times New Roman"/>
                      <a:ea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𝑆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.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𝐴𝐵𝐶</m:t>
                      </m:r>
                    </m:oMath>
                  </a14:m>
                  <a:r>
                    <a:rPr lang="en-U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en-US" sz="5400" dirty="0" err="1">
                      <a:latin typeface="Times New Roman"/>
                      <a:ea typeface="Times New Roman"/>
                    </a:rPr>
                    <a:t>biết</a:t>
                  </a:r>
                  <a:r>
                    <a:rPr lang="en-US" sz="5400" dirty="0">
                      <a:latin typeface="Times New Roman"/>
                      <a:ea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𝐴𝐵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𝑎</m:t>
                      </m:r>
                    </m:oMath>
                  </a14:m>
                  <a:r>
                    <a:rPr lang="en-US" sz="5400" dirty="0">
                      <a:latin typeface="Times New Roman"/>
                      <a:ea typeface="Times New Roman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𝐴𝐶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GB" sz="5400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sz="5400" i="1">
                              <a:latin typeface="Cambria Math"/>
                              <a:ea typeface="Times New Roman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en-US" sz="5400" dirty="0">
                      <a:latin typeface="Times New Roman"/>
                      <a:ea typeface="Times New Roman"/>
                    </a:rPr>
                    <a:t>.</a:t>
                  </a:r>
                  <a:endParaRPr lang="en-GB" sz="5400" dirty="0">
                    <a:latin typeface="Times New Roman"/>
                    <a:ea typeface="Times New Roman"/>
                  </a:endParaRPr>
                </a:p>
                <a:p>
                  <a:pPr algn="ctr">
                    <a:lnSpc>
                      <a:spcPct val="115000"/>
                    </a:lnSpc>
                    <a:spcBef>
                      <a:spcPts val="1200"/>
                    </a:spcBef>
                    <a:buClr>
                      <a:srgbClr val="0000FF"/>
                    </a:buClr>
                    <a:tabLst>
                      <a:tab pos="1259903" algn="l"/>
                    </a:tabLst>
                  </a:pPr>
                  <a:endParaRPr lang="en-US" sz="6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5950" y="1725841"/>
                  <a:ext cx="19835649" cy="9123194"/>
                </a:xfrm>
                <a:prstGeom prst="rect">
                  <a:avLst/>
                </a:prstGeom>
                <a:blipFill>
                  <a:blip r:embed="rId2"/>
                  <a:stretch>
                    <a:fillRect l="-1175" t="-3245" r="-114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936968" y="7571131"/>
            <a:ext cx="9480951" cy="1322493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6000" b="1" i="1">
                          <a:latin typeface="Cambria Math"/>
                          <a:ea typeface="Times New Roman"/>
                        </a:rPr>
                        <m:t>𝟒</m:t>
                      </m:r>
                      <m:sSup>
                        <m:sSupPr>
                          <m:ctrlPr>
                            <a:rPr lang="en-GB" sz="60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𝒂</m:t>
                          </m:r>
                        </m:e>
                        <m:sup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vi-VN" sz="5000" dirty="0">
                      <a:latin typeface="Times New Roman"/>
                      <a:ea typeface="Times New Roman"/>
                    </a:rPr>
                    <a:t>.</a:t>
                  </a:r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3"/>
                  <a:stretch>
                    <a:fillRect b="-1066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smtClean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860239" y="5514923"/>
            <a:ext cx="9480951" cy="1322493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6000" b="1" i="1">
                          <a:latin typeface="Cambria Math"/>
                          <a:ea typeface="Times New Roman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GB" sz="60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e>
                      </m:rad>
                      <m:sSup>
                        <m:sSupPr>
                          <m:ctrlPr>
                            <a:rPr lang="en-GB" sz="60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𝒂</m:t>
                          </m:r>
                        </m:e>
                        <m:sup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vi-VN" sz="5000" dirty="0" smtClean="0">
                      <a:latin typeface="Times New Roman"/>
                      <a:ea typeface="Times New Roman"/>
                    </a:rPr>
                    <a:t>.</a:t>
                  </a:r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4"/>
                  <a:stretch>
                    <a:fillRect b="-124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860239" y="3383782"/>
            <a:ext cx="9480951" cy="1322493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6000" b="1" dirty="0">
                      <a:latin typeface="Times New Roman"/>
                      <a:ea typeface="Times New Roman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sz="50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latin typeface="Cambria Math"/>
                              <a:ea typeface="Times New Roman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GB" sz="5000" b="1" i="1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000" b="1" i="1">
                                  <a:latin typeface="Cambria Math"/>
                                  <a:ea typeface="Times New Roman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50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GB" sz="50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5000" b="1" i="1">
                              <a:latin typeface="Cambria Math"/>
                              <a:ea typeface="Times New Roman"/>
                            </a:rPr>
                            <m:t>𝒂</m:t>
                          </m:r>
                        </m:e>
                        <m:sup>
                          <m:r>
                            <a:rPr lang="en-US" sz="50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vi-VN" sz="5000" dirty="0">
                      <a:latin typeface="Times New Roman"/>
                      <a:ea typeface="Times New Roman"/>
                    </a:rPr>
                    <a:t>.</a:t>
                  </a:r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5"/>
                  <a:stretch>
                    <a:fillRect b="-977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1046890" y="9585654"/>
            <a:ext cx="9698897" cy="1691946"/>
            <a:chOff x="1458731" y="5999652"/>
            <a:chExt cx="9126063" cy="18722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87220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  <a:tabLst>
                      <a:tab pos="635000" algn="l"/>
                      <a:tab pos="2222500" algn="l"/>
                      <a:tab pos="3810000" algn="l"/>
                      <a:tab pos="5397500" algn="l"/>
                    </a:tabLs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GB" sz="6400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6400" i="1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sz="6400" i="1">
                                  <a:latin typeface="Cambria Math"/>
                                  <a:ea typeface="Times New Roman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6400" i="1">
                                  <a:latin typeface="Cambria Math"/>
                                  <a:ea typeface="Times New Roman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GB" sz="6400" i="1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400" i="1">
                                  <a:latin typeface="Cambria Math"/>
                                  <a:ea typeface="Times New Roman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sz="6400" i="1">
                              <a:latin typeface="Cambria Math"/>
                              <a:ea typeface="Times New Roman"/>
                            </a:rPr>
                            <m:t>12</m:t>
                          </m:r>
                        </m:den>
                      </m:f>
                    </m:oMath>
                  </a14:m>
                  <a:r>
                    <a:rPr lang="en-US" sz="6400" dirty="0">
                      <a:latin typeface="Times New Roman"/>
                      <a:ea typeface="Times New Roman"/>
                    </a:rPr>
                    <a:t>.</a:t>
                  </a:r>
                  <a:endParaRPr lang="en-GB" sz="6400" dirty="0">
                    <a:latin typeface="Times New Roman"/>
                    <a:ea typeface="Times New Roman"/>
                  </a:endParaRP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872208"/>
                </a:xfrm>
                <a:prstGeom prst="rect">
                  <a:avLst/>
                </a:prstGeom>
                <a:blipFill>
                  <a:blip r:embed="rId6"/>
                  <a:stretch>
                    <a:fillRect b="-118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smtClean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046890" y="9920577"/>
            <a:ext cx="1173796" cy="921594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230467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67621" y="-110212"/>
            <a:ext cx="24754795" cy="4047849"/>
            <a:chOff x="534986" y="1725841"/>
            <a:chExt cx="24261022" cy="8938420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6" y="1869705"/>
              <a:ext cx="24261022" cy="6487112"/>
              <a:chOff x="534986" y="1647866"/>
              <a:chExt cx="24261022" cy="648711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89"/>
                <a:ext cx="24040359" cy="641408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6" y="1647866"/>
                <a:ext cx="3573085" cy="2248304"/>
                <a:chOff x="534986" y="1647866"/>
                <a:chExt cx="3573085" cy="2248304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6" y="1647866"/>
                  <a:ext cx="3573085" cy="2118672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8795" y="1653393"/>
                  <a:ext cx="2509247" cy="2242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13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095950" y="1725841"/>
                  <a:ext cx="19835649" cy="89384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 algn="just">
                    <a:lnSpc>
                      <a:spcPct val="107000"/>
                    </a:lnSpc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it-IT" sz="5400" dirty="0">
                      <a:latin typeface="Times New Roman"/>
                      <a:ea typeface="Times New Roman"/>
                    </a:rPr>
                    <a:t>Cho hình chóp có tam giác </a:t>
                  </a:r>
                  <a14:m>
                    <m:oMath xmlns:m="http://schemas.openxmlformats.org/officeDocument/2006/math">
                      <m:r>
                        <a:rPr lang="it-IT" sz="5400" i="1">
                          <a:latin typeface="Cambria Math"/>
                          <a:ea typeface="Times New Roman"/>
                        </a:rPr>
                        <m:t>𝑆𝐴𝐵</m:t>
                      </m:r>
                    </m:oMath>
                  </a14:m>
                  <a:r>
                    <a:rPr lang="it-IT" sz="5400" dirty="0">
                      <a:latin typeface="Times New Roman"/>
                      <a:ea typeface="Times New Roman"/>
                    </a:rPr>
                    <a:t> đều cạnh </a:t>
                  </a:r>
                  <a14:m>
                    <m:oMath xmlns:m="http://schemas.openxmlformats.org/officeDocument/2006/math">
                      <m:r>
                        <a:rPr lang="it-IT" sz="5400" i="1">
                          <a:latin typeface="Cambria Math"/>
                          <a:ea typeface="Times New Roman"/>
                        </a:rPr>
                        <m:t>𝑎</m:t>
                      </m:r>
                      <m:r>
                        <a:rPr lang="it-IT" sz="5400" i="1">
                          <a:latin typeface="Cambria Math"/>
                          <a:ea typeface="Times New Roman"/>
                        </a:rPr>
                        <m:t>,</m:t>
                      </m:r>
                    </m:oMath>
                  </a14:m>
                  <a:r>
                    <a:rPr lang="it-IT" sz="5400" dirty="0">
                      <a:latin typeface="Times New Roman"/>
                      <a:ea typeface="Times New Roman"/>
                    </a:rPr>
                    <a:t> tam giác </a:t>
                  </a:r>
                  <a14:m>
                    <m:oMath xmlns:m="http://schemas.openxmlformats.org/officeDocument/2006/math">
                      <m:r>
                        <a:rPr lang="it-IT" sz="5400" i="1">
                          <a:latin typeface="Cambria Math"/>
                          <a:ea typeface="Times New Roman"/>
                        </a:rPr>
                        <m:t>𝐴𝐵𝐶</m:t>
                      </m:r>
                    </m:oMath>
                  </a14:m>
                  <a:r>
                    <a:rPr lang="it-IT" sz="5400" dirty="0">
                      <a:latin typeface="Times New Roman"/>
                      <a:ea typeface="Times New Roman"/>
                    </a:rPr>
                    <a:t> cân tại</a:t>
                  </a:r>
                  <a:r>
                    <a:rPr lang="it-IT" sz="5400" b="1" i="1" dirty="0">
                      <a:latin typeface="Times New Roman"/>
                      <a:ea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it-IT" sz="5400" b="1" i="1">
                          <a:latin typeface="Cambria Math"/>
                          <a:ea typeface="Times New Roman"/>
                        </a:rPr>
                        <m:t>𝑪</m:t>
                      </m:r>
                    </m:oMath>
                  </a14:m>
                  <a:r>
                    <a:rPr lang="it-IT" sz="5400" b="1" i="1" dirty="0">
                      <a:latin typeface="Times New Roman"/>
                      <a:ea typeface="Times New Roman"/>
                    </a:rPr>
                    <a:t> . </a:t>
                  </a:r>
                  <a:r>
                    <a:rPr lang="it-IT" sz="5400" dirty="0">
                      <a:latin typeface="Times New Roman"/>
                      <a:ea typeface="Times New Roman"/>
                    </a:rPr>
                    <a:t>Hình chiếu của</a:t>
                  </a:r>
                  <a:r>
                    <a:rPr lang="it-IT" sz="5400" i="1" dirty="0">
                      <a:latin typeface="Times New Roman"/>
                      <a:ea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it-IT" sz="5400" i="1">
                          <a:latin typeface="Cambria Math"/>
                          <a:ea typeface="Times New Roman"/>
                        </a:rPr>
                        <m:t>𝑆</m:t>
                      </m:r>
                    </m:oMath>
                  </a14:m>
                  <a:r>
                    <a:rPr lang="it-IT" sz="5400" i="1" dirty="0">
                      <a:latin typeface="Times New Roman"/>
                      <a:ea typeface="Times New Roman"/>
                    </a:rPr>
                    <a:t> </a:t>
                  </a:r>
                  <a:r>
                    <a:rPr lang="it-IT" sz="5400" dirty="0">
                      <a:latin typeface="Times New Roman"/>
                      <a:ea typeface="Times New Roman"/>
                    </a:rPr>
                    <a:t>lên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sz="5400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it-IT" sz="5400" i="1">
                              <a:latin typeface="Cambria Math"/>
                              <a:ea typeface="Times New Roman"/>
                            </a:rPr>
                            <m:t>𝐴𝐵𝐶</m:t>
                          </m:r>
                        </m:e>
                      </m:d>
                    </m:oMath>
                  </a14:m>
                  <a:r>
                    <a:rPr lang="it-IT" sz="5400" dirty="0">
                      <a:latin typeface="Times New Roman"/>
                      <a:ea typeface="Times New Roman"/>
                    </a:rPr>
                    <a:t> là trung điểm của cạnh </a:t>
                  </a:r>
                  <a14:m>
                    <m:oMath xmlns:m="http://schemas.openxmlformats.org/officeDocument/2006/math">
                      <m:r>
                        <a:rPr lang="it-IT" sz="5400" i="1">
                          <a:latin typeface="Cambria Math"/>
                          <a:ea typeface="Times New Roman"/>
                        </a:rPr>
                        <m:t>𝐴𝐵</m:t>
                      </m:r>
                    </m:oMath>
                  </a14:m>
                  <a:r>
                    <a:rPr lang="it-IT" sz="5400" dirty="0">
                      <a:latin typeface="Times New Roman"/>
                      <a:ea typeface="Times New Roman"/>
                    </a:rPr>
                    <a:t>; góc hợp bởi cạnh </a:t>
                  </a:r>
                  <a14:m>
                    <m:oMath xmlns:m="http://schemas.openxmlformats.org/officeDocument/2006/math">
                      <m:r>
                        <a:rPr lang="it-IT" sz="5400" i="1">
                          <a:latin typeface="Cambria Math"/>
                          <a:ea typeface="Times New Roman"/>
                        </a:rPr>
                        <m:t>𝑆𝐶</m:t>
                      </m:r>
                    </m:oMath>
                  </a14:m>
                  <a:r>
                    <a:rPr lang="it-IT" sz="5400" dirty="0">
                      <a:latin typeface="Times New Roman"/>
                      <a:ea typeface="Times New Roman"/>
                    </a:rPr>
                    <a:t> và mặt đáy là </a:t>
                  </a:r>
                  <a14:m>
                    <m:oMath xmlns:m="http://schemas.openxmlformats.org/officeDocument/2006/math">
                      <m:r>
                        <a:rPr lang="it-IT" sz="5400" i="1">
                          <a:latin typeface="Cambria Math"/>
                          <a:ea typeface="Times New Roman"/>
                        </a:rPr>
                        <m:t>3</m:t>
                      </m:r>
                      <m:sSup>
                        <m:sSupPr>
                          <m:ctrlPr>
                            <a:rPr lang="en-GB" sz="5400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it-IT" sz="5400" i="1">
                              <a:latin typeface="Cambria Math"/>
                              <a:ea typeface="Times New Roman"/>
                            </a:rPr>
                            <m:t>0</m:t>
                          </m:r>
                        </m:e>
                        <m:sup>
                          <m:r>
                            <a:rPr lang="it-IT" sz="5400" i="1">
                              <a:latin typeface="Cambria Math"/>
                              <a:ea typeface="Times New Roman"/>
                            </a:rPr>
                            <m:t>∘</m:t>
                          </m:r>
                        </m:sup>
                      </m:sSup>
                    </m:oMath>
                  </a14:m>
                  <a:r>
                    <a:rPr lang="it-IT" sz="5400" dirty="0">
                      <a:latin typeface="Times New Roman"/>
                      <a:ea typeface="Times New Roman"/>
                    </a:rPr>
                    <a:t>. Thể tích khối chóp </a:t>
                  </a:r>
                  <a14:m>
                    <m:oMath xmlns:m="http://schemas.openxmlformats.org/officeDocument/2006/math">
                      <m:r>
                        <a:rPr lang="it-IT" sz="5400" i="1">
                          <a:latin typeface="Cambria Math"/>
                          <a:ea typeface="Times New Roman"/>
                        </a:rPr>
                        <m:t>𝑆</m:t>
                      </m:r>
                      <m:r>
                        <a:rPr lang="it-IT" sz="5400" i="1">
                          <a:latin typeface="Cambria Math"/>
                          <a:ea typeface="Times New Roman"/>
                        </a:rPr>
                        <m:t>.</m:t>
                      </m:r>
                      <m:r>
                        <a:rPr lang="it-IT" sz="5400" i="1">
                          <a:latin typeface="Cambria Math"/>
                          <a:ea typeface="Times New Roman"/>
                        </a:rPr>
                        <m:t>𝐴𝐵𝐶</m:t>
                      </m:r>
                    </m:oMath>
                  </a14:m>
                  <a:r>
                    <a:rPr lang="it-IT" sz="5400" dirty="0">
                      <a:latin typeface="Times New Roman"/>
                      <a:ea typeface="Times New Roman"/>
                    </a:rPr>
                    <a:t> tính theo </a:t>
                  </a:r>
                  <a14:m>
                    <m:oMath xmlns:m="http://schemas.openxmlformats.org/officeDocument/2006/math">
                      <m:r>
                        <a:rPr lang="it-IT" sz="5400" i="1">
                          <a:latin typeface="Cambria Math"/>
                          <a:ea typeface="Times New Roman"/>
                        </a:rPr>
                        <m:t>𝑎</m:t>
                      </m:r>
                    </m:oMath>
                  </a14:m>
                  <a:r>
                    <a:rPr lang="it-IT" sz="5400" dirty="0">
                      <a:latin typeface="Times New Roman"/>
                      <a:ea typeface="Times New Roman"/>
                    </a:rPr>
                    <a:t> là</a:t>
                  </a:r>
                  <a:endParaRPr lang="en-GB" sz="5400" dirty="0">
                    <a:latin typeface="Times New Roman"/>
                    <a:ea typeface="Times New Roman"/>
                  </a:endParaRPr>
                </a:p>
                <a:p>
                  <a:pPr algn="ctr">
                    <a:lnSpc>
                      <a:spcPct val="115000"/>
                    </a:lnSpc>
                    <a:spcBef>
                      <a:spcPts val="1200"/>
                    </a:spcBef>
                    <a:buClr>
                      <a:srgbClr val="0000FF"/>
                    </a:buClr>
                    <a:tabLst>
                      <a:tab pos="1259903" algn="l"/>
                    </a:tabLst>
                  </a:pPr>
                  <a:endParaRPr lang="en-US" sz="6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5950" y="1725841"/>
                  <a:ext cx="19835649" cy="8938420"/>
                </a:xfrm>
                <a:prstGeom prst="rect">
                  <a:avLst/>
                </a:prstGeom>
                <a:blipFill>
                  <a:blip r:embed="rId2"/>
                  <a:stretch>
                    <a:fillRect l="-1175" t="-3313" r="-114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936968" y="7571131"/>
            <a:ext cx="9480951" cy="1322493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6000" b="1" i="1">
                          <a:latin typeface="Cambria Math"/>
                          <a:ea typeface="Times New Roman"/>
                        </a:rPr>
                        <m:t>𝟒</m:t>
                      </m:r>
                      <m:sSup>
                        <m:sSupPr>
                          <m:ctrlPr>
                            <a:rPr lang="en-GB" sz="60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𝒂</m:t>
                          </m:r>
                        </m:e>
                        <m:sup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vi-VN" sz="5000" dirty="0">
                      <a:latin typeface="Times New Roman"/>
                      <a:ea typeface="Times New Roman"/>
                    </a:rPr>
                    <a:t>.</a:t>
                  </a:r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3"/>
                  <a:stretch>
                    <a:fillRect b="-1066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smtClean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860239" y="5514923"/>
            <a:ext cx="9480951" cy="1322493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GB" sz="60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6000" b="1" i="1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it-IT" sz="6000" b="1" i="1">
                                  <a:latin typeface="Cambria Math"/>
                                  <a:ea typeface="Times New Roman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it-IT" sz="6000" b="1" i="1">
                                  <a:latin typeface="Cambria Math"/>
                                  <a:ea typeface="Times New Roman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GB" sz="6000" b="1" i="1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6000" b="1" i="1">
                                  <a:latin typeface="Cambria Math"/>
                                  <a:ea typeface="Times New Roman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it-IT" sz="6000" b="1" i="1">
                              <a:latin typeface="Cambria Math"/>
                              <a:ea typeface="Times New Roman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it-IT" sz="6000" dirty="0">
                      <a:latin typeface="Times New Roman"/>
                      <a:ea typeface="Times New Roman"/>
                    </a:rPr>
                    <a:t>.</a:t>
                  </a:r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4"/>
                  <a:stretch>
                    <a:fillRect b="-2177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860239" y="3383782"/>
            <a:ext cx="9480951" cy="1322493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6000" b="1" dirty="0">
                      <a:latin typeface="Times New Roman"/>
                      <a:ea typeface="Times New Roman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sz="50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latin typeface="Cambria Math"/>
                              <a:ea typeface="Times New Roman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GB" sz="5000" b="1" i="1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000" b="1" i="1">
                                  <a:latin typeface="Cambria Math"/>
                                  <a:ea typeface="Times New Roman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50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GB" sz="50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5000" b="1" i="1">
                              <a:latin typeface="Cambria Math"/>
                              <a:ea typeface="Times New Roman"/>
                            </a:rPr>
                            <m:t>𝒂</m:t>
                          </m:r>
                        </m:e>
                        <m:sup>
                          <m:r>
                            <a:rPr lang="en-US" sz="50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vi-VN" sz="5000" dirty="0">
                      <a:latin typeface="Times New Roman"/>
                      <a:ea typeface="Times New Roman"/>
                    </a:rPr>
                    <a:t>.</a:t>
                  </a:r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5"/>
                  <a:stretch>
                    <a:fillRect b="-977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1046890" y="9585653"/>
            <a:ext cx="9371029" cy="1322493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6000" b="1" i="1">
                          <a:latin typeface="Cambria Math"/>
                          <a:ea typeface="Times New Roman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sz="60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e>
                      </m:rad>
                      <m:sSup>
                        <m:sSupPr>
                          <m:ctrlPr>
                            <a:rPr lang="en-GB" sz="60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𝒂</m:t>
                          </m:r>
                        </m:e>
                        <m:sup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vi-VN" sz="5000" dirty="0">
                      <a:latin typeface="Times New Roman"/>
                      <a:ea typeface="Times New Roman"/>
                    </a:rPr>
                    <a:t>.</a:t>
                  </a:r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6"/>
                  <a:stretch>
                    <a:fillRect b="-1288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smtClean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889778" y="5945904"/>
            <a:ext cx="1131008" cy="88431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78625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67621" y="-110212"/>
            <a:ext cx="24754795" cy="4047849"/>
            <a:chOff x="534986" y="1725841"/>
            <a:chExt cx="24261022" cy="8938420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6" y="1869705"/>
              <a:ext cx="24261022" cy="6487112"/>
              <a:chOff x="534986" y="1647866"/>
              <a:chExt cx="24261022" cy="648711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89"/>
                <a:ext cx="24040359" cy="641408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6" y="1647866"/>
                <a:ext cx="3573085" cy="2248304"/>
                <a:chOff x="534986" y="1647866"/>
                <a:chExt cx="3573085" cy="2248304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6" y="1647866"/>
                  <a:ext cx="3573085" cy="2118672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8795" y="1653393"/>
                  <a:ext cx="2509247" cy="2242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14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095950" y="1725841"/>
                  <a:ext cx="19835649" cy="89384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 algn="just">
                    <a:lnSpc>
                      <a:spcPct val="107000"/>
                    </a:lnSpc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nl-NL" sz="5400" dirty="0">
                      <a:latin typeface="Times New Roman"/>
                      <a:ea typeface="Times New Roman"/>
                    </a:rPr>
                    <a:t>Khối chóp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𝑆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.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𝐴𝐵𝐶𝐷</m:t>
                      </m:r>
                    </m:oMath>
                  </a14:m>
                  <a:r>
                    <a:rPr lang="nl-NL" sz="5400" dirty="0">
                      <a:latin typeface="Times New Roman"/>
                      <a:ea typeface="Times New Roman"/>
                    </a:rPr>
                    <a:t> có đáy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𝐴𝐵𝐶𝐷</m:t>
                      </m:r>
                    </m:oMath>
                  </a14:m>
                  <a:r>
                    <a:rPr lang="en-U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nl-NL" sz="5400" dirty="0">
                      <a:latin typeface="Times New Roman"/>
                      <a:ea typeface="Times New Roman"/>
                    </a:rPr>
                    <a:t>là hình vuông cạnh bằng </a:t>
                  </a:r>
                  <a14:m>
                    <m:oMath xmlns:m="http://schemas.openxmlformats.org/officeDocument/2006/math">
                      <m:r>
                        <a:rPr lang="en-GB" sz="5400">
                          <a:latin typeface="Cambria Math"/>
                          <a:ea typeface="Times New Roman"/>
                        </a:rPr>
                        <m:t>4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𝑎</m:t>
                      </m:r>
                    </m:oMath>
                  </a14:m>
                  <a:r>
                    <a:rPr lang="nl-NL" sz="5400" dirty="0">
                      <a:latin typeface="Times New Roman"/>
                      <a:ea typeface="Times New Roman"/>
                    </a:rPr>
                    <a:t>. Mặt bên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𝑆</m:t>
                      </m:r>
                      <m:r>
                        <a:rPr lang="en-GB" sz="5400" i="1">
                          <a:latin typeface="Cambria Math"/>
                          <a:ea typeface="Times New Roman"/>
                        </a:rPr>
                        <m:t>𝐷𝐶</m:t>
                      </m:r>
                    </m:oMath>
                  </a14:m>
                  <a:r>
                    <a:rPr lang="nl-NL" sz="5400" dirty="0">
                      <a:latin typeface="Times New Roman"/>
                      <a:ea typeface="Times New Roman"/>
                    </a:rPr>
                    <a:t> là tam giác đều nằm trong mặt phẳng vuông góc với đáy. </a:t>
                  </a:r>
                  <a:r>
                    <a:rPr lang="en-US" sz="5400" dirty="0" err="1">
                      <a:latin typeface="Times New Roman"/>
                      <a:ea typeface="Times New Roman"/>
                    </a:rPr>
                    <a:t>Khi</a:t>
                  </a:r>
                  <a:r>
                    <a:rPr lang="en-U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en-US" sz="5400" dirty="0" err="1">
                      <a:latin typeface="Times New Roman"/>
                      <a:ea typeface="Times New Roman"/>
                    </a:rPr>
                    <a:t>đó</a:t>
                  </a:r>
                  <a:r>
                    <a:rPr lang="en-U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en-US" sz="5400" dirty="0" err="1">
                      <a:latin typeface="Times New Roman"/>
                      <a:ea typeface="Times New Roman"/>
                    </a:rPr>
                    <a:t>thể</a:t>
                  </a:r>
                  <a:r>
                    <a:rPr lang="en-U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en-US" sz="5400" dirty="0" err="1">
                      <a:latin typeface="Times New Roman"/>
                      <a:ea typeface="Times New Roman"/>
                    </a:rPr>
                    <a:t>tích</a:t>
                  </a:r>
                  <a:r>
                    <a:rPr lang="en-U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en-US" sz="5400" dirty="0" err="1">
                      <a:latin typeface="Times New Roman"/>
                      <a:ea typeface="Times New Roman"/>
                    </a:rPr>
                    <a:t>khối</a:t>
                  </a:r>
                  <a:r>
                    <a:rPr lang="en-U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en-US" sz="5400" dirty="0" err="1">
                      <a:latin typeface="Times New Roman"/>
                      <a:ea typeface="Times New Roman"/>
                    </a:rPr>
                    <a:t>chóp</a:t>
                  </a:r>
                  <a:r>
                    <a:rPr lang="en-US" sz="5400" dirty="0">
                      <a:latin typeface="Times New Roman"/>
                      <a:ea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𝑆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.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𝐴𝐵𝐶𝐷</m:t>
                      </m:r>
                    </m:oMath>
                  </a14:m>
                  <a:r>
                    <a:rPr lang="en-US" sz="5400" dirty="0">
                      <a:latin typeface="Times New Roman"/>
                      <a:ea typeface="Times New Roman"/>
                    </a:rPr>
                    <a:t> </a:t>
                  </a:r>
                  <a:r>
                    <a:rPr lang="en-US" sz="5400" dirty="0" err="1">
                      <a:latin typeface="Times New Roman"/>
                      <a:ea typeface="Times New Roman"/>
                    </a:rPr>
                    <a:t>là</a:t>
                  </a:r>
                  <a:endParaRPr lang="en-GB" sz="5400" dirty="0">
                    <a:latin typeface="Times New Roman"/>
                    <a:ea typeface="Times New Roman"/>
                  </a:endParaRPr>
                </a:p>
                <a:p>
                  <a:pPr algn="ctr">
                    <a:lnSpc>
                      <a:spcPct val="115000"/>
                    </a:lnSpc>
                    <a:spcBef>
                      <a:spcPts val="1200"/>
                    </a:spcBef>
                    <a:buClr>
                      <a:srgbClr val="0000FF"/>
                    </a:buClr>
                    <a:tabLst>
                      <a:tab pos="1259903" algn="l"/>
                    </a:tabLst>
                  </a:pPr>
                  <a:endParaRPr lang="en-US" sz="6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5950" y="1725841"/>
                  <a:ext cx="19835649" cy="8938420"/>
                </a:xfrm>
                <a:prstGeom prst="rect">
                  <a:avLst/>
                </a:prstGeom>
                <a:blipFill>
                  <a:blip r:embed="rId2"/>
                  <a:stretch>
                    <a:fillRect l="-1175" t="-3313" r="-114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936968" y="7380514"/>
            <a:ext cx="9480951" cy="1839685"/>
            <a:chOff x="1458731" y="5767848"/>
            <a:chExt cx="9126063" cy="2237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767848"/>
                  <a:ext cx="7577622" cy="223720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5500" i="1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5500" i="1"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GB" sz="5500" i="1">
                                    <a:latin typeface="Cambria Math"/>
                                    <a:ea typeface="Times New Roman"/>
                                  </a:rPr>
                                  <m:t>32</m:t>
                                </m:r>
                                <m:r>
                                  <a:rPr lang="en-US" sz="5500" i="1"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5500" i="1">
                                    <a:latin typeface="Cambria Math"/>
                                    <a:ea typeface="Times New Roman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GB" sz="5500" i="1"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500" i="1">
                                    <a:latin typeface="Cambria Math"/>
                                    <a:ea typeface="Times New Roman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GB" sz="5500" i="1">
                                <a:latin typeface="Cambria Math"/>
                                <a:ea typeface="Times New Roman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55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767848"/>
                  <a:ext cx="7577622" cy="22372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smtClean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860239" y="5514923"/>
            <a:ext cx="9480951" cy="1322493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6000" b="1" i="1">
                          <a:latin typeface="Cambria Math"/>
                          <a:ea typeface="Times New Roman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GB" sz="60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e>
                      </m:rad>
                      <m:sSup>
                        <m:sSupPr>
                          <m:ctrlPr>
                            <a:rPr lang="en-GB" sz="60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𝒂</m:t>
                          </m:r>
                        </m:e>
                        <m:sup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vi-VN" sz="5000" dirty="0" smtClean="0">
                      <a:latin typeface="Times New Roman"/>
                      <a:ea typeface="Times New Roman"/>
                    </a:rPr>
                    <a:t>.</a:t>
                  </a:r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4"/>
                  <a:stretch>
                    <a:fillRect b="-124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860239" y="3383782"/>
            <a:ext cx="9480951" cy="1322493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6000" b="1" dirty="0">
                      <a:latin typeface="Times New Roman"/>
                      <a:ea typeface="Times New Roman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sz="50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latin typeface="Cambria Math"/>
                              <a:ea typeface="Times New Roman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GB" sz="5000" b="1" i="1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000" b="1" i="1">
                                  <a:latin typeface="Cambria Math"/>
                                  <a:ea typeface="Times New Roman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50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GB" sz="50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5000" b="1" i="1">
                              <a:latin typeface="Cambria Math"/>
                              <a:ea typeface="Times New Roman"/>
                            </a:rPr>
                            <m:t>𝒂</m:t>
                          </m:r>
                        </m:e>
                        <m:sup>
                          <m:r>
                            <a:rPr lang="en-US" sz="50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vi-VN" sz="5000" dirty="0">
                      <a:latin typeface="Times New Roman"/>
                      <a:ea typeface="Times New Roman"/>
                    </a:rPr>
                    <a:t>.</a:t>
                  </a:r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5"/>
                  <a:stretch>
                    <a:fillRect b="-977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1046890" y="9585653"/>
            <a:ext cx="9371029" cy="1322493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6000" b="1" i="1">
                          <a:latin typeface="Cambria Math"/>
                          <a:ea typeface="Times New Roman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sz="60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e>
                      </m:rad>
                      <m:sSup>
                        <m:sSupPr>
                          <m:ctrlPr>
                            <a:rPr lang="en-GB" sz="60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𝒂</m:t>
                          </m:r>
                        </m:e>
                        <m:sup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vi-VN" sz="5000" dirty="0">
                      <a:latin typeface="Times New Roman"/>
                      <a:ea typeface="Times New Roman"/>
                    </a:rPr>
                    <a:t>.</a:t>
                  </a:r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6"/>
                  <a:stretch>
                    <a:fillRect b="-1288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smtClean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936968" y="7960426"/>
            <a:ext cx="1131008" cy="88431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41216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67621" y="-110212"/>
            <a:ext cx="24754795" cy="4047849"/>
            <a:chOff x="534986" y="1725841"/>
            <a:chExt cx="24261022" cy="8938420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6" y="1869705"/>
              <a:ext cx="24261022" cy="6487112"/>
              <a:chOff x="534986" y="1647866"/>
              <a:chExt cx="24261022" cy="648711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89"/>
                <a:ext cx="24040359" cy="641408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6" y="1647866"/>
                <a:ext cx="3573085" cy="2248304"/>
                <a:chOff x="534986" y="1647866"/>
                <a:chExt cx="3573085" cy="2248304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6" y="1647866"/>
                  <a:ext cx="3573085" cy="2118672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8795" y="1653393"/>
                  <a:ext cx="2509247" cy="2242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15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095950" y="1725841"/>
                  <a:ext cx="19835649" cy="89384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 algn="just">
                    <a:lnSpc>
                      <a:spcPct val="107000"/>
                    </a:lnSpc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vi-VN" sz="5400" dirty="0">
                      <a:latin typeface="Times New Roman"/>
                      <a:ea typeface="Times New Roman"/>
                    </a:rPr>
                    <a:t>Cho hình chóp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𝑆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.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𝐴𝐵𝐶</m:t>
                      </m:r>
                    </m:oMath>
                  </a14:m>
                  <a:r>
                    <a:rPr lang="vi-VN" sz="5400" dirty="0">
                      <a:latin typeface="Times New Roman"/>
                      <a:ea typeface="Times New Roman"/>
                    </a:rPr>
                    <a:t> có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𝑆𝐴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𝑎</m:t>
                      </m:r>
                    </m:oMath>
                  </a14:m>
                  <a:r>
                    <a:rPr lang="vi-VN" sz="5400" dirty="0">
                      <a:latin typeface="Times New Roman"/>
                      <a:ea typeface="Times New Roman"/>
                    </a:rPr>
                    <a:t>, tam giác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𝐴𝐵𝐶</m:t>
                      </m:r>
                    </m:oMath>
                  </a14:m>
                  <a:r>
                    <a:rPr lang="vi-VN" sz="5400" dirty="0">
                      <a:latin typeface="Times New Roman"/>
                      <a:ea typeface="Times New Roman"/>
                    </a:rPr>
                    <a:t> đều, tam giác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𝑆𝐴𝐵</m:t>
                      </m:r>
                    </m:oMath>
                  </a14:m>
                  <a:r>
                    <a:rPr lang="vi-VN" sz="5400" dirty="0">
                      <a:latin typeface="Times New Roman"/>
                      <a:ea typeface="Times New Roman"/>
                    </a:rPr>
                    <a:t> vuông cân tại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𝑆</m:t>
                      </m:r>
                    </m:oMath>
                  </a14:m>
                  <a:r>
                    <a:rPr lang="vi-VN" sz="5400" dirty="0">
                      <a:latin typeface="Times New Roman"/>
                      <a:ea typeface="Times New Roman"/>
                    </a:rPr>
                    <a:t> và nằm trong mặt phẳng vuông góc với mặt phẳng đáy. Thể tích khối chóp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Times New Roman"/>
                        </a:rPr>
                        <m:t>𝑆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.</m:t>
                      </m:r>
                      <m:r>
                        <a:rPr lang="en-US" sz="5400" i="1">
                          <a:latin typeface="Cambria Math"/>
                          <a:ea typeface="Times New Roman"/>
                        </a:rPr>
                        <m:t>𝐴𝐵𝐶</m:t>
                      </m:r>
                    </m:oMath>
                  </a14:m>
                  <a:r>
                    <a:rPr lang="vi-VN" sz="5400" dirty="0">
                      <a:latin typeface="Times New Roman"/>
                      <a:ea typeface="Times New Roman"/>
                    </a:rPr>
                    <a:t> bằng</a:t>
                  </a:r>
                  <a:endParaRPr lang="en-GB" sz="5400" dirty="0">
                    <a:latin typeface="Times New Roman"/>
                    <a:ea typeface="Times New Roman"/>
                  </a:endParaRPr>
                </a:p>
                <a:p>
                  <a:pPr algn="ctr">
                    <a:lnSpc>
                      <a:spcPct val="115000"/>
                    </a:lnSpc>
                    <a:spcBef>
                      <a:spcPts val="1200"/>
                    </a:spcBef>
                    <a:buClr>
                      <a:srgbClr val="0000FF"/>
                    </a:buClr>
                    <a:tabLst>
                      <a:tab pos="1259903" algn="l"/>
                    </a:tabLst>
                  </a:pPr>
                  <a:endParaRPr lang="en-US" sz="6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5950" y="1725841"/>
                  <a:ext cx="19835649" cy="8938420"/>
                </a:xfrm>
                <a:prstGeom prst="rect">
                  <a:avLst/>
                </a:prstGeom>
                <a:blipFill>
                  <a:blip r:embed="rId2"/>
                  <a:stretch>
                    <a:fillRect l="-1175" t="-3313" r="-114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936968" y="7571131"/>
            <a:ext cx="9480951" cy="1322493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6000" b="1" i="1">
                          <a:latin typeface="Cambria Math"/>
                          <a:ea typeface="Times New Roman"/>
                        </a:rPr>
                        <m:t>𝟒</m:t>
                      </m:r>
                      <m:sSup>
                        <m:sSupPr>
                          <m:ctrlPr>
                            <a:rPr lang="en-GB" sz="60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𝒂</m:t>
                          </m:r>
                        </m:e>
                        <m:sup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vi-VN" sz="5000" dirty="0">
                      <a:latin typeface="Times New Roman"/>
                      <a:ea typeface="Times New Roman"/>
                    </a:rPr>
                    <a:t>.</a:t>
                  </a:r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3"/>
                  <a:stretch>
                    <a:fillRect b="-1066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smtClean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860239" y="5514923"/>
            <a:ext cx="9480951" cy="1571677"/>
            <a:chOff x="1458731" y="5999652"/>
            <a:chExt cx="9126063" cy="19112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911281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GB" sz="6000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6000" i="1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x-none" sz="6000" i="1">
                                  <a:latin typeface="Cambria Math"/>
                                  <a:ea typeface="Times New Roman"/>
                                </a:rPr>
                                <m:t>6</m:t>
                              </m:r>
                            </m:e>
                          </m:rad>
                          <m:sSup>
                            <m:sSupPr>
                              <m:ctrlPr>
                                <a:rPr lang="en-GB" sz="6000" i="1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x-none" sz="6000" i="1">
                                  <a:latin typeface="Cambria Math"/>
                                  <a:ea typeface="Times New Roman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x-none" sz="6000" i="1">
                                  <a:latin typeface="Cambria Math"/>
                                  <a:ea typeface="Times New Roman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x-none" sz="6000" i="1">
                              <a:latin typeface="Cambria Math"/>
                              <a:ea typeface="Times New Roman"/>
                            </a:rPr>
                            <m:t>12</m:t>
                          </m:r>
                        </m:den>
                      </m:f>
                    </m:oMath>
                  </a14:m>
                  <a:r>
                    <a:rPr lang="x-none" sz="6000">
                      <a:latin typeface="Times New Roman"/>
                      <a:ea typeface="Times New Roman"/>
                    </a:rPr>
                    <a:t>.</a:t>
                  </a:r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911281"/>
                </a:xfrm>
                <a:prstGeom prst="rect">
                  <a:avLst/>
                </a:prstGeom>
                <a:blipFill>
                  <a:blip r:embed="rId4"/>
                  <a:stretch>
                    <a:fillRect b="-1052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860239" y="3383782"/>
            <a:ext cx="9480951" cy="1322493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6000" b="1" dirty="0">
                      <a:latin typeface="Times New Roman"/>
                      <a:ea typeface="Times New Roman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sz="50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latin typeface="Cambria Math"/>
                              <a:ea typeface="Times New Roman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GB" sz="5000" b="1" i="1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000" b="1" i="1">
                                  <a:latin typeface="Cambria Math"/>
                                  <a:ea typeface="Times New Roman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50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GB" sz="50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5000" b="1" i="1">
                              <a:latin typeface="Cambria Math"/>
                              <a:ea typeface="Times New Roman"/>
                            </a:rPr>
                            <m:t>𝒂</m:t>
                          </m:r>
                        </m:e>
                        <m:sup>
                          <m:r>
                            <a:rPr lang="en-US" sz="50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vi-VN" sz="5000" dirty="0">
                      <a:latin typeface="Times New Roman"/>
                      <a:ea typeface="Times New Roman"/>
                    </a:rPr>
                    <a:t>.</a:t>
                  </a:r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5"/>
                  <a:stretch>
                    <a:fillRect b="-977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1046890" y="9585653"/>
            <a:ext cx="9371029" cy="1322493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6000" b="1" i="1">
                          <a:latin typeface="Cambria Math"/>
                          <a:ea typeface="Times New Roman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sz="60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e>
                      </m:rad>
                      <m:sSup>
                        <m:sSupPr>
                          <m:ctrlPr>
                            <a:rPr lang="en-GB" sz="60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𝒂</m:t>
                          </m:r>
                        </m:e>
                        <m:sup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vi-VN" sz="5000" dirty="0">
                      <a:latin typeface="Times New Roman"/>
                      <a:ea typeface="Times New Roman"/>
                    </a:rPr>
                    <a:t>.</a:t>
                  </a:r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6"/>
                  <a:stretch>
                    <a:fillRect b="-1288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smtClean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889778" y="5911412"/>
            <a:ext cx="1131008" cy="88431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398421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10258" y="2767460"/>
            <a:ext cx="13742832" cy="1219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2.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Thông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hiểu</a:t>
            </a:r>
            <a:endParaRPr lang="en-US" sz="64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20" name="TextBox 19">
            <a:hlinkClick r:id="rId2" action="ppaction://hlinksldjump"/>
          </p:cNvPr>
          <p:cNvSpPr txBox="1"/>
          <p:nvPr/>
        </p:nvSpPr>
        <p:spPr>
          <a:xfrm>
            <a:off x="6307138" y="899160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12.B</a:t>
            </a:r>
          </a:p>
        </p:txBody>
      </p:sp>
      <p:sp>
        <p:nvSpPr>
          <p:cNvPr id="21" name="TextBox 20">
            <a:hlinkClick r:id="rId3" action="ppaction://hlinksldjump"/>
          </p:cNvPr>
          <p:cNvSpPr txBox="1"/>
          <p:nvPr/>
        </p:nvSpPr>
        <p:spPr>
          <a:xfrm>
            <a:off x="10440986" y="8991599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13.A</a:t>
            </a:r>
          </a:p>
        </p:txBody>
      </p:sp>
      <p:sp>
        <p:nvSpPr>
          <p:cNvPr id="22" name="TextBox 21">
            <a:hlinkClick r:id="rId4" action="ppaction://hlinksldjump"/>
          </p:cNvPr>
          <p:cNvSpPr txBox="1"/>
          <p:nvPr/>
        </p:nvSpPr>
        <p:spPr>
          <a:xfrm>
            <a:off x="14327188" y="899160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14.C</a:t>
            </a:r>
          </a:p>
        </p:txBody>
      </p:sp>
      <p:sp>
        <p:nvSpPr>
          <p:cNvPr id="23" name="TextBox 22">
            <a:hlinkClick r:id="rId4" action="ppaction://hlinksldjump"/>
          </p:cNvPr>
          <p:cNvSpPr txBox="1"/>
          <p:nvPr/>
        </p:nvSpPr>
        <p:spPr>
          <a:xfrm>
            <a:off x="18353090" y="899160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15.D</a:t>
            </a:r>
          </a:p>
        </p:txBody>
      </p:sp>
      <p:sp>
        <p:nvSpPr>
          <p:cNvPr id="24" name="TextBox 23">
            <a:hlinkClick r:id="rId5" action="ppaction://hlinksldjump"/>
          </p:cNvPr>
          <p:cNvSpPr txBox="1"/>
          <p:nvPr/>
        </p:nvSpPr>
        <p:spPr>
          <a:xfrm>
            <a:off x="6307138" y="7012123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7.C</a:t>
            </a:r>
          </a:p>
        </p:txBody>
      </p:sp>
      <p:sp>
        <p:nvSpPr>
          <p:cNvPr id="25" name="TextBox 24">
            <a:hlinkClick r:id="rId6" action="ppaction://hlinksldjump"/>
          </p:cNvPr>
          <p:cNvSpPr txBox="1"/>
          <p:nvPr/>
        </p:nvSpPr>
        <p:spPr>
          <a:xfrm>
            <a:off x="10440986" y="7012125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8.A</a:t>
            </a:r>
          </a:p>
        </p:txBody>
      </p:sp>
      <p:sp>
        <p:nvSpPr>
          <p:cNvPr id="26" name="TextBox 25">
            <a:hlinkClick r:id="rId7" action="ppaction://hlinksldjump"/>
          </p:cNvPr>
          <p:cNvSpPr txBox="1"/>
          <p:nvPr/>
        </p:nvSpPr>
        <p:spPr>
          <a:xfrm>
            <a:off x="14327188" y="70750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9.B</a:t>
            </a:r>
          </a:p>
        </p:txBody>
      </p:sp>
      <p:sp>
        <p:nvSpPr>
          <p:cNvPr id="27" name="TextBox 26">
            <a:hlinkClick r:id="rId8" action="ppaction://hlinksldjump"/>
          </p:cNvPr>
          <p:cNvSpPr txBox="1"/>
          <p:nvPr/>
        </p:nvSpPr>
        <p:spPr>
          <a:xfrm>
            <a:off x="18353090" y="70750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10.B</a:t>
            </a:r>
          </a:p>
        </p:txBody>
      </p:sp>
      <p:sp>
        <p:nvSpPr>
          <p:cNvPr id="28" name="TextBox 27">
            <a:hlinkClick r:id="rId9" action="ppaction://hlinksldjump"/>
          </p:cNvPr>
          <p:cNvSpPr txBox="1"/>
          <p:nvPr/>
        </p:nvSpPr>
        <p:spPr>
          <a:xfrm>
            <a:off x="18353090" y="50788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5.D</a:t>
            </a:r>
          </a:p>
        </p:txBody>
      </p:sp>
      <p:sp>
        <p:nvSpPr>
          <p:cNvPr id="29" name="TextBox 28">
            <a:hlinkClick r:id="rId10" action="ppaction://hlinksldjump"/>
          </p:cNvPr>
          <p:cNvSpPr txBox="1"/>
          <p:nvPr/>
        </p:nvSpPr>
        <p:spPr>
          <a:xfrm>
            <a:off x="14327188" y="50788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4.B</a:t>
            </a:r>
          </a:p>
        </p:txBody>
      </p:sp>
      <p:sp>
        <p:nvSpPr>
          <p:cNvPr id="30" name="TextBox 29">
            <a:hlinkClick r:id="rId11" action="ppaction://hlinksldjump"/>
          </p:cNvPr>
          <p:cNvSpPr txBox="1"/>
          <p:nvPr/>
        </p:nvSpPr>
        <p:spPr>
          <a:xfrm>
            <a:off x="10440986" y="50788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3.A</a:t>
            </a:r>
          </a:p>
        </p:txBody>
      </p:sp>
      <p:sp>
        <p:nvSpPr>
          <p:cNvPr id="31" name="TextBox 30">
            <a:hlinkClick r:id="rId10" action="ppaction://hlinksldjump"/>
          </p:cNvPr>
          <p:cNvSpPr txBox="1"/>
          <p:nvPr/>
        </p:nvSpPr>
        <p:spPr>
          <a:xfrm>
            <a:off x="6307138" y="50176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2.A</a:t>
            </a:r>
          </a:p>
        </p:txBody>
      </p:sp>
      <p:sp>
        <p:nvSpPr>
          <p:cNvPr id="32" name="TextBox 31">
            <a:hlinkClick r:id="rId12" action="ppaction://hlinksldjump"/>
          </p:cNvPr>
          <p:cNvSpPr txBox="1"/>
          <p:nvPr/>
        </p:nvSpPr>
        <p:spPr>
          <a:xfrm>
            <a:off x="2192338" y="902970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11.D</a:t>
            </a:r>
          </a:p>
        </p:txBody>
      </p:sp>
      <p:sp>
        <p:nvSpPr>
          <p:cNvPr id="33" name="TextBox 32">
            <a:hlinkClick r:id="rId13" action="ppaction://hlinksldjump"/>
          </p:cNvPr>
          <p:cNvSpPr txBox="1"/>
          <p:nvPr/>
        </p:nvSpPr>
        <p:spPr>
          <a:xfrm>
            <a:off x="2192338" y="7050223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6.D</a:t>
            </a:r>
          </a:p>
        </p:txBody>
      </p:sp>
      <p:sp>
        <p:nvSpPr>
          <p:cNvPr id="34" name="TextBox 33">
            <a:hlinkClick r:id="rId14" action="ppaction://hlinksldjump"/>
          </p:cNvPr>
          <p:cNvSpPr txBox="1"/>
          <p:nvPr/>
        </p:nvSpPr>
        <p:spPr>
          <a:xfrm>
            <a:off x="2192338" y="50557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1.C</a:t>
            </a:r>
          </a:p>
        </p:txBody>
      </p:sp>
      <p:sp>
        <p:nvSpPr>
          <p:cNvPr id="35" name="Action Button: Back or Previous 34">
            <a:hlinkClick r:id="rId3" action="ppaction://hlinksldjump" highlightClick="1"/>
          </p:cNvPr>
          <p:cNvSpPr/>
          <p:nvPr/>
        </p:nvSpPr>
        <p:spPr>
          <a:xfrm>
            <a:off x="22168859" y="12302841"/>
            <a:ext cx="905164" cy="8589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23129448" y="12321313"/>
            <a:ext cx="965854" cy="8405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4387175" cy="204814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61204" y="8709"/>
            <a:ext cx="229139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</a:t>
            </a: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KHỐI CHÓP </a:t>
            </a:r>
          </a:p>
          <a:p>
            <a:pPr algn="ctr"/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MẶT BÊN VUÔNG GÓC VỚI ĐÁY</a:t>
            </a:r>
            <a:endParaRPr lang="en-US" sz="6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66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94153" y="90049"/>
            <a:ext cx="23945143" cy="5981497"/>
            <a:chOff x="534987" y="1869705"/>
            <a:chExt cx="23404874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599" y="1653394"/>
                  <a:ext cx="2097638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88977" y="2186252"/>
                  <a:ext cx="19750884" cy="16145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vi-VN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hình chóp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𝑨𝑩𝑪𝑫</m:t>
                      </m:r>
                    </m:oMath>
                  </a14:m>
                  <a:r>
                    <a:rPr lang="vi-VN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có đáy là hình vuông cạnh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a14:m>
                  <a:r>
                    <a:rPr lang="vi-VN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hình chiếu của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a14:m>
                  <a:r>
                    <a:rPr lang="vi-VN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trên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𝑨𝑩𝑪𝑫</m:t>
                          </m:r>
                        </m:e>
                      </m:d>
                    </m:oMath>
                  </a14:m>
                  <a:r>
                    <a:rPr lang="vi-VN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trùng với trung điểm của cạnh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a14:m>
                  <a:r>
                    <a:rPr lang="vi-VN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cạnh bên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𝑺𝑫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vi-VN" sz="6000" b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endParaRPr lang="en-US" sz="6000" b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vi-VN" sz="6000" b="1" smtClean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Thể </a:t>
                  </a:r>
                  <a:r>
                    <a:rPr lang="vi-VN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tích của khối ch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óp</a:t>
                  </a:r>
                  <a:r>
                    <a:rPr lang="vi-VN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𝑨𝑩𝑪𝑫</m:t>
                      </m:r>
                    </m:oMath>
                  </a14:m>
                  <a:r>
                    <a:rPr lang="vi-VN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tính theo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a14:m>
                  <a:r>
                    <a:rPr lang="vi-VN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6000" b="1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bằng</a:t>
                  </a:r>
                  <a:r>
                    <a:rPr lang="en-US" sz="6000" b="1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6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8977" y="2186252"/>
                  <a:ext cx="19750884" cy="1614582"/>
                </a:xfrm>
                <a:prstGeom prst="rect">
                  <a:avLst/>
                </a:prstGeom>
                <a:blipFill>
                  <a:blip r:embed="rId3"/>
                  <a:stretch>
                    <a:fillRect l="-1357" t="-3276" r="-1750" b="-726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559931" y="7626872"/>
            <a:ext cx="23827244" cy="4436685"/>
            <a:chOff x="247181" y="1501340"/>
            <a:chExt cx="11838141" cy="1232253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1232253"/>
              <a:chOff x="5537206" y="1557991"/>
              <a:chExt cx="3079904" cy="114555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208866" y="1753411"/>
                    <a:ext cx="2280848" cy="9501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6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08866" y="1753411"/>
                    <a:ext cx="2280848" cy="95013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3BAC448-3F8F-4C2D-A67F-49A7A01DC838}"/>
              </a:ext>
            </a:extLst>
          </p:cNvPr>
          <p:cNvSpPr/>
          <p:nvPr/>
        </p:nvSpPr>
        <p:spPr>
          <a:xfrm>
            <a:off x="12264206" y="8611330"/>
            <a:ext cx="1080883" cy="193369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392810" y="8341911"/>
                <a:ext cx="4606398" cy="2044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810" y="8341911"/>
                <a:ext cx="4606398" cy="20440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3452848" y="8341911"/>
                <a:ext cx="4606398" cy="1945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2848" y="8341911"/>
                <a:ext cx="4606398" cy="19450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9632898" y="8395384"/>
                <a:ext cx="4606398" cy="1945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898" y="8395384"/>
                <a:ext cx="4606398" cy="19450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18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94153" y="90049"/>
            <a:ext cx="23945143" cy="5981497"/>
            <a:chOff x="534987" y="1869705"/>
            <a:chExt cx="23404874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7398" y="1653394"/>
                  <a:ext cx="2092038" cy="3827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2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88977" y="2186252"/>
                  <a:ext cx="19750884" cy="14615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tứ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diện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𝑨𝑩𝑪𝑫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𝑨𝑩𝑪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tam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cân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nằm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𝑨𝑩𝑫</m:t>
                          </m:r>
                        </m:e>
                      </m:d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tam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𝑨𝑩𝑫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tam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đều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cạnh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bằng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Tính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thể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tích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khối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tứ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diện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𝑨𝑩𝑪𝑫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6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8977" y="2186252"/>
                  <a:ext cx="19750884" cy="1461584"/>
                </a:xfrm>
                <a:prstGeom prst="rect">
                  <a:avLst/>
                </a:prstGeom>
                <a:blipFill>
                  <a:blip r:embed="rId3"/>
                  <a:stretch>
                    <a:fillRect l="-1357" t="-3616" r="-845" b="-801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559931" y="7626872"/>
            <a:ext cx="23827244" cy="4436685"/>
            <a:chOff x="247181" y="1501340"/>
            <a:chExt cx="11838141" cy="1232253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1232253"/>
              <a:chOff x="5537206" y="1557991"/>
              <a:chExt cx="3079904" cy="114555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208866" y="1753411"/>
                    <a:ext cx="2280848" cy="9501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6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08866" y="1753411"/>
                    <a:ext cx="2280848" cy="95013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3BAC448-3F8F-4C2D-A67F-49A7A01DC838}"/>
              </a:ext>
            </a:extLst>
          </p:cNvPr>
          <p:cNvSpPr/>
          <p:nvPr/>
        </p:nvSpPr>
        <p:spPr>
          <a:xfrm>
            <a:off x="6452476" y="8590802"/>
            <a:ext cx="1080883" cy="193369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392810" y="8341911"/>
                <a:ext cx="4606398" cy="2034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810" y="8341911"/>
                <a:ext cx="4606398" cy="2034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3452848" y="8341911"/>
                <a:ext cx="4606398" cy="1945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2848" y="8341911"/>
                <a:ext cx="4606398" cy="19450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9632898" y="8395384"/>
                <a:ext cx="4606398" cy="1945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898" y="8395384"/>
                <a:ext cx="4606398" cy="19450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667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94153" y="90049"/>
            <a:ext cx="23945143" cy="5981497"/>
            <a:chOff x="534987" y="1869705"/>
            <a:chExt cx="23404874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7398" y="1653394"/>
                  <a:ext cx="2092038" cy="3827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3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88977" y="2186252"/>
                  <a:ext cx="19750884" cy="14615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nl-NL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hình chóp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​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a14:m>
                  <a:r>
                    <a:rPr lang="nl-NL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có đáy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𝑨𝑩𝑪</m:t>
                      </m:r>
                    </m:oMath>
                  </a14:m>
                  <a:r>
                    <a:rPr lang="nl-NL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là tam giác vuông cân tại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a14:m>
                  <a:r>
                    <a:rPr lang="nl-NL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có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a14:m>
                  <a:r>
                    <a:rPr lang="nl-NL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Mặt phẳng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𝑺𝑨𝑪</m:t>
                          </m:r>
                        </m:e>
                      </m:d>
                    </m:oMath>
                  </a14:m>
                  <a:r>
                    <a:rPr lang="nl-NL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vuông góc với mặt đáy, các mặt bên còn lại đều tạo với mặt đáy một góc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nl-NL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Tính thể tích khối chóp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​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a14:m>
                  <a:r>
                    <a:rPr lang="nl-NL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6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8977" y="2186252"/>
                  <a:ext cx="19750884" cy="1461584"/>
                </a:xfrm>
                <a:prstGeom prst="rect">
                  <a:avLst/>
                </a:prstGeom>
                <a:blipFill>
                  <a:blip r:embed="rId3"/>
                  <a:stretch>
                    <a:fillRect l="-1357" t="-3616" r="-814" b="-801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559931" y="7626869"/>
            <a:ext cx="23827244" cy="3292288"/>
            <a:chOff x="247181" y="1501339"/>
            <a:chExt cx="11838141" cy="914406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39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208866" y="1753411"/>
                    <a:ext cx="2280848" cy="500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nl-NL" sz="6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08866" y="1753411"/>
                    <a:ext cx="2280848" cy="500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3BAC448-3F8F-4C2D-A67F-49A7A01DC838}"/>
              </a:ext>
            </a:extLst>
          </p:cNvPr>
          <p:cNvSpPr/>
          <p:nvPr/>
        </p:nvSpPr>
        <p:spPr>
          <a:xfrm>
            <a:off x="540565" y="8611328"/>
            <a:ext cx="1080883" cy="193369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392810" y="8341911"/>
                <a:ext cx="4606398" cy="2044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810" y="8341911"/>
                <a:ext cx="4606398" cy="20440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3452848" y="8341911"/>
                <a:ext cx="4606398" cy="1945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2848" y="8341911"/>
                <a:ext cx="4606398" cy="19450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9632898" y="8395384"/>
                <a:ext cx="4606398" cy="1945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898" y="8395384"/>
                <a:ext cx="4606398" cy="19450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83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94153" y="90049"/>
            <a:ext cx="23945143" cy="5981497"/>
            <a:chOff x="534987" y="1869705"/>
            <a:chExt cx="23404874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7398" y="1653394"/>
                  <a:ext cx="2092038" cy="3827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4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88977" y="2186252"/>
                  <a:ext cx="19750884" cy="14615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nl-NL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hình chóp </a:t>
                  </a:r>
                  <a14:m>
                    <m:oMath xmlns:m="http://schemas.openxmlformats.org/officeDocument/2006/math"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𝐴𝐵𝐶</m:t>
                      </m:r>
                    </m:oMath>
                  </a14:m>
                  <a:r>
                    <a:rPr lang="nl-NL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có tam giác </a:t>
                  </a:r>
                  <a14:m>
                    <m:oMath xmlns:m="http://schemas.openxmlformats.org/officeDocument/2006/math"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𝑆𝐴𝐵</m:t>
                      </m:r>
                    </m:oMath>
                  </a14:m>
                  <a:r>
                    <a:rPr lang="nl-NL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đều cạnh </a:t>
                  </a:r>
                  <a14:m>
                    <m:oMath xmlns:m="http://schemas.openxmlformats.org/officeDocument/2006/math"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nl-NL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tam giác </a:t>
                  </a:r>
                  <a14:m>
                    <m:oMath xmlns:m="http://schemas.openxmlformats.org/officeDocument/2006/math"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𝐴𝐵𝐶</m:t>
                      </m:r>
                    </m:oMath>
                  </a14:m>
                  <a:r>
                    <a:rPr lang="nl-NL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cân tại </a:t>
                  </a:r>
                  <a14:m>
                    <m:oMath xmlns:m="http://schemas.openxmlformats.org/officeDocument/2006/math"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nl-NL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Hình chiếu của </a:t>
                  </a:r>
                  <a14:m>
                    <m:oMath xmlns:m="http://schemas.openxmlformats.org/officeDocument/2006/math"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nl-NL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trên mặt phẳng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𝐴𝐵𝐶</m:t>
                          </m:r>
                        </m:e>
                      </m:d>
                    </m:oMath>
                  </a14:m>
                  <a:r>
                    <a:rPr lang="nl-NL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là trung điểm của cạnh </a:t>
                  </a:r>
                  <a14:m>
                    <m:oMath xmlns:m="http://schemas.openxmlformats.org/officeDocument/2006/math"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nl-NL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Đường thẳng </a:t>
                  </a:r>
                  <a14:m>
                    <m:oMath xmlns:m="http://schemas.openxmlformats.org/officeDocument/2006/math"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𝑆𝐶</m:t>
                      </m:r>
                    </m:oMath>
                  </a14:m>
                  <a:r>
                    <a:rPr lang="nl-NL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tạo với mặt đáy một góc </a:t>
                  </a:r>
                  <a14:m>
                    <m:oMath xmlns:m="http://schemas.openxmlformats.org/officeDocument/2006/math"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30°.</m:t>
                      </m:r>
                    </m:oMath>
                  </a14:m>
                  <a:r>
                    <a:rPr lang="nl-NL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Thể tích của khối chóp </a:t>
                  </a:r>
                  <a14:m>
                    <m:oMath xmlns:m="http://schemas.openxmlformats.org/officeDocument/2006/math"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𝐴𝐵𝐶</m:t>
                      </m:r>
                    </m:oMath>
                  </a14:m>
                  <a:r>
                    <a:rPr lang="en-U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bằng</a:t>
                  </a:r>
                  <a:endParaRPr lang="en-US" sz="6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8977" y="2186252"/>
                  <a:ext cx="19750884" cy="1461584"/>
                </a:xfrm>
                <a:prstGeom prst="rect">
                  <a:avLst/>
                </a:prstGeom>
                <a:blipFill>
                  <a:blip r:embed="rId3"/>
                  <a:stretch>
                    <a:fillRect l="-1357" t="-3616" r="-664" b="-801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559931" y="7626872"/>
            <a:ext cx="23827244" cy="4436685"/>
            <a:chOff x="247181" y="1501340"/>
            <a:chExt cx="11838141" cy="1232253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1232253"/>
              <a:chOff x="5537206" y="1557991"/>
              <a:chExt cx="3079904" cy="114555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208866" y="1753411"/>
                    <a:ext cx="2280848" cy="9501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6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08866" y="1753411"/>
                    <a:ext cx="2280848" cy="95013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3BAC448-3F8F-4C2D-A67F-49A7A01DC838}"/>
              </a:ext>
            </a:extLst>
          </p:cNvPr>
          <p:cNvSpPr/>
          <p:nvPr/>
        </p:nvSpPr>
        <p:spPr>
          <a:xfrm>
            <a:off x="12264206" y="8611330"/>
            <a:ext cx="1080883" cy="193369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392810" y="8341911"/>
                <a:ext cx="4606398" cy="2044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810" y="8341911"/>
                <a:ext cx="4606398" cy="20440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3452848" y="8341911"/>
                <a:ext cx="4606398" cy="2034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nl-NL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2848" y="8341911"/>
                <a:ext cx="4606398" cy="20346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9632898" y="8395384"/>
                <a:ext cx="4606398" cy="1945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898" y="8395384"/>
                <a:ext cx="4606398" cy="19450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428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94153" y="90049"/>
            <a:ext cx="23945143" cy="5981497"/>
            <a:chOff x="534987" y="1869705"/>
            <a:chExt cx="23404874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7398" y="1653394"/>
                  <a:ext cx="2092038" cy="3827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5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88977" y="2186252"/>
                  <a:ext cx="19750884" cy="14615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tứ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diện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𝑨𝑩𝑪𝑫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𝑨𝑩𝑪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tam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cân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nằm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𝑨𝑩𝑫</m:t>
                          </m:r>
                        </m:e>
                      </m:d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tam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𝑨𝑩𝑫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tam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đều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cạnh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bằng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Tính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thể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tích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khối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tứ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diện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𝑨𝑩𝑪𝑫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6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8977" y="2186252"/>
                  <a:ext cx="19750884" cy="1461584"/>
                </a:xfrm>
                <a:prstGeom prst="rect">
                  <a:avLst/>
                </a:prstGeom>
                <a:blipFill>
                  <a:blip r:embed="rId3"/>
                  <a:stretch>
                    <a:fillRect l="-1357" t="-3616" r="-845" b="-801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559931" y="7626872"/>
            <a:ext cx="23827244" cy="4436685"/>
            <a:chOff x="247181" y="1501340"/>
            <a:chExt cx="11838141" cy="1232253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1232253"/>
              <a:chOff x="5537206" y="1557991"/>
              <a:chExt cx="3079904" cy="114555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208866" y="1753411"/>
                    <a:ext cx="2280848" cy="9501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6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08866" y="1753411"/>
                    <a:ext cx="2280848" cy="95013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3BAC448-3F8F-4C2D-A67F-49A7A01DC838}"/>
              </a:ext>
            </a:extLst>
          </p:cNvPr>
          <p:cNvSpPr/>
          <p:nvPr/>
        </p:nvSpPr>
        <p:spPr>
          <a:xfrm>
            <a:off x="6451839" y="8629922"/>
            <a:ext cx="1080883" cy="193369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392810" y="8341911"/>
                <a:ext cx="4606398" cy="2034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810" y="8341911"/>
                <a:ext cx="4606398" cy="2034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3452848" y="8341911"/>
                <a:ext cx="4606398" cy="1945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2848" y="8341911"/>
                <a:ext cx="4606398" cy="19450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9632898" y="8395384"/>
                <a:ext cx="4606398" cy="1945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898" y="8395384"/>
                <a:ext cx="4606398" cy="19450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289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893117"/>
            <a:ext cx="10594842" cy="886068"/>
            <a:chOff x="644526" y="2795826"/>
            <a:chExt cx="10594842" cy="886068"/>
          </a:xfrm>
        </p:grpSpPr>
        <p:sp>
          <p:nvSpPr>
            <p:cNvPr id="7" name="TextBox 6"/>
            <p:cNvSpPr txBox="1"/>
            <p:nvPr/>
          </p:nvSpPr>
          <p:spPr>
            <a:xfrm>
              <a:off x="2247768" y="2799216"/>
              <a:ext cx="8991600" cy="882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tabLst>
                  <a:tab pos="450215" algn="l"/>
                </a:tabLst>
              </a:pPr>
              <a:r>
                <a:rPr lang="en-US" sz="4800" b="1" smtClean="0">
                  <a:solidFill>
                    <a:srgbClr val="C00000"/>
                  </a:solidFill>
                  <a:latin typeface="Times New Roman"/>
                  <a:ea typeface="Times New Roman"/>
                </a:rPr>
                <a:t> </a:t>
              </a:r>
              <a:r>
                <a:rPr lang="en-US" sz="4800" b="1">
                  <a:solidFill>
                    <a:srgbClr val="C00000"/>
                  </a:solidFill>
                  <a:latin typeface="Times New Roman"/>
                  <a:ea typeface="Times New Roman"/>
                </a:rPr>
                <a:t>KIẾN THỨC CƠ BẢN. </a:t>
              </a:r>
              <a:endParaRPr lang="en-GB" sz="4800" dirty="0">
                <a:latin typeface="Times New Roman"/>
                <a:ea typeface="Times New Roman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78562" y="2795826"/>
              <a:ext cx="57099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324963" y="3725839"/>
            <a:ext cx="22325581" cy="7532620"/>
            <a:chOff x="1076414" y="4377893"/>
            <a:chExt cx="22325581" cy="3525135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0"/>
              <a:ext cx="21868726" cy="323193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77893"/>
              <a:ext cx="11722601" cy="1290271"/>
              <a:chOff x="166396" y="8755080"/>
              <a:chExt cx="11722601" cy="1290271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3" y="8755080"/>
                <a:ext cx="11504474" cy="533991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81"/>
                <a:ext cx="702538" cy="704911"/>
                <a:chOff x="-145995" y="8633545"/>
                <a:chExt cx="787401" cy="790061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5"/>
                  <a:ext cx="787400" cy="721801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196831" y="8809003"/>
                <a:ext cx="9777035" cy="1236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>
                    <a:latin typeface="Times New Roman"/>
                    <a:ea typeface="Times New Roman"/>
                  </a:rPr>
                  <a:t>1. Công thức tính thể tích khối chóp </a:t>
                </a:r>
                <a:endParaRPr lang="en-GB" sz="4800" dirty="0"/>
              </a:p>
            </p:txBody>
          </p:sp>
        </p:grpSp>
      </p:grpSp>
      <p:sp>
        <p:nvSpPr>
          <p:cNvPr id="41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5528"/>
            <a:ext cx="24387175" cy="2571884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6630" y="323752"/>
            <a:ext cx="229139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</a:t>
            </a: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KHỐI CHÓP </a:t>
            </a:r>
          </a:p>
          <a:p>
            <a:pPr algn="ctr"/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MẶT BÊN VUÔNG GÓC VỚI ĐÁY</a:t>
            </a:r>
            <a:endParaRPr lang="en-US" sz="6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968173" y="5415571"/>
                <a:ext cx="4282813" cy="1556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70510"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  <a:ea typeface="Calibri"/>
                          <a:cs typeface="Times New Roman"/>
                        </a:rPr>
                        <m:t>𝑉</m:t>
                      </m:r>
                      <m:r>
                        <a:rPr lang="en-US" sz="44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GB" sz="44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Calibri"/>
                              <a:cs typeface="Times New Roman"/>
                            </a:rPr>
                            <m:t>3</m:t>
                          </m:r>
                        </m:den>
                      </m:f>
                      <m:r>
                        <a:rPr lang="en-US" sz="4400" i="1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r>
                        <a:rPr lang="en-US" sz="4400" i="1">
                          <a:latin typeface="Cambria Math"/>
                          <a:ea typeface="Calibri"/>
                          <a:cs typeface="Cambria Math"/>
                        </a:rPr>
                        <m:t>h</m:t>
                      </m:r>
                      <m:r>
                        <a:rPr lang="en-US" sz="4400" i="1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r>
                        <a:rPr lang="en-US" sz="4400" i="1">
                          <a:latin typeface="Cambria Math"/>
                          <a:ea typeface="Calibri"/>
                          <a:cs typeface="Times New Roman"/>
                        </a:rPr>
                        <m:t>𝑆</m:t>
                      </m:r>
                    </m:oMath>
                  </m:oMathPara>
                </a14:m>
                <a:endParaRPr lang="en-GB" sz="4400" dirty="0">
                  <a:latin typeface="Times New Roman"/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8173" y="5415571"/>
                <a:ext cx="4282813" cy="15560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430587" y="7598151"/>
                <a:ext cx="12192000" cy="178600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indent="27051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5000" dirty="0"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/>
                        <a:ea typeface="Calibri"/>
                        <a:cs typeface="Cambria Math"/>
                      </a:rPr>
                      <m:t>𝒉</m:t>
                    </m:r>
                    <m:r>
                      <a:rPr lang="en-US" sz="5000" b="1" i="1">
                        <a:latin typeface="Cambria Math"/>
                        <a:ea typeface="Calibri"/>
                        <a:cs typeface="Times New Roman"/>
                      </a:rPr>
                      <m:t>:</m:t>
                    </m:r>
                  </m:oMath>
                </a14:m>
                <a:r>
                  <a:rPr lang="vi-VN" sz="5000" b="1" i="1" dirty="0">
                    <a:latin typeface="Times New Roman"/>
                    <a:ea typeface="Calibri"/>
                    <a:cs typeface="Times New Roman"/>
                  </a:rPr>
                  <a:t> độ dài đường cao</a:t>
                </a:r>
                <a:endParaRPr lang="en-GB" sz="5000" dirty="0">
                  <a:latin typeface="Times New Roman"/>
                  <a:ea typeface="Times New Roman"/>
                  <a:cs typeface="Times New Roman"/>
                </a:endParaRPr>
              </a:p>
              <a:p>
                <a:pPr indent="27051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5000" b="1" dirty="0"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/>
                        <a:ea typeface="Calibri"/>
                        <a:cs typeface="Times New Roman"/>
                      </a:rPr>
                      <m:t>𝑺</m:t>
                    </m:r>
                    <m:r>
                      <a:rPr lang="en-US" sz="5000" b="1" i="1">
                        <a:latin typeface="Cambria Math"/>
                        <a:ea typeface="Calibri"/>
                        <a:cs typeface="Times New Roman"/>
                      </a:rPr>
                      <m:t>:</m:t>
                    </m:r>
                  </m:oMath>
                </a14:m>
                <a:r>
                  <a:rPr lang="vi-VN" sz="5000" b="1" i="1" dirty="0">
                    <a:latin typeface="Times New Roman"/>
                    <a:ea typeface="Calibri"/>
                    <a:cs typeface="Times New Roman"/>
                  </a:rPr>
                  <a:t> diện tích đáy</a:t>
                </a:r>
                <a:r>
                  <a:rPr lang="vi-VN" sz="4400" b="1" i="1" dirty="0">
                    <a:latin typeface="Times New Roman"/>
                    <a:ea typeface="Calibri"/>
                    <a:cs typeface="Times New Roman"/>
                  </a:rPr>
                  <a:t>.</a:t>
                </a:r>
                <a:endParaRPr lang="en-GB" sz="4400" dirty="0">
                  <a:latin typeface="Times New Roman"/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587" y="7598151"/>
                <a:ext cx="12192000" cy="1786002"/>
              </a:xfrm>
              <a:prstGeom prst="rect">
                <a:avLst/>
              </a:prstGeom>
              <a:blipFill>
                <a:blip r:embed="rId4"/>
                <a:stretch>
                  <a:fillRect t="-8532" b="-18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942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94153" y="90049"/>
            <a:ext cx="23945143" cy="5981497"/>
            <a:chOff x="534987" y="1869705"/>
            <a:chExt cx="23404874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7398" y="1653394"/>
                  <a:ext cx="2092038" cy="3827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6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88977" y="2186252"/>
                  <a:ext cx="19750884" cy="18174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hình chóp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</a:rPr>
                        <m:t>𝑺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𝑨𝑩𝑪𝑫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đáy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chữ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nhật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i="1" dirty="0">
                      <a:solidFill>
                        <a:srgbClr val="002060"/>
                      </a:solidFill>
                      <a:latin typeface="Cambria Math" pitchFamily="18" charset="0"/>
                      <a:ea typeface="Cambria Math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</a:rPr>
                        <m:t>𝑨𝑩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𝑨𝑫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itchFamily="18" charset="0"/>
                        </a:rPr>
                        <m:t>𝒂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. 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Tam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𝑺𝑨𝑩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tam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cân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𝑺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nằm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đáy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giữa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𝑺𝑩𝑪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𝑨𝑩𝑪𝑫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bằng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b="1">
                              <a:solidFill>
                                <a:srgbClr val="00206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6000" b="1">
                              <a:solidFill>
                                <a:srgbClr val="00206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𝟒𝟓</m:t>
                          </m:r>
                        </m:e>
                        <m:sup>
                          <m:r>
                            <a:rPr lang="en-US" sz="6000" b="1">
                              <a:solidFill>
                                <a:srgbClr val="00206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Khi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thể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tích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khối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chóp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</a:rPr>
                        <m:t>𝑺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𝑨𝑩𝑪𝑫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endParaRPr lang="en-US" sz="6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8977" y="2186252"/>
                  <a:ext cx="19750884" cy="1817458"/>
                </a:xfrm>
                <a:prstGeom prst="rect">
                  <a:avLst/>
                </a:prstGeom>
                <a:blipFill>
                  <a:blip r:embed="rId3"/>
                  <a:stretch>
                    <a:fillRect l="-1357" t="-2908" b="-619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559931" y="7626872"/>
            <a:ext cx="23827244" cy="4436685"/>
            <a:chOff x="247181" y="1501340"/>
            <a:chExt cx="11838141" cy="1232253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1232253"/>
              <a:chOff x="5537206" y="1557991"/>
              <a:chExt cx="3079904" cy="114555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208866" y="1753411"/>
                    <a:ext cx="2280848" cy="9501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6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08866" y="1753411"/>
                    <a:ext cx="2280848" cy="95013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3BAC448-3F8F-4C2D-A67F-49A7A01DC838}"/>
              </a:ext>
            </a:extLst>
          </p:cNvPr>
          <p:cNvSpPr/>
          <p:nvPr/>
        </p:nvSpPr>
        <p:spPr>
          <a:xfrm>
            <a:off x="12264206" y="8611330"/>
            <a:ext cx="1080883" cy="193369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392810" y="8341911"/>
                <a:ext cx="4606398" cy="2044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810" y="8341911"/>
                <a:ext cx="4606398" cy="20440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3452848" y="8341911"/>
                <a:ext cx="4606398" cy="1826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600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2848" y="8341911"/>
                <a:ext cx="4606398" cy="18269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9632898" y="8395384"/>
                <a:ext cx="4606398" cy="1945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898" y="8395384"/>
                <a:ext cx="4606398" cy="19450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98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94153" y="90049"/>
            <a:ext cx="23945143" cy="5981497"/>
            <a:chOff x="534987" y="1869705"/>
            <a:chExt cx="23404874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7398" y="1653394"/>
                  <a:ext cx="2092038" cy="3827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7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88977" y="2186252"/>
                  <a:ext cx="19750884" cy="11214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chóp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</a:rPr>
                        <m:t>𝑺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</a:rPr>
                        <m:t>𝑨𝑩𝑪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đáy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tam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</a:rPr>
                        <m:t>𝑨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</a:rPr>
                        <m:t>𝑨𝑩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</a:rPr>
                        <m:t>𝑨𝑪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</a:rPr>
                        <m:t>.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Đỉnh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𝑺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cách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đều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𝑩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𝑪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; mặt bên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𝑺𝑨</m:t>
                          </m:r>
                          <m: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hợp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đáy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Tính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thể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tích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khối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chóp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</a:rPr>
                        <m:t>𝑺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</a:rPr>
                        <m:t>𝑨𝑩𝑪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6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8977" y="2186252"/>
                  <a:ext cx="19750884" cy="1121467"/>
                </a:xfrm>
                <a:prstGeom prst="rect">
                  <a:avLst/>
                </a:prstGeom>
                <a:blipFill>
                  <a:blip r:embed="rId3"/>
                  <a:stretch>
                    <a:fillRect l="-1357" t="-4713" r="-664" b="-1065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559931" y="7626872"/>
            <a:ext cx="23827244" cy="4436685"/>
            <a:chOff x="247181" y="1501340"/>
            <a:chExt cx="11838141" cy="1232253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1232253"/>
              <a:chOff x="5537206" y="1557991"/>
              <a:chExt cx="3079904" cy="114555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208866" y="1753411"/>
                    <a:ext cx="2280848" cy="9501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6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08866" y="1753411"/>
                    <a:ext cx="2280848" cy="95013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3BAC448-3F8F-4C2D-A67F-49A7A01DC838}"/>
              </a:ext>
            </a:extLst>
          </p:cNvPr>
          <p:cNvSpPr/>
          <p:nvPr/>
        </p:nvSpPr>
        <p:spPr>
          <a:xfrm>
            <a:off x="6418908" y="8585747"/>
            <a:ext cx="1080883" cy="193369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392810" y="8341911"/>
                <a:ext cx="4606398" cy="2034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810" y="8341911"/>
                <a:ext cx="4606398" cy="2034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3452848" y="8341911"/>
                <a:ext cx="4606398" cy="1945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2848" y="8341911"/>
                <a:ext cx="4606398" cy="19450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9632898" y="8395384"/>
                <a:ext cx="4606398" cy="1945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898" y="8395384"/>
                <a:ext cx="4606398" cy="19450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539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94153" y="90049"/>
            <a:ext cx="23879639" cy="5981497"/>
            <a:chOff x="534987" y="1869705"/>
            <a:chExt cx="2334084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7398" y="1653394"/>
                  <a:ext cx="2092038" cy="3827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8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025512" y="2439462"/>
                  <a:ext cx="19750884" cy="11135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hình chóp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</a:rPr>
                        <m:t>𝑺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</a:rPr>
                        <m:t>𝑨𝑩𝑪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</a:rPr>
                        <m:t>𝑺𝑨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</a:rPr>
                        <m:t>𝒂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tam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𝑨𝑩𝑪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đều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tam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𝑺𝑨𝑩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cân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</a:rPr>
                        <m:t>𝑺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nằm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đáy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Thể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tích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khối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chóp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</a:rPr>
                        <m:t>𝑺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</a:rPr>
                        <m:t>𝑨𝑩𝑪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bằng?</a:t>
                  </a:r>
                  <a:endParaRPr lang="en-US" sz="6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5512" y="2439462"/>
                  <a:ext cx="19750884" cy="1113589"/>
                </a:xfrm>
                <a:prstGeom prst="rect">
                  <a:avLst/>
                </a:prstGeom>
                <a:blipFill>
                  <a:blip r:embed="rId3"/>
                  <a:stretch>
                    <a:fillRect l="-1357" t="-4752" b="-1095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559931" y="7626869"/>
            <a:ext cx="23827244" cy="3292288"/>
            <a:chOff x="247181" y="1501339"/>
            <a:chExt cx="11838141" cy="914406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39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208865" y="1753412"/>
                    <a:ext cx="2280847" cy="5237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6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60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6000" b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e>
                              </m:rad>
                              <m:sSup>
                                <m:sSupPr>
                                  <m:ctrlPr>
                                    <a:rPr lang="en-US" sz="60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6000" b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6000" b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𝟏𝟐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60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08865" y="1753412"/>
                    <a:ext cx="2280847" cy="52379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3BAC448-3F8F-4C2D-A67F-49A7A01DC838}"/>
              </a:ext>
            </a:extLst>
          </p:cNvPr>
          <p:cNvSpPr/>
          <p:nvPr/>
        </p:nvSpPr>
        <p:spPr>
          <a:xfrm>
            <a:off x="576292" y="8611328"/>
            <a:ext cx="1080883" cy="193369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392810" y="8341911"/>
                <a:ext cx="4606398" cy="2044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810" y="8341911"/>
                <a:ext cx="4606398" cy="20440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3452848" y="8341911"/>
                <a:ext cx="4606398" cy="1945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2848" y="8341911"/>
                <a:ext cx="4606398" cy="19450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9632898" y="8395384"/>
                <a:ext cx="4606398" cy="1945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898" y="8395384"/>
                <a:ext cx="4606398" cy="19450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495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94153" y="90049"/>
            <a:ext cx="23945143" cy="5981497"/>
            <a:chOff x="534987" y="1869705"/>
            <a:chExt cx="23404874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7398" y="1653394"/>
                  <a:ext cx="2092038" cy="3827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9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88977" y="2186252"/>
                  <a:ext cx="19750884" cy="1502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hình chóp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</a:rPr>
                        <m:t>𝑺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</a:rPr>
                        <m:t>𝑨𝑩𝑪𝑫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đáy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𝑨𝑩𝑪𝑫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chữ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nhật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biết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𝑨𝑩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𝒂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;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𝑨𝑫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chiếu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𝑺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lên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đáy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trung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𝑯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cạnh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𝑨𝑩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;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tạo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bởi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𝑺𝑫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đáy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Thể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tích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khối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chóp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endParaRPr lang="en-US" sz="6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8977" y="2186252"/>
                  <a:ext cx="19750884" cy="1502208"/>
                </a:xfrm>
                <a:prstGeom prst="rect">
                  <a:avLst/>
                </a:prstGeom>
                <a:blipFill>
                  <a:blip r:embed="rId3"/>
                  <a:stretch>
                    <a:fillRect l="-1357" t="-3522" b="-796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559931" y="7626872"/>
            <a:ext cx="23827244" cy="4436685"/>
            <a:chOff x="247181" y="1501340"/>
            <a:chExt cx="11838141" cy="1232253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1232253"/>
              <a:chOff x="5537206" y="1557991"/>
              <a:chExt cx="3079904" cy="114555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208866" y="1753411"/>
                    <a:ext cx="2280848" cy="9501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6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08866" y="1753411"/>
                    <a:ext cx="2280848" cy="95013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3BAC448-3F8F-4C2D-A67F-49A7A01DC838}"/>
              </a:ext>
            </a:extLst>
          </p:cNvPr>
          <p:cNvSpPr/>
          <p:nvPr/>
        </p:nvSpPr>
        <p:spPr>
          <a:xfrm>
            <a:off x="12264206" y="8611330"/>
            <a:ext cx="1080883" cy="193369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392810" y="8341911"/>
                <a:ext cx="4606398" cy="2044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810" y="8341911"/>
                <a:ext cx="4606398" cy="20440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3582311" y="8341911"/>
                <a:ext cx="4606398" cy="2028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6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6000" b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6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 b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𝟏𝟑</m:t>
                              </m:r>
                            </m:e>
                          </m:rad>
                        </m:num>
                        <m:den>
                          <m:r>
                            <a:rPr lang="en-US" sz="6000" b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2311" y="8341911"/>
                <a:ext cx="4606398" cy="20286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9632898" y="8395384"/>
                <a:ext cx="4606398" cy="1945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898" y="8395384"/>
                <a:ext cx="4606398" cy="19450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547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94153" y="90049"/>
            <a:ext cx="23945143" cy="5981497"/>
            <a:chOff x="534987" y="1869705"/>
            <a:chExt cx="23404874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22143" y="1653394"/>
                  <a:ext cx="2502549" cy="3827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10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88977" y="2186252"/>
                  <a:ext cx="19750884" cy="1647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hình chóp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</a:rPr>
                        <m:t>𝑺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</a:rPr>
                        <m:t>𝑨𝑩𝑪𝑫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đáy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</a:rPr>
                        <m:t>𝑨𝑩𝑪𝑫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bình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hành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𝑨𝑩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𝑨𝑪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𝒂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𝑩𝑪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Tam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</a:rPr>
                        <m:t>𝑺𝑨𝑫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cân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𝑺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𝑺𝑨𝑫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𝑨𝑩𝑪𝑫</m:t>
                          </m:r>
                        </m:e>
                      </m:d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nhau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Tính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tỉ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𝑽</m:t>
                          </m:r>
                        </m:num>
                        <m:den>
                          <m:sSup>
                            <m:sSupPr>
                              <m:ctrlPr>
                                <a:rPr lang="en-US" sz="6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60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biết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𝑽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thể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tích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khối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chóp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</a:rPr>
                        <m:t>𝑺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</a:rPr>
                        <m:t>𝑨𝑩𝑪𝑫</m:t>
                      </m:r>
                    </m:oMath>
                  </a14:m>
                  <a:endParaRPr lang="en-US" sz="6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8977" y="2186252"/>
                  <a:ext cx="19750884" cy="1647327"/>
                </a:xfrm>
                <a:prstGeom prst="rect">
                  <a:avLst/>
                </a:prstGeom>
                <a:blipFill>
                  <a:blip r:embed="rId3"/>
                  <a:stretch>
                    <a:fillRect l="-1357" t="-3208" r="-1237" b="-251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559931" y="7626869"/>
            <a:ext cx="23827244" cy="3292288"/>
            <a:chOff x="247181" y="1501339"/>
            <a:chExt cx="11838141" cy="914406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39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208866" y="1753411"/>
                    <a:ext cx="2280848" cy="4701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6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60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6000" b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08866" y="1753411"/>
                    <a:ext cx="2280848" cy="47016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3BAC448-3F8F-4C2D-A67F-49A7A01DC838}"/>
              </a:ext>
            </a:extLst>
          </p:cNvPr>
          <p:cNvSpPr/>
          <p:nvPr/>
        </p:nvSpPr>
        <p:spPr>
          <a:xfrm>
            <a:off x="569073" y="8560887"/>
            <a:ext cx="1080883" cy="193369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392810" y="8341911"/>
                <a:ext cx="4606398" cy="2044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810" y="8341911"/>
                <a:ext cx="4606398" cy="20440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3452848" y="8341911"/>
                <a:ext cx="4606398" cy="1945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2848" y="8341911"/>
                <a:ext cx="4606398" cy="19450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9632898" y="8395384"/>
                <a:ext cx="4606398" cy="1945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898" y="8395384"/>
                <a:ext cx="4606398" cy="19450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58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94153" y="90049"/>
            <a:ext cx="23945143" cy="5981497"/>
            <a:chOff x="534987" y="1869705"/>
            <a:chExt cx="23404874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22143" y="1653394"/>
                  <a:ext cx="2502549" cy="3827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11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88977" y="2186252"/>
                  <a:ext cx="19750884" cy="14615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nl-NL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hình chóp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𝑨𝑩𝑪</m:t>
                      </m:r>
                    </m:oMath>
                  </a14:m>
                  <a:r>
                    <a:rPr lang="nl-NL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có đáy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𝑨𝑩𝑪</m:t>
                      </m:r>
                    </m:oMath>
                  </a14:m>
                  <a:r>
                    <a:rPr lang="nl-NL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là tam giác vuông cân tại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nl-NL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a14:m>
                  <a:r>
                    <a:rPr lang="nl-NL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Mặt bên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𝑺𝑩𝑪</m:t>
                      </m:r>
                    </m:oMath>
                  </a14:m>
                  <a:r>
                    <a:rPr lang="nl-NL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là tam giác vuông cân tại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a14:m>
                  <a:r>
                    <a:rPr lang="nl-NL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nằm trong mặt phẳng vuông góc với đáy. Tính thể tích khối chóp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𝑨𝑩𝑪</m:t>
                      </m:r>
                    </m:oMath>
                  </a14:m>
                  <a:r>
                    <a:rPr lang="nl-NL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6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8977" y="2186252"/>
                  <a:ext cx="19750884" cy="1461584"/>
                </a:xfrm>
                <a:prstGeom prst="rect">
                  <a:avLst/>
                </a:prstGeom>
                <a:blipFill>
                  <a:blip r:embed="rId3"/>
                  <a:stretch>
                    <a:fillRect l="-1357" t="-3616" r="-814" b="-801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559931" y="7626872"/>
            <a:ext cx="23827244" cy="4436685"/>
            <a:chOff x="247181" y="1501340"/>
            <a:chExt cx="11838141" cy="1232253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1232253"/>
              <a:chOff x="5537206" y="1557991"/>
              <a:chExt cx="3079904" cy="114555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208866" y="1753411"/>
                    <a:ext cx="2280848" cy="9501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6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08866" y="1753411"/>
                    <a:ext cx="2280848" cy="95013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3BAC448-3F8F-4C2D-A67F-49A7A01DC838}"/>
              </a:ext>
            </a:extLst>
          </p:cNvPr>
          <p:cNvSpPr/>
          <p:nvPr/>
        </p:nvSpPr>
        <p:spPr>
          <a:xfrm>
            <a:off x="12264206" y="8611330"/>
            <a:ext cx="1080883" cy="193369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392810" y="8341911"/>
                <a:ext cx="4606398" cy="2044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810" y="8341911"/>
                <a:ext cx="4606398" cy="20440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3452848" y="8341911"/>
                <a:ext cx="4606398" cy="1945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2848" y="8341911"/>
                <a:ext cx="4606398" cy="19450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9632898" y="8395384"/>
                <a:ext cx="4606398" cy="1945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898" y="8395384"/>
                <a:ext cx="4606398" cy="19450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100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94153" y="90049"/>
            <a:ext cx="23945143" cy="5981497"/>
            <a:chOff x="534987" y="1869705"/>
            <a:chExt cx="23404874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22143" y="1653394"/>
                  <a:ext cx="2502549" cy="3827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12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88977" y="2186252"/>
                  <a:ext cx="19750884" cy="11135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nl-NL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hình chóp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𝑨𝑩𝑪</m:t>
                      </m:r>
                    </m:oMath>
                  </a14:m>
                  <a:r>
                    <a:rPr lang="nl-NL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có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𝑺𝑩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𝑺𝑪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a14:m>
                  <a:r>
                    <a:rPr lang="nl-NL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a14:m>
                  <a:r>
                    <a:rPr lang="nl-NL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;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𝑨𝑩𝑪</m:t>
                      </m:r>
                    </m:oMath>
                  </a14:m>
                  <a:r>
                    <a:rPr lang="nl-NL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là tam giác vuông cân tại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a14:m>
                  <a:r>
                    <a:rPr lang="nl-NL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Tính thể tích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</m:oMath>
                  </a14:m>
                  <a:r>
                    <a:rPr lang="nl-NL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của khối chóp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𝑨𝑩𝑪</m:t>
                      </m:r>
                    </m:oMath>
                  </a14:m>
                  <a:r>
                    <a:rPr lang="nl-NL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6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8977" y="2186252"/>
                  <a:ext cx="19750884" cy="1113589"/>
                </a:xfrm>
                <a:prstGeom prst="rect">
                  <a:avLst/>
                </a:prstGeom>
                <a:blipFill>
                  <a:blip r:embed="rId3"/>
                  <a:stretch>
                    <a:fillRect l="-1357" t="-4752" b="-1095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559931" y="7626869"/>
            <a:ext cx="23827244" cy="3292288"/>
            <a:chOff x="247181" y="1501339"/>
            <a:chExt cx="11838141" cy="914406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39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208866" y="1753411"/>
                    <a:ext cx="2280848" cy="2887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US" sz="6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08866" y="1753411"/>
                    <a:ext cx="2280848" cy="28875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3BAC448-3F8F-4C2D-A67F-49A7A01DC838}"/>
              </a:ext>
            </a:extLst>
          </p:cNvPr>
          <p:cNvSpPr/>
          <p:nvPr/>
        </p:nvSpPr>
        <p:spPr>
          <a:xfrm>
            <a:off x="539253" y="8611328"/>
            <a:ext cx="1080883" cy="193369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392810" y="8341911"/>
                <a:ext cx="4606398" cy="111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5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rad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810" y="8341911"/>
                <a:ext cx="4606398" cy="11183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3452848" y="8341911"/>
                <a:ext cx="4606398" cy="111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rad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2848" y="8341911"/>
                <a:ext cx="4606398" cy="11183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9632898" y="8395384"/>
                <a:ext cx="4606398" cy="111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rad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898" y="8395384"/>
                <a:ext cx="4606398" cy="11183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337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94153" y="90049"/>
            <a:ext cx="23945143" cy="5981497"/>
            <a:chOff x="534987" y="1869705"/>
            <a:chExt cx="23404874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22143" y="1653394"/>
                  <a:ext cx="2502549" cy="3827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13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88977" y="2186252"/>
                  <a:ext cx="19750884" cy="14615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chóp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𝑨𝑩𝑪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𝑨𝑩𝑪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tam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đều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cạnh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chiếu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trên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𝑨𝑩𝑪</m:t>
                          </m:r>
                        </m:e>
                      </m:d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thuộc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cạnh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𝑨𝑩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sao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𝑯𝑨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𝑯𝑩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giữa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𝑺𝑪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𝑨𝑩𝑪</m:t>
                          </m:r>
                        </m:e>
                      </m:d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bằng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Thể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tích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khối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chóp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𝑨𝑩𝑪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bằng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6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8977" y="2186252"/>
                  <a:ext cx="19750884" cy="1461584"/>
                </a:xfrm>
                <a:prstGeom prst="rect">
                  <a:avLst/>
                </a:prstGeom>
                <a:blipFill>
                  <a:blip r:embed="rId3"/>
                  <a:stretch>
                    <a:fillRect l="-1357" t="-3616" r="-724" b="-801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559931" y="7626875"/>
            <a:ext cx="23827244" cy="3292281"/>
            <a:chOff x="247181" y="1501341"/>
            <a:chExt cx="11838141" cy="91440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1"/>
              <a:ext cx="3090381" cy="914402"/>
              <a:chOff x="5537206" y="1557991"/>
              <a:chExt cx="3079904" cy="8500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/>
                  <p:cNvSpPr/>
                  <p:nvPr/>
                </p:nvSpPr>
                <p:spPr>
                  <a:xfrm>
                    <a:off x="5827750" y="1557991"/>
                    <a:ext cx="2789360" cy="850065"/>
                  </a:xfrm>
                  <a:prstGeom prst="rect">
                    <a:avLst/>
                  </a:prstGeom>
                  <a:solidFill>
                    <a:schemeClr val="accent5">
                      <a:lumMod val="50000"/>
                    </a:schemeClr>
                  </a:solidFill>
                  <a:ln w="1905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6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6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6600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66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6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6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oMath>
                      </m:oMathPara>
                    </a14:m>
                    <a:endParaRPr lang="en-US" sz="64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2" name="Rectangle 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27750" y="1557991"/>
                    <a:ext cx="2789360" cy="8500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162392" y="1734182"/>
                <a:ext cx="2280848" cy="262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3BAC448-3F8F-4C2D-A67F-49A7A01DC838}"/>
              </a:ext>
            </a:extLst>
          </p:cNvPr>
          <p:cNvSpPr/>
          <p:nvPr/>
        </p:nvSpPr>
        <p:spPr>
          <a:xfrm>
            <a:off x="12264206" y="8611330"/>
            <a:ext cx="1080883" cy="193369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392810" y="8341911"/>
                <a:ext cx="4606398" cy="2033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810" y="8341911"/>
                <a:ext cx="4606398" cy="20333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3487218" y="8259338"/>
                <a:ext cx="4606398" cy="2027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7218" y="8259338"/>
                <a:ext cx="4606398" cy="20273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9632898" y="8395384"/>
                <a:ext cx="4606398" cy="1945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898" y="8395384"/>
                <a:ext cx="4606398" cy="19450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746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94153" y="90049"/>
            <a:ext cx="23945143" cy="5981497"/>
            <a:chOff x="534987" y="1869705"/>
            <a:chExt cx="23404874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22143" y="1653394"/>
                  <a:ext cx="2502549" cy="3827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14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88977" y="2186252"/>
                  <a:ext cx="19750884" cy="18095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chóp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𝑨𝑩𝑪𝑫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đáy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𝑨𝑩𝑪𝑫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chữ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nhật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bên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𝑺𝑨𝑫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tam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đều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cạnh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nằm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đáy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Tính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thể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tích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khối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chóp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𝑨𝑩𝑪𝑫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biết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rằng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𝑺𝑩𝑪</m:t>
                          </m:r>
                        </m:e>
                      </m:d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tạo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đáy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°.</m:t>
                      </m:r>
                    </m:oMath>
                  </a14:m>
                  <a:endParaRPr lang="en-US" sz="6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8977" y="2186252"/>
                  <a:ext cx="19750884" cy="1809580"/>
                </a:xfrm>
                <a:prstGeom prst="rect">
                  <a:avLst/>
                </a:prstGeom>
                <a:blipFill>
                  <a:blip r:embed="rId3"/>
                  <a:stretch>
                    <a:fillRect l="-1357" t="-2922" b="-635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559931" y="7626869"/>
            <a:ext cx="23827244" cy="3292288"/>
            <a:chOff x="247181" y="1501339"/>
            <a:chExt cx="11838141" cy="914406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39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208866" y="1753412"/>
                    <a:ext cx="2280848" cy="5253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6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08866" y="1753412"/>
                    <a:ext cx="2280848" cy="52535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3BAC448-3F8F-4C2D-A67F-49A7A01DC838}"/>
              </a:ext>
            </a:extLst>
          </p:cNvPr>
          <p:cNvSpPr/>
          <p:nvPr/>
        </p:nvSpPr>
        <p:spPr>
          <a:xfrm>
            <a:off x="606080" y="8611328"/>
            <a:ext cx="1080883" cy="193369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392810" y="8341911"/>
                <a:ext cx="4606398" cy="2044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810" y="8341911"/>
                <a:ext cx="4606398" cy="20440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3452848" y="8341911"/>
                <a:ext cx="4606398" cy="1945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2848" y="8341911"/>
                <a:ext cx="4606398" cy="19450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9632898" y="8395384"/>
                <a:ext cx="4606398" cy="1945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898" y="8395384"/>
                <a:ext cx="4606398" cy="19450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41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94153" y="90049"/>
            <a:ext cx="23945143" cy="6472208"/>
            <a:chOff x="534987" y="1869705"/>
            <a:chExt cx="23404874" cy="2439322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22143" y="1653394"/>
                  <a:ext cx="2502549" cy="3827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15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88977" y="2186252"/>
                  <a:ext cx="19750884" cy="2122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khối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chóp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𝑨𝑩𝑪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đáy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𝑨𝑩𝑪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tam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đều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cạnh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bên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𝑺𝑨𝑩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tam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cân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nằm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đáy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Biết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rằng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giữa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𝑺𝑩𝑪</m:t>
                          </m:r>
                        </m:e>
                      </m:d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𝑨𝑩𝑪</m:t>
                          </m:r>
                        </m:e>
                      </m:d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bằng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Tính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theo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thể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tích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khối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chóp</a:t>
                  </a:r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𝑨𝑩𝑪</m:t>
                      </m:r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br>
                    <a:rPr lang="en-US" sz="6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/>
                  </a:r>
                  <a:b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:endParaRPr lang="en-US" sz="6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8977" y="2186252"/>
                  <a:ext cx="19750884" cy="2122775"/>
                </a:xfrm>
                <a:prstGeom prst="rect">
                  <a:avLst/>
                </a:prstGeom>
                <a:blipFill>
                  <a:blip r:embed="rId3"/>
                  <a:stretch>
                    <a:fillRect l="-1357" t="-249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559931" y="7626872"/>
            <a:ext cx="23827244" cy="4436685"/>
            <a:chOff x="247181" y="1501340"/>
            <a:chExt cx="11838141" cy="1232253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1232253"/>
              <a:chOff x="5537206" y="1557991"/>
              <a:chExt cx="3079904" cy="114555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208866" y="1753411"/>
                    <a:ext cx="2280848" cy="9501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6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08866" y="1753411"/>
                    <a:ext cx="2280848" cy="95013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3BAC448-3F8F-4C2D-A67F-49A7A01DC838}"/>
              </a:ext>
            </a:extLst>
          </p:cNvPr>
          <p:cNvSpPr/>
          <p:nvPr/>
        </p:nvSpPr>
        <p:spPr>
          <a:xfrm>
            <a:off x="18140372" y="8590863"/>
            <a:ext cx="1080883" cy="193369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392810" y="8341911"/>
                <a:ext cx="4606398" cy="2044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810" y="8341911"/>
                <a:ext cx="4606398" cy="20440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3452848" y="8341911"/>
                <a:ext cx="4606398" cy="1945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2848" y="8341911"/>
                <a:ext cx="4606398" cy="19450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9632898" y="8395384"/>
                <a:ext cx="4606398" cy="2034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898" y="8395384"/>
                <a:ext cx="4606398" cy="20347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24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19166" y="2599459"/>
            <a:ext cx="10594842" cy="886068"/>
            <a:chOff x="644526" y="2795826"/>
            <a:chExt cx="10594842" cy="886068"/>
          </a:xfrm>
        </p:grpSpPr>
        <p:sp>
          <p:nvSpPr>
            <p:cNvPr id="7" name="TextBox 6"/>
            <p:cNvSpPr txBox="1"/>
            <p:nvPr/>
          </p:nvSpPr>
          <p:spPr>
            <a:xfrm>
              <a:off x="2247768" y="2799216"/>
              <a:ext cx="8991600" cy="882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tabLst>
                  <a:tab pos="450215" algn="l"/>
                </a:tabLst>
              </a:pPr>
              <a:r>
                <a:rPr lang="en-US" sz="4800" b="1" smtClean="0">
                  <a:solidFill>
                    <a:srgbClr val="C00000"/>
                  </a:solidFill>
                  <a:latin typeface="Times New Roman"/>
                  <a:ea typeface="Times New Roman"/>
                </a:rPr>
                <a:t> </a:t>
              </a:r>
              <a:r>
                <a:rPr lang="en-US" sz="4800" b="1">
                  <a:solidFill>
                    <a:srgbClr val="C00000"/>
                  </a:solidFill>
                  <a:latin typeface="Times New Roman"/>
                  <a:ea typeface="Times New Roman"/>
                </a:rPr>
                <a:t>KIẾN THỨC CƠ BẢN. </a:t>
              </a:r>
              <a:endParaRPr lang="en-GB" sz="4800" dirty="0">
                <a:latin typeface="Times New Roman"/>
                <a:ea typeface="Times New Roman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78562" y="2795826"/>
              <a:ext cx="57099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679073" y="3367474"/>
            <a:ext cx="22325581" cy="10348526"/>
            <a:chOff x="1076414" y="4377893"/>
            <a:chExt cx="22325581" cy="3651588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0"/>
              <a:ext cx="21868726" cy="3358391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77893"/>
              <a:ext cx="4391624" cy="730412"/>
              <a:chOff x="166396" y="8755080"/>
              <a:chExt cx="4391624" cy="73041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3" y="8755080"/>
                <a:ext cx="4173497" cy="533991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81"/>
                <a:ext cx="702538" cy="704911"/>
                <a:chOff x="-145995" y="8633545"/>
                <a:chExt cx="787401" cy="790061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5"/>
                  <a:ext cx="787400" cy="721801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196831" y="8809003"/>
                <a:ext cx="2735044" cy="388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smtClean="0">
                    <a:latin typeface="Times New Roman"/>
                    <a:ea typeface="Times New Roman"/>
                  </a:rPr>
                  <a:t>2. Định lý</a:t>
                </a:r>
                <a:endParaRPr lang="en-GB" sz="4800" dirty="0"/>
              </a:p>
            </p:txBody>
          </p:sp>
        </p:grpSp>
      </p:grpSp>
      <p:sp>
        <p:nvSpPr>
          <p:cNvPr id="41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5528"/>
            <a:ext cx="24387175" cy="2571884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6630" y="323752"/>
            <a:ext cx="229139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</a:t>
            </a: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KHỐI CHÓP </a:t>
            </a:r>
          </a:p>
          <a:p>
            <a:pPr algn="ctr"/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MẶT BÊN VUÔNG GÓC VỚI ĐÁY</a:t>
            </a:r>
            <a:endParaRPr lang="en-US" sz="6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B3A4C0E-7746-4898-B83D-90867D8A4A76}"/>
                  </a:ext>
                </a:extLst>
              </p:cNvPr>
              <p:cNvSpPr/>
              <p:nvPr/>
            </p:nvSpPr>
            <p:spPr>
              <a:xfrm>
                <a:off x="2180078" y="5507419"/>
                <a:ext cx="20269200" cy="61076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indent="27051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5000" b="1" i="1" dirty="0">
                    <a:solidFill>
                      <a:srgbClr val="333333"/>
                    </a:solidFill>
                    <a:latin typeface="Times New Roman"/>
                    <a:ea typeface="Calibri"/>
                    <a:cs typeface="Times New Roman"/>
                  </a:rPr>
                  <a:t>Nếu 2 </a:t>
                </a:r>
                <a:r>
                  <a:rPr lang="vi-VN" sz="5000" b="1" i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mặt</a:t>
                </a:r>
                <a:r>
                  <a:rPr lang="vi-VN" sz="5000" b="1" i="1" dirty="0">
                    <a:solidFill>
                      <a:srgbClr val="333333"/>
                    </a:solidFill>
                    <a:latin typeface="Times New Roman"/>
                    <a:ea typeface="Calibri"/>
                    <a:cs typeface="Times New Roman"/>
                  </a:rPr>
                  <a:t> phẳng vuông góc với nhau thì bất kì đường thẳng nào trong mặt phẳng này vuông góc với giao tuyến thì vuông góc với mặt phẳng kia.</a:t>
                </a:r>
                <a:endParaRPr lang="en-GB" sz="5000" dirty="0">
                  <a:solidFill>
                    <a:prstClr val="black"/>
                  </a:solidFill>
                  <a:latin typeface="Times New Roman"/>
                  <a:ea typeface="Times New Roman"/>
                  <a:cs typeface="Times New Roman"/>
                </a:endParaRPr>
              </a:p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5000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Từ định lý trên ta có nhận xét: </a:t>
                </a:r>
                <a:endParaRPr lang="en-GB" sz="5000" dirty="0">
                  <a:solidFill>
                    <a:prstClr val="black"/>
                  </a:solidFill>
                  <a:latin typeface="Times New Roman"/>
                  <a:ea typeface="Times New Roman"/>
                  <a:cs typeface="Times New Roman"/>
                </a:endParaRPr>
              </a:p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5000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vi-VN" sz="5000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           Khối chóp có </a:t>
                </a:r>
                <a:r>
                  <a:rPr lang="vi-VN" sz="5000" b="1" i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mặt bên vuông góc với đáy</a:t>
                </a:r>
                <a:r>
                  <a:rPr lang="vi-VN" sz="5000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ta suy ra </a:t>
                </a:r>
                <a:r>
                  <a:rPr lang="nl-NL" sz="5000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“</a:t>
                </a:r>
                <a:r>
                  <a:rPr lang="vi-VN" sz="5000" b="1" i="1" dirty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đường cao </a:t>
                </a:r>
                <a:r>
                  <a:rPr lang="vi-VN" sz="5000" b="1" i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của mặt bên vuông góc với đáy là đường cao của chóp</a:t>
                </a:r>
                <a:r>
                  <a:rPr lang="nl-NL" sz="5000" b="1" i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” </a:t>
                </a:r>
                <a:endParaRPr lang="en-GB" sz="5000" dirty="0">
                  <a:solidFill>
                    <a:prstClr val="black"/>
                  </a:solidFill>
                  <a:latin typeface="Times New Roman"/>
                  <a:ea typeface="Times New Roman"/>
                  <a:cs typeface="Times New Roman"/>
                </a:endParaRPr>
              </a:p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5000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         Hay </a:t>
                </a:r>
                <a14:m>
                  <m:oMath xmlns:m="http://schemas.openxmlformats.org/officeDocument/2006/math">
                    <m:r>
                      <a:rPr lang="en-US" sz="50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Cambria Math"/>
                      </a:rPr>
                      <m:t>h</m:t>
                    </m:r>
                    <m:r>
                      <a:rPr lang="en-US" sz="50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</m:oMath>
                </a14:m>
                <a:r>
                  <a:rPr lang="vi-VN" sz="5000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độ dài đường cao hạ từ đỉnh chóp của mặt bên vuông góc với đáy.</a:t>
                </a:r>
                <a:endParaRPr lang="en-GB" sz="5000" dirty="0">
                  <a:solidFill>
                    <a:prstClr val="black"/>
                  </a:solidFill>
                  <a:latin typeface="Times New Roman"/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B3A4C0E-7746-4898-B83D-90867D8A4A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078" y="5507419"/>
                <a:ext cx="20269200" cy="6107698"/>
              </a:xfrm>
              <a:prstGeom prst="rect">
                <a:avLst/>
              </a:prstGeom>
              <a:blipFill>
                <a:blip r:embed="rId3"/>
                <a:stretch>
                  <a:fillRect l="-1444" t="-2495" r="-2015" b="-4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2" r="9450"/>
          <a:stretch>
            <a:fillRect/>
          </a:stretch>
        </p:blipFill>
        <p:spPr bwMode="auto">
          <a:xfrm>
            <a:off x="8231187" y="10775764"/>
            <a:ext cx="7391400" cy="285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95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6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10258" y="2690445"/>
            <a:ext cx="13742832" cy="1219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6400" b="1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64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64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 thấp </a:t>
            </a:r>
            <a:endParaRPr lang="en-US" sz="64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6307138" y="899160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12</a:t>
            </a:r>
          </a:p>
        </p:txBody>
      </p:sp>
      <p:sp>
        <p:nvSpPr>
          <p:cNvPr id="21" name="TextBox 20">
            <a:hlinkClick r:id="rId4" action="ppaction://hlinksldjump"/>
          </p:cNvPr>
          <p:cNvSpPr txBox="1"/>
          <p:nvPr/>
        </p:nvSpPr>
        <p:spPr>
          <a:xfrm>
            <a:off x="10440986" y="8991599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13</a:t>
            </a:r>
          </a:p>
        </p:txBody>
      </p:sp>
      <p:sp>
        <p:nvSpPr>
          <p:cNvPr id="22" name="TextBox 21">
            <a:hlinkClick r:id="rId5" action="ppaction://hlinksldjump"/>
          </p:cNvPr>
          <p:cNvSpPr txBox="1"/>
          <p:nvPr/>
        </p:nvSpPr>
        <p:spPr>
          <a:xfrm>
            <a:off x="14327188" y="899160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14</a:t>
            </a:r>
          </a:p>
        </p:txBody>
      </p:sp>
      <p:sp>
        <p:nvSpPr>
          <p:cNvPr id="23" name="TextBox 22">
            <a:hlinkClick r:id="rId6" action="ppaction://hlinksldjump"/>
          </p:cNvPr>
          <p:cNvSpPr txBox="1"/>
          <p:nvPr/>
        </p:nvSpPr>
        <p:spPr>
          <a:xfrm>
            <a:off x="18353090" y="899160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15</a:t>
            </a:r>
          </a:p>
        </p:txBody>
      </p:sp>
      <p:sp>
        <p:nvSpPr>
          <p:cNvPr id="24" name="TextBox 23">
            <a:hlinkClick r:id="rId7" action="ppaction://hlinksldjump"/>
          </p:cNvPr>
          <p:cNvSpPr txBox="1"/>
          <p:nvPr/>
        </p:nvSpPr>
        <p:spPr>
          <a:xfrm>
            <a:off x="6307138" y="7012123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  <p:sp>
        <p:nvSpPr>
          <p:cNvPr id="25" name="TextBox 24">
            <a:hlinkClick r:id="rId8" action="ppaction://hlinksldjump"/>
          </p:cNvPr>
          <p:cNvSpPr txBox="1"/>
          <p:nvPr/>
        </p:nvSpPr>
        <p:spPr>
          <a:xfrm>
            <a:off x="10440986" y="7012125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26" name="TextBox 25">
            <a:hlinkClick r:id="rId9" action="ppaction://hlinksldjump"/>
          </p:cNvPr>
          <p:cNvSpPr txBox="1"/>
          <p:nvPr/>
        </p:nvSpPr>
        <p:spPr>
          <a:xfrm>
            <a:off x="14327188" y="70750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9</a:t>
            </a:r>
          </a:p>
        </p:txBody>
      </p:sp>
      <p:sp>
        <p:nvSpPr>
          <p:cNvPr id="27" name="TextBox 26">
            <a:hlinkClick r:id="rId10" action="ppaction://hlinksldjump"/>
          </p:cNvPr>
          <p:cNvSpPr txBox="1"/>
          <p:nvPr/>
        </p:nvSpPr>
        <p:spPr>
          <a:xfrm>
            <a:off x="18353090" y="70750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10</a:t>
            </a:r>
          </a:p>
        </p:txBody>
      </p:sp>
      <p:sp>
        <p:nvSpPr>
          <p:cNvPr id="28" name="TextBox 27">
            <a:hlinkClick r:id="rId11" action="ppaction://hlinksldjump"/>
          </p:cNvPr>
          <p:cNvSpPr txBox="1"/>
          <p:nvPr/>
        </p:nvSpPr>
        <p:spPr>
          <a:xfrm>
            <a:off x="18353090" y="50788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29" name="TextBox 28">
            <a:hlinkClick r:id="rId12" action="ppaction://hlinksldjump"/>
          </p:cNvPr>
          <p:cNvSpPr txBox="1"/>
          <p:nvPr/>
        </p:nvSpPr>
        <p:spPr>
          <a:xfrm>
            <a:off x="14327188" y="50788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30" name="TextBox 29">
            <a:hlinkClick r:id="rId13" action="ppaction://hlinksldjump"/>
          </p:cNvPr>
          <p:cNvSpPr txBox="1"/>
          <p:nvPr/>
        </p:nvSpPr>
        <p:spPr>
          <a:xfrm>
            <a:off x="10440986" y="50788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31" name="TextBox 30">
            <a:hlinkClick r:id="rId14" action="ppaction://hlinksldjump"/>
          </p:cNvPr>
          <p:cNvSpPr txBox="1"/>
          <p:nvPr/>
        </p:nvSpPr>
        <p:spPr>
          <a:xfrm>
            <a:off x="6307138" y="50176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32" name="TextBox 31">
            <a:hlinkClick r:id="rId15" action="ppaction://hlinksldjump"/>
          </p:cNvPr>
          <p:cNvSpPr txBox="1"/>
          <p:nvPr/>
        </p:nvSpPr>
        <p:spPr>
          <a:xfrm>
            <a:off x="2192338" y="902970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11</a:t>
            </a:r>
          </a:p>
        </p:txBody>
      </p:sp>
      <p:sp>
        <p:nvSpPr>
          <p:cNvPr id="33" name="TextBox 32">
            <a:hlinkClick r:id="rId16" action="ppaction://hlinksldjump"/>
          </p:cNvPr>
          <p:cNvSpPr txBox="1"/>
          <p:nvPr/>
        </p:nvSpPr>
        <p:spPr>
          <a:xfrm>
            <a:off x="2192338" y="7050223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34" name="TextBox 33">
            <a:hlinkClick r:id="rId17" action="ppaction://hlinksldjump"/>
          </p:cNvPr>
          <p:cNvSpPr txBox="1"/>
          <p:nvPr/>
        </p:nvSpPr>
        <p:spPr>
          <a:xfrm>
            <a:off x="2192338" y="50557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35" name="Action Button: Back or Previous 34">
            <a:hlinkClick r:id="rId18" action="ppaction://hlinksldjump" highlightClick="1"/>
          </p:cNvPr>
          <p:cNvSpPr/>
          <p:nvPr/>
        </p:nvSpPr>
        <p:spPr>
          <a:xfrm>
            <a:off x="22168859" y="12302841"/>
            <a:ext cx="905164" cy="8589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23129448" y="12321313"/>
            <a:ext cx="942110" cy="8405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4387175" cy="204814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61204" y="8709"/>
            <a:ext cx="229139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</a:t>
            </a: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KHỐI CHÓP </a:t>
            </a:r>
          </a:p>
          <a:p>
            <a:pPr algn="ctr"/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MẶT BÊN VUÔNG GÓC VỚI ĐÁY</a:t>
            </a:r>
            <a:endParaRPr lang="en-US" sz="6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30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ction Button: Back or Previous 34">
            <a:hlinkClick r:id="rId3" action="ppaction://hlinksldjump" highlightClick="1"/>
          </p:cNvPr>
          <p:cNvSpPr/>
          <p:nvPr/>
        </p:nvSpPr>
        <p:spPr>
          <a:xfrm>
            <a:off x="22168859" y="12302841"/>
            <a:ext cx="905164" cy="8589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23129448" y="12321313"/>
            <a:ext cx="942110" cy="8405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4387175" cy="204814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-20183" y="-21771"/>
            <a:ext cx="16935005" cy="5355771"/>
            <a:chOff x="534988" y="1852755"/>
            <a:chExt cx="16598060" cy="2928458"/>
          </a:xfrm>
        </p:grpSpPr>
        <p:grpSp>
          <p:nvGrpSpPr>
            <p:cNvPr id="41" name="Group 40"/>
            <p:cNvGrpSpPr/>
            <p:nvPr/>
          </p:nvGrpSpPr>
          <p:grpSpPr>
            <a:xfrm>
              <a:off x="534988" y="1869704"/>
              <a:ext cx="16594116" cy="2911509"/>
              <a:chOff x="534988" y="1647865"/>
              <a:chExt cx="16594116" cy="2911509"/>
            </a:xfrm>
          </p:grpSpPr>
          <p:sp>
            <p:nvSpPr>
              <p:cNvPr id="43" name="Rounded Rectangle 42"/>
              <p:cNvSpPr/>
              <p:nvPr/>
            </p:nvSpPr>
            <p:spPr bwMode="auto">
              <a:xfrm>
                <a:off x="568551" y="1647865"/>
                <a:ext cx="16560553" cy="291150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534988" y="1647866"/>
                <a:ext cx="3468069" cy="1176337"/>
                <a:chOff x="534988" y="1647866"/>
                <a:chExt cx="3468069" cy="1176337"/>
              </a:xfrm>
            </p:grpSpPr>
            <p:sp>
              <p:nvSpPr>
                <p:cNvPr id="45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Pentagon 45"/>
                <p:cNvSpPr/>
                <p:nvPr/>
              </p:nvSpPr>
              <p:spPr bwMode="auto">
                <a:xfrm>
                  <a:off x="534988" y="1647866"/>
                  <a:ext cx="3468069" cy="1057393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47" name="Group 11"/>
                <p:cNvGrpSpPr/>
                <p:nvPr/>
              </p:nvGrpSpPr>
              <p:grpSpPr bwMode="auto">
                <a:xfrm>
                  <a:off x="683779" y="1836908"/>
                  <a:ext cx="644858" cy="586549"/>
                  <a:chOff x="7440266" y="3398551"/>
                  <a:chExt cx="838735" cy="834292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50" name="Freeform 49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51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52" name="Freeform 51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53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54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5" y="3717639"/>
                    <a:ext cx="357189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55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56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7921813" y="4169343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48" name="Chevron 47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5388" y="1721568"/>
                  <a:ext cx="2097638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4001405" y="1852755"/>
                  <a:ext cx="13131643" cy="2558342"/>
                </a:xfrm>
                <a:prstGeom prst="rect">
                  <a:avLst/>
                </a:prstGeom>
                <a:noFill/>
                <a:extLst/>
              </p:spPr>
              <p:txBody>
                <a:bodyPr wrap="square" rtlCol="0">
                  <a:spAutoFit/>
                </a:bodyPr>
                <a:lstStyle/>
                <a:p>
                  <a:pPr lvl="0">
                    <a:lnSpc>
                      <a:spcPct val="115000"/>
                    </a:lnSpc>
                    <a:spcBef>
                      <a:spcPts val="240"/>
                    </a:spcBef>
                    <a:spcAft>
                      <a:spcPts val="240"/>
                    </a:spcAft>
                  </a:pPr>
                  <a:r>
                    <a:rPr lang="vi-VN" sz="56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hình chóp </a:t>
                  </a:r>
                  <a14:m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𝐴𝐵𝐶𝐷</m:t>
                      </m:r>
                    </m:oMath>
                  </a14:m>
                  <a:r>
                    <a:rPr lang="vi-VN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với đáy </a:t>
                  </a:r>
                  <a14:m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𝐴𝐵𝐶𝐷</m:t>
                      </m:r>
                    </m:oMath>
                  </a14:m>
                  <a:r>
                    <a:rPr lang="vi-VN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là hình </a:t>
                  </a:r>
                  <a:r>
                    <a:rPr lang="vi-VN" sz="4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thang </a:t>
                  </a:r>
                  <a:r>
                    <a:rPr lang="vi-VN" sz="400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endParaRPr lang="en-US" sz="400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lvl="0">
                    <a:lnSpc>
                      <a:spcPct val="115000"/>
                    </a:lnSpc>
                    <a:spcBef>
                      <a:spcPts val="240"/>
                    </a:spcBef>
                    <a:spcAft>
                      <a:spcPts val="240"/>
                    </a:spcAft>
                  </a:pPr>
                  <a:r>
                    <a:rPr lang="vi-VN" sz="400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tại </a:t>
                  </a:r>
                  <a14:m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vi-VN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𝐷</m:t>
                      </m:r>
                    </m:oMath>
                  </a14:m>
                  <a:r>
                    <a:rPr lang="vi-VN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đáy nhỏ của hình thang là </a:t>
                  </a:r>
                  <a14:m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𝐶𝐷</m:t>
                      </m:r>
                    </m:oMath>
                  </a14:m>
                  <a:r>
                    <a:rPr lang="vi-VN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cạnh bên </a:t>
                  </a:r>
                  <a14:m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𝑆𝐶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15</m:t>
                          </m:r>
                        </m:e>
                      </m:rad>
                    </m:oMath>
                  </a14:m>
                  <a:r>
                    <a:rPr lang="vi-VN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Tam giác </a:t>
                  </a:r>
                  <a14:m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𝑆𝐴𝐷</m:t>
                      </m:r>
                    </m:oMath>
                  </a14:m>
                  <a:r>
                    <a:rPr lang="vi-VN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là tam giác đều cạnh </a:t>
                  </a:r>
                  <a14:m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vi-VN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nằm trong mặt phẳng vuông góc với đáy hình chóp. Gọi </a:t>
                  </a:r>
                  <a14:m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a14:m>
                  <a:r>
                    <a:rPr lang="vi-VN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là trung điểm cạnh </a:t>
                  </a:r>
                  <a14:m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𝐴𝐷</m:t>
                      </m:r>
                    </m:oMath>
                  </a14:m>
                  <a:r>
                    <a:rPr lang="vi-VN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khoảng cách từ </a:t>
                  </a:r>
                  <a14:m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vi-VN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tới mặt phẳng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𝑆𝐻𝐶</m:t>
                          </m:r>
                        </m:e>
                      </m:d>
                    </m:oMath>
                  </a14:m>
                  <a:r>
                    <a:rPr lang="vi-VN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bằng </a:t>
                  </a:r>
                  <a14:m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rad>
                      <m:r>
                        <a:rPr lang="en-US" sz="4000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vi-VN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fr-FR" sz="4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Tính</a:t>
                  </a:r>
                  <a:r>
                    <a:rPr lang="fr-FR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thể</a:t>
                  </a:r>
                  <a:r>
                    <a:rPr lang="fr-FR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tích</a:t>
                  </a:r>
                  <a:r>
                    <a:rPr lang="fr-FR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a14:m>
                  <a:r>
                    <a:rPr lang="fr-FR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fr-FR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khối</a:t>
                  </a:r>
                  <a:r>
                    <a:rPr lang="fr-FR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chóp</a:t>
                  </a:r>
                  <a:r>
                    <a:rPr lang="fr-FR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𝐴𝐵𝐶𝐷</m:t>
                      </m:r>
                    </m:oMath>
                  </a14:m>
                  <a:r>
                    <a:rPr lang="fr-FR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  <a:endPara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1405" y="1852755"/>
                  <a:ext cx="13131643" cy="2558342"/>
                </a:xfrm>
                <a:prstGeom prst="rect">
                  <a:avLst/>
                </a:prstGeom>
                <a:blipFill>
                  <a:blip r:embed="rId4"/>
                  <a:stretch>
                    <a:fillRect l="-1638" r="-1820" b="-6250"/>
                  </a:stretch>
                </a:blipFill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/>
          <p:cNvGrpSpPr/>
          <p:nvPr/>
        </p:nvGrpSpPr>
        <p:grpSpPr>
          <a:xfrm>
            <a:off x="16608672" y="-729"/>
            <a:ext cx="4182558" cy="2919369"/>
            <a:chOff x="241306" y="1106599"/>
            <a:chExt cx="1558465" cy="896372"/>
          </a:xfrm>
        </p:grpSpPr>
        <p:sp>
          <p:nvSpPr>
            <p:cNvPr id="58" name="Rectangle 57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708599" y="1467375"/>
                  <a:ext cx="1013413" cy="3028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99" y="1467375"/>
                  <a:ext cx="1013413" cy="30283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/>
          <p:cNvGrpSpPr/>
          <p:nvPr/>
        </p:nvGrpSpPr>
        <p:grpSpPr>
          <a:xfrm>
            <a:off x="20345543" y="9227"/>
            <a:ext cx="4182558" cy="2919369"/>
            <a:chOff x="241306" y="1106599"/>
            <a:chExt cx="1558465" cy="896372"/>
          </a:xfrm>
        </p:grpSpPr>
        <p:sp>
          <p:nvSpPr>
            <p:cNvPr id="66" name="Rectangle 65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708599" y="1467375"/>
                  <a:ext cx="1013413" cy="3028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99" y="1467375"/>
                  <a:ext cx="1013413" cy="30283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/>
          <p:cNvGrpSpPr/>
          <p:nvPr/>
        </p:nvGrpSpPr>
        <p:grpSpPr>
          <a:xfrm>
            <a:off x="16578731" y="2937239"/>
            <a:ext cx="4182558" cy="2919369"/>
            <a:chOff x="241306" y="1106599"/>
            <a:chExt cx="1558465" cy="896372"/>
          </a:xfrm>
        </p:grpSpPr>
        <p:sp>
          <p:nvSpPr>
            <p:cNvPr id="70" name="Rectangle 69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708599" y="1467375"/>
                  <a:ext cx="1013413" cy="3028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99" y="1467375"/>
                  <a:ext cx="1013413" cy="30283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/>
          <p:cNvGrpSpPr/>
          <p:nvPr/>
        </p:nvGrpSpPr>
        <p:grpSpPr>
          <a:xfrm>
            <a:off x="20385996" y="2955838"/>
            <a:ext cx="4182558" cy="2919369"/>
            <a:chOff x="241306" y="1106599"/>
            <a:chExt cx="1558465" cy="896372"/>
          </a:xfrm>
        </p:grpSpPr>
        <p:sp>
          <p:nvSpPr>
            <p:cNvPr id="62" name="Rectangle 61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708599" y="1467375"/>
                  <a:ext cx="1013413" cy="3028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99" y="1467375"/>
                  <a:ext cx="1013413" cy="30283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3" name="Oval 72"/>
          <p:cNvSpPr/>
          <p:nvPr/>
        </p:nvSpPr>
        <p:spPr>
          <a:xfrm>
            <a:off x="20317032" y="531835"/>
            <a:ext cx="1450552" cy="16386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grpSp>
        <p:nvGrpSpPr>
          <p:cNvPr id="74" name="Group 73"/>
          <p:cNvGrpSpPr/>
          <p:nvPr/>
        </p:nvGrpSpPr>
        <p:grpSpPr>
          <a:xfrm>
            <a:off x="401864" y="5580982"/>
            <a:ext cx="23857074" cy="8135018"/>
            <a:chOff x="184495" y="3636275"/>
            <a:chExt cx="11926984" cy="4456375"/>
          </a:xfrm>
        </p:grpSpPr>
        <p:sp>
          <p:nvSpPr>
            <p:cNvPr id="75" name="Rounded Rectangle 74"/>
            <p:cNvSpPr/>
            <p:nvPr/>
          </p:nvSpPr>
          <p:spPr>
            <a:xfrm>
              <a:off x="184495" y="3865218"/>
              <a:ext cx="11926984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80" name="Freeform 7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>
            <a:off x="15698787" y="5998913"/>
            <a:ext cx="192831" cy="757356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82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43739" y="6726937"/>
            <a:ext cx="6669866" cy="569366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585548" y="6670808"/>
                <a:ext cx="15146148" cy="5697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5500" i="1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5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5500" b="0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d>
                                <m:dPr>
                                  <m:ctrlPr>
                                    <a:rPr lang="en-US" sz="55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5500" b="0" i="1">
                                      <a:latin typeface="Cambria Math" panose="02040503050406030204" pitchFamily="18" charset="0"/>
                                    </a:rPr>
                                    <m:t>𝑆𝐴𝐷</m:t>
                                  </m:r>
                                </m:e>
                              </m:d>
                              <m:r>
                                <a:rPr lang="en-US" sz="5500" b="0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d>
                                <m:dPr>
                                  <m:ctrlPr>
                                    <a:rPr lang="en-US" sz="55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5500" b="0" i="1">
                                      <a:latin typeface="Cambria Math" panose="02040503050406030204" pitchFamily="18" charset="0"/>
                                    </a:rPr>
                                    <m:t>𝐴𝐵𝐶𝐷</m:t>
                                  </m:r>
                                </m:e>
                              </m:d>
                              <m:r>
                                <a:rPr lang="en-US" sz="5500" b="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5500" b="0" i="1">
                                  <a:latin typeface="Cambria Math" panose="02040503050406030204" pitchFamily="18" charset="0"/>
                                </a:rPr>
                                <m:t>𝐴𝐷</m:t>
                              </m:r>
                            </m:e>
                            <m:e>
                              <m:r>
                                <a:rPr lang="en-US" sz="5500" b="0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5500" b="0" i="1">
                                  <a:latin typeface="Cambria Math" panose="02040503050406030204" pitchFamily="18" charset="0"/>
                                </a:rPr>
                                <m:t>𝑆𝐻</m:t>
                              </m:r>
                              <m:r>
                                <a:rPr lang="en-US" sz="5500" b="0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5500" b="0" i="1">
                                  <a:latin typeface="Cambria Math" panose="02040503050406030204" pitchFamily="18" charset="0"/>
                                </a:rPr>
                                <m:t>𝐴𝐷</m:t>
                              </m:r>
                              <m:r>
                                <a:rPr lang="en-US" sz="5500" b="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5500" b="0" i="1">
                                  <a:latin typeface="Cambria Math" panose="02040503050406030204" pitchFamily="18" charset="0"/>
                                </a:rPr>
                                <m:t>𝑆𝐻</m:t>
                              </m:r>
                              <m:r>
                                <a:rPr lang="en-US" sz="5500" b="0" i="1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55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5500" b="0" i="1">
                                      <a:latin typeface="Cambria Math" panose="02040503050406030204" pitchFamily="18" charset="0"/>
                                    </a:rPr>
                                    <m:t>𝑆𝐴𝐷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a:rPr lang="en-US" sz="5500" b="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5500" b="0" i="1">
                          <a:latin typeface="Cambria Math" panose="02040503050406030204" pitchFamily="18" charset="0"/>
                        </a:rPr>
                        <m:t>𝑆𝐻</m:t>
                      </m:r>
                      <m:r>
                        <a:rPr lang="en-US" sz="5500" b="0" i="1">
                          <a:latin typeface="Cambria Math" panose="02040503050406030204" pitchFamily="18" charset="0"/>
                        </a:rPr>
                        <m:t>⊥</m:t>
                      </m:r>
                      <m:d>
                        <m:d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500" b="0" i="1">
                              <a:latin typeface="Cambria Math" panose="02040503050406030204" pitchFamily="18" charset="0"/>
                            </a:rPr>
                            <m:t>𝐴𝐵𝐶𝐷</m:t>
                          </m:r>
                        </m:e>
                      </m:d>
                    </m:oMath>
                  </m:oMathPara>
                </a14:m>
                <a:endParaRPr lang="en-US" sz="5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500" i="1">
                        <a:latin typeface="Cambria Math" panose="02040503050406030204" pitchFamily="18" charset="0"/>
                      </a:rPr>
                      <m:t>𝑆𝐻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𝐷</m:t>
                        </m:r>
                        <m:sSup>
                          <m:sSup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55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fr-FR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r>
                  <a:rPr lang="fr-FR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500" i="1">
                        <a:latin typeface="Cambria Math" panose="02040503050406030204" pitchFamily="18" charset="0"/>
                      </a:rPr>
                      <m:t>𝐻𝐶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55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15</m:t>
                        </m:r>
                        <m:sSup>
                          <m:sSup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55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55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5500" i="1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𝐻</m:t>
                        </m:r>
                        <m:sSup>
                          <m:sSup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𝐻</m:t>
                        </m:r>
                        <m:sSup>
                          <m:sSup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55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12</m:t>
                        </m:r>
                        <m:sSup>
                          <m:sSup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55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rad>
                  </m:oMath>
                </a14:m>
                <a:r>
                  <a:rPr lang="fr-FR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48" y="6670808"/>
                <a:ext cx="15146148" cy="5697072"/>
              </a:xfrm>
              <a:prstGeom prst="rect">
                <a:avLst/>
              </a:prstGeom>
              <a:blipFill>
                <a:blip r:embed="rId10"/>
                <a:stretch>
                  <a:fillRect l="-2173" b="-5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09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ction Button: Back or Previous 34">
            <a:hlinkClick r:id="rId3" action="ppaction://hlinksldjump" highlightClick="1"/>
          </p:cNvPr>
          <p:cNvSpPr/>
          <p:nvPr/>
        </p:nvSpPr>
        <p:spPr>
          <a:xfrm>
            <a:off x="22168859" y="12302841"/>
            <a:ext cx="905164" cy="8589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23129448" y="12321313"/>
            <a:ext cx="942110" cy="8405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4387175" cy="204814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-20183" y="-21771"/>
            <a:ext cx="16935005" cy="5355771"/>
            <a:chOff x="534988" y="1852755"/>
            <a:chExt cx="16598060" cy="2928458"/>
          </a:xfrm>
        </p:grpSpPr>
        <p:grpSp>
          <p:nvGrpSpPr>
            <p:cNvPr id="41" name="Group 40"/>
            <p:cNvGrpSpPr/>
            <p:nvPr/>
          </p:nvGrpSpPr>
          <p:grpSpPr>
            <a:xfrm>
              <a:off x="534988" y="1869704"/>
              <a:ext cx="16594116" cy="2911509"/>
              <a:chOff x="534988" y="1647865"/>
              <a:chExt cx="16594116" cy="2911509"/>
            </a:xfrm>
          </p:grpSpPr>
          <p:sp>
            <p:nvSpPr>
              <p:cNvPr id="43" name="Rounded Rectangle 42"/>
              <p:cNvSpPr/>
              <p:nvPr/>
            </p:nvSpPr>
            <p:spPr bwMode="auto">
              <a:xfrm>
                <a:off x="568551" y="1647865"/>
                <a:ext cx="16560553" cy="291150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534988" y="1647866"/>
                <a:ext cx="3468069" cy="1176337"/>
                <a:chOff x="534988" y="1647866"/>
                <a:chExt cx="3468069" cy="1176337"/>
              </a:xfrm>
            </p:grpSpPr>
            <p:sp>
              <p:nvSpPr>
                <p:cNvPr id="45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Pentagon 45"/>
                <p:cNvSpPr/>
                <p:nvPr/>
              </p:nvSpPr>
              <p:spPr bwMode="auto">
                <a:xfrm>
                  <a:off x="534988" y="1647866"/>
                  <a:ext cx="3468069" cy="1057393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47" name="Group 11"/>
                <p:cNvGrpSpPr/>
                <p:nvPr/>
              </p:nvGrpSpPr>
              <p:grpSpPr bwMode="auto">
                <a:xfrm>
                  <a:off x="683779" y="1836908"/>
                  <a:ext cx="644858" cy="586549"/>
                  <a:chOff x="7440266" y="3398551"/>
                  <a:chExt cx="838735" cy="834292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50" name="Freeform 49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51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52" name="Freeform 51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53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54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5" y="3717639"/>
                    <a:ext cx="357189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55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56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7921813" y="4169343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48" name="Chevron 47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5336" y="1721568"/>
                  <a:ext cx="2097745" cy="5553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2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4001405" y="1852755"/>
                  <a:ext cx="13131643" cy="2736780"/>
                </a:xfrm>
                <a:prstGeom prst="rect">
                  <a:avLst/>
                </a:prstGeom>
                <a:noFill/>
                <a:extLst/>
              </p:spPr>
              <p:txBody>
                <a:bodyPr wrap="square" rtlCol="0">
                  <a:spAutoFit/>
                </a:bodyPr>
                <a:lstStyle/>
                <a:p>
                  <a:pPr lvl="0">
                    <a:lnSpc>
                      <a:spcPct val="115000"/>
                    </a:lnSpc>
                    <a:spcBef>
                      <a:spcPts val="240"/>
                    </a:spcBef>
                    <a:spcAft>
                      <a:spcPts val="240"/>
                    </a:spcAft>
                  </a:pPr>
                  <a:r>
                    <a:rPr lang="vi-VN" sz="56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chóp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tứ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0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50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i="1">
                          <a:latin typeface="Cambria Math" panose="02040503050406030204" pitchFamily="18" charset="0"/>
                        </a:rPr>
                        <m:t>𝐴𝐵𝐶𝐷</m:t>
                      </m:r>
                    </m:oMath>
                  </a14:m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đáy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cạnh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5000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Tam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000" i="1">
                          <a:latin typeface="Cambria Math" panose="02040503050406030204" pitchFamily="18" charset="0"/>
                        </a:rPr>
                        <m:t>𝑆𝐴𝐷</m:t>
                      </m:r>
                    </m:oMath>
                  </a14:m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cân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000" i="1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bên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𝑆𝐴𝐷</m:t>
                          </m:r>
                        </m:e>
                      </m:d>
                    </m:oMath>
                  </a14:m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đáy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Biết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thể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tích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khối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chóp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0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50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i="1">
                          <a:latin typeface="Cambria Math" panose="02040503050406030204" pitchFamily="18" charset="0"/>
                        </a:rPr>
                        <m:t>𝐴𝐵𝐶𝐷</m:t>
                      </m:r>
                    </m:oMath>
                  </a14:m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bằng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Tính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khoảng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cách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000" i="1">
                          <a:latin typeface="Cambria Math" panose="02040503050406030204" pitchFamily="18" charset="0"/>
                        </a:rPr>
                        <m:t>h</m:t>
                      </m:r>
                    </m:oMath>
                  </a14:m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từ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000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đến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𝑆𝐶𝐷</m:t>
                          </m:r>
                        </m:e>
                      </m:d>
                    </m:oMath>
                  </a14:m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1405" y="1852755"/>
                  <a:ext cx="13131643" cy="2736780"/>
                </a:xfrm>
                <a:prstGeom prst="rect">
                  <a:avLst/>
                </a:prstGeom>
                <a:blipFill>
                  <a:blip r:embed="rId4"/>
                  <a:stretch>
                    <a:fillRect l="-2184" t="-487" b="-5847"/>
                  </a:stretch>
                </a:blipFill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/>
          <p:cNvGrpSpPr/>
          <p:nvPr/>
        </p:nvGrpSpPr>
        <p:grpSpPr>
          <a:xfrm>
            <a:off x="16608672" y="-729"/>
            <a:ext cx="4182558" cy="2919369"/>
            <a:chOff x="241306" y="1106599"/>
            <a:chExt cx="1558465" cy="896372"/>
          </a:xfrm>
        </p:grpSpPr>
        <p:sp>
          <p:nvSpPr>
            <p:cNvPr id="58" name="Rectangle 57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708599" y="1467375"/>
                  <a:ext cx="1013413" cy="4681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 lang="en-US" sz="4000" dirty="0"/>
                          <m:t>.</m:t>
                        </m:r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99" y="1467375"/>
                  <a:ext cx="1013413" cy="46819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/>
          <p:cNvGrpSpPr/>
          <p:nvPr/>
        </p:nvGrpSpPr>
        <p:grpSpPr>
          <a:xfrm>
            <a:off x="20345543" y="9227"/>
            <a:ext cx="4182558" cy="2919369"/>
            <a:chOff x="241306" y="1106599"/>
            <a:chExt cx="1558465" cy="896372"/>
          </a:xfrm>
        </p:grpSpPr>
        <p:sp>
          <p:nvSpPr>
            <p:cNvPr id="66" name="Rectangle 65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708599" y="1467375"/>
                  <a:ext cx="1013413" cy="466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 lang="en-US" sz="4000" dirty="0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99" y="1467375"/>
                  <a:ext cx="1013413" cy="46679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/>
          <p:cNvGrpSpPr/>
          <p:nvPr/>
        </p:nvGrpSpPr>
        <p:grpSpPr>
          <a:xfrm>
            <a:off x="16578731" y="2937239"/>
            <a:ext cx="4182558" cy="2919369"/>
            <a:chOff x="241306" y="1106599"/>
            <a:chExt cx="1558465" cy="896372"/>
          </a:xfrm>
        </p:grpSpPr>
        <p:sp>
          <p:nvSpPr>
            <p:cNvPr id="70" name="Rectangle 69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708599" y="1467375"/>
                  <a:ext cx="1013413" cy="4681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 lang="en-US" sz="4000" dirty="0">
                            <a:solidFill>
                              <a:schemeClr val="bg1"/>
                            </a:solidFill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4000" b="1" dirty="0">
                            <a:solidFill>
                              <a:schemeClr val="bg1"/>
                            </a:solidFill>
                          </a:rPr>
                          <m:t>	</m:t>
                        </m:r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99" y="1467375"/>
                  <a:ext cx="1013413" cy="46819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/>
          <p:cNvGrpSpPr/>
          <p:nvPr/>
        </p:nvGrpSpPr>
        <p:grpSpPr>
          <a:xfrm>
            <a:off x="20385996" y="2955838"/>
            <a:ext cx="4182558" cy="3348355"/>
            <a:chOff x="241306" y="1106599"/>
            <a:chExt cx="1558465" cy="1028089"/>
          </a:xfrm>
        </p:grpSpPr>
        <p:sp>
          <p:nvSpPr>
            <p:cNvPr id="62" name="Rectangle 61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708599" y="1467375"/>
                  <a:ext cx="1013413" cy="6673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 lang="en-US" sz="4000" dirty="0"/>
                          <m:t>.</m:t>
                        </m:r>
                      </m:oMath>
                    </m:oMathPara>
                  </a14:m>
                  <a:endParaRPr lang="en-US" sz="4000"/>
                </a:p>
                <a:p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99" y="1467375"/>
                  <a:ext cx="1013413" cy="66731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3" name="Oval 72"/>
          <p:cNvSpPr/>
          <p:nvPr/>
        </p:nvSpPr>
        <p:spPr>
          <a:xfrm>
            <a:off x="20385996" y="3503700"/>
            <a:ext cx="1450552" cy="16386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grpSp>
        <p:nvGrpSpPr>
          <p:cNvPr id="74" name="Group 73"/>
          <p:cNvGrpSpPr/>
          <p:nvPr/>
        </p:nvGrpSpPr>
        <p:grpSpPr>
          <a:xfrm>
            <a:off x="401864" y="5580982"/>
            <a:ext cx="23857074" cy="8135018"/>
            <a:chOff x="184495" y="3636275"/>
            <a:chExt cx="11926984" cy="4456375"/>
          </a:xfrm>
        </p:grpSpPr>
        <p:sp>
          <p:nvSpPr>
            <p:cNvPr id="75" name="Rounded Rectangle 74"/>
            <p:cNvSpPr/>
            <p:nvPr/>
          </p:nvSpPr>
          <p:spPr>
            <a:xfrm>
              <a:off x="184495" y="3865218"/>
              <a:ext cx="11926984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80" name="Freeform 7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>
            <a:off x="15698787" y="5998913"/>
            <a:ext cx="192831" cy="757356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8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08672" y="6545461"/>
            <a:ext cx="5795715" cy="532839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044461" y="7083757"/>
                <a:ext cx="12444525" cy="5870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>
                  <a:lnSpc>
                    <a:spcPct val="90000"/>
                  </a:lnSpc>
                </a:pPr>
                <a:r>
                  <a:rPr lang="en-US" sz="45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</a:rPr>
                      <m:t>𝐴𝐷</m:t>
                    </m:r>
                  </m:oMath>
                </a14:m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</a:rPr>
                      <m:t>𝑆𝐻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4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Kẻ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</a:rPr>
                      <m:t>𝐻𝐾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𝑆𝐷</m:t>
                    </m:r>
                  </m:oMath>
                </a14:m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</a:rPr>
                      <m:t>𝐻𝐾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4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500" i="1" dirty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i="1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4500" i="1">
                          <a:latin typeface="Cambria Math" panose="02040503050406030204" pitchFamily="18" charset="0"/>
                        </a:rPr>
                        <m:t>//</m:t>
                      </m:r>
                      <m:d>
                        <m:dPr>
                          <m:ctrlPr>
                            <a:rPr lang="en-US" sz="4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500" i="1">
                              <a:latin typeface="Cambria Math" panose="02040503050406030204" pitchFamily="18" charset="0"/>
                            </a:rPr>
                            <m:t>𝑆𝐶𝐷</m:t>
                          </m:r>
                        </m:e>
                      </m:d>
                      <m:r>
                        <a:rPr lang="en-US" sz="45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5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45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500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4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5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45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4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500" i="1">
                                  <a:latin typeface="Cambria Math" panose="02040503050406030204" pitchFamily="18" charset="0"/>
                                </a:rPr>
                                <m:t>𝑆𝐶𝐷</m:t>
                              </m:r>
                            </m:e>
                          </m:d>
                        </m:e>
                      </m:d>
                      <m:r>
                        <a:rPr lang="en-US" sz="45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500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4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5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5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4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500" i="1">
                                  <a:latin typeface="Cambria Math" panose="02040503050406030204" pitchFamily="18" charset="0"/>
                                </a:rPr>
                                <m:t>𝑆𝐶𝐷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4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4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500" i="1">
                                <a:latin typeface="Cambria Math" panose="02040503050406030204" pitchFamily="18" charset="0"/>
                              </a:rPr>
                              <m:t>𝑆𝐶𝐷</m:t>
                            </m:r>
                          </m:e>
                        </m:d>
                      </m:e>
                    </m:d>
                    <m:r>
                      <a:rPr lang="en-US" sz="45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𝐻𝐾</m:t>
                    </m:r>
                  </m:oMath>
                </a14:m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𝐻</m:t>
                        </m:r>
                        <m:sSup>
                          <m:sSupPr>
                            <m:ctrlPr>
                              <a:rPr lang="en-US" sz="4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5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sz="4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𝐻</m:t>
                        </m:r>
                        <m:sSup>
                          <m:sSupPr>
                            <m:ctrlPr>
                              <a:rPr lang="en-US" sz="4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5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4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5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𝐻</m:t>
                        </m:r>
                        <m:sSup>
                          <m:sSupPr>
                            <m:ctrlPr>
                              <a:rPr lang="en-US" sz="4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5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4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5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𝐻𝐾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𝐻𝑆</m:t>
                        </m:r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𝐻𝐷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5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5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sSup>
                              <m:sSupPr>
                                <m:ctrlPr>
                                  <a:rPr lang="en-US" sz="45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5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sz="4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5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5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sSup>
                              <m:sSupPr>
                                <m:ctrlPr>
                                  <a:rPr lang="en-US" sz="45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5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4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5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4500" i="1" dirty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45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5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5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5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450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 đáp án D</a:t>
                </a:r>
                <a:endParaRPr lang="en-US" sz="45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461" y="7083757"/>
                <a:ext cx="12444525" cy="5870005"/>
              </a:xfrm>
              <a:prstGeom prst="rect">
                <a:avLst/>
              </a:prstGeom>
              <a:blipFill>
                <a:blip r:embed="rId10"/>
                <a:stretch>
                  <a:fillRect t="-3427" b="-4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965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ction Button: Back or Previous 34">
            <a:hlinkClick r:id="rId3" action="ppaction://hlinksldjump" highlightClick="1"/>
          </p:cNvPr>
          <p:cNvSpPr/>
          <p:nvPr/>
        </p:nvSpPr>
        <p:spPr>
          <a:xfrm>
            <a:off x="22168859" y="12302841"/>
            <a:ext cx="905164" cy="8589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23129448" y="12321313"/>
            <a:ext cx="942110" cy="8405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4387175" cy="204814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-20183" y="-21771"/>
            <a:ext cx="16935005" cy="5355771"/>
            <a:chOff x="534988" y="1852755"/>
            <a:chExt cx="16598060" cy="2928458"/>
          </a:xfrm>
        </p:grpSpPr>
        <p:grpSp>
          <p:nvGrpSpPr>
            <p:cNvPr id="41" name="Group 40"/>
            <p:cNvGrpSpPr/>
            <p:nvPr/>
          </p:nvGrpSpPr>
          <p:grpSpPr>
            <a:xfrm>
              <a:off x="534988" y="1869704"/>
              <a:ext cx="16594116" cy="2911509"/>
              <a:chOff x="534988" y="1647865"/>
              <a:chExt cx="16594116" cy="2911509"/>
            </a:xfrm>
          </p:grpSpPr>
          <p:sp>
            <p:nvSpPr>
              <p:cNvPr id="43" name="Rounded Rectangle 42"/>
              <p:cNvSpPr/>
              <p:nvPr/>
            </p:nvSpPr>
            <p:spPr bwMode="auto">
              <a:xfrm>
                <a:off x="568551" y="1647865"/>
                <a:ext cx="16560553" cy="291150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534988" y="1647866"/>
                <a:ext cx="3468069" cy="1176337"/>
                <a:chOff x="534988" y="1647866"/>
                <a:chExt cx="3468069" cy="1176337"/>
              </a:xfrm>
            </p:grpSpPr>
            <p:sp>
              <p:nvSpPr>
                <p:cNvPr id="45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Pentagon 45"/>
                <p:cNvSpPr/>
                <p:nvPr/>
              </p:nvSpPr>
              <p:spPr bwMode="auto">
                <a:xfrm>
                  <a:off x="534988" y="1647866"/>
                  <a:ext cx="3468069" cy="1057393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47" name="Group 11"/>
                <p:cNvGrpSpPr/>
                <p:nvPr/>
              </p:nvGrpSpPr>
              <p:grpSpPr bwMode="auto">
                <a:xfrm>
                  <a:off x="683779" y="1836908"/>
                  <a:ext cx="644858" cy="586549"/>
                  <a:chOff x="7440266" y="3398551"/>
                  <a:chExt cx="838735" cy="834292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50" name="Freeform 49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51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52" name="Freeform 51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53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54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5" y="3717639"/>
                    <a:ext cx="357189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55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56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7921813" y="4169343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48" name="Chevron 47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5336" y="1721568"/>
                  <a:ext cx="2097745" cy="5553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3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4001405" y="1852755"/>
                  <a:ext cx="13131643" cy="2776748"/>
                </a:xfrm>
                <a:prstGeom prst="rect">
                  <a:avLst/>
                </a:prstGeom>
                <a:noFill/>
                <a:extLst/>
              </p:spPr>
              <p:txBody>
                <a:bodyPr wrap="square" rtlCol="0">
                  <a:sp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1000"/>
                    </a:spcBef>
                  </a:pPr>
                  <a:r>
                    <a:rPr lang="vi-VN" sz="56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60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6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chóp</a:t>
                  </a:r>
                  <a:r>
                    <a:rPr lang="en-US" sz="6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𝐴𝐵𝐶𝐷</m:t>
                      </m:r>
                    </m:oMath>
                  </a14:m>
                  <a:r>
                    <a:rPr lang="en-US" sz="60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6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đáy</a:t>
                  </a:r>
                  <a:r>
                    <a:rPr lang="en-US" sz="6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𝐴𝐵𝐶𝐷</m:t>
                      </m:r>
                    </m:oMath>
                  </a14:m>
                  <a:r>
                    <a:rPr lang="en-US" sz="6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6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6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chữ</a:t>
                  </a:r>
                  <a:r>
                    <a:rPr lang="en-US" sz="6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nhật</a:t>
                  </a:r>
                  <a:r>
                    <a:rPr lang="en-US" sz="6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US" sz="6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60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6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bên</a:t>
                  </a:r>
                  <a:r>
                    <a:rPr lang="en-US" sz="6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𝑆𝐴𝐵</m:t>
                      </m:r>
                    </m:oMath>
                  </a14:m>
                  <a:r>
                    <a:rPr lang="en-US" sz="60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6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tam </a:t>
                  </a:r>
                  <a:r>
                    <a:rPr lang="en-US" sz="60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6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đều</a:t>
                  </a:r>
                  <a:r>
                    <a:rPr lang="en-US" sz="6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6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nằm</a:t>
                  </a:r>
                  <a:r>
                    <a:rPr lang="en-US" sz="6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6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6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6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6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6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6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đáy</a:t>
                  </a:r>
                  <a:r>
                    <a:rPr lang="en-US" sz="6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60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Biết</a:t>
                  </a:r>
                  <a:r>
                    <a:rPr lang="en-US" sz="6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</m:oMath>
                  </a14:m>
                  <a:r>
                    <a:rPr lang="en-US" sz="6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6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6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14:m>
                    <m:oMath xmlns:m="http://schemas.openxmlformats.org/officeDocument/2006/math"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𝑆𝐷</m:t>
                      </m:r>
                    </m:oMath>
                  </a14:m>
                  <a:r>
                    <a:rPr lang="en-US" sz="6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60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TÍnh</a:t>
                  </a:r>
                  <a:r>
                    <a:rPr lang="en-US" sz="6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thể</a:t>
                  </a:r>
                  <a:r>
                    <a:rPr lang="en-US" sz="6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tích</a:t>
                  </a:r>
                  <a:r>
                    <a:rPr lang="en-US" sz="6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a14:m>
                  <a:r>
                    <a:rPr lang="en-US" sz="60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6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khối</a:t>
                  </a:r>
                  <a:r>
                    <a:rPr lang="en-US" sz="6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chóp</a:t>
                  </a:r>
                  <a:r>
                    <a:rPr lang="en-US" sz="6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𝐴𝐵𝐶</m:t>
                      </m:r>
                    </m:oMath>
                  </a14:m>
                  <a:r>
                    <a:rPr lang="en-US" sz="6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1405" y="1852755"/>
                  <a:ext cx="13131643" cy="2776748"/>
                </a:xfrm>
                <a:prstGeom prst="rect">
                  <a:avLst/>
                </a:prstGeom>
                <a:blipFill>
                  <a:blip r:embed="rId4"/>
                  <a:stretch>
                    <a:fillRect l="-2775" t="-5402" b="-7203"/>
                  </a:stretch>
                </a:blipFill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/>
          <p:cNvGrpSpPr/>
          <p:nvPr/>
        </p:nvGrpSpPr>
        <p:grpSpPr>
          <a:xfrm>
            <a:off x="16608672" y="-732"/>
            <a:ext cx="4182558" cy="2919368"/>
            <a:chOff x="241306" y="1106599"/>
            <a:chExt cx="1558465" cy="896372"/>
          </a:xfrm>
        </p:grpSpPr>
        <p:sp>
          <p:nvSpPr>
            <p:cNvPr id="58" name="Rectangle 57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759709" y="1377464"/>
                  <a:ext cx="1013413" cy="363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14:m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chemeClr val="bg1"/>
                      </a:solidFill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709" y="1377464"/>
                  <a:ext cx="1013413" cy="363788"/>
                </a:xfrm>
                <a:prstGeom prst="rect">
                  <a:avLst/>
                </a:prstGeom>
                <a:blipFill>
                  <a:blip r:embed="rId5"/>
                  <a:stretch>
                    <a:fillRect b="-97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/>
          <p:cNvGrpSpPr/>
          <p:nvPr/>
        </p:nvGrpSpPr>
        <p:grpSpPr>
          <a:xfrm>
            <a:off x="20345543" y="9227"/>
            <a:ext cx="4295606" cy="2919369"/>
            <a:chOff x="241306" y="1106599"/>
            <a:chExt cx="1600588" cy="896372"/>
          </a:xfrm>
        </p:grpSpPr>
        <p:sp>
          <p:nvSpPr>
            <p:cNvPr id="66" name="Rectangle 65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828481" y="1376957"/>
                  <a:ext cx="1013413" cy="363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14:m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chemeClr val="bg1"/>
                      </a:solidFill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481" y="1376957"/>
                  <a:ext cx="1013413" cy="363788"/>
                </a:xfrm>
                <a:prstGeom prst="rect">
                  <a:avLst/>
                </a:prstGeom>
                <a:blipFill>
                  <a:blip r:embed="rId6"/>
                  <a:stretch>
                    <a:fillRect b="-97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/>
          <p:cNvGrpSpPr/>
          <p:nvPr/>
        </p:nvGrpSpPr>
        <p:grpSpPr>
          <a:xfrm>
            <a:off x="16578731" y="2937239"/>
            <a:ext cx="4182558" cy="2919369"/>
            <a:chOff x="241306" y="1106599"/>
            <a:chExt cx="1558465" cy="896372"/>
          </a:xfrm>
        </p:grpSpPr>
        <p:sp>
          <p:nvSpPr>
            <p:cNvPr id="70" name="Rectangle 69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708599" y="1467375"/>
                  <a:ext cx="1013413" cy="363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14:m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chemeClr val="bg1"/>
                      </a:solidFill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99" y="1467375"/>
                  <a:ext cx="1013413" cy="363788"/>
                </a:xfrm>
                <a:prstGeom prst="rect">
                  <a:avLst/>
                </a:prstGeom>
                <a:blipFill>
                  <a:blip r:embed="rId7"/>
                  <a:stretch>
                    <a:fillRect b="-97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/>
          <p:cNvGrpSpPr/>
          <p:nvPr/>
        </p:nvGrpSpPr>
        <p:grpSpPr>
          <a:xfrm>
            <a:off x="20385996" y="2955837"/>
            <a:ext cx="4182558" cy="3151248"/>
            <a:chOff x="241306" y="1106599"/>
            <a:chExt cx="1558465" cy="967569"/>
          </a:xfrm>
        </p:grpSpPr>
        <p:sp>
          <p:nvSpPr>
            <p:cNvPr id="62" name="Rectangle 61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708599" y="1467375"/>
                  <a:ext cx="1013413" cy="6067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14:m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chemeClr val="bg1"/>
                      </a:solidFill>
                    </a:rPr>
                    <a:t>.</a:t>
                  </a:r>
                  <a:endParaRPr lang="en-US" sz="4000">
                    <a:solidFill>
                      <a:schemeClr val="bg1"/>
                    </a:solidFill>
                  </a:endParaRPr>
                </a:p>
                <a:p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99" y="1467375"/>
                  <a:ext cx="1013413" cy="60679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3" name="Oval 72"/>
          <p:cNvSpPr/>
          <p:nvPr/>
        </p:nvSpPr>
        <p:spPr>
          <a:xfrm>
            <a:off x="16591664" y="563693"/>
            <a:ext cx="1450552" cy="16386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74" name="Group 73"/>
          <p:cNvGrpSpPr/>
          <p:nvPr/>
        </p:nvGrpSpPr>
        <p:grpSpPr>
          <a:xfrm>
            <a:off x="401864" y="5580982"/>
            <a:ext cx="23857074" cy="8135018"/>
            <a:chOff x="184495" y="3636275"/>
            <a:chExt cx="11926984" cy="4456375"/>
          </a:xfrm>
        </p:grpSpPr>
        <p:sp>
          <p:nvSpPr>
            <p:cNvPr id="75" name="Rounded Rectangle 74"/>
            <p:cNvSpPr/>
            <p:nvPr/>
          </p:nvSpPr>
          <p:spPr>
            <a:xfrm>
              <a:off x="184495" y="3865218"/>
              <a:ext cx="11926984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80" name="Freeform 7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>
            <a:off x="15698787" y="5998913"/>
            <a:ext cx="192831" cy="757356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8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45586" y="7316861"/>
            <a:ext cx="5583862" cy="498598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1626105" y="6375798"/>
                <a:ext cx="14072682" cy="6184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5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do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</a:rPr>
                      <m:t>𝑆𝐴𝐵</m:t>
                    </m:r>
                  </m:oMath>
                </a14:m>
                <a:r>
                  <a:rPr lang="en-US" sz="4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</a:rPr>
                      <m:t>𝑆𝐻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</a:rPr>
                      <m:t>𝑆𝐻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𝐴𝐵</m:t>
                        </m:r>
                        <m:rad>
                          <m:radPr>
                            <m:degHide m:val="on"/>
                            <m:ctrlPr>
                              <a:rPr lang="en-US" sz="45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5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5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5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5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5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500" i="1">
                                <a:latin typeface="Cambria Math" panose="02040503050406030204" pitchFamily="18" charset="0"/>
                              </a:rPr>
                              <m:t>𝑆𝐻</m:t>
                            </m:r>
                            <m:r>
                              <a:rPr lang="en-US" sz="4500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45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  <m:e>
                            <m:r>
                              <a:rPr lang="en-US" sz="45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500" i="1">
                                    <a:latin typeface="Cambria Math" panose="02040503050406030204" pitchFamily="18" charset="0"/>
                                  </a:rPr>
                                  <m:t>𝑆𝐴𝐵</m:t>
                                </m:r>
                              </m:e>
                            </m:d>
                            <m:r>
                              <a:rPr lang="en-US" sz="4500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en-US" sz="4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500" i="1">
                                    <a:latin typeface="Cambria Math" panose="02040503050406030204" pitchFamily="18" charset="0"/>
                                  </a:rPr>
                                  <m:t>𝐴𝐵𝐶𝐷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𝑆𝐻</m:t>
                    </m:r>
                    <m:r>
                      <a:rPr lang="en-US" sz="4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4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45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5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5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500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  <m:r>
                              <a:rPr lang="en-US" sz="4500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4500" i="1">
                                <a:latin typeface="Cambria Math" panose="02040503050406030204" pitchFamily="18" charset="0"/>
                              </a:rPr>
                              <m:t>𝑆𝐷</m:t>
                            </m:r>
                          </m:e>
                          <m:e>
                            <m:r>
                              <a:rPr lang="en-US" sz="45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500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  <m:r>
                              <a:rPr lang="en-US" sz="4500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4500" i="1">
                                <a:latin typeface="Cambria Math" panose="02040503050406030204" pitchFamily="18" charset="0"/>
                              </a:rPr>
                              <m:t>𝑆𝐻</m:t>
                            </m:r>
                          </m:e>
                        </m:eqArr>
                      </m:e>
                    </m:d>
                    <m:r>
                      <a:rPr lang="en-US" sz="45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4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𝑆𝐻𝐷</m:t>
                        </m:r>
                      </m:e>
                    </m:d>
                  </m:oMath>
                </a14:m>
                <a:endParaRPr lang="en-US" sz="4500" i="1" dirty="0"/>
              </a:p>
              <a:p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𝐻𝐷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𝐴𝐻𝐷</m:t>
                        </m:r>
                      </m:e>
                    </m:acc>
                    <m:r>
                      <a:rPr lang="en-US" sz="45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𝐷𝐴𝐶</m:t>
                        </m:r>
                      </m:e>
                    </m:acc>
                  </m:oMath>
                </a14:m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105" y="6375798"/>
                <a:ext cx="14072682" cy="6184001"/>
              </a:xfrm>
              <a:prstGeom prst="rect">
                <a:avLst/>
              </a:prstGeom>
              <a:blipFill>
                <a:blip r:embed="rId10"/>
                <a:stretch>
                  <a:fillRect l="-1820" t="-2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739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ction Button: Back or Previous 34">
            <a:hlinkClick r:id="rId3" action="ppaction://hlinksldjump" highlightClick="1"/>
          </p:cNvPr>
          <p:cNvSpPr/>
          <p:nvPr/>
        </p:nvSpPr>
        <p:spPr>
          <a:xfrm>
            <a:off x="22168859" y="12302841"/>
            <a:ext cx="905164" cy="8589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23129448" y="12321313"/>
            <a:ext cx="942110" cy="8405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4387175" cy="204814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34243" y="1050626"/>
            <a:ext cx="24352931" cy="12893973"/>
            <a:chOff x="184495" y="3636275"/>
            <a:chExt cx="11926984" cy="4456375"/>
          </a:xfrm>
        </p:grpSpPr>
        <p:sp>
          <p:nvSpPr>
            <p:cNvPr id="75" name="Rounded Rectangle 74"/>
            <p:cNvSpPr/>
            <p:nvPr/>
          </p:nvSpPr>
          <p:spPr>
            <a:xfrm>
              <a:off x="184495" y="3865218"/>
              <a:ext cx="11926984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80" name="Freeform 7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>
            <a:off x="15698787" y="2048140"/>
            <a:ext cx="192831" cy="1152433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1020" y="3067605"/>
                <a:ext cx="14103767" cy="7840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350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Xét </a:t>
                </a:r>
                <a:r>
                  <a:rPr lang="en-US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tam </a:t>
                </a:r>
                <a:r>
                  <a:rPr lang="en-US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dạng</a:t>
                </a: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𝐴𝐻𝐷</m:t>
                    </m:r>
                  </m:oMath>
                </a14:m>
                <a:r>
                  <a:rPr lang="en-US" sz="6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𝐷𝐴𝐶</m:t>
                    </m:r>
                  </m:oMath>
                </a14:m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</a:p>
              <a:p>
                <a:pPr marL="6350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</a:t>
                </a:r>
                <a:r>
                  <a:rPr lang="en-US" sz="6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60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𝐴𝐻</m:t>
                        </m:r>
                      </m:num>
                      <m:den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𝐴𝐷</m:t>
                        </m:r>
                      </m:den>
                    </m:f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𝐴𝐷</m:t>
                        </m:r>
                      </m:num>
                      <m:den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𝐶𝐷</m:t>
                        </m:r>
                      </m:den>
                    </m:f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f>
                      <m:f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sSup>
                      <m:sSup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en-US" sz="6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14:m>
                  <m:oMath xmlns:m="http://schemas.openxmlformats.org/officeDocument/2006/math"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𝐴𝐻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pPr marL="6350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𝐴𝐷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350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6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60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  <m:r>
                          <a:rPr lang="en-US" sz="60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60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𝐴𝐵𝐶𝐷</m:t>
                        </m:r>
                      </m:sub>
                    </m:sSub>
                    <m:r>
                      <a:rPr lang="en-US" sz="60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60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60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60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𝐴𝐷</m:t>
                    </m:r>
                    <m:r>
                      <a:rPr lang="en-US" sz="60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60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𝑆𝐻</m:t>
                    </m:r>
                    <m:r>
                      <a:rPr lang="en-US" sz="60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60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60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0" y="3067605"/>
                <a:ext cx="14103767" cy="7840544"/>
              </a:xfrm>
              <a:prstGeom prst="rect">
                <a:avLst/>
              </a:prstGeom>
              <a:blipFill>
                <a:blip r:embed="rId4"/>
                <a:stretch>
                  <a:fillRect t="-2411" r="-519" b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32187" y="3034948"/>
            <a:ext cx="6841836" cy="8166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457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ction Button: Back or Previous 34">
            <a:hlinkClick r:id="rId3" action="ppaction://hlinksldjump" highlightClick="1"/>
          </p:cNvPr>
          <p:cNvSpPr/>
          <p:nvPr/>
        </p:nvSpPr>
        <p:spPr>
          <a:xfrm>
            <a:off x="22168859" y="12302841"/>
            <a:ext cx="905164" cy="8589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23129448" y="12321313"/>
            <a:ext cx="942110" cy="8405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4387175" cy="204814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-20183" y="-21771"/>
            <a:ext cx="16935005" cy="5355771"/>
            <a:chOff x="534988" y="1852755"/>
            <a:chExt cx="16598060" cy="2928458"/>
          </a:xfrm>
        </p:grpSpPr>
        <p:grpSp>
          <p:nvGrpSpPr>
            <p:cNvPr id="41" name="Group 40"/>
            <p:cNvGrpSpPr/>
            <p:nvPr/>
          </p:nvGrpSpPr>
          <p:grpSpPr>
            <a:xfrm>
              <a:off x="534988" y="1869704"/>
              <a:ext cx="16594116" cy="2911509"/>
              <a:chOff x="534988" y="1647865"/>
              <a:chExt cx="16594116" cy="2911509"/>
            </a:xfrm>
          </p:grpSpPr>
          <p:sp>
            <p:nvSpPr>
              <p:cNvPr id="43" name="Rounded Rectangle 42"/>
              <p:cNvSpPr/>
              <p:nvPr/>
            </p:nvSpPr>
            <p:spPr bwMode="auto">
              <a:xfrm>
                <a:off x="568551" y="1647865"/>
                <a:ext cx="16560553" cy="291150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534988" y="1647866"/>
                <a:ext cx="3468069" cy="1176337"/>
                <a:chOff x="534988" y="1647866"/>
                <a:chExt cx="3468069" cy="1176337"/>
              </a:xfrm>
            </p:grpSpPr>
            <p:sp>
              <p:nvSpPr>
                <p:cNvPr id="45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Pentagon 45"/>
                <p:cNvSpPr/>
                <p:nvPr/>
              </p:nvSpPr>
              <p:spPr bwMode="auto">
                <a:xfrm>
                  <a:off x="534988" y="1647866"/>
                  <a:ext cx="3468069" cy="1057393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47" name="Group 11"/>
                <p:cNvGrpSpPr/>
                <p:nvPr/>
              </p:nvGrpSpPr>
              <p:grpSpPr bwMode="auto">
                <a:xfrm>
                  <a:off x="683779" y="1836908"/>
                  <a:ext cx="644858" cy="586549"/>
                  <a:chOff x="7440266" y="3398551"/>
                  <a:chExt cx="838735" cy="834292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50" name="Freeform 49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51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52" name="Freeform 51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53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54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5" y="3717639"/>
                    <a:ext cx="357189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55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56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7921813" y="4169343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48" name="Chevron 47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5336" y="1721568"/>
                  <a:ext cx="2097745" cy="5553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4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4001405" y="1852755"/>
                  <a:ext cx="13131643" cy="2820468"/>
                </a:xfrm>
                <a:prstGeom prst="rect">
                  <a:avLst/>
                </a:prstGeom>
                <a:noFill/>
                <a:extLst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90000"/>
                    </a:lnSpc>
                    <a:tabLst>
                      <a:tab pos="629920" algn="l"/>
                    </a:tabLst>
                  </a:pPr>
                  <a:r>
                    <a:rPr lang="vi-VN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55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Cho hình chóp </a:t>
                  </a:r>
                  <a14:m>
                    <m:oMath xmlns:m="http://schemas.openxmlformats.org/officeDocument/2006/math">
                      <m:r>
                        <a:rPr lang="en-US" sz="55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55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55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𝐴𝐵𝐶𝐷</m:t>
                      </m:r>
                    </m:oMath>
                  </a14:m>
                  <a:r>
                    <a:rPr lang="vi-VN" sz="55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có đáy </a:t>
                  </a:r>
                  <a14:m>
                    <m:oMath xmlns:m="http://schemas.openxmlformats.org/officeDocument/2006/math">
                      <m:r>
                        <a:rPr lang="en-US" sz="55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𝐴𝐵𝐶𝐷</m:t>
                      </m:r>
                    </m:oMath>
                  </a14:m>
                  <a:r>
                    <a:rPr lang="vi-VN" sz="55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là hình vuông tâm </a:t>
                  </a:r>
                  <a14:m>
                    <m:oMath xmlns:m="http://schemas.openxmlformats.org/officeDocument/2006/math">
                      <m:r>
                        <a:rPr lang="en-US" sz="55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𝑂</m:t>
                      </m:r>
                    </m:oMath>
                  </a14:m>
                  <a:r>
                    <a:rPr lang="vi-VN" sz="55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, mặt bên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55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5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𝑆𝐴𝐵</m:t>
                          </m:r>
                        </m:e>
                      </m:d>
                    </m:oMath>
                  </a14:m>
                  <a:r>
                    <a:rPr lang="vi-VN" sz="55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là tam giác vuông cân tại </a:t>
                  </a:r>
                  <a14:m>
                    <m:oMath xmlns:m="http://schemas.openxmlformats.org/officeDocument/2006/math">
                      <m:r>
                        <a:rPr lang="en-US" sz="55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</m:oMath>
                  </a14:m>
                  <a:r>
                    <a:rPr lang="vi-VN" sz="55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và nằm trong mặt phẳng vuông góc với đáy. Biết thể tích của khối chóp </a:t>
                  </a:r>
                  <a14:m>
                    <m:oMath xmlns:m="http://schemas.openxmlformats.org/officeDocument/2006/math">
                      <m:r>
                        <a:rPr lang="en-US" sz="55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55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55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𝑂𝐶𝐷</m:t>
                      </m:r>
                    </m:oMath>
                  </a14:m>
                  <a:r>
                    <a:rPr lang="vi-VN" sz="55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bằng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5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5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55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vi-VN" sz="55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 Tính khoảng cách </a:t>
                  </a:r>
                  <a14:m>
                    <m:oMath xmlns:m="http://schemas.openxmlformats.org/officeDocument/2006/math">
                      <m:r>
                        <a:rPr lang="en-US" sz="55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</m:oMath>
                  </a14:m>
                  <a:r>
                    <a:rPr lang="vi-VN" sz="55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từ </a:t>
                  </a:r>
                  <a14:m>
                    <m:oMath xmlns:m="http://schemas.openxmlformats.org/officeDocument/2006/math">
                      <m:r>
                        <a:rPr lang="en-US" sz="55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</m:oMath>
                  </a14:m>
                  <a:r>
                    <a:rPr lang="vi-VN" sz="55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đến mặt phẳng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55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5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𝑆𝐵𝐷</m:t>
                          </m:r>
                        </m:e>
                      </m:d>
                    </m:oMath>
                  </a14:m>
                  <a:r>
                    <a:rPr lang="vi-VN" sz="55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?</a:t>
                  </a:r>
                  <a:endParaRPr lang="en-US" sz="55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1405" y="1852755"/>
                  <a:ext cx="13131643" cy="2820468"/>
                </a:xfrm>
                <a:prstGeom prst="rect">
                  <a:avLst/>
                </a:prstGeom>
                <a:blipFill>
                  <a:blip r:embed="rId4"/>
                  <a:stretch>
                    <a:fillRect l="-2502" t="-3778" r="-2457" b="-6257"/>
                  </a:stretch>
                </a:blipFill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/>
          <p:cNvGrpSpPr/>
          <p:nvPr/>
        </p:nvGrpSpPr>
        <p:grpSpPr>
          <a:xfrm>
            <a:off x="16608672" y="-729"/>
            <a:ext cx="4182558" cy="2919369"/>
            <a:chOff x="241306" y="1106599"/>
            <a:chExt cx="1558465" cy="896372"/>
          </a:xfrm>
        </p:grpSpPr>
        <p:sp>
          <p:nvSpPr>
            <p:cNvPr id="58" name="Rectangle 57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708599" y="1467375"/>
                  <a:ext cx="1013413" cy="5171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rad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vi-VN" sz="4000" dirty="0">
                            <a:solidFill>
                              <a:schemeClr val="bg1"/>
                            </a:solidFill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vi-VN" sz="4000" b="1" dirty="0">
                            <a:solidFill>
                              <a:schemeClr val="bg1"/>
                            </a:solidFill>
                          </a:rPr>
                          <m:t>	</m:t>
                        </m:r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99" y="1467375"/>
                  <a:ext cx="1013413" cy="51713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/>
          <p:cNvGrpSpPr/>
          <p:nvPr/>
        </p:nvGrpSpPr>
        <p:grpSpPr>
          <a:xfrm>
            <a:off x="20345543" y="9227"/>
            <a:ext cx="4182558" cy="2919369"/>
            <a:chOff x="241306" y="1106599"/>
            <a:chExt cx="1558465" cy="896372"/>
          </a:xfrm>
        </p:grpSpPr>
        <p:sp>
          <p:nvSpPr>
            <p:cNvPr id="66" name="Rectangle 65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708599" y="1467375"/>
                  <a:ext cx="1013413" cy="5171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99" y="1467375"/>
                  <a:ext cx="1013413" cy="51713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/>
          <p:cNvGrpSpPr/>
          <p:nvPr/>
        </p:nvGrpSpPr>
        <p:grpSpPr>
          <a:xfrm>
            <a:off x="16578731" y="2937239"/>
            <a:ext cx="4182558" cy="2919369"/>
            <a:chOff x="241306" y="1106599"/>
            <a:chExt cx="1558465" cy="896372"/>
          </a:xfrm>
        </p:grpSpPr>
        <p:sp>
          <p:nvSpPr>
            <p:cNvPr id="70" name="Rectangle 69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708599" y="1467375"/>
                  <a:ext cx="1013413" cy="5171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99" y="1467375"/>
                  <a:ext cx="1013413" cy="51713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/>
          <p:cNvGrpSpPr/>
          <p:nvPr/>
        </p:nvGrpSpPr>
        <p:grpSpPr>
          <a:xfrm>
            <a:off x="20385996" y="2955838"/>
            <a:ext cx="4182558" cy="2919369"/>
            <a:chOff x="241306" y="1106599"/>
            <a:chExt cx="1558465" cy="896372"/>
          </a:xfrm>
        </p:grpSpPr>
        <p:sp>
          <p:nvSpPr>
            <p:cNvPr id="62" name="Rectangle 61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708599" y="1467375"/>
                  <a:ext cx="1013413" cy="5027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 lang="vi-VN" sz="4000" dirty="0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  <a:p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99" y="1467375"/>
                  <a:ext cx="1013413" cy="50276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3" name="Oval 72"/>
          <p:cNvSpPr/>
          <p:nvPr/>
        </p:nvSpPr>
        <p:spPr>
          <a:xfrm>
            <a:off x="16633208" y="565732"/>
            <a:ext cx="1450552" cy="16386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74" name="Group 73"/>
          <p:cNvGrpSpPr/>
          <p:nvPr/>
        </p:nvGrpSpPr>
        <p:grpSpPr>
          <a:xfrm>
            <a:off x="502793" y="5383482"/>
            <a:ext cx="23857074" cy="8135018"/>
            <a:chOff x="184495" y="3636275"/>
            <a:chExt cx="11926984" cy="4456375"/>
          </a:xfrm>
        </p:grpSpPr>
        <p:sp>
          <p:nvSpPr>
            <p:cNvPr id="75" name="Rounded Rectangle 74"/>
            <p:cNvSpPr/>
            <p:nvPr/>
          </p:nvSpPr>
          <p:spPr>
            <a:xfrm>
              <a:off x="184495" y="3865218"/>
              <a:ext cx="11926984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80" name="Freeform 7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>
            <a:off x="15698787" y="5998913"/>
            <a:ext cx="192831" cy="757356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8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45681" y="6606537"/>
            <a:ext cx="6093239" cy="593389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003764" y="6555459"/>
                <a:ext cx="14639598" cy="5038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fr-FR" sz="480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dài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fr-FR" sz="480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kẻ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𝑆𝐹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tại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ta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𝑆𝐹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8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  <m:sSub>
                          <m:sSub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e>
                              <m:sup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𝑆𝐹</m:t>
                                </m:r>
                              </m:fName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</m:t>
                                </m:r>
                              </m:e>
                            </m:func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24</m:t>
                                    </m:r>
                                  </m:den>
                                </m:f>
                              </m:e>
                              <m:sup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f>
                              <m:f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  <m:sub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𝑆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𝐴𝐵𝐶𝐷</m:t>
                            </m:r>
                          </m:sub>
                        </m:sSub>
                      </m:e>
                      <m:sub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𝑂𝐶𝐷</m:t>
                        </m:r>
                      </m:sub>
                    </m:sSub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52388"/>
                <a:r>
                  <a:rPr lang="fr-FR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trung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4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nên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khoảng cách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vi-VN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từ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đến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gấp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lần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khoảng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cách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</a:t>
                </a:r>
                <a:r>
                  <a:rPr lang="vi-VN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ừ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vi-VN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đến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fr-FR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mà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𝐸𝐹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𝐹𝐵</m:t>
                        </m:r>
                      </m:num>
                      <m:den>
                        <m:func>
                          <m:func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e>
                        </m:func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𝑜</m:t>
                            </m:r>
                          </m:sup>
                        </m:sSup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764" y="6555459"/>
                <a:ext cx="14639598" cy="5038687"/>
              </a:xfrm>
              <a:prstGeom prst="rect">
                <a:avLst/>
              </a:prstGeom>
              <a:blipFill>
                <a:blip r:embed="rId10"/>
                <a:stretch>
                  <a:fillRect l="-1916" t="-1088" b="-1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806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ction Button: Back or Previous 34">
            <a:hlinkClick r:id="rId3" action="ppaction://hlinksldjump" highlightClick="1"/>
          </p:cNvPr>
          <p:cNvSpPr/>
          <p:nvPr/>
        </p:nvSpPr>
        <p:spPr>
          <a:xfrm>
            <a:off x="22168859" y="12302841"/>
            <a:ext cx="905164" cy="8589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23129448" y="12321313"/>
            <a:ext cx="942110" cy="8405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4387175" cy="204814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34243" y="1050626"/>
            <a:ext cx="24352931" cy="12893973"/>
            <a:chOff x="184495" y="3636275"/>
            <a:chExt cx="11926984" cy="4456375"/>
          </a:xfrm>
        </p:grpSpPr>
        <p:sp>
          <p:nvSpPr>
            <p:cNvPr id="75" name="Rounded Rectangle 74"/>
            <p:cNvSpPr/>
            <p:nvPr/>
          </p:nvSpPr>
          <p:spPr>
            <a:xfrm>
              <a:off x="184495" y="3865218"/>
              <a:ext cx="11926984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80" name="Freeform 7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>
            <a:off x="15698787" y="2048140"/>
            <a:ext cx="192831" cy="1152433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8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43739" y="6726937"/>
            <a:ext cx="6669866" cy="569366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229210" y="3120538"/>
                <a:ext cx="15414151" cy="8332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350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6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fr-FR" sz="6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r>
                  <a:rPr lang="fr-FR" sz="600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Kẻ </a:t>
                </a:r>
                <a14:m>
                  <m:oMath xmlns:m="http://schemas.openxmlformats.org/officeDocument/2006/math"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𝐹𝐸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⊥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𝐷𝐵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𝐹𝐻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⊥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𝑆𝐸</m:t>
                    </m:r>
                  </m:oMath>
                </a14:m>
                <a:r>
                  <a:rPr lang="fr-FR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ta </a:t>
                </a:r>
                <a:r>
                  <a:rPr lang="fr-FR" sz="6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chứng</a:t>
                </a:r>
                <a:r>
                  <a:rPr lang="fr-FR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6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minh</a:t>
                </a:r>
                <a:r>
                  <a:rPr lang="fr-FR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6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endParaRPr lang="fr-FR" sz="6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50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𝑆𝐻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fr-FR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60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6350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𝐹𝐻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fr-FR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6350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6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  <m:r>
                      <a:rPr lang="en-US" sz="60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  <m:r>
                      <a:rPr lang="en-US" sz="60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US" sz="60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60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  <m:r>
                          <a:rPr lang="en-US" sz="60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60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60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60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10" y="3120538"/>
                <a:ext cx="15414151" cy="8332409"/>
              </a:xfrm>
              <a:prstGeom prst="rect">
                <a:avLst/>
              </a:prstGeom>
              <a:blipFill>
                <a:blip r:embed="rId5"/>
                <a:stretch>
                  <a:fillRect t="-2341" r="-2136" b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458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ction Button: Back or Previous 34">
            <a:hlinkClick r:id="rId3" action="ppaction://hlinksldjump" highlightClick="1"/>
          </p:cNvPr>
          <p:cNvSpPr/>
          <p:nvPr/>
        </p:nvSpPr>
        <p:spPr>
          <a:xfrm>
            <a:off x="22168859" y="12302841"/>
            <a:ext cx="905164" cy="8589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23129448" y="12321313"/>
            <a:ext cx="942110" cy="8405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4387175" cy="204814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-20183" y="-21771"/>
            <a:ext cx="16935005" cy="5355771"/>
            <a:chOff x="534988" y="1852755"/>
            <a:chExt cx="16598060" cy="2928458"/>
          </a:xfrm>
        </p:grpSpPr>
        <p:grpSp>
          <p:nvGrpSpPr>
            <p:cNvPr id="41" name="Group 40"/>
            <p:cNvGrpSpPr/>
            <p:nvPr/>
          </p:nvGrpSpPr>
          <p:grpSpPr>
            <a:xfrm>
              <a:off x="534988" y="1869704"/>
              <a:ext cx="16594116" cy="2911509"/>
              <a:chOff x="534988" y="1647865"/>
              <a:chExt cx="16594116" cy="2911509"/>
            </a:xfrm>
          </p:grpSpPr>
          <p:sp>
            <p:nvSpPr>
              <p:cNvPr id="43" name="Rounded Rectangle 42"/>
              <p:cNvSpPr/>
              <p:nvPr/>
            </p:nvSpPr>
            <p:spPr bwMode="auto">
              <a:xfrm>
                <a:off x="568551" y="1647865"/>
                <a:ext cx="16560553" cy="291150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534988" y="1647866"/>
                <a:ext cx="3468069" cy="1176337"/>
                <a:chOff x="534988" y="1647866"/>
                <a:chExt cx="3468069" cy="1176337"/>
              </a:xfrm>
            </p:grpSpPr>
            <p:sp>
              <p:nvSpPr>
                <p:cNvPr id="45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Pentagon 45"/>
                <p:cNvSpPr/>
                <p:nvPr/>
              </p:nvSpPr>
              <p:spPr bwMode="auto">
                <a:xfrm>
                  <a:off x="534988" y="1647866"/>
                  <a:ext cx="3468069" cy="1057393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47" name="Group 11"/>
                <p:cNvGrpSpPr/>
                <p:nvPr/>
              </p:nvGrpSpPr>
              <p:grpSpPr bwMode="auto">
                <a:xfrm>
                  <a:off x="683779" y="1836908"/>
                  <a:ext cx="644858" cy="586549"/>
                  <a:chOff x="7440266" y="3398551"/>
                  <a:chExt cx="838735" cy="834292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50" name="Freeform 49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51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52" name="Freeform 51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53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54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5" y="3717639"/>
                    <a:ext cx="357189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55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56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7921813" y="4169343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48" name="Chevron 47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5336" y="1721568"/>
                  <a:ext cx="2097745" cy="5553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5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4001405" y="1852755"/>
                  <a:ext cx="13131643" cy="2499740"/>
                </a:xfrm>
                <a:prstGeom prst="rect">
                  <a:avLst/>
                </a:prstGeom>
                <a:noFill/>
                <a:extLst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  <a:spcAft>
                      <a:spcPts val="0"/>
                    </a:spcAft>
                    <a:tabLst>
                      <a:tab pos="628650" algn="l"/>
                      <a:tab pos="862013" algn="l"/>
                    </a:tabLst>
                  </a:pPr>
                  <a:r>
                    <a:rPr lang="vi-VN" sz="5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Cho hình chóp </a:t>
                  </a:r>
                  <a14:m>
                    <m:oMath xmlns:m="http://schemas.openxmlformats.org/officeDocument/2006/math">
                      <m:r>
                        <a:rPr lang="vi-VN" sz="5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vi-VN" sz="5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vi-VN" sz="5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𝐴𝐵𝐶𝐷</m:t>
                      </m:r>
                    </m:oMath>
                  </a14:m>
                  <a:r>
                    <a:rPr lang="vi-VN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có đáy </a:t>
                  </a:r>
                  <a14:m>
                    <m:oMath xmlns:m="http://schemas.openxmlformats.org/officeDocument/2006/math">
                      <m:r>
                        <a:rPr lang="vi-VN" sz="5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𝐴𝐵𝐶𝐷</m:t>
                      </m:r>
                    </m:oMath>
                  </a14:m>
                  <a:r>
                    <a:rPr lang="vi-VN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là hình chữ nhật, </a:t>
                  </a:r>
                  <a14:m>
                    <m:oMath xmlns:m="http://schemas.openxmlformats.org/officeDocument/2006/math">
                      <m:r>
                        <a:rPr lang="vi-VN" sz="5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𝐴𝐵</m:t>
                      </m:r>
                      <m:r>
                        <a:rPr lang="vi-VN" sz="5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vi-VN" sz="5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</m:oMath>
                  </a14:m>
                  <a:r>
                    <a:rPr lang="vi-VN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vi-VN" sz="5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𝐴𝐷</m:t>
                      </m:r>
                      <m:r>
                        <a:rPr lang="vi-VN" sz="5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vi-VN" sz="5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sz="5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5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vi-VN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, tam giác </a:t>
                  </a:r>
                  <a14:m>
                    <m:oMath xmlns:m="http://schemas.openxmlformats.org/officeDocument/2006/math">
                      <m:r>
                        <a:rPr lang="vi-VN" sz="5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𝑆𝐴𝐵</m:t>
                      </m:r>
                    </m:oMath>
                  </a14:m>
                  <a:r>
                    <a:rPr lang="vi-VN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cân tại </a:t>
                  </a:r>
                  <a14:m>
                    <m:oMath xmlns:m="http://schemas.openxmlformats.org/officeDocument/2006/math">
                      <m:r>
                        <a:rPr lang="vi-VN" sz="5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</m:oMath>
                  </a14:m>
                  <a:r>
                    <a:rPr lang="vi-VN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và nằm trong mặt phẳng vuông góc với đáy, khoảng cách giữa </a:t>
                  </a:r>
                  <a14:m>
                    <m:oMath xmlns:m="http://schemas.openxmlformats.org/officeDocument/2006/math">
                      <m:r>
                        <a:rPr lang="vi-VN" sz="5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𝐴𝐵</m:t>
                      </m:r>
                    </m:oMath>
                  </a14:m>
                  <a:r>
                    <a:rPr lang="vi-VN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vi-VN" sz="5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𝑆𝐶</m:t>
                      </m:r>
                    </m:oMath>
                  </a14:m>
                  <a:r>
                    <a:rPr lang="vi-VN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bằng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5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  <m:r>
                            <a:rPr lang="vi-VN" sz="5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vi-VN" sz="5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vi-VN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 Tính thể tích </a:t>
                  </a:r>
                  <a14:m>
                    <m:oMath xmlns:m="http://schemas.openxmlformats.org/officeDocument/2006/math">
                      <m:r>
                        <a:rPr lang="vi-VN" sz="5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𝑉</m:t>
                      </m:r>
                    </m:oMath>
                  </a14:m>
                  <a:r>
                    <a:rPr lang="vi-VN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của khối chóp </a:t>
                  </a:r>
                  <a14:m>
                    <m:oMath xmlns:m="http://schemas.openxmlformats.org/officeDocument/2006/math">
                      <m:r>
                        <a:rPr lang="vi-VN" sz="5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vi-VN" sz="5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vi-VN" sz="5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𝐴𝐵𝐶𝐷</m:t>
                      </m:r>
                    </m:oMath>
                  </a14:m>
                  <a:r>
                    <a:rPr lang="vi-VN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</a:t>
                  </a:r>
                  <a:endPara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1405" y="1852755"/>
                  <a:ext cx="13131643" cy="2499740"/>
                </a:xfrm>
                <a:prstGeom prst="rect">
                  <a:avLst/>
                </a:prstGeom>
                <a:blipFill>
                  <a:blip r:embed="rId4"/>
                  <a:stretch>
                    <a:fillRect l="-2184" t="-3333" r="-2184" b="-6400"/>
                  </a:stretch>
                </a:blipFill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/>
          <p:cNvGrpSpPr/>
          <p:nvPr/>
        </p:nvGrpSpPr>
        <p:grpSpPr>
          <a:xfrm>
            <a:off x="16608672" y="-730"/>
            <a:ext cx="4182558" cy="2919368"/>
            <a:chOff x="241306" y="1106599"/>
            <a:chExt cx="1558465" cy="896372"/>
          </a:xfrm>
        </p:grpSpPr>
        <p:sp>
          <p:nvSpPr>
            <p:cNvPr id="58" name="Rectangle 57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708599" y="1467375"/>
                  <a:ext cx="1013413" cy="3639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vi-VN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vi-VN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vi-VN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vi-VN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chemeClr val="bg1"/>
                      </a:solidFill>
                    </a:rPr>
                    <a:t>.</a:t>
                  </a:r>
                  <a:r>
                    <a:rPr lang="en-US" sz="4000" b="1" dirty="0">
                      <a:solidFill>
                        <a:schemeClr val="bg1"/>
                      </a:solidFill>
                    </a:rPr>
                    <a:t> </a:t>
                  </a:r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99" y="1467375"/>
                  <a:ext cx="1013413" cy="363926"/>
                </a:xfrm>
                <a:prstGeom prst="rect">
                  <a:avLst/>
                </a:prstGeom>
                <a:blipFill>
                  <a:blip r:embed="rId5"/>
                  <a:stretch>
                    <a:fillRect b="-97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/>
          <p:cNvGrpSpPr/>
          <p:nvPr/>
        </p:nvGrpSpPr>
        <p:grpSpPr>
          <a:xfrm>
            <a:off x="20345543" y="9227"/>
            <a:ext cx="4182558" cy="2919369"/>
            <a:chOff x="241306" y="1106599"/>
            <a:chExt cx="1558465" cy="896372"/>
          </a:xfrm>
        </p:grpSpPr>
        <p:sp>
          <p:nvSpPr>
            <p:cNvPr id="66" name="Rectangle 65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708599" y="1467375"/>
                  <a:ext cx="1013413" cy="3028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4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99" y="1467375"/>
                  <a:ext cx="1013413" cy="30283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/>
          <p:cNvGrpSpPr/>
          <p:nvPr/>
        </p:nvGrpSpPr>
        <p:grpSpPr>
          <a:xfrm>
            <a:off x="16578731" y="2937239"/>
            <a:ext cx="4182558" cy="2919369"/>
            <a:chOff x="241306" y="1106599"/>
            <a:chExt cx="1558465" cy="896372"/>
          </a:xfrm>
        </p:grpSpPr>
        <p:sp>
          <p:nvSpPr>
            <p:cNvPr id="70" name="Rectangle 69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708599" y="1467375"/>
                  <a:ext cx="1013413" cy="3028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4000" dirty="0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99" y="1467375"/>
                  <a:ext cx="1013413" cy="30283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/>
          <p:cNvGrpSpPr/>
          <p:nvPr/>
        </p:nvGrpSpPr>
        <p:grpSpPr>
          <a:xfrm>
            <a:off x="20385996" y="2955838"/>
            <a:ext cx="4182558" cy="2919369"/>
            <a:chOff x="241306" y="1106599"/>
            <a:chExt cx="1558465" cy="896372"/>
          </a:xfrm>
        </p:grpSpPr>
        <p:sp>
          <p:nvSpPr>
            <p:cNvPr id="62" name="Rectangle 61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708599" y="1467375"/>
                  <a:ext cx="1013413" cy="3028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99" y="1467375"/>
                  <a:ext cx="1013413" cy="30283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3" name="Oval 72"/>
          <p:cNvSpPr/>
          <p:nvPr/>
        </p:nvSpPr>
        <p:spPr>
          <a:xfrm>
            <a:off x="16578731" y="3503700"/>
            <a:ext cx="1450552" cy="16386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grpSp>
        <p:nvGrpSpPr>
          <p:cNvPr id="74" name="Group 73"/>
          <p:cNvGrpSpPr/>
          <p:nvPr/>
        </p:nvGrpSpPr>
        <p:grpSpPr>
          <a:xfrm>
            <a:off x="401864" y="5580982"/>
            <a:ext cx="23857074" cy="8135018"/>
            <a:chOff x="184495" y="3636275"/>
            <a:chExt cx="11926984" cy="4456375"/>
          </a:xfrm>
        </p:grpSpPr>
        <p:sp>
          <p:nvSpPr>
            <p:cNvPr id="75" name="Rounded Rectangle 74"/>
            <p:cNvSpPr/>
            <p:nvPr/>
          </p:nvSpPr>
          <p:spPr>
            <a:xfrm>
              <a:off x="184495" y="3865218"/>
              <a:ext cx="11926984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80" name="Freeform 7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>
            <a:off x="15698787" y="5998913"/>
            <a:ext cx="192831" cy="757356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81" descr="3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04583" y="6521521"/>
            <a:ext cx="6941389" cy="565748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869153" y="6806894"/>
                <a:ext cx="14829633" cy="2454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35000" indent="-581025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vi-VN" sz="500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50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vi-VN" sz="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50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vi-VN" sz="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vi-VN" sz="50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vi-VN" sz="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50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vi-VN" sz="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kẻ </a:t>
                </a:r>
                <a14:m>
                  <m:oMath xmlns:m="http://schemas.openxmlformats.org/officeDocument/2006/math">
                    <m:r>
                      <a:rPr lang="vi-VN" sz="50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𝐻𝐾</m:t>
                    </m:r>
                    <m:r>
                      <a:rPr lang="vi-VN" sz="5000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vi-VN" sz="50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𝑆𝐼</m:t>
                    </m:r>
                  </m:oMath>
                </a14:m>
                <a:r>
                  <a:rPr lang="vi-VN" sz="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tam giác </a:t>
                </a:r>
                <a14:m>
                  <m:oMath xmlns:m="http://schemas.openxmlformats.org/officeDocument/2006/math">
                    <m:r>
                      <a:rPr lang="vi-VN" sz="5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𝑆𝐴𝐵</m:t>
                    </m:r>
                  </m:oMath>
                </a14:m>
                <a:r>
                  <a:rPr lang="vi-VN" sz="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cân tại </a:t>
                </a:r>
                <a14:m>
                  <m:oMath xmlns:m="http://schemas.openxmlformats.org/officeDocument/2006/math">
                    <m:r>
                      <a:rPr lang="vi-VN" sz="5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vi-VN" sz="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nằm trong mặt phẳng vuông góc với đáy suy ra </a:t>
                </a:r>
                <a14:m>
                  <m:oMath xmlns:m="http://schemas.openxmlformats.org/officeDocument/2006/math">
                    <m:r>
                      <a:rPr lang="vi-VN" sz="5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𝑆𝐻</m:t>
                    </m:r>
                    <m:r>
                      <a:rPr lang="vi-VN" sz="5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5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vi-VN" sz="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153" y="6806894"/>
                <a:ext cx="14829633" cy="2454518"/>
              </a:xfrm>
              <a:prstGeom prst="rect">
                <a:avLst/>
              </a:prstGeom>
              <a:blipFill>
                <a:blip r:embed="rId10"/>
                <a:stretch>
                  <a:fillRect l="-1974" t="-6468" r="-1809" b="-12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970521" y="9350264"/>
                <a:ext cx="11832666" cy="1375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5000" i="1">
                                <a:latin typeface="Cambria Math" panose="02040503050406030204" pitchFamily="18" charset="0"/>
                              </a:rPr>
                              <m:t>𝐶𝐷</m:t>
                            </m:r>
                            <m:r>
                              <a:rPr lang="vi-VN" sz="5000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vi-VN" sz="5000" i="1">
                                <a:latin typeface="Cambria Math" panose="02040503050406030204" pitchFamily="18" charset="0"/>
                              </a:rPr>
                              <m:t>𝐻𝐼</m:t>
                            </m:r>
                          </m:e>
                          <m:e>
                            <m:r>
                              <a:rPr lang="vi-VN" sz="5000" i="1">
                                <a:latin typeface="Cambria Math" panose="02040503050406030204" pitchFamily="18" charset="0"/>
                              </a:rPr>
                              <m:t>𝐶𝐷</m:t>
                            </m:r>
                            <m:r>
                              <a:rPr lang="vi-VN" sz="5000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vi-VN" sz="5000" i="1">
                                <a:latin typeface="Cambria Math" panose="02040503050406030204" pitchFamily="18" charset="0"/>
                              </a:rPr>
                              <m:t>𝑆𝐻</m:t>
                            </m:r>
                          </m:e>
                        </m:eqArr>
                      </m:e>
                    </m:d>
                    <m:r>
                      <a:rPr lang="vi-VN" sz="50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vi-VN" sz="5000" i="1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vi-VN" sz="5000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vi-VN" sz="5000" i="1">
                        <a:latin typeface="Cambria Math" panose="02040503050406030204" pitchFamily="18" charset="0"/>
                      </a:rPr>
                      <m:t>𝐻𝐾</m:t>
                    </m:r>
                    <m:r>
                      <a:rPr lang="vi-VN" sz="50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vi-VN" sz="5000" i="1">
                        <a:latin typeface="Cambria Math" panose="02040503050406030204" pitchFamily="18" charset="0"/>
                      </a:rPr>
                      <m:t>𝐻𝐾</m:t>
                    </m:r>
                    <m:r>
                      <a:rPr lang="vi-VN" sz="5000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000" i="1">
                            <a:latin typeface="Cambria Math" panose="020405030504060302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vi-VN" sz="5000" dirty="0"/>
                  <a:t>,</a:t>
                </a:r>
                <a:endParaRPr lang="en-US" sz="50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521" y="9350264"/>
                <a:ext cx="11832666" cy="1375698"/>
              </a:xfrm>
              <a:prstGeom prst="rect">
                <a:avLst/>
              </a:prstGeom>
              <a:blipFill>
                <a:blip r:embed="rId11"/>
                <a:stretch>
                  <a:fillRect b="-4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950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8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ction Button: Back or Previous 34">
            <a:hlinkClick r:id="rId3" action="ppaction://hlinksldjump" highlightClick="1"/>
          </p:cNvPr>
          <p:cNvSpPr/>
          <p:nvPr/>
        </p:nvSpPr>
        <p:spPr>
          <a:xfrm>
            <a:off x="22168859" y="12302841"/>
            <a:ext cx="905164" cy="8589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23129448" y="12321313"/>
            <a:ext cx="942110" cy="8405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4387175" cy="204814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34243" y="1447800"/>
            <a:ext cx="24352931" cy="12496799"/>
            <a:chOff x="184495" y="3636275"/>
            <a:chExt cx="11926984" cy="4456375"/>
          </a:xfrm>
        </p:grpSpPr>
        <p:sp>
          <p:nvSpPr>
            <p:cNvPr id="75" name="Rounded Rectangle 74"/>
            <p:cNvSpPr/>
            <p:nvPr/>
          </p:nvSpPr>
          <p:spPr>
            <a:xfrm>
              <a:off x="184495" y="3865218"/>
              <a:ext cx="11926984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80" name="Freeform 7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>
            <a:off x="15698787" y="2048140"/>
            <a:ext cx="192831" cy="1152433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3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04583" y="6521521"/>
            <a:ext cx="6941389" cy="565748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9210" y="2961500"/>
                <a:ext cx="15469575" cy="4099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5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𝐶𝐷</m:t>
                    </m:r>
                    <m:r>
                      <a:rPr lang="en-US" sz="5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//</m:t>
                    </m:r>
                    <m:r>
                      <a:rPr lang="en-US" sz="5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5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5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5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  <m:r>
                          <a:rPr lang="en-US" sz="5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5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𝑆𝐶</m:t>
                        </m:r>
                      </m:e>
                    </m:d>
                  </m:oMath>
                </a14:m>
                <a:r>
                  <a:rPr lang="en-US" sz="5000" dirty="0">
                    <a:latin typeface="+mj-lt"/>
                    <a:ea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50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5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0" i="1" dirty="0" smtClean="0"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en-US" sz="5000" b="0" i="1" dirty="0" smtClean="0">
                            <a:latin typeface="Cambria Math" panose="02040503050406030204" pitchFamily="18" charset="0"/>
                          </a:rPr>
                          <m:t>,(</m:t>
                        </m:r>
                        <m:r>
                          <a:rPr lang="en-US" sz="5000" b="0" i="1" dirty="0" smtClean="0">
                            <a:latin typeface="Cambria Math" panose="02040503050406030204" pitchFamily="18" charset="0"/>
                          </a:rPr>
                          <m:t>𝑆𝐶𝐷</m:t>
                        </m:r>
                        <m:r>
                          <a:rPr lang="en-US" sz="50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50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000" b="0" dirty="0"/>
                  <a:t>                                         </a:t>
                </a:r>
                <a14:m>
                  <m:oMath xmlns:m="http://schemas.openxmlformats.org/officeDocument/2006/math">
                    <m:r>
                      <a:rPr lang="en-US" sz="5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0" i="1" dirty="0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5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5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5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000" b="0" i="1" dirty="0" smtClean="0">
                                <a:latin typeface="Cambria Math" panose="02040503050406030204" pitchFamily="18" charset="0"/>
                              </a:rPr>
                              <m:t>𝑆𝐶𝐷</m:t>
                            </m:r>
                          </m:e>
                        </m:d>
                      </m:e>
                    </m:d>
                    <m:r>
                      <a:rPr lang="en-US" sz="5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0" i="1" dirty="0" smtClean="0">
                        <a:latin typeface="Cambria Math" panose="02040503050406030204" pitchFamily="18" charset="0"/>
                      </a:rPr>
                      <m:t>𝐻𝐾</m:t>
                    </m:r>
                  </m:oMath>
                </a14:m>
                <a:r>
                  <a:rPr lang="en-US" sz="5000" dirty="0"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5000" dirty="0">
                    <a:latin typeface="+mj-lt"/>
                    <a:ea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vi-VN" sz="50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𝐻𝐾</m:t>
                    </m:r>
                    <m:r>
                      <a:rPr lang="vi-VN" sz="50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50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3</m:t>
                        </m:r>
                        <m:r>
                          <a:rPr lang="vi-VN" sz="50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vi-VN" sz="50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5000" dirty="0">
                    <a:latin typeface="+mj-lt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50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𝐻𝐼</m:t>
                    </m:r>
                    <m:r>
                      <a:rPr lang="vi-VN" sz="50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vi-VN" sz="50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𝐴𝐷</m:t>
                    </m:r>
                    <m:r>
                      <a:rPr lang="vi-VN" sz="50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vi-VN" sz="50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50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50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5000" dirty="0">
                    <a:latin typeface="+mj-lt"/>
                    <a:ea typeface="Times New Roman" panose="02020603050405020304" pitchFamily="18" charset="0"/>
                  </a:rPr>
                  <a:t>. </a:t>
                </a:r>
                <a:endParaRPr lang="en-US" sz="5000" dirty="0"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5000" dirty="0">
                    <a:latin typeface="+mj-lt"/>
                    <a:ea typeface="Times New Roman" panose="02020603050405020304" pitchFamily="18" charset="0"/>
                  </a:rPr>
                  <a:t>Trong tam giác vuông </a:t>
                </a:r>
                <a14:m>
                  <m:oMath xmlns:m="http://schemas.openxmlformats.org/officeDocument/2006/math">
                    <m:r>
                      <a:rPr lang="vi-VN" sz="50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𝑆𝐻𝐼</m:t>
                    </m:r>
                  </m:oMath>
                </a14:m>
                <a:r>
                  <a:rPr lang="vi-VN" sz="5000" dirty="0">
                    <a:latin typeface="+mj-lt"/>
                    <a:ea typeface="Times New Roman" panose="02020603050405020304" pitchFamily="18" charset="0"/>
                  </a:rPr>
                  <a:t> ta có </a:t>
                </a:r>
                <a:endParaRPr lang="en-US" sz="5000" i="1" dirty="0">
                  <a:latin typeface="+mj-lt"/>
                  <a:ea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10" y="2961500"/>
                <a:ext cx="15469575" cy="4099584"/>
              </a:xfrm>
              <a:prstGeom prst="rect">
                <a:avLst/>
              </a:prstGeom>
              <a:blipFill>
                <a:blip r:embed="rId5"/>
                <a:stretch>
                  <a:fillRect l="-1892" t="-3125" b="-6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Placeholder 2"/>
              <p:cNvSpPr txBox="1">
                <a:spLocks/>
              </p:cNvSpPr>
              <p:nvPr/>
            </p:nvSpPr>
            <p:spPr>
              <a:xfrm>
                <a:off x="-1" y="7468451"/>
                <a:ext cx="15763381" cy="3047149"/>
              </a:xfrm>
              <a:prstGeom prst="rect">
                <a:avLst/>
              </a:prstGeom>
            </p:spPr>
            <p:txBody>
              <a:bodyPr>
                <a:normAutofit fontScale="47500" lnSpcReduction="20000"/>
              </a:bodyPr>
              <a:lstStyle>
                <a:lvl1pPr marL="816479" indent="-81647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9038" indent="-68039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597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10236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875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7514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6153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4792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3431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10500" i="1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𝑆𝐻</m:t>
                    </m:r>
                    <m:r>
                      <a:rPr lang="vi-VN" sz="10500" i="1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05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05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105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𝐻</m:t>
                            </m:r>
                            <m:sSup>
                              <m:sSupPr>
                                <m:ctrlPr>
                                  <a:rPr lang="en-US" sz="105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105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vi-VN" sz="105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105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.</m:t>
                            </m:r>
                            <m:r>
                              <a:rPr lang="vi-VN" sz="105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𝐻</m:t>
                            </m:r>
                            <m:sSup>
                              <m:sSupPr>
                                <m:ctrlPr>
                                  <a:rPr lang="en-US" sz="105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105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vi-VN" sz="105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vi-VN" sz="105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𝐻</m:t>
                            </m:r>
                            <m:sSup>
                              <m:sSupPr>
                                <m:ctrlPr>
                                  <a:rPr lang="en-US" sz="105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105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vi-VN" sz="105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105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−</m:t>
                            </m:r>
                            <m:r>
                              <a:rPr lang="vi-VN" sz="105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𝐻</m:t>
                            </m:r>
                            <m:sSup>
                              <m:sSupPr>
                                <m:ctrlPr>
                                  <a:rPr lang="en-US" sz="105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105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vi-VN" sz="105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vi-VN" sz="105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=3</m:t>
                    </m:r>
                    <m:r>
                      <a:rPr lang="vi-VN" sz="105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vi-VN" sz="10500" dirty="0">
                    <a:ea typeface="Times New Roman" panose="02020603050405020304" pitchFamily="18" charset="0"/>
                  </a:rPr>
                  <a:t>. </a:t>
                </a:r>
                <a:endParaRPr lang="en-US" sz="10500" dirty="0">
                  <a:ea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10500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10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vi-VN" sz="10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𝑆</m:t>
                        </m:r>
                        <m:r>
                          <a:rPr lang="vi-VN" sz="10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.</m:t>
                        </m:r>
                        <m:r>
                          <a:rPr lang="vi-VN" sz="10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𝐴𝐵𝐶𝐷</m:t>
                        </m:r>
                      </m:sub>
                    </m:sSub>
                    <m:r>
                      <a:rPr lang="vi-VN" sz="10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0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10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10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vi-VN" sz="10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𝑆𝐻</m:t>
                    </m:r>
                    <m:r>
                      <a:rPr lang="vi-VN" sz="10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  <m:sSub>
                      <m:sSubPr>
                        <m:ctrlPr>
                          <a:rPr lang="en-US" sz="10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10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vi-VN" sz="10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𝐴𝐵𝐶𝐷</m:t>
                        </m:r>
                      </m:sub>
                    </m:sSub>
                    <m:r>
                      <a:rPr lang="vi-VN" sz="10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0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10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10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vi-VN" sz="10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3</m:t>
                    </m:r>
                    <m:r>
                      <a:rPr lang="vi-VN" sz="10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𝑎</m:t>
                    </m:r>
                    <m:r>
                      <a:rPr lang="vi-VN" sz="10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10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vi-VN" sz="10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vi-VN" sz="10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10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10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vi-VN" sz="10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0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vi-VN" sz="10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vi-VN" sz="10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3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10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10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7100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.</a:t>
                </a:r>
                <a:endParaRPr lang="en-US" sz="7100" dirty="0">
                  <a:solidFill>
                    <a:srgbClr val="0000FF"/>
                  </a:solidFill>
                  <a:ea typeface="Times New Roman" panose="02020603050405020304" pitchFamily="18" charset="0"/>
                </a:endParaRP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17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7468451"/>
                <a:ext cx="15763381" cy="3047149"/>
              </a:xfrm>
              <a:prstGeom prst="rect">
                <a:avLst/>
              </a:prstGeom>
              <a:blipFill>
                <a:blip r:embed="rId6"/>
                <a:stretch>
                  <a:fillRect l="-1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141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ction Button: Back or Previous 34">
            <a:hlinkClick r:id="rId3" action="ppaction://hlinksldjump" highlightClick="1"/>
          </p:cNvPr>
          <p:cNvSpPr/>
          <p:nvPr/>
        </p:nvSpPr>
        <p:spPr>
          <a:xfrm>
            <a:off x="22168859" y="12302841"/>
            <a:ext cx="905164" cy="8589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23129448" y="12321313"/>
            <a:ext cx="942110" cy="8405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4387175" cy="204814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-20183" y="-21771"/>
            <a:ext cx="16935005" cy="5355771"/>
            <a:chOff x="534988" y="1852755"/>
            <a:chExt cx="16598060" cy="2928458"/>
          </a:xfrm>
        </p:grpSpPr>
        <p:grpSp>
          <p:nvGrpSpPr>
            <p:cNvPr id="41" name="Group 40"/>
            <p:cNvGrpSpPr/>
            <p:nvPr/>
          </p:nvGrpSpPr>
          <p:grpSpPr>
            <a:xfrm>
              <a:off x="534988" y="1869704"/>
              <a:ext cx="16594116" cy="2911509"/>
              <a:chOff x="534988" y="1647865"/>
              <a:chExt cx="16594116" cy="2911509"/>
            </a:xfrm>
          </p:grpSpPr>
          <p:sp>
            <p:nvSpPr>
              <p:cNvPr id="43" name="Rounded Rectangle 42"/>
              <p:cNvSpPr/>
              <p:nvPr/>
            </p:nvSpPr>
            <p:spPr bwMode="auto">
              <a:xfrm>
                <a:off x="568551" y="1647865"/>
                <a:ext cx="16560553" cy="291150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534988" y="1647866"/>
                <a:ext cx="3468069" cy="1176337"/>
                <a:chOff x="534988" y="1647866"/>
                <a:chExt cx="3468069" cy="1176337"/>
              </a:xfrm>
            </p:grpSpPr>
            <p:sp>
              <p:nvSpPr>
                <p:cNvPr id="45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Pentagon 45"/>
                <p:cNvSpPr/>
                <p:nvPr/>
              </p:nvSpPr>
              <p:spPr bwMode="auto">
                <a:xfrm>
                  <a:off x="534988" y="1647866"/>
                  <a:ext cx="3468069" cy="1057393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47" name="Group 11"/>
                <p:cNvGrpSpPr/>
                <p:nvPr/>
              </p:nvGrpSpPr>
              <p:grpSpPr bwMode="auto">
                <a:xfrm>
                  <a:off x="683779" y="1836908"/>
                  <a:ext cx="644858" cy="586549"/>
                  <a:chOff x="7440266" y="3398551"/>
                  <a:chExt cx="838735" cy="834292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50" name="Freeform 49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51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52" name="Freeform 51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53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54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5" y="3717639"/>
                    <a:ext cx="357189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55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56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7921813" y="4169343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48" name="Chevron 47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5336" y="1721568"/>
                  <a:ext cx="2097745" cy="5553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6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4001405" y="1852755"/>
                  <a:ext cx="13131643" cy="2367353"/>
                </a:xfrm>
                <a:prstGeom prst="rect">
                  <a:avLst/>
                </a:prstGeom>
                <a:noFill/>
                <a:extLst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vi-VN" sz="56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Cho </a:t>
                  </a:r>
                  <a:r>
                    <a:rPr lang="en-US" sz="5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hình</a:t>
                  </a:r>
                  <a:r>
                    <a:rPr lang="en-US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chóp</a:t>
                  </a:r>
                  <a:r>
                    <a:rPr lang="en-US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5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5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𝐴𝐵𝐶𝐷</m:t>
                      </m:r>
                    </m:oMath>
                  </a14:m>
                  <a:r>
                    <a:rPr lang="en-US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có</a:t>
                  </a:r>
                  <a:r>
                    <a:rPr lang="en-US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đáy</a:t>
                  </a:r>
                  <a:r>
                    <a:rPr lang="en-US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𝐴𝐵𝐶𝐷</m:t>
                      </m:r>
                    </m:oMath>
                  </a14:m>
                  <a:r>
                    <a:rPr lang="en-US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 </a:t>
                  </a:r>
                  <a:r>
                    <a:rPr lang="en-US" sz="5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là</a:t>
                  </a:r>
                  <a:r>
                    <a:rPr lang="en-US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hình</a:t>
                  </a:r>
                  <a:r>
                    <a:rPr lang="en-US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vuông</a:t>
                  </a:r>
                  <a:r>
                    <a:rPr lang="en-US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, tam </a:t>
                  </a:r>
                  <a:r>
                    <a:rPr lang="en-US" sz="5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giác</a:t>
                  </a:r>
                  <a:r>
                    <a:rPr lang="en-US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𝑆𝐴𝐷</m:t>
                      </m:r>
                    </m:oMath>
                  </a14:m>
                  <a:r>
                    <a:rPr lang="en-US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là</a:t>
                  </a:r>
                  <a:r>
                    <a:rPr lang="en-US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tam </a:t>
                  </a:r>
                  <a:r>
                    <a:rPr lang="en-US" sz="5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giác</a:t>
                  </a:r>
                  <a:r>
                    <a:rPr lang="en-US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đều</a:t>
                  </a:r>
                  <a:r>
                    <a:rPr lang="en-US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và</a:t>
                  </a:r>
                  <a:r>
                    <a:rPr lang="en-US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nằm</a:t>
                  </a:r>
                  <a:r>
                    <a:rPr lang="en-US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trong</a:t>
                  </a:r>
                  <a:r>
                    <a:rPr lang="en-US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mặp</a:t>
                  </a:r>
                  <a:r>
                    <a:rPr lang="en-US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phẳng</a:t>
                  </a:r>
                  <a:r>
                    <a:rPr lang="en-US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vuông</a:t>
                  </a:r>
                  <a:r>
                    <a:rPr lang="en-US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góc</a:t>
                  </a:r>
                  <a:r>
                    <a:rPr lang="en-US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với</a:t>
                  </a:r>
                  <a:r>
                    <a:rPr lang="en-US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mặt</a:t>
                  </a:r>
                  <a:r>
                    <a:rPr lang="en-US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phẳng</a:t>
                  </a:r>
                  <a:r>
                    <a:rPr lang="en-US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5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𝐴𝐵𝐶𝐷</m:t>
                      </m:r>
                      <m:r>
                        <a:rPr lang="en-US" sz="5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Biết</a:t>
                  </a:r>
                  <a:r>
                    <a:rPr lang="en-US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khoảng</a:t>
                  </a:r>
                  <a:r>
                    <a:rPr lang="en-US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cách</a:t>
                  </a:r>
                  <a:r>
                    <a:rPr lang="en-US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từ</a:t>
                  </a:r>
                  <a:r>
                    <a:rPr lang="en-US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</m:oMath>
                  </a14:m>
                  <a:r>
                    <a:rPr lang="en-US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đến</a:t>
                  </a:r>
                  <a:r>
                    <a:rPr lang="en-US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mặt</a:t>
                  </a:r>
                  <a:r>
                    <a:rPr lang="en-US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phẳng</a:t>
                  </a:r>
                  <a:r>
                    <a:rPr lang="en-US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5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𝑆𝐵𝐶</m:t>
                      </m:r>
                      <m:r>
                        <a:rPr lang="en-US" sz="5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 </m:t>
                      </m:r>
                    </m:oMath>
                  </a14:m>
                  <a:r>
                    <a:rPr lang="en-US" sz="5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là</a:t>
                  </a:r>
                  <a:r>
                    <a:rPr lang="en-US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sz="5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en-US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 </a:t>
                  </a:r>
                  <a:r>
                    <a:rPr lang="en-US" sz="5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Thể</a:t>
                  </a:r>
                  <a:r>
                    <a:rPr lang="en-US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tích</a:t>
                  </a:r>
                  <a:r>
                    <a:rPr lang="en-US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khối</a:t>
                  </a:r>
                  <a:r>
                    <a:rPr lang="en-US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chóp</a:t>
                  </a:r>
                  <a:r>
                    <a:rPr lang="en-US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5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5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𝐴𝐵𝐶𝐷</m:t>
                      </m:r>
                    </m:oMath>
                  </a14:m>
                  <a:r>
                    <a:rPr lang="en-US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 </a:t>
                  </a:r>
                  <a:r>
                    <a:rPr lang="en-US" sz="5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tính</a:t>
                  </a:r>
                  <a:r>
                    <a:rPr lang="en-US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theo</a:t>
                  </a:r>
                  <a:r>
                    <a:rPr lang="en-US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</m:oMath>
                  </a14:m>
                  <a:r>
                    <a:rPr lang="en-US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là</a:t>
                  </a:r>
                  <a:r>
                    <a:rPr lang="en-US" sz="5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1405" y="1852755"/>
                  <a:ext cx="13131643" cy="2367353"/>
                </a:xfrm>
                <a:prstGeom prst="rect">
                  <a:avLst/>
                </a:prstGeom>
                <a:blipFill>
                  <a:blip r:embed="rId4"/>
                  <a:stretch>
                    <a:fillRect l="-2184" t="-1828" r="-2184" b="-6751"/>
                  </a:stretch>
                </a:blipFill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/>
          <p:cNvGrpSpPr/>
          <p:nvPr/>
        </p:nvGrpSpPr>
        <p:grpSpPr>
          <a:xfrm>
            <a:off x="16608672" y="-729"/>
            <a:ext cx="4182558" cy="2919369"/>
            <a:chOff x="241306" y="1106599"/>
            <a:chExt cx="1558465" cy="896372"/>
          </a:xfrm>
        </p:grpSpPr>
        <p:sp>
          <p:nvSpPr>
            <p:cNvPr id="58" name="Rectangle 57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708599" y="1467375"/>
                  <a:ext cx="1013413" cy="5178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</m:rad>
                          </m:num>
                          <m:den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000" dirty="0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99" y="1467375"/>
                  <a:ext cx="1013413" cy="51782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/>
          <p:cNvGrpSpPr/>
          <p:nvPr/>
        </p:nvGrpSpPr>
        <p:grpSpPr>
          <a:xfrm>
            <a:off x="20345543" y="9227"/>
            <a:ext cx="4182558" cy="2919369"/>
            <a:chOff x="241306" y="1106599"/>
            <a:chExt cx="1558465" cy="896372"/>
          </a:xfrm>
        </p:grpSpPr>
        <p:sp>
          <p:nvSpPr>
            <p:cNvPr id="66" name="Rectangle 65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708599" y="1467375"/>
                  <a:ext cx="1013413" cy="3028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99" y="1467375"/>
                  <a:ext cx="1013413" cy="30283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/>
          <p:cNvGrpSpPr/>
          <p:nvPr/>
        </p:nvGrpSpPr>
        <p:grpSpPr>
          <a:xfrm>
            <a:off x="16578731" y="2937239"/>
            <a:ext cx="4182558" cy="2919369"/>
            <a:chOff x="241306" y="1106599"/>
            <a:chExt cx="1558465" cy="896372"/>
          </a:xfrm>
        </p:grpSpPr>
        <p:sp>
          <p:nvSpPr>
            <p:cNvPr id="70" name="Rectangle 69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708599" y="1467375"/>
                  <a:ext cx="1013413" cy="5164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</m:rad>
                          </m:num>
                          <m:den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99" y="1467375"/>
                  <a:ext cx="1013413" cy="51642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/>
          <p:cNvGrpSpPr/>
          <p:nvPr/>
        </p:nvGrpSpPr>
        <p:grpSpPr>
          <a:xfrm>
            <a:off x="20385996" y="2955838"/>
            <a:ext cx="4182558" cy="2919369"/>
            <a:chOff x="241306" y="1106599"/>
            <a:chExt cx="1558465" cy="896372"/>
          </a:xfrm>
        </p:grpSpPr>
        <p:sp>
          <p:nvSpPr>
            <p:cNvPr id="62" name="Rectangle 61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708599" y="1467375"/>
                  <a:ext cx="1013413" cy="3028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99" y="1467375"/>
                  <a:ext cx="1013413" cy="30283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3" name="Oval 72"/>
          <p:cNvSpPr/>
          <p:nvPr/>
        </p:nvSpPr>
        <p:spPr>
          <a:xfrm>
            <a:off x="16593194" y="589980"/>
            <a:ext cx="1450552" cy="16386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74" name="Group 73"/>
          <p:cNvGrpSpPr/>
          <p:nvPr/>
        </p:nvGrpSpPr>
        <p:grpSpPr>
          <a:xfrm>
            <a:off x="401864" y="5437458"/>
            <a:ext cx="23857074" cy="8135018"/>
            <a:chOff x="184495" y="3636275"/>
            <a:chExt cx="11926984" cy="4456375"/>
          </a:xfrm>
        </p:grpSpPr>
        <p:sp>
          <p:nvSpPr>
            <p:cNvPr id="75" name="Rounded Rectangle 74"/>
            <p:cNvSpPr/>
            <p:nvPr/>
          </p:nvSpPr>
          <p:spPr>
            <a:xfrm>
              <a:off x="184495" y="3865218"/>
              <a:ext cx="11926984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80" name="Freeform 7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>
            <a:off x="15698787" y="5998913"/>
            <a:ext cx="192831" cy="757356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8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28843" y="6697973"/>
            <a:ext cx="6866144" cy="521268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255547" y="6909132"/>
                <a:ext cx="14255860" cy="5189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2388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500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Gọi </a:t>
                </a:r>
                <a:r>
                  <a:rPr lang="fr-FR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cạnh</a:t>
                </a:r>
                <a:r>
                  <a:rPr lang="fr-FR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fr-FR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vuông</a:t>
                </a:r>
                <a:r>
                  <a:rPr lang="fr-FR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&gt;0)</m:t>
                    </m:r>
                  </m:oMath>
                </a14:m>
                <a:r>
                  <a:rPr lang="fr-FR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</a:t>
                </a:r>
                <a:r>
                  <a:rPr lang="fr-FR" sz="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trung</a:t>
                </a:r>
                <a:r>
                  <a:rPr lang="fr-FR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fr-FR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fr-FR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suy</a:t>
                </a:r>
                <a:r>
                  <a:rPr lang="fr-FR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𝑆𝑀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𝐴𝐷</m:t>
                    </m:r>
                  </m:oMath>
                </a14:m>
                <a:endParaRPr lang="en-US" sz="50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500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50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𝑆𝑀</m:t>
                    </m:r>
                    <m:r>
                      <a:rPr lang="en-US" sz="50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en-US" sz="50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func>
                      <m:funcPr>
                        <m:ctrlPr>
                          <a:rPr lang="en-US" sz="50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50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𝐴𝐵𝐶𝐷</m:t>
                        </m:r>
                      </m:fName>
                      <m:e>
                        <m:r>
                          <a:rPr lang="en-US" sz="50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((</m:t>
                    </m:r>
                    <m:func>
                      <m:func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𝑆𝐴𝐷</m:t>
                        </m:r>
                      </m:fName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func>
                      <m:func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𝐴𝐵𝐶𝐷</m:t>
                        </m:r>
                      </m:fName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Vẽ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𝑀𝐻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𝑆𝑁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𝑀𝐻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func>
                      <m:func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</m:fName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</m:e>
                    </m:func>
                    <m:func>
                      <m:func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𝑆𝐷𝐶</m:t>
                        </m:r>
                      </m:fName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func>
                      <m:func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</m:fName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</m:e>
                    </m:func>
                    <m:func>
                      <m:func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𝑆𝐷𝐶</m:t>
                        </m:r>
                      </m:fName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func>
                      <m:func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e>
                    </m:func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547" y="6909132"/>
                <a:ext cx="14255860" cy="5189113"/>
              </a:xfrm>
              <a:prstGeom prst="rect">
                <a:avLst/>
              </a:prstGeom>
              <a:blipFill>
                <a:blip r:embed="rId10"/>
                <a:stretch>
                  <a:fillRect l="-2052" t="-2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707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19166" y="2599459"/>
            <a:ext cx="10594842" cy="886068"/>
            <a:chOff x="644526" y="2795826"/>
            <a:chExt cx="10594842" cy="886068"/>
          </a:xfrm>
        </p:grpSpPr>
        <p:sp>
          <p:nvSpPr>
            <p:cNvPr id="7" name="TextBox 6"/>
            <p:cNvSpPr txBox="1"/>
            <p:nvPr/>
          </p:nvSpPr>
          <p:spPr>
            <a:xfrm>
              <a:off x="2247768" y="2799216"/>
              <a:ext cx="8991600" cy="882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tabLst>
                  <a:tab pos="450215" algn="l"/>
                </a:tabLst>
              </a:pPr>
              <a:r>
                <a:rPr lang="en-US" sz="4800" b="1" smtClean="0">
                  <a:solidFill>
                    <a:srgbClr val="C00000"/>
                  </a:solidFill>
                  <a:latin typeface="Times New Roman"/>
                  <a:ea typeface="Times New Roman"/>
                </a:rPr>
                <a:t> </a:t>
              </a:r>
              <a:r>
                <a:rPr lang="en-US" sz="4800" b="1">
                  <a:solidFill>
                    <a:srgbClr val="C00000"/>
                  </a:solidFill>
                  <a:latin typeface="Times New Roman"/>
                  <a:ea typeface="Times New Roman"/>
                </a:rPr>
                <a:t>KIẾN THỨC CƠ BẢN. </a:t>
              </a:r>
              <a:endParaRPr lang="en-GB" sz="4800" dirty="0">
                <a:latin typeface="Times New Roman"/>
                <a:ea typeface="Times New Roman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78562" y="2795826"/>
              <a:ext cx="57099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2473" y="3620249"/>
            <a:ext cx="24007167" cy="10095751"/>
            <a:chOff x="1076414" y="4377893"/>
            <a:chExt cx="22325581" cy="3651588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0"/>
              <a:ext cx="21868726" cy="3358391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77893"/>
              <a:ext cx="8685714" cy="730412"/>
              <a:chOff x="166396" y="8755080"/>
              <a:chExt cx="8685714" cy="73041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3" y="8755080"/>
                <a:ext cx="8467587" cy="302162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81"/>
                <a:ext cx="702538" cy="704911"/>
                <a:chOff x="-145995" y="8633545"/>
                <a:chExt cx="787401" cy="790061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5"/>
                  <a:ext cx="787400" cy="721801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196831" y="8809003"/>
                <a:ext cx="6513322" cy="2932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smtClean="0">
                    <a:latin typeface="Times New Roman"/>
                    <a:ea typeface="Times New Roman"/>
                  </a:rPr>
                  <a:t>3. Các dạng toán cơ bản</a:t>
                </a:r>
                <a:endParaRPr lang="en-GB" sz="4800" dirty="0"/>
              </a:p>
            </p:txBody>
          </p:sp>
        </p:grpSp>
      </p:grpSp>
      <p:sp>
        <p:nvSpPr>
          <p:cNvPr id="41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5528"/>
            <a:ext cx="24387175" cy="2571884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66242" y="354575"/>
            <a:ext cx="229139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</a:t>
            </a: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KHỐI CHÓP </a:t>
            </a:r>
          </a:p>
          <a:p>
            <a:pPr algn="ctr"/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MẶT BÊN VUÔNG GÓC VỚI ĐÁY</a:t>
            </a:r>
            <a:endParaRPr lang="en-US" sz="6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95325" y="4880544"/>
            <a:ext cx="13127061" cy="91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000" b="1" dirty="0">
                <a:solidFill>
                  <a:srgbClr val="0000CC"/>
                </a:solidFill>
                <a:latin typeface="Times New Roman"/>
                <a:ea typeface="Times New Roman"/>
                <a:sym typeface="Wingdings"/>
              </a:rPr>
              <a:t></a:t>
            </a:r>
            <a:r>
              <a:rPr lang="vi-VN" sz="5000" b="1" u="sng" dirty="0">
                <a:solidFill>
                  <a:srgbClr val="0000CC"/>
                </a:solidFill>
                <a:latin typeface="Times New Roman"/>
                <a:ea typeface="Times New Roman"/>
              </a:rPr>
              <a:t>Dạng </a:t>
            </a:r>
            <a:r>
              <a:rPr lang="en-US" sz="5000" u="sng" dirty="0">
                <a:solidFill>
                  <a:srgbClr val="C00000"/>
                </a:solidFill>
                <a:latin typeface="Times New Roman"/>
                <a:ea typeface="Times New Roman"/>
                <a:sym typeface="Wingdings 2"/>
              </a:rPr>
              <a:t></a:t>
            </a:r>
            <a:r>
              <a:rPr lang="vi-VN" sz="5000" b="1" dirty="0">
                <a:solidFill>
                  <a:srgbClr val="0000CC"/>
                </a:solidFill>
                <a:latin typeface="Times New Roman"/>
                <a:ea typeface="Times New Roman"/>
              </a:rPr>
              <a:t>: </a:t>
            </a:r>
            <a:r>
              <a:rPr lang="vi-VN" sz="5000" b="1" dirty="0">
                <a:solidFill>
                  <a:srgbClr val="C00000"/>
                </a:solidFill>
                <a:latin typeface="Times New Roman"/>
                <a:ea typeface="Times New Roman"/>
              </a:rPr>
              <a:t>Biết độ dài các cạnh bên, cạnh đáy</a:t>
            </a:r>
            <a:endParaRPr lang="en-GB" sz="5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473599" y="5946980"/>
            <a:ext cx="6013185" cy="915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nl-NL" sz="5000" smtClean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vi-VN" sz="5000" b="1" dirty="0">
                <a:solidFill>
                  <a:srgbClr val="0000CC"/>
                </a:solidFill>
                <a:latin typeface="Times New Roman"/>
                <a:ea typeface="Times New Roman"/>
              </a:rPr>
              <a:t>Phương pháp giải</a:t>
            </a:r>
            <a:r>
              <a:rPr lang="vi-VN" sz="5000" dirty="0">
                <a:solidFill>
                  <a:srgbClr val="0000CC"/>
                </a:solidFill>
                <a:latin typeface="Times New Roman"/>
                <a:ea typeface="Times New Roman"/>
              </a:rPr>
              <a:t>: </a:t>
            </a:r>
            <a:endParaRPr lang="en-GB" sz="5000" dirty="0">
              <a:effectLst/>
              <a:latin typeface="Times New Roman"/>
              <a:ea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16"/>
              <p:cNvSpPr txBox="1"/>
              <p:nvPr/>
            </p:nvSpPr>
            <p:spPr>
              <a:xfrm>
                <a:off x="669072" y="6810037"/>
                <a:ext cx="23350568" cy="6842707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Cambria Math"/>
                      </a:rPr>
                      <m:t>△</m:t>
                    </m:r>
                    <m:r>
                      <m:rPr>
                        <m:sty m:val="p"/>
                      </m:rPr>
                      <a:rPr kumimoji="0" lang="en-US" sz="3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</a:rPr>
                      <m:t>SAB</m:t>
                    </m:r>
                  </m:oMath>
                </a14:m>
                <a:r>
                  <a:rPr kumimoji="0" lang="en-US" sz="3800" b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đều</a:t>
                </a:r>
                <a:r>
                  <a:rPr kumimoji="0" lang="en-US" sz="3800" b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</a:rPr>
                      <m:t>SH</m:t>
                    </m:r>
                    <m:r>
                      <a:rPr kumimoji="0" lang="en-US" sz="3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kumimoji="0" lang="en-GB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3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</a:rPr>
                          <m:t>can</m:t>
                        </m:r>
                        <m:r>
                          <m:rPr>
                            <m:sty m:val="p"/>
                          </m:rPr>
                          <a:rPr kumimoji="0" lang="en-US" sz="3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Cambria Math"/>
                          </a:rPr>
                          <m:t>h</m:t>
                        </m:r>
                        <m:r>
                          <a:rPr kumimoji="0" lang="en-US" sz="3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kumimoji="0" lang="en-GB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3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kumimoji="0" lang="en-US" sz="3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</a:rPr>
                          <m:t>2</m:t>
                        </m:r>
                      </m:den>
                    </m:f>
                  </m:oMath>
                </a14:m>
                <a:endParaRPr kumimoji="0" lang="en-GB" sz="3800" b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Cambria Math"/>
                      </a:rPr>
                      <m:t>△</m:t>
                    </m:r>
                    <m:r>
                      <m:rPr>
                        <m:sty m:val="p"/>
                      </m:rPr>
                      <a:rPr kumimoji="0" lang="en-US" sz="3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</a:rPr>
                      <m:t>SAB</m:t>
                    </m:r>
                  </m:oMath>
                </a14:m>
                <a:r>
                  <a:rPr kumimoji="0" lang="en-US" sz="3800" b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cân</a:t>
                </a:r>
                <a:r>
                  <a:rPr kumimoji="0" lang="en-US" sz="3800" b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3800" b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</a:rPr>
                      <m:t>SH</m:t>
                    </m:r>
                    <m:r>
                      <a:rPr kumimoji="0" lang="en-US" sz="3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GB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kumimoji="0" lang="en-US" sz="3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</a:rPr>
                          <m:t>S</m:t>
                        </m:r>
                        <m:sSup>
                          <m:sSupPr>
                            <m:ctrlPr>
                              <a:rPr kumimoji="0" lang="en-GB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3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Times New Roman"/>
                              </a:rPr>
                              <m:t>A</m:t>
                            </m:r>
                          </m:e>
                          <m:sup>
                            <m:r>
                              <a:rPr kumimoji="0" lang="en-US" sz="3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3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kumimoji="0" lang="en-US" sz="3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</a:rPr>
                          <m:t>A</m:t>
                        </m:r>
                        <m:sSup>
                          <m:sSupPr>
                            <m:ctrlPr>
                              <a:rPr kumimoji="0" lang="en-GB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3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Times New Roman"/>
                              </a:rPr>
                              <m:t>H</m:t>
                            </m:r>
                          </m:e>
                          <m:sup>
                            <m:r>
                              <a:rPr kumimoji="0" lang="en-US" sz="3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kumimoji="0" lang="en-US" sz="3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GB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kumimoji="0" lang="en-US" sz="3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</a:rPr>
                          <m:t>S</m:t>
                        </m:r>
                        <m:sSup>
                          <m:sSupPr>
                            <m:ctrlPr>
                              <a:rPr kumimoji="0" lang="en-GB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3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Times New Roman"/>
                              </a:rPr>
                              <m:t>B</m:t>
                            </m:r>
                          </m:e>
                          <m:sup>
                            <m:r>
                              <a:rPr kumimoji="0" lang="en-US" sz="3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  <m:r>
                          <a:rPr kumimoji="0" lang="en-GB" sz="3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kumimoji="0" lang="en-US" sz="3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</a:rPr>
                          <m:t>B</m:t>
                        </m:r>
                        <m:sSup>
                          <m:sSupPr>
                            <m:ctrlPr>
                              <a:rPr kumimoji="0" lang="en-GB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3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Times New Roman"/>
                              </a:rPr>
                              <m:t>H</m:t>
                            </m:r>
                          </m:e>
                          <m:sup>
                            <m:r>
                              <a:rPr kumimoji="0" lang="en-US" sz="3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kumimoji="0" lang="en-GB" sz="3800" b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Cambria Math"/>
                      </a:rPr>
                      <m:t>△</m:t>
                    </m:r>
                    <m:r>
                      <m:rPr>
                        <m:sty m:val="p"/>
                      </m:rPr>
                      <a:rPr kumimoji="0" lang="en-US" sz="3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</a:rPr>
                      <m:t>SAB</m:t>
                    </m:r>
                  </m:oMath>
                </a14:m>
                <a:r>
                  <a:rPr kumimoji="0" lang="en-US" sz="3800" b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3800" b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cân</a:t>
                </a:r>
                <a:r>
                  <a:rPr kumimoji="0" lang="en-US" sz="3800" b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3800" b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</a:rPr>
                      <m:t>SH</m:t>
                    </m:r>
                    <m:r>
                      <a:rPr kumimoji="0" lang="en-US" sz="3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kumimoji="0" lang="en-GB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3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</a:rPr>
                          <m:t>AB</m:t>
                        </m:r>
                      </m:num>
                      <m:den>
                        <m:r>
                          <a:rPr kumimoji="0" lang="en-US" sz="3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</a:rPr>
                          <m:t>2</m:t>
                        </m:r>
                      </m:den>
                    </m:f>
                  </m:oMath>
                </a14:m>
                <a:endParaRPr kumimoji="0" lang="en-GB" sz="3800" b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Cambria Math"/>
                      </a:rPr>
                      <m:t>△</m:t>
                    </m:r>
                    <m:r>
                      <m:rPr>
                        <m:sty m:val="p"/>
                      </m:rPr>
                      <a:rPr kumimoji="0" lang="en-US" sz="3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</a:rPr>
                      <m:t>SAB</m:t>
                    </m:r>
                  </m:oMath>
                </a14:m>
                <a:r>
                  <a:rPr kumimoji="0" lang="en-US" sz="3800" b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3800" b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3800" b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S: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kumimoji="0" lang="en-US" sz="3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sz="3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</a:rPr>
                          <m:t>S</m:t>
                        </m:r>
                        <m:sSup>
                          <m:sSupPr>
                            <m:ctrlPr>
                              <a:rPr kumimoji="0" lang="en-GB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3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Times New Roman"/>
                              </a:rPr>
                              <m:t>H</m:t>
                            </m:r>
                          </m:e>
                          <m:sup>
                            <m:r>
                              <a:rPr kumimoji="0" lang="en-US" sz="3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0" lang="en-US" sz="3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kumimoji="0" lang="en-GB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kumimoji="0" lang="en-US" sz="3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sz="3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</a:rPr>
                          <m:t>S</m:t>
                        </m:r>
                        <m:sSup>
                          <m:sSupPr>
                            <m:ctrlPr>
                              <a:rPr kumimoji="0" lang="en-GB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3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Times New Roman"/>
                              </a:rPr>
                              <m:t>A</m:t>
                            </m:r>
                          </m:e>
                          <m:sup>
                            <m:r>
                              <a:rPr kumimoji="0" lang="en-US" sz="3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0" lang="en-US" sz="3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</a:rPr>
                      <m:t>+</m:t>
                    </m:r>
                    <m:f>
                      <m:fPr>
                        <m:ctrlPr>
                          <a:rPr kumimoji="0" lang="en-GB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kumimoji="0" lang="en-US" sz="3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sz="3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</a:rPr>
                          <m:t>S</m:t>
                        </m:r>
                        <m:sSup>
                          <m:sSupPr>
                            <m:ctrlPr>
                              <a:rPr kumimoji="0" lang="en-GB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3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Times New Roman"/>
                              </a:rPr>
                              <m:t>B</m:t>
                            </m:r>
                          </m:e>
                          <m:sup>
                            <m:r>
                              <a:rPr kumimoji="0" lang="en-US" sz="3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kumimoji="0" lang="en-GB" sz="3800" b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Cambria Math"/>
                      </a:rPr>
                      <m:t>△</m:t>
                    </m:r>
                    <m:r>
                      <m:rPr>
                        <m:sty m:val="p"/>
                      </m:rPr>
                      <a:rPr kumimoji="0" lang="en-US" sz="3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</a:rPr>
                      <m:t>SAB</m:t>
                    </m:r>
                  </m:oMath>
                </a14:m>
                <a:r>
                  <a:rPr kumimoji="0" lang="en-US" sz="3800" b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là</a:t>
                </a:r>
                <a:r>
                  <a:rPr kumimoji="0" lang="en-US" sz="3800" b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3800" b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3800" b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bất</a:t>
                </a:r>
                <a:r>
                  <a:rPr kumimoji="0" lang="en-US" sz="3800" b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kỳ</a:t>
                </a:r>
                <a:r>
                  <a:rPr kumimoji="0" lang="en-US" sz="3800" b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fr-FR" sz="3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</a:rPr>
                      <m:t>SH</m:t>
                    </m:r>
                    <m:r>
                      <a:rPr kumimoji="0" lang="fr-FR" sz="3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kumimoji="0" lang="en-GB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kumimoji="0" lang="fr-FR" sz="3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</a:rPr>
                          <m:t>2.</m:t>
                        </m:r>
                        <m:sSub>
                          <m:sSubPr>
                            <m:ctrlPr>
                              <a:rPr kumimoji="0" lang="en-GB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fr-FR" sz="3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Times New Roman"/>
                              </a:rPr>
                              <m:t>S</m:t>
                            </m:r>
                          </m:e>
                          <m:sub>
                            <m:r>
                              <a:rPr kumimoji="0" lang="fr-FR" sz="3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Times New Roman"/>
                                <a:cs typeface="Cambria Math"/>
                              </a:rPr>
                              <m:t>△</m:t>
                            </m:r>
                            <m:r>
                              <m:rPr>
                                <m:sty m:val="p"/>
                              </m:rPr>
                              <a:rPr kumimoji="0" lang="fr-FR" sz="3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Times New Roman"/>
                              </a:rPr>
                              <m:t>SAB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kumimoji="0" lang="fr-FR" sz="3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</a:rPr>
                          <m:t>AB</m:t>
                        </m:r>
                      </m:den>
                    </m:f>
                  </m:oMath>
                </a14:m>
                <a:endParaRPr kumimoji="0" lang="en-GB" sz="3800" b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fr-FR" sz="3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</a:rPr>
                            <m:t>S</m:t>
                          </m:r>
                        </m:e>
                        <m:sub>
                          <m:r>
                            <a:rPr kumimoji="0" lang="fr-FR" sz="3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Cambria Math"/>
                            </a:rPr>
                            <m:t>△</m:t>
                          </m:r>
                          <m:r>
                            <m:rPr>
                              <m:sty m:val="p"/>
                            </m:rPr>
                            <a:rPr kumimoji="0" lang="fr-FR" sz="3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</a:rPr>
                            <m:t>SAB</m:t>
                          </m:r>
                        </m:sub>
                      </m:sSub>
                      <m:r>
                        <a:rPr kumimoji="0" lang="fr-FR" sz="3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GB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kumimoji="0" lang="fr-FR" sz="3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</a:rPr>
                            <m:t>p</m:t>
                          </m:r>
                          <m:d>
                            <m:dPr>
                              <m:ctrlPr>
                                <a:rPr kumimoji="0" lang="en-GB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0" lang="fr-FR" sz="38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</a:rPr>
                                <m:t>p</m:t>
                              </m:r>
                              <m:r>
                                <a:rPr kumimoji="0" lang="fr-FR" sz="38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kumimoji="0" lang="fr-FR" sz="38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</a:rPr>
                                <m:t>a</m:t>
                              </m:r>
                            </m:e>
                          </m:d>
                          <m:d>
                            <m:dPr>
                              <m:ctrlPr>
                                <a:rPr kumimoji="0" lang="en-GB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0" lang="fr-FR" sz="38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</a:rPr>
                                <m:t>p</m:t>
                              </m:r>
                              <m:r>
                                <a:rPr kumimoji="0" lang="fr-FR" sz="38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kumimoji="0" lang="fr-FR" sz="38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</a:rPr>
                                <m:t>b</m:t>
                              </m:r>
                            </m:e>
                          </m:d>
                          <m:d>
                            <m:dPr>
                              <m:ctrlPr>
                                <a:rPr kumimoji="0" lang="en-GB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0" lang="fr-FR" sz="38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</a:rPr>
                                <m:t>p</m:t>
                              </m:r>
                              <m:r>
                                <a:rPr kumimoji="0" lang="fr-FR" sz="38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kumimoji="0" lang="fr-FR" sz="38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</a:rPr>
                                <m:t>c</m:t>
                              </m:r>
                            </m:e>
                          </m:d>
                        </m:e>
                      </m:rad>
                      <m:r>
                        <a:rPr kumimoji="0" lang="fr-FR" sz="3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</a:rPr>
                        <m:t>;</m:t>
                      </m:r>
                      <m:r>
                        <m:rPr>
                          <m:sty m:val="p"/>
                        </m:rPr>
                        <a:rPr kumimoji="0" lang="fr-FR" sz="3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</a:rPr>
                        <m:t>p</m:t>
                      </m:r>
                      <m:r>
                        <a:rPr kumimoji="0" lang="fr-FR" sz="3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kumimoji="0" lang="en-GB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fr-FR" sz="3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</a:rPr>
                            <m:t>a</m:t>
                          </m:r>
                          <m:r>
                            <a:rPr kumimoji="0" lang="fr-FR" sz="3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kumimoji="0" lang="fr-FR" sz="3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</a:rPr>
                            <m:t>b</m:t>
                          </m:r>
                          <m:r>
                            <a:rPr kumimoji="0" lang="fr-FR" sz="3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kumimoji="0" lang="fr-FR" sz="3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</a:rPr>
                            <m:t>c</m:t>
                          </m:r>
                        </m:num>
                        <m:den>
                          <m:r>
                            <a:rPr kumimoji="0" lang="fr-FR" sz="3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3800" b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800" b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fr-FR" sz="3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</a:rPr>
                      <m:t>a</m:t>
                    </m:r>
                    <m:r>
                      <a:rPr kumimoji="0" lang="fr-FR" sz="3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</a:rPr>
                      <m:t>,</m:t>
                    </m:r>
                    <m:r>
                      <m:rPr>
                        <m:sty m:val="p"/>
                      </m:rPr>
                      <a:rPr kumimoji="0" lang="fr-FR" sz="3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</a:rPr>
                      <m:t>b</m:t>
                    </m:r>
                    <m:r>
                      <a:rPr kumimoji="0" lang="fr-FR" sz="3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</a:rPr>
                      <m:t>,</m:t>
                    </m:r>
                    <m:r>
                      <m:rPr>
                        <m:sty m:val="p"/>
                      </m:rPr>
                      <a:rPr kumimoji="0" lang="fr-FR" sz="3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</a:rPr>
                      <m:t>c</m:t>
                    </m:r>
                  </m:oMath>
                </a14:m>
                <a:r>
                  <a:rPr kumimoji="0" lang="fr-FR" sz="3800" b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là </a:t>
                </a:r>
                <a:r>
                  <a:rPr kumimoji="0" lang="fr-FR" sz="3800" b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ba</a:t>
                </a:r>
                <a:r>
                  <a:rPr kumimoji="0" lang="fr-FR" sz="3800" b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kumimoji="0" lang="fr-FR" sz="3800" b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cạnh</a:t>
                </a:r>
                <a:r>
                  <a:rPr kumimoji="0" lang="fr-FR" sz="3800" b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kumimoji="0" lang="fr-FR" sz="3800" b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của</a:t>
                </a:r>
                <a:r>
                  <a:rPr kumimoji="0" lang="fr-FR" sz="3800" b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kumimoji="0" lang="fr-FR" sz="3800" b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tam</a:t>
                </a:r>
                <a:r>
                  <a:rPr kumimoji="0" lang="fr-FR" sz="3800" b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kumimoji="0" lang="fr-FR" sz="3800" b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giác</a:t>
                </a:r>
                <a:r>
                  <a:rPr kumimoji="0" lang="fr-FR" sz="3800" b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)</a:t>
                </a:r>
                <a:endParaRPr kumimoji="0" lang="en-GB" sz="3800" b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72" y="6810037"/>
                <a:ext cx="23350568" cy="6842707"/>
              </a:xfrm>
              <a:prstGeom prst="rect">
                <a:avLst/>
              </a:prstGeom>
              <a:blipFill>
                <a:blip r:embed="rId3"/>
                <a:stretch>
                  <a:fillRect l="-861" b="-2936"/>
                </a:stretch>
              </a:blipFill>
              <a:ln w="6350">
                <a:solidFill>
                  <a:prstClr val="black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/>
          <p:cNvPicPr/>
          <p:nvPr/>
        </p:nvPicPr>
        <p:blipFill>
          <a:blip r:embed="rId4"/>
          <a:stretch>
            <a:fillRect/>
          </a:stretch>
        </p:blipFill>
        <p:spPr>
          <a:xfrm>
            <a:off x="17451387" y="7306946"/>
            <a:ext cx="6528768" cy="595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1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4" grpId="0"/>
      <p:bldP spid="4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ction Button: Back or Previous 34">
            <a:hlinkClick r:id="rId3" action="ppaction://hlinksldjump" highlightClick="1"/>
          </p:cNvPr>
          <p:cNvSpPr/>
          <p:nvPr/>
        </p:nvSpPr>
        <p:spPr>
          <a:xfrm>
            <a:off x="22168859" y="12302841"/>
            <a:ext cx="905164" cy="8589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23129448" y="12321313"/>
            <a:ext cx="942110" cy="8405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4387175" cy="204814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34243" y="1050626"/>
            <a:ext cx="24352931" cy="12893973"/>
            <a:chOff x="184495" y="3636275"/>
            <a:chExt cx="11926984" cy="4456375"/>
          </a:xfrm>
        </p:grpSpPr>
        <p:sp>
          <p:nvSpPr>
            <p:cNvPr id="75" name="Rounded Rectangle 74"/>
            <p:cNvSpPr/>
            <p:nvPr/>
          </p:nvSpPr>
          <p:spPr>
            <a:xfrm>
              <a:off x="184495" y="3865218"/>
              <a:ext cx="11926984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80" name="Freeform 7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>
            <a:off x="15698787" y="2048140"/>
            <a:ext cx="192831" cy="1152433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7757" y="4362329"/>
                <a:ext cx="15521029" cy="6406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0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</a:t>
                </a:r>
                <a:r>
                  <a:rPr lang="vi-VN" sz="50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</a:t>
                </a:r>
                <a:r>
                  <a:rPr lang="en-US" sz="50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  <m:sSup>
                          <m:sSupPr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  <m:sSup>
                          <m:sSupPr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5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5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5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5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5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5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50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000" i="1" smtClean="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5000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vi-VN" sz="5000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𝑆</m:t>
                          </m:r>
                          <m:r>
                            <a:rPr lang="vi-VN" sz="5000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r>
                            <a:rPr lang="vi-VN" sz="5000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𝐴𝐵𝐶𝐷</m:t>
                          </m:r>
                        </m:sub>
                      </m:sSub>
                      <m:r>
                        <a:rPr lang="vi-VN" sz="5000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5000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5000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5000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𝑆𝑀</m:t>
                      </m:r>
                      <m:r>
                        <a:rPr lang="vi-VN" sz="5000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000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5000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5000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vi-VN" sz="5000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𝐴𝐵𝐶𝐷</m:t>
                              </m:r>
                            </m:sub>
                          </m:sSub>
                        </m:fName>
                        <m:e>
                          <m:r>
                            <a:rPr lang="vi-VN" sz="5000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lang="en-US" sz="5000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5000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5000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5000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5000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5000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5000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5000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7.</m:t>
                              </m:r>
                            </m:e>
                          </m:rad>
                          <m:f>
                            <m:fPr>
                              <m:ctrlPr>
                                <a:rPr lang="en-US" sz="5000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5000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5000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vi-VN" sz="5000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5000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000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000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5000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5000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7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vi-VN" sz="5000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5000" i="1" dirty="0">
                  <a:solidFill>
                    <a:srgbClr val="0000FF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50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0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  <m:sSup>
                          <m:sSupPr>
                            <m:ctrlPr>
                              <a:rPr lang="en-US" sz="50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50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50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50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50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vi-VN" sz="50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50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57" y="4362329"/>
                <a:ext cx="15521029" cy="6406947"/>
              </a:xfrm>
              <a:prstGeom prst="rect">
                <a:avLst/>
              </a:prstGeom>
              <a:blipFill>
                <a:blip r:embed="rId4"/>
                <a:stretch>
                  <a:fillRect b="-1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28843" y="5410201"/>
            <a:ext cx="6866144" cy="6500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925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6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ction Button: Back or Previous 34">
            <a:hlinkClick r:id="rId3" action="ppaction://hlinksldjump" highlightClick="1"/>
          </p:cNvPr>
          <p:cNvSpPr/>
          <p:nvPr/>
        </p:nvSpPr>
        <p:spPr>
          <a:xfrm>
            <a:off x="22168859" y="12302841"/>
            <a:ext cx="905164" cy="8589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23129448" y="12321313"/>
            <a:ext cx="942110" cy="8405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4387175" cy="204814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-20183" y="-21771"/>
            <a:ext cx="16935005" cy="5355771"/>
            <a:chOff x="534988" y="1852755"/>
            <a:chExt cx="16598060" cy="2928458"/>
          </a:xfrm>
        </p:grpSpPr>
        <p:grpSp>
          <p:nvGrpSpPr>
            <p:cNvPr id="41" name="Group 40"/>
            <p:cNvGrpSpPr/>
            <p:nvPr/>
          </p:nvGrpSpPr>
          <p:grpSpPr>
            <a:xfrm>
              <a:off x="534988" y="1869704"/>
              <a:ext cx="16594116" cy="2911509"/>
              <a:chOff x="534988" y="1647865"/>
              <a:chExt cx="16594116" cy="2911509"/>
            </a:xfrm>
          </p:grpSpPr>
          <p:sp>
            <p:nvSpPr>
              <p:cNvPr id="43" name="Rounded Rectangle 42"/>
              <p:cNvSpPr/>
              <p:nvPr/>
            </p:nvSpPr>
            <p:spPr bwMode="auto">
              <a:xfrm>
                <a:off x="568551" y="1647865"/>
                <a:ext cx="16560553" cy="291150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534988" y="1647866"/>
                <a:ext cx="3468069" cy="1176337"/>
                <a:chOff x="534988" y="1647866"/>
                <a:chExt cx="3468069" cy="1176337"/>
              </a:xfrm>
            </p:grpSpPr>
            <p:sp>
              <p:nvSpPr>
                <p:cNvPr id="45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Pentagon 45"/>
                <p:cNvSpPr/>
                <p:nvPr/>
              </p:nvSpPr>
              <p:spPr bwMode="auto">
                <a:xfrm>
                  <a:off x="534988" y="1647866"/>
                  <a:ext cx="3468069" cy="1057393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47" name="Group 11"/>
                <p:cNvGrpSpPr/>
                <p:nvPr/>
              </p:nvGrpSpPr>
              <p:grpSpPr bwMode="auto">
                <a:xfrm>
                  <a:off x="683779" y="1836908"/>
                  <a:ext cx="644858" cy="586549"/>
                  <a:chOff x="7440266" y="3398551"/>
                  <a:chExt cx="838735" cy="834292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50" name="Freeform 49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51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52" name="Freeform 51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53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54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5" y="3717639"/>
                    <a:ext cx="357189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55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56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7921813" y="4169343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48" name="Chevron 47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5336" y="1721568"/>
                  <a:ext cx="2097745" cy="5553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7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4001405" y="1852755"/>
                  <a:ext cx="13131643" cy="2765915"/>
                </a:xfrm>
                <a:prstGeom prst="rect">
                  <a:avLst/>
                </a:prstGeom>
                <a:noFill/>
                <a:extLst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vi-VN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Cho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hình</a:t>
                  </a: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chóp</a:t>
                  </a: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𝐴𝐵𝐶</m:t>
                      </m:r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có</a:t>
                  </a: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đáy</a:t>
                  </a: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𝐴𝐵𝐶</m:t>
                      </m:r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là</a:t>
                  </a: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tam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giác</a:t>
                  </a: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vuông</a:t>
                  </a: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tại</a:t>
                  </a: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𝐴𝐵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𝐴𝐶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 Tam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giác</a:t>
                  </a: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𝑆𝐵𝐶</m:t>
                      </m:r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đều</a:t>
                  </a: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và</a:t>
                  </a: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nằm</a:t>
                  </a: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trong</a:t>
                  </a: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mặt</a:t>
                  </a: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phẳng</a:t>
                  </a: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vuông</a:t>
                  </a: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với</a:t>
                  </a: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đáy</a:t>
                  </a: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 </a:t>
                  </a:r>
                  <a:r>
                    <a:rPr lang="fr-FR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Tính</a:t>
                  </a:r>
                  <a:r>
                    <a:rPr lang="fr-FR" sz="6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khoảng</a:t>
                  </a:r>
                  <a:r>
                    <a:rPr lang="fr-FR" sz="6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cách</a:t>
                  </a:r>
                  <a:r>
                    <a:rPr lang="fr-FR" sz="6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từ</a:t>
                  </a:r>
                  <a:r>
                    <a:rPr lang="fr-FR" sz="6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</m:t>
                      </m:r>
                    </m:oMath>
                  </a14:m>
                  <a:r>
                    <a:rPr lang="fr-FR" sz="6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đến</a:t>
                  </a:r>
                  <a:r>
                    <a:rPr lang="fr-FR" sz="6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mặt</a:t>
                  </a:r>
                  <a:r>
                    <a:rPr lang="fr-FR" sz="6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phẳng</a:t>
                  </a:r>
                  <a:r>
                    <a:rPr lang="fr-FR" sz="6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𝑆𝐴𝐶</m:t>
                          </m:r>
                        </m:e>
                      </m:d>
                    </m:oMath>
                  </a14:m>
                  <a:r>
                    <a:rPr lang="fr-FR" sz="6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</a:t>
                  </a:r>
                  <a:endPara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1405" y="1852755"/>
                  <a:ext cx="13131643" cy="2765915"/>
                </a:xfrm>
                <a:prstGeom prst="rect">
                  <a:avLst/>
                </a:prstGeom>
                <a:blipFill>
                  <a:blip r:embed="rId4"/>
                  <a:stretch>
                    <a:fillRect l="-2775" t="-3735" r="-2730" b="-7108"/>
                  </a:stretch>
                </a:blipFill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/>
          <p:cNvGrpSpPr/>
          <p:nvPr/>
        </p:nvGrpSpPr>
        <p:grpSpPr>
          <a:xfrm>
            <a:off x="16608672" y="-729"/>
            <a:ext cx="4182558" cy="2919369"/>
            <a:chOff x="241306" y="1106599"/>
            <a:chExt cx="1558465" cy="896372"/>
          </a:xfrm>
        </p:grpSpPr>
        <p:sp>
          <p:nvSpPr>
            <p:cNvPr id="58" name="Rectangle 57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708599" y="1467375"/>
                  <a:ext cx="1013413" cy="3028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99" y="1467375"/>
                  <a:ext cx="1013413" cy="30283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/>
          <p:cNvGrpSpPr/>
          <p:nvPr/>
        </p:nvGrpSpPr>
        <p:grpSpPr>
          <a:xfrm>
            <a:off x="20345543" y="9227"/>
            <a:ext cx="4182558" cy="2919369"/>
            <a:chOff x="241306" y="1106599"/>
            <a:chExt cx="1558465" cy="896372"/>
          </a:xfrm>
        </p:grpSpPr>
        <p:sp>
          <p:nvSpPr>
            <p:cNvPr id="66" name="Rectangle 65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708599" y="1467375"/>
                  <a:ext cx="1013413" cy="4853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 algn="just">
                    <a:lnSpc>
                      <a:spcPct val="107000"/>
                    </a:lnSpc>
                    <a:tabLst>
                      <a:tab pos="635000" algn="l"/>
                      <a:tab pos="2222500" algn="l"/>
                      <a:tab pos="3810000" algn="l"/>
                      <a:tab pos="5397500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39</m:t>
                                </m:r>
                              </m:e>
                            </m:rad>
                          </m:num>
                          <m:den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fr-FR" sz="4000" dirty="0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99" y="1467375"/>
                  <a:ext cx="1013413" cy="4853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/>
          <p:cNvGrpSpPr/>
          <p:nvPr/>
        </p:nvGrpSpPr>
        <p:grpSpPr>
          <a:xfrm>
            <a:off x="16578731" y="2937239"/>
            <a:ext cx="4182558" cy="2919369"/>
            <a:chOff x="241306" y="1106599"/>
            <a:chExt cx="1558465" cy="896372"/>
          </a:xfrm>
        </p:grpSpPr>
        <p:sp>
          <p:nvSpPr>
            <p:cNvPr id="70" name="Rectangle 69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708599" y="1467375"/>
                  <a:ext cx="1013413" cy="3028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99" y="1467375"/>
                  <a:ext cx="1013413" cy="30283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/>
          <p:cNvGrpSpPr/>
          <p:nvPr/>
        </p:nvGrpSpPr>
        <p:grpSpPr>
          <a:xfrm>
            <a:off x="20385996" y="2955838"/>
            <a:ext cx="4182558" cy="2919369"/>
            <a:chOff x="241306" y="1106599"/>
            <a:chExt cx="1558465" cy="896372"/>
          </a:xfrm>
        </p:grpSpPr>
        <p:sp>
          <p:nvSpPr>
            <p:cNvPr id="62" name="Rectangle 61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708599" y="1467375"/>
                  <a:ext cx="1013413" cy="3028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99" y="1467375"/>
                  <a:ext cx="1013413" cy="30283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3" name="Oval 72"/>
          <p:cNvSpPr/>
          <p:nvPr/>
        </p:nvSpPr>
        <p:spPr>
          <a:xfrm>
            <a:off x="20317032" y="531835"/>
            <a:ext cx="1450552" cy="16386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grpSp>
        <p:nvGrpSpPr>
          <p:cNvPr id="74" name="Group 73"/>
          <p:cNvGrpSpPr/>
          <p:nvPr/>
        </p:nvGrpSpPr>
        <p:grpSpPr>
          <a:xfrm>
            <a:off x="401864" y="5580982"/>
            <a:ext cx="23857074" cy="8135018"/>
            <a:chOff x="184495" y="3636275"/>
            <a:chExt cx="11926984" cy="4456375"/>
          </a:xfrm>
        </p:grpSpPr>
        <p:sp>
          <p:nvSpPr>
            <p:cNvPr id="75" name="Rounded Rectangle 74"/>
            <p:cNvSpPr/>
            <p:nvPr/>
          </p:nvSpPr>
          <p:spPr>
            <a:xfrm>
              <a:off x="184495" y="3865218"/>
              <a:ext cx="11926984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80" name="Freeform 7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>
            <a:off x="15698787" y="5998913"/>
            <a:ext cx="192831" cy="757356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8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08671" y="6594119"/>
            <a:ext cx="6465351" cy="572719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576635" y="7369237"/>
                <a:ext cx="13405099" cy="5201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2388"/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trung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suy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𝑆𝐻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</m:oMath>
                </a14:m>
                <a:endParaRPr lang="en-US" sz="50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52388"/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𝑆𝐻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52388"/>
                <a:r>
                  <a:rPr lang="en-US" sz="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Gọi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trung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suy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𝐻𝐾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52388"/>
                <a:r>
                  <a:rPr lang="en-US" sz="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Kẻ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𝐻𝐸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𝑆𝐾</m:t>
                    </m:r>
                    <m:d>
                      <m:d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𝑆𝐾</m:t>
                        </m:r>
                      </m:e>
                    </m:d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52388"/>
                <a:r>
                  <a:rPr lang="en-US" sz="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Khi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d>
                      <m:dPr>
                        <m:begChr m:val="["/>
                        <m:endChr m:val="]"/>
                        <m:ctrlPr>
                          <a:rPr lang="en-US" sz="50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  <m:r>
                          <a:rPr lang="en-US" sz="50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50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0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𝑆𝐴𝐶</m:t>
                            </m:r>
                          </m:e>
                        </m:d>
                      </m:e>
                    </m:d>
                    <m:r>
                      <a:rPr lang="en-US" sz="50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50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50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d>
                      <m:dPr>
                        <m:begChr m:val="["/>
                        <m:endChr m:val="]"/>
                        <m:ctrlPr>
                          <a:rPr lang="en-US" sz="50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  <m:r>
                          <a:rPr lang="en-US" sz="50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50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0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𝑆𝐴𝐶</m:t>
                            </m:r>
                          </m:e>
                        </m:d>
                      </m:e>
                    </m:d>
                    <m:r>
                      <a:rPr lang="en-US" sz="50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50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50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𝐻𝐸</m:t>
                    </m:r>
                  </m:oMath>
                </a14:m>
                <a:endParaRPr lang="en-US" sz="5000" i="1" dirty="0">
                  <a:solidFill>
                    <a:srgbClr val="0000FF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52388"/>
                <a:r>
                  <a:rPr lang="en-US" sz="50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sz="50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50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f>
                      <m:fPr>
                        <m:ctrlPr>
                          <a:rPr lang="en-US" sz="50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𝑆𝐻</m:t>
                        </m:r>
                        <m:r>
                          <a:rPr lang="en-US" sz="50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50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50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𝐻</m:t>
                            </m:r>
                          </m:fName>
                          <m:e>
                            <m:r>
                              <a:rPr lang="en-US" sz="50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𝐾</m:t>
                            </m:r>
                          </m:e>
                        </m:func>
                      </m:num>
                      <m:den>
                        <m:rad>
                          <m:radPr>
                            <m:degHide m:val="on"/>
                            <m:ctrlPr>
                              <a:rPr lang="en-US" sz="50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𝑆</m:t>
                            </m:r>
                            <m:sSup>
                              <m:sSupPr>
                                <m:ctrlPr>
                                  <a:rPr lang="en-US" sz="50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0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sz="50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50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50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𝐻</m:t>
                            </m:r>
                            <m:sSup>
                              <m:sSupPr>
                                <m:ctrlPr>
                                  <a:rPr lang="en-US" sz="50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0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sz="50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50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50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39</m:t>
                            </m:r>
                          </m:e>
                        </m:rad>
                      </m:num>
                      <m:den>
                        <m:r>
                          <a:rPr lang="en-US" sz="50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635" y="7369237"/>
                <a:ext cx="13405099" cy="5201360"/>
              </a:xfrm>
              <a:prstGeom prst="rect">
                <a:avLst/>
              </a:prstGeom>
              <a:blipFill>
                <a:blip r:embed="rId10"/>
                <a:stretch>
                  <a:fillRect l="-1774" t="-2814" b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810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8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7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8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85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ction Button: Back or Previous 34">
            <a:hlinkClick r:id="rId3" action="ppaction://hlinksldjump" highlightClick="1"/>
          </p:cNvPr>
          <p:cNvSpPr/>
          <p:nvPr/>
        </p:nvSpPr>
        <p:spPr>
          <a:xfrm>
            <a:off x="22168859" y="12302841"/>
            <a:ext cx="905164" cy="8589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23129448" y="12321313"/>
            <a:ext cx="942110" cy="8405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4387175" cy="204814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-20183" y="9226"/>
            <a:ext cx="16930981" cy="5324773"/>
            <a:chOff x="534988" y="1647865"/>
            <a:chExt cx="16594116" cy="2911509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568551" y="1647865"/>
              <a:ext cx="16560553" cy="291150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34988" y="1647866"/>
              <a:ext cx="3468069" cy="1176337"/>
              <a:chOff x="534988" y="1647866"/>
              <a:chExt cx="3468069" cy="1176337"/>
            </a:xfrm>
          </p:grpSpPr>
          <p:sp>
            <p:nvSpPr>
              <p:cNvPr id="45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Pentagon 45"/>
              <p:cNvSpPr/>
              <p:nvPr/>
            </p:nvSpPr>
            <p:spPr bwMode="auto">
              <a:xfrm>
                <a:off x="534988" y="1647866"/>
                <a:ext cx="3468069" cy="105739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7" name="Group 11"/>
              <p:cNvGrpSpPr/>
              <p:nvPr/>
            </p:nvGrpSpPr>
            <p:grpSpPr bwMode="auto">
              <a:xfrm>
                <a:off x="683779" y="1836908"/>
                <a:ext cx="644858" cy="586549"/>
                <a:chOff x="7440266" y="3398551"/>
                <a:chExt cx="838735" cy="834292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0" name="Freeform 4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1" name="Freeform 5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2" name="Freeform 5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3" name="Rectangle 5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4" name="Rectangle 53"/>
                <p:cNvSpPr>
                  <a:spLocks noChangeArrowheads="1"/>
                </p:cNvSpPr>
                <p:nvPr/>
              </p:nvSpPr>
              <p:spPr bwMode="auto">
                <a:xfrm>
                  <a:off x="7840315" y="3717639"/>
                  <a:ext cx="357189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5" name="Rectangle 5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6" name="Rectangle 55"/>
                <p:cNvSpPr>
                  <a:spLocks noChangeArrowheads="1"/>
                </p:cNvSpPr>
                <p:nvPr/>
              </p:nvSpPr>
              <p:spPr bwMode="auto">
                <a:xfrm>
                  <a:off x="7921813" y="4169343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48" name="Chevron 4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TextBox 13"/>
              <p:cNvSpPr txBox="1">
                <a:spLocks noChangeArrowheads="1"/>
              </p:cNvSpPr>
              <p:nvPr/>
            </p:nvSpPr>
            <p:spPr bwMode="auto">
              <a:xfrm>
                <a:off x="1671431" y="1721568"/>
                <a:ext cx="2325555" cy="555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8.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16608672" y="-729"/>
            <a:ext cx="4182558" cy="2919369"/>
            <a:chOff x="241306" y="1106599"/>
            <a:chExt cx="1558465" cy="896372"/>
          </a:xfrm>
        </p:grpSpPr>
        <p:sp>
          <p:nvSpPr>
            <p:cNvPr id="58" name="Rectangle 57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708599" y="1467375"/>
                  <a:ext cx="1013413" cy="3562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r>
                    <a:rPr lang="en-US" sz="4000" b="1" dirty="0">
                      <a:solidFill>
                        <a:srgbClr val="FFFF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4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99" y="1467375"/>
                  <a:ext cx="1013413" cy="3562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/>
          <p:cNvGrpSpPr/>
          <p:nvPr/>
        </p:nvGrpSpPr>
        <p:grpSpPr>
          <a:xfrm>
            <a:off x="20345543" y="9227"/>
            <a:ext cx="4182558" cy="2919369"/>
            <a:chOff x="241306" y="1106599"/>
            <a:chExt cx="1558465" cy="896372"/>
          </a:xfrm>
        </p:grpSpPr>
        <p:sp>
          <p:nvSpPr>
            <p:cNvPr id="66" name="Rectangle 65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708599" y="1467375"/>
                  <a:ext cx="1013413" cy="2772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99" y="1467375"/>
                  <a:ext cx="1013413" cy="27720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/>
          <p:cNvGrpSpPr/>
          <p:nvPr/>
        </p:nvGrpSpPr>
        <p:grpSpPr>
          <a:xfrm>
            <a:off x="16578731" y="2937239"/>
            <a:ext cx="4182558" cy="2919369"/>
            <a:chOff x="241306" y="1106599"/>
            <a:chExt cx="1558465" cy="8963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>
                <a:xfrm>
                  <a:off x="531850" y="1106599"/>
                  <a:ext cx="1267921" cy="896372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8</m:t>
                            </m:r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40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0" y="1106599"/>
                  <a:ext cx="1267921" cy="89637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Oval 70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08599" y="1467375"/>
              <a:ext cx="1013413" cy="22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0385996" y="2955838"/>
            <a:ext cx="4182558" cy="2919369"/>
            <a:chOff x="241306" y="1106599"/>
            <a:chExt cx="1558465" cy="896372"/>
          </a:xfrm>
        </p:grpSpPr>
        <p:sp>
          <p:nvSpPr>
            <p:cNvPr id="62" name="Rectangle 61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718774" y="1286224"/>
                  <a:ext cx="1013413" cy="4960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774" y="1286224"/>
                  <a:ext cx="1013413" cy="4960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 73"/>
          <p:cNvGrpSpPr/>
          <p:nvPr/>
        </p:nvGrpSpPr>
        <p:grpSpPr>
          <a:xfrm>
            <a:off x="401864" y="5580982"/>
            <a:ext cx="23857074" cy="8135018"/>
            <a:chOff x="184495" y="3636275"/>
            <a:chExt cx="11926984" cy="4456375"/>
          </a:xfrm>
        </p:grpSpPr>
        <p:sp>
          <p:nvSpPr>
            <p:cNvPr id="75" name="Rounded Rectangle 74"/>
            <p:cNvSpPr/>
            <p:nvPr/>
          </p:nvSpPr>
          <p:spPr>
            <a:xfrm>
              <a:off x="184495" y="3865218"/>
              <a:ext cx="11926984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80" name="Freeform 7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>
            <a:off x="15698787" y="5998913"/>
            <a:ext cx="192831" cy="757356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14937" y="318429"/>
                <a:ext cx="12192000" cy="470898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tabLst>
                    <a:tab pos="629920" algn="l"/>
                  </a:tabLst>
                </a:pP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chóp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đáy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Tam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𝑆𝐴𝐵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tại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nằm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phẳng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đáy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Gọi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tạo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bởi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𝑆𝐷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phẳng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𝜑</m:t>
                    </m:r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&lt;45°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Tìm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trị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lớn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khối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chóp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937" y="318429"/>
                <a:ext cx="12192000" cy="4708981"/>
              </a:xfrm>
              <a:prstGeom prst="rect">
                <a:avLst/>
              </a:prstGeom>
              <a:blipFill>
                <a:blip r:embed="rId8"/>
                <a:stretch>
                  <a:fillRect l="-2400" t="-3105" r="-2400" b="-6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" name="Picture 8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54008" y="7031608"/>
            <a:ext cx="6320015" cy="471705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742244" y="6693303"/>
                <a:ext cx="14826849" cy="1613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2388"/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</a:rPr>
                      <m:t>𝑆𝐴𝐷</m:t>
                    </m:r>
                    <m:sSup>
                      <m:sSup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5000" b="0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5000" b="0" i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2388"/>
                <a14:m>
                  <m:oMath xmlns:m="http://schemas.openxmlformats.org/officeDocument/2006/math">
                    <m:r>
                      <a:rPr lang="en-US" sz="5000" i="1" smtClean="0">
                        <a:effectLst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</m:t>
                    </m:r>
                    <m:r>
                      <a:rPr lang="en-US" sz="5000" b="0" i="1" smtClean="0">
                        <a:effectLst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𝐷</m:t>
                    </m:r>
                    <m:sSup>
                      <m:sSupPr>
                        <m:ctrlPr>
                          <a:rPr lang="en-US" sz="5000" b="0" i="1" smtClean="0"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5000" b="0" i="1" smtClean="0"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𝐷</m:t>
                        </m:r>
                      </m:e>
                      <m:sup>
                        <m:r>
                          <a:rPr lang="en-US" sz="5000" b="0" i="1" smtClean="0"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′</m:t>
                        </m:r>
                      </m:sup>
                    </m:sSup>
                    <m:r>
                      <a:rPr lang="en-US" sz="5000" b="0" i="1" smtClean="0">
                        <a:effectLst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//</m:t>
                    </m:r>
                    <m:r>
                      <a:rPr lang="en-US" sz="5000" b="0" i="1" smtClean="0">
                        <a:effectLst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𝑆𝐴</m:t>
                    </m:r>
                    <m:r>
                      <a:rPr lang="en-US" sz="5000" b="0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44" y="6693303"/>
                <a:ext cx="14826849" cy="1613519"/>
              </a:xfrm>
              <a:prstGeom prst="rect">
                <a:avLst/>
              </a:prstGeom>
              <a:blipFill>
                <a:blip r:embed="rId10"/>
                <a:stretch>
                  <a:fillRect l="-1604" t="-9057" b="-8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Rectangle 29"/>
          <p:cNvSpPr>
            <a:spLocks noChangeArrowheads="1"/>
          </p:cNvSpPr>
          <p:nvPr/>
        </p:nvSpPr>
        <p:spPr bwMode="auto">
          <a:xfrm>
            <a:off x="832417" y="8353011"/>
            <a:ext cx="1270251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5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SA⊥ (SBC)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5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SA⊥SB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5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SA⊥BC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5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SBC)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832417" y="10120991"/>
                <a:ext cx="14736676" cy="2151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fr-FR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fr-FR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𝑆𝐷</m:t>
                    </m:r>
                  </m:oMath>
                </a14:m>
                <a:r>
                  <a:rPr lang="fr-FR" sz="50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fr-FR" sz="5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fr-FR" sz="5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𝐷𝑆</m:t>
                        </m:r>
                        <m:sSup>
                          <m:sSup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𝑆𝐷𝐴</m:t>
                        </m:r>
                      </m:e>
                    </m:acc>
                  </m:oMath>
                </a14:m>
                <a:r>
                  <a:rPr lang="fr-FR" sz="5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do </a:t>
                </a:r>
                <a:r>
                  <a:rPr lang="fr-FR" sz="50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fr-FR" sz="5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000" i="1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sz="50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fr-FR" sz="5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417" y="10120991"/>
                <a:ext cx="14736676" cy="2151871"/>
              </a:xfrm>
              <a:prstGeom prst="rect">
                <a:avLst/>
              </a:prstGeom>
              <a:blipFill>
                <a:blip r:embed="rId11"/>
                <a:stretch>
                  <a:fillRect l="-1986" t="-5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917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ction Button: Back or Previous 34">
            <a:hlinkClick r:id="rId3" action="ppaction://hlinksldjump" highlightClick="1"/>
          </p:cNvPr>
          <p:cNvSpPr/>
          <p:nvPr/>
        </p:nvSpPr>
        <p:spPr>
          <a:xfrm>
            <a:off x="22168859" y="12302841"/>
            <a:ext cx="905164" cy="8589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23129448" y="12321313"/>
            <a:ext cx="942110" cy="8405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4387175" cy="204814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-20183" y="9226"/>
            <a:ext cx="16930981" cy="5324773"/>
            <a:chOff x="534988" y="1647865"/>
            <a:chExt cx="16594116" cy="2911509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568551" y="1647865"/>
              <a:ext cx="16560553" cy="291150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34988" y="1647866"/>
              <a:ext cx="3468069" cy="1176337"/>
              <a:chOff x="534988" y="1647866"/>
              <a:chExt cx="3468069" cy="1176337"/>
            </a:xfrm>
          </p:grpSpPr>
          <p:sp>
            <p:nvSpPr>
              <p:cNvPr id="45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Pentagon 45"/>
              <p:cNvSpPr/>
              <p:nvPr/>
            </p:nvSpPr>
            <p:spPr bwMode="auto">
              <a:xfrm>
                <a:off x="534988" y="1647866"/>
                <a:ext cx="3468069" cy="105739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7" name="Group 11"/>
              <p:cNvGrpSpPr/>
              <p:nvPr/>
            </p:nvGrpSpPr>
            <p:grpSpPr bwMode="auto">
              <a:xfrm>
                <a:off x="683779" y="1836908"/>
                <a:ext cx="644858" cy="586549"/>
                <a:chOff x="7440266" y="3398551"/>
                <a:chExt cx="838735" cy="834292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0" name="Freeform 4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1" name="Freeform 5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2" name="Freeform 5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3" name="Rectangle 5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4" name="Rectangle 53"/>
                <p:cNvSpPr>
                  <a:spLocks noChangeArrowheads="1"/>
                </p:cNvSpPr>
                <p:nvPr/>
              </p:nvSpPr>
              <p:spPr bwMode="auto">
                <a:xfrm>
                  <a:off x="7840315" y="3717639"/>
                  <a:ext cx="357189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5" name="Rectangle 5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6" name="Rectangle 55"/>
                <p:cNvSpPr>
                  <a:spLocks noChangeArrowheads="1"/>
                </p:cNvSpPr>
                <p:nvPr/>
              </p:nvSpPr>
              <p:spPr bwMode="auto">
                <a:xfrm>
                  <a:off x="7921813" y="4169343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48" name="Chevron 4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TextBox 13"/>
              <p:cNvSpPr txBox="1">
                <a:spLocks noChangeArrowheads="1"/>
              </p:cNvSpPr>
              <p:nvPr/>
            </p:nvSpPr>
            <p:spPr bwMode="auto">
              <a:xfrm>
                <a:off x="1671431" y="1721568"/>
                <a:ext cx="2325555" cy="555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8.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16608672" y="-729"/>
            <a:ext cx="4182558" cy="2919369"/>
            <a:chOff x="241306" y="1106599"/>
            <a:chExt cx="1558465" cy="896372"/>
          </a:xfrm>
        </p:grpSpPr>
        <p:sp>
          <p:nvSpPr>
            <p:cNvPr id="58" name="Rectangle 57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708599" y="1467375"/>
                  <a:ext cx="1013413" cy="3562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r>
                    <a:rPr lang="en-US" sz="4000" b="1" dirty="0">
                      <a:solidFill>
                        <a:srgbClr val="FFFF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4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99" y="1467375"/>
                  <a:ext cx="1013413" cy="3562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/>
          <p:cNvGrpSpPr/>
          <p:nvPr/>
        </p:nvGrpSpPr>
        <p:grpSpPr>
          <a:xfrm>
            <a:off x="20345543" y="9227"/>
            <a:ext cx="4182558" cy="2919369"/>
            <a:chOff x="241306" y="1106599"/>
            <a:chExt cx="1558465" cy="896372"/>
          </a:xfrm>
        </p:grpSpPr>
        <p:sp>
          <p:nvSpPr>
            <p:cNvPr id="66" name="Rectangle 65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708599" y="1467375"/>
                  <a:ext cx="1013413" cy="2772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99" y="1467375"/>
                  <a:ext cx="1013413" cy="27720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/>
          <p:cNvGrpSpPr/>
          <p:nvPr/>
        </p:nvGrpSpPr>
        <p:grpSpPr>
          <a:xfrm>
            <a:off x="16578731" y="2937239"/>
            <a:ext cx="4182558" cy="2919369"/>
            <a:chOff x="241306" y="1106599"/>
            <a:chExt cx="1558465" cy="8963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>
                <a:xfrm>
                  <a:off x="531850" y="1106599"/>
                  <a:ext cx="1267921" cy="896372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8</m:t>
                            </m:r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40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0" y="1106599"/>
                  <a:ext cx="1267921" cy="89637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Oval 70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08599" y="1467375"/>
              <a:ext cx="1013413" cy="22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0385996" y="2955838"/>
            <a:ext cx="4182558" cy="2919369"/>
            <a:chOff x="241306" y="1106599"/>
            <a:chExt cx="1558465" cy="896372"/>
          </a:xfrm>
        </p:grpSpPr>
        <p:sp>
          <p:nvSpPr>
            <p:cNvPr id="62" name="Rectangle 61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718774" y="1286224"/>
                  <a:ext cx="1013413" cy="4960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774" y="1286224"/>
                  <a:ext cx="1013413" cy="4960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3" name="Oval 72"/>
          <p:cNvSpPr/>
          <p:nvPr/>
        </p:nvSpPr>
        <p:spPr>
          <a:xfrm>
            <a:off x="20385996" y="3469729"/>
            <a:ext cx="1450552" cy="16386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grpSp>
        <p:nvGrpSpPr>
          <p:cNvPr id="74" name="Group 73"/>
          <p:cNvGrpSpPr/>
          <p:nvPr/>
        </p:nvGrpSpPr>
        <p:grpSpPr>
          <a:xfrm>
            <a:off x="401864" y="5026804"/>
            <a:ext cx="23857074" cy="8689195"/>
            <a:chOff x="184495" y="3636275"/>
            <a:chExt cx="11926984" cy="4456375"/>
          </a:xfrm>
        </p:grpSpPr>
        <p:sp>
          <p:nvSpPr>
            <p:cNvPr id="75" name="Rounded Rectangle 74"/>
            <p:cNvSpPr/>
            <p:nvPr/>
          </p:nvSpPr>
          <p:spPr>
            <a:xfrm>
              <a:off x="184495" y="3865218"/>
              <a:ext cx="11926984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80" name="Freeform 7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>
            <a:off x="15698787" y="5998913"/>
            <a:ext cx="192831" cy="757356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14937" y="318429"/>
                <a:ext cx="12192000" cy="470898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tabLst>
                    <a:tab pos="629920" algn="l"/>
                  </a:tabLst>
                </a:pP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chóp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đáy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Tam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𝑆𝐴𝐵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tại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nằm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phẳng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đáy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Gọi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tạo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bởi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𝑆𝐷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phẳng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𝜑</m:t>
                    </m:r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45</m:t>
                    </m:r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Tìm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trị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lớn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khối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chóp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937" y="318429"/>
                <a:ext cx="12192000" cy="4708981"/>
              </a:xfrm>
              <a:prstGeom prst="rect">
                <a:avLst/>
              </a:prstGeom>
              <a:blipFill>
                <a:blip r:embed="rId8"/>
                <a:stretch>
                  <a:fillRect l="-2400" t="-3105" r="-2400" b="-6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" name="Picture 8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54008" y="7031608"/>
            <a:ext cx="6320015" cy="471705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"/>
              <p:cNvSpPr>
                <a:spLocks noChangeArrowheads="1"/>
              </p:cNvSpPr>
              <p:nvPr/>
            </p:nvSpPr>
            <p:spPr bwMode="auto">
              <a:xfrm>
                <a:off x="5238409" y="5492442"/>
                <a:ext cx="10330684" cy="21957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en-US" sz="4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:r>
                  <a:rPr kumimoji="0" lang="en-US" altLang="en-US" sz="40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tanα = x</a:t>
                </a:r>
                <a:r>
                  <a:rPr kumimoji="0" lang="fr-FR" altLang="en-US" sz="4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altLang="en-US" sz="40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∈ (</a:t>
                </a:r>
                <a:r>
                  <a:rPr kumimoji="0" lang="en-US" altLang="en-US" sz="40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0;1)</a:t>
                </a:r>
                <a:r>
                  <a:rPr kumimoji="0" lang="fr-FR" altLang="en-US" sz="4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en-US" sz="4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kumimoji="0" lang="fr-FR" altLang="en-US" sz="4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40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kumimoji="0" lang="fr-FR" altLang="en-US" sz="4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kumimoji="0" lang="fr-FR" altLang="en-US" sz="4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fr-FR" altLang="en-US" sz="4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altLang="en-US" sz="4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chiếu</a:t>
                </a:r>
                <a:r>
                  <a:rPr kumimoji="0" lang="fr-FR" altLang="en-US" sz="4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altLang="en-US" sz="4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fr-FR" altLang="en-US" sz="4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40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kumimoji="0" lang="fr-FR" altLang="en-US" sz="4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altLang="en-US" sz="4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r>
                  <a:rPr kumimoji="0" lang="fr-FR" altLang="en-US" sz="4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40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kumimoji="0" lang="fr-FR" altLang="en-US" sz="4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0" lang="fr-FR" altLang="en-US" sz="4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kumimoji="0" lang="fr-FR" altLang="en-US" sz="4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altLang="en-US" sz="4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kumimoji="0" lang="fr-FR" altLang="en-US" sz="4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kumimoji="0" lang="fr-FR" altLang="en-US" sz="4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fr-FR" altLang="en-US" sz="4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fr-FR" altLang="en-US" sz="4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en-US" sz="4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kumimoji="0" lang="en-US" altLang="en-US" sz="4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kumimoji="0" lang="en-US" altLang="en-US" sz="4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kumimoji="0" lang="en-US" altLang="en-US" sz="4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sub>
                    </m:sSub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en-US" sz="4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4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altLang="en-US" sz="4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kumimoji="0" lang="en-US" altLang="en-US" sz="4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en-US" sz="4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kumimoji="0" lang="en-US" altLang="en-US" sz="4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sub>
                    </m:sSub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𝑆𝐻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en-US" sz="4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4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altLang="en-US" sz="4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kumimoji="0" lang="en-US" altLang="en-US" sz="4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4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kumimoji="0" lang="en-US" altLang="en-US" sz="4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fr-FR" altLang="en-US" sz="4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.SH</a:t>
                </a:r>
              </a:p>
            </p:txBody>
          </p:sp>
        </mc:Choice>
        <mc:Fallback xmlns="">
          <p:sp>
            <p:nvSpPr>
              <p:cNvPr id="83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8409" y="5492442"/>
                <a:ext cx="10330684" cy="2195729"/>
              </a:xfrm>
              <a:prstGeom prst="rect">
                <a:avLst/>
              </a:prstGeom>
              <a:blipFill>
                <a:blip r:embed="rId10"/>
                <a:stretch>
                  <a:fillRect l="-2065" t="-4444" b="-52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 Placeholder 3"/>
              <p:cNvSpPr txBox="1">
                <a:spLocks/>
              </p:cNvSpPr>
              <p:nvPr/>
            </p:nvSpPr>
            <p:spPr>
              <a:xfrm>
                <a:off x="815912" y="7659575"/>
                <a:ext cx="12001870" cy="5912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816479" indent="-81647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9038" indent="-68039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597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10236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875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7514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6153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4792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3431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fr-F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Do </a:t>
                </a:r>
                <a:r>
                  <a:rPr lang="fr-FR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fr-F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𝐴𝐵𝐶𝐷</m:t>
                        </m:r>
                      </m:sub>
                    </m:sSub>
                  </m:oMath>
                </a14:m>
                <a:r>
                  <a:rPr lang="fr-F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fr-F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fr-F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fr-F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fr-F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𝑆𝐻</m:t>
                    </m:r>
                  </m:oMath>
                </a14:m>
                <a:r>
                  <a:rPr lang="fr-F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fr-F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fr-FR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fr-F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tam</a:t>
                </a:r>
                <a:r>
                  <a:rPr lang="fr-F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fr-F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𝑆𝐴𝐵</m:t>
                    </m:r>
                  </m:oMath>
                </a14:m>
                <a:r>
                  <a:rPr lang="fr-F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fr-F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fr-F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𝑆𝐻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𝑆𝐴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𝑆𝐵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𝑆𝐴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𝑎𝑥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4000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4000" dirty="0"/>
                  <a:t>         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𝑎𝑥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𝑎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fr-F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fr-F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𝑚𝑎𝑥</m:t>
                        </m:r>
                      </m:fName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func>
                    <m:r>
                      <a:rPr lang="en-US" sz="40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fr-FR" sz="40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fr-FR" sz="4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𝑚𝑎𝑥</m:t>
                        </m:r>
                      </m:fName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𝑆</m:t>
                            </m:r>
                            <m:r>
                              <a:rPr lang="en-US" sz="4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4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𝐴𝐵𝐶𝐷</m:t>
                            </m:r>
                          </m:sub>
                        </m:sSub>
                      </m:e>
                    </m:func>
                    <m:r>
                      <a:rPr 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sz="4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12" y="7659575"/>
                <a:ext cx="12001870" cy="5912901"/>
              </a:xfrm>
              <a:prstGeom prst="rect">
                <a:avLst/>
              </a:prstGeom>
              <a:blipFill>
                <a:blip r:embed="rId11"/>
                <a:stretch>
                  <a:fillRect l="-1828" t="-1856" r="-1422" b="-1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336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ction Button: Back or Previous 34">
            <a:hlinkClick r:id="rId3" action="ppaction://hlinksldjump" highlightClick="1"/>
          </p:cNvPr>
          <p:cNvSpPr/>
          <p:nvPr/>
        </p:nvSpPr>
        <p:spPr>
          <a:xfrm>
            <a:off x="22168859" y="12302841"/>
            <a:ext cx="905164" cy="8589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23129448" y="12321313"/>
            <a:ext cx="942110" cy="8405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4387175" cy="204814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82114" y="9227"/>
            <a:ext cx="16930981" cy="5324773"/>
            <a:chOff x="534988" y="1647865"/>
            <a:chExt cx="16594116" cy="2911509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568551" y="1647865"/>
              <a:ext cx="16560553" cy="291150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34988" y="1647866"/>
              <a:ext cx="3468069" cy="1176337"/>
              <a:chOff x="534988" y="1647866"/>
              <a:chExt cx="3468069" cy="1176337"/>
            </a:xfrm>
          </p:grpSpPr>
          <p:sp>
            <p:nvSpPr>
              <p:cNvPr id="45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Pentagon 45"/>
              <p:cNvSpPr/>
              <p:nvPr/>
            </p:nvSpPr>
            <p:spPr bwMode="auto">
              <a:xfrm>
                <a:off x="534988" y="1647866"/>
                <a:ext cx="3468069" cy="105739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7" name="Group 11"/>
              <p:cNvGrpSpPr/>
              <p:nvPr/>
            </p:nvGrpSpPr>
            <p:grpSpPr bwMode="auto">
              <a:xfrm>
                <a:off x="683779" y="1836908"/>
                <a:ext cx="644858" cy="586549"/>
                <a:chOff x="7440266" y="3398551"/>
                <a:chExt cx="838735" cy="834292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0" name="Freeform 4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1" name="Freeform 5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2" name="Freeform 5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3" name="Rectangle 5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4" name="Rectangle 53"/>
                <p:cNvSpPr>
                  <a:spLocks noChangeArrowheads="1"/>
                </p:cNvSpPr>
                <p:nvPr/>
              </p:nvSpPr>
              <p:spPr bwMode="auto">
                <a:xfrm>
                  <a:off x="7840315" y="3717639"/>
                  <a:ext cx="357189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5" name="Rectangle 5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6" name="Rectangle 55"/>
                <p:cNvSpPr>
                  <a:spLocks noChangeArrowheads="1"/>
                </p:cNvSpPr>
                <p:nvPr/>
              </p:nvSpPr>
              <p:spPr bwMode="auto">
                <a:xfrm>
                  <a:off x="7921813" y="4169343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48" name="Chevron 4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TextBox 13"/>
              <p:cNvSpPr txBox="1">
                <a:spLocks noChangeArrowheads="1"/>
              </p:cNvSpPr>
              <p:nvPr/>
            </p:nvSpPr>
            <p:spPr bwMode="auto">
              <a:xfrm>
                <a:off x="1671431" y="1721568"/>
                <a:ext cx="2325555" cy="555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9.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16608672" y="-729"/>
            <a:ext cx="4182558" cy="2919369"/>
            <a:chOff x="241306" y="1106599"/>
            <a:chExt cx="1558465" cy="896372"/>
          </a:xfrm>
        </p:grpSpPr>
        <p:sp>
          <p:nvSpPr>
            <p:cNvPr id="58" name="Rectangle 57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696274" y="1327326"/>
                  <a:ext cx="1013413" cy="4945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274" y="1327326"/>
                  <a:ext cx="1013413" cy="49459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/>
          <p:cNvGrpSpPr/>
          <p:nvPr/>
        </p:nvGrpSpPr>
        <p:grpSpPr>
          <a:xfrm>
            <a:off x="20345543" y="9227"/>
            <a:ext cx="4375698" cy="2919369"/>
            <a:chOff x="241306" y="1106599"/>
            <a:chExt cx="1630431" cy="896372"/>
          </a:xfrm>
        </p:grpSpPr>
        <p:sp>
          <p:nvSpPr>
            <p:cNvPr id="66" name="Rectangle 65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858324" y="1464700"/>
                  <a:ext cx="1013413" cy="2280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14:m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nl-NL" sz="4000" dirty="0">
                      <a:solidFill>
                        <a:schemeClr val="bg1"/>
                      </a:solidFill>
                    </a:rPr>
                    <a:t>.</a:t>
                  </a:r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324" y="1464700"/>
                  <a:ext cx="1013413" cy="228003"/>
                </a:xfrm>
                <a:prstGeom prst="rect">
                  <a:avLst/>
                </a:prstGeom>
                <a:blipFill>
                  <a:blip r:embed="rId5"/>
                  <a:stretch>
                    <a:fillRect t="-9836" b="-344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/>
          <p:cNvGrpSpPr/>
          <p:nvPr/>
        </p:nvGrpSpPr>
        <p:grpSpPr>
          <a:xfrm>
            <a:off x="16578731" y="2937239"/>
            <a:ext cx="4266420" cy="2919369"/>
            <a:chOff x="241306" y="1106599"/>
            <a:chExt cx="1589713" cy="896372"/>
          </a:xfrm>
        </p:grpSpPr>
        <p:sp>
          <p:nvSpPr>
            <p:cNvPr id="70" name="Rectangle 69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817606" y="1387235"/>
                  <a:ext cx="1013413" cy="3368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14:m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nl-NL" sz="4000" dirty="0"/>
                    <a:t>.</a:t>
                  </a:r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606" y="1387235"/>
                  <a:ext cx="1013413" cy="336816"/>
                </a:xfrm>
                <a:prstGeom prst="rect">
                  <a:avLst/>
                </a:prstGeom>
                <a:blipFill>
                  <a:blip r:embed="rId6"/>
                  <a:stretch>
                    <a:fillRect b="-10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/>
          <p:cNvGrpSpPr/>
          <p:nvPr/>
        </p:nvGrpSpPr>
        <p:grpSpPr>
          <a:xfrm>
            <a:off x="20385996" y="2955838"/>
            <a:ext cx="4335243" cy="2919369"/>
            <a:chOff x="241306" y="1106599"/>
            <a:chExt cx="1615357" cy="896372"/>
          </a:xfrm>
        </p:grpSpPr>
        <p:sp>
          <p:nvSpPr>
            <p:cNvPr id="62" name="Rectangle 61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843250" y="1356955"/>
                  <a:ext cx="1013413" cy="5677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14:m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nl-NL" sz="4000" dirty="0">
                      <a:solidFill>
                        <a:schemeClr val="bg1"/>
                      </a:solidFill>
                    </a:rPr>
                    <a:t>.</a:t>
                  </a:r>
                </a:p>
                <a:p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250" y="1356955"/>
                  <a:ext cx="1013413" cy="56779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3" name="Oval 72"/>
          <p:cNvSpPr/>
          <p:nvPr/>
        </p:nvSpPr>
        <p:spPr>
          <a:xfrm>
            <a:off x="16595388" y="566760"/>
            <a:ext cx="1450552" cy="16386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74" name="Group 73"/>
          <p:cNvGrpSpPr/>
          <p:nvPr/>
        </p:nvGrpSpPr>
        <p:grpSpPr>
          <a:xfrm>
            <a:off x="214483" y="5030750"/>
            <a:ext cx="24313617" cy="8685249"/>
            <a:chOff x="184495" y="3636275"/>
            <a:chExt cx="11926984" cy="4456375"/>
          </a:xfrm>
        </p:grpSpPr>
        <p:sp>
          <p:nvSpPr>
            <p:cNvPr id="75" name="Rounded Rectangle 74"/>
            <p:cNvSpPr/>
            <p:nvPr/>
          </p:nvSpPr>
          <p:spPr>
            <a:xfrm>
              <a:off x="184495" y="3865218"/>
              <a:ext cx="11926984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80" name="Freeform 7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>
            <a:off x="15698787" y="5998913"/>
            <a:ext cx="192831" cy="757356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652728" y="184772"/>
                <a:ext cx="12192000" cy="387830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tabLst>
                    <a:tab pos="629920" algn="l"/>
                  </a:tabLst>
                </a:pPr>
                <a:r>
                  <a:rPr lang="nl-NL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hình chóp tứ giác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nl-NL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đáy là vuông; mặt bên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nl-NL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tam giác đều và nằm trong mặt phẳng vuông góc với đáy. Biết khoảng cách từ điểm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nl-NL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đến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nl-NL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7</m:t>
                            </m:r>
                          </m:e>
                        </m:rad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nl-NL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Tính thể tích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nl-NL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của khối chóp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nl-NL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728" y="184772"/>
                <a:ext cx="12192000" cy="3878306"/>
              </a:xfrm>
              <a:prstGeom prst="rect">
                <a:avLst/>
              </a:prstGeom>
              <a:blipFill>
                <a:blip r:embed="rId8"/>
                <a:stretch>
                  <a:fillRect l="-2000" t="-2983" r="-2050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232430" y="6114127"/>
                <a:ext cx="15113239" cy="3311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 </a:t>
                </a:r>
                <a:r>
                  <a:rPr lang="nl-NL" sz="4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nl-NL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𝐽</m:t>
                    </m:r>
                  </m:oMath>
                </a14:m>
                <a:r>
                  <a:rPr lang="nl-NL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nl-NL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nl-NL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;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nl-NL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là hình chiếu của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nl-NL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lên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𝑆𝐽</m:t>
                    </m:r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nl-NL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Đặt cạnh đáy bằng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khi đó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𝑆𝐼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𝐼𝐽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algn="just"/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//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nên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𝑆𝐶𝐷</m:t>
                            </m:r>
                          </m:e>
                        </m:d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𝐼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𝑆𝐶𝐷</m:t>
                            </m:r>
                          </m:e>
                        </m:d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𝐼𝐾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𝐼𝑆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𝐼𝐽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𝐼</m:t>
                            </m:r>
                            <m:sSup>
                              <m:sSup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𝐼</m:t>
                            </m:r>
                            <m:sSup>
                              <m:sSup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𝐽</m:t>
                                </m:r>
                              </m:e>
                              <m:sup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30" y="6114127"/>
                <a:ext cx="15113239" cy="3311932"/>
              </a:xfrm>
              <a:prstGeom prst="rect">
                <a:avLst/>
              </a:prstGeom>
              <a:blipFill>
                <a:blip r:embed="rId9"/>
                <a:stretch>
                  <a:fillRect l="-1412" t="-3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" name="Picture 82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0798" y="6835654"/>
            <a:ext cx="6218650" cy="510718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Placeholder 2"/>
              <p:cNvSpPr txBox="1">
                <a:spLocks/>
              </p:cNvSpPr>
              <p:nvPr/>
            </p:nvSpPr>
            <p:spPr>
              <a:xfrm>
                <a:off x="34243" y="9854184"/>
                <a:ext cx="14645363" cy="3307639"/>
              </a:xfrm>
              <a:prstGeom prst="rect">
                <a:avLst/>
              </a:prstGeom>
            </p:spPr>
            <p:txBody>
              <a:bodyPr/>
              <a:lstStyle>
                <a:lvl1pPr marL="816479" indent="-81647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9038" indent="-68039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597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10236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875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7514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6153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4792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3431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4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4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5000" indent="0">
                  <a:spcBef>
                    <a:spcPts val="0"/>
                  </a:spcBef>
                  <a:buFont typeface="Arial" pitchFamily="34" charset="0"/>
                  <a:buNone/>
                </a:pPr>
                <a:r>
                  <a:rPr lang="en-US" sz="4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Từ </a:t>
                </a:r>
                <a:r>
                  <a:rPr lang="en-US" sz="4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en-US" sz="4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suy</a:t>
                </a:r>
                <a:r>
                  <a:rPr lang="en-US" sz="4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ra</a:t>
                </a:r>
                <a:r>
                  <a:rPr lang="en-US" sz="4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4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en-US" sz="4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4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4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4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5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3" y="9854184"/>
                <a:ext cx="14645363" cy="3307639"/>
              </a:xfrm>
              <a:prstGeom prst="rect">
                <a:avLst/>
              </a:prstGeom>
              <a:blipFill>
                <a:blip r:embed="rId11"/>
                <a:stretch>
                  <a:fillRect b="-15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516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ction Button: Back or Previous 34">
            <a:hlinkClick r:id="rId3" action="ppaction://hlinksldjump" highlightClick="1"/>
          </p:cNvPr>
          <p:cNvSpPr/>
          <p:nvPr/>
        </p:nvSpPr>
        <p:spPr>
          <a:xfrm>
            <a:off x="22168859" y="12302841"/>
            <a:ext cx="905164" cy="8589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23129448" y="12321313"/>
            <a:ext cx="942110" cy="8405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4387175" cy="204814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-204239" y="29522"/>
            <a:ext cx="16930981" cy="5324773"/>
            <a:chOff x="534988" y="1647865"/>
            <a:chExt cx="16594116" cy="2911509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568551" y="1647865"/>
              <a:ext cx="16560553" cy="291150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34988" y="1647866"/>
              <a:ext cx="3667814" cy="1176337"/>
              <a:chOff x="534988" y="1647866"/>
              <a:chExt cx="3667814" cy="1176337"/>
            </a:xfrm>
          </p:grpSpPr>
          <p:sp>
            <p:nvSpPr>
              <p:cNvPr id="45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Pentagon 45"/>
              <p:cNvSpPr/>
              <p:nvPr/>
            </p:nvSpPr>
            <p:spPr bwMode="auto">
              <a:xfrm>
                <a:off x="534988" y="1647866"/>
                <a:ext cx="3468069" cy="105739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7" name="Group 11"/>
              <p:cNvGrpSpPr/>
              <p:nvPr/>
            </p:nvGrpSpPr>
            <p:grpSpPr bwMode="auto">
              <a:xfrm>
                <a:off x="683779" y="1836908"/>
                <a:ext cx="644858" cy="586549"/>
                <a:chOff x="7440266" y="3398551"/>
                <a:chExt cx="838735" cy="834292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0" name="Freeform 4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1" name="Freeform 5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2" name="Freeform 5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3" name="Rectangle 5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4" name="Rectangle 53"/>
                <p:cNvSpPr>
                  <a:spLocks noChangeArrowheads="1"/>
                </p:cNvSpPr>
                <p:nvPr/>
              </p:nvSpPr>
              <p:spPr bwMode="auto">
                <a:xfrm>
                  <a:off x="7840315" y="3717639"/>
                  <a:ext cx="357189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5" name="Rectangle 5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6" name="Rectangle 55"/>
                <p:cNvSpPr>
                  <a:spLocks noChangeArrowheads="1"/>
                </p:cNvSpPr>
                <p:nvPr/>
              </p:nvSpPr>
              <p:spPr bwMode="auto">
                <a:xfrm>
                  <a:off x="7921813" y="4169343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48" name="Chevron 4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TextBox 13"/>
              <p:cNvSpPr txBox="1">
                <a:spLocks noChangeArrowheads="1"/>
              </p:cNvSpPr>
              <p:nvPr/>
            </p:nvSpPr>
            <p:spPr bwMode="auto">
              <a:xfrm>
                <a:off x="1465616" y="1721568"/>
                <a:ext cx="2737186" cy="555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10.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16669858" y="-64854"/>
            <a:ext cx="4533042" cy="2919369"/>
            <a:chOff x="241306" y="1106599"/>
            <a:chExt cx="1689059" cy="896372"/>
          </a:xfrm>
        </p:grpSpPr>
        <p:sp>
          <p:nvSpPr>
            <p:cNvPr id="58" name="Rectangle 57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916952" y="1376459"/>
                  <a:ext cx="1013413" cy="3769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4000" dirty="0"/>
                    <a:t>.</a:t>
                  </a:r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952" y="1376459"/>
                  <a:ext cx="1013413" cy="376920"/>
                </a:xfrm>
                <a:prstGeom prst="rect">
                  <a:avLst/>
                </a:prstGeom>
                <a:blipFill>
                  <a:blip r:embed="rId4"/>
                  <a:stretch>
                    <a:fillRect b="-64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/>
          <p:cNvGrpSpPr/>
          <p:nvPr/>
        </p:nvGrpSpPr>
        <p:grpSpPr>
          <a:xfrm>
            <a:off x="20345543" y="9227"/>
            <a:ext cx="4468122" cy="2919369"/>
            <a:chOff x="241306" y="1106599"/>
            <a:chExt cx="1664869" cy="896372"/>
          </a:xfrm>
        </p:grpSpPr>
        <p:sp>
          <p:nvSpPr>
            <p:cNvPr id="66" name="Rectangle 65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892762" y="1357116"/>
                  <a:ext cx="1013413" cy="3769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chemeClr val="bg1"/>
                      </a:solidFill>
                    </a:rPr>
                    <a:t>.</a:t>
                  </a:r>
                  <a:r>
                    <a:rPr lang="en-US" sz="4000" b="1" dirty="0"/>
                    <a:t>	</a:t>
                  </a:r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2762" y="1357116"/>
                  <a:ext cx="1013413" cy="376920"/>
                </a:xfrm>
                <a:prstGeom prst="rect">
                  <a:avLst/>
                </a:prstGeom>
                <a:blipFill>
                  <a:blip r:embed="rId5"/>
                  <a:stretch>
                    <a:fillRect b="-5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/>
          <p:cNvGrpSpPr/>
          <p:nvPr/>
        </p:nvGrpSpPr>
        <p:grpSpPr>
          <a:xfrm>
            <a:off x="16578731" y="2937239"/>
            <a:ext cx="4286900" cy="2919369"/>
            <a:chOff x="241306" y="1106599"/>
            <a:chExt cx="1597344" cy="896372"/>
          </a:xfrm>
        </p:grpSpPr>
        <p:sp>
          <p:nvSpPr>
            <p:cNvPr id="70" name="Rectangle 69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825237" y="1316840"/>
                  <a:ext cx="1013413" cy="3770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sz="4000" dirty="0"/>
                    <a:t>.</a:t>
                  </a:r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237" y="1316840"/>
                  <a:ext cx="1013413" cy="377038"/>
                </a:xfrm>
                <a:prstGeom prst="rect">
                  <a:avLst/>
                </a:prstGeom>
                <a:blipFill>
                  <a:blip r:embed="rId6"/>
                  <a:stretch>
                    <a:fillRect b="-5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/>
          <p:cNvGrpSpPr/>
          <p:nvPr/>
        </p:nvGrpSpPr>
        <p:grpSpPr>
          <a:xfrm>
            <a:off x="20385996" y="2955838"/>
            <a:ext cx="4502627" cy="2919369"/>
            <a:chOff x="241306" y="1106599"/>
            <a:chExt cx="1677726" cy="896372"/>
          </a:xfrm>
        </p:grpSpPr>
        <p:sp>
          <p:nvSpPr>
            <p:cNvPr id="62" name="Rectangle 61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905619" y="1255585"/>
                  <a:ext cx="1013413" cy="6258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sz="4000" dirty="0"/>
                    <a:t>.</a:t>
                  </a:r>
                </a:p>
                <a:p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619" y="1255585"/>
                  <a:ext cx="1013413" cy="62589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 73"/>
          <p:cNvGrpSpPr/>
          <p:nvPr/>
        </p:nvGrpSpPr>
        <p:grpSpPr>
          <a:xfrm>
            <a:off x="401864" y="5580982"/>
            <a:ext cx="23857074" cy="8135018"/>
            <a:chOff x="184495" y="3636275"/>
            <a:chExt cx="11926984" cy="4456375"/>
          </a:xfrm>
        </p:grpSpPr>
        <p:sp>
          <p:nvSpPr>
            <p:cNvPr id="75" name="Rounded Rectangle 74"/>
            <p:cNvSpPr/>
            <p:nvPr/>
          </p:nvSpPr>
          <p:spPr>
            <a:xfrm>
              <a:off x="184495" y="3865218"/>
              <a:ext cx="11926984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80" name="Freeform 7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>
            <a:off x="15698787" y="5998913"/>
            <a:ext cx="192831" cy="757356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50408" y="112554"/>
                <a:ext cx="12192000" cy="547842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14:m>
                  <m:oMath xmlns:m="http://schemas.openxmlformats.org/officeDocument/2006/math">
                    <m:r>
                      <a:rPr lang="en-US" sz="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thang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50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𝐴𝐷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𝑆𝐵𝐼</m:t>
                        </m:r>
                      </m:e>
                    </m:d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𝑆𝐶𝐼</m:t>
                        </m:r>
                      </m:e>
                    </m:d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408" y="112554"/>
                <a:ext cx="12192000" cy="5478423"/>
              </a:xfrm>
              <a:prstGeom prst="rect">
                <a:avLst/>
              </a:prstGeom>
              <a:blipFill>
                <a:blip r:embed="rId8"/>
                <a:stretch>
                  <a:fillRect l="-2400" t="-2670" r="-2400" b="-5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369579" y="7118088"/>
                <a:ext cx="14329207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5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 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D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𝑆𝐵𝐼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à (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𝑆𝐶𝐼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cùng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𝑆𝐼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⊥(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5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𝑆𝐼</m:t>
                    </m:r>
                  </m:oMath>
                </a14:m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5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579" y="7118088"/>
                <a:ext cx="14329207" cy="2400657"/>
              </a:xfrm>
              <a:prstGeom prst="rect">
                <a:avLst/>
              </a:prstGeom>
              <a:blipFill>
                <a:blip r:embed="rId9"/>
                <a:stretch>
                  <a:fillRect l="-2043" t="-6870" b="-13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432201" y="9785694"/>
                <a:ext cx="14580786" cy="2446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vi-VN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/>
                      </a:rPr>
                      <m:t></m:t>
                    </m:r>
                  </m:oMath>
                </a14:m>
                <a:r>
                  <a:rPr lang="en-US" sz="5000" dirty="0">
                    <a:latin typeface="+mj-lt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Kẻ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𝐼𝐾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 ⊥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5000" dirty="0">
                    <a:latin typeface="+mj-lt"/>
                  </a:rPr>
                  <a:t>.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</a:t>
                </a:r>
              </a:p>
              <a:p>
                <a:pPr lvl="1"/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𝑆𝐾𝐼</m:t>
                          </m:r>
                        </m:e>
                      </m:acc>
                      <m:r>
                        <a:rPr lang="en-US" sz="50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((</m:t>
                          </m:r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𝑆𝐵𝐶</m:t>
                          </m:r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),(</m:t>
                          </m:r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𝐴𝐵𝐶𝐷</m:t>
                          </m:r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acc>
                      <m:r>
                        <a:rPr lang="en-US" sz="5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5000" dirty="0">
                  <a:latin typeface="+mj-lt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01" y="9785694"/>
                <a:ext cx="14580786" cy="2446504"/>
              </a:xfrm>
              <a:prstGeom prst="rect">
                <a:avLst/>
              </a:prstGeom>
              <a:blipFill>
                <a:blip r:embed="rId10"/>
                <a:stretch>
                  <a:fillRect t="-6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690596" y="6997521"/>
            <a:ext cx="5176556" cy="504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2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ction Button: Back or Previous 34">
            <a:hlinkClick r:id="rId3" action="ppaction://hlinksldjump" highlightClick="1"/>
          </p:cNvPr>
          <p:cNvSpPr/>
          <p:nvPr/>
        </p:nvSpPr>
        <p:spPr>
          <a:xfrm>
            <a:off x="22168859" y="12302841"/>
            <a:ext cx="905164" cy="8589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23129448" y="12321313"/>
            <a:ext cx="942110" cy="8405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4387175" cy="204814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-204239" y="29522"/>
            <a:ext cx="16930981" cy="5324773"/>
            <a:chOff x="534988" y="1647865"/>
            <a:chExt cx="16594116" cy="2911509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568551" y="1647865"/>
              <a:ext cx="16560553" cy="291150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34988" y="1647866"/>
              <a:ext cx="3667814" cy="1176337"/>
              <a:chOff x="534988" y="1647866"/>
              <a:chExt cx="3667814" cy="1176337"/>
            </a:xfrm>
          </p:grpSpPr>
          <p:sp>
            <p:nvSpPr>
              <p:cNvPr id="45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Pentagon 45"/>
              <p:cNvSpPr/>
              <p:nvPr/>
            </p:nvSpPr>
            <p:spPr bwMode="auto">
              <a:xfrm>
                <a:off x="534988" y="1647866"/>
                <a:ext cx="3468069" cy="105739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7" name="Group 11"/>
              <p:cNvGrpSpPr/>
              <p:nvPr/>
            </p:nvGrpSpPr>
            <p:grpSpPr bwMode="auto">
              <a:xfrm>
                <a:off x="683779" y="1836908"/>
                <a:ext cx="644858" cy="586549"/>
                <a:chOff x="7440266" y="3398551"/>
                <a:chExt cx="838735" cy="834292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0" name="Freeform 4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1" name="Freeform 5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2" name="Freeform 5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3" name="Rectangle 5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4" name="Rectangle 53"/>
                <p:cNvSpPr>
                  <a:spLocks noChangeArrowheads="1"/>
                </p:cNvSpPr>
                <p:nvPr/>
              </p:nvSpPr>
              <p:spPr bwMode="auto">
                <a:xfrm>
                  <a:off x="7840315" y="3717639"/>
                  <a:ext cx="357189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5" name="Rectangle 5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6" name="Rectangle 55"/>
                <p:cNvSpPr>
                  <a:spLocks noChangeArrowheads="1"/>
                </p:cNvSpPr>
                <p:nvPr/>
              </p:nvSpPr>
              <p:spPr bwMode="auto">
                <a:xfrm>
                  <a:off x="7921813" y="4169343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48" name="Chevron 4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TextBox 13"/>
              <p:cNvSpPr txBox="1">
                <a:spLocks noChangeArrowheads="1"/>
              </p:cNvSpPr>
              <p:nvPr/>
            </p:nvSpPr>
            <p:spPr bwMode="auto">
              <a:xfrm>
                <a:off x="1465616" y="1721568"/>
                <a:ext cx="2737186" cy="555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10.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16608672" y="-729"/>
            <a:ext cx="4533042" cy="2919369"/>
            <a:chOff x="241306" y="1106599"/>
            <a:chExt cx="1689059" cy="896372"/>
          </a:xfrm>
        </p:grpSpPr>
        <p:sp>
          <p:nvSpPr>
            <p:cNvPr id="58" name="Rectangle 57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916952" y="1376459"/>
                  <a:ext cx="1013413" cy="3769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4000" dirty="0"/>
                    <a:t>.</a:t>
                  </a:r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952" y="1376459"/>
                  <a:ext cx="1013413" cy="376920"/>
                </a:xfrm>
                <a:prstGeom prst="rect">
                  <a:avLst/>
                </a:prstGeom>
                <a:blipFill>
                  <a:blip r:embed="rId4"/>
                  <a:stretch>
                    <a:fillRect b="-64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/>
          <p:cNvGrpSpPr/>
          <p:nvPr/>
        </p:nvGrpSpPr>
        <p:grpSpPr>
          <a:xfrm>
            <a:off x="20345543" y="9227"/>
            <a:ext cx="4468122" cy="2919369"/>
            <a:chOff x="241306" y="1106599"/>
            <a:chExt cx="1664869" cy="896372"/>
          </a:xfrm>
        </p:grpSpPr>
        <p:sp>
          <p:nvSpPr>
            <p:cNvPr id="66" name="Rectangle 65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892762" y="1357116"/>
                  <a:ext cx="1013413" cy="3769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chemeClr val="bg1"/>
                      </a:solidFill>
                    </a:rPr>
                    <a:t>.</a:t>
                  </a:r>
                  <a:r>
                    <a:rPr lang="en-US" sz="4000" b="1" dirty="0"/>
                    <a:t>	</a:t>
                  </a:r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2762" y="1357116"/>
                  <a:ext cx="1013413" cy="376920"/>
                </a:xfrm>
                <a:prstGeom prst="rect">
                  <a:avLst/>
                </a:prstGeom>
                <a:blipFill>
                  <a:blip r:embed="rId5"/>
                  <a:stretch>
                    <a:fillRect b="-5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/>
          <p:cNvGrpSpPr/>
          <p:nvPr/>
        </p:nvGrpSpPr>
        <p:grpSpPr>
          <a:xfrm>
            <a:off x="16578731" y="2937239"/>
            <a:ext cx="4286900" cy="2919369"/>
            <a:chOff x="241306" y="1106599"/>
            <a:chExt cx="1597344" cy="896372"/>
          </a:xfrm>
        </p:grpSpPr>
        <p:sp>
          <p:nvSpPr>
            <p:cNvPr id="70" name="Rectangle 69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825237" y="1316840"/>
                  <a:ext cx="1013413" cy="3770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sz="4000" dirty="0"/>
                    <a:t>.</a:t>
                  </a:r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237" y="1316840"/>
                  <a:ext cx="1013413" cy="377038"/>
                </a:xfrm>
                <a:prstGeom prst="rect">
                  <a:avLst/>
                </a:prstGeom>
                <a:blipFill>
                  <a:blip r:embed="rId6"/>
                  <a:stretch>
                    <a:fillRect b="-5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/>
          <p:cNvGrpSpPr/>
          <p:nvPr/>
        </p:nvGrpSpPr>
        <p:grpSpPr>
          <a:xfrm>
            <a:off x="20385996" y="2955838"/>
            <a:ext cx="4502627" cy="2919369"/>
            <a:chOff x="241306" y="1106599"/>
            <a:chExt cx="1677726" cy="896372"/>
          </a:xfrm>
        </p:grpSpPr>
        <p:sp>
          <p:nvSpPr>
            <p:cNvPr id="62" name="Rectangle 61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905619" y="1255585"/>
                  <a:ext cx="1013413" cy="6258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sz="4000" dirty="0"/>
                    <a:t>.</a:t>
                  </a:r>
                </a:p>
                <a:p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619" y="1255585"/>
                  <a:ext cx="1013413" cy="62589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3" name="Oval 72"/>
          <p:cNvSpPr/>
          <p:nvPr/>
        </p:nvSpPr>
        <p:spPr>
          <a:xfrm>
            <a:off x="16595388" y="601075"/>
            <a:ext cx="1450552" cy="16386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74" name="Group 73"/>
          <p:cNvGrpSpPr/>
          <p:nvPr/>
        </p:nvGrpSpPr>
        <p:grpSpPr>
          <a:xfrm>
            <a:off x="401864" y="5580982"/>
            <a:ext cx="23857074" cy="8135018"/>
            <a:chOff x="184495" y="3636275"/>
            <a:chExt cx="11926984" cy="4456375"/>
          </a:xfrm>
        </p:grpSpPr>
        <p:sp>
          <p:nvSpPr>
            <p:cNvPr id="75" name="Rounded Rectangle 74"/>
            <p:cNvSpPr/>
            <p:nvPr/>
          </p:nvSpPr>
          <p:spPr>
            <a:xfrm>
              <a:off x="184495" y="3865218"/>
              <a:ext cx="11926984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80" name="Freeform 7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>
            <a:off x="15698787" y="5998913"/>
            <a:ext cx="192831" cy="757356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50408" y="112554"/>
                <a:ext cx="12192000" cy="547842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14:m>
                  <m:oMath xmlns:m="http://schemas.openxmlformats.org/officeDocument/2006/math">
                    <m:r>
                      <a:rPr lang="en-US" sz="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thang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50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𝐴𝐷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𝑆𝐵𝐼</m:t>
                        </m:r>
                      </m:e>
                    </m:d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𝑆𝐶𝐼</m:t>
                        </m:r>
                      </m:e>
                    </m:d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408" y="112554"/>
                <a:ext cx="12192000" cy="5478423"/>
              </a:xfrm>
              <a:prstGeom prst="rect">
                <a:avLst/>
              </a:prstGeom>
              <a:blipFill>
                <a:blip r:embed="rId8"/>
                <a:stretch>
                  <a:fillRect l="-2400" t="-2670" r="-2400" b="-5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90596" y="6997521"/>
            <a:ext cx="5176556" cy="50424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961222" y="7152637"/>
                <a:ext cx="978456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vi-VN" sz="4000" dirty="0">
                    <a:solidFill>
                      <a:srgbClr val="000000"/>
                    </a:solidFill>
                    <a:sym typeface="Symbol"/>
                  </a:rPr>
                  <a:t></a:t>
                </a:r>
                <a:r>
                  <a:rPr lang="en-US" sz="4000" dirty="0"/>
                  <a:t>Ta </a:t>
                </a:r>
                <a:r>
                  <a:rPr lang="en-US" sz="4000" dirty="0" err="1"/>
                  <a:t>có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222" y="7152637"/>
                <a:ext cx="9784565" cy="707886"/>
              </a:xfrm>
              <a:prstGeom prst="rect">
                <a:avLst/>
              </a:prstGeom>
              <a:blipFill>
                <a:blip r:embed="rId10"/>
                <a:stretch>
                  <a:fillRect t="-18103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01926" y="8091427"/>
                <a:ext cx="15189692" cy="4391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4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CD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𝐴𝐵𝑀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1"/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𝐴𝑀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𝐵𝑀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(4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000" i="1">
                        <a:latin typeface="Cambria Math" panose="02040503050406030204" pitchFamily="18" charset="0"/>
                      </a:rPr>
                      <m:t> =2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5 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𝐼𝑀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𝐾𝑀𝐼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~∆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𝐴𝑀𝐵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⟹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𝐼𝑀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𝐵𝑀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𝐼𝐾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⟹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𝐼𝐾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.2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/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𝑆𝐼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𝐼𝐾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𝑡𝑎𝑛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⟹</m:t>
                    </m:r>
                    <m:r>
                      <a:rPr 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).2</m:t>
                    </m:r>
                    <m:r>
                      <a:rPr 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26" y="8091427"/>
                <a:ext cx="15189692" cy="4391843"/>
              </a:xfrm>
              <a:prstGeom prst="rect">
                <a:avLst/>
              </a:prstGeom>
              <a:blipFill>
                <a:blip r:embed="rId11"/>
                <a:stretch>
                  <a:fillRect t="-2497" b="-1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532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9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1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9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8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ction Button: Back or Previous 34">
            <a:hlinkClick r:id="rId3" action="ppaction://hlinksldjump" highlightClick="1"/>
          </p:cNvPr>
          <p:cNvSpPr/>
          <p:nvPr/>
        </p:nvSpPr>
        <p:spPr>
          <a:xfrm>
            <a:off x="22168859" y="12302841"/>
            <a:ext cx="905164" cy="8589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23129448" y="12321313"/>
            <a:ext cx="942110" cy="8405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4387175" cy="204814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-20183" y="9226"/>
            <a:ext cx="16930981" cy="5324773"/>
            <a:chOff x="534988" y="1647865"/>
            <a:chExt cx="16594116" cy="2911509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568551" y="1647865"/>
              <a:ext cx="16560553" cy="291150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34988" y="1647866"/>
              <a:ext cx="3667814" cy="1176337"/>
              <a:chOff x="534988" y="1647866"/>
              <a:chExt cx="3667814" cy="1176337"/>
            </a:xfrm>
          </p:grpSpPr>
          <p:sp>
            <p:nvSpPr>
              <p:cNvPr id="45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Pentagon 45"/>
              <p:cNvSpPr/>
              <p:nvPr/>
            </p:nvSpPr>
            <p:spPr bwMode="auto">
              <a:xfrm>
                <a:off x="534988" y="1647866"/>
                <a:ext cx="3468069" cy="105739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7" name="Group 11"/>
              <p:cNvGrpSpPr/>
              <p:nvPr/>
            </p:nvGrpSpPr>
            <p:grpSpPr bwMode="auto">
              <a:xfrm>
                <a:off x="683779" y="1836908"/>
                <a:ext cx="644858" cy="586549"/>
                <a:chOff x="7440266" y="3398551"/>
                <a:chExt cx="838735" cy="834292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0" name="Freeform 4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1" name="Freeform 5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2" name="Freeform 5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3" name="Rectangle 5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4" name="Rectangle 53"/>
                <p:cNvSpPr>
                  <a:spLocks noChangeArrowheads="1"/>
                </p:cNvSpPr>
                <p:nvPr/>
              </p:nvSpPr>
              <p:spPr bwMode="auto">
                <a:xfrm>
                  <a:off x="7840315" y="3717639"/>
                  <a:ext cx="357189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5" name="Rectangle 5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6" name="Rectangle 55"/>
                <p:cNvSpPr>
                  <a:spLocks noChangeArrowheads="1"/>
                </p:cNvSpPr>
                <p:nvPr/>
              </p:nvSpPr>
              <p:spPr bwMode="auto">
                <a:xfrm>
                  <a:off x="7921813" y="4169343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48" name="Chevron 4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TextBox 13"/>
              <p:cNvSpPr txBox="1">
                <a:spLocks noChangeArrowheads="1"/>
              </p:cNvSpPr>
              <p:nvPr/>
            </p:nvSpPr>
            <p:spPr bwMode="auto">
              <a:xfrm>
                <a:off x="1465616" y="1721568"/>
                <a:ext cx="2737186" cy="555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11.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16608672" y="-729"/>
            <a:ext cx="4182558" cy="2919369"/>
            <a:chOff x="241306" y="1106599"/>
            <a:chExt cx="1558465" cy="896372"/>
          </a:xfrm>
        </p:grpSpPr>
        <p:sp>
          <p:nvSpPr>
            <p:cNvPr id="58" name="Rectangle 57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709432" y="1306969"/>
                  <a:ext cx="1013413" cy="516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27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432" y="1306969"/>
                  <a:ext cx="1013413" cy="51632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/>
          <p:cNvGrpSpPr/>
          <p:nvPr/>
        </p:nvGrpSpPr>
        <p:grpSpPr>
          <a:xfrm>
            <a:off x="20345543" y="9227"/>
            <a:ext cx="4182558" cy="2919369"/>
            <a:chOff x="241306" y="1106599"/>
            <a:chExt cx="1558465" cy="896372"/>
          </a:xfrm>
        </p:grpSpPr>
        <p:sp>
          <p:nvSpPr>
            <p:cNvPr id="66" name="Rectangle 65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707986" y="1326819"/>
                  <a:ext cx="1013413" cy="5157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rad>
                          </m:num>
                          <m:den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986" y="1326819"/>
                  <a:ext cx="1013413" cy="51571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/>
          <p:cNvGrpSpPr/>
          <p:nvPr/>
        </p:nvGrpSpPr>
        <p:grpSpPr>
          <a:xfrm>
            <a:off x="16578731" y="2937239"/>
            <a:ext cx="4182558" cy="2919369"/>
            <a:chOff x="241306" y="1106599"/>
            <a:chExt cx="1558465" cy="896372"/>
          </a:xfrm>
        </p:grpSpPr>
        <p:sp>
          <p:nvSpPr>
            <p:cNvPr id="70" name="Rectangle 69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709270" y="1307682"/>
                  <a:ext cx="1013413" cy="5171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rad>
                          </m:num>
                          <m:den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36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270" y="1307682"/>
                  <a:ext cx="1013413" cy="51713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/>
          <p:cNvGrpSpPr/>
          <p:nvPr/>
        </p:nvGrpSpPr>
        <p:grpSpPr>
          <a:xfrm>
            <a:off x="20385996" y="2955838"/>
            <a:ext cx="4182558" cy="2919369"/>
            <a:chOff x="241306" y="1106599"/>
            <a:chExt cx="1558465" cy="896372"/>
          </a:xfrm>
        </p:grpSpPr>
        <p:sp>
          <p:nvSpPr>
            <p:cNvPr id="62" name="Rectangle 61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718774" y="1308559"/>
                  <a:ext cx="1013413" cy="5171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rad>
                          </m:num>
                          <m:den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18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774" y="1308559"/>
                  <a:ext cx="1013413" cy="51713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 73"/>
          <p:cNvGrpSpPr/>
          <p:nvPr/>
        </p:nvGrpSpPr>
        <p:grpSpPr>
          <a:xfrm>
            <a:off x="266746" y="5646744"/>
            <a:ext cx="23857074" cy="8135018"/>
            <a:chOff x="184495" y="3636275"/>
            <a:chExt cx="11926984" cy="4456375"/>
          </a:xfrm>
        </p:grpSpPr>
        <p:sp>
          <p:nvSpPr>
            <p:cNvPr id="75" name="Rounded Rectangle 74"/>
            <p:cNvSpPr/>
            <p:nvPr/>
          </p:nvSpPr>
          <p:spPr>
            <a:xfrm>
              <a:off x="184495" y="3865218"/>
              <a:ext cx="11926984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80" name="Freeform 7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>
            <a:off x="15698787" y="5998913"/>
            <a:ext cx="192831" cy="757356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83928" y="38088"/>
                <a:ext cx="12192000" cy="497661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07000"/>
                  </a:lnSpc>
                  <a:tabLst>
                    <a:tab pos="0" algn="l"/>
                  </a:tabLst>
                </a:pPr>
                <a:r>
                  <a:rPr lang="nl-NL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nl-NL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đáy là tam giác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nl-NL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nl-NL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nl-NL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nl-NL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Tam giác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𝑆𝐴𝐵</m:t>
                    </m:r>
                  </m:oMath>
                </a14:m>
                <a:r>
                  <a:rPr lang="nl-NL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cân tại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nl-NL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nằm trong mặt phẳng vuông góc với đáy. Gọi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nl-NL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trọng tâm tam giác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nl-NL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𝑆𝐴𝐺</m:t>
                        </m:r>
                      </m:e>
                    </m:d>
                  </m:oMath>
                </a14:m>
                <a:r>
                  <a:rPr lang="nl-NL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tạo với đáy một góc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60°</m:t>
                    </m:r>
                  </m:oMath>
                </a14:m>
                <a:r>
                  <a:rPr lang="nl-NL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khối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tứ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diện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𝐴𝐶𝐺𝑆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endParaRPr lang="en-US" sz="5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928" y="38088"/>
                <a:ext cx="12192000" cy="4976619"/>
              </a:xfrm>
              <a:prstGeom prst="rect">
                <a:avLst/>
              </a:prstGeom>
              <a:blipFill>
                <a:blip r:embed="rId8"/>
                <a:stretch>
                  <a:fillRect l="-2400" t="-3060" r="-2400" b="-5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" name="Picture 8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36706" y="7149234"/>
            <a:ext cx="6148681" cy="49455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618197" y="7181746"/>
                <a:ext cx="12404190" cy="4227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fr-FR" sz="4500" dirty="0"/>
                  <a:t>Ta </a:t>
                </a:r>
                <a:r>
                  <a:rPr lang="fr-FR" sz="4500" dirty="0" err="1"/>
                  <a:t>có</a:t>
                </a:r>
                <a:r>
                  <a:rPr lang="fr-FR" sz="45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</a:rPr>
                          <m:t>𝐴𝐵𝐶</m:t>
                        </m:r>
                      </m:sub>
                    </m:sSub>
                    <m:r>
                      <a:rPr lang="en-US" sz="450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500" i="1">
                        <a:effectLst/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500" i="1">
                        <a:effectLst/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4500" i="1">
                        <a:effectLst/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500" i="1">
                        <a:effectLst/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450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500" i="1" dirty="0">
                  <a:effectLst/>
                  <a:latin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4500" i="1">
                        <a:effectLst/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</a:rPr>
                          <m:t>𝐴𝐶𝐺</m:t>
                        </m:r>
                      </m:sub>
                    </m:sSub>
                    <m:r>
                      <a:rPr lang="en-US" sz="450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</a:rPr>
                          <m:t>𝐴𝐵𝐶</m:t>
                        </m:r>
                      </m:sub>
                    </m:sSub>
                    <m:r>
                      <a:rPr lang="en-US" sz="450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5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500" i="1">
                                <a:effectLst/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500" i="1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4500" dirty="0">
                    <a:effectLst/>
                  </a:rPr>
                  <a:t>.</a:t>
                </a:r>
                <a:endParaRPr lang="en-US" sz="4500" dirty="0">
                  <a:effectLst/>
                </a:endParaRPr>
              </a:p>
              <a:p>
                <a:pPr algn="just"/>
                <a:r>
                  <a:rPr lang="fr-FR" sz="4500" dirty="0" err="1">
                    <a:effectLst/>
                  </a:rPr>
                  <a:t>Gọi</a:t>
                </a:r>
                <a:r>
                  <a:rPr lang="fr-FR" sz="4500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i="1">
                        <a:effectLst/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fr-FR" sz="4500" dirty="0">
                    <a:effectLst/>
                  </a:rPr>
                  <a:t> là </a:t>
                </a:r>
                <a:r>
                  <a:rPr lang="fr-FR" sz="4500" dirty="0" err="1">
                    <a:effectLst/>
                  </a:rPr>
                  <a:t>trung</a:t>
                </a:r>
                <a:r>
                  <a:rPr lang="fr-FR" sz="4500" dirty="0">
                    <a:effectLst/>
                  </a:rPr>
                  <a:t> </a:t>
                </a:r>
                <a:r>
                  <a:rPr lang="fr-FR" sz="4500" dirty="0" err="1">
                    <a:effectLst/>
                  </a:rPr>
                  <a:t>điểm</a:t>
                </a:r>
                <a:r>
                  <a:rPr lang="fr-FR" sz="4500" dirty="0">
                    <a:effectLst/>
                  </a:rPr>
                  <a:t> </a:t>
                </a:r>
                <a:r>
                  <a:rPr lang="fr-FR" sz="4500" dirty="0" err="1">
                    <a:effectLst/>
                  </a:rPr>
                  <a:t>của</a:t>
                </a:r>
                <a:r>
                  <a:rPr lang="fr-FR" sz="4500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i="1">
                        <a:effectLst/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4500" i="1">
                        <a:effectLst/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500" i="1">
                        <a:effectLst/>
                        <a:latin typeface="Cambria Math" panose="02040503050406030204" pitchFamily="18" charset="0"/>
                      </a:rPr>
                      <m:t>𝑆𝐻</m:t>
                    </m:r>
                    <m:r>
                      <a:rPr lang="en-US" sz="4500" i="1">
                        <a:effectLst/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fr-FR" sz="4500" dirty="0">
                    <a:effectLst/>
                  </a:rPr>
                  <a:t>.</a:t>
                </a:r>
                <a:endParaRPr lang="en-US" sz="4500" dirty="0">
                  <a:effectLst/>
                </a:endParaRPr>
              </a:p>
              <a:p>
                <a:pPr algn="just"/>
                <a:r>
                  <a:rPr lang="fr-FR" sz="4500" dirty="0" err="1">
                    <a:effectLst/>
                  </a:rPr>
                  <a:t>Gọi</a:t>
                </a:r>
                <a:r>
                  <a:rPr lang="fr-FR" sz="4500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i="1">
                        <a:effectLst/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fr-FR" sz="4500" dirty="0">
                    <a:effectLst/>
                  </a:rPr>
                  <a:t> là </a:t>
                </a:r>
                <a:r>
                  <a:rPr lang="fr-FR" sz="4500" dirty="0" err="1">
                    <a:effectLst/>
                  </a:rPr>
                  <a:t>trung</a:t>
                </a:r>
                <a:r>
                  <a:rPr lang="fr-FR" sz="4500" dirty="0">
                    <a:effectLst/>
                  </a:rPr>
                  <a:t> </a:t>
                </a:r>
                <a:r>
                  <a:rPr lang="fr-FR" sz="4500" dirty="0" err="1">
                    <a:effectLst/>
                  </a:rPr>
                  <a:t>điểm</a:t>
                </a:r>
                <a:r>
                  <a:rPr lang="fr-FR" sz="4500" dirty="0">
                    <a:effectLst/>
                  </a:rPr>
                  <a:t> </a:t>
                </a:r>
                <a:r>
                  <a:rPr lang="fr-FR" sz="4500" dirty="0" err="1">
                    <a:effectLst/>
                  </a:rPr>
                  <a:t>của</a:t>
                </a:r>
                <a:r>
                  <a:rPr lang="fr-FR" sz="4500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i="1">
                        <a:effectLst/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fr-FR" sz="4500" dirty="0">
                    <a:effectLst/>
                  </a:rPr>
                  <a:t>, </a:t>
                </a:r>
                <a14:m>
                  <m:oMath xmlns:m="http://schemas.openxmlformats.org/officeDocument/2006/math">
                    <m:r>
                      <a:rPr lang="en-US" sz="4500" i="1">
                        <a:effectLst/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fr-FR" sz="4500" dirty="0">
                    <a:effectLst/>
                  </a:rPr>
                  <a:t> là </a:t>
                </a:r>
                <a:r>
                  <a:rPr lang="fr-FR" sz="4500" dirty="0" err="1">
                    <a:effectLst/>
                  </a:rPr>
                  <a:t>trung</a:t>
                </a:r>
                <a:r>
                  <a:rPr lang="fr-FR" sz="4500" dirty="0">
                    <a:effectLst/>
                  </a:rPr>
                  <a:t> </a:t>
                </a:r>
                <a:r>
                  <a:rPr lang="fr-FR" sz="4500" dirty="0" err="1">
                    <a:effectLst/>
                  </a:rPr>
                  <a:t>điểm</a:t>
                </a:r>
                <a:r>
                  <a:rPr lang="fr-FR" sz="4500" dirty="0">
                    <a:effectLst/>
                  </a:rPr>
                  <a:t> </a:t>
                </a:r>
                <a:r>
                  <a:rPr lang="fr-FR" sz="4500" dirty="0" err="1">
                    <a:effectLst/>
                  </a:rPr>
                  <a:t>của</a:t>
                </a:r>
                <a:r>
                  <a:rPr lang="fr-FR" sz="4500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i="1">
                        <a:effectLst/>
                        <a:latin typeface="Cambria Math" panose="02040503050406030204" pitchFamily="18" charset="0"/>
                      </a:rPr>
                      <m:t>𝐴𝑁</m:t>
                    </m:r>
                  </m:oMath>
                </a14:m>
                <a:r>
                  <a:rPr lang="fr-FR" sz="4500" dirty="0">
                    <a:effectLst/>
                  </a:rPr>
                  <a:t> </a:t>
                </a:r>
                <a:r>
                  <a:rPr lang="fr-FR" sz="4500" dirty="0" err="1">
                    <a:effectLst/>
                  </a:rPr>
                  <a:t>và</a:t>
                </a:r>
                <a:r>
                  <a:rPr lang="fr-FR" sz="4500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i="1">
                        <a:effectLst/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fr-FR" sz="4500" dirty="0">
                    <a:effectLst/>
                  </a:rPr>
                  <a:t> là </a:t>
                </a:r>
                <a:r>
                  <a:rPr lang="fr-FR" sz="4500" dirty="0" err="1">
                    <a:effectLst/>
                  </a:rPr>
                  <a:t>trung</a:t>
                </a:r>
                <a:r>
                  <a:rPr lang="fr-FR" sz="4500" dirty="0">
                    <a:effectLst/>
                  </a:rPr>
                  <a:t> </a:t>
                </a:r>
                <a:r>
                  <a:rPr lang="fr-FR" sz="4500" dirty="0" err="1">
                    <a:effectLst/>
                  </a:rPr>
                  <a:t>điểm</a:t>
                </a:r>
                <a:r>
                  <a:rPr lang="fr-FR" sz="4500" dirty="0">
                    <a:effectLst/>
                  </a:rPr>
                  <a:t> </a:t>
                </a:r>
                <a:r>
                  <a:rPr lang="fr-FR" sz="4500" dirty="0" err="1">
                    <a:effectLst/>
                  </a:rPr>
                  <a:t>của</a:t>
                </a:r>
                <a:r>
                  <a:rPr lang="fr-FR" sz="4500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i="1">
                        <a:effectLst/>
                        <a:latin typeface="Cambria Math" panose="02040503050406030204" pitchFamily="18" charset="0"/>
                      </a:rPr>
                      <m:t>𝐴𝐼</m:t>
                    </m:r>
                  </m:oMath>
                </a14:m>
                <a:r>
                  <a:rPr lang="fr-FR" sz="4500" dirty="0">
                    <a:effectLst/>
                  </a:rPr>
                  <a:t>.</a:t>
                </a:r>
                <a:endParaRPr lang="en-US" sz="4500" dirty="0">
                  <a:effectLst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197" y="7181746"/>
                <a:ext cx="12404190" cy="4227504"/>
              </a:xfrm>
              <a:prstGeom prst="rect">
                <a:avLst/>
              </a:prstGeom>
              <a:blipFill>
                <a:blip r:embed="rId10"/>
                <a:stretch>
                  <a:fillRect l="-2064" b="-6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299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ction Button: Back or Previous 34">
            <a:hlinkClick r:id="rId3" action="ppaction://hlinksldjump" highlightClick="1"/>
          </p:cNvPr>
          <p:cNvSpPr/>
          <p:nvPr/>
        </p:nvSpPr>
        <p:spPr>
          <a:xfrm>
            <a:off x="22168859" y="12302841"/>
            <a:ext cx="905164" cy="8589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23129448" y="12321313"/>
            <a:ext cx="942110" cy="8405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4387175" cy="204814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-20183" y="9226"/>
            <a:ext cx="16930981" cy="5324773"/>
            <a:chOff x="534988" y="1647865"/>
            <a:chExt cx="16594116" cy="2911509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568551" y="1647865"/>
              <a:ext cx="16560553" cy="291150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34988" y="1647866"/>
              <a:ext cx="3667814" cy="1176337"/>
              <a:chOff x="534988" y="1647866"/>
              <a:chExt cx="3667814" cy="1176337"/>
            </a:xfrm>
          </p:grpSpPr>
          <p:sp>
            <p:nvSpPr>
              <p:cNvPr id="45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Pentagon 45"/>
              <p:cNvSpPr/>
              <p:nvPr/>
            </p:nvSpPr>
            <p:spPr bwMode="auto">
              <a:xfrm>
                <a:off x="534988" y="1647866"/>
                <a:ext cx="3468069" cy="105739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7" name="Group 11"/>
              <p:cNvGrpSpPr/>
              <p:nvPr/>
            </p:nvGrpSpPr>
            <p:grpSpPr bwMode="auto">
              <a:xfrm>
                <a:off x="683779" y="1836908"/>
                <a:ext cx="644858" cy="586549"/>
                <a:chOff x="7440266" y="3398551"/>
                <a:chExt cx="838735" cy="834292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0" name="Freeform 4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1" name="Freeform 5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2" name="Freeform 5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3" name="Rectangle 5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4" name="Rectangle 53"/>
                <p:cNvSpPr>
                  <a:spLocks noChangeArrowheads="1"/>
                </p:cNvSpPr>
                <p:nvPr/>
              </p:nvSpPr>
              <p:spPr bwMode="auto">
                <a:xfrm>
                  <a:off x="7840315" y="3717639"/>
                  <a:ext cx="357189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5" name="Rectangle 5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6" name="Rectangle 55"/>
                <p:cNvSpPr>
                  <a:spLocks noChangeArrowheads="1"/>
                </p:cNvSpPr>
                <p:nvPr/>
              </p:nvSpPr>
              <p:spPr bwMode="auto">
                <a:xfrm>
                  <a:off x="7921813" y="4169343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48" name="Chevron 4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TextBox 13"/>
              <p:cNvSpPr txBox="1">
                <a:spLocks noChangeArrowheads="1"/>
              </p:cNvSpPr>
              <p:nvPr/>
            </p:nvSpPr>
            <p:spPr bwMode="auto">
              <a:xfrm>
                <a:off x="1465616" y="1721568"/>
                <a:ext cx="2737186" cy="555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11.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16608672" y="-729"/>
            <a:ext cx="4182558" cy="2919369"/>
            <a:chOff x="241306" y="1106599"/>
            <a:chExt cx="1558465" cy="896372"/>
          </a:xfrm>
        </p:grpSpPr>
        <p:sp>
          <p:nvSpPr>
            <p:cNvPr id="58" name="Rectangle 57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709432" y="1306969"/>
                  <a:ext cx="1013413" cy="516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27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432" y="1306969"/>
                  <a:ext cx="1013413" cy="51632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/>
          <p:cNvGrpSpPr/>
          <p:nvPr/>
        </p:nvGrpSpPr>
        <p:grpSpPr>
          <a:xfrm>
            <a:off x="20345543" y="9227"/>
            <a:ext cx="4182558" cy="2919369"/>
            <a:chOff x="241306" y="1106599"/>
            <a:chExt cx="1558465" cy="896372"/>
          </a:xfrm>
        </p:grpSpPr>
        <p:sp>
          <p:nvSpPr>
            <p:cNvPr id="66" name="Rectangle 65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707986" y="1326819"/>
                  <a:ext cx="1013413" cy="5157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rad>
                          </m:num>
                          <m:den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986" y="1326819"/>
                  <a:ext cx="1013413" cy="51571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/>
          <p:cNvGrpSpPr/>
          <p:nvPr/>
        </p:nvGrpSpPr>
        <p:grpSpPr>
          <a:xfrm>
            <a:off x="16578731" y="2937239"/>
            <a:ext cx="4182558" cy="2919369"/>
            <a:chOff x="241306" y="1106599"/>
            <a:chExt cx="1558465" cy="896372"/>
          </a:xfrm>
        </p:grpSpPr>
        <p:sp>
          <p:nvSpPr>
            <p:cNvPr id="70" name="Rectangle 69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709270" y="1307682"/>
                  <a:ext cx="1013413" cy="5171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rad>
                          </m:num>
                          <m:den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36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270" y="1307682"/>
                  <a:ext cx="1013413" cy="51713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/>
          <p:cNvGrpSpPr/>
          <p:nvPr/>
        </p:nvGrpSpPr>
        <p:grpSpPr>
          <a:xfrm>
            <a:off x="20385996" y="2955838"/>
            <a:ext cx="4182558" cy="2919369"/>
            <a:chOff x="241306" y="1106599"/>
            <a:chExt cx="1558465" cy="896372"/>
          </a:xfrm>
        </p:grpSpPr>
        <p:sp>
          <p:nvSpPr>
            <p:cNvPr id="62" name="Rectangle 61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718774" y="1308559"/>
                  <a:ext cx="1013413" cy="5171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rad>
                          </m:num>
                          <m:den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18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774" y="1308559"/>
                  <a:ext cx="1013413" cy="51713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3" name="Oval 72"/>
          <p:cNvSpPr/>
          <p:nvPr/>
        </p:nvSpPr>
        <p:spPr>
          <a:xfrm>
            <a:off x="16623292" y="3503700"/>
            <a:ext cx="1450552" cy="16386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grpSp>
        <p:nvGrpSpPr>
          <p:cNvPr id="74" name="Group 73"/>
          <p:cNvGrpSpPr/>
          <p:nvPr/>
        </p:nvGrpSpPr>
        <p:grpSpPr>
          <a:xfrm>
            <a:off x="266746" y="5646744"/>
            <a:ext cx="23857074" cy="8135018"/>
            <a:chOff x="184495" y="3636275"/>
            <a:chExt cx="11926984" cy="4456375"/>
          </a:xfrm>
        </p:grpSpPr>
        <p:sp>
          <p:nvSpPr>
            <p:cNvPr id="75" name="Rounded Rectangle 74"/>
            <p:cNvSpPr/>
            <p:nvPr/>
          </p:nvSpPr>
          <p:spPr>
            <a:xfrm>
              <a:off x="184495" y="3865218"/>
              <a:ext cx="11926984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80" name="Freeform 7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>
            <a:off x="15698787" y="5998913"/>
            <a:ext cx="192831" cy="757356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83928" y="38088"/>
                <a:ext cx="12192000" cy="497661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07000"/>
                  </a:lnSpc>
                  <a:tabLst>
                    <a:tab pos="0" algn="l"/>
                  </a:tabLst>
                </a:pPr>
                <a:r>
                  <a:rPr lang="nl-NL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nl-NL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đáy là tam giác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nl-NL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nl-NL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nl-NL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nl-NL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Tam giác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𝑆𝐴𝐵</m:t>
                    </m:r>
                  </m:oMath>
                </a14:m>
                <a:r>
                  <a:rPr lang="nl-NL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cân tại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nl-NL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nằm trong mặt phẳng vuông góc với đáy. Gọi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nl-NL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trọng tâm tam giác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nl-NL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𝑆𝐴𝐺</m:t>
                        </m:r>
                      </m:e>
                    </m:d>
                  </m:oMath>
                </a14:m>
                <a:r>
                  <a:rPr lang="nl-NL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tạo với đáy một góc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60°</m:t>
                    </m:r>
                  </m:oMath>
                </a14:m>
                <a:r>
                  <a:rPr lang="nl-NL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khối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tứ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diện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𝐴𝐶𝐺𝑆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endParaRPr lang="en-US" sz="5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928" y="38088"/>
                <a:ext cx="12192000" cy="4976619"/>
              </a:xfrm>
              <a:prstGeom prst="rect">
                <a:avLst/>
              </a:prstGeom>
              <a:blipFill>
                <a:blip r:embed="rId8"/>
                <a:stretch>
                  <a:fillRect l="-2400" t="-3060" r="-2400" b="-5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" name="Picture 8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36706" y="7149234"/>
            <a:ext cx="6148681" cy="49455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91153" y="7149234"/>
                <a:ext cx="12192000" cy="550336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53975" indent="65088" algn="just">
                  <a:buNone/>
                </a:pPr>
                <a14:m>
                  <m:oMath xmlns:m="http://schemas.openxmlformats.org/officeDocument/2006/math">
                    <m:r>
                      <a:rPr lang="vi-VN" sz="4500" i="1">
                        <a:latin typeface="Cambria Math" panose="02040503050406030204" pitchFamily="18" charset="0"/>
                        <a:sym typeface="Symbol"/>
                      </a:rPr>
                      <m:t></m:t>
                    </m:r>
                  </m:oMath>
                </a14:m>
                <a:r>
                  <a:rPr lang="fr-FR" sz="4500" dirty="0"/>
                  <a:t>Ta </a:t>
                </a:r>
                <a:r>
                  <a:rPr lang="fr-FR" sz="4500" dirty="0" err="1"/>
                  <a:t>có</a:t>
                </a:r>
                <a:r>
                  <a:rPr lang="fr-FR" sz="4500" dirty="0"/>
                  <a:t>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𝐵𝑁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𝐵𝐼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𝐴𝑁</m:t>
                    </m:r>
                    <m:r>
                      <a:rPr lang="en-US" sz="45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𝐻𝐾</m:t>
                    </m:r>
                    <m:r>
                      <a:rPr lang="en-US" sz="45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𝐴𝑁</m:t>
                    </m:r>
                  </m:oMath>
                </a14:m>
                <a:r>
                  <a:rPr lang="fr-FR" sz="4500" dirty="0"/>
                  <a:t>.</a:t>
                </a:r>
                <a:endParaRPr lang="en-US" sz="4500" dirty="0"/>
              </a:p>
              <a:p>
                <a:r>
                  <a:rPr lang="fr-FR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</a:rPr>
                      <m:t>𝐴𝐺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4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𝑆𝐻𝐾</m:t>
                        </m:r>
                      </m:e>
                    </m:d>
                  </m:oMath>
                </a14:m>
                <a:r>
                  <a:rPr lang="fr-FR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fr-FR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fr-FR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fr-FR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𝑆𝐴𝐺</m:t>
                        </m:r>
                      </m:e>
                    </m:d>
                  </m:oMath>
                </a14:m>
                <a:r>
                  <a:rPr lang="fr-FR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fr-FR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fr-FR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𝑆𝐾𝐻</m:t>
                        </m:r>
                      </m:e>
                    </m:acc>
                    <m:r>
                      <a:rPr lang="en-US" sz="4500" i="1">
                        <a:latin typeface="Cambria Math" panose="02040503050406030204" pitchFamily="18" charset="0"/>
                      </a:rPr>
                      <m:t>=60°</m:t>
                    </m:r>
                  </m:oMath>
                </a14:m>
                <a:r>
                  <a:rPr lang="fr-FR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4500" dirty="0">
                    <a:sym typeface="Symbol"/>
                  </a:rPr>
                  <a:t></a:t>
                </a:r>
                <a:r>
                  <a:rPr lang="fr-FR" sz="4500" dirty="0"/>
                  <a:t>Ta </a:t>
                </a:r>
                <a:r>
                  <a:rPr lang="fr-FR" sz="4500" dirty="0" err="1"/>
                  <a:t>có</a:t>
                </a:r>
                <a:r>
                  <a:rPr lang="fr-FR" sz="4500" dirty="0"/>
                  <a:t>: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</a:rPr>
                      <m:t>𝐵𝐼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500" i="1">
                        <a:latin typeface="Cambria Math" panose="02040503050406030204" pitchFamily="18" charset="0"/>
                      </a:rPr>
                      <m:t>𝐴𝑁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5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5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𝐻𝐾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500" i="1">
                        <a:latin typeface="Cambria Math" panose="02040503050406030204" pitchFamily="18" charset="0"/>
                      </a:rPr>
                      <m:t>𝐵𝐼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5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4500" dirty="0"/>
                  <a:t>,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</a:rPr>
                      <m:t>𝑆𝐻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𝑆𝐾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45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func>
                    <m:r>
                      <a:rPr lang="en-US" sz="4500" i="1">
                        <a:latin typeface="Cambria Math" panose="02040503050406030204" pitchFamily="18" charset="0"/>
                      </a:rPr>
                      <m:t>0°=</m:t>
                    </m:r>
                    <m:f>
                      <m:fPr>
                        <m:ctrlPr>
                          <a:rPr lang="en-US" sz="4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5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5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4500" dirty="0"/>
                  <a:t>.  </a:t>
                </a:r>
                <a:r>
                  <a:rPr lang="fr-FR" sz="4500" dirty="0" err="1"/>
                  <a:t>Vậy</a:t>
                </a:r>
                <a:r>
                  <a:rPr lang="fr-FR" sz="4500" dirty="0"/>
                  <a:t>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𝐴𝐶𝐺𝑆</m:t>
                        </m:r>
                      </m:sub>
                    </m:sSub>
                    <m:r>
                      <a:rPr lang="en-US" sz="45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𝐴𝐶𝐺</m:t>
                        </m:r>
                      </m:sub>
                    </m:sSub>
                    <m:r>
                      <a:rPr lang="en-US" sz="4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5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𝑆𝐻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4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𝐴𝐶𝐺</m:t>
                        </m:r>
                      </m:sub>
                    </m:sSub>
                    <m:r>
                      <a:rPr lang="en-US" sz="4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5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5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5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5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fr-FR" sz="4500" dirty="0"/>
                  <a:t>.</a:t>
                </a:r>
                <a:endParaRPr lang="en-US" sz="45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153" y="7149234"/>
                <a:ext cx="12192000" cy="5503366"/>
              </a:xfrm>
              <a:prstGeom prst="rect">
                <a:avLst/>
              </a:prstGeom>
              <a:blipFill>
                <a:blip r:embed="rId10"/>
                <a:stretch>
                  <a:fillRect l="-2100" t="-2326" b="-1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289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ction Button: Back or Previous 34">
            <a:hlinkClick r:id="rId3" action="ppaction://hlinksldjump" highlightClick="1"/>
          </p:cNvPr>
          <p:cNvSpPr/>
          <p:nvPr/>
        </p:nvSpPr>
        <p:spPr>
          <a:xfrm>
            <a:off x="22168859" y="12302841"/>
            <a:ext cx="905164" cy="8589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23129448" y="12321313"/>
            <a:ext cx="942110" cy="8405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4387175" cy="204814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-20183" y="9226"/>
            <a:ext cx="16930981" cy="5324773"/>
            <a:chOff x="534988" y="1647865"/>
            <a:chExt cx="16594116" cy="2911509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568551" y="1647865"/>
              <a:ext cx="16560553" cy="291150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34988" y="1647866"/>
              <a:ext cx="3667814" cy="1176337"/>
              <a:chOff x="534988" y="1647866"/>
              <a:chExt cx="3667814" cy="1176337"/>
            </a:xfrm>
          </p:grpSpPr>
          <p:sp>
            <p:nvSpPr>
              <p:cNvPr id="45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Pentagon 45"/>
              <p:cNvSpPr/>
              <p:nvPr/>
            </p:nvSpPr>
            <p:spPr bwMode="auto">
              <a:xfrm>
                <a:off x="534988" y="1647866"/>
                <a:ext cx="3468069" cy="105739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7" name="Group 11"/>
              <p:cNvGrpSpPr/>
              <p:nvPr/>
            </p:nvGrpSpPr>
            <p:grpSpPr bwMode="auto">
              <a:xfrm>
                <a:off x="683779" y="1836908"/>
                <a:ext cx="644858" cy="586549"/>
                <a:chOff x="7440266" y="3398551"/>
                <a:chExt cx="838735" cy="834292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0" name="Freeform 4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1" name="Freeform 5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2" name="Freeform 5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3" name="Rectangle 5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4" name="Rectangle 53"/>
                <p:cNvSpPr>
                  <a:spLocks noChangeArrowheads="1"/>
                </p:cNvSpPr>
                <p:nvPr/>
              </p:nvSpPr>
              <p:spPr bwMode="auto">
                <a:xfrm>
                  <a:off x="7840315" y="3717639"/>
                  <a:ext cx="357189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5" name="Rectangle 5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6" name="Rectangle 55"/>
                <p:cNvSpPr>
                  <a:spLocks noChangeArrowheads="1"/>
                </p:cNvSpPr>
                <p:nvPr/>
              </p:nvSpPr>
              <p:spPr bwMode="auto">
                <a:xfrm>
                  <a:off x="7921813" y="4169343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48" name="Chevron 4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TextBox 13"/>
              <p:cNvSpPr txBox="1">
                <a:spLocks noChangeArrowheads="1"/>
              </p:cNvSpPr>
              <p:nvPr/>
            </p:nvSpPr>
            <p:spPr bwMode="auto">
              <a:xfrm>
                <a:off x="1465616" y="1721568"/>
                <a:ext cx="2737186" cy="555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12.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16608672" y="-729"/>
            <a:ext cx="4397949" cy="2919369"/>
            <a:chOff x="241306" y="1106599"/>
            <a:chExt cx="1638722" cy="896372"/>
          </a:xfrm>
        </p:grpSpPr>
        <p:sp>
          <p:nvSpPr>
            <p:cNvPr id="58" name="Rectangle 57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866615" y="1366854"/>
                  <a:ext cx="1013413" cy="3628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BR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BR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a14:m>
                  <a:r>
                    <a:rPr lang="pt-BR" sz="4000" dirty="0">
                      <a:solidFill>
                        <a:schemeClr val="bg1"/>
                      </a:solidFill>
                    </a:rPr>
                    <a:t> .</a:t>
                  </a:r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15" y="1366854"/>
                  <a:ext cx="1013413" cy="362883"/>
                </a:xfrm>
                <a:prstGeom prst="rect">
                  <a:avLst/>
                </a:prstGeom>
                <a:blipFill>
                  <a:blip r:embed="rId4"/>
                  <a:stretch>
                    <a:fillRect b="-97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/>
          <p:cNvGrpSpPr/>
          <p:nvPr/>
        </p:nvGrpSpPr>
        <p:grpSpPr>
          <a:xfrm>
            <a:off x="20345543" y="9227"/>
            <a:ext cx="4660185" cy="2919369"/>
            <a:chOff x="241306" y="1106599"/>
            <a:chExt cx="1736434" cy="896372"/>
          </a:xfrm>
        </p:grpSpPr>
        <p:sp>
          <p:nvSpPr>
            <p:cNvPr id="66" name="Rectangle 65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964327" y="1367953"/>
                  <a:ext cx="1013413" cy="3641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BR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BR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a14:m>
                  <a:r>
                    <a:rPr lang="pt-BR" sz="4000" dirty="0">
                      <a:solidFill>
                        <a:schemeClr val="bg1"/>
                      </a:solidFill>
                    </a:rPr>
                    <a:t>.</a:t>
                  </a:r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327" y="1367953"/>
                  <a:ext cx="1013413" cy="364182"/>
                </a:xfrm>
                <a:prstGeom prst="rect">
                  <a:avLst/>
                </a:prstGeom>
                <a:blipFill>
                  <a:blip r:embed="rId5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/>
          <p:cNvGrpSpPr/>
          <p:nvPr/>
        </p:nvGrpSpPr>
        <p:grpSpPr>
          <a:xfrm>
            <a:off x="16578731" y="2937239"/>
            <a:ext cx="4596038" cy="2919369"/>
            <a:chOff x="241306" y="1106599"/>
            <a:chExt cx="1712532" cy="896372"/>
          </a:xfrm>
        </p:grpSpPr>
        <p:sp>
          <p:nvSpPr>
            <p:cNvPr id="70" name="Rectangle 69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940425" y="1308102"/>
                  <a:ext cx="1013413" cy="3641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BR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BR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96</m:t>
                          </m:r>
                        </m:den>
                      </m:f>
                    </m:oMath>
                  </a14:m>
                  <a:r>
                    <a:rPr lang="pt-BR" sz="4000" dirty="0">
                      <a:solidFill>
                        <a:schemeClr val="bg1"/>
                      </a:solidFill>
                    </a:rPr>
                    <a:t>.</a:t>
                  </a:r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425" y="1308102"/>
                  <a:ext cx="1013413" cy="364182"/>
                </a:xfrm>
                <a:prstGeom prst="rect">
                  <a:avLst/>
                </a:prstGeom>
                <a:blipFill>
                  <a:blip r:embed="rId6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/>
          <p:cNvGrpSpPr/>
          <p:nvPr/>
        </p:nvGrpSpPr>
        <p:grpSpPr>
          <a:xfrm>
            <a:off x="20385996" y="2955838"/>
            <a:ext cx="4530691" cy="2919370"/>
            <a:chOff x="241306" y="1106599"/>
            <a:chExt cx="1688183" cy="896372"/>
          </a:xfrm>
        </p:grpSpPr>
        <p:sp>
          <p:nvSpPr>
            <p:cNvPr id="62" name="Rectangle 61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916076" y="1307400"/>
                  <a:ext cx="1013413" cy="6070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BR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BR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</m:oMath>
                  </a14:m>
                  <a:r>
                    <a:rPr lang="pt-BR" sz="4000" dirty="0">
                      <a:solidFill>
                        <a:schemeClr val="bg1"/>
                      </a:solidFill>
                    </a:rPr>
                    <a:t>.</a:t>
                  </a:r>
                  <a:endParaRPr lang="en-US" sz="4000" dirty="0">
                    <a:solidFill>
                      <a:schemeClr val="bg1"/>
                    </a:solidFill>
                  </a:endParaRPr>
                </a:p>
                <a:p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076" y="1307400"/>
                  <a:ext cx="1013413" cy="60704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3" name="Oval 72"/>
          <p:cNvSpPr/>
          <p:nvPr/>
        </p:nvSpPr>
        <p:spPr>
          <a:xfrm>
            <a:off x="20400020" y="3536205"/>
            <a:ext cx="1450552" cy="16386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grpSp>
        <p:nvGrpSpPr>
          <p:cNvPr id="74" name="Group 73"/>
          <p:cNvGrpSpPr/>
          <p:nvPr/>
        </p:nvGrpSpPr>
        <p:grpSpPr>
          <a:xfrm>
            <a:off x="401864" y="5580982"/>
            <a:ext cx="23857074" cy="8135018"/>
            <a:chOff x="184495" y="3636275"/>
            <a:chExt cx="11926984" cy="4456375"/>
          </a:xfrm>
        </p:grpSpPr>
        <p:sp>
          <p:nvSpPr>
            <p:cNvPr id="75" name="Rounded Rectangle 74"/>
            <p:cNvSpPr/>
            <p:nvPr/>
          </p:nvSpPr>
          <p:spPr>
            <a:xfrm>
              <a:off x="184495" y="3865218"/>
              <a:ext cx="11926984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80" name="Freeform 7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>
            <a:off x="15698787" y="5998913"/>
            <a:ext cx="192831" cy="757356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76323" y="382519"/>
                <a:ext cx="12192000" cy="393954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pt-BR" sz="5000" spc="-1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000">
                        <a:latin typeface="Cambria Math" panose="02040503050406030204" pitchFamily="18" charset="0"/>
                      </a:rPr>
                      <m:t>S</m:t>
                    </m:r>
                    <m:r>
                      <a:rPr lang="pt-BR" sz="50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pt-BR" sz="5000" spc="-1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đáy </a:t>
                </a:r>
                <a14:m>
                  <m:oMath xmlns:m="http://schemas.openxmlformats.org/officeDocument/2006/math">
                    <m:r>
                      <a:rPr lang="pt-BR" sz="50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pt-BR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là tam giác đều cạnh bằng </a:t>
                </a:r>
                <a14:m>
                  <m:oMath xmlns:m="http://schemas.openxmlformats.org/officeDocument/2006/math">
                    <m:r>
                      <a:rPr lang="pt-BR" sz="50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pt-BR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tam giác </a:t>
                </a:r>
                <a14:m>
                  <m:oMath xmlns:m="http://schemas.openxmlformats.org/officeDocument/2006/math">
                    <m:r>
                      <a:rPr lang="pt-BR" sz="5000" i="1">
                        <a:latin typeface="Cambria Math" panose="02040503050406030204" pitchFamily="18" charset="0"/>
                      </a:rPr>
                      <m:t>𝑆𝐴𝐵</m:t>
                    </m:r>
                  </m:oMath>
                </a14:m>
                <a:r>
                  <a:rPr lang="pt-BR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cân tại </a:t>
                </a:r>
                <a14:m>
                  <m:oMath xmlns:m="http://schemas.openxmlformats.org/officeDocument/2006/math">
                    <m:r>
                      <a:rPr lang="pt-BR" sz="50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pt-BR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nằm trong mặt phẳng vuông góc với đáy, </a:t>
                </a:r>
                <a14:m>
                  <m:oMath xmlns:m="http://schemas.openxmlformats.org/officeDocument/2006/math">
                    <m:r>
                      <a:rPr lang="pt-BR" sz="5000" i="1">
                        <a:latin typeface="Cambria Math" panose="02040503050406030204" pitchFamily="18" charset="0"/>
                      </a:rPr>
                      <m:t>𝑆𝐶</m:t>
                    </m:r>
                  </m:oMath>
                </a14:m>
                <a:r>
                  <a:rPr lang="pt-BR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hợp với đáy một góc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5000" i="1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pt-BR" sz="5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pt-BR" sz="5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sz="50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pt-BR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pt-BR" sz="5000" i="1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pt-BR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pt-BR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Tính thể tích khối chóp </a:t>
                </a:r>
                <a14:m>
                  <m:oMath xmlns:m="http://schemas.openxmlformats.org/officeDocument/2006/math">
                    <m:r>
                      <a:rPr lang="pt-BR" sz="5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pt-BR" sz="5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pt-BR" sz="5000" i="1">
                        <a:latin typeface="Cambria Math" panose="02040503050406030204" pitchFamily="18" charset="0"/>
                      </a:rPr>
                      <m:t>𝐵𝐶𝑀</m:t>
                    </m:r>
                  </m:oMath>
                </a14:m>
                <a:r>
                  <a:rPr lang="pt-BR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323" y="382519"/>
                <a:ext cx="12192000" cy="3939540"/>
              </a:xfrm>
              <a:prstGeom prst="rect">
                <a:avLst/>
              </a:prstGeom>
              <a:blipFill>
                <a:blip r:embed="rId8"/>
                <a:stretch>
                  <a:fillRect l="-2400" t="-3715" r="-1900" b="-7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" name="Picture 8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3" r="2206" b="2602"/>
          <a:stretch>
            <a:fillRect/>
          </a:stretch>
        </p:blipFill>
        <p:spPr bwMode="auto">
          <a:xfrm>
            <a:off x="17208087" y="7258295"/>
            <a:ext cx="5865936" cy="492084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126271" y="6570091"/>
                <a:ext cx="14765347" cy="6837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Gọi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trung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. Theo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𝑆𝐻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⊥(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𝑆𝐶𝐻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𝐶𝐻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.</a:t>
                </a:r>
              </a:p>
              <a:p>
                <a:r>
                  <a:rPr lang="fr-FR" sz="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Xét</a:t>
                </a:r>
                <a:r>
                  <a:rPr lang="fr-FR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tam</a:t>
                </a:r>
                <a:r>
                  <a:rPr lang="fr-FR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fr-FR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𝑆𝐶𝐻</m:t>
                    </m:r>
                  </m:oMath>
                </a14:m>
                <a:r>
                  <a:rPr lang="fr-FR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 </a:t>
                </a:r>
                <a:r>
                  <a:rPr lang="fr-FR" sz="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fr-FR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𝑆𝐻</m:t>
                    </m:r>
                    <m:r>
                      <a:rPr lang="fr-FR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𝐶𝐻</m:t>
                    </m:r>
                    <m:r>
                      <a:rPr lang="fr-FR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fr-FR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𝑡𝑎𝑛</m:t>
                    </m:r>
                    <m:sSup>
                      <m:sSup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30</m:t>
                        </m:r>
                      </m:e>
                      <m:sup>
                        <m:r>
                          <a:rPr lang="fr-FR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fr-FR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5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fr-FR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fr-FR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5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fr-FR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fr-FR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Diện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tam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</m:t>
                        </m:r>
                      </m:sub>
                    </m:sSub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f>
                      <m:f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f>
                      <m:f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5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5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  <m:r>
                          <a:rPr lang="en-US" sz="5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5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𝐵𝐶𝑀</m:t>
                        </m:r>
                      </m:sub>
                    </m:sSub>
                    <m:r>
                      <a:rPr lang="en-US" sz="5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5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5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  <m:r>
                          <a:rPr lang="en-US" sz="5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5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</m:t>
                        </m:r>
                      </m:sub>
                    </m:sSub>
                    <m:r>
                      <a:rPr lang="en-US" sz="5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5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5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lang="en-US" sz="5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271" y="6570091"/>
                <a:ext cx="14765347" cy="6837769"/>
              </a:xfrm>
              <a:prstGeom prst="rect">
                <a:avLst/>
              </a:prstGeom>
              <a:blipFill>
                <a:blip r:embed="rId10"/>
                <a:stretch>
                  <a:fillRect l="-1982" t="-2141" r="-2601" b="-1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00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19166" y="2599459"/>
            <a:ext cx="10594842" cy="886068"/>
            <a:chOff x="644526" y="2795826"/>
            <a:chExt cx="10594842" cy="886068"/>
          </a:xfrm>
        </p:grpSpPr>
        <p:sp>
          <p:nvSpPr>
            <p:cNvPr id="7" name="TextBox 6"/>
            <p:cNvSpPr txBox="1"/>
            <p:nvPr/>
          </p:nvSpPr>
          <p:spPr>
            <a:xfrm>
              <a:off x="2247768" y="2799216"/>
              <a:ext cx="8991600" cy="882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tabLst>
                  <a:tab pos="450215" algn="l"/>
                </a:tabLst>
              </a:pPr>
              <a:r>
                <a:rPr lang="en-US" sz="4800" b="1" smtClean="0">
                  <a:solidFill>
                    <a:srgbClr val="C00000"/>
                  </a:solidFill>
                  <a:latin typeface="Times New Roman"/>
                  <a:ea typeface="Times New Roman"/>
                </a:rPr>
                <a:t> </a:t>
              </a:r>
              <a:r>
                <a:rPr lang="en-US" sz="4800" b="1">
                  <a:solidFill>
                    <a:srgbClr val="C00000"/>
                  </a:solidFill>
                  <a:latin typeface="Times New Roman"/>
                  <a:ea typeface="Times New Roman"/>
                </a:rPr>
                <a:t>KIẾN THỨC CƠ BẢN. </a:t>
              </a:r>
              <a:endParaRPr lang="en-GB" sz="4800" dirty="0">
                <a:latin typeface="Times New Roman"/>
                <a:ea typeface="Times New Roman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78562" y="2795826"/>
              <a:ext cx="57099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2473" y="3652906"/>
            <a:ext cx="24007167" cy="10139293"/>
            <a:chOff x="1076414" y="4377893"/>
            <a:chExt cx="22325581" cy="3667337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740767"/>
              <a:ext cx="21868726" cy="3304463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77893"/>
              <a:ext cx="8685714" cy="730412"/>
              <a:chOff x="166396" y="8755080"/>
              <a:chExt cx="8685714" cy="73041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3" y="8755080"/>
                <a:ext cx="8467587" cy="302162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81"/>
                <a:ext cx="702538" cy="704911"/>
                <a:chOff x="-145995" y="8633545"/>
                <a:chExt cx="787401" cy="790061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5"/>
                  <a:ext cx="787400" cy="721801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196831" y="8809003"/>
                <a:ext cx="6513322" cy="2932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smtClean="0">
                    <a:latin typeface="Times New Roman"/>
                    <a:ea typeface="Times New Roman"/>
                  </a:rPr>
                  <a:t>3. Các dạng toán cơ bản</a:t>
                </a:r>
                <a:endParaRPr lang="en-GB" sz="4800" dirty="0"/>
              </a:p>
            </p:txBody>
          </p:sp>
        </p:grpSp>
      </p:grpSp>
      <p:sp>
        <p:nvSpPr>
          <p:cNvPr id="41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5528"/>
            <a:ext cx="24387175" cy="2571884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66242" y="354575"/>
            <a:ext cx="229139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</a:t>
            </a: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KHỐI CHÓP </a:t>
            </a:r>
          </a:p>
          <a:p>
            <a:pPr algn="ctr"/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MẶT BÊN VUÔNG GÓC VỚI ĐÁY</a:t>
            </a:r>
            <a:endParaRPr lang="en-US" sz="6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473599" y="5946980"/>
            <a:ext cx="6013185" cy="915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nl-NL" sz="5000" smtClean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vi-VN" sz="5000" b="1" dirty="0">
                <a:solidFill>
                  <a:srgbClr val="0000CC"/>
                </a:solidFill>
                <a:latin typeface="Times New Roman"/>
                <a:ea typeface="Times New Roman"/>
              </a:rPr>
              <a:t>Phương pháp giải</a:t>
            </a:r>
            <a:r>
              <a:rPr lang="vi-VN" sz="5000" dirty="0">
                <a:solidFill>
                  <a:srgbClr val="0000CC"/>
                </a:solidFill>
                <a:latin typeface="Times New Roman"/>
                <a:ea typeface="Times New Roman"/>
              </a:rPr>
              <a:t>: </a:t>
            </a:r>
            <a:endParaRPr lang="en-GB" sz="5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479891" y="4870598"/>
            <a:ext cx="11932896" cy="91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000" b="1" dirty="0">
                <a:solidFill>
                  <a:srgbClr val="0000CC"/>
                </a:solidFill>
                <a:latin typeface="Times New Roman"/>
                <a:ea typeface="Times New Roman"/>
                <a:sym typeface="Wingdings"/>
              </a:rPr>
              <a:t></a:t>
            </a:r>
            <a:r>
              <a:rPr lang="en-US" sz="5000" b="1" u="sng" dirty="0" err="1">
                <a:solidFill>
                  <a:srgbClr val="0000CC"/>
                </a:solidFill>
                <a:latin typeface="Times New Roman"/>
                <a:ea typeface="Times New Roman"/>
              </a:rPr>
              <a:t>Dạng</a:t>
            </a:r>
            <a:r>
              <a:rPr lang="en-US" sz="5000" b="1" u="sng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5000" u="sng" dirty="0">
                <a:solidFill>
                  <a:srgbClr val="C00000"/>
                </a:solidFill>
                <a:latin typeface="Times New Roman"/>
                <a:ea typeface="Times New Roman"/>
                <a:sym typeface="Wingdings 2"/>
              </a:rPr>
              <a:t></a:t>
            </a:r>
            <a:r>
              <a:rPr lang="en-US" sz="5000" b="1" dirty="0">
                <a:solidFill>
                  <a:srgbClr val="0000CC"/>
                </a:solidFill>
                <a:latin typeface="Times New Roman"/>
                <a:ea typeface="Times New Roman"/>
              </a:rPr>
              <a:t>: </a:t>
            </a:r>
            <a:r>
              <a:rPr lang="en-US" sz="5000" b="1" dirty="0" err="1">
                <a:solidFill>
                  <a:srgbClr val="C00000"/>
                </a:solidFill>
                <a:latin typeface="Times New Roman"/>
                <a:ea typeface="Times New Roman"/>
              </a:rPr>
              <a:t>Biết</a:t>
            </a:r>
            <a:r>
              <a:rPr lang="en-US" sz="5000" b="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/>
                <a:ea typeface="Times New Roman"/>
              </a:rPr>
              <a:t>góc</a:t>
            </a:r>
            <a:r>
              <a:rPr lang="en-US" sz="5000" b="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/>
                <a:ea typeface="Times New Roman"/>
              </a:rPr>
              <a:t>giữa</a:t>
            </a:r>
            <a:r>
              <a:rPr lang="en-US" sz="5000" b="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/>
                <a:ea typeface="Times New Roman"/>
              </a:rPr>
              <a:t>mặt</a:t>
            </a:r>
            <a:r>
              <a:rPr lang="en-US" sz="5000" b="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/>
                <a:ea typeface="Times New Roman"/>
              </a:rPr>
              <a:t>bên</a:t>
            </a:r>
            <a:r>
              <a:rPr lang="en-US" sz="5000" b="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/>
                <a:ea typeface="Times New Roman"/>
              </a:rPr>
              <a:t>và</a:t>
            </a:r>
            <a:r>
              <a:rPr lang="en-US" sz="5000" b="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/>
                <a:ea typeface="Times New Roman"/>
              </a:rPr>
              <a:t>đáy</a:t>
            </a:r>
            <a:endParaRPr lang="en-GB" sz="5000" dirty="0">
              <a:effectLst/>
              <a:latin typeface="Times New Roman"/>
              <a:ea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D8843D9-5F41-465D-B571-1E5D594BDEEA}"/>
                  </a:ext>
                </a:extLst>
              </p:cNvPr>
              <p:cNvSpPr/>
              <p:nvPr/>
            </p:nvSpPr>
            <p:spPr>
              <a:xfrm>
                <a:off x="419140" y="6884768"/>
                <a:ext cx="23600500" cy="28700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000" smtClean="0">
                    <a:solidFill>
                      <a:prstClr val="black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Giả </a:t>
                </a:r>
                <a:r>
                  <a:rPr lang="en-US" sz="5000" dirty="0" err="1">
                    <a:solidFill>
                      <a:prstClr val="black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sử</a:t>
                </a:r>
                <a:r>
                  <a:rPr lang="en-US" sz="5000" dirty="0">
                    <a:solidFill>
                      <a:prstClr val="black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đề</a:t>
                </a:r>
                <a:r>
                  <a:rPr lang="en-US" sz="5000" dirty="0">
                    <a:solidFill>
                      <a:prstClr val="black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bài</a:t>
                </a:r>
                <a:r>
                  <a:rPr lang="en-US" sz="5000" dirty="0">
                    <a:solidFill>
                      <a:prstClr val="black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cho</a:t>
                </a:r>
                <a:r>
                  <a:rPr lang="en-US" sz="5000" dirty="0">
                    <a:solidFill>
                      <a:prstClr val="black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biết</a:t>
                </a:r>
                <a:r>
                  <a:rPr lang="en-US" sz="5000" dirty="0">
                    <a:solidFill>
                      <a:prstClr val="black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góc</a:t>
                </a:r>
                <a:r>
                  <a:rPr lang="en-US" sz="5000" dirty="0">
                    <a:solidFill>
                      <a:prstClr val="black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giữa</a:t>
                </a:r>
                <a:r>
                  <a:rPr lang="en-US" sz="5000" dirty="0">
                    <a:solidFill>
                      <a:prstClr val="black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5000" i="1">
                            <a:solidFill>
                              <a:prstClr val="black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5000" b="0" i="0">
                            <a:solidFill>
                              <a:prstClr val="black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SBC</m:t>
                        </m:r>
                      </m:e>
                    </m:d>
                  </m:oMath>
                </a14:m>
                <a:r>
                  <a:rPr lang="en-US" sz="5000" dirty="0">
                    <a:solidFill>
                      <a:prstClr val="black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solidFill>
                      <a:prstClr val="black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5000" i="1">
                            <a:solidFill>
                              <a:prstClr val="black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5000" b="0" i="0">
                            <a:solidFill>
                              <a:prstClr val="black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ABC</m:t>
                        </m:r>
                      </m:e>
                    </m:d>
                  </m:oMath>
                </a14:m>
                <a:r>
                  <a:rPr lang="en-US" sz="5000" dirty="0">
                    <a:solidFill>
                      <a:prstClr val="black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bằng</a:t>
                </a:r>
                <a:r>
                  <a:rPr lang="en-US" sz="5000" dirty="0">
                    <a:solidFill>
                      <a:prstClr val="black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000" b="0" i="0">
                        <a:solidFill>
                          <a:prstClr val="black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α</m:t>
                    </m:r>
                  </m:oMath>
                </a14:m>
                <a:endParaRPr lang="en-GB" sz="5000" dirty="0">
                  <a:solidFill>
                    <a:prstClr val="black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000" dirty="0" err="1">
                    <a:solidFill>
                      <a:prstClr val="black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Chọn</a:t>
                </a:r>
                <a:r>
                  <a:rPr lang="en-US" sz="5000" dirty="0">
                    <a:solidFill>
                      <a:prstClr val="black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I </a:t>
                </a:r>
                <a:r>
                  <a:rPr lang="en-US" sz="5000" dirty="0" err="1">
                    <a:solidFill>
                      <a:prstClr val="black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sao</a:t>
                </a:r>
                <a:r>
                  <a:rPr lang="en-US" sz="5000" dirty="0">
                    <a:solidFill>
                      <a:prstClr val="black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cho</a:t>
                </a:r>
                <a:r>
                  <a:rPr lang="en-US" sz="5000" dirty="0">
                    <a:solidFill>
                      <a:prstClr val="black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000" b="0" i="0">
                        <a:solidFill>
                          <a:prstClr val="black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SI</m:t>
                    </m:r>
                    <m:r>
                      <a:rPr lang="en-US" sz="5000" b="0" i="0">
                        <a:solidFill>
                          <a:prstClr val="black"/>
                        </a:solidFill>
                        <a:effectLst/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r>
                      <m:rPr>
                        <m:sty m:val="p"/>
                      </m:rPr>
                      <a:rPr lang="en-US" sz="5000" b="0" i="0">
                        <a:solidFill>
                          <a:prstClr val="black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BC</m:t>
                    </m:r>
                    <m:r>
                      <a:rPr lang="en-US" sz="5000" b="0" i="0">
                        <a:solidFill>
                          <a:prstClr val="black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;</m:t>
                    </m:r>
                    <m:r>
                      <m:rPr>
                        <m:sty m:val="p"/>
                      </m:rPr>
                      <a:rPr lang="en-US" sz="5000" b="0" i="0">
                        <a:solidFill>
                          <a:prstClr val="black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HI</m:t>
                    </m:r>
                    <m:r>
                      <a:rPr lang="en-US" sz="5000" b="0" i="0">
                        <a:solidFill>
                          <a:prstClr val="black"/>
                        </a:solidFill>
                        <a:effectLst/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r>
                      <m:rPr>
                        <m:sty m:val="p"/>
                      </m:rPr>
                      <a:rPr lang="en-US" sz="5000" b="0" i="0">
                        <a:solidFill>
                          <a:prstClr val="black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BC</m:t>
                    </m:r>
                  </m:oMath>
                </a14:m>
                <a:r>
                  <a:rPr lang="en-US" sz="5000" dirty="0">
                    <a:solidFill>
                      <a:prstClr val="black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, </a:t>
                </a:r>
                <a:r>
                  <a:rPr lang="en-US" sz="5000" dirty="0" err="1">
                    <a:solidFill>
                      <a:prstClr val="black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khi</a:t>
                </a:r>
                <a:r>
                  <a:rPr lang="en-US" sz="5000" dirty="0">
                    <a:solidFill>
                      <a:prstClr val="black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đó</a:t>
                </a:r>
                <a:endParaRPr lang="en-GB" sz="5000" dirty="0">
                  <a:solidFill>
                    <a:prstClr val="black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lvl="0"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000" b="0" i="0">
                          <a:solidFill>
                            <a:prstClr val="black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SH</m:t>
                      </m:r>
                      <m:r>
                        <a:rPr lang="en-US" sz="5000" b="0" i="0">
                          <a:solidFill>
                            <a:prstClr val="black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5000" b="0" i="0">
                          <a:solidFill>
                            <a:prstClr val="black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SI</m:t>
                      </m:r>
                      <m:r>
                        <a:rPr lang="en-US" sz="5000" b="0" i="0">
                          <a:solidFill>
                            <a:prstClr val="black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func>
                        <m:funcPr>
                          <m:ctrlPr>
                            <a:rPr lang="en-GB" sz="5000" i="1">
                              <a:solidFill>
                                <a:prstClr val="black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000" b="0" i="0">
                              <a:solidFill>
                                <a:prstClr val="black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5000" b="0" i="0">
                              <a:solidFill>
                                <a:prstClr val="black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α</m:t>
                          </m:r>
                        </m:e>
                      </m:func>
                      <m:r>
                        <a:rPr lang="en-US" sz="5000" b="0" i="0">
                          <a:solidFill>
                            <a:prstClr val="black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5000" b="0" i="0">
                          <a:solidFill>
                            <a:prstClr val="black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HI</m:t>
                      </m:r>
                      <m:r>
                        <a:rPr lang="en-US" sz="5000" b="0" i="0">
                          <a:solidFill>
                            <a:prstClr val="black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func>
                        <m:funcPr>
                          <m:ctrlPr>
                            <a:rPr lang="en-GB" sz="5000" i="1">
                              <a:solidFill>
                                <a:prstClr val="black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000" b="0" i="0">
                              <a:solidFill>
                                <a:prstClr val="black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tan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5000" b="0" i="0">
                              <a:solidFill>
                                <a:prstClr val="black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α</m:t>
                          </m:r>
                        </m:e>
                      </m:func>
                    </m:oMath>
                  </m:oMathPara>
                </a14:m>
                <a:endParaRPr lang="en-GB" sz="5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D8843D9-5F41-465D-B571-1E5D594BDE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40" y="6884768"/>
                <a:ext cx="23600500" cy="2870016"/>
              </a:xfrm>
              <a:prstGeom prst="rect">
                <a:avLst/>
              </a:prstGeom>
              <a:blipFill>
                <a:blip r:embed="rId3"/>
                <a:stretch>
                  <a:fillRect l="-1240" t="-5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5987" y="5672317"/>
            <a:ext cx="7366969" cy="685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73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ction Button: Back or Previous 34">
            <a:hlinkClick r:id="rId3" action="ppaction://hlinksldjump" highlightClick="1"/>
          </p:cNvPr>
          <p:cNvSpPr/>
          <p:nvPr/>
        </p:nvSpPr>
        <p:spPr>
          <a:xfrm>
            <a:off x="22168859" y="12302841"/>
            <a:ext cx="905164" cy="8589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23129448" y="12321313"/>
            <a:ext cx="942110" cy="8405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4387175" cy="204814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-20184" y="9226"/>
            <a:ext cx="16930982" cy="5324773"/>
            <a:chOff x="534987" y="1647865"/>
            <a:chExt cx="16594117" cy="2911509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568551" y="1647865"/>
              <a:ext cx="16560553" cy="291150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34987" y="1647866"/>
              <a:ext cx="4162096" cy="1176337"/>
              <a:chOff x="534987" y="1647866"/>
              <a:chExt cx="4162096" cy="1176337"/>
            </a:xfrm>
          </p:grpSpPr>
          <p:sp>
            <p:nvSpPr>
              <p:cNvPr id="45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Pentagon 45"/>
              <p:cNvSpPr/>
              <p:nvPr/>
            </p:nvSpPr>
            <p:spPr bwMode="auto">
              <a:xfrm>
                <a:off x="534987" y="1647866"/>
                <a:ext cx="3995605" cy="105739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7" name="Group 11"/>
              <p:cNvGrpSpPr/>
              <p:nvPr/>
            </p:nvGrpSpPr>
            <p:grpSpPr bwMode="auto">
              <a:xfrm>
                <a:off x="683779" y="1836908"/>
                <a:ext cx="644858" cy="586549"/>
                <a:chOff x="7440266" y="3398551"/>
                <a:chExt cx="838735" cy="834292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0" name="Freeform 4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1" name="Freeform 5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2" name="Freeform 5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3" name="Rectangle 5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4" name="Rectangle 53"/>
                <p:cNvSpPr>
                  <a:spLocks noChangeArrowheads="1"/>
                </p:cNvSpPr>
                <p:nvPr/>
              </p:nvSpPr>
              <p:spPr bwMode="auto">
                <a:xfrm>
                  <a:off x="7840315" y="3717639"/>
                  <a:ext cx="357189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5" name="Rectangle 5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6" name="Rectangle 55"/>
                <p:cNvSpPr>
                  <a:spLocks noChangeArrowheads="1"/>
                </p:cNvSpPr>
                <p:nvPr/>
              </p:nvSpPr>
              <p:spPr bwMode="auto">
                <a:xfrm>
                  <a:off x="7921813" y="4169343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48" name="Chevron 4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TextBox 13"/>
              <p:cNvSpPr txBox="1">
                <a:spLocks noChangeArrowheads="1"/>
              </p:cNvSpPr>
              <p:nvPr/>
            </p:nvSpPr>
            <p:spPr bwMode="auto">
              <a:xfrm>
                <a:off x="1785335" y="1721568"/>
                <a:ext cx="2911748" cy="555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13.</a:t>
                </a: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16608672" y="-729"/>
            <a:ext cx="4359418" cy="2919369"/>
            <a:chOff x="241306" y="1106599"/>
            <a:chExt cx="1624365" cy="896372"/>
          </a:xfrm>
        </p:grpSpPr>
        <p:sp>
          <p:nvSpPr>
            <p:cNvPr id="58" name="Rectangle 57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852258" y="1337656"/>
                  <a:ext cx="1013413" cy="3644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41</m:t>
                              </m:r>
                            </m:e>
                          </m:rad>
                        </m:num>
                        <m:den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vi-VN" sz="4000" i="1" dirty="0">
                      <a:solidFill>
                        <a:schemeClr val="bg1"/>
                      </a:solidFill>
                    </a:rPr>
                    <a:t>.</a:t>
                  </a:r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258" y="1337656"/>
                  <a:ext cx="1013413" cy="364497"/>
                </a:xfrm>
                <a:prstGeom prst="rect">
                  <a:avLst/>
                </a:prstGeom>
                <a:blipFill>
                  <a:blip r:embed="rId4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/>
          <p:cNvGrpSpPr/>
          <p:nvPr/>
        </p:nvGrpSpPr>
        <p:grpSpPr>
          <a:xfrm>
            <a:off x="20345543" y="9227"/>
            <a:ext cx="4494860" cy="2919369"/>
            <a:chOff x="241306" y="1106599"/>
            <a:chExt cx="1674832" cy="896372"/>
          </a:xfrm>
        </p:grpSpPr>
        <p:sp>
          <p:nvSpPr>
            <p:cNvPr id="66" name="Rectangle 65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902725" y="1360035"/>
                  <a:ext cx="1013413" cy="3641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37</m:t>
                              </m:r>
                            </m:e>
                          </m:rad>
                        </m:num>
                        <m:den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vi-VN" sz="4000" i="1" dirty="0">
                      <a:solidFill>
                        <a:schemeClr val="bg1"/>
                      </a:solidFill>
                    </a:rPr>
                    <a:t>.</a:t>
                  </a:r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725" y="1360035"/>
                  <a:ext cx="1013413" cy="364182"/>
                </a:xfrm>
                <a:prstGeom prst="rect">
                  <a:avLst/>
                </a:prstGeom>
                <a:blipFill>
                  <a:blip r:embed="rId5"/>
                  <a:stretch>
                    <a:fillRect b="-97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/>
          <p:cNvGrpSpPr/>
          <p:nvPr/>
        </p:nvGrpSpPr>
        <p:grpSpPr>
          <a:xfrm>
            <a:off x="16578731" y="2937239"/>
            <a:ext cx="4430621" cy="2919369"/>
            <a:chOff x="241306" y="1106599"/>
            <a:chExt cx="1650896" cy="896372"/>
          </a:xfrm>
        </p:grpSpPr>
        <p:sp>
          <p:nvSpPr>
            <p:cNvPr id="70" name="Rectangle 69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878789" y="1327336"/>
                  <a:ext cx="1013413" cy="3641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39</m:t>
                              </m:r>
                            </m:e>
                          </m:rad>
                        </m:num>
                        <m:den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vi-VN" sz="4000" i="1" dirty="0">
                      <a:solidFill>
                        <a:schemeClr val="bg1"/>
                      </a:solidFill>
                    </a:rPr>
                    <a:t>.</a:t>
                  </a:r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789" y="1327336"/>
                  <a:ext cx="1013413" cy="364162"/>
                </a:xfrm>
                <a:prstGeom prst="rect">
                  <a:avLst/>
                </a:prstGeom>
                <a:blipFill>
                  <a:blip r:embed="rId6"/>
                  <a:stretch>
                    <a:fillRect b="-97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/>
          <p:cNvGrpSpPr/>
          <p:nvPr/>
        </p:nvGrpSpPr>
        <p:grpSpPr>
          <a:xfrm>
            <a:off x="20385996" y="2955838"/>
            <a:ext cx="4457792" cy="2919369"/>
            <a:chOff x="241306" y="1106599"/>
            <a:chExt cx="1661020" cy="896372"/>
          </a:xfrm>
        </p:grpSpPr>
        <p:sp>
          <p:nvSpPr>
            <p:cNvPr id="62" name="Rectangle 61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888913" y="1287556"/>
                  <a:ext cx="1013413" cy="6083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</m:e>
                          </m:rad>
                        </m:num>
                        <m:den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vi-VN" sz="4000" i="1" dirty="0">
                      <a:solidFill>
                        <a:schemeClr val="bg1"/>
                      </a:solidFill>
                    </a:rPr>
                    <a:t>.</a:t>
                  </a:r>
                  <a:endParaRPr lang="en-US" sz="4000" dirty="0">
                    <a:solidFill>
                      <a:schemeClr val="bg1"/>
                    </a:solidFill>
                  </a:endParaRPr>
                </a:p>
                <a:p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913" y="1287556"/>
                  <a:ext cx="1013413" cy="60834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 73"/>
          <p:cNvGrpSpPr/>
          <p:nvPr/>
        </p:nvGrpSpPr>
        <p:grpSpPr>
          <a:xfrm>
            <a:off x="401864" y="5580982"/>
            <a:ext cx="23857074" cy="8135018"/>
            <a:chOff x="184495" y="3636275"/>
            <a:chExt cx="11926984" cy="4456375"/>
          </a:xfrm>
        </p:grpSpPr>
        <p:sp>
          <p:nvSpPr>
            <p:cNvPr id="75" name="Rounded Rectangle 74"/>
            <p:cNvSpPr/>
            <p:nvPr/>
          </p:nvSpPr>
          <p:spPr>
            <a:xfrm>
              <a:off x="184495" y="3865218"/>
              <a:ext cx="11926984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80" name="Freeform 7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>
            <a:off x="15698787" y="5998913"/>
            <a:ext cx="192831" cy="757356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72269" y="354961"/>
                <a:ext cx="12192000" cy="418088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07000"/>
                  </a:lnSpc>
                  <a:tabLst>
                    <a:tab pos="629920" algn="l"/>
                  </a:tabLst>
                </a:pP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chóp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đáy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thoi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=120°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tam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𝑆𝐴𝐵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đều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nằm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phẳng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đáy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bán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kính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cầu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ngoại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tiếp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chóp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269" y="354961"/>
                <a:ext cx="12192000" cy="4180888"/>
              </a:xfrm>
              <a:prstGeom prst="rect">
                <a:avLst/>
              </a:prstGeom>
              <a:blipFill>
                <a:blip r:embed="rId8"/>
                <a:stretch>
                  <a:fillRect l="-2400" t="-3644" r="-2400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" name="Picture 8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156" y="6384656"/>
            <a:ext cx="5741023" cy="616466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126271" y="7350638"/>
                <a:ext cx="14622970" cy="5173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=120°⇒</m:t>
                    </m:r>
                    <m:acc>
                      <m:accPr>
                        <m:chr m:val="̂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𝐵𝐴𝐷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=60°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suy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𝐴𝐵𝐷</m:t>
                    </m:r>
                  </m:oMath>
                </a14:m>
                <a:r>
                  <a:rPr lang="en-US" sz="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đều</a:t>
                </a:r>
                <a:endParaRPr lang="en-US" sz="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3510915" algn="l"/>
                  </a:tabLst>
                </a:pP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𝐷𝐴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𝐷𝐵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𝐷𝐶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nên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tâm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tròn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ngoại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tiếp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en-US" sz="50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Gọi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trung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trọng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tâm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𝑆𝐴𝐵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fr-FR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Qua </a:t>
                </a:r>
                <a14:m>
                  <m:oMath xmlns:m="http://schemas.openxmlformats.org/officeDocument/2006/math">
                    <m:r>
                      <a:rPr lang="fr-FR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fr-FR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kẻ</a:t>
                </a:r>
                <a:r>
                  <a:rPr lang="fr-FR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fr-FR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⊥(</m:t>
                    </m:r>
                    <m:r>
                      <a:rPr lang="fr-FR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  <m:r>
                      <a:rPr lang="fr-FR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fr-FR" sz="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fr-FR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fr-FR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fr-FR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kẻ</a:t>
                </a:r>
                <a:r>
                  <a:rPr lang="fr-FR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fr-FR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⊥(</m:t>
                    </m:r>
                    <m:r>
                      <a:rPr lang="fr-FR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𝑆𝐴𝐵</m:t>
                    </m:r>
                    <m:r>
                      <a:rPr lang="fr-FR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271" y="7350638"/>
                <a:ext cx="14622970" cy="5173724"/>
              </a:xfrm>
              <a:prstGeom prst="rect">
                <a:avLst/>
              </a:prstGeom>
              <a:blipFill>
                <a:blip r:embed="rId10"/>
                <a:stretch>
                  <a:fillRect l="-2001" t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549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ction Button: Back or Previous 34">
            <a:hlinkClick r:id="rId3" action="ppaction://hlinksldjump" highlightClick="1"/>
          </p:cNvPr>
          <p:cNvSpPr/>
          <p:nvPr/>
        </p:nvSpPr>
        <p:spPr>
          <a:xfrm>
            <a:off x="22168859" y="12302841"/>
            <a:ext cx="905164" cy="8589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23129448" y="12321313"/>
            <a:ext cx="942110" cy="8405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4387175" cy="204814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-20184" y="9226"/>
            <a:ext cx="16930982" cy="5324773"/>
            <a:chOff x="534987" y="1647865"/>
            <a:chExt cx="16594117" cy="2911509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568551" y="1647865"/>
              <a:ext cx="16560553" cy="291150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34987" y="1647866"/>
              <a:ext cx="4162096" cy="1176337"/>
              <a:chOff x="534987" y="1647866"/>
              <a:chExt cx="4162096" cy="1176337"/>
            </a:xfrm>
          </p:grpSpPr>
          <p:sp>
            <p:nvSpPr>
              <p:cNvPr id="45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Pentagon 45"/>
              <p:cNvSpPr/>
              <p:nvPr/>
            </p:nvSpPr>
            <p:spPr bwMode="auto">
              <a:xfrm>
                <a:off x="534987" y="1647866"/>
                <a:ext cx="3995605" cy="105739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7" name="Group 11"/>
              <p:cNvGrpSpPr/>
              <p:nvPr/>
            </p:nvGrpSpPr>
            <p:grpSpPr bwMode="auto">
              <a:xfrm>
                <a:off x="683779" y="1836908"/>
                <a:ext cx="644858" cy="586549"/>
                <a:chOff x="7440266" y="3398551"/>
                <a:chExt cx="838735" cy="834292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0" name="Freeform 4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1" name="Freeform 5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2" name="Freeform 5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3" name="Rectangle 5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4" name="Rectangle 53"/>
                <p:cNvSpPr>
                  <a:spLocks noChangeArrowheads="1"/>
                </p:cNvSpPr>
                <p:nvPr/>
              </p:nvSpPr>
              <p:spPr bwMode="auto">
                <a:xfrm>
                  <a:off x="7840315" y="3717639"/>
                  <a:ext cx="357189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5" name="Rectangle 5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6" name="Rectangle 55"/>
                <p:cNvSpPr>
                  <a:spLocks noChangeArrowheads="1"/>
                </p:cNvSpPr>
                <p:nvPr/>
              </p:nvSpPr>
              <p:spPr bwMode="auto">
                <a:xfrm>
                  <a:off x="7921813" y="4169343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48" name="Chevron 4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TextBox 13"/>
              <p:cNvSpPr txBox="1">
                <a:spLocks noChangeArrowheads="1"/>
              </p:cNvSpPr>
              <p:nvPr/>
            </p:nvSpPr>
            <p:spPr bwMode="auto">
              <a:xfrm>
                <a:off x="1785335" y="1721568"/>
                <a:ext cx="2911748" cy="555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13.</a:t>
                </a: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16608672" y="-729"/>
            <a:ext cx="4359418" cy="2919369"/>
            <a:chOff x="241306" y="1106599"/>
            <a:chExt cx="1624365" cy="896372"/>
          </a:xfrm>
        </p:grpSpPr>
        <p:sp>
          <p:nvSpPr>
            <p:cNvPr id="58" name="Rectangle 57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852258" y="1337656"/>
                  <a:ext cx="1013413" cy="3644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41</m:t>
                              </m:r>
                            </m:e>
                          </m:rad>
                        </m:num>
                        <m:den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vi-VN" sz="4000" i="1" dirty="0">
                      <a:solidFill>
                        <a:schemeClr val="bg1"/>
                      </a:solidFill>
                    </a:rPr>
                    <a:t>.</a:t>
                  </a:r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258" y="1337656"/>
                  <a:ext cx="1013413" cy="364497"/>
                </a:xfrm>
                <a:prstGeom prst="rect">
                  <a:avLst/>
                </a:prstGeom>
                <a:blipFill>
                  <a:blip r:embed="rId4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/>
          <p:cNvGrpSpPr/>
          <p:nvPr/>
        </p:nvGrpSpPr>
        <p:grpSpPr>
          <a:xfrm>
            <a:off x="20345543" y="9227"/>
            <a:ext cx="4494860" cy="2919369"/>
            <a:chOff x="241306" y="1106599"/>
            <a:chExt cx="1674832" cy="896372"/>
          </a:xfrm>
        </p:grpSpPr>
        <p:sp>
          <p:nvSpPr>
            <p:cNvPr id="66" name="Rectangle 65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902725" y="1360035"/>
                  <a:ext cx="1013413" cy="3641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37</m:t>
                              </m:r>
                            </m:e>
                          </m:rad>
                        </m:num>
                        <m:den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vi-VN" sz="4000" i="1" dirty="0">
                      <a:solidFill>
                        <a:schemeClr val="bg1"/>
                      </a:solidFill>
                    </a:rPr>
                    <a:t>.</a:t>
                  </a:r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725" y="1360035"/>
                  <a:ext cx="1013413" cy="364182"/>
                </a:xfrm>
                <a:prstGeom prst="rect">
                  <a:avLst/>
                </a:prstGeom>
                <a:blipFill>
                  <a:blip r:embed="rId5"/>
                  <a:stretch>
                    <a:fillRect b="-97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/>
          <p:cNvGrpSpPr/>
          <p:nvPr/>
        </p:nvGrpSpPr>
        <p:grpSpPr>
          <a:xfrm>
            <a:off x="16578731" y="2937239"/>
            <a:ext cx="4430621" cy="2919369"/>
            <a:chOff x="241306" y="1106599"/>
            <a:chExt cx="1650896" cy="896372"/>
          </a:xfrm>
        </p:grpSpPr>
        <p:sp>
          <p:nvSpPr>
            <p:cNvPr id="70" name="Rectangle 69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878789" y="1327336"/>
                  <a:ext cx="1013413" cy="3641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39</m:t>
                              </m:r>
                            </m:e>
                          </m:rad>
                        </m:num>
                        <m:den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vi-VN" sz="4000" i="1" dirty="0">
                      <a:solidFill>
                        <a:schemeClr val="bg1"/>
                      </a:solidFill>
                    </a:rPr>
                    <a:t>.</a:t>
                  </a:r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789" y="1327336"/>
                  <a:ext cx="1013413" cy="364162"/>
                </a:xfrm>
                <a:prstGeom prst="rect">
                  <a:avLst/>
                </a:prstGeom>
                <a:blipFill>
                  <a:blip r:embed="rId6"/>
                  <a:stretch>
                    <a:fillRect b="-97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/>
          <p:cNvGrpSpPr/>
          <p:nvPr/>
        </p:nvGrpSpPr>
        <p:grpSpPr>
          <a:xfrm>
            <a:off x="20385996" y="2955838"/>
            <a:ext cx="4457792" cy="2919369"/>
            <a:chOff x="241306" y="1106599"/>
            <a:chExt cx="1661020" cy="896372"/>
          </a:xfrm>
        </p:grpSpPr>
        <p:sp>
          <p:nvSpPr>
            <p:cNvPr id="62" name="Rectangle 61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888913" y="1287556"/>
                  <a:ext cx="1013413" cy="6083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</m:e>
                          </m:rad>
                        </m:num>
                        <m:den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vi-VN" sz="4000" i="1" dirty="0">
                      <a:solidFill>
                        <a:schemeClr val="bg1"/>
                      </a:solidFill>
                    </a:rPr>
                    <a:t>.</a:t>
                  </a:r>
                  <a:endParaRPr lang="en-US" sz="4000" dirty="0">
                    <a:solidFill>
                      <a:schemeClr val="bg1"/>
                    </a:solidFill>
                  </a:endParaRPr>
                </a:p>
                <a:p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913" y="1287556"/>
                  <a:ext cx="1013413" cy="60834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3" name="Oval 72"/>
          <p:cNvSpPr/>
          <p:nvPr/>
        </p:nvSpPr>
        <p:spPr>
          <a:xfrm>
            <a:off x="16592666" y="3503700"/>
            <a:ext cx="1450552" cy="16386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grpSp>
        <p:nvGrpSpPr>
          <p:cNvPr id="74" name="Group 73"/>
          <p:cNvGrpSpPr/>
          <p:nvPr/>
        </p:nvGrpSpPr>
        <p:grpSpPr>
          <a:xfrm>
            <a:off x="401864" y="5580982"/>
            <a:ext cx="23857074" cy="8135018"/>
            <a:chOff x="184495" y="3636275"/>
            <a:chExt cx="11926984" cy="4456375"/>
          </a:xfrm>
        </p:grpSpPr>
        <p:sp>
          <p:nvSpPr>
            <p:cNvPr id="75" name="Rounded Rectangle 74"/>
            <p:cNvSpPr/>
            <p:nvPr/>
          </p:nvSpPr>
          <p:spPr>
            <a:xfrm>
              <a:off x="184495" y="3865218"/>
              <a:ext cx="11926984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80" name="Freeform 7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>
            <a:off x="15698787" y="5998913"/>
            <a:ext cx="192831" cy="757356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72269" y="354961"/>
                <a:ext cx="12192000" cy="418088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07000"/>
                  </a:lnSpc>
                  <a:tabLst>
                    <a:tab pos="629920" algn="l"/>
                  </a:tabLst>
                </a:pP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chóp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đáy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thoi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=120°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tam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𝑆𝐴𝐵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đều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nằm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phẳng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đáy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bán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kính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cầu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ngoại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tiếp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chóp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269" y="354961"/>
                <a:ext cx="12192000" cy="4180888"/>
              </a:xfrm>
              <a:prstGeom prst="rect">
                <a:avLst/>
              </a:prstGeom>
              <a:blipFill>
                <a:blip r:embed="rId8"/>
                <a:stretch>
                  <a:fillRect l="-2400" t="-3644" r="-2400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" name="Picture 8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156" y="6384656"/>
            <a:ext cx="5741023" cy="616466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69579" y="7138419"/>
                <a:ext cx="14379661" cy="4440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fr-FR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fr-FR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r>
                      <a:rPr lang="fr-FR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fr-FR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∩</m:t>
                    </m:r>
                    <m:sSup>
                      <m:sSupPr>
                        <m:ctrlP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fr-FR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Ta </a:t>
                </a:r>
                <a:r>
                  <a:rPr lang="fr-FR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fr-FR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𝐼𝐴</m:t>
                    </m:r>
                    <m:r>
                      <a:rPr lang="fr-FR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𝐼𝐵</m:t>
                    </m:r>
                    <m:r>
                      <a:rPr lang="fr-FR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𝐼𝐶</m:t>
                    </m:r>
                    <m:r>
                      <a:rPr lang="fr-FR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𝐼𝑆</m:t>
                    </m:r>
                  </m:oMath>
                </a14:m>
                <a:endParaRPr lang="en-US" sz="5000" i="1" dirty="0">
                  <a:solidFill>
                    <a:prstClr val="black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14:m>
                  <m:oMath xmlns:m="http://schemas.openxmlformats.org/officeDocument/2006/math">
                    <m:r>
                      <a:rPr lang="vi-VN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/>
                      </a:rPr>
                      <m:t></m:t>
                    </m:r>
                  </m:oMath>
                </a14:m>
                <a:r>
                  <a:rPr lang="fr-FR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Khi </a:t>
                </a:r>
                <a:r>
                  <a:rPr lang="fr-FR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fr-FR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fr-FR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</a:t>
                </a:r>
                <a:r>
                  <a:rPr lang="fr-FR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tâm</a:t>
                </a:r>
                <a:r>
                  <a:rPr lang="fr-FR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fr-FR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fr-FR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cầu</a:t>
                </a:r>
                <a:r>
                  <a:rPr lang="fr-FR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ngoại</a:t>
                </a:r>
                <a:r>
                  <a:rPr lang="fr-FR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tiếp</a:t>
                </a:r>
                <a:r>
                  <a:rPr lang="fr-FR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fr-FR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chóp</a:t>
                </a:r>
                <a:r>
                  <a:rPr lang="fr-FR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fr-FR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fr-FR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fr-FR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fr-FR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bán</a:t>
                </a:r>
                <a:r>
                  <a:rPr lang="fr-FR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kính</a:t>
                </a:r>
                <a:r>
                  <a:rPr lang="fr-FR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  <m:r>
                      <a:rPr lang="fr-FR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𝐼𝐴</m:t>
                    </m:r>
                    <m:r>
                      <a:rPr lang="fr-FR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5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5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fr-FR" sz="5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fr-FR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  <m:sSup>
                          <m:sSupPr>
                            <m:ctrlPr>
                              <a:rPr lang="en-US" sz="5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5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fr-FR" sz="5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fr-FR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5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5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5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5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5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𝑎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500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fr-FR" sz="500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fr-FR" sz="5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fr-FR" sz="5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fr-FR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5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39</m:t>
                            </m:r>
                          </m:e>
                        </m:rad>
                      </m:num>
                      <m:den>
                        <m:r>
                          <a:rPr lang="fr-FR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fr-FR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5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579" y="7138419"/>
                <a:ext cx="14379661" cy="4440831"/>
              </a:xfrm>
              <a:prstGeom prst="rect">
                <a:avLst/>
              </a:prstGeom>
              <a:blipFill>
                <a:blip r:embed="rId10"/>
                <a:stretch>
                  <a:fillRect l="-2035" t="-3434" b="-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764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ction Button: Back or Previous 34">
            <a:hlinkClick r:id="rId3" action="ppaction://hlinksldjump" highlightClick="1"/>
          </p:cNvPr>
          <p:cNvSpPr/>
          <p:nvPr/>
        </p:nvSpPr>
        <p:spPr>
          <a:xfrm>
            <a:off x="22168859" y="12302841"/>
            <a:ext cx="905164" cy="8589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23129448" y="12321313"/>
            <a:ext cx="942110" cy="8405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4387175" cy="204814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-20184" y="9226"/>
            <a:ext cx="16930982" cy="5324773"/>
            <a:chOff x="534987" y="1647865"/>
            <a:chExt cx="16594117" cy="2911509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568551" y="1647865"/>
              <a:ext cx="16560553" cy="291150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34987" y="1647866"/>
              <a:ext cx="3995605" cy="1176337"/>
              <a:chOff x="534987" y="1647866"/>
              <a:chExt cx="3995605" cy="1176337"/>
            </a:xfrm>
          </p:grpSpPr>
          <p:sp>
            <p:nvSpPr>
              <p:cNvPr id="45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Pentagon 45"/>
              <p:cNvSpPr/>
              <p:nvPr/>
            </p:nvSpPr>
            <p:spPr bwMode="auto">
              <a:xfrm>
                <a:off x="534987" y="1647866"/>
                <a:ext cx="3995605" cy="814278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7" name="Group 11"/>
              <p:cNvGrpSpPr/>
              <p:nvPr/>
            </p:nvGrpSpPr>
            <p:grpSpPr bwMode="auto">
              <a:xfrm>
                <a:off x="683779" y="1836908"/>
                <a:ext cx="644858" cy="586549"/>
                <a:chOff x="7440266" y="3398551"/>
                <a:chExt cx="838735" cy="834292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0" name="Freeform 4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1" name="Freeform 5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2" name="Freeform 5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3" name="Rectangle 5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4" name="Rectangle 53"/>
                <p:cNvSpPr>
                  <a:spLocks noChangeArrowheads="1"/>
                </p:cNvSpPr>
                <p:nvPr/>
              </p:nvSpPr>
              <p:spPr bwMode="auto">
                <a:xfrm>
                  <a:off x="7840315" y="3717639"/>
                  <a:ext cx="357189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5" name="Rectangle 5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6" name="Rectangle 55"/>
                <p:cNvSpPr>
                  <a:spLocks noChangeArrowheads="1"/>
                </p:cNvSpPr>
                <p:nvPr/>
              </p:nvSpPr>
              <p:spPr bwMode="auto">
                <a:xfrm>
                  <a:off x="7921813" y="4169343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48" name="Chevron 4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TextBox 13"/>
              <p:cNvSpPr txBox="1">
                <a:spLocks noChangeArrowheads="1"/>
              </p:cNvSpPr>
              <p:nvPr/>
            </p:nvSpPr>
            <p:spPr bwMode="auto">
              <a:xfrm>
                <a:off x="1469291" y="1721568"/>
                <a:ext cx="2729834" cy="555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14.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16608672" y="-729"/>
            <a:ext cx="4182558" cy="2919369"/>
            <a:chOff x="241306" y="1106599"/>
            <a:chExt cx="1558465" cy="896372"/>
          </a:xfrm>
        </p:grpSpPr>
        <p:sp>
          <p:nvSpPr>
            <p:cNvPr id="58" name="Rectangle 57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684104" y="1306969"/>
                  <a:ext cx="1013413" cy="5171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104" y="1306969"/>
                  <a:ext cx="1013413" cy="51713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/>
          <p:cNvGrpSpPr/>
          <p:nvPr/>
        </p:nvGrpSpPr>
        <p:grpSpPr>
          <a:xfrm>
            <a:off x="20345543" y="9227"/>
            <a:ext cx="4536952" cy="2919369"/>
            <a:chOff x="241306" y="1106599"/>
            <a:chExt cx="1690516" cy="896372"/>
          </a:xfrm>
        </p:grpSpPr>
        <p:sp>
          <p:nvSpPr>
            <p:cNvPr id="66" name="Rectangle 65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918409" y="1316749"/>
                  <a:ext cx="1013413" cy="4468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5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5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nl-NL" sz="5000" dirty="0">
                      <a:solidFill>
                        <a:schemeClr val="bg1"/>
                      </a:solidFill>
                      <a:latin typeface="Cambria" panose="02040503050406030204" pitchFamily="18" charset="0"/>
                    </a:rPr>
                    <a:t>.</a:t>
                  </a:r>
                  <a:endParaRPr lang="en-US" sz="5000" dirty="0">
                    <a:solidFill>
                      <a:schemeClr val="bg1"/>
                    </a:solidFill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409" y="1316749"/>
                  <a:ext cx="1013413" cy="446890"/>
                </a:xfrm>
                <a:prstGeom prst="rect">
                  <a:avLst/>
                </a:prstGeom>
                <a:blipFill>
                  <a:blip r:embed="rId5"/>
                  <a:stretch>
                    <a:fillRect b="-100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/>
          <p:cNvGrpSpPr/>
          <p:nvPr/>
        </p:nvGrpSpPr>
        <p:grpSpPr>
          <a:xfrm>
            <a:off x="16578731" y="2937239"/>
            <a:ext cx="4719462" cy="2919369"/>
            <a:chOff x="241306" y="1106599"/>
            <a:chExt cx="1758521" cy="896372"/>
          </a:xfrm>
        </p:grpSpPr>
        <p:sp>
          <p:nvSpPr>
            <p:cNvPr id="70" name="Rectangle 69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986414" y="1287679"/>
                  <a:ext cx="1013413" cy="4488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5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5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</m:rad>
                        </m:num>
                        <m:den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5000" dirty="0">
                      <a:solidFill>
                        <a:schemeClr val="bg1"/>
                      </a:solidFill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414" y="1287679"/>
                  <a:ext cx="1013413" cy="448819"/>
                </a:xfrm>
                <a:prstGeom prst="rect">
                  <a:avLst/>
                </a:prstGeom>
                <a:blipFill>
                  <a:blip r:embed="rId6"/>
                  <a:stretch>
                    <a:fillRect b="-100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/>
          <p:cNvGrpSpPr/>
          <p:nvPr/>
        </p:nvGrpSpPr>
        <p:grpSpPr>
          <a:xfrm>
            <a:off x="20385996" y="2955838"/>
            <a:ext cx="4628131" cy="2919369"/>
            <a:chOff x="241306" y="1106599"/>
            <a:chExt cx="1724490" cy="896372"/>
          </a:xfrm>
        </p:grpSpPr>
        <p:sp>
          <p:nvSpPr>
            <p:cNvPr id="62" name="Rectangle 61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952383" y="1308385"/>
                  <a:ext cx="1013413" cy="663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5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chemeClr val="bg1"/>
                      </a:solidFill>
                    </a:rPr>
                    <a:t>.</a:t>
                  </a:r>
                </a:p>
                <a:p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383" y="1308385"/>
                  <a:ext cx="1013413" cy="6630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3" name="Oval 72"/>
          <p:cNvSpPr/>
          <p:nvPr/>
        </p:nvSpPr>
        <p:spPr>
          <a:xfrm>
            <a:off x="16633208" y="601600"/>
            <a:ext cx="1450552" cy="16386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74" name="Group 73"/>
          <p:cNvGrpSpPr/>
          <p:nvPr/>
        </p:nvGrpSpPr>
        <p:grpSpPr>
          <a:xfrm>
            <a:off x="401864" y="5580982"/>
            <a:ext cx="23857074" cy="8135018"/>
            <a:chOff x="184495" y="3636275"/>
            <a:chExt cx="11926984" cy="4456375"/>
          </a:xfrm>
        </p:grpSpPr>
        <p:sp>
          <p:nvSpPr>
            <p:cNvPr id="75" name="Rounded Rectangle 74"/>
            <p:cNvSpPr/>
            <p:nvPr/>
          </p:nvSpPr>
          <p:spPr>
            <a:xfrm>
              <a:off x="184495" y="3865218"/>
              <a:ext cx="11926984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80" name="Freeform 7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>
            <a:off x="15698787" y="5998913"/>
            <a:ext cx="192831" cy="757356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08147" y="726457"/>
                <a:ext cx="12857964" cy="36253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629920" algn="l"/>
                  </a:tabLst>
                </a:pPr>
                <a:r>
                  <a:rPr lang="nl-NL" sz="5000" spc="-3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nl-NL" sz="5000" spc="-3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đáy là hình vuông cạnh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nl-NL" sz="5000" spc="-3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𝑆𝐷</m:t>
                    </m:r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5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17</m:t>
                            </m:r>
                          </m:e>
                        </m:rad>
                      </m:num>
                      <m:den>
                        <m: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5000" spc="-3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hình chiếu vuông góc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nl-NL" sz="5000" spc="-3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nl-NL" sz="5000" spc="-3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lên mặt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nl-NL" sz="5000" spc="-3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trung điểm của đoạn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nl-NL" sz="5000" spc="-3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nl-NL" sz="5000" spc="-3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tabLst>
                    <a:tab pos="629920" algn="l"/>
                  </a:tabLst>
                </a:pPr>
                <a:r>
                  <a:rPr lang="nl-NL" sz="5000" spc="-3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 </a:t>
                </a:r>
                <a:r>
                  <a:rPr lang="nl-NL" sz="5000" spc="-3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chiều cao của khối chóp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</m:t>
                    </m:r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𝑆𝐵𝐷</m:t>
                    </m:r>
                  </m:oMath>
                </a14:m>
                <a:r>
                  <a:rPr lang="nl-NL" sz="5000" spc="-3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theo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nl-NL" sz="5000" spc="-3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nl-NL" sz="4400" spc="-3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147" y="726457"/>
                <a:ext cx="12857964" cy="3625351"/>
              </a:xfrm>
              <a:prstGeom prst="rect">
                <a:avLst/>
              </a:prstGeom>
              <a:blipFill>
                <a:blip r:embed="rId8"/>
                <a:stretch>
                  <a:fillRect l="-2276" t="-4034" r="-2276" b="-8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10"/>
          <p:cNvGrpSpPr>
            <a:grpSpLocks/>
          </p:cNvGrpSpPr>
          <p:nvPr/>
        </p:nvGrpSpPr>
        <p:grpSpPr bwMode="auto">
          <a:xfrm>
            <a:off x="17515611" y="7124712"/>
            <a:ext cx="5558412" cy="4335509"/>
            <a:chOff x="6628" y="480"/>
            <a:chExt cx="3901" cy="2649"/>
          </a:xfrm>
        </p:grpSpPr>
        <p:pic>
          <p:nvPicPr>
            <p:cNvPr id="83" name="Picture 1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2" y="684"/>
              <a:ext cx="3460" cy="2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1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4" y="480"/>
              <a:ext cx="224" cy="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1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9" y="1941"/>
              <a:ext cx="244" cy="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5" y="1995"/>
              <a:ext cx="244" cy="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1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4" y="2867"/>
              <a:ext cx="265" cy="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1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6" y="2397"/>
              <a:ext cx="284" cy="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17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8" y="2867"/>
              <a:ext cx="244" cy="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848125" y="6742885"/>
                <a:ext cx="15043493" cy="3412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</a:t>
                </a:r>
                <a:r>
                  <a:rPr lang="fr-FR" sz="4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fr-FR" sz="4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𝑆𝐻𝐷</m:t>
                    </m:r>
                  </m:oMath>
                </a14:m>
                <a:r>
                  <a:rPr lang="fr-FR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vuông</a:t>
                </a:r>
                <a:r>
                  <a:rPr lang="fr-FR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tại</a:t>
                </a:r>
                <a:r>
                  <a:rPr lang="fr-FR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𝑆𝐻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𝑎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4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17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4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4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num>
                                      <m:den>
                                        <m:r>
                                          <a:rPr lang="en-US" sz="4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fr-FR" sz="27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7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125" y="6742885"/>
                <a:ext cx="15043493" cy="3412473"/>
              </a:xfrm>
              <a:prstGeom prst="rect">
                <a:avLst/>
              </a:prstGeom>
              <a:blipFill>
                <a:blip r:embed="rId16"/>
                <a:stretch>
                  <a:fillRect l="-1418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623789" y="9291805"/>
                <a:ext cx="15074998" cy="3827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50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45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45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𝐵𝐷</m:t>
                        </m:r>
                      </m:e>
                    </m:d>
                    <m:r>
                      <a:rPr lang="en-US" sz="45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5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𝐵𝐷</m:t>
                        </m:r>
                      </m:e>
                    </m:d>
                    <m:r>
                      <a:rPr lang="en-US" sz="45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5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5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45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5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45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fr-FR" sz="45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5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fr-FR" sz="45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5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45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5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fr-FR" sz="45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</m:t>
                    </m:r>
                    <m:r>
                      <a:rPr lang="en-US" sz="45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45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𝑆𝐵𝐷</m:t>
                    </m:r>
                  </m:oMath>
                </a14:m>
                <a:r>
                  <a:rPr lang="nl-NL" sz="4500" spc="-3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r>
                  <a:rPr lang="en-US" sz="45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45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45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5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𝑆𝐵𝐷</m:t>
                            </m:r>
                          </m:e>
                        </m:d>
                      </m:e>
                    </m:d>
                    <m:r>
                      <a:rPr lang="en-US" sz="45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𝑆𝐻</m:t>
                        </m:r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45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5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𝐻</m:t>
                            </m:r>
                            <m:r>
                              <a:rPr lang="en-US" sz="45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5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𝐵𝐷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45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5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𝑆</m:t>
                            </m:r>
                            <m:sSup>
                              <m:sSupPr>
                                <m:ctrlPr>
                                  <a:rPr lang="en-US" sz="45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5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sz="45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5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5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45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5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𝑑</m:t>
                                    </m:r>
                                    <m:d>
                                      <m:dPr>
                                        <m:ctrlPr>
                                          <a:rPr lang="en-US" sz="450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50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𝐻</m:t>
                                        </m:r>
                                        <m:r>
                                          <a:rPr lang="en-US" sz="450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450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𝐵𝐷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45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5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5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5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5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  <m:rad>
                              <m:radPr>
                                <m:degHide m:val="on"/>
                                <m:ctrlPr>
                                  <a:rPr lang="en-US" sz="45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5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sz="45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num>
                      <m:den>
                        <m:rad>
                          <m:radPr>
                            <m:degHide m:val="on"/>
                            <m:ctrlPr>
                              <a:rPr lang="en-US" sz="45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5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45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5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5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5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5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5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5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45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5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rad>
                      </m:den>
                    </m:f>
                    <m:r>
                      <a:rPr lang="en-US" sz="45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5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5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5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5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5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.2</m:t>
                        </m:r>
                        <m:rad>
                          <m:radPr>
                            <m:degHide m:val="on"/>
                            <m:ctrlPr>
                              <a:rPr lang="en-US" sz="45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5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4.5</m:t>
                        </m:r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45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5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5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45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5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89" y="9291805"/>
                <a:ext cx="15074998" cy="3827073"/>
              </a:xfrm>
              <a:prstGeom prst="rect">
                <a:avLst/>
              </a:prstGeom>
              <a:blipFill>
                <a:blip r:embed="rId17"/>
                <a:stretch>
                  <a:fillRect l="-1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61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6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8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4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ction Button: Back or Previous 34">
            <a:hlinkClick r:id="rId3" action="ppaction://hlinksldjump" highlightClick="1"/>
          </p:cNvPr>
          <p:cNvSpPr/>
          <p:nvPr/>
        </p:nvSpPr>
        <p:spPr>
          <a:xfrm>
            <a:off x="22168859" y="12302841"/>
            <a:ext cx="905164" cy="8589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23129448" y="12321313"/>
            <a:ext cx="942110" cy="8405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4387175" cy="204814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-20183" y="9226"/>
            <a:ext cx="16930981" cy="5324773"/>
            <a:chOff x="534988" y="1647865"/>
            <a:chExt cx="16594116" cy="2911509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568551" y="1647865"/>
              <a:ext cx="16560553" cy="291150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34988" y="1647867"/>
              <a:ext cx="3667814" cy="1176336"/>
              <a:chOff x="534988" y="1647867"/>
              <a:chExt cx="3667814" cy="1176336"/>
            </a:xfrm>
          </p:grpSpPr>
          <p:sp>
            <p:nvSpPr>
              <p:cNvPr id="45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Pentagon 45"/>
              <p:cNvSpPr/>
              <p:nvPr/>
            </p:nvSpPr>
            <p:spPr bwMode="auto">
              <a:xfrm>
                <a:off x="534988" y="1647867"/>
                <a:ext cx="3667814" cy="730947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7" name="Group 11"/>
              <p:cNvGrpSpPr/>
              <p:nvPr/>
            </p:nvGrpSpPr>
            <p:grpSpPr bwMode="auto">
              <a:xfrm>
                <a:off x="683779" y="1836908"/>
                <a:ext cx="644858" cy="586549"/>
                <a:chOff x="7440266" y="3398551"/>
                <a:chExt cx="838735" cy="834292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0" name="Freeform 4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1" name="Freeform 5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2" name="Freeform 5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3" name="Rectangle 5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4" name="Rectangle 53"/>
                <p:cNvSpPr>
                  <a:spLocks noChangeArrowheads="1"/>
                </p:cNvSpPr>
                <p:nvPr/>
              </p:nvSpPr>
              <p:spPr bwMode="auto">
                <a:xfrm>
                  <a:off x="7840315" y="3717639"/>
                  <a:ext cx="357189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5" name="Rectangle 5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6" name="Rectangle 55"/>
                <p:cNvSpPr>
                  <a:spLocks noChangeArrowheads="1"/>
                </p:cNvSpPr>
                <p:nvPr/>
              </p:nvSpPr>
              <p:spPr bwMode="auto">
                <a:xfrm>
                  <a:off x="7921813" y="4169343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48" name="Chevron 4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TextBox 13"/>
              <p:cNvSpPr txBox="1">
                <a:spLocks noChangeArrowheads="1"/>
              </p:cNvSpPr>
              <p:nvPr/>
            </p:nvSpPr>
            <p:spPr bwMode="auto">
              <a:xfrm>
                <a:off x="1465616" y="1721568"/>
                <a:ext cx="2737186" cy="555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15.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16608672" y="70551"/>
            <a:ext cx="4307938" cy="2919369"/>
            <a:chOff x="241306" y="1128485"/>
            <a:chExt cx="1605183" cy="896372"/>
          </a:xfrm>
        </p:grpSpPr>
        <p:sp>
          <p:nvSpPr>
            <p:cNvPr id="58" name="Rectangle 57"/>
            <p:cNvSpPr/>
            <p:nvPr/>
          </p:nvSpPr>
          <p:spPr>
            <a:xfrm>
              <a:off x="520693" y="1128485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833076" y="1377840"/>
                  <a:ext cx="1013413" cy="3648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</m:rad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28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chemeClr val="bg1"/>
                      </a:solidFill>
                      <a:latin typeface="Euclid" panose="02020503060505020303" pitchFamily="18" charset="0"/>
                    </a:rPr>
                    <a:t>.	</a:t>
                  </a:r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076" y="1377840"/>
                  <a:ext cx="1013413" cy="364812"/>
                </a:xfrm>
                <a:prstGeom prst="rect">
                  <a:avLst/>
                </a:prstGeom>
                <a:blipFill>
                  <a:blip r:embed="rId4"/>
                  <a:stretch>
                    <a:fillRect b="-143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/>
          <p:cNvGrpSpPr/>
          <p:nvPr/>
        </p:nvGrpSpPr>
        <p:grpSpPr>
          <a:xfrm>
            <a:off x="20345543" y="9227"/>
            <a:ext cx="4494519" cy="2919369"/>
            <a:chOff x="241306" y="1106599"/>
            <a:chExt cx="1674705" cy="896372"/>
          </a:xfrm>
        </p:grpSpPr>
        <p:sp>
          <p:nvSpPr>
            <p:cNvPr id="66" name="Rectangle 65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902598" y="1366886"/>
                  <a:ext cx="1013413" cy="3637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r>
                    <a:rPr lang="en-US" sz="4000" b="1" dirty="0" smtClean="0">
                      <a:solidFill>
                        <a:schemeClr val="bg1"/>
                      </a:solidFill>
                      <a:latin typeface="Euclid" panose="02020503060505020303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</m:rad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chemeClr val="bg1"/>
                      </a:solidFill>
                      <a:latin typeface="Euclid" panose="02020503060505020303" pitchFamily="18" charset="0"/>
                    </a:rPr>
                    <a:t>.	</a:t>
                  </a:r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598" y="1366886"/>
                  <a:ext cx="1013413" cy="363709"/>
                </a:xfrm>
                <a:prstGeom prst="rect">
                  <a:avLst/>
                </a:prstGeom>
                <a:blipFill>
                  <a:blip r:embed="rId5"/>
                  <a:stretch>
                    <a:fillRect b="-149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/>
          <p:cNvGrpSpPr/>
          <p:nvPr/>
        </p:nvGrpSpPr>
        <p:grpSpPr>
          <a:xfrm>
            <a:off x="16578731" y="2937239"/>
            <a:ext cx="4430621" cy="2919369"/>
            <a:chOff x="241306" y="1106599"/>
            <a:chExt cx="1650896" cy="896372"/>
          </a:xfrm>
        </p:grpSpPr>
        <p:sp>
          <p:nvSpPr>
            <p:cNvPr id="70" name="Rectangle 69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878789" y="1335889"/>
                  <a:ext cx="1013413" cy="3634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chemeClr val="bg1"/>
                      </a:solidFill>
                      <a:latin typeface="Euclid" panose="02020503060505020303" pitchFamily="18" charset="0"/>
                    </a:rPr>
                    <a:t>.</a:t>
                  </a:r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789" y="1335889"/>
                  <a:ext cx="1013413" cy="363414"/>
                </a:xfrm>
                <a:prstGeom prst="rect">
                  <a:avLst/>
                </a:prstGeom>
                <a:blipFill>
                  <a:blip r:embed="rId6"/>
                  <a:stretch>
                    <a:fillRect b="-149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/>
          <p:cNvGrpSpPr/>
          <p:nvPr/>
        </p:nvGrpSpPr>
        <p:grpSpPr>
          <a:xfrm>
            <a:off x="20385996" y="2955838"/>
            <a:ext cx="4482853" cy="2919369"/>
            <a:chOff x="241306" y="1106599"/>
            <a:chExt cx="1670358" cy="896372"/>
          </a:xfrm>
        </p:grpSpPr>
        <p:sp>
          <p:nvSpPr>
            <p:cNvPr id="62" name="Rectangle 61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898251" y="1330178"/>
                  <a:ext cx="1013413" cy="6061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 lvl="0"/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</m:rad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chemeClr val="bg1"/>
                      </a:solidFill>
                      <a:latin typeface="Euclid" panose="02020503060505020303" pitchFamily="18" charset="0"/>
                    </a:rPr>
                    <a:t>.</a:t>
                  </a:r>
                  <a:endParaRPr lang="en-US" sz="4000" dirty="0">
                    <a:solidFill>
                      <a:schemeClr val="bg1"/>
                    </a:solidFill>
                  </a:endParaRPr>
                </a:p>
                <a:p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251" y="1330178"/>
                  <a:ext cx="1013413" cy="60612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 73"/>
          <p:cNvGrpSpPr/>
          <p:nvPr/>
        </p:nvGrpSpPr>
        <p:grpSpPr>
          <a:xfrm>
            <a:off x="401864" y="5580982"/>
            <a:ext cx="23857074" cy="8135018"/>
            <a:chOff x="184495" y="3636275"/>
            <a:chExt cx="11926984" cy="4456375"/>
          </a:xfrm>
        </p:grpSpPr>
        <p:sp>
          <p:nvSpPr>
            <p:cNvPr id="75" name="Rounded Rectangle 74"/>
            <p:cNvSpPr/>
            <p:nvPr/>
          </p:nvSpPr>
          <p:spPr>
            <a:xfrm>
              <a:off x="184495" y="3865218"/>
              <a:ext cx="11926984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80" name="Freeform 7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>
            <a:off x="15698787" y="5998913"/>
            <a:ext cx="192831" cy="757356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78486" y="101566"/>
                <a:ext cx="12192000" cy="469359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vi-VN" sz="4400" b="1" dirty="0">
                    <a:solidFill>
                      <a:srgbClr val="00B050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(THPT QG 2019 Mã </a:t>
                </a:r>
                <a:r>
                  <a:rPr lang="vi-VN" sz="4400" b="1" dirty="0">
                    <a:solidFill>
                      <a:srgbClr val="00B050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đề</a:t>
                </a:r>
                <a:r>
                  <a:rPr lang="vi-VN" sz="4400" b="1" dirty="0">
                    <a:solidFill>
                      <a:srgbClr val="00B050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104</a:t>
                </a:r>
                <a:r>
                  <a:rPr lang="vi-VN" sz="4400" b="1">
                    <a:solidFill>
                      <a:srgbClr val="00B050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)</a:t>
                </a:r>
                <a:r>
                  <a:rPr lang="vi-VN" sz="4400" b="1">
                    <a:solidFill>
                      <a:srgbClr val="0000FF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</a:t>
                </a:r>
                <a:endParaRPr lang="en-US" sz="4400" b="1" smtClean="0">
                  <a:solidFill>
                    <a:srgbClr val="0000FF"/>
                  </a:solidFill>
                  <a:latin typeface="Euclid" panose="02020503060505020303" pitchFamily="18" charset="0"/>
                  <a:ea typeface="Times New Roman" panose="02020603050405020304" pitchFamily="18" charset="0"/>
                </a:endParaRPr>
              </a:p>
              <a:p>
                <a:pPr lvl="0" algn="just"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vi-VN" sz="5000" smtClean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Cho 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hình chóp </a:t>
                </a:r>
                <a14:m>
                  <m:oMath xmlns:m="http://schemas.openxmlformats.org/officeDocument/2006/math">
                    <m:r>
                      <a:rPr lang="vi-VN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vi-VN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vi-VN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có </a:t>
                </a:r>
                <a:r>
                  <a:rPr lang="vi-VN" sz="50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đ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á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y l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à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h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ì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nh vu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ô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ng c</a:t>
                </a:r>
                <a:r>
                  <a:rPr lang="vi-VN" sz="50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ạ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nh </a:t>
                </a:r>
                <a14:m>
                  <m:oMath xmlns:m="http://schemas.openxmlformats.org/officeDocument/2006/math">
                    <m:r>
                      <a:rPr lang="vi-VN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, m</a:t>
                </a:r>
                <a:r>
                  <a:rPr lang="vi-VN" sz="50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ặ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t b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ê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n </a:t>
                </a:r>
                <a14:m>
                  <m:oMath xmlns:m="http://schemas.openxmlformats.org/officeDocument/2006/math">
                    <m:r>
                      <a:rPr lang="vi-VN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𝑆𝐴𝐵</m:t>
                    </m:r>
                  </m:oMath>
                </a14:m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là tam giác </a:t>
                </a:r>
                <a:r>
                  <a:rPr lang="vi-VN" sz="50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đề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u v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à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n</a:t>
                </a:r>
                <a:r>
                  <a:rPr lang="vi-VN" sz="50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ằ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m trong m</a:t>
                </a:r>
                <a:r>
                  <a:rPr lang="vi-VN" sz="50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ặ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t ph</a:t>
                </a:r>
                <a:r>
                  <a:rPr lang="vi-VN" sz="50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ẳ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ng vu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ô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ng g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ó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c v</a:t>
                </a:r>
                <a:r>
                  <a:rPr lang="vi-VN" sz="50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ớ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i m</a:t>
                </a:r>
                <a:r>
                  <a:rPr lang="vi-VN" sz="50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ặ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t ph</a:t>
                </a:r>
                <a:r>
                  <a:rPr lang="vi-VN" sz="50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ẳ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ng </a:t>
                </a:r>
                <a:r>
                  <a:rPr lang="vi-VN" sz="50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đ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á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y. Kho</a:t>
                </a:r>
                <a:r>
                  <a:rPr lang="vi-VN" sz="50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ả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ng c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á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ch t</a:t>
                </a:r>
                <a:r>
                  <a:rPr lang="vi-VN" sz="50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ừ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50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đế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n m</a:t>
                </a:r>
                <a:r>
                  <a:rPr lang="vi-VN" sz="50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ặ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t ph</a:t>
                </a:r>
                <a:r>
                  <a:rPr lang="vi-VN" sz="50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ẳ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b</a:t>
                </a:r>
                <a:r>
                  <a:rPr lang="vi-VN" sz="50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ằ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ng</a:t>
                </a:r>
                <a:endParaRPr lang="en-US" sz="5000" dirty="0">
                  <a:solidFill>
                    <a:prstClr val="black"/>
                  </a:solidFill>
                  <a:latin typeface="Euclid" panose="02020503060505020303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486" y="101566"/>
                <a:ext cx="12192000" cy="4693593"/>
              </a:xfrm>
              <a:prstGeom prst="rect">
                <a:avLst/>
              </a:prstGeom>
              <a:blipFill>
                <a:blip r:embed="rId8"/>
                <a:stretch>
                  <a:fillRect l="-2400" t="-4156" r="-2400" b="-6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" name="Picture 81" descr="Description: C:\Users\Vinh1389\Desktop\2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012" y="7026801"/>
            <a:ext cx="6732546" cy="515220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30235" y="7005030"/>
                <a:ext cx="14881171" cy="3631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5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ọi</a:t>
                </a:r>
                <a:r>
                  <a: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vi-VN" sz="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vi-VN" sz="5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Ta có: </a:t>
                </a:r>
                <a14:m>
                  <m:oMath xmlns:m="http://schemas.openxmlformats.org/officeDocument/2006/math">
                    <m:r>
                      <a:rPr lang="vi-VN" sz="5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𝑆𝐻</m:t>
                    </m:r>
                    <m:r>
                      <a:rPr lang="vi-VN" sz="5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vi-VN" sz="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vi-VN" sz="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kẻ </a:t>
                </a:r>
                <a14:m>
                  <m:oMath xmlns:m="http://schemas.openxmlformats.org/officeDocument/2006/math">
                    <m:r>
                      <a:rPr lang="vi-VN" sz="5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𝐻𝐸</m:t>
                    </m:r>
                    <m:r>
                      <a:rPr lang="vi-VN" sz="5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vi-VN" sz="5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vi-VN" sz="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vi-VN" sz="5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vi-VN" sz="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vi-VN" sz="5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𝑆𝐻</m:t>
                    </m:r>
                    <m:r>
                      <a:rPr lang="vi-VN" sz="5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vi-VN" sz="5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vi-VN" sz="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5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vi-VN" sz="5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𝑆𝐻𝐸</m:t>
                        </m:r>
                      </m:e>
                    </m:d>
                  </m:oMath>
                </a14:m>
                <a:endParaRPr lang="en-US" sz="50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vi-VN" sz="5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𝑆𝐴𝐶</m:t>
                        </m:r>
                      </m:e>
                    </m:d>
                    <m:r>
                      <a:rPr lang="vi-VN" sz="5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𝑆𝐻𝐸</m:t>
                        </m:r>
                      </m:e>
                    </m:d>
                  </m:oMath>
                </a14:m>
                <a:r>
                  <a:rPr lang="vi-VN" sz="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35" y="7005030"/>
                <a:ext cx="14881171" cy="3631763"/>
              </a:xfrm>
              <a:prstGeom prst="rect">
                <a:avLst/>
              </a:prstGeom>
              <a:blipFill>
                <a:blip r:embed="rId10"/>
                <a:stretch>
                  <a:fillRect l="-1966" t="-2852" b="-6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406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ction Button: Back or Previous 34">
            <a:hlinkClick r:id="rId3" action="ppaction://hlinksldjump" highlightClick="1"/>
          </p:cNvPr>
          <p:cNvSpPr/>
          <p:nvPr/>
        </p:nvSpPr>
        <p:spPr>
          <a:xfrm>
            <a:off x="22168859" y="12302841"/>
            <a:ext cx="905164" cy="8589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23129448" y="12321313"/>
            <a:ext cx="942110" cy="8405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4387175" cy="204814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-20183" y="9226"/>
            <a:ext cx="16930981" cy="5324773"/>
            <a:chOff x="534988" y="1647865"/>
            <a:chExt cx="16594116" cy="2911509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568551" y="1647865"/>
              <a:ext cx="16560553" cy="291150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34988" y="1647867"/>
              <a:ext cx="3667814" cy="1176336"/>
              <a:chOff x="534988" y="1647867"/>
              <a:chExt cx="3667814" cy="1176336"/>
            </a:xfrm>
          </p:grpSpPr>
          <p:sp>
            <p:nvSpPr>
              <p:cNvPr id="45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Pentagon 45"/>
              <p:cNvSpPr/>
              <p:nvPr/>
            </p:nvSpPr>
            <p:spPr bwMode="auto">
              <a:xfrm>
                <a:off x="534988" y="1647867"/>
                <a:ext cx="3667814" cy="730947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7" name="Group 11"/>
              <p:cNvGrpSpPr/>
              <p:nvPr/>
            </p:nvGrpSpPr>
            <p:grpSpPr bwMode="auto">
              <a:xfrm>
                <a:off x="683779" y="1836908"/>
                <a:ext cx="644858" cy="586549"/>
                <a:chOff x="7440266" y="3398551"/>
                <a:chExt cx="838735" cy="834292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0" name="Freeform 4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1" name="Freeform 5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2" name="Freeform 5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3" name="Rectangle 5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4" name="Rectangle 53"/>
                <p:cNvSpPr>
                  <a:spLocks noChangeArrowheads="1"/>
                </p:cNvSpPr>
                <p:nvPr/>
              </p:nvSpPr>
              <p:spPr bwMode="auto">
                <a:xfrm>
                  <a:off x="7840315" y="3717639"/>
                  <a:ext cx="357189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5" name="Rectangle 5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6" name="Rectangle 55"/>
                <p:cNvSpPr>
                  <a:spLocks noChangeArrowheads="1"/>
                </p:cNvSpPr>
                <p:nvPr/>
              </p:nvSpPr>
              <p:spPr bwMode="auto">
                <a:xfrm>
                  <a:off x="7921813" y="4169343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48" name="Chevron 4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TextBox 13"/>
              <p:cNvSpPr txBox="1">
                <a:spLocks noChangeArrowheads="1"/>
              </p:cNvSpPr>
              <p:nvPr/>
            </p:nvSpPr>
            <p:spPr bwMode="auto">
              <a:xfrm>
                <a:off x="1465616" y="1721568"/>
                <a:ext cx="2737186" cy="555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15.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16608672" y="70551"/>
            <a:ext cx="4307938" cy="2919369"/>
            <a:chOff x="241306" y="1128485"/>
            <a:chExt cx="1605183" cy="896372"/>
          </a:xfrm>
        </p:grpSpPr>
        <p:sp>
          <p:nvSpPr>
            <p:cNvPr id="58" name="Rectangle 57"/>
            <p:cNvSpPr/>
            <p:nvPr/>
          </p:nvSpPr>
          <p:spPr>
            <a:xfrm>
              <a:off x="520693" y="1128485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833076" y="1377840"/>
                  <a:ext cx="1013413" cy="3648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</m:rad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28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chemeClr val="bg1"/>
                      </a:solidFill>
                      <a:latin typeface="Euclid" panose="02020503060505020303" pitchFamily="18" charset="0"/>
                    </a:rPr>
                    <a:t>.	</a:t>
                  </a:r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076" y="1377840"/>
                  <a:ext cx="1013413" cy="364812"/>
                </a:xfrm>
                <a:prstGeom prst="rect">
                  <a:avLst/>
                </a:prstGeom>
                <a:blipFill>
                  <a:blip r:embed="rId4"/>
                  <a:stretch>
                    <a:fillRect b="-143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/>
          <p:cNvGrpSpPr/>
          <p:nvPr/>
        </p:nvGrpSpPr>
        <p:grpSpPr>
          <a:xfrm>
            <a:off x="20345543" y="9227"/>
            <a:ext cx="4494519" cy="2919369"/>
            <a:chOff x="241306" y="1106599"/>
            <a:chExt cx="1674705" cy="896372"/>
          </a:xfrm>
        </p:grpSpPr>
        <p:sp>
          <p:nvSpPr>
            <p:cNvPr id="66" name="Rectangle 65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902598" y="1366886"/>
                  <a:ext cx="1013413" cy="3637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r>
                    <a:rPr lang="en-US" sz="4000" b="1" dirty="0" smtClean="0">
                      <a:solidFill>
                        <a:schemeClr val="bg1"/>
                      </a:solidFill>
                      <a:latin typeface="Euclid" panose="02020503060505020303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</m:rad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chemeClr val="bg1"/>
                      </a:solidFill>
                      <a:latin typeface="Euclid" panose="02020503060505020303" pitchFamily="18" charset="0"/>
                    </a:rPr>
                    <a:t>.	</a:t>
                  </a:r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598" y="1366886"/>
                  <a:ext cx="1013413" cy="363709"/>
                </a:xfrm>
                <a:prstGeom prst="rect">
                  <a:avLst/>
                </a:prstGeom>
                <a:blipFill>
                  <a:blip r:embed="rId5"/>
                  <a:stretch>
                    <a:fillRect b="-149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/>
          <p:cNvGrpSpPr/>
          <p:nvPr/>
        </p:nvGrpSpPr>
        <p:grpSpPr>
          <a:xfrm>
            <a:off x="16578731" y="2937239"/>
            <a:ext cx="4430621" cy="2919369"/>
            <a:chOff x="241306" y="1106599"/>
            <a:chExt cx="1650896" cy="896372"/>
          </a:xfrm>
        </p:grpSpPr>
        <p:sp>
          <p:nvSpPr>
            <p:cNvPr id="70" name="Rectangle 69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878789" y="1335889"/>
                  <a:ext cx="1013413" cy="3634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chemeClr val="bg1"/>
                      </a:solidFill>
                      <a:latin typeface="Euclid" panose="02020503060505020303" pitchFamily="18" charset="0"/>
                    </a:rPr>
                    <a:t>.</a:t>
                  </a:r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789" y="1335889"/>
                  <a:ext cx="1013413" cy="363414"/>
                </a:xfrm>
                <a:prstGeom prst="rect">
                  <a:avLst/>
                </a:prstGeom>
                <a:blipFill>
                  <a:blip r:embed="rId6"/>
                  <a:stretch>
                    <a:fillRect b="-149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/>
          <p:cNvGrpSpPr/>
          <p:nvPr/>
        </p:nvGrpSpPr>
        <p:grpSpPr>
          <a:xfrm>
            <a:off x="20385996" y="2955838"/>
            <a:ext cx="4482853" cy="2919369"/>
            <a:chOff x="241306" y="1106599"/>
            <a:chExt cx="1670358" cy="896372"/>
          </a:xfrm>
        </p:grpSpPr>
        <p:sp>
          <p:nvSpPr>
            <p:cNvPr id="62" name="Rectangle 61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898251" y="1330178"/>
                  <a:ext cx="1013413" cy="6061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 lvl="0"/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</m:rad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chemeClr val="bg1"/>
                      </a:solidFill>
                      <a:latin typeface="Euclid" panose="02020503060505020303" pitchFamily="18" charset="0"/>
                    </a:rPr>
                    <a:t>.</a:t>
                  </a:r>
                  <a:endParaRPr lang="en-US" sz="4000" dirty="0">
                    <a:solidFill>
                      <a:schemeClr val="bg1"/>
                    </a:solidFill>
                  </a:endParaRPr>
                </a:p>
                <a:p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251" y="1330178"/>
                  <a:ext cx="1013413" cy="60612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3" name="Oval 72"/>
          <p:cNvSpPr/>
          <p:nvPr/>
        </p:nvSpPr>
        <p:spPr>
          <a:xfrm>
            <a:off x="20317032" y="531835"/>
            <a:ext cx="1450552" cy="16386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grpSp>
        <p:nvGrpSpPr>
          <p:cNvPr id="74" name="Group 73"/>
          <p:cNvGrpSpPr/>
          <p:nvPr/>
        </p:nvGrpSpPr>
        <p:grpSpPr>
          <a:xfrm>
            <a:off x="401864" y="5580982"/>
            <a:ext cx="23857074" cy="8135018"/>
            <a:chOff x="184495" y="3636275"/>
            <a:chExt cx="11926984" cy="4456375"/>
          </a:xfrm>
        </p:grpSpPr>
        <p:sp>
          <p:nvSpPr>
            <p:cNvPr id="75" name="Rounded Rectangle 74"/>
            <p:cNvSpPr/>
            <p:nvPr/>
          </p:nvSpPr>
          <p:spPr>
            <a:xfrm>
              <a:off x="184495" y="3865218"/>
              <a:ext cx="11926984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80" name="Freeform 7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>
            <a:off x="15698787" y="5998913"/>
            <a:ext cx="192831" cy="757356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78486" y="101566"/>
                <a:ext cx="12192000" cy="469359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vi-VN" sz="4400" b="1" dirty="0">
                    <a:solidFill>
                      <a:srgbClr val="00B050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(THPT QG 2019 Mã </a:t>
                </a:r>
                <a:r>
                  <a:rPr lang="vi-VN" sz="4400" b="1" dirty="0">
                    <a:solidFill>
                      <a:srgbClr val="00B050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đề</a:t>
                </a:r>
                <a:r>
                  <a:rPr lang="vi-VN" sz="4400" b="1" dirty="0">
                    <a:solidFill>
                      <a:srgbClr val="00B050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104</a:t>
                </a:r>
                <a:r>
                  <a:rPr lang="vi-VN" sz="4400" b="1">
                    <a:solidFill>
                      <a:srgbClr val="00B050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)</a:t>
                </a:r>
                <a:r>
                  <a:rPr lang="vi-VN" sz="4400" b="1">
                    <a:solidFill>
                      <a:srgbClr val="0000FF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</a:t>
                </a:r>
                <a:endParaRPr lang="en-US" sz="4400" b="1" smtClean="0">
                  <a:solidFill>
                    <a:srgbClr val="0000FF"/>
                  </a:solidFill>
                  <a:latin typeface="Euclid" panose="02020503060505020303" pitchFamily="18" charset="0"/>
                  <a:ea typeface="Times New Roman" panose="02020603050405020304" pitchFamily="18" charset="0"/>
                </a:endParaRPr>
              </a:p>
              <a:p>
                <a:pPr lvl="0" algn="just"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vi-VN" sz="5000" smtClean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Cho 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hình chóp </a:t>
                </a:r>
                <a14:m>
                  <m:oMath xmlns:m="http://schemas.openxmlformats.org/officeDocument/2006/math">
                    <m:r>
                      <a:rPr lang="vi-VN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vi-VN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vi-VN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có </a:t>
                </a:r>
                <a:r>
                  <a:rPr lang="vi-VN" sz="50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đ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á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y l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à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h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ì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nh vu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ô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ng c</a:t>
                </a:r>
                <a:r>
                  <a:rPr lang="vi-VN" sz="50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ạ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nh </a:t>
                </a:r>
                <a14:m>
                  <m:oMath xmlns:m="http://schemas.openxmlformats.org/officeDocument/2006/math">
                    <m:r>
                      <a:rPr lang="vi-VN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, m</a:t>
                </a:r>
                <a:r>
                  <a:rPr lang="vi-VN" sz="50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ặ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t b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ê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n </a:t>
                </a:r>
                <a14:m>
                  <m:oMath xmlns:m="http://schemas.openxmlformats.org/officeDocument/2006/math">
                    <m:r>
                      <a:rPr lang="vi-VN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𝑆𝐴𝐵</m:t>
                    </m:r>
                  </m:oMath>
                </a14:m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là tam giác </a:t>
                </a:r>
                <a:r>
                  <a:rPr lang="vi-VN" sz="50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đề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u v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à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n</a:t>
                </a:r>
                <a:r>
                  <a:rPr lang="vi-VN" sz="50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ằ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m trong m</a:t>
                </a:r>
                <a:r>
                  <a:rPr lang="vi-VN" sz="50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ặ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t ph</a:t>
                </a:r>
                <a:r>
                  <a:rPr lang="vi-VN" sz="50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ẳ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ng vu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ô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ng g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ó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c v</a:t>
                </a:r>
                <a:r>
                  <a:rPr lang="vi-VN" sz="50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ớ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i m</a:t>
                </a:r>
                <a:r>
                  <a:rPr lang="vi-VN" sz="50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ặ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t ph</a:t>
                </a:r>
                <a:r>
                  <a:rPr lang="vi-VN" sz="50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ẳ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ng </a:t>
                </a:r>
                <a:r>
                  <a:rPr lang="vi-VN" sz="50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đ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á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y. Kho</a:t>
                </a:r>
                <a:r>
                  <a:rPr lang="vi-VN" sz="50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ả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ng c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á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ch t</a:t>
                </a:r>
                <a:r>
                  <a:rPr lang="vi-VN" sz="50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ừ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50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đế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n m</a:t>
                </a:r>
                <a:r>
                  <a:rPr lang="vi-VN" sz="50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ặ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t ph</a:t>
                </a:r>
                <a:r>
                  <a:rPr lang="vi-VN" sz="50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ẳ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b</a:t>
                </a:r>
                <a:r>
                  <a:rPr lang="vi-VN" sz="50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ằ</a:t>
                </a:r>
                <a:r>
                  <a:rPr lang="vi-VN" sz="50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ng</a:t>
                </a:r>
                <a:endParaRPr lang="en-US" sz="5000" dirty="0">
                  <a:solidFill>
                    <a:prstClr val="black"/>
                  </a:solidFill>
                  <a:latin typeface="Euclid" panose="02020503060505020303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486" y="101566"/>
                <a:ext cx="12192000" cy="4693593"/>
              </a:xfrm>
              <a:prstGeom prst="rect">
                <a:avLst/>
              </a:prstGeom>
              <a:blipFill>
                <a:blip r:embed="rId8"/>
                <a:stretch>
                  <a:fillRect l="-2400" t="-4156" r="-2400" b="-6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" name="Picture 81" descr="Description: C:\Users\Vinh1389\Desktop\2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012" y="7026801"/>
            <a:ext cx="6732546" cy="515220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509380" y="6544679"/>
                <a:ext cx="15344839" cy="8539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5000" dirty="0" smtClean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𝑆𝐻𝐸</m:t>
                        </m:r>
                      </m:e>
                    </m:d>
                  </m:oMath>
                </a14:m>
                <a:r>
                  <a:rPr lang="vi-VN" sz="50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k</a:t>
                </a:r>
                <a:r>
                  <a:rPr lang="vi-VN" sz="5000" dirty="0">
                    <a:latin typeface="+mj-lt"/>
                    <a:ea typeface="Times New Roman" panose="02020603050405020304" pitchFamily="18" charset="0"/>
                    <a:cs typeface="Cambria" panose="02040503050406030204" pitchFamily="18" charset="0"/>
                  </a:rPr>
                  <a:t>ẻ</a:t>
                </a:r>
                <a:r>
                  <a:rPr lang="vi-VN" sz="50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𝐻𝐹</m:t>
                    </m:r>
                    <m:r>
                      <a:rPr lang="vi-VN" sz="5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vi-VN" sz="5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𝑆𝐸</m:t>
                    </m:r>
                  </m:oMath>
                </a14:m>
                <a:r>
                  <a:rPr lang="vi-VN" sz="50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</a:t>
                </a:r>
                <a:r>
                  <a:rPr lang="vi-VN" sz="5000" dirty="0">
                    <a:latin typeface="+mj-lt"/>
                    <a:ea typeface="Times New Roman" panose="02020603050405020304" pitchFamily="18" charset="0"/>
                    <a:cs typeface="Cambria" panose="02040503050406030204" pitchFamily="18" charset="0"/>
                  </a:rPr>
                  <a:t>ạ</a:t>
                </a:r>
                <a:r>
                  <a:rPr lang="vi-VN" sz="50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14:m>
                  <m:oMath xmlns:m="http://schemas.openxmlformats.org/officeDocument/2006/math">
                    <m:r>
                      <a:rPr lang="vi-VN" sz="5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vi-VN" sz="50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5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𝐻𝐹</m:t>
                    </m:r>
                    <m:r>
                      <a:rPr lang="vi-VN" sz="5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vi-VN" sz="50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</a:t>
                </a:r>
                <a:r>
                  <a:rPr lang="vi-VN" sz="5000" dirty="0">
                    <a:latin typeface="+mj-lt"/>
                    <a:ea typeface="Times New Roman" panose="02020603050405020304" pitchFamily="18" charset="0"/>
                    <a:cs typeface="Cambria" panose="02040503050406030204" pitchFamily="18" charset="0"/>
                  </a:rPr>
                  <a:t>ạ</a:t>
                </a:r>
                <a:r>
                  <a:rPr lang="vi-VN" sz="50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14:m>
                  <m:oMath xmlns:m="http://schemas.openxmlformats.org/officeDocument/2006/math">
                    <m:r>
                      <a:rPr lang="vi-VN" sz="5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vi-VN" sz="50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effectLst/>
                  <a:latin typeface="+mj-lt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5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5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vi-VN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, </m:t>
                        </m:r>
                        <m:d>
                          <m:dPr>
                            <m:ctrlP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𝑆𝐴𝐶</m:t>
                            </m:r>
                          </m:e>
                        </m:d>
                      </m:e>
                    </m:d>
                    <m:r>
                      <a:rPr lang="vi-VN" sz="5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5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𝐻𝐹</m:t>
                    </m:r>
                  </m:oMath>
                </a14:m>
                <a:r>
                  <a:rPr lang="vi-VN" sz="5000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solidFill>
                    <a:schemeClr val="tx1"/>
                  </a:solidFill>
                  <a:effectLst/>
                  <a:latin typeface="+mj-lt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50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vi-VN" sz="5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𝐻𝐸</m:t>
                    </m:r>
                    <m:r>
                      <a:rPr lang="vi-VN" sz="5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𝐵𝐷</m:t>
                        </m:r>
                      </m:num>
                      <m:den>
                        <m:r>
                          <a:rPr lang="vi-VN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vi-VN" sz="5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5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5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vi-VN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50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5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𝑆𝐻</m:t>
                    </m:r>
                    <m:r>
                      <a:rPr lang="vi-VN" sz="5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5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5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vi-VN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50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effectLst/>
                  <a:latin typeface="+mj-lt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5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5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𝐻𝐹</m:t>
                            </m:r>
                          </m:e>
                          <m:sup>
                            <m:r>
                              <a:rPr lang="vi-VN" sz="5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vi-VN" sz="5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5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5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𝑆𝐻</m:t>
                            </m:r>
                          </m:e>
                          <m:sup>
                            <m:r>
                              <a:rPr lang="vi-VN" sz="5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vi-VN" sz="5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5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5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𝐻𝐸</m:t>
                            </m:r>
                          </m:e>
                          <m:sup>
                            <m:r>
                              <a:rPr lang="vi-VN" sz="5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vi-VN" sz="5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5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𝐻𝐹</m:t>
                    </m:r>
                    <m:r>
                      <a:rPr lang="vi-VN" sz="5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5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5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vi-VN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den>
                    </m:f>
                    <m:r>
                      <a:rPr lang="vi-VN" sz="5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5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vi-VN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, </m:t>
                        </m:r>
                        <m:d>
                          <m:dPr>
                            <m:ctrlPr>
                              <a:rPr lang="en-US" sz="5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5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𝑆𝐴𝐶</m:t>
                            </m:r>
                          </m:e>
                        </m:d>
                      </m:e>
                    </m:d>
                  </m:oMath>
                </a14:m>
                <a:r>
                  <a:rPr lang="vi-VN" sz="50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effectLst/>
                  <a:latin typeface="+mj-lt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50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vi-VN" sz="5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vi-VN" sz="50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trung </a:t>
                </a:r>
                <a:r>
                  <a:rPr lang="vi-VN" sz="5000" dirty="0">
                    <a:latin typeface="+mj-lt"/>
                    <a:ea typeface="Times New Roman" panose="02020603050405020304" pitchFamily="18" charset="0"/>
                    <a:cs typeface="Cambria" panose="02040503050406030204" pitchFamily="18" charset="0"/>
                  </a:rPr>
                  <a:t>đ</a:t>
                </a:r>
                <a:r>
                  <a:rPr lang="vi-VN" sz="50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vi-VN" sz="5000" dirty="0">
                    <a:latin typeface="+mj-lt"/>
                    <a:ea typeface="Times New Roman" panose="02020603050405020304" pitchFamily="18" charset="0"/>
                    <a:cs typeface="Cambria" panose="02040503050406030204" pitchFamily="18" charset="0"/>
                  </a:rPr>
                  <a:t>ể</a:t>
                </a:r>
                <a:r>
                  <a:rPr lang="vi-VN" sz="50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vi-VN" sz="5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endParaRPr lang="en-US" sz="5000" i="1" smtClean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5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5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vi-VN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, </m:t>
                        </m:r>
                        <m:d>
                          <m:dPr>
                            <m:ctrlP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𝑆𝐴𝐶</m:t>
                            </m:r>
                          </m:e>
                        </m:d>
                      </m:e>
                    </m:d>
                    <m:r>
                      <a:rPr lang="vi-VN" sz="5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vi-VN" sz="5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vi-VN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, </m:t>
                        </m:r>
                        <m:d>
                          <m:dPr>
                            <m:ctrlP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𝑆𝐴𝐶</m:t>
                            </m:r>
                          </m:e>
                        </m:d>
                      </m:e>
                    </m:d>
                    <m:r>
                      <a:rPr lang="vi-VN" sz="5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21</m:t>
                            </m:r>
                          </m:e>
                        </m:rad>
                        <m:r>
                          <a:rPr lang="vi-VN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vi-VN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chemeClr val="tx1"/>
                  </a:solidFill>
                  <a:effectLst/>
                  <a:latin typeface="+mj-lt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vi-VN" sz="32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endParaRPr lang="en-US" sz="3200" dirty="0">
                  <a:solidFill>
                    <a:srgbClr val="0000FF"/>
                  </a:solidFill>
                  <a:latin typeface="+mj-lt"/>
                </a:endParaRPr>
              </a:p>
              <a:p>
                <a:pPr marL="629920">
                  <a:lnSpc>
                    <a:spcPct val="115000"/>
                  </a:lnSpc>
                </a:pPr>
                <a:r>
                  <a:rPr lang="vi-VN" dirty="0">
                    <a:effectLst/>
                    <a:latin typeface="Euclid" panose="02020503060505020303" pitchFamily="18" charset="0"/>
                  </a:rPr>
                  <a:t> </a:t>
                </a: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80" y="6544679"/>
                <a:ext cx="15344839" cy="8539197"/>
              </a:xfrm>
              <a:prstGeom prst="rect">
                <a:avLst/>
              </a:prstGeom>
              <a:blipFill>
                <a:blip r:embed="rId10"/>
                <a:stretch>
                  <a:fillRect l="-1907" t="-1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08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10258" y="2690445"/>
            <a:ext cx="13742832" cy="1219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</a:t>
            </a:r>
            <a:r>
              <a:rPr lang="en-US" sz="6400" b="1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64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64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4. </a:t>
            </a:r>
            <a:r>
              <a:rPr lang="en-US" sz="6400" b="1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64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64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 cao</a:t>
            </a:r>
            <a:endParaRPr lang="en-US" sz="64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35" name="Action Button: Back or Previous 34">
            <a:hlinkClick r:id="rId3" action="ppaction://hlinksldjump" highlightClick="1"/>
          </p:cNvPr>
          <p:cNvSpPr/>
          <p:nvPr/>
        </p:nvSpPr>
        <p:spPr>
          <a:xfrm>
            <a:off x="22168859" y="12302841"/>
            <a:ext cx="905164" cy="8589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23129448" y="12321313"/>
            <a:ext cx="942110" cy="8405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4387175" cy="204814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61204" y="8709"/>
            <a:ext cx="229139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</a:t>
            </a: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KHỐI CHÓP </a:t>
            </a:r>
          </a:p>
          <a:p>
            <a:pPr algn="ctr"/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MẶT BÊN VUÔNG GÓC VỚI ĐÁY</a:t>
            </a:r>
            <a:endParaRPr lang="en-US" sz="6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88215" y="8534400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smtClean="0">
                <a:latin typeface="Times New Roman" pitchFamily="18" charset="0"/>
                <a:cs typeface="Times New Roman" pitchFamily="18" charset="0"/>
              </a:rPr>
              <a:t>4D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694557" y="8566246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smtClean="0">
                <a:latin typeface="Times New Roman" pitchFamily="18" charset="0"/>
                <a:cs typeface="Times New Roman" pitchFamily="18" charset="0"/>
              </a:rPr>
              <a:t>5B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860658" y="5738102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smtClean="0">
                <a:latin typeface="Times New Roman" pitchFamily="18" charset="0"/>
                <a:cs typeface="Times New Roman" pitchFamily="18" charset="0"/>
              </a:rPr>
              <a:t>3D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526712" y="5683413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smtClean="0">
                <a:latin typeface="Times New Roman" pitchFamily="18" charset="0"/>
                <a:cs typeface="Times New Roman" pitchFamily="18" charset="0"/>
              </a:rPr>
              <a:t>2D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61696" y="5699336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smtClean="0">
                <a:latin typeface="Times New Roman" pitchFamily="18" charset="0"/>
                <a:cs typeface="Times New Roman" pitchFamily="18" charset="0"/>
              </a:rPr>
              <a:t>1D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0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ction Button: Back or Previous 34">
            <a:hlinkClick r:id="rId3" action="ppaction://hlinksldjump" highlightClick="1"/>
          </p:cNvPr>
          <p:cNvSpPr/>
          <p:nvPr/>
        </p:nvSpPr>
        <p:spPr>
          <a:xfrm>
            <a:off x="22168859" y="12302841"/>
            <a:ext cx="905164" cy="8589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23129448" y="12321313"/>
            <a:ext cx="942110" cy="8405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4387175" cy="204814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-20183" y="9228"/>
            <a:ext cx="17199921" cy="5404658"/>
            <a:chOff x="534988" y="1647866"/>
            <a:chExt cx="16857705" cy="2955189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832140" y="1691546"/>
              <a:ext cx="16560553" cy="291150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34988" y="1647866"/>
              <a:ext cx="3468069" cy="1176337"/>
              <a:chOff x="534988" y="1647866"/>
              <a:chExt cx="3468069" cy="1176337"/>
            </a:xfrm>
          </p:grpSpPr>
          <p:sp>
            <p:nvSpPr>
              <p:cNvPr id="45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Pentagon 45"/>
              <p:cNvSpPr/>
              <p:nvPr/>
            </p:nvSpPr>
            <p:spPr bwMode="auto">
              <a:xfrm>
                <a:off x="534988" y="1647866"/>
                <a:ext cx="3468069" cy="105739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7" name="Group 11"/>
              <p:cNvGrpSpPr/>
              <p:nvPr/>
            </p:nvGrpSpPr>
            <p:grpSpPr bwMode="auto">
              <a:xfrm>
                <a:off x="683779" y="1836908"/>
                <a:ext cx="644858" cy="586549"/>
                <a:chOff x="7440266" y="3398551"/>
                <a:chExt cx="838735" cy="834292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0" name="Freeform 4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1" name="Freeform 5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2" name="Freeform 5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3" name="Rectangle 5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4" name="Rectangle 53"/>
                <p:cNvSpPr>
                  <a:spLocks noChangeArrowheads="1"/>
                </p:cNvSpPr>
                <p:nvPr/>
              </p:nvSpPr>
              <p:spPr bwMode="auto">
                <a:xfrm>
                  <a:off x="7840315" y="3717639"/>
                  <a:ext cx="357189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5" name="Rectangle 5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6" name="Rectangle 55"/>
                <p:cNvSpPr>
                  <a:spLocks noChangeArrowheads="1"/>
                </p:cNvSpPr>
                <p:nvPr/>
              </p:nvSpPr>
              <p:spPr bwMode="auto">
                <a:xfrm>
                  <a:off x="7921813" y="4169343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48" name="Chevron 4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TextBox 13"/>
              <p:cNvSpPr txBox="1">
                <a:spLocks noChangeArrowheads="1"/>
              </p:cNvSpPr>
              <p:nvPr/>
            </p:nvSpPr>
            <p:spPr bwMode="auto">
              <a:xfrm>
                <a:off x="1671431" y="1721568"/>
                <a:ext cx="2325555" cy="555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1.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16608672" y="-729"/>
            <a:ext cx="4182558" cy="2919369"/>
            <a:chOff x="241306" y="1106599"/>
            <a:chExt cx="1558465" cy="896372"/>
          </a:xfrm>
        </p:grpSpPr>
        <p:sp>
          <p:nvSpPr>
            <p:cNvPr id="58" name="Rectangle 57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08599" y="1467375"/>
              <a:ext cx="1013413" cy="22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0282658" y="-57402"/>
            <a:ext cx="4182558" cy="2919369"/>
            <a:chOff x="241306" y="1106599"/>
            <a:chExt cx="1558465" cy="896372"/>
          </a:xfrm>
        </p:grpSpPr>
        <p:sp>
          <p:nvSpPr>
            <p:cNvPr id="66" name="Rectangle 65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08599" y="1467375"/>
              <a:ext cx="1013413" cy="22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6578731" y="2937239"/>
            <a:ext cx="4182558" cy="2919369"/>
            <a:chOff x="241306" y="1106599"/>
            <a:chExt cx="1558465" cy="896372"/>
          </a:xfrm>
        </p:grpSpPr>
        <p:sp>
          <p:nvSpPr>
            <p:cNvPr id="70" name="Rectangle 69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08599" y="1467375"/>
              <a:ext cx="1013413" cy="22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0385996" y="2955838"/>
            <a:ext cx="4182558" cy="2919369"/>
            <a:chOff x="241306" y="1106599"/>
            <a:chExt cx="1558465" cy="896372"/>
          </a:xfrm>
        </p:grpSpPr>
        <p:sp>
          <p:nvSpPr>
            <p:cNvPr id="62" name="Rectangle 61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08599" y="1467375"/>
              <a:ext cx="1013413" cy="22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73" name="Oval 72"/>
          <p:cNvSpPr/>
          <p:nvPr/>
        </p:nvSpPr>
        <p:spPr>
          <a:xfrm>
            <a:off x="16627941" y="565118"/>
            <a:ext cx="1450552" cy="16386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74" name="Group 73"/>
          <p:cNvGrpSpPr/>
          <p:nvPr/>
        </p:nvGrpSpPr>
        <p:grpSpPr>
          <a:xfrm>
            <a:off x="445449" y="5708849"/>
            <a:ext cx="23857074" cy="8135018"/>
            <a:chOff x="184495" y="3636275"/>
            <a:chExt cx="11926984" cy="4456375"/>
          </a:xfrm>
        </p:grpSpPr>
        <p:sp>
          <p:nvSpPr>
            <p:cNvPr id="75" name="Rounded Rectangle 74"/>
            <p:cNvSpPr/>
            <p:nvPr/>
          </p:nvSpPr>
          <p:spPr>
            <a:xfrm>
              <a:off x="184495" y="3865218"/>
              <a:ext cx="11926984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80" name="Freeform 7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>
            <a:off x="15698787" y="5998913"/>
            <a:ext cx="192831" cy="757356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Rectangle 81"/>
              <p:cNvSpPr/>
              <p:nvPr/>
            </p:nvSpPr>
            <p:spPr>
              <a:xfrm>
                <a:off x="3459004" y="35537"/>
                <a:ext cx="12192000" cy="43778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vi-VN" sz="4400" b="1" dirty="0" smtClean="0">
                    <a:solidFill>
                      <a:srgbClr val="00B050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(THPT QG 2019 Mã </a:t>
                </a:r>
                <a:r>
                  <a:rPr lang="vi-VN" sz="4400" b="1" dirty="0">
                    <a:solidFill>
                      <a:srgbClr val="00B050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đề</a:t>
                </a:r>
                <a:r>
                  <a:rPr lang="vi-VN" sz="4400" b="1" dirty="0">
                    <a:solidFill>
                      <a:srgbClr val="00B050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104</a:t>
                </a:r>
                <a:r>
                  <a:rPr lang="vi-VN" sz="4400" b="1">
                    <a:solidFill>
                      <a:srgbClr val="00B050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)</a:t>
                </a:r>
                <a:r>
                  <a:rPr lang="vi-VN" sz="4400" b="1">
                    <a:solidFill>
                      <a:srgbClr val="0000FF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</a:t>
                </a:r>
                <a:endParaRPr lang="en-US" sz="4400" b="1" smtClean="0">
                  <a:solidFill>
                    <a:srgbClr val="0000FF"/>
                  </a:solidFill>
                  <a:latin typeface="Euclid" panose="02020503060505020303" pitchFamily="18" charset="0"/>
                  <a:ea typeface="Times New Roman" panose="02020603050405020304" pitchFamily="18" charset="0"/>
                </a:endParaRPr>
              </a:p>
              <a:p>
                <a:pPr lvl="0" algn="just"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vi-VN" sz="5000" smtClean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Cho </a:t>
                </a:r>
                <a:r>
                  <a:rPr lang="vi-VN" sz="50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hình chóp </a:t>
                </a:r>
                <a14:m>
                  <m:oMath xmlns:m="http://schemas.openxmlformats.org/officeDocument/2006/math">
                    <m:r>
                      <a:rPr lang="vi-VN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vi-VN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vi-VN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vi-VN" sz="50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 có </a:t>
                </a:r>
                <a:r>
                  <a:rPr lang="vi-VN" sz="50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đ</a:t>
                </a:r>
                <a:r>
                  <a:rPr lang="vi-VN" sz="50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á</a:t>
                </a:r>
                <a:r>
                  <a:rPr lang="vi-VN" sz="50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y l</a:t>
                </a:r>
                <a:r>
                  <a:rPr lang="vi-VN" sz="50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à</a:t>
                </a:r>
                <a:r>
                  <a:rPr lang="vi-VN" sz="50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 h</a:t>
                </a:r>
                <a:r>
                  <a:rPr lang="vi-VN" sz="50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ì</a:t>
                </a:r>
                <a:r>
                  <a:rPr lang="vi-VN" sz="50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nh vu</a:t>
                </a:r>
                <a:r>
                  <a:rPr lang="vi-VN" sz="50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ô</a:t>
                </a:r>
                <a:r>
                  <a:rPr lang="vi-VN" sz="50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ng c</a:t>
                </a:r>
                <a:r>
                  <a:rPr lang="vi-VN" sz="50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ạ</a:t>
                </a:r>
                <a:r>
                  <a:rPr lang="vi-VN" sz="50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nh </a:t>
                </a:r>
                <a14:m>
                  <m:oMath xmlns:m="http://schemas.openxmlformats.org/officeDocument/2006/math">
                    <m:r>
                      <a:rPr lang="vi-VN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50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5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√</m:t>
                        </m:r>
                        <m:r>
                          <a:rPr lang="en-US" sz="5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5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50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smtClean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Hình chiếu của S lên (</a:t>
                </a:r>
                <a14:m>
                  <m:oMath xmlns:m="http://schemas.openxmlformats.org/officeDocument/2006/math">
                    <m:r>
                      <a:rPr lang="vi-VN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5000" smtClean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là trung điểm H của AB. Thể tích của khối chóp </a:t>
                </a:r>
                <a14:m>
                  <m:oMath xmlns:m="http://schemas.openxmlformats.org/officeDocument/2006/math">
                    <m:r>
                      <a:rPr lang="vi-VN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vi-VN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vi-VN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vi-VN" sz="5000" smtClean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000" smtClean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  là</a:t>
                </a:r>
                <a:endParaRPr lang="en-US" sz="5000" dirty="0">
                  <a:solidFill>
                    <a:prstClr val="black"/>
                  </a:solidFill>
                  <a:latin typeface="Cambria" panose="020405030504060302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004" y="35537"/>
                <a:ext cx="12192000" cy="4377865"/>
              </a:xfrm>
              <a:prstGeom prst="rect">
                <a:avLst/>
              </a:prstGeom>
              <a:blipFill>
                <a:blip r:embed="rId4"/>
                <a:stretch>
                  <a:fillRect l="-2400" t="-4457" r="-2400" b="-6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8492394" y="697182"/>
                <a:ext cx="2170269" cy="1568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400" smtClean="0">
                    <a:solidFill>
                      <a:schemeClr val="bg1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2394" y="697182"/>
                <a:ext cx="2170269" cy="15683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22140290" y="588472"/>
                <a:ext cx="2170269" cy="1568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4400" smtClean="0">
                    <a:solidFill>
                      <a:schemeClr val="bg1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0290" y="588472"/>
                <a:ext cx="2170269" cy="15683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22398285" y="3346650"/>
                <a:ext cx="2170269" cy="16123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400" smtClean="0">
                    <a:solidFill>
                      <a:schemeClr val="bg1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8285" y="3346650"/>
                <a:ext cx="2170269" cy="16123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8256823" y="3889126"/>
                <a:ext cx="2129173" cy="952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500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6823" y="3889126"/>
                <a:ext cx="2129173" cy="9523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65" name="Picture 17" descr="F:\Captur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8672" y="7031609"/>
            <a:ext cx="7236147" cy="500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9963" y="6708844"/>
            <a:ext cx="11017928" cy="21905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14040" y="8899352"/>
            <a:ext cx="9302905" cy="226599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3431" y="11176229"/>
            <a:ext cx="11160555" cy="216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6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23" grpId="0"/>
      <p:bldP spid="8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ction Button: Back or Previous 34">
            <a:hlinkClick r:id="rId3" action="ppaction://hlinksldjump" highlightClick="1"/>
          </p:cNvPr>
          <p:cNvSpPr/>
          <p:nvPr/>
        </p:nvSpPr>
        <p:spPr>
          <a:xfrm>
            <a:off x="22168859" y="12302841"/>
            <a:ext cx="905164" cy="8589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23129448" y="12321313"/>
            <a:ext cx="942110" cy="8405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4387175" cy="204814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-20183" y="9226"/>
            <a:ext cx="16930981" cy="5324773"/>
            <a:chOff x="534988" y="1647865"/>
            <a:chExt cx="16594116" cy="2911509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568551" y="1647865"/>
              <a:ext cx="16560553" cy="291150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34988" y="1647866"/>
              <a:ext cx="3468069" cy="1176337"/>
              <a:chOff x="534988" y="1647866"/>
              <a:chExt cx="3468069" cy="1176337"/>
            </a:xfrm>
          </p:grpSpPr>
          <p:sp>
            <p:nvSpPr>
              <p:cNvPr id="45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Pentagon 45"/>
              <p:cNvSpPr/>
              <p:nvPr/>
            </p:nvSpPr>
            <p:spPr bwMode="auto">
              <a:xfrm>
                <a:off x="534988" y="1647866"/>
                <a:ext cx="3468069" cy="105739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7" name="Group 11"/>
              <p:cNvGrpSpPr/>
              <p:nvPr/>
            </p:nvGrpSpPr>
            <p:grpSpPr bwMode="auto">
              <a:xfrm>
                <a:off x="683779" y="1836908"/>
                <a:ext cx="644858" cy="586549"/>
                <a:chOff x="7440266" y="3398551"/>
                <a:chExt cx="838735" cy="834292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0" name="Freeform 4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1" name="Freeform 5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2" name="Freeform 5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3" name="Rectangle 5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4" name="Rectangle 53"/>
                <p:cNvSpPr>
                  <a:spLocks noChangeArrowheads="1"/>
                </p:cNvSpPr>
                <p:nvPr/>
              </p:nvSpPr>
              <p:spPr bwMode="auto">
                <a:xfrm>
                  <a:off x="7840315" y="3717639"/>
                  <a:ext cx="357189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5" name="Rectangle 5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6" name="Rectangle 55"/>
                <p:cNvSpPr>
                  <a:spLocks noChangeArrowheads="1"/>
                </p:cNvSpPr>
                <p:nvPr/>
              </p:nvSpPr>
              <p:spPr bwMode="auto">
                <a:xfrm>
                  <a:off x="7921813" y="4169343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48" name="Chevron 4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TextBox 13"/>
              <p:cNvSpPr txBox="1">
                <a:spLocks noChangeArrowheads="1"/>
              </p:cNvSpPr>
              <p:nvPr/>
            </p:nvSpPr>
            <p:spPr bwMode="auto">
              <a:xfrm>
                <a:off x="1671431" y="1721568"/>
                <a:ext cx="2325555" cy="555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2.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16608672" y="-729"/>
            <a:ext cx="4182558" cy="2919369"/>
            <a:chOff x="241306" y="1106599"/>
            <a:chExt cx="1558465" cy="896372"/>
          </a:xfrm>
        </p:grpSpPr>
        <p:sp>
          <p:nvSpPr>
            <p:cNvPr id="58" name="Rectangle 57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08599" y="1467375"/>
              <a:ext cx="1013413" cy="22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0306038" y="9226"/>
            <a:ext cx="4182558" cy="2919369"/>
            <a:chOff x="241306" y="1106599"/>
            <a:chExt cx="1558465" cy="896372"/>
          </a:xfrm>
        </p:grpSpPr>
        <p:sp>
          <p:nvSpPr>
            <p:cNvPr id="66" name="Rectangle 65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08599" y="1467375"/>
              <a:ext cx="1013413" cy="22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6578731" y="2937239"/>
            <a:ext cx="4182558" cy="2919369"/>
            <a:chOff x="241306" y="1106599"/>
            <a:chExt cx="1558465" cy="896372"/>
          </a:xfrm>
        </p:grpSpPr>
        <p:sp>
          <p:nvSpPr>
            <p:cNvPr id="70" name="Rectangle 69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08599" y="1467375"/>
              <a:ext cx="1013413" cy="22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0385996" y="2955838"/>
            <a:ext cx="4182558" cy="2919369"/>
            <a:chOff x="241306" y="1106599"/>
            <a:chExt cx="1558465" cy="896372"/>
          </a:xfrm>
        </p:grpSpPr>
        <p:sp>
          <p:nvSpPr>
            <p:cNvPr id="62" name="Rectangle 61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08599" y="1467375"/>
              <a:ext cx="1013413" cy="22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73" name="Oval 72"/>
          <p:cNvSpPr/>
          <p:nvPr/>
        </p:nvSpPr>
        <p:spPr>
          <a:xfrm>
            <a:off x="20317032" y="531835"/>
            <a:ext cx="1450552" cy="16386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grpSp>
        <p:nvGrpSpPr>
          <p:cNvPr id="74" name="Group 73"/>
          <p:cNvGrpSpPr/>
          <p:nvPr/>
        </p:nvGrpSpPr>
        <p:grpSpPr>
          <a:xfrm>
            <a:off x="401864" y="5315952"/>
            <a:ext cx="23857074" cy="8857248"/>
            <a:chOff x="184495" y="3636275"/>
            <a:chExt cx="11926984" cy="4456375"/>
          </a:xfrm>
        </p:grpSpPr>
        <p:sp>
          <p:nvSpPr>
            <p:cNvPr id="75" name="Rounded Rectangle 74"/>
            <p:cNvSpPr/>
            <p:nvPr/>
          </p:nvSpPr>
          <p:spPr>
            <a:xfrm>
              <a:off x="184495" y="3865218"/>
              <a:ext cx="11926984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80" name="Freeform 7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>
            <a:off x="15698787" y="5998913"/>
            <a:ext cx="192831" cy="757356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629" y="120910"/>
            <a:ext cx="12878176" cy="50353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21953774" y="532119"/>
                <a:ext cx="2170269" cy="1609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lang="vi-VN" sz="4400" smtClean="0">
                    <a:solidFill>
                      <a:schemeClr val="bg1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3774" y="532119"/>
                <a:ext cx="2170269" cy="16092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18345157" y="519688"/>
                <a:ext cx="2170269" cy="1609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96</m:t>
                        </m:r>
                      </m:den>
                    </m:f>
                  </m:oMath>
                </a14:m>
                <a:r>
                  <a:rPr lang="vi-VN" sz="4400" smtClean="0">
                    <a:solidFill>
                      <a:schemeClr val="bg1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5157" y="519688"/>
                <a:ext cx="2170269" cy="16092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18446167" y="3497389"/>
                <a:ext cx="2170269" cy="1609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vi-VN" sz="4400" smtClean="0">
                    <a:solidFill>
                      <a:schemeClr val="bg1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6167" y="3497389"/>
                <a:ext cx="2170269" cy="16092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22216906" y="3433642"/>
                <a:ext cx="2170269" cy="1609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lang="vi-VN" sz="4400" smtClean="0">
                    <a:solidFill>
                      <a:schemeClr val="bg1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6906" y="3433642"/>
                <a:ext cx="2170269" cy="16092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3" r="2206" b="2602"/>
          <a:stretch>
            <a:fillRect/>
          </a:stretch>
        </p:blipFill>
        <p:spPr bwMode="auto">
          <a:xfrm>
            <a:off x="17180269" y="6717826"/>
            <a:ext cx="5893753" cy="576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80093" y="6084404"/>
            <a:ext cx="6844532" cy="1157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9279" y="6846927"/>
            <a:ext cx="11530538" cy="1716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4335" y="8505618"/>
            <a:ext cx="14623787" cy="23909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8310" y="10074036"/>
            <a:ext cx="9458916" cy="19924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1566" y="11714616"/>
            <a:ext cx="15211989" cy="22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2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ction Button: Back or Previous 34">
            <a:hlinkClick r:id="rId3" action="ppaction://hlinksldjump" highlightClick="1"/>
          </p:cNvPr>
          <p:cNvSpPr/>
          <p:nvPr/>
        </p:nvSpPr>
        <p:spPr>
          <a:xfrm>
            <a:off x="22168859" y="12302841"/>
            <a:ext cx="905164" cy="8589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23129448" y="12321313"/>
            <a:ext cx="942110" cy="8405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4387175" cy="204814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-20183" y="9226"/>
            <a:ext cx="16930981" cy="5324773"/>
            <a:chOff x="534988" y="1647865"/>
            <a:chExt cx="16594116" cy="2911509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568551" y="1647865"/>
              <a:ext cx="16560553" cy="291150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34988" y="1647866"/>
              <a:ext cx="3468069" cy="1176337"/>
              <a:chOff x="534988" y="1647866"/>
              <a:chExt cx="3468069" cy="1176337"/>
            </a:xfrm>
          </p:grpSpPr>
          <p:sp>
            <p:nvSpPr>
              <p:cNvPr id="45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Pentagon 45"/>
              <p:cNvSpPr/>
              <p:nvPr/>
            </p:nvSpPr>
            <p:spPr bwMode="auto">
              <a:xfrm>
                <a:off x="534988" y="1647866"/>
                <a:ext cx="3468069" cy="105739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7" name="Group 11"/>
              <p:cNvGrpSpPr/>
              <p:nvPr/>
            </p:nvGrpSpPr>
            <p:grpSpPr bwMode="auto">
              <a:xfrm>
                <a:off x="683779" y="1836908"/>
                <a:ext cx="644858" cy="586549"/>
                <a:chOff x="7440266" y="3398551"/>
                <a:chExt cx="838735" cy="834292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0" name="Freeform 4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1" name="Freeform 5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2" name="Freeform 5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3" name="Rectangle 5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4" name="Rectangle 53"/>
                <p:cNvSpPr>
                  <a:spLocks noChangeArrowheads="1"/>
                </p:cNvSpPr>
                <p:nvPr/>
              </p:nvSpPr>
              <p:spPr bwMode="auto">
                <a:xfrm>
                  <a:off x="7840315" y="3717639"/>
                  <a:ext cx="357189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5" name="Rectangle 5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6" name="Rectangle 55"/>
                <p:cNvSpPr>
                  <a:spLocks noChangeArrowheads="1"/>
                </p:cNvSpPr>
                <p:nvPr/>
              </p:nvSpPr>
              <p:spPr bwMode="auto">
                <a:xfrm>
                  <a:off x="7921813" y="4169343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48" name="Chevron 4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TextBox 13"/>
              <p:cNvSpPr txBox="1">
                <a:spLocks noChangeArrowheads="1"/>
              </p:cNvSpPr>
              <p:nvPr/>
            </p:nvSpPr>
            <p:spPr bwMode="auto">
              <a:xfrm>
                <a:off x="1671431" y="1721568"/>
                <a:ext cx="2325555" cy="555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3.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16608672" y="-729"/>
            <a:ext cx="4182558" cy="2919369"/>
            <a:chOff x="241306" y="1106599"/>
            <a:chExt cx="1558465" cy="896372"/>
          </a:xfrm>
        </p:grpSpPr>
        <p:sp>
          <p:nvSpPr>
            <p:cNvPr id="58" name="Rectangle 57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08599" y="1467375"/>
              <a:ext cx="1013413" cy="22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0345543" y="9227"/>
            <a:ext cx="4182558" cy="2919369"/>
            <a:chOff x="241306" y="1106599"/>
            <a:chExt cx="1558465" cy="896372"/>
          </a:xfrm>
        </p:grpSpPr>
        <p:sp>
          <p:nvSpPr>
            <p:cNvPr id="66" name="Rectangle 65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08599" y="1467375"/>
              <a:ext cx="1013413" cy="22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6578731" y="2937239"/>
            <a:ext cx="4182558" cy="2919369"/>
            <a:chOff x="241306" y="1106599"/>
            <a:chExt cx="1558465" cy="896372"/>
          </a:xfrm>
        </p:grpSpPr>
        <p:sp>
          <p:nvSpPr>
            <p:cNvPr id="70" name="Rectangle 69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08599" y="1467375"/>
              <a:ext cx="1013413" cy="22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0385996" y="2955838"/>
            <a:ext cx="4182558" cy="2919369"/>
            <a:chOff x="241306" y="1106599"/>
            <a:chExt cx="1558465" cy="896372"/>
          </a:xfrm>
        </p:grpSpPr>
        <p:sp>
          <p:nvSpPr>
            <p:cNvPr id="62" name="Rectangle 61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08599" y="1467375"/>
              <a:ext cx="1013413" cy="22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01864" y="5580982"/>
            <a:ext cx="23857074" cy="8135018"/>
            <a:chOff x="184495" y="3636275"/>
            <a:chExt cx="11926984" cy="4456375"/>
          </a:xfrm>
        </p:grpSpPr>
        <p:sp>
          <p:nvSpPr>
            <p:cNvPr id="75" name="Rounded Rectangle 74"/>
            <p:cNvSpPr/>
            <p:nvPr/>
          </p:nvSpPr>
          <p:spPr>
            <a:xfrm>
              <a:off x="184495" y="3865218"/>
              <a:ext cx="11926984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80" name="Freeform 7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>
            <a:off x="15851187" y="5998913"/>
            <a:ext cx="40431" cy="757356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0257" y="106622"/>
            <a:ext cx="12912221" cy="4922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18691322" y="456361"/>
                <a:ext cx="2170269" cy="15339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400" smtClean="0">
                    <a:solidFill>
                      <a:schemeClr val="bg1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1322" y="456361"/>
                <a:ext cx="2170269" cy="15339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22359392" y="3437416"/>
                <a:ext cx="2170269" cy="15339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4400" smtClean="0">
                    <a:solidFill>
                      <a:schemeClr val="bg1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9392" y="3437416"/>
                <a:ext cx="2170269" cy="15339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18658137" y="3365537"/>
                <a:ext cx="2170269" cy="15339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4400" smtClean="0">
                    <a:solidFill>
                      <a:schemeClr val="bg1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8137" y="3365537"/>
                <a:ext cx="2170269" cy="15339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22472526" y="518047"/>
                <a:ext cx="2170269" cy="15339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4400" smtClean="0">
                    <a:solidFill>
                      <a:schemeClr val="bg1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2526" y="518047"/>
                <a:ext cx="2170269" cy="15339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41" descr="Hình câu 40ne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3391" y="6237845"/>
            <a:ext cx="7867488" cy="656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98259" y="6176618"/>
            <a:ext cx="9105018" cy="13018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9380" y="7106074"/>
            <a:ext cx="10179730" cy="20426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3523" y="9117595"/>
            <a:ext cx="11090209" cy="12468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576" y="10275327"/>
            <a:ext cx="10916990" cy="10983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9380" y="11225641"/>
            <a:ext cx="14234250" cy="198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5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ction Button: Back or Previous 34">
            <a:hlinkClick r:id="rId3" action="ppaction://hlinksldjump" highlightClick="1"/>
          </p:cNvPr>
          <p:cNvSpPr/>
          <p:nvPr/>
        </p:nvSpPr>
        <p:spPr>
          <a:xfrm>
            <a:off x="22168859" y="12302841"/>
            <a:ext cx="905164" cy="8589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23129448" y="12321313"/>
            <a:ext cx="942110" cy="8405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4387175" cy="204814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-20183" y="9226"/>
            <a:ext cx="16930981" cy="5324773"/>
            <a:chOff x="534988" y="1647865"/>
            <a:chExt cx="16594116" cy="2911509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568551" y="1647865"/>
              <a:ext cx="16560553" cy="291150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34988" y="1647866"/>
              <a:ext cx="3468069" cy="1176337"/>
              <a:chOff x="534988" y="1647866"/>
              <a:chExt cx="3468069" cy="1176337"/>
            </a:xfrm>
          </p:grpSpPr>
          <p:sp>
            <p:nvSpPr>
              <p:cNvPr id="45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Pentagon 45"/>
              <p:cNvSpPr/>
              <p:nvPr/>
            </p:nvSpPr>
            <p:spPr bwMode="auto">
              <a:xfrm>
                <a:off x="534988" y="1647866"/>
                <a:ext cx="3468069" cy="105739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7" name="Group 11"/>
              <p:cNvGrpSpPr/>
              <p:nvPr/>
            </p:nvGrpSpPr>
            <p:grpSpPr bwMode="auto">
              <a:xfrm>
                <a:off x="683779" y="1836908"/>
                <a:ext cx="644858" cy="586549"/>
                <a:chOff x="7440266" y="3398551"/>
                <a:chExt cx="838735" cy="834292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0" name="Freeform 4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1" name="Freeform 5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2" name="Freeform 5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3" name="Rectangle 5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4" name="Rectangle 53"/>
                <p:cNvSpPr>
                  <a:spLocks noChangeArrowheads="1"/>
                </p:cNvSpPr>
                <p:nvPr/>
              </p:nvSpPr>
              <p:spPr bwMode="auto">
                <a:xfrm>
                  <a:off x="7840315" y="3717639"/>
                  <a:ext cx="357189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5" name="Rectangle 5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6" name="Rectangle 55"/>
                <p:cNvSpPr>
                  <a:spLocks noChangeArrowheads="1"/>
                </p:cNvSpPr>
                <p:nvPr/>
              </p:nvSpPr>
              <p:spPr bwMode="auto">
                <a:xfrm>
                  <a:off x="7921813" y="4169343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48" name="Chevron 4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TextBox 13"/>
              <p:cNvSpPr txBox="1">
                <a:spLocks noChangeArrowheads="1"/>
              </p:cNvSpPr>
              <p:nvPr/>
            </p:nvSpPr>
            <p:spPr bwMode="auto">
              <a:xfrm>
                <a:off x="1671431" y="1721568"/>
                <a:ext cx="2325555" cy="555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3.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16608672" y="-729"/>
            <a:ext cx="4182558" cy="2919369"/>
            <a:chOff x="241306" y="1106599"/>
            <a:chExt cx="1558465" cy="896372"/>
          </a:xfrm>
        </p:grpSpPr>
        <p:sp>
          <p:nvSpPr>
            <p:cNvPr id="58" name="Rectangle 57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08599" y="1467375"/>
              <a:ext cx="1013413" cy="22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0345543" y="9227"/>
            <a:ext cx="4182558" cy="2919369"/>
            <a:chOff x="241306" y="1106599"/>
            <a:chExt cx="1558465" cy="896372"/>
          </a:xfrm>
        </p:grpSpPr>
        <p:sp>
          <p:nvSpPr>
            <p:cNvPr id="66" name="Rectangle 65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08599" y="1467375"/>
              <a:ext cx="1013413" cy="22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6578731" y="2937239"/>
            <a:ext cx="4182558" cy="2919369"/>
            <a:chOff x="241306" y="1106599"/>
            <a:chExt cx="1558465" cy="896372"/>
          </a:xfrm>
        </p:grpSpPr>
        <p:sp>
          <p:nvSpPr>
            <p:cNvPr id="70" name="Rectangle 69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08599" y="1467375"/>
              <a:ext cx="1013413" cy="22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0385996" y="2955838"/>
            <a:ext cx="4182558" cy="2919369"/>
            <a:chOff x="241306" y="1106599"/>
            <a:chExt cx="1558465" cy="896372"/>
          </a:xfrm>
        </p:grpSpPr>
        <p:sp>
          <p:nvSpPr>
            <p:cNvPr id="62" name="Rectangle 61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08599" y="1467375"/>
              <a:ext cx="1013413" cy="22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73" name="Oval 72"/>
          <p:cNvSpPr/>
          <p:nvPr/>
        </p:nvSpPr>
        <p:spPr>
          <a:xfrm>
            <a:off x="20350607" y="3536205"/>
            <a:ext cx="1450552" cy="16386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grpSp>
        <p:nvGrpSpPr>
          <p:cNvPr id="74" name="Group 73"/>
          <p:cNvGrpSpPr/>
          <p:nvPr/>
        </p:nvGrpSpPr>
        <p:grpSpPr>
          <a:xfrm>
            <a:off x="401864" y="5580982"/>
            <a:ext cx="23857074" cy="8135018"/>
            <a:chOff x="184495" y="3636275"/>
            <a:chExt cx="11926984" cy="4456375"/>
          </a:xfrm>
        </p:grpSpPr>
        <p:sp>
          <p:nvSpPr>
            <p:cNvPr id="75" name="Rounded Rectangle 74"/>
            <p:cNvSpPr/>
            <p:nvPr/>
          </p:nvSpPr>
          <p:spPr>
            <a:xfrm>
              <a:off x="184495" y="3865218"/>
              <a:ext cx="11926984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80" name="Freeform 7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>
            <a:off x="15851187" y="5998913"/>
            <a:ext cx="40431" cy="757356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0257" y="106622"/>
            <a:ext cx="12912221" cy="4922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18691322" y="456361"/>
                <a:ext cx="2170269" cy="15339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400" smtClean="0">
                    <a:solidFill>
                      <a:schemeClr val="bg1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1322" y="456361"/>
                <a:ext cx="2170269" cy="15339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22359392" y="3437416"/>
                <a:ext cx="2170269" cy="15339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4400" smtClean="0">
                    <a:solidFill>
                      <a:schemeClr val="bg1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9392" y="3437416"/>
                <a:ext cx="2170269" cy="15339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18658137" y="3365537"/>
                <a:ext cx="2170269" cy="15339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4400" smtClean="0">
                    <a:solidFill>
                      <a:schemeClr val="bg1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8137" y="3365537"/>
                <a:ext cx="2170269" cy="15339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22472526" y="518047"/>
                <a:ext cx="2170269" cy="15339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4400" smtClean="0">
                    <a:solidFill>
                      <a:schemeClr val="bg1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2526" y="518047"/>
                <a:ext cx="2170269" cy="15339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41" descr="Hình câu 40ne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3391" y="6237845"/>
            <a:ext cx="7867488" cy="656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83333" y="6091638"/>
            <a:ext cx="8281853" cy="22903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866" y="8313946"/>
            <a:ext cx="13565121" cy="1896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9578" y="10198705"/>
            <a:ext cx="7299128" cy="1682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1518" y="11582400"/>
            <a:ext cx="7891839" cy="199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2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19166" y="2599459"/>
            <a:ext cx="10594842" cy="886068"/>
            <a:chOff x="644526" y="2795826"/>
            <a:chExt cx="10594842" cy="886068"/>
          </a:xfrm>
        </p:grpSpPr>
        <p:sp>
          <p:nvSpPr>
            <p:cNvPr id="7" name="TextBox 6"/>
            <p:cNvSpPr txBox="1"/>
            <p:nvPr/>
          </p:nvSpPr>
          <p:spPr>
            <a:xfrm>
              <a:off x="2247768" y="2799216"/>
              <a:ext cx="8991600" cy="882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tabLst>
                  <a:tab pos="450215" algn="l"/>
                </a:tabLst>
              </a:pPr>
              <a:r>
                <a:rPr lang="en-US" sz="4800" b="1" smtClean="0">
                  <a:solidFill>
                    <a:srgbClr val="C00000"/>
                  </a:solidFill>
                  <a:latin typeface="Times New Roman"/>
                  <a:ea typeface="Times New Roman"/>
                </a:rPr>
                <a:t> </a:t>
              </a:r>
              <a:r>
                <a:rPr lang="en-US" sz="4800" b="1">
                  <a:solidFill>
                    <a:srgbClr val="C00000"/>
                  </a:solidFill>
                  <a:latin typeface="Times New Roman"/>
                  <a:ea typeface="Times New Roman"/>
                </a:rPr>
                <a:t>KIẾN THỨC CƠ BẢN. </a:t>
              </a:r>
              <a:endParaRPr lang="en-GB" sz="4800" dirty="0">
                <a:latin typeface="Times New Roman"/>
                <a:ea typeface="Times New Roman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78562" y="2795826"/>
              <a:ext cx="57099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2473" y="3652906"/>
            <a:ext cx="24007167" cy="10095751"/>
            <a:chOff x="1076414" y="4377893"/>
            <a:chExt cx="22325581" cy="3651588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725018"/>
              <a:ext cx="21868726" cy="3304463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77893"/>
              <a:ext cx="8685714" cy="730412"/>
              <a:chOff x="166396" y="8755080"/>
              <a:chExt cx="8685714" cy="73041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3" y="8755080"/>
                <a:ext cx="8467587" cy="302162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81"/>
                <a:ext cx="702538" cy="704911"/>
                <a:chOff x="-145995" y="8633545"/>
                <a:chExt cx="787401" cy="790061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5"/>
                  <a:ext cx="787400" cy="721801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196831" y="8809003"/>
                <a:ext cx="6513322" cy="2932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smtClean="0">
                    <a:latin typeface="Times New Roman"/>
                    <a:ea typeface="Times New Roman"/>
                  </a:rPr>
                  <a:t>3. Các dạng toán cơ bản</a:t>
                </a:r>
                <a:endParaRPr lang="en-GB" sz="4800" dirty="0"/>
              </a:p>
            </p:txBody>
          </p:sp>
        </p:grpSp>
      </p:grpSp>
      <p:sp>
        <p:nvSpPr>
          <p:cNvPr id="41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5528"/>
            <a:ext cx="24387175" cy="2571884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66242" y="354575"/>
            <a:ext cx="229139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</a:t>
            </a: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KHỐI CHÓP </a:t>
            </a:r>
          </a:p>
          <a:p>
            <a:pPr algn="ctr"/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MẶT BÊN VUÔNG GÓC VỚI ĐÁY</a:t>
            </a:r>
            <a:endParaRPr lang="en-US" sz="6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473599" y="5946980"/>
            <a:ext cx="6013185" cy="915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nl-NL" sz="5000" smtClean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vi-VN" sz="5000" b="1" dirty="0">
                <a:solidFill>
                  <a:srgbClr val="0000CC"/>
                </a:solidFill>
                <a:latin typeface="Times New Roman"/>
                <a:ea typeface="Times New Roman"/>
              </a:rPr>
              <a:t>Phương pháp giải</a:t>
            </a:r>
            <a:r>
              <a:rPr lang="vi-VN" sz="5000" dirty="0">
                <a:solidFill>
                  <a:srgbClr val="0000CC"/>
                </a:solidFill>
                <a:latin typeface="Times New Roman"/>
                <a:ea typeface="Times New Roman"/>
              </a:rPr>
              <a:t>: </a:t>
            </a:r>
            <a:endParaRPr lang="en-GB" sz="5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522751" y="4942623"/>
            <a:ext cx="11473013" cy="8622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828800" algn="l"/>
                <a:tab pos="3657600" algn="l"/>
                <a:tab pos="5200650" algn="l"/>
              </a:tabLst>
            </a:pPr>
            <a:r>
              <a:rPr lang="en-US" sz="5000" b="1" dirty="0">
                <a:solidFill>
                  <a:srgbClr val="0000CC"/>
                </a:solidFill>
                <a:latin typeface="Times New Roman"/>
                <a:ea typeface="Times New Roman"/>
                <a:sym typeface="Wingdings"/>
              </a:rPr>
              <a:t></a:t>
            </a:r>
            <a:r>
              <a:rPr lang="en-US" sz="5000" b="1" u="sng" dirty="0" err="1">
                <a:solidFill>
                  <a:srgbClr val="0000CC"/>
                </a:solidFill>
                <a:latin typeface="Times New Roman"/>
                <a:ea typeface="Times New Roman"/>
              </a:rPr>
              <a:t>Dạng</a:t>
            </a:r>
            <a:r>
              <a:rPr lang="en-US" sz="5000" b="1" u="sng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5000" u="sng" dirty="0">
                <a:solidFill>
                  <a:srgbClr val="C00000"/>
                </a:solidFill>
                <a:latin typeface="Times New Roman"/>
                <a:ea typeface="Times New Roman"/>
                <a:sym typeface="Wingdings 2"/>
              </a:rPr>
              <a:t></a:t>
            </a:r>
            <a:r>
              <a:rPr lang="en-US" sz="5000" b="1" dirty="0">
                <a:solidFill>
                  <a:srgbClr val="0000CC"/>
                </a:solidFill>
                <a:latin typeface="Times New Roman"/>
                <a:ea typeface="Times New Roman"/>
              </a:rPr>
              <a:t>: </a:t>
            </a:r>
            <a:r>
              <a:rPr lang="en-US" sz="5000" b="1" dirty="0" err="1">
                <a:solidFill>
                  <a:srgbClr val="C00000"/>
                </a:solidFill>
                <a:latin typeface="Times New Roman"/>
                <a:ea typeface="Times New Roman"/>
              </a:rPr>
              <a:t>Biết</a:t>
            </a:r>
            <a:r>
              <a:rPr lang="en-US" sz="5000" b="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/>
                <a:ea typeface="Times New Roman"/>
              </a:rPr>
              <a:t>góc</a:t>
            </a:r>
            <a:r>
              <a:rPr lang="en-US" sz="5000" b="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/>
                <a:ea typeface="Times New Roman"/>
              </a:rPr>
              <a:t>giữa</a:t>
            </a:r>
            <a:r>
              <a:rPr lang="en-US" sz="5000" b="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/>
                <a:ea typeface="Times New Roman"/>
              </a:rPr>
              <a:t>cạnh</a:t>
            </a:r>
            <a:r>
              <a:rPr lang="en-US" sz="5000" b="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/>
                <a:ea typeface="Times New Roman"/>
              </a:rPr>
              <a:t>bên</a:t>
            </a:r>
            <a:r>
              <a:rPr lang="en-US" sz="5000" b="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/>
                <a:ea typeface="Times New Roman"/>
              </a:rPr>
              <a:t>và</a:t>
            </a:r>
            <a:r>
              <a:rPr lang="en-US" sz="5000" b="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/>
                <a:ea typeface="Times New Roman"/>
              </a:rPr>
              <a:t>đáy</a:t>
            </a:r>
            <a:endParaRPr lang="en-GB" sz="5000" dirty="0">
              <a:effectLst/>
              <a:latin typeface="Times New Roman"/>
              <a:ea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251E6CD-D050-4026-8648-24599F4F8D68}"/>
                  </a:ext>
                </a:extLst>
              </p:cNvPr>
              <p:cNvSpPr/>
              <p:nvPr/>
            </p:nvSpPr>
            <p:spPr>
              <a:xfrm>
                <a:off x="591250" y="6951985"/>
                <a:ext cx="15982452" cy="28700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0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Giả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sử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đề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bài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cho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biết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góc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giữa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000" i="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SC</m:t>
                    </m:r>
                  </m:oMath>
                </a14:m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5000" i="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ABC</m:t>
                        </m:r>
                      </m:e>
                    </m:d>
                  </m:oMath>
                </a14:m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bằng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000" i="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α</m:t>
                    </m:r>
                  </m:oMath>
                </a14:m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,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khi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500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đó</a:t>
                </a:r>
                <a:r>
                  <a:rPr lang="en-US" sz="50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:</a:t>
                </a:r>
              </a:p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0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endParaRPr lang="en-GB" sz="5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lvl="0"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000" i="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SH</m:t>
                      </m:r>
                      <m:r>
                        <a:rPr lang="en-US" sz="5000" i="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5000" i="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SC</m:t>
                      </m:r>
                      <m:r>
                        <a:rPr lang="en-US" sz="5000" i="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func>
                        <m:funcPr>
                          <m:ctrlPr>
                            <a:rPr lang="en-GB" sz="5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000" i="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5000" i="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α</m:t>
                          </m:r>
                        </m:e>
                      </m:func>
                      <m:r>
                        <a:rPr lang="en-US" sz="5000" i="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5000" i="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HC</m:t>
                      </m:r>
                      <m:r>
                        <a:rPr lang="en-US" sz="5000" i="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func>
                        <m:funcPr>
                          <m:ctrlPr>
                            <a:rPr lang="en-GB" sz="5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000" i="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tan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5000" i="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α</m:t>
                          </m:r>
                        </m:e>
                      </m:func>
                    </m:oMath>
                  </m:oMathPara>
                </a14:m>
                <a:endParaRPr lang="en-US" sz="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251E6CD-D050-4026-8648-24599F4F8D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50" y="6951985"/>
                <a:ext cx="15982452" cy="2870016"/>
              </a:xfrm>
              <a:prstGeom prst="rect">
                <a:avLst/>
              </a:prstGeom>
              <a:blipFill>
                <a:blip r:embed="rId3"/>
                <a:stretch>
                  <a:fillRect l="-1831" t="-5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388" y="7315200"/>
            <a:ext cx="7629048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88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3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ction Button: Back or Previous 34">
            <a:hlinkClick r:id="rId3" action="ppaction://hlinksldjump" highlightClick="1"/>
          </p:cNvPr>
          <p:cNvSpPr/>
          <p:nvPr/>
        </p:nvSpPr>
        <p:spPr>
          <a:xfrm>
            <a:off x="22168859" y="12302841"/>
            <a:ext cx="905164" cy="8589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23129448" y="12321313"/>
            <a:ext cx="942110" cy="8405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4387175" cy="204814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-20183" y="9228"/>
            <a:ext cx="17121879" cy="5324773"/>
            <a:chOff x="534988" y="1647866"/>
            <a:chExt cx="16781216" cy="2911509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755651" y="1647866"/>
              <a:ext cx="16560553" cy="291150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34988" y="1647866"/>
              <a:ext cx="3468069" cy="1176337"/>
              <a:chOff x="534988" y="1647866"/>
              <a:chExt cx="3468069" cy="1176337"/>
            </a:xfrm>
          </p:grpSpPr>
          <p:sp>
            <p:nvSpPr>
              <p:cNvPr id="45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Pentagon 45"/>
              <p:cNvSpPr/>
              <p:nvPr/>
            </p:nvSpPr>
            <p:spPr bwMode="auto">
              <a:xfrm>
                <a:off x="534988" y="1647866"/>
                <a:ext cx="3468069" cy="105739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7" name="Group 11"/>
              <p:cNvGrpSpPr/>
              <p:nvPr/>
            </p:nvGrpSpPr>
            <p:grpSpPr bwMode="auto">
              <a:xfrm>
                <a:off x="683779" y="1836908"/>
                <a:ext cx="644858" cy="586549"/>
                <a:chOff x="7440266" y="3398551"/>
                <a:chExt cx="838735" cy="834292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0" name="Freeform 4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1" name="Freeform 5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2" name="Freeform 5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3" name="Rectangle 5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4" name="Rectangle 53"/>
                <p:cNvSpPr>
                  <a:spLocks noChangeArrowheads="1"/>
                </p:cNvSpPr>
                <p:nvPr/>
              </p:nvSpPr>
              <p:spPr bwMode="auto">
                <a:xfrm>
                  <a:off x="7840315" y="3717639"/>
                  <a:ext cx="357189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5" name="Rectangle 5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6" name="Rectangle 55"/>
                <p:cNvSpPr>
                  <a:spLocks noChangeArrowheads="1"/>
                </p:cNvSpPr>
                <p:nvPr/>
              </p:nvSpPr>
              <p:spPr bwMode="auto">
                <a:xfrm>
                  <a:off x="7921813" y="4169343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48" name="Chevron 4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TextBox 13"/>
              <p:cNvSpPr txBox="1">
                <a:spLocks noChangeArrowheads="1"/>
              </p:cNvSpPr>
              <p:nvPr/>
            </p:nvSpPr>
            <p:spPr bwMode="auto">
              <a:xfrm>
                <a:off x="1675106" y="1721568"/>
                <a:ext cx="2318204" cy="555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4.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16608672" y="-729"/>
            <a:ext cx="4182558" cy="2919369"/>
            <a:chOff x="241306" y="1106599"/>
            <a:chExt cx="1558465" cy="896372"/>
          </a:xfrm>
        </p:grpSpPr>
        <p:sp>
          <p:nvSpPr>
            <p:cNvPr id="58" name="Rectangle 57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08599" y="1467375"/>
              <a:ext cx="1013413" cy="22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0345543" y="9227"/>
            <a:ext cx="4182558" cy="2919369"/>
            <a:chOff x="241306" y="1106599"/>
            <a:chExt cx="1558465" cy="896372"/>
          </a:xfrm>
        </p:grpSpPr>
        <p:sp>
          <p:nvSpPr>
            <p:cNvPr id="66" name="Rectangle 65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08599" y="1467375"/>
              <a:ext cx="1013413" cy="22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6578731" y="2937239"/>
            <a:ext cx="4182558" cy="2919369"/>
            <a:chOff x="241306" y="1106599"/>
            <a:chExt cx="1558465" cy="896372"/>
          </a:xfrm>
        </p:grpSpPr>
        <p:sp>
          <p:nvSpPr>
            <p:cNvPr id="70" name="Rectangle 69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08599" y="1467375"/>
              <a:ext cx="1013413" cy="22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0385996" y="2955838"/>
            <a:ext cx="4182558" cy="2919369"/>
            <a:chOff x="241306" y="1106599"/>
            <a:chExt cx="1558465" cy="896372"/>
          </a:xfrm>
        </p:grpSpPr>
        <p:sp>
          <p:nvSpPr>
            <p:cNvPr id="62" name="Rectangle 61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08599" y="1467375"/>
              <a:ext cx="1013413" cy="22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01864" y="5580982"/>
            <a:ext cx="23857074" cy="8135018"/>
            <a:chOff x="184495" y="3636275"/>
            <a:chExt cx="11926984" cy="4456375"/>
          </a:xfrm>
        </p:grpSpPr>
        <p:sp>
          <p:nvSpPr>
            <p:cNvPr id="75" name="Rounded Rectangle 74"/>
            <p:cNvSpPr/>
            <p:nvPr/>
          </p:nvSpPr>
          <p:spPr>
            <a:xfrm>
              <a:off x="184495" y="3865218"/>
              <a:ext cx="11926984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80" name="Freeform 7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>
            <a:off x="15698787" y="5998913"/>
            <a:ext cx="192831" cy="757356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2410" y="70374"/>
            <a:ext cx="12714800" cy="5085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18691322" y="456361"/>
                <a:ext cx="2170269" cy="15339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400" smtClean="0">
                    <a:solidFill>
                      <a:schemeClr val="bg1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1322" y="456361"/>
                <a:ext cx="2170269" cy="15339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18654052" y="3439955"/>
                <a:ext cx="2170269" cy="15339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400" smtClean="0">
                    <a:solidFill>
                      <a:schemeClr val="bg1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4052" y="3439955"/>
                <a:ext cx="2170269" cy="15339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22104160" y="3375730"/>
                <a:ext cx="2170269" cy="15339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vi-VN" sz="4400" smtClean="0">
                    <a:solidFill>
                      <a:schemeClr val="bg1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4160" y="3375730"/>
                <a:ext cx="2170269" cy="15339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22155759" y="456361"/>
                <a:ext cx="2170269" cy="15339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400" smtClean="0">
                    <a:solidFill>
                      <a:schemeClr val="bg1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5759" y="456361"/>
                <a:ext cx="2170269" cy="15339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72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2187" y="6469384"/>
            <a:ext cx="7289956" cy="633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57894" y="6034862"/>
            <a:ext cx="11367980" cy="11158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0661" y="7089184"/>
            <a:ext cx="13176926" cy="2024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4223" y="9057569"/>
            <a:ext cx="15296864" cy="2221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9380" y="11314805"/>
            <a:ext cx="11970364" cy="223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0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ction Button: Back or Previous 34">
            <a:hlinkClick r:id="rId3" action="ppaction://hlinksldjump" highlightClick="1"/>
          </p:cNvPr>
          <p:cNvSpPr/>
          <p:nvPr/>
        </p:nvSpPr>
        <p:spPr>
          <a:xfrm>
            <a:off x="22168859" y="12302841"/>
            <a:ext cx="905164" cy="8589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23129448" y="12321313"/>
            <a:ext cx="942110" cy="8405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4387175" cy="204814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-20183" y="9228"/>
            <a:ext cx="17121879" cy="5324773"/>
            <a:chOff x="534988" y="1647866"/>
            <a:chExt cx="16781216" cy="2911509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755651" y="1647866"/>
              <a:ext cx="16560553" cy="291150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34988" y="1647866"/>
              <a:ext cx="3468069" cy="1176337"/>
              <a:chOff x="534988" y="1647866"/>
              <a:chExt cx="3468069" cy="1176337"/>
            </a:xfrm>
          </p:grpSpPr>
          <p:sp>
            <p:nvSpPr>
              <p:cNvPr id="45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Pentagon 45"/>
              <p:cNvSpPr/>
              <p:nvPr/>
            </p:nvSpPr>
            <p:spPr bwMode="auto">
              <a:xfrm>
                <a:off x="534988" y="1647866"/>
                <a:ext cx="3468069" cy="105739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7" name="Group 11"/>
              <p:cNvGrpSpPr/>
              <p:nvPr/>
            </p:nvGrpSpPr>
            <p:grpSpPr bwMode="auto">
              <a:xfrm>
                <a:off x="683779" y="1836908"/>
                <a:ext cx="644858" cy="586549"/>
                <a:chOff x="7440266" y="3398551"/>
                <a:chExt cx="838735" cy="834292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0" name="Freeform 4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1" name="Freeform 5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2" name="Freeform 5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3" name="Rectangle 5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4" name="Rectangle 53"/>
                <p:cNvSpPr>
                  <a:spLocks noChangeArrowheads="1"/>
                </p:cNvSpPr>
                <p:nvPr/>
              </p:nvSpPr>
              <p:spPr bwMode="auto">
                <a:xfrm>
                  <a:off x="7840315" y="3717639"/>
                  <a:ext cx="357189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5" name="Rectangle 5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6" name="Rectangle 55"/>
                <p:cNvSpPr>
                  <a:spLocks noChangeArrowheads="1"/>
                </p:cNvSpPr>
                <p:nvPr/>
              </p:nvSpPr>
              <p:spPr bwMode="auto">
                <a:xfrm>
                  <a:off x="7921813" y="4169343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48" name="Chevron 4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TextBox 13"/>
              <p:cNvSpPr txBox="1">
                <a:spLocks noChangeArrowheads="1"/>
              </p:cNvSpPr>
              <p:nvPr/>
            </p:nvSpPr>
            <p:spPr bwMode="auto">
              <a:xfrm>
                <a:off x="1675106" y="1721568"/>
                <a:ext cx="2318204" cy="555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4.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16608672" y="-729"/>
            <a:ext cx="4182558" cy="2919369"/>
            <a:chOff x="241306" y="1106599"/>
            <a:chExt cx="1558465" cy="896372"/>
          </a:xfrm>
        </p:grpSpPr>
        <p:sp>
          <p:nvSpPr>
            <p:cNvPr id="58" name="Rectangle 57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08599" y="1467375"/>
              <a:ext cx="1013413" cy="22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0345543" y="9227"/>
            <a:ext cx="4182558" cy="2919369"/>
            <a:chOff x="241306" y="1106599"/>
            <a:chExt cx="1558465" cy="896372"/>
          </a:xfrm>
        </p:grpSpPr>
        <p:sp>
          <p:nvSpPr>
            <p:cNvPr id="66" name="Rectangle 65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08599" y="1467375"/>
              <a:ext cx="1013413" cy="22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6578731" y="2937239"/>
            <a:ext cx="4182558" cy="2919369"/>
            <a:chOff x="241306" y="1106599"/>
            <a:chExt cx="1558465" cy="896372"/>
          </a:xfrm>
        </p:grpSpPr>
        <p:sp>
          <p:nvSpPr>
            <p:cNvPr id="70" name="Rectangle 69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08599" y="1467375"/>
              <a:ext cx="1013413" cy="22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0385996" y="2955838"/>
            <a:ext cx="4182558" cy="2919369"/>
            <a:chOff x="241306" y="1106599"/>
            <a:chExt cx="1558465" cy="896372"/>
          </a:xfrm>
        </p:grpSpPr>
        <p:sp>
          <p:nvSpPr>
            <p:cNvPr id="62" name="Rectangle 61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08599" y="1467375"/>
              <a:ext cx="1013413" cy="22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73" name="Oval 72"/>
          <p:cNvSpPr/>
          <p:nvPr/>
        </p:nvSpPr>
        <p:spPr>
          <a:xfrm>
            <a:off x="20317032" y="531835"/>
            <a:ext cx="1450552" cy="16386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grpSp>
        <p:nvGrpSpPr>
          <p:cNvPr id="74" name="Group 73"/>
          <p:cNvGrpSpPr/>
          <p:nvPr/>
        </p:nvGrpSpPr>
        <p:grpSpPr>
          <a:xfrm>
            <a:off x="266746" y="5064638"/>
            <a:ext cx="23857074" cy="8651362"/>
            <a:chOff x="184495" y="3636275"/>
            <a:chExt cx="11926984" cy="4609693"/>
          </a:xfrm>
        </p:grpSpPr>
        <p:sp>
          <p:nvSpPr>
            <p:cNvPr id="75" name="Rounded Rectangle 74"/>
            <p:cNvSpPr/>
            <p:nvPr/>
          </p:nvSpPr>
          <p:spPr>
            <a:xfrm>
              <a:off x="184495" y="3865218"/>
              <a:ext cx="11926984" cy="438075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80" name="Freeform 7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>
            <a:off x="15698787" y="5998913"/>
            <a:ext cx="192831" cy="757356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2410" y="70374"/>
            <a:ext cx="12714800" cy="5085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18691322" y="456361"/>
                <a:ext cx="2170269" cy="15339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400" smtClean="0">
                    <a:solidFill>
                      <a:schemeClr val="bg1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1322" y="456361"/>
                <a:ext cx="2170269" cy="15339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18654052" y="3439955"/>
                <a:ext cx="2170269" cy="15339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400" smtClean="0">
                    <a:solidFill>
                      <a:schemeClr val="bg1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4052" y="3439955"/>
                <a:ext cx="2170269" cy="15339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22104160" y="3375730"/>
                <a:ext cx="2170269" cy="15339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vi-VN" sz="4400" smtClean="0">
                    <a:solidFill>
                      <a:schemeClr val="bg1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4160" y="3375730"/>
                <a:ext cx="2170269" cy="15339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22155759" y="456361"/>
                <a:ext cx="2170269" cy="15339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400" smtClean="0">
                    <a:solidFill>
                      <a:schemeClr val="bg1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5759" y="456361"/>
                <a:ext cx="2170269" cy="15339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72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2187" y="6469384"/>
            <a:ext cx="7289956" cy="633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5647" y="7405017"/>
            <a:ext cx="11166409" cy="3139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8548" y="10349587"/>
            <a:ext cx="8701153" cy="1375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9060" y="11670365"/>
            <a:ext cx="9067869" cy="1879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34415" y="5483952"/>
            <a:ext cx="10596096" cy="222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7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ction Button: Back or Previous 34">
            <a:hlinkClick r:id="rId3" action="ppaction://hlinksldjump" highlightClick="1"/>
          </p:cNvPr>
          <p:cNvSpPr/>
          <p:nvPr/>
        </p:nvSpPr>
        <p:spPr>
          <a:xfrm>
            <a:off x="22168859" y="12302841"/>
            <a:ext cx="905164" cy="8589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23129448" y="12321313"/>
            <a:ext cx="942110" cy="8405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4387175" cy="204814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-20183" y="9226"/>
            <a:ext cx="16930981" cy="5324773"/>
            <a:chOff x="534988" y="1647865"/>
            <a:chExt cx="16594116" cy="2911509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568551" y="1647865"/>
              <a:ext cx="16560553" cy="291150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34988" y="1647866"/>
              <a:ext cx="3579832" cy="1176337"/>
              <a:chOff x="534988" y="1647866"/>
              <a:chExt cx="3579832" cy="1176337"/>
            </a:xfrm>
          </p:grpSpPr>
          <p:sp>
            <p:nvSpPr>
              <p:cNvPr id="45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Pentagon 45"/>
              <p:cNvSpPr/>
              <p:nvPr/>
            </p:nvSpPr>
            <p:spPr bwMode="auto">
              <a:xfrm>
                <a:off x="534988" y="1647866"/>
                <a:ext cx="3468069" cy="105739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7" name="Group 11"/>
              <p:cNvGrpSpPr/>
              <p:nvPr/>
            </p:nvGrpSpPr>
            <p:grpSpPr bwMode="auto">
              <a:xfrm>
                <a:off x="683779" y="1836908"/>
                <a:ext cx="644858" cy="586549"/>
                <a:chOff x="7440266" y="3398551"/>
                <a:chExt cx="838735" cy="834292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0" name="Freeform 4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1" name="Freeform 5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2" name="Freeform 5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3" name="Rectangle 5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4" name="Rectangle 53"/>
                <p:cNvSpPr>
                  <a:spLocks noChangeArrowheads="1"/>
                </p:cNvSpPr>
                <p:nvPr/>
              </p:nvSpPr>
              <p:spPr bwMode="auto">
                <a:xfrm>
                  <a:off x="7840315" y="3717639"/>
                  <a:ext cx="357189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5" name="Rectangle 5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6" name="Rectangle 55"/>
                <p:cNvSpPr>
                  <a:spLocks noChangeArrowheads="1"/>
                </p:cNvSpPr>
                <p:nvPr/>
              </p:nvSpPr>
              <p:spPr bwMode="auto">
                <a:xfrm>
                  <a:off x="7921813" y="4169343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48" name="Chevron 4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TextBox 13"/>
              <p:cNvSpPr txBox="1">
                <a:spLocks noChangeArrowheads="1"/>
              </p:cNvSpPr>
              <p:nvPr/>
            </p:nvSpPr>
            <p:spPr bwMode="auto">
              <a:xfrm>
                <a:off x="1553598" y="1721568"/>
                <a:ext cx="2561222" cy="555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5 .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16520827" y="-661"/>
            <a:ext cx="4182558" cy="2919369"/>
            <a:chOff x="241306" y="1106599"/>
            <a:chExt cx="1558465" cy="896372"/>
          </a:xfrm>
        </p:grpSpPr>
        <p:sp>
          <p:nvSpPr>
            <p:cNvPr id="58" name="Rectangle 57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08599" y="1467375"/>
              <a:ext cx="1013413" cy="22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0345543" y="9227"/>
            <a:ext cx="4182558" cy="2919369"/>
            <a:chOff x="241306" y="1106599"/>
            <a:chExt cx="1558465" cy="896372"/>
          </a:xfrm>
        </p:grpSpPr>
        <p:sp>
          <p:nvSpPr>
            <p:cNvPr id="66" name="Rectangle 65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08599" y="1467375"/>
              <a:ext cx="1013413" cy="22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6578731" y="2937239"/>
            <a:ext cx="4182558" cy="2919369"/>
            <a:chOff x="241306" y="1106599"/>
            <a:chExt cx="1558465" cy="896372"/>
          </a:xfrm>
        </p:grpSpPr>
        <p:sp>
          <p:nvSpPr>
            <p:cNvPr id="70" name="Rectangle 69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08599" y="1467375"/>
              <a:ext cx="1013413" cy="22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0385996" y="2955838"/>
            <a:ext cx="4182558" cy="2919369"/>
            <a:chOff x="241306" y="1106599"/>
            <a:chExt cx="1558465" cy="896372"/>
          </a:xfrm>
        </p:grpSpPr>
        <p:sp>
          <p:nvSpPr>
            <p:cNvPr id="62" name="Rectangle 61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08599" y="1467375"/>
              <a:ext cx="1013413" cy="22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-20183" y="5128901"/>
            <a:ext cx="24571834" cy="8451371"/>
            <a:chOff x="203200" y="3686636"/>
            <a:chExt cx="11926984" cy="4336373"/>
          </a:xfrm>
        </p:grpSpPr>
        <p:sp>
          <p:nvSpPr>
            <p:cNvPr id="75" name="Rounded Rectangle 74"/>
            <p:cNvSpPr/>
            <p:nvPr/>
          </p:nvSpPr>
          <p:spPr>
            <a:xfrm>
              <a:off x="203200" y="3738113"/>
              <a:ext cx="11926984" cy="428489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03200" y="3686636"/>
              <a:ext cx="2331333" cy="540642"/>
              <a:chOff x="1275608" y="6330946"/>
              <a:chExt cx="4570257" cy="982319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3395604" y="4794649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190790" y="6390559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80" name="Freeform 7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>
            <a:off x="15317787" y="5229227"/>
            <a:ext cx="67418" cy="8351045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2765" y="125952"/>
            <a:ext cx="12755039" cy="50303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18431486" y="714763"/>
                <a:ext cx="2170269" cy="1609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</m:rad>
                      </m:num>
                      <m:den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vi-VN" sz="4400" smtClean="0">
                    <a:solidFill>
                      <a:schemeClr val="bg1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1486" y="714763"/>
                <a:ext cx="2170269" cy="16092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18444015" y="3378285"/>
                <a:ext cx="2170269" cy="1609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</m:rad>
                      </m:num>
                      <m:den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vi-VN" sz="4400" smtClean="0">
                    <a:solidFill>
                      <a:schemeClr val="bg1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4015" y="3378285"/>
                <a:ext cx="2170269" cy="16092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22398285" y="3401158"/>
                <a:ext cx="2170269" cy="1609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50</m:t>
                            </m:r>
                          </m:e>
                        </m:rad>
                      </m:num>
                      <m:den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vi-VN" sz="4400" smtClean="0">
                    <a:solidFill>
                      <a:schemeClr val="bg1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8285" y="3401158"/>
                <a:ext cx="2170269" cy="16092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22381382" y="616934"/>
                <a:ext cx="2170269" cy="1609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35</m:t>
                            </m:r>
                          </m:e>
                        </m:rad>
                      </m:num>
                      <m:den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vi-VN" sz="4400" smtClean="0">
                    <a:solidFill>
                      <a:schemeClr val="bg1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1382" y="616934"/>
                <a:ext cx="2170269" cy="16092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987" y="6827362"/>
            <a:ext cx="8296572" cy="605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9651" y="5340880"/>
            <a:ext cx="7207173" cy="10898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2730" y="6382505"/>
            <a:ext cx="10070657" cy="8833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0081" y="7053523"/>
            <a:ext cx="12907131" cy="11925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5449" y="8035367"/>
            <a:ext cx="14824868" cy="10434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9479" y="8917048"/>
            <a:ext cx="11547719" cy="324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8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ction Button: Back or Previous 34">
            <a:hlinkClick r:id="rId3" action="ppaction://hlinksldjump" highlightClick="1"/>
          </p:cNvPr>
          <p:cNvSpPr/>
          <p:nvPr/>
        </p:nvSpPr>
        <p:spPr>
          <a:xfrm>
            <a:off x="22168859" y="12302841"/>
            <a:ext cx="905164" cy="8589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23129448" y="12321313"/>
            <a:ext cx="942110" cy="8405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4387175" cy="204814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-20183" y="9226"/>
            <a:ext cx="16930981" cy="5324773"/>
            <a:chOff x="534988" y="1647865"/>
            <a:chExt cx="16594116" cy="2911509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568551" y="1647865"/>
              <a:ext cx="16560553" cy="291150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34988" y="1647866"/>
              <a:ext cx="3579832" cy="1176337"/>
              <a:chOff x="534988" y="1647866"/>
              <a:chExt cx="3579832" cy="1176337"/>
            </a:xfrm>
          </p:grpSpPr>
          <p:sp>
            <p:nvSpPr>
              <p:cNvPr id="45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Pentagon 45"/>
              <p:cNvSpPr/>
              <p:nvPr/>
            </p:nvSpPr>
            <p:spPr bwMode="auto">
              <a:xfrm>
                <a:off x="534988" y="1647866"/>
                <a:ext cx="3468069" cy="105739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7" name="Group 11"/>
              <p:cNvGrpSpPr/>
              <p:nvPr/>
            </p:nvGrpSpPr>
            <p:grpSpPr bwMode="auto">
              <a:xfrm>
                <a:off x="683779" y="1836908"/>
                <a:ext cx="644858" cy="586549"/>
                <a:chOff x="7440266" y="3398551"/>
                <a:chExt cx="838735" cy="834292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0" name="Freeform 4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1" name="Freeform 5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2" name="Freeform 5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3" name="Rectangle 5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4" name="Rectangle 53"/>
                <p:cNvSpPr>
                  <a:spLocks noChangeArrowheads="1"/>
                </p:cNvSpPr>
                <p:nvPr/>
              </p:nvSpPr>
              <p:spPr bwMode="auto">
                <a:xfrm>
                  <a:off x="7840315" y="3717639"/>
                  <a:ext cx="357189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5" name="Rectangle 5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56" name="Rectangle 55"/>
                <p:cNvSpPr>
                  <a:spLocks noChangeArrowheads="1"/>
                </p:cNvSpPr>
                <p:nvPr/>
              </p:nvSpPr>
              <p:spPr bwMode="auto">
                <a:xfrm>
                  <a:off x="7921813" y="4169343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48" name="Chevron 4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TextBox 13"/>
              <p:cNvSpPr txBox="1">
                <a:spLocks noChangeArrowheads="1"/>
              </p:cNvSpPr>
              <p:nvPr/>
            </p:nvSpPr>
            <p:spPr bwMode="auto">
              <a:xfrm>
                <a:off x="1553598" y="1721568"/>
                <a:ext cx="2561222" cy="555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5 .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16520827" y="-661"/>
            <a:ext cx="4182558" cy="2919369"/>
            <a:chOff x="241306" y="1106599"/>
            <a:chExt cx="1558465" cy="896372"/>
          </a:xfrm>
        </p:grpSpPr>
        <p:sp>
          <p:nvSpPr>
            <p:cNvPr id="58" name="Rectangle 57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08599" y="1467375"/>
              <a:ext cx="1013413" cy="22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0345543" y="9227"/>
            <a:ext cx="4182558" cy="2919369"/>
            <a:chOff x="241306" y="1106599"/>
            <a:chExt cx="1558465" cy="896372"/>
          </a:xfrm>
        </p:grpSpPr>
        <p:sp>
          <p:nvSpPr>
            <p:cNvPr id="66" name="Rectangle 65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08599" y="1467375"/>
              <a:ext cx="1013413" cy="22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6578731" y="2937239"/>
            <a:ext cx="4182558" cy="2919369"/>
            <a:chOff x="241306" y="1106599"/>
            <a:chExt cx="1558465" cy="896372"/>
          </a:xfrm>
        </p:grpSpPr>
        <p:sp>
          <p:nvSpPr>
            <p:cNvPr id="70" name="Rectangle 69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08599" y="1467375"/>
              <a:ext cx="1013413" cy="22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0385996" y="2955838"/>
            <a:ext cx="4182558" cy="2919369"/>
            <a:chOff x="241306" y="1106599"/>
            <a:chExt cx="1558465" cy="896372"/>
          </a:xfrm>
        </p:grpSpPr>
        <p:sp>
          <p:nvSpPr>
            <p:cNvPr id="62" name="Rectangle 61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08599" y="1467375"/>
              <a:ext cx="1013413" cy="22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73" name="Oval 72"/>
          <p:cNvSpPr/>
          <p:nvPr/>
        </p:nvSpPr>
        <p:spPr>
          <a:xfrm>
            <a:off x="16562943" y="494596"/>
            <a:ext cx="1418565" cy="185585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74" name="Group 73"/>
          <p:cNvGrpSpPr/>
          <p:nvPr/>
        </p:nvGrpSpPr>
        <p:grpSpPr>
          <a:xfrm>
            <a:off x="-20183" y="5128901"/>
            <a:ext cx="24571834" cy="8451371"/>
            <a:chOff x="203200" y="3686636"/>
            <a:chExt cx="11926984" cy="4336373"/>
          </a:xfrm>
        </p:grpSpPr>
        <p:sp>
          <p:nvSpPr>
            <p:cNvPr id="75" name="Rounded Rectangle 74"/>
            <p:cNvSpPr/>
            <p:nvPr/>
          </p:nvSpPr>
          <p:spPr>
            <a:xfrm>
              <a:off x="203200" y="3738113"/>
              <a:ext cx="11926984" cy="428489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03200" y="3686636"/>
              <a:ext cx="2331333" cy="540642"/>
              <a:chOff x="1275608" y="6330946"/>
              <a:chExt cx="4570257" cy="982319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3395604" y="4794649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190790" y="6390559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80" name="Freeform 7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>
            <a:off x="15317787" y="5229227"/>
            <a:ext cx="67418" cy="8351045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2765" y="125952"/>
            <a:ext cx="12755039" cy="50303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18431486" y="714763"/>
                <a:ext cx="2170269" cy="1609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</m:rad>
                      </m:num>
                      <m:den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vi-VN" sz="4400" smtClean="0">
                    <a:solidFill>
                      <a:schemeClr val="bg1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1486" y="714763"/>
                <a:ext cx="2170269" cy="16092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18444015" y="3378285"/>
                <a:ext cx="2170269" cy="1609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</m:rad>
                      </m:num>
                      <m:den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vi-VN" sz="4400" smtClean="0">
                    <a:solidFill>
                      <a:schemeClr val="bg1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4015" y="3378285"/>
                <a:ext cx="2170269" cy="16092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22398285" y="3401158"/>
                <a:ext cx="2170269" cy="1609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50</m:t>
                            </m:r>
                          </m:e>
                        </m:rad>
                      </m:num>
                      <m:den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vi-VN" sz="4400" smtClean="0">
                    <a:solidFill>
                      <a:schemeClr val="bg1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8285" y="3401158"/>
                <a:ext cx="2170269" cy="16092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22381382" y="616934"/>
                <a:ext cx="2170269" cy="1609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35</m:t>
                            </m:r>
                          </m:e>
                        </m:rad>
                      </m:num>
                      <m:den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vi-VN" sz="4400" smtClean="0">
                    <a:solidFill>
                      <a:schemeClr val="bg1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1382" y="616934"/>
                <a:ext cx="2170269" cy="16092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987" y="6827362"/>
            <a:ext cx="8296572" cy="605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0728" y="6230048"/>
            <a:ext cx="10060259" cy="37622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7746" y="9852581"/>
            <a:ext cx="7645984" cy="22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9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29156" y="-108860"/>
            <a:ext cx="24406147" cy="13824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145021" y="6408553"/>
            <a:ext cx="17279728" cy="4709302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844621" y="3807869"/>
            <a:ext cx="8864866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7" tIns="45698" rIns="91397" bIns="45698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DIỄN ĐÀN GIÁO VIÊN TOÁN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057717" y="4503554"/>
            <a:ext cx="3001785" cy="120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8" rIns="91397" bIns="4569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PPT TIVI</a:t>
            </a:r>
            <a:endParaRPr lang="en-US" sz="4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460977" y="5380508"/>
            <a:ext cx="17119853" cy="4185731"/>
            <a:chOff x="5906582" y="3653507"/>
            <a:chExt cx="14456518" cy="2040417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06582" y="3653507"/>
              <a:ext cx="14456518" cy="2040417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00206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ÔN THI THPTQG</a:t>
              </a:r>
            </a:p>
            <a:p>
              <a:pPr algn="ctr"/>
              <a:r>
                <a:rPr lang="en-US" sz="5600" b="1" dirty="0">
                  <a:solidFill>
                    <a:srgbClr val="FF00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CHUYÊN ĐỀ:</a:t>
              </a:r>
            </a:p>
            <a:p>
              <a:pPr algn="ctr"/>
              <a:r>
                <a:rPr lang="en-US" sz="7200" b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en-US" sz="72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 </a:t>
              </a:r>
              <a:r>
                <a:rPr lang="en-US" sz="7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 KHỐI CHÓP </a:t>
              </a:r>
              <a:endParaRPr lang="en-US" sz="7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72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 </a:t>
              </a:r>
              <a:r>
                <a:rPr lang="en-US" sz="7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 BÊN VUÔNG GÓC VỚI ĐÁY</a:t>
              </a:r>
              <a:endParaRPr lang="en-US" sz="7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1743251"/>
            <a:ext cx="1814128" cy="1813395"/>
            <a:chOff x="12784885" y="1066801"/>
            <a:chExt cx="1814128" cy="1813395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4" y="1556787"/>
              <a:ext cx="1210527" cy="1323409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0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865008"/>
            <a:ext cx="2238375" cy="1707028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" b="99500" l="13137" r="79625">
                        <a14:foregroundMark x1="15013" y1="16500" x2="41823" y2="58500"/>
                        <a14:foregroundMark x1="41823" y1="58500" x2="54960" y2="62000"/>
                        <a14:foregroundMark x1="54960" y1="62000" x2="65952" y2="43500"/>
                        <a14:foregroundMark x1="65952" y1="43500" x2="70241" y2="32500"/>
                        <a14:foregroundMark x1="70241" y1="32500" x2="72654" y2="20500"/>
                        <a14:foregroundMark x1="72654" y1="20500" x2="64343" y2="22500"/>
                        <a14:foregroundMark x1="64343" y1="22500" x2="58445" y2="36500"/>
                        <a14:foregroundMark x1="58445" y1="36500" x2="56032" y2="52000"/>
                        <a14:foregroundMark x1="56032" y1="52000" x2="61662" y2="60500"/>
                        <a14:foregroundMark x1="61662" y1="60500" x2="67828" y2="60500"/>
                        <a14:foregroundMark x1="67828" y1="60500" x2="31099" y2="64500"/>
                        <a14:foregroundMark x1="31099" y1="64500" x2="23861" y2="60500"/>
                        <a14:foregroundMark x1="23861" y1="60500" x2="49062" y2="69000"/>
                        <a14:foregroundMark x1="49062" y1="69000" x2="63271" y2="63500"/>
                        <a14:foregroundMark x1="63271" y1="63500" x2="68365" y2="58500"/>
                        <a14:foregroundMark x1="68365" y1="58500" x2="21984" y2="31000"/>
                        <a14:foregroundMark x1="21984" y1="31000" x2="25737" y2="17500"/>
                        <a14:foregroundMark x1="25737" y1="17500" x2="31367" y2="15000"/>
                        <a14:foregroundMark x1="31367" y1="15000" x2="49598" y2="27000"/>
                        <a14:foregroundMark x1="49598" y1="27000" x2="56568" y2="27500"/>
                        <a14:foregroundMark x1="56568" y1="27500" x2="61662" y2="19000"/>
                        <a14:foregroundMark x1="61662" y1="19000" x2="56300" y2="10500"/>
                        <a14:foregroundMark x1="56300" y1="10500" x2="48794" y2="18500"/>
                        <a14:foregroundMark x1="48794" y1="18500" x2="42895" y2="20000"/>
                        <a14:foregroundMark x1="42895" y1="20000" x2="31099" y2="9500"/>
                        <a14:foregroundMark x1="31099" y1="9500" x2="25469" y2="10000"/>
                        <a14:foregroundMark x1="25469" y1="10000" x2="29223" y2="21500"/>
                        <a14:foregroundMark x1="29223" y1="21500" x2="41823" y2="34500"/>
                        <a14:foregroundMark x1="41823" y1="34500" x2="60054" y2="38000"/>
                        <a14:foregroundMark x1="60054" y1="38000" x2="69169" y2="34000"/>
                        <a14:foregroundMark x1="69169" y1="34000" x2="64075" y2="25000"/>
                        <a14:foregroundMark x1="64075" y1="25000" x2="28418" y2="31500"/>
                        <a14:foregroundMark x1="24397" y1="91500" x2="36193" y2="89500"/>
                        <a14:foregroundMark x1="36193" y1="89500" x2="69437" y2="92000"/>
                        <a14:foregroundMark x1="69437" y1="92000" x2="26542" y2="94000"/>
                        <a14:foregroundMark x1="26542" y1="94000" x2="43968" y2="90000"/>
                        <a14:foregroundMark x1="43968" y1="90000" x2="62735" y2="90000"/>
                        <a14:foregroundMark x1="62735" y1="90000" x2="68901" y2="89500"/>
                        <a14:foregroundMark x1="68901" y1="89500" x2="69169" y2="89500"/>
                        <a14:foregroundMark x1="24397" y1="84000" x2="24397" y2="98500"/>
                        <a14:foregroundMark x1="24397" y1="98500" x2="25469" y2="85000"/>
                        <a14:foregroundMark x1="25469" y1="85000" x2="30295" y2="92000"/>
                        <a14:foregroundMark x1="30295" y1="92000" x2="52547" y2="79000"/>
                        <a14:foregroundMark x1="52547" y1="79000" x2="69973" y2="96000"/>
                        <a14:foregroundMark x1="69973" y1="96000" x2="65147" y2="84500"/>
                        <a14:foregroundMark x1="65147" y1="84500" x2="23861" y2="88000"/>
                        <a14:foregroundMark x1="23861" y1="88000" x2="29759" y2="98500"/>
                        <a14:foregroundMark x1="29759" y1="98500" x2="57641" y2="92500"/>
                        <a14:foregroundMark x1="57641" y1="92500" x2="65684" y2="94500"/>
                        <a14:foregroundMark x1="65684" y1="94500" x2="58981" y2="86500"/>
                        <a14:foregroundMark x1="58981" y1="86500" x2="37265" y2="99500"/>
                        <a14:foregroundMark x1="22788" y1="83000" x2="25201" y2="97000"/>
                        <a14:foregroundMark x1="25201" y1="97000" x2="47989" y2="99000"/>
                        <a14:foregroundMark x1="47989" y1="99000" x2="77480" y2="95000"/>
                        <a14:foregroundMark x1="77480" y1="95000" x2="70241" y2="81500"/>
                        <a14:foregroundMark x1="70241" y1="81500" x2="63807" y2="79000"/>
                        <a14:foregroundMark x1="63807" y1="79000" x2="55496" y2="90500"/>
                        <a14:foregroundMark x1="55496" y1="90500" x2="27882" y2="85000"/>
                        <a14:foregroundMark x1="27882" y1="85000" x2="21180" y2="90500"/>
                        <a14:foregroundMark x1="21180" y1="90500" x2="32708" y2="98500"/>
                        <a14:foregroundMark x1="32708" y1="98500" x2="46917" y2="99500"/>
                        <a14:foregroundMark x1="46917" y1="99500" x2="73190" y2="97000"/>
                        <a14:foregroundMark x1="73190" y1="97000" x2="69437" y2="82000"/>
                        <a14:foregroundMark x1="69437" y1="82000" x2="53351" y2="81000"/>
                        <a14:foregroundMark x1="53351" y1="81000" x2="28418" y2="99000"/>
                        <a14:foregroundMark x1="28418" y1="99000" x2="35925" y2="99500"/>
                        <a14:foregroundMark x1="35925" y1="99500" x2="69705" y2="99500"/>
                        <a14:foregroundMark x1="69705" y1="99500" x2="61394" y2="91000"/>
                        <a14:foregroundMark x1="61394" y1="91000" x2="28418" y2="96000"/>
                        <a14:foregroundMark x1="28418" y1="96000" x2="27882" y2="96500"/>
                        <a14:foregroundMark x1="12332" y1="15000" x2="24397" y2="4500"/>
                        <a14:foregroundMark x1="24397" y1="4500" x2="30831" y2="4000"/>
                        <a14:foregroundMark x1="30831" y1="4000" x2="37534" y2="5500"/>
                        <a14:foregroundMark x1="37534" y1="5500" x2="31367" y2="2500"/>
                        <a14:foregroundMark x1="31367" y1="2500" x2="25201" y2="5000"/>
                        <a14:foregroundMark x1="25201" y1="5000" x2="20107" y2="11500"/>
                        <a14:foregroundMark x1="20107" y1="11500" x2="35925" y2="10000"/>
                        <a14:foregroundMark x1="35925" y1="10000" x2="69705" y2="13500"/>
                        <a14:foregroundMark x1="69705" y1="13500" x2="62198" y2="4000"/>
                        <a14:foregroundMark x1="62198" y1="4000" x2="80161" y2="22000"/>
                        <a14:foregroundMark x1="80161" y1="22000" x2="74531" y2="17500"/>
                        <a14:foregroundMark x1="74531" y1="17500" x2="70777" y2="7000"/>
                        <a14:foregroundMark x1="70777" y1="7000" x2="64879" y2="7000"/>
                        <a14:foregroundMark x1="64879" y1="7000" x2="72386" y2="17000"/>
                        <a14:foregroundMark x1="72386" y1="17000" x2="63807" y2="14000"/>
                        <a14:foregroundMark x1="63807" y1="14000" x2="50402" y2="26000"/>
                        <a14:foregroundMark x1="50402" y1="26000" x2="45576" y2="38500"/>
                        <a14:foregroundMark x1="45576" y1="38500" x2="44504" y2="53000"/>
                        <a14:foregroundMark x1="44504" y1="53000" x2="39142" y2="61000"/>
                        <a14:foregroundMark x1="39142" y1="61000" x2="19303" y2="59000"/>
                        <a14:foregroundMark x1="19303" y1="59000" x2="52011" y2="75000"/>
                        <a14:foregroundMark x1="18231" y1="58000" x2="53619" y2="82000"/>
                        <a14:foregroundMark x1="53619" y1="82000" x2="67292" y2="82000"/>
                        <a14:foregroundMark x1="67292" y1="82000" x2="73190" y2="79500"/>
                        <a14:foregroundMark x1="73190" y1="79500" x2="76408" y2="65500"/>
                        <a14:foregroundMark x1="76408" y1="65500" x2="71314" y2="56000"/>
                        <a14:foregroundMark x1="71314" y1="56000" x2="65952" y2="63000"/>
                        <a14:foregroundMark x1="65952" y1="63000" x2="72386" y2="65000"/>
                        <a14:foregroundMark x1="72386" y1="65000" x2="74531" y2="51500"/>
                        <a14:foregroundMark x1="74531" y1="51500" x2="74531" y2="30500"/>
                        <a14:foregroundMark x1="74531" y1="30500" x2="67828" y2="32000"/>
                        <a14:foregroundMark x1="67828" y1="32000" x2="62198" y2="28000"/>
                        <a14:foregroundMark x1="62198" y1="28000" x2="57909" y2="16500"/>
                        <a14:foregroundMark x1="57909" y1="16500" x2="59786" y2="3000"/>
                        <a14:foregroundMark x1="59786" y1="3000" x2="56300" y2="7000"/>
                        <a14:foregroundMark x1="31635" y1="1000" x2="24665" y2="1000"/>
                        <a14:foregroundMark x1="24665" y1="1000" x2="18767" y2="5000"/>
                        <a14:foregroundMark x1="18767" y1="5000" x2="13673" y2="13000"/>
                        <a14:foregroundMark x1="13673" y1="13000" x2="16354" y2="25500"/>
                        <a14:foregroundMark x1="16354" y1="25500" x2="31367" y2="58000"/>
                        <a14:foregroundMark x1="31367" y1="58000" x2="30563" y2="67500"/>
                        <a14:foregroundMark x1="61662" y1="500" x2="76139" y2="6500"/>
                        <a14:foregroundMark x1="76139" y1="6500" x2="79357" y2="18000"/>
                        <a14:foregroundMark x1="79357" y1="18000" x2="75067" y2="10000"/>
                        <a14:foregroundMark x1="75067" y1="10000" x2="68365" y2="6000"/>
                        <a14:foregroundMark x1="68365" y1="6000" x2="78284" y2="24500"/>
                        <a14:foregroundMark x1="78284" y1="24500" x2="75067" y2="10500"/>
                        <a14:foregroundMark x1="75067" y1="10500" x2="69705" y2="4000"/>
                        <a14:foregroundMark x1="69705" y1="4000" x2="79625" y2="14000"/>
                        <a14:foregroundMark x1="19035" y1="2000" x2="14209" y2="8500"/>
                        <a14:foregroundMark x1="14209" y1="8500" x2="13137" y2="22000"/>
                        <a14:foregroundMark x1="13137" y1="22000" x2="18767" y2="29000"/>
                        <a14:foregroundMark x1="18767" y1="29000" x2="27882" y2="56000"/>
                        <a14:foregroundMark x1="75871" y1="7500" x2="80965" y2="16500"/>
                        <a14:foregroundMark x1="80965" y1="16500" x2="75603" y2="8500"/>
                        <a14:foregroundMark x1="75603" y1="8500" x2="64879" y2="4000"/>
                        <a14:foregroundMark x1="64879" y1="4000" x2="80429" y2="17000"/>
                        <a14:foregroundMark x1="80429" y1="17000" x2="64343" y2="4000"/>
                        <a14:foregroundMark x1="64343" y1="4000" x2="50670" y2="3000"/>
                        <a14:foregroundMark x1="50670" y1="3000" x2="35657" y2="12000"/>
                        <a14:foregroundMark x1="35657" y1="12000" x2="45576" y2="10500"/>
                        <a14:foregroundMark x1="45576" y1="10500" x2="32440" y2="7500"/>
                        <a14:foregroundMark x1="32440" y1="7500" x2="53351" y2="6500"/>
                        <a14:foregroundMark x1="53351" y1="6500" x2="32440" y2="5000"/>
                        <a14:foregroundMark x1="32440" y1="5000" x2="38070" y2="5000"/>
                        <a14:foregroundMark x1="38070" y1="5000" x2="32172" y2="4000"/>
                        <a14:foregroundMark x1="32172" y1="4000" x2="48257" y2="3500"/>
                        <a14:foregroundMark x1="48257" y1="3500" x2="35389" y2="3500"/>
                        <a14:foregroundMark x1="35389" y1="3500" x2="47721" y2="3500"/>
                        <a14:foregroundMark x1="47721" y1="3500" x2="32708" y2="1500"/>
                        <a14:foregroundMark x1="32708" y1="1500" x2="54960" y2="1000"/>
                        <a14:foregroundMark x1="54960" y1="1000" x2="69437" y2="2500"/>
                        <a14:foregroundMark x1="69437" y1="2500" x2="43700" y2="6500"/>
                        <a14:foregroundMark x1="43700" y1="6500" x2="71046" y2="18500"/>
                        <a14:foregroundMark x1="71046" y1="18500" x2="60054" y2="31000"/>
                        <a14:foregroundMark x1="60054" y1="31000" x2="51743" y2="32000"/>
                        <a14:foregroundMark x1="51743" y1="32000" x2="50134" y2="31000"/>
                        <a14:foregroundMark x1="24397" y1="88500" x2="24665" y2="98000"/>
                        <a14:foregroundMark x1="23861" y1="83500" x2="22788" y2="99000"/>
                        <a14:foregroundMark x1="22788" y1="99000" x2="23324" y2="9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7126605" y="2329714"/>
            <a:ext cx="7214113" cy="415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56" y="1682609"/>
            <a:ext cx="5222238" cy="5310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544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10258" y="2390474"/>
            <a:ext cx="13742832" cy="1219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1.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Nhận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biết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</a:t>
            </a: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6307138" y="899160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12.C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10440986" y="8991599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13.D</a:t>
            </a: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14327188" y="899160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14.A</a:t>
            </a: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18353090" y="899160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15.D</a:t>
            </a:r>
          </a:p>
        </p:txBody>
      </p:sp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6307138" y="7012123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7.D</a:t>
            </a:r>
          </a:p>
        </p:txBody>
      </p:sp>
      <p:sp>
        <p:nvSpPr>
          <p:cNvPr id="10" name="TextBox 9">
            <a:hlinkClick r:id="rId6" action="ppaction://hlinksldjump"/>
          </p:cNvPr>
          <p:cNvSpPr txBox="1"/>
          <p:nvPr/>
        </p:nvSpPr>
        <p:spPr>
          <a:xfrm>
            <a:off x="10440986" y="7012125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8.A</a:t>
            </a:r>
          </a:p>
        </p:txBody>
      </p:sp>
      <p:sp>
        <p:nvSpPr>
          <p:cNvPr id="11" name="TextBox 10">
            <a:hlinkClick r:id="rId7" action="ppaction://hlinksldjump"/>
          </p:cNvPr>
          <p:cNvSpPr txBox="1"/>
          <p:nvPr/>
        </p:nvSpPr>
        <p:spPr>
          <a:xfrm>
            <a:off x="14327188" y="70750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9.B</a:t>
            </a:r>
          </a:p>
        </p:txBody>
      </p:sp>
      <p:sp>
        <p:nvSpPr>
          <p:cNvPr id="12" name="TextBox 11">
            <a:hlinkClick r:id="rId8" action="ppaction://hlinksldjump"/>
          </p:cNvPr>
          <p:cNvSpPr txBox="1"/>
          <p:nvPr/>
        </p:nvSpPr>
        <p:spPr>
          <a:xfrm>
            <a:off x="18353090" y="70750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10.A</a:t>
            </a:r>
          </a:p>
        </p:txBody>
      </p:sp>
      <p:sp>
        <p:nvSpPr>
          <p:cNvPr id="13" name="TextBox 12">
            <a:hlinkClick r:id="rId9" action="ppaction://hlinksldjump"/>
          </p:cNvPr>
          <p:cNvSpPr txBox="1"/>
          <p:nvPr/>
        </p:nvSpPr>
        <p:spPr>
          <a:xfrm>
            <a:off x="18353090" y="50788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5.A</a:t>
            </a:r>
          </a:p>
        </p:txBody>
      </p:sp>
      <p:sp>
        <p:nvSpPr>
          <p:cNvPr id="14" name="TextBox 13">
            <a:hlinkClick r:id="rId10" action="ppaction://hlinksldjump"/>
          </p:cNvPr>
          <p:cNvSpPr txBox="1"/>
          <p:nvPr/>
        </p:nvSpPr>
        <p:spPr>
          <a:xfrm>
            <a:off x="14327188" y="50788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4.D</a:t>
            </a:r>
          </a:p>
        </p:txBody>
      </p:sp>
      <p:sp>
        <p:nvSpPr>
          <p:cNvPr id="15" name="TextBox 14">
            <a:hlinkClick r:id="rId11" action="ppaction://hlinksldjump"/>
          </p:cNvPr>
          <p:cNvSpPr txBox="1"/>
          <p:nvPr/>
        </p:nvSpPr>
        <p:spPr>
          <a:xfrm>
            <a:off x="10440986" y="50788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3.B</a:t>
            </a:r>
          </a:p>
        </p:txBody>
      </p:sp>
      <p:sp>
        <p:nvSpPr>
          <p:cNvPr id="16" name="TextBox 15">
            <a:hlinkClick r:id="rId12" action="ppaction://hlinksldjump"/>
          </p:cNvPr>
          <p:cNvSpPr txBox="1"/>
          <p:nvPr/>
        </p:nvSpPr>
        <p:spPr>
          <a:xfrm>
            <a:off x="6307138" y="50176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2.C</a:t>
            </a:r>
          </a:p>
        </p:txBody>
      </p:sp>
      <p:sp>
        <p:nvSpPr>
          <p:cNvPr id="17" name="TextBox 16">
            <a:hlinkClick r:id="rId13" action="ppaction://hlinksldjump"/>
          </p:cNvPr>
          <p:cNvSpPr txBox="1"/>
          <p:nvPr/>
        </p:nvSpPr>
        <p:spPr>
          <a:xfrm>
            <a:off x="2192338" y="902970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11.B</a:t>
            </a:r>
          </a:p>
        </p:txBody>
      </p:sp>
      <p:sp>
        <p:nvSpPr>
          <p:cNvPr id="18" name="TextBox 17">
            <a:hlinkClick r:id="rId14" action="ppaction://hlinksldjump"/>
          </p:cNvPr>
          <p:cNvSpPr txBox="1"/>
          <p:nvPr/>
        </p:nvSpPr>
        <p:spPr>
          <a:xfrm>
            <a:off x="2192338" y="7050223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6.A</a:t>
            </a:r>
          </a:p>
        </p:txBody>
      </p:sp>
      <p:sp>
        <p:nvSpPr>
          <p:cNvPr id="19" name="TextBox 18">
            <a:hlinkClick r:id="rId15" action="ppaction://hlinksldjump"/>
          </p:cNvPr>
          <p:cNvSpPr txBox="1"/>
          <p:nvPr/>
        </p:nvSpPr>
        <p:spPr>
          <a:xfrm>
            <a:off x="2192338" y="50557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1.B</a:t>
            </a:r>
          </a:p>
        </p:txBody>
      </p:sp>
      <p:sp>
        <p:nvSpPr>
          <p:cNvPr id="20" name="Action Button: Back or Previous 19">
            <a:hlinkClick r:id="rId12" action="ppaction://hlinksldjump" highlightClick="1"/>
          </p:cNvPr>
          <p:cNvSpPr/>
          <p:nvPr/>
        </p:nvSpPr>
        <p:spPr>
          <a:xfrm>
            <a:off x="22168859" y="12302841"/>
            <a:ext cx="905164" cy="8589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23129448" y="12321313"/>
            <a:ext cx="942110" cy="8405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38692"/>
            <a:ext cx="24387175" cy="2080008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90673" y="31816"/>
            <a:ext cx="229139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</a:t>
            </a: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KHỐI CHÓP </a:t>
            </a:r>
          </a:p>
          <a:p>
            <a:pPr algn="ctr"/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MẶT BÊN VUÔNG GÓC VỚI ĐÁY</a:t>
            </a:r>
            <a:endParaRPr lang="en-US" sz="6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9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67621" y="-110212"/>
            <a:ext cx="24754795" cy="4492137"/>
            <a:chOff x="534986" y="1725841"/>
            <a:chExt cx="24261022" cy="9919492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6" y="1869705"/>
              <a:ext cx="24261022" cy="6487112"/>
              <a:chOff x="534986" y="1647866"/>
              <a:chExt cx="24261022" cy="648711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89"/>
                <a:ext cx="24040359" cy="641408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6" y="1647866"/>
                <a:ext cx="3573085" cy="2118672"/>
                <a:chOff x="534986" y="1647866"/>
                <a:chExt cx="3573085" cy="2118672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6" y="1647866"/>
                  <a:ext cx="3573085" cy="2118672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600" y="1653393"/>
                  <a:ext cx="2097638" cy="8517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095950" y="1725841"/>
                  <a:ext cx="19835649" cy="99194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>
                    <a:lnSpc>
                      <a:spcPct val="115000"/>
                    </a:lnSpc>
                    <a:spcBef>
                      <a:spcPts val="1200"/>
                    </a:spcBef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vi-VN" sz="5000" smtClean="0">
                      <a:latin typeface="Times New Roman"/>
                      <a:ea typeface="Times New Roman"/>
                    </a:rPr>
                    <a:t>Hình </a:t>
                  </a:r>
                  <a:r>
                    <a:rPr lang="vi-VN" sz="5000" dirty="0">
                      <a:latin typeface="Times New Roman"/>
                      <a:ea typeface="Times New Roman"/>
                    </a:rPr>
                    <a:t>chóp </a:t>
                  </a:r>
                  <a14:m>
                    <m:oMath xmlns:m="http://schemas.openxmlformats.org/officeDocument/2006/math">
                      <m:r>
                        <a:rPr lang="vi-VN" sz="5000" i="1">
                          <a:latin typeface="Cambria Math"/>
                          <a:ea typeface="Times New Roman"/>
                        </a:rPr>
                        <m:t>𝑆</m:t>
                      </m:r>
                      <m:r>
                        <a:rPr lang="vi-VN" sz="5000" i="1">
                          <a:latin typeface="Cambria Math"/>
                          <a:ea typeface="Times New Roman"/>
                        </a:rPr>
                        <m:t>.</m:t>
                      </m:r>
                      <m:r>
                        <a:rPr lang="vi-VN" sz="5000" i="1">
                          <a:latin typeface="Cambria Math"/>
                          <a:ea typeface="Times New Roman"/>
                        </a:rPr>
                        <m:t>𝐴𝐵𝐶𝐷</m:t>
                      </m:r>
                    </m:oMath>
                  </a14:m>
                  <a:r>
                    <a:rPr lang="vi-VN" sz="5000" dirty="0">
                      <a:latin typeface="Times New Roman"/>
                      <a:ea typeface="Times New Roman"/>
                    </a:rPr>
                    <a:t> đáy là hình chữ nhật có </a:t>
                  </a:r>
                  <a14:m>
                    <m:oMath xmlns:m="http://schemas.openxmlformats.org/officeDocument/2006/math">
                      <m:r>
                        <a:rPr lang="vi-VN" sz="5000" i="1">
                          <a:latin typeface="Cambria Math"/>
                          <a:ea typeface="Times New Roman"/>
                        </a:rPr>
                        <m:t>𝐴𝐵</m:t>
                      </m:r>
                      <m:r>
                        <a:rPr lang="vi-VN" sz="5000" i="1">
                          <a:latin typeface="Cambria Math"/>
                          <a:ea typeface="Times New Roman"/>
                        </a:rPr>
                        <m:t>=2</m:t>
                      </m:r>
                      <m:r>
                        <a:rPr lang="vi-VN" sz="5000" i="1">
                          <a:latin typeface="Cambria Math"/>
                          <a:ea typeface="Times New Roman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GB" sz="5000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radPr>
                        <m:deg/>
                        <m:e>
                          <m:r>
                            <a:rPr lang="vi-VN" sz="5000" i="1">
                              <a:latin typeface="Cambria Math"/>
                              <a:ea typeface="Times New Roman"/>
                            </a:rPr>
                            <m:t>3</m:t>
                          </m:r>
                        </m:e>
                      </m:rad>
                      <m:r>
                        <a:rPr lang="vi-VN" sz="5000" i="1">
                          <a:latin typeface="Cambria Math"/>
                          <a:ea typeface="Times New Roman"/>
                        </a:rPr>
                        <m:t>; </m:t>
                      </m:r>
                      <m:r>
                        <a:rPr lang="vi-VN" sz="5000" i="1">
                          <a:latin typeface="Cambria Math"/>
                          <a:ea typeface="Times New Roman"/>
                        </a:rPr>
                        <m:t>𝐴𝐷</m:t>
                      </m:r>
                      <m:r>
                        <a:rPr lang="vi-VN" sz="5000" i="1">
                          <a:latin typeface="Cambria Math"/>
                          <a:ea typeface="Times New Roman"/>
                        </a:rPr>
                        <m:t>=2</m:t>
                      </m:r>
                      <m:r>
                        <a:rPr lang="vi-VN" sz="5000" i="1">
                          <a:latin typeface="Cambria Math"/>
                          <a:ea typeface="Times New Roman"/>
                        </a:rPr>
                        <m:t>𝑎</m:t>
                      </m:r>
                    </m:oMath>
                  </a14:m>
                  <a:r>
                    <a:rPr lang="vi-VN" sz="5000" dirty="0">
                      <a:latin typeface="Times New Roman"/>
                      <a:ea typeface="Times New Roman"/>
                    </a:rPr>
                    <a:t>. Mặt bên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sz="5000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vi-VN" sz="5000" i="1">
                              <a:latin typeface="Cambria Math"/>
                              <a:ea typeface="Times New Roman"/>
                            </a:rPr>
                            <m:t>𝑆𝐴𝐵</m:t>
                          </m:r>
                        </m:e>
                      </m:d>
                    </m:oMath>
                  </a14:m>
                  <a:r>
                    <a:rPr lang="vi-VN" sz="5000" dirty="0">
                      <a:latin typeface="Times New Roman"/>
                      <a:ea typeface="Times New Roman"/>
                    </a:rPr>
                    <a:t> là tam giác đều và nằm trong mặt phẳng vuông góc với đáy. Thể tích khối chóp </a:t>
                  </a:r>
                  <a14:m>
                    <m:oMath xmlns:m="http://schemas.openxmlformats.org/officeDocument/2006/math">
                      <m:r>
                        <a:rPr lang="vi-VN" sz="5000" i="1">
                          <a:latin typeface="Cambria Math"/>
                          <a:ea typeface="Times New Roman"/>
                        </a:rPr>
                        <m:t>𝑆</m:t>
                      </m:r>
                      <m:r>
                        <a:rPr lang="vi-VN" sz="5000" i="1">
                          <a:latin typeface="Cambria Math"/>
                          <a:ea typeface="Times New Roman"/>
                        </a:rPr>
                        <m:t>.</m:t>
                      </m:r>
                      <m:r>
                        <a:rPr lang="vi-VN" sz="5000" i="1">
                          <a:latin typeface="Cambria Math"/>
                          <a:ea typeface="Times New Roman"/>
                        </a:rPr>
                        <m:t>𝐴𝐵𝐷</m:t>
                      </m:r>
                    </m:oMath>
                  </a14:m>
                  <a:r>
                    <a:rPr lang="vi-VN" sz="5000" dirty="0">
                      <a:latin typeface="Times New Roman"/>
                      <a:ea typeface="Times New Roman"/>
                    </a:rPr>
                    <a:t> là</a:t>
                  </a:r>
                  <a:r>
                    <a:rPr lang="vi-VN" sz="6600" dirty="0">
                      <a:latin typeface="Times New Roman"/>
                      <a:ea typeface="Times New Roman"/>
                    </a:rPr>
                    <a:t>.</a:t>
                  </a:r>
                  <a:endParaRPr lang="en-GB" sz="6600" dirty="0">
                    <a:latin typeface="Times New Roman"/>
                    <a:ea typeface="Times New Roman"/>
                  </a:endParaRPr>
                </a:p>
                <a:p>
                  <a:pPr algn="ctr">
                    <a:lnSpc>
                      <a:spcPct val="115000"/>
                    </a:lnSpc>
                    <a:spcBef>
                      <a:spcPts val="1200"/>
                    </a:spcBef>
                    <a:buClr>
                      <a:srgbClr val="0000FF"/>
                    </a:buClr>
                    <a:tabLst>
                      <a:tab pos="1259903" algn="l"/>
                    </a:tabLst>
                  </a:pPr>
                  <a:endParaRPr lang="en-US" sz="6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5950" y="1725841"/>
                  <a:ext cx="19835649" cy="9919492"/>
                </a:xfrm>
                <a:prstGeom prst="rect">
                  <a:avLst/>
                </a:prstGeom>
                <a:blipFill>
                  <a:blip r:embed="rId2"/>
                  <a:stretch>
                    <a:fillRect l="-994" r="-99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936968" y="7571131"/>
            <a:ext cx="9480951" cy="1322493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6000" b="1" i="1">
                          <a:latin typeface="Cambria Math"/>
                          <a:ea typeface="Times New Roman"/>
                        </a:rPr>
                        <m:t>𝟒</m:t>
                      </m:r>
                      <m:sSup>
                        <m:sSupPr>
                          <m:ctrlPr>
                            <a:rPr lang="en-GB" sz="60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𝒂</m:t>
                          </m:r>
                        </m:e>
                        <m:sup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vi-VN" sz="5000" dirty="0">
                      <a:latin typeface="Times New Roman"/>
                      <a:ea typeface="Times New Roman"/>
                    </a:rPr>
                    <a:t>.</a:t>
                  </a:r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3"/>
                  <a:stretch>
                    <a:fillRect b="-1066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smtClean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860239" y="5514923"/>
            <a:ext cx="9480951" cy="1322493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6000" b="1" i="1">
                          <a:latin typeface="Cambria Math"/>
                          <a:ea typeface="Times New Roman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GB" sz="60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e>
                      </m:rad>
                      <m:sSup>
                        <m:sSupPr>
                          <m:ctrlPr>
                            <a:rPr lang="en-GB" sz="60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𝒂</m:t>
                          </m:r>
                        </m:e>
                        <m:sup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vi-VN" sz="5000" dirty="0" smtClean="0">
                      <a:latin typeface="Times New Roman"/>
                      <a:ea typeface="Times New Roman"/>
                    </a:rPr>
                    <a:t>.</a:t>
                  </a:r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4"/>
                  <a:stretch>
                    <a:fillRect b="-124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860239" y="3383782"/>
            <a:ext cx="9480951" cy="1322493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6000" b="1" dirty="0">
                      <a:latin typeface="Times New Roman"/>
                      <a:ea typeface="Times New Roman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sz="50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latin typeface="Cambria Math"/>
                              <a:ea typeface="Times New Roman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GB" sz="5000" b="1" i="1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000" b="1" i="1">
                                  <a:latin typeface="Cambria Math"/>
                                  <a:ea typeface="Times New Roman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50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GB" sz="50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5000" b="1" i="1">
                              <a:latin typeface="Cambria Math"/>
                              <a:ea typeface="Times New Roman"/>
                            </a:rPr>
                            <m:t>𝒂</m:t>
                          </m:r>
                        </m:e>
                        <m:sup>
                          <m:r>
                            <a:rPr lang="en-US" sz="50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vi-VN" sz="5000" dirty="0">
                      <a:latin typeface="Times New Roman"/>
                      <a:ea typeface="Times New Roman"/>
                    </a:rPr>
                    <a:t>.</a:t>
                  </a:r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5"/>
                  <a:stretch>
                    <a:fillRect b="-977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1046890" y="9585653"/>
            <a:ext cx="9371029" cy="1322493"/>
            <a:chOff x="1458731" y="5999652"/>
            <a:chExt cx="9126063" cy="1608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6000" b="1" i="1">
                          <a:latin typeface="Cambria Math"/>
                          <a:ea typeface="Times New Roman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sz="60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e>
                      </m:rad>
                      <m:sSup>
                        <m:sSupPr>
                          <m:ctrlPr>
                            <a:rPr lang="en-GB" sz="6000" b="1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𝒂</m:t>
                          </m:r>
                        </m:e>
                        <m:sup>
                          <m:r>
                            <a:rPr lang="en-US" sz="6000" b="1" i="1">
                              <a:latin typeface="Cambria Math"/>
                              <a:ea typeface="Times New Roman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vi-VN" sz="5000" dirty="0">
                      <a:latin typeface="Times New Roman"/>
                      <a:ea typeface="Times New Roman"/>
                    </a:rPr>
                    <a:t>.</a:t>
                  </a:r>
                  <a:endParaRPr lang="en-US" sz="5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172" y="5999652"/>
                  <a:ext cx="7577622" cy="1608254"/>
                </a:xfrm>
                <a:prstGeom prst="rect">
                  <a:avLst/>
                </a:prstGeom>
                <a:blipFill>
                  <a:blip r:embed="rId6"/>
                  <a:stretch>
                    <a:fillRect b="-1288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smtClean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046890" y="9920577"/>
            <a:ext cx="1131008" cy="88431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151635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3380</Words>
  <PresentationFormat>Custom</PresentationFormat>
  <Paragraphs>994</Paragraphs>
  <Slides>74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9" baseType="lpstr">
      <vt:lpstr>Malgun Gothic</vt:lpstr>
      <vt:lpstr>Arial</vt:lpstr>
      <vt:lpstr>AvantGarde</vt:lpstr>
      <vt:lpstr>AvantGarde-Demi</vt:lpstr>
      <vt:lpstr>Calibri</vt:lpstr>
      <vt:lpstr>Cambria</vt:lpstr>
      <vt:lpstr>Cambria Math</vt:lpstr>
      <vt:lpstr>Euclid</vt:lpstr>
      <vt:lpstr>Symbol</vt:lpstr>
      <vt:lpstr>Tahoma</vt:lpstr>
      <vt:lpstr>Times New Roman</vt:lpstr>
      <vt:lpstr>Vani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2020-03-22T06:50:19Z</dcterms:modified>
</cp:coreProperties>
</file>