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1" r:id="rId18"/>
    <p:sldId id="370" r:id="rId19"/>
    <p:sldId id="372" r:id="rId20"/>
    <p:sldId id="373" r:id="rId21"/>
    <p:sldId id="374" r:id="rId22"/>
    <p:sldId id="375" r:id="rId23"/>
    <p:sldId id="376" r:id="rId24"/>
    <p:sldId id="377" r:id="rId25"/>
    <p:sldId id="3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00FF"/>
    <a:srgbClr val="006600"/>
    <a:srgbClr val="0000CC"/>
    <a:srgbClr val="9C0C24"/>
    <a:srgbClr val="A8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298" autoAdjust="0"/>
    <p:restoredTop sz="98566" autoAdjust="0"/>
  </p:normalViewPr>
  <p:slideViewPr>
    <p:cSldViewPr snapToGrid="0">
      <p:cViewPr>
        <p:scale>
          <a:sx n="66" d="100"/>
          <a:sy n="66" d="100"/>
        </p:scale>
        <p:origin x="-23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ckLQI8cfkDA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390658" y="4413719"/>
            <a:ext cx="32362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cs typeface="Times New Roman" pitchFamily="18" charset="0"/>
              </a:rPr>
              <a:t>GIÁO VIÊN: TRƯƠNG THẾ THẢO</a:t>
            </a:r>
            <a:endParaRPr lang="vi-VN" b="1" dirty="0">
              <a:solidFill>
                <a:srgbClr val="FF00FF"/>
              </a:solidFill>
              <a:cs typeface="Times New Roman" pitchFamily="18" charset="0"/>
            </a:endParaRPr>
          </a:p>
        </p:txBody>
      </p:sp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1292567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5073"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48249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546760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5226" y="450765"/>
            <a:ext cx="4682952" cy="35702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529153" algn="just"/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9979"/>
            <a:ext cx="6934200" cy="3898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613" y="4791282"/>
            <a:ext cx="10893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43300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0653" y="0"/>
            <a:ext cx="7692572" cy="40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4151316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H,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72563"/>
            <a:ext cx="121920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O, 1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91002"/>
            <a:ext cx="1219199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C, H, O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uiExpand="1" build="p" animBg="1"/>
      <p:bldP spid="7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311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7171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8000" y="602930"/>
            <a:ext cx="4308913" cy="3915966"/>
          </a:xfrm>
          <a:prstGeom prst="flowChartAlternateProcess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hay oxygen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 animBg="1"/>
      <p:bldP spid="11" grpId="1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962634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b="1" dirty="0" smtClean="0">
                <a:solidFill>
                  <a:srgbClr val="FF00FF"/>
                </a:solidFill>
                <a:latin typeface="+mj-lt"/>
              </a:rPr>
              <a:t>- </a:t>
            </a:r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Trước khi đun: Đường là chất rắn, màu trắng, vị ngọt, không mùi, tan trong nước.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+mj-lt"/>
              </a:rPr>
              <a:t>- Sau khi đun: Thu được chất rắn, màu đen, vị đắng, mùi khét, không tan trong nước.</a:t>
            </a:r>
            <a:endParaRPr lang="vi-VN" sz="2800" dirty="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24931"/>
            <a:ext cx="12192000" cy="13849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Dấu hiệu chứng tỏ có phản ứng hoá học xảy ra: có sự thay đổi màu sắc (từ trắng sang đen); vị (từ ngọt sang đắng); mùi (từ không mùi sang khét); độ tan (từ tan trong nước sang chất mới không tan trong nước).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4970" y="0"/>
            <a:ext cx="9855201" cy="394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870849"/>
            <a:ext cx="14804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86857" y="3439886"/>
            <a:ext cx="61105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1371" y="3773714"/>
            <a:ext cx="4978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32357" y="2171692"/>
            <a:ext cx="6240901" cy="3371136"/>
          </a:xfrm>
          <a:prstGeom prst="round2DiagRect">
            <a:avLst/>
          </a:prstGeom>
          <a:solidFill>
            <a:srgbClr val="FFFF0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1485" y="640442"/>
            <a:ext cx="4891314" cy="3839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943429" y="4601028"/>
            <a:ext cx="9811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animBg="1"/>
      <p:bldP spid="15" grpId="1" uiExpand="1" build="allAtOnce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80425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64159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10628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840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606"/>
            <a:ext cx="7035479" cy="6336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274" y="486909"/>
            <a:ext cx="4392840" cy="418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37829" y="448491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2343" y="5377545"/>
            <a:ext cx="5254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4185" y="627659"/>
            <a:ext cx="854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u="sng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 smtClean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1636" y="2745577"/>
            <a:ext cx="6366420" cy="3662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1" grpId="0"/>
      <p:bldP spid="11" grpId="1"/>
      <p:bldP spid="1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872597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65036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4585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412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81600" y="2618993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Phân huỷ đường tạo thành than và nước là phản ứng thu nhiệt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596" y="4128478"/>
            <a:ext cx="701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 Đốt cháy cồn trong không khí là phản ứng toả nhiệt.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90681" y="782936"/>
            <a:ext cx="4738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hản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 toả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651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40790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87961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932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08706"/>
            <a:ext cx="1219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1142"/>
            <a:ext cx="4920343" cy="4577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920343" y="1146893"/>
            <a:ext cx="70839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nung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glucose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-72570"/>
            <a:ext cx="12192000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Nung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carbonate)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vôi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(calcium oxide)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carbon dioxide.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B. calcium oxide.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carbon dioxide.			D. calcium carbonate.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nghiệp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ammonia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nitrogen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hydrogen,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(iron).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ammonia.	B. nitrogen.		C. hydrogen.	D. iron.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đại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lượng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đây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phân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						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D.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Tổng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hỗn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	B.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Oxygen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		D. Hydrogen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528458" y="13062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0" y="2583544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3860803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5979888"/>
            <a:ext cx="537029" cy="44994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1219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Ammonia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Ammonia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hydrogen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nitrogen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40" y="2715747"/>
            <a:ext cx="10176103" cy="3641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9349"/>
            <a:ext cx="12192000" cy="373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29601" y="566949"/>
            <a:ext cx="3962400" cy="47237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68579" y="2272072"/>
            <a:ext cx="59755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5244" y="4618330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Xảy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ra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hoá</a:t>
            </a:r>
            <a:r>
              <a:rPr lang="en-US" sz="2800" dirty="0" smtClean="0">
                <a:solidFill>
                  <a:srgbClr val="FF00FF"/>
                </a:solidFill>
                <a:latin typeface="iCiel Koni" pitchFamily="50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iCiel Koni" pitchFamily="50" charset="0"/>
              </a:rPr>
              <a:t>học</a:t>
            </a:r>
            <a:endParaRPr lang="en-US" sz="2800" dirty="0">
              <a:solidFill>
                <a:srgbClr val="FF00FF"/>
              </a:solidFill>
              <a:latin typeface="iCiel Koni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"/>
                            </p:stCondLst>
                            <p:childTnLst>
                              <p:par>
                                <p:cTn id="1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build="p"/>
      <p:bldP spid="10" grpId="1" uiExpand="1" build="allAtOnce"/>
      <p:bldP spid="11" grpId="0"/>
      <p:bldP spid="11" grpId="1"/>
      <p:bldP spid="12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647772" y="1051867"/>
            <a:ext cx="16797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6391550" y="1065123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263852" y="1065123"/>
            <a:ext cx="607746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>
            <a:off x="5316013" y="-76850"/>
            <a:ext cx="344850" cy="275970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68984" y="1473355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tham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gia</a:t>
            </a:r>
            <a:r>
              <a:rPr lang="en-US" sz="2800" b="1" dirty="0" smtClean="0">
                <a:solidFill>
                  <a:srgbClr val="FF0000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iCiel Grandma" panose="02000503000000020003" pitchFamily="50" charset="0"/>
              </a:rPr>
              <a:t>pứ</a:t>
            </a:r>
            <a:endParaRPr lang="en-US" sz="2800" b="1" dirty="0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6703" y="1139421"/>
            <a:ext cx="2297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sản</a:t>
            </a:r>
            <a:r>
              <a:rPr lang="en-US" sz="2800" b="1" dirty="0" smtClean="0">
                <a:solidFill>
                  <a:srgbClr val="FF00FF"/>
                </a:solidFill>
                <a:latin typeface="iCiel Grandma" panose="02000503000000020003" pitchFamily="50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iCiel Grandma" panose="02000503000000020003" pitchFamily="50" charset="0"/>
              </a:rPr>
              <a:t>phẩm</a:t>
            </a:r>
            <a:endParaRPr lang="en-US" sz="2800" b="1" dirty="0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510" y="592745"/>
            <a:ext cx="949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2950" y="2374438"/>
            <a:ext cx="8093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1313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huỳnh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iron (II) sulfide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35402" y="2774920"/>
            <a:ext cx="492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5525" y="2786602"/>
            <a:ext cx="13743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5367" y="3173734"/>
            <a:ext cx="2538708" cy="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4997516" y="2072197"/>
            <a:ext cx="344850" cy="185822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93699" y="3058828"/>
            <a:ext cx="2172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iCiel Grandma" panose="02000503000000020003" pitchFamily="50" charset="0"/>
              </a:rPr>
              <a:t>Chất tham gia pứ</a:t>
            </a:r>
            <a:endParaRPr lang="en-US" sz="2400" b="1">
              <a:solidFill>
                <a:srgbClr val="FF0000"/>
              </a:solidFill>
              <a:latin typeface="iCiel Grandma" panose="02000503000000020003" pitchFamily="50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9590" y="3227823"/>
            <a:ext cx="1890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FF"/>
                </a:solidFill>
                <a:latin typeface="iCiel Grandma" panose="02000503000000020003" pitchFamily="50" charset="0"/>
              </a:rPr>
              <a:t>Chất sản phẩm</a:t>
            </a:r>
            <a:endParaRPr lang="en-US" sz="2400" b="1">
              <a:solidFill>
                <a:srgbClr val="FF00FF"/>
              </a:solidFill>
              <a:latin typeface="iCiel Grandma" panose="02000503000000020003" pitchFamily="50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4801" y="17615"/>
            <a:ext cx="4267200" cy="6840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433599" y="3041908"/>
            <a:ext cx="7418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methane,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dioxide,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885" y="4684306"/>
            <a:ext cx="70557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carbon, oxygen.</a:t>
            </a: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carbon dioxide.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03054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5750" algn="just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7055" y="2305372"/>
            <a:ext cx="9068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7939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suS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57850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37714" y="5950857"/>
            <a:ext cx="4354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 2"/>
              </a:rPr>
              <a:t>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7640" y="784578"/>
            <a:ext cx="4682952" cy="455508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FontTx/>
              <a:buChar char="-"/>
            </a:pP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191791"/>
            <a:ext cx="6934200" cy="3898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1601</TotalTime>
  <Words>1617</Words>
  <PresentationFormat>Custom</PresentationFormat>
  <Paragraphs>155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MỞ ĐẦU KHTN 7-HIỀN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2022-07-11T10:05:56Z</dcterms:created>
  <dcterms:modified xsi:type="dcterms:W3CDTF">2023-09-03T02:49:09Z</dcterms:modified>
</cp:coreProperties>
</file>