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4" r:id="rId3"/>
    <p:sldId id="265" r:id="rId4"/>
    <p:sldId id="267" r:id="rId5"/>
    <p:sldId id="268" r:id="rId7"/>
    <p:sldId id="269" r:id="rId8"/>
    <p:sldId id="270" r:id="rId9"/>
    <p:sldId id="286" r:id="rId10"/>
    <p:sldId id="258" r:id="rId11"/>
    <p:sldId id="272" r:id="rId12"/>
    <p:sldId id="259" r:id="rId13"/>
    <p:sldId id="285" r:id="rId14"/>
    <p:sldId id="263" r:id="rId15"/>
  </p:sldIdLst>
  <p:sldSz cx="12192000" cy="6858000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CC00"/>
    <a:srgbClr val="FFFF00"/>
    <a:srgbClr val="FF99FF"/>
    <a:srgbClr val="FF00FF"/>
    <a:srgbClr val="E2ECB2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738" y="-108"/>
      </p:cViewPr>
      <p:guideLst>
        <p:guide orient="horz" pos="2127"/>
        <p:guide pos="38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0"/>
              </a:spcBef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spcBef>
                <a:spcPct val="0"/>
              </a:spcBef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Ro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spcBef>
                <a:spcPct val="0"/>
              </a:spcBef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>
              <a:spcBef>
                <a:spcPct val="0"/>
              </a:spcBef>
            </a:pPr>
            <a:fld id="{9A0DB2DC-4C9A-4742-B13C-FB6460FD3503}" type="slidenum">
              <a:rPr lang="en-US" sz="1200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6146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Rectangle 3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WordArt 6"/>
          <p:cNvSpPr>
            <a:spLocks noTextEdit="1"/>
          </p:cNvSpPr>
          <p:nvPr/>
        </p:nvSpPr>
        <p:spPr>
          <a:xfrm>
            <a:off x="4800600" y="1066800"/>
            <a:ext cx="2343785" cy="1924050"/>
          </a:xfrm>
          <a:prstGeom prst="rect">
            <a:avLst/>
          </a:prstGeom>
        </p:spPr>
        <p:txBody>
          <a:bodyPr wrap="none" fromWordArt="1">
            <a:normAutofit/>
            <a:scene3d>
              <a:camera prst="orthographicFront"/>
              <a:lightRig rig="threePt" dir="t"/>
            </a:scene3d>
          </a:bodyPr>
          <a:p>
            <a:pPr algn="ctr" fontAlgn="base"/>
            <a:r>
              <a:rPr lang="en-US" sz="6000" b="1" strike="noStrike" noProof="1">
                <a:ln w="66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4:</a:t>
            </a:r>
            <a:endParaRPr lang="en-US" sz="6000" b="1" strike="noStrike" noProof="1">
              <a:ln w="6600">
                <a:solidFill>
                  <a:sysClr val="windowText" lastClr="000000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5" name="WordArt 9"/>
          <p:cNvSpPr>
            <a:spLocks noTextEdit="1"/>
          </p:cNvSpPr>
          <p:nvPr/>
        </p:nvSpPr>
        <p:spPr>
          <a:xfrm>
            <a:off x="2438400" y="2667000"/>
            <a:ext cx="7509510" cy="215011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normAutofit/>
            <a:scene3d>
              <a:camera prst="orthographicFront"/>
              <a:lightRig rig="threePt" dir="t"/>
            </a:scene3d>
          </a:bodyPr>
          <a:p>
            <a:pPr algn="ctr" fontAlgn="base"/>
            <a:r>
              <a:rPr lang="en-US" sz="5400" b="1" strike="noStrike" noProof="1">
                <a:ln w="12700">
                  <a:solidFill>
                    <a:srgbClr val="A5002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CÔNG CỦA LỰC ĐIỆN</a:t>
            </a:r>
            <a:endParaRPr lang="en-US" sz="5400" b="1" strike="noStrike" noProof="1">
              <a:ln w="12700">
                <a:solidFill>
                  <a:srgbClr val="A5002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Text Box 4"/>
          <p:cNvSpPr txBox="1"/>
          <p:nvPr/>
        </p:nvSpPr>
        <p:spPr>
          <a:xfrm>
            <a:off x="2286000" y="304800"/>
            <a:ext cx="7162800" cy="4603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just"/>
            <a:endParaRPr lang="en-US" altLang="zh-CN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14" name="Text Box 5"/>
          <p:cNvSpPr txBox="1"/>
          <p:nvPr/>
        </p:nvSpPr>
        <p:spPr>
          <a:xfrm>
            <a:off x="1118235" y="600075"/>
            <a:ext cx="80327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just"/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zh-CN" sz="28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lực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800" b="1" i="1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độ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giảm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năng</a:t>
            </a:r>
            <a:endParaRPr lang="en-US" altLang="zh-CN" sz="2800" b="1" i="1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15" name="Text Box 6"/>
          <p:cNvSpPr txBox="1"/>
          <p:nvPr/>
        </p:nvSpPr>
        <p:spPr>
          <a:xfrm>
            <a:off x="1367790" y="1143000"/>
            <a:ext cx="79495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just"/>
            <a:r>
              <a:rPr lang="en-US" altLang="zh-CN" sz="2800">
                <a:latin typeface="Times New Roman" panose="02020603050405020304" pitchFamily="18" charset="0"/>
              </a:rPr>
              <a:t>- </a:t>
            </a:r>
            <a:r>
              <a:rPr lang="en-US" altLang="zh-CN" sz="2800" err="1">
                <a:latin typeface="Times New Roman" panose="02020603050405020304" pitchFamily="18" charset="0"/>
              </a:rPr>
              <a:t>Khi</a:t>
            </a:r>
            <a:r>
              <a:rPr lang="en-US" altLang="zh-CN" sz="2800">
                <a:latin typeface="Times New Roman" panose="02020603050405020304" pitchFamily="18" charset="0"/>
              </a:rPr>
              <a:t> q </a:t>
            </a:r>
            <a:r>
              <a:rPr lang="en-US" altLang="zh-CN" sz="2800" err="1">
                <a:latin typeface="Times New Roman" panose="02020603050405020304" pitchFamily="18" charset="0"/>
              </a:rPr>
              <a:t>di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chuyển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từ</a:t>
            </a:r>
            <a:r>
              <a:rPr lang="en-US" altLang="zh-CN" sz="2800">
                <a:latin typeface="Times New Roman" panose="02020603050405020304" pitchFamily="18" charset="0"/>
              </a:rPr>
              <a:t> M </a:t>
            </a:r>
            <a:r>
              <a:rPr lang="en-US" altLang="zh-CN" sz="2800" err="1">
                <a:latin typeface="Times New Roman" panose="02020603050405020304" pitchFamily="18" charset="0"/>
              </a:rPr>
              <a:t>đến</a:t>
            </a:r>
            <a:r>
              <a:rPr lang="en-US" altLang="zh-CN" sz="2800">
                <a:latin typeface="Times New Roman" panose="02020603050405020304" pitchFamily="18" charset="0"/>
              </a:rPr>
              <a:t> N </a:t>
            </a:r>
            <a:r>
              <a:rPr lang="en-US" altLang="zh-CN" sz="2800" err="1">
                <a:latin typeface="Times New Roman" panose="02020603050405020304" pitchFamily="18" charset="0"/>
              </a:rPr>
              <a:t>trong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điện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trường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endParaRPr lang="en-US" altLang="zh-CN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17" name="Text Box 13"/>
          <p:cNvSpPr txBox="1"/>
          <p:nvPr/>
        </p:nvSpPr>
        <p:spPr>
          <a:xfrm>
            <a:off x="3581400" y="4419600"/>
            <a:ext cx="3048000" cy="583565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algn="just"/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MN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 =  W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 - W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endParaRPr lang="en-US" altLang="zh-CN" sz="3200" baseline="-2500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30" name="Text Box 14"/>
          <p:cNvSpPr txBox="1"/>
          <p:nvPr/>
        </p:nvSpPr>
        <p:spPr>
          <a:xfrm>
            <a:off x="1343025" y="5029200"/>
            <a:ext cx="9759315" cy="181483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just">
              <a:spcBef>
                <a:spcPct val="0"/>
              </a:spcBef>
            </a:pPr>
            <a:r>
              <a:rPr lang="en-US" altLang="zh-CN" sz="2800" err="1">
                <a:latin typeface="Times New Roman" panose="02020603050405020304" pitchFamily="18" charset="0"/>
              </a:rPr>
              <a:t>Kết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luận</a:t>
            </a:r>
            <a:r>
              <a:rPr lang="en-US" altLang="zh-CN" sz="2800">
                <a:latin typeface="Times New Roman" panose="02020603050405020304" pitchFamily="18" charset="0"/>
              </a:rPr>
              <a:t>: ( </a:t>
            </a:r>
            <a:r>
              <a:rPr lang="en-US" altLang="zh-CN" sz="2800" err="1">
                <a:latin typeface="Times New Roman" panose="02020603050405020304" pitchFamily="18" charset="0"/>
              </a:rPr>
              <a:t>sách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giáo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khoa</a:t>
            </a:r>
            <a:r>
              <a:rPr lang="en-US" altLang="zh-CN" sz="2800">
                <a:latin typeface="Times New Roman" panose="02020603050405020304" pitchFamily="18" charset="0"/>
              </a:rPr>
              <a:t> )</a:t>
            </a:r>
            <a:endParaRPr lang="en-US" altLang="zh-CN" sz="2800"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- 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lực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tích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di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chuyển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M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đến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N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độ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giảm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năng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tích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di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chuyển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M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đến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N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diện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18" name="Text Box 28"/>
          <p:cNvSpPr txBox="1"/>
          <p:nvPr/>
        </p:nvSpPr>
        <p:spPr>
          <a:xfrm>
            <a:off x="3581400" y="2743200"/>
            <a:ext cx="381000" cy="4603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just"/>
            <a:r>
              <a:rPr lang="en-US" altLang="zh-CN">
                <a:latin typeface="Times New Roman" panose="02020603050405020304" pitchFamily="18" charset="0"/>
              </a:rPr>
              <a:t>q</a:t>
            </a:r>
            <a:endParaRPr lang="en-US" altLang="zh-CN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3319" name="Group 44"/>
          <p:cNvGrpSpPr/>
          <p:nvPr/>
        </p:nvGrpSpPr>
        <p:grpSpPr>
          <a:xfrm>
            <a:off x="6813550" y="2339975"/>
            <a:ext cx="460375" cy="460375"/>
            <a:chOff x="3694" y="2208"/>
            <a:chExt cx="290" cy="290"/>
          </a:xfrm>
        </p:grpSpPr>
        <p:sp>
          <p:nvSpPr>
            <p:cNvPr id="13320" name="Oval 23"/>
            <p:cNvSpPr/>
            <p:nvPr/>
          </p:nvSpPr>
          <p:spPr>
            <a:xfrm flipV="1">
              <a:off x="3694" y="2256"/>
              <a:ext cx="48" cy="48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just"/>
              <a:endParaRPr lang="en-US" altLang="zh-CN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321" name="Text Box 25"/>
            <p:cNvSpPr txBox="1"/>
            <p:nvPr/>
          </p:nvSpPr>
          <p:spPr>
            <a:xfrm>
              <a:off x="3744" y="2208"/>
              <a:ext cx="240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algn="just"/>
              <a:r>
                <a:rPr lang="en-US" altLang="zh-CN">
                  <a:latin typeface="Times New Roman" panose="02020603050405020304" pitchFamily="18" charset="0"/>
                </a:rPr>
                <a:t>N</a:t>
              </a:r>
              <a:endParaRPr lang="en-US" altLang="zh-CN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9257" name="Rectangle 41"/>
          <p:cNvSpPr/>
          <p:nvPr/>
        </p:nvSpPr>
        <p:spPr>
          <a:xfrm>
            <a:off x="4046379" y="3733324"/>
            <a:ext cx="235775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just">
              <a:spcBef>
                <a:spcPct val="0"/>
              </a:spcBef>
            </a:pPr>
            <a:r>
              <a:rPr lang="en-US" altLang="zh-CN" sz="3200">
                <a:latin typeface="Times New Roman" panose="02020603050405020304" pitchFamily="18" charset="0"/>
              </a:rPr>
              <a:t>  A </a:t>
            </a:r>
            <a:r>
              <a:rPr lang="en-US" altLang="zh-CN" sz="3200" baseline="-25000">
                <a:latin typeface="Times New Roman" panose="02020603050405020304" pitchFamily="18" charset="0"/>
              </a:rPr>
              <a:t>M ∞</a:t>
            </a:r>
            <a:r>
              <a:rPr lang="en-US" altLang="zh-CN" sz="3200">
                <a:latin typeface="Times New Roman" panose="02020603050405020304" pitchFamily="18" charset="0"/>
              </a:rPr>
              <a:t> - A </a:t>
            </a:r>
            <a:r>
              <a:rPr lang="en-US" altLang="zh-CN" sz="3200" baseline="-25000">
                <a:latin typeface="Times New Roman" panose="02020603050405020304" pitchFamily="18" charset="0"/>
              </a:rPr>
              <a:t>N ∞</a:t>
            </a:r>
            <a:endParaRPr lang="en-US" altLang="zh-CN" sz="3200" baseline="-250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58" name="Rectangle 42"/>
          <p:cNvSpPr/>
          <p:nvPr/>
        </p:nvSpPr>
        <p:spPr>
          <a:xfrm>
            <a:off x="2825591" y="3733324"/>
            <a:ext cx="134175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just">
              <a:spcBef>
                <a:spcPct val="0"/>
              </a:spcBef>
            </a:pPr>
            <a:r>
              <a:rPr lang="en-US" altLang="zh-CN" sz="3200">
                <a:latin typeface="Times New Roman" panose="02020603050405020304" pitchFamily="18" charset="0"/>
              </a:rPr>
              <a:t> A</a:t>
            </a:r>
            <a:r>
              <a:rPr lang="en-US" altLang="zh-CN" sz="3200" baseline="-25000">
                <a:latin typeface="Times New Roman" panose="02020603050405020304" pitchFamily="18" charset="0"/>
              </a:rPr>
              <a:t>MN  </a:t>
            </a:r>
            <a:r>
              <a:rPr lang="en-US" altLang="zh-CN" sz="3200">
                <a:latin typeface="Times New Roman" panose="02020603050405020304" pitchFamily="18" charset="0"/>
              </a:rPr>
              <a:t>=</a:t>
            </a:r>
            <a:endParaRPr lang="en-US" altLang="zh-CN" sz="3200" baseline="-250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3324" name="Group 45"/>
          <p:cNvGrpSpPr/>
          <p:nvPr/>
        </p:nvGrpSpPr>
        <p:grpSpPr>
          <a:xfrm>
            <a:off x="3463925" y="3276600"/>
            <a:ext cx="457200" cy="460375"/>
            <a:chOff x="1152" y="1823"/>
            <a:chExt cx="288" cy="290"/>
          </a:xfrm>
        </p:grpSpPr>
        <p:sp>
          <p:nvSpPr>
            <p:cNvPr id="13325" name="Oval 46"/>
            <p:cNvSpPr/>
            <p:nvPr/>
          </p:nvSpPr>
          <p:spPr>
            <a:xfrm flipV="1">
              <a:off x="1389" y="1829"/>
              <a:ext cx="48" cy="48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just"/>
              <a:endParaRPr lang="en-US" altLang="zh-CN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326" name="Text Box 47"/>
            <p:cNvSpPr txBox="1"/>
            <p:nvPr/>
          </p:nvSpPr>
          <p:spPr>
            <a:xfrm>
              <a:off x="1152" y="1823"/>
              <a:ext cx="288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algn="just"/>
              <a:r>
                <a:rPr lang="en-US" altLang="zh-CN">
                  <a:latin typeface="Times New Roman" panose="02020603050405020304" pitchFamily="18" charset="0"/>
                </a:rPr>
                <a:t>M</a:t>
              </a:r>
              <a:endParaRPr lang="en-US" altLang="zh-CN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3327" name="Arc 49"/>
          <p:cNvSpPr/>
          <p:nvPr/>
        </p:nvSpPr>
        <p:spPr>
          <a:xfrm rot="-3318290">
            <a:off x="4194175" y="1930400"/>
            <a:ext cx="2346325" cy="19002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7" y="2147483647"/>
              </a:cxn>
              <a:cxn ang="0">
                <a:pos x="0" y="2147483647"/>
              </a:cxn>
            </a:cxnLst>
            <a:pathLst>
              <a:path w="21600" h="21600" fill="none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9266" name="Oval 50"/>
          <p:cNvSpPr/>
          <p:nvPr/>
        </p:nvSpPr>
        <p:spPr>
          <a:xfrm flipV="1">
            <a:off x="3781425" y="3248025"/>
            <a:ext cx="228600" cy="228600"/>
          </a:xfrm>
          <a:prstGeom prst="ellipse">
            <a:avLst/>
          </a:prstGeom>
          <a:solidFill>
            <a:srgbClr val="FF99FF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wrap="none" anchor="ctr" anchorCtr="0"/>
          <a:p>
            <a:pPr algn="just"/>
            <a:endParaRPr lang="en-US" altLang="zh-CN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69" name="AutoShape 53"/>
          <p:cNvSpPr/>
          <p:nvPr/>
        </p:nvSpPr>
        <p:spPr>
          <a:xfrm>
            <a:off x="8153400" y="1600200"/>
            <a:ext cx="2362200" cy="1600200"/>
          </a:xfrm>
          <a:prstGeom prst="wedgeEllipseCallout">
            <a:avLst>
              <a:gd name="adj1" fmla="val -64921"/>
              <a:gd name="adj2" fmla="val 59523"/>
            </a:avLst>
          </a:prstGeom>
          <a:noFill/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algn="ctr"/>
            <a:r>
              <a:rPr lang="en-US" altLang="zh-CN" err="1">
                <a:latin typeface="Times New Roman" panose="02020603050405020304" pitchFamily="18" charset="0"/>
              </a:rPr>
              <a:t>Tại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sao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có</a:t>
            </a:r>
            <a:r>
              <a:rPr lang="en-US" altLang="zh-CN">
                <a:latin typeface="Times New Roman" panose="02020603050405020304" pitchFamily="18" charset="0"/>
              </a:rPr>
              <a:t>  </a:t>
            </a:r>
            <a:r>
              <a:rPr lang="en-US" altLang="zh-CN" err="1">
                <a:latin typeface="Times New Roman" panose="02020603050405020304" pitchFamily="18" charset="0"/>
              </a:rPr>
              <a:t>các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biểu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thức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sau</a:t>
            </a:r>
            <a:r>
              <a:rPr lang="en-US" altLang="zh-CN">
                <a:latin typeface="Times New Roman" panose="02020603050405020304" pitchFamily="18" charset="0"/>
              </a:rPr>
              <a:t> ?</a:t>
            </a:r>
            <a:endParaRPr lang="en-US" altLang="zh-CN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41"/>
          <p:cNvSpPr/>
          <p:nvPr/>
        </p:nvSpPr>
        <p:spPr>
          <a:xfrm>
            <a:off x="6489383" y="3733324"/>
            <a:ext cx="273431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just">
              <a:spcBef>
                <a:spcPct val="0"/>
              </a:spcBef>
            </a:pPr>
            <a:r>
              <a:rPr lang="en-US" altLang="zh-CN" sz="3200">
                <a:latin typeface="Times New Roman" panose="02020603050405020304" pitchFamily="18" charset="0"/>
              </a:rPr>
              <a:t>=  W</a:t>
            </a:r>
            <a:r>
              <a:rPr lang="en-US" altLang="zh-CN" sz="3200" baseline="-25000">
                <a:latin typeface="Times New Roman" panose="02020603050405020304" pitchFamily="18" charset="0"/>
              </a:rPr>
              <a:t>M ∞</a:t>
            </a:r>
            <a:r>
              <a:rPr lang="en-US" altLang="zh-CN" sz="3200">
                <a:latin typeface="Times New Roman" panose="02020603050405020304" pitchFamily="18" charset="0"/>
              </a:rPr>
              <a:t> + W</a:t>
            </a:r>
            <a:r>
              <a:rPr lang="en-US" altLang="zh-CN" sz="3200" baseline="-25000">
                <a:latin typeface="Times New Roman" panose="02020603050405020304" pitchFamily="18" charset="0"/>
              </a:rPr>
              <a:t>∞ N</a:t>
            </a:r>
            <a:endParaRPr lang="en-US" altLang="zh-CN" sz="3200" baseline="-250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31" name="Text Box 4"/>
          <p:cNvSpPr txBox="1"/>
          <p:nvPr/>
        </p:nvSpPr>
        <p:spPr>
          <a:xfrm>
            <a:off x="905510" y="97790"/>
            <a:ext cx="10320020" cy="52197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II. THẾ NĂNG CỦA MỘT ĐIỆN TÍCH TRONG ĐIỆN TRƯỜNG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8482 0.00047 C 0.0099328 -0.02453 0.0202241 -0.0493 0.0346565 -0.07222 C 0.0490889 -0.09513 0.0687324 -0.1206 0.0859744 -0.1368 C 0.103209 -0.153 0.118711 -0.16412 0.138354 -0.16921 C 0.157998 -0.1743 0.185662 -0.17361 0.203704 -0.16713 C 0.221739 -0.16064 0.234301 -0.14583 0.246863 -0.13078 " pathEditMode="relative" rAng="0" ptsTypes="aaaaaA">
                                      <p:cBhvr>
                                        <p:cTn id="6" dur="3000" fill="hold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" y="-8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" dur="20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2000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9230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9230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>
                                            <p:txEl>
                                              <p:charRg st="31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9230">
                                            <p:txEl>
                                              <p:charRg st="31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9230">
                                            <p:txEl>
                                              <p:charRg st="31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ldLvl="0" animBg="1"/>
      <p:bldP spid="9257" grpId="0"/>
      <p:bldP spid="9258" grpId="0"/>
      <p:bldP spid="9266" grpId="1" bldLvl="0" animBg="1"/>
      <p:bldP spid="9269" grpId="0" bldLvl="0" animBg="1"/>
      <p:bldP spid="9269" grpId="1" bldLvl="0" animBg="1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Content Placeholder 1"/>
          <p:cNvSpPr>
            <a:spLocks noGrp="1"/>
          </p:cNvSpPr>
          <p:nvPr>
            <p:ph idx="4294967295"/>
          </p:nvPr>
        </p:nvSpPr>
        <p:spPr>
          <a:xfrm>
            <a:off x="1114425" y="1143000"/>
            <a:ext cx="10238740" cy="3048000"/>
          </a:xfrm>
        </p:spPr>
        <p:txBody>
          <a:bodyPr vert="horz" wrap="square" lIns="91440" tIns="45720" rIns="91440" bIns="45720" anchor="t" anchorCtr="0"/>
          <a:p>
            <a:pPr marL="0" indent="0" algn="just">
              <a:buNone/>
            </a:pPr>
            <a:r>
              <a:rPr lang="en-US" altLang="zh-CN" b="1">
                <a:latin typeface="Times New Roman" panose="02020603050405020304" pitchFamily="18" charset="0"/>
              </a:rPr>
              <a:t>    </a:t>
            </a:r>
            <a:r>
              <a:rPr lang="en-US" altLang="zh-CN" b="1" err="1">
                <a:latin typeface="Times New Roman" panose="02020603050405020304" pitchFamily="18" charset="0"/>
              </a:rPr>
              <a:t>Bài</a:t>
            </a:r>
            <a:r>
              <a:rPr lang="en-US" altLang="zh-CN" b="1">
                <a:latin typeface="Times New Roman" panose="02020603050405020304" pitchFamily="18" charset="0"/>
              </a:rPr>
              <a:t> 1:</a:t>
            </a:r>
            <a:r>
              <a:rPr lang="en-US" altLang="zh-CN">
                <a:latin typeface="Times New Roman" panose="02020603050405020304" pitchFamily="18" charset="0"/>
              </a:rPr>
              <a:t> </a:t>
            </a:r>
            <a:r>
              <a:rPr lang="en-US" altLang="zh-CN" err="1">
                <a:latin typeface="Times New Roman" panose="02020603050405020304" pitchFamily="18" charset="0"/>
              </a:rPr>
              <a:t>Điện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tích</a:t>
            </a:r>
            <a:r>
              <a:rPr lang="en-US" altLang="zh-CN">
                <a:latin typeface="Times New Roman" panose="02020603050405020304" pitchFamily="18" charset="0"/>
              </a:rPr>
              <a:t> q = 10</a:t>
            </a:r>
            <a:r>
              <a:rPr lang="en-US" altLang="zh-CN" baseline="30000">
                <a:latin typeface="Times New Roman" panose="02020603050405020304" pitchFamily="18" charset="0"/>
              </a:rPr>
              <a:t>-9</a:t>
            </a:r>
            <a:r>
              <a:rPr lang="en-US" altLang="zh-CN">
                <a:latin typeface="Times New Roman" panose="02020603050405020304" pitchFamily="18" charset="0"/>
              </a:rPr>
              <a:t> C </a:t>
            </a:r>
            <a:r>
              <a:rPr lang="en-US" altLang="zh-CN" err="1">
                <a:latin typeface="Times New Roman" panose="02020603050405020304" pitchFamily="18" charset="0"/>
              </a:rPr>
              <a:t>di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chuyển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dọc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theo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các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cạnh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của</a:t>
            </a:r>
            <a:r>
              <a:rPr lang="en-US" altLang="zh-CN">
                <a:latin typeface="Times New Roman" panose="02020603050405020304" pitchFamily="18" charset="0"/>
              </a:rPr>
              <a:t> tam </a:t>
            </a:r>
            <a:r>
              <a:rPr lang="en-US" altLang="zh-CN" err="1">
                <a:latin typeface="Times New Roman" panose="02020603050405020304" pitchFamily="18" charset="0"/>
              </a:rPr>
              <a:t>giác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đều</a:t>
            </a:r>
            <a:r>
              <a:rPr lang="en-US" altLang="zh-CN">
                <a:latin typeface="Times New Roman" panose="02020603050405020304" pitchFamily="18" charset="0"/>
              </a:rPr>
              <a:t> ABC </a:t>
            </a:r>
            <a:r>
              <a:rPr lang="en-US" altLang="zh-CN" err="1">
                <a:latin typeface="Times New Roman" panose="02020603050405020304" pitchFamily="18" charset="0"/>
              </a:rPr>
              <a:t>cạnh</a:t>
            </a:r>
            <a:r>
              <a:rPr lang="en-US" altLang="zh-CN">
                <a:latin typeface="Times New Roman" panose="02020603050405020304" pitchFamily="18" charset="0"/>
              </a:rPr>
              <a:t> a = 10 cm </a:t>
            </a:r>
            <a:r>
              <a:rPr lang="en-US" altLang="zh-CN" err="1">
                <a:latin typeface="Times New Roman" panose="02020603050405020304" pitchFamily="18" charset="0"/>
              </a:rPr>
              <a:t>trong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điện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trường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đều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cường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đô</a:t>
            </a:r>
            <a:r>
              <a:rPr lang="en-US" altLang="zh-CN">
                <a:latin typeface="Times New Roman" panose="02020603050405020304" pitchFamily="18" charset="0"/>
              </a:rPr>
              <a:t>̣ </a:t>
            </a:r>
            <a:r>
              <a:rPr lang="en-US" altLang="zh-CN" err="1">
                <a:latin typeface="Times New Roman" panose="02020603050405020304" pitchFamily="18" charset="0"/>
              </a:rPr>
              <a:t>điện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trường</a:t>
            </a:r>
            <a:r>
              <a:rPr lang="en-US" altLang="zh-CN">
                <a:latin typeface="Times New Roman" panose="02020603050405020304" pitchFamily="18" charset="0"/>
              </a:rPr>
              <a:t> là E = 300 V/m, </a:t>
            </a:r>
            <a:r>
              <a:rPr lang="en-US" altLang="zh-CN" i="1">
                <a:latin typeface="Times New Roman" panose="02020603050405020304" pitchFamily="18" charset="0"/>
              </a:rPr>
              <a:t>E→</a:t>
            </a:r>
            <a:r>
              <a:rPr lang="en-US" altLang="zh-CN">
                <a:latin typeface="Times New Roman" panose="02020603050405020304" pitchFamily="18" charset="0"/>
              </a:rPr>
              <a:t> // BC. </a:t>
            </a:r>
            <a:r>
              <a:rPr lang="en-US" altLang="zh-CN" err="1">
                <a:latin typeface="Times New Roman" panose="02020603050405020304" pitchFamily="18" charset="0"/>
              </a:rPr>
              <a:t>Tính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công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của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lực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điện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trường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khi</a:t>
            </a:r>
            <a:r>
              <a:rPr lang="en-US" altLang="zh-CN">
                <a:latin typeface="Times New Roman" panose="02020603050405020304" pitchFamily="18" charset="0"/>
              </a:rPr>
              <a:t> q </a:t>
            </a:r>
            <a:r>
              <a:rPr lang="en-US" altLang="zh-CN" err="1">
                <a:latin typeface="Times New Roman" panose="02020603050405020304" pitchFamily="18" charset="0"/>
              </a:rPr>
              <a:t>di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chuyển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trên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mỗi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cạnh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latin typeface="Times New Roman" panose="02020603050405020304" pitchFamily="18" charset="0"/>
              </a:rPr>
              <a:t>của</a:t>
            </a:r>
            <a:r>
              <a:rPr lang="en-US" altLang="zh-CN">
                <a:latin typeface="Times New Roman" panose="02020603050405020304" pitchFamily="18" charset="0"/>
              </a:rPr>
              <a:t> tam </a:t>
            </a:r>
            <a:r>
              <a:rPr lang="en-US" altLang="zh-CN" err="1">
                <a:latin typeface="Times New Roman" panose="02020603050405020304" pitchFamily="18" charset="0"/>
              </a:rPr>
              <a:t>giác</a:t>
            </a:r>
            <a:r>
              <a:rPr lang="en-US" altLang="zh-CN">
                <a:latin typeface="Times New Roman" panose="02020603050405020304" pitchFamily="18" charset="0"/>
              </a:rPr>
              <a:t>?.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pic>
        <p:nvPicPr>
          <p:cNvPr id="14338" name="Picture 2" descr="Vật Lí lớp 11 | Chuyên đề: Công của lực điện, Hiệu điện thế đề: Lý thuyết - Bài tập Vật Lý 11 có đáp án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97275" y="3886200"/>
            <a:ext cx="5013325" cy="2590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Rounded Rectangle 2"/>
          <p:cNvSpPr/>
          <p:nvPr/>
        </p:nvSpPr>
        <p:spPr>
          <a:xfrm>
            <a:off x="4495800" y="304800"/>
            <a:ext cx="3200400" cy="533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fontAlgn="base" hangingPunct="1"/>
            <a:r>
              <a:rPr sz="3600" b="1" strike="noStrike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sz="3600" b="1" strike="noStrike" noProof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49" name="Oval 14348"/>
          <p:cNvSpPr/>
          <p:nvPr/>
        </p:nvSpPr>
        <p:spPr>
          <a:xfrm>
            <a:off x="5778500" y="4724400"/>
            <a:ext cx="505460" cy="457200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5362" name="Text Box 2"/>
          <p:cNvSpPr txBox="1"/>
          <p:nvPr/>
        </p:nvSpPr>
        <p:spPr>
          <a:xfrm>
            <a:off x="1244600" y="53975"/>
            <a:ext cx="79286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 b="1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5 – </a:t>
            </a:r>
            <a:r>
              <a:rPr lang="en-US" altLang="zh-CN" sz="3200" b="1" err="1">
                <a:solidFill>
                  <a:srgbClr val="FF0000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25 – </a:t>
            </a:r>
            <a:r>
              <a:rPr lang="en-US" altLang="zh-CN" sz="3200" b="1" err="1">
                <a:solidFill>
                  <a:srgbClr val="FF0000"/>
                </a:solidFill>
                <a:latin typeface="Times New Roman" panose="02020603050405020304" pitchFamily="18" charset="0"/>
              </a:rPr>
              <a:t>sách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err="1">
                <a:solidFill>
                  <a:srgbClr val="FF0000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err="1">
                <a:solidFill>
                  <a:srgbClr val="FF0000"/>
                </a:solidFill>
                <a:latin typeface="Times New Roman" panose="02020603050405020304" pitchFamily="18" charset="0"/>
              </a:rPr>
              <a:t>khoa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3" name="Text Box 3"/>
          <p:cNvSpPr txBox="1"/>
          <p:nvPr/>
        </p:nvSpPr>
        <p:spPr>
          <a:xfrm>
            <a:off x="1310005" y="595630"/>
            <a:ext cx="9531350" cy="206121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just"/>
            <a:r>
              <a:rPr lang="en-US" altLang="zh-CN" sz="3200">
                <a:latin typeface="Times New Roman" panose="02020603050405020304" pitchFamily="18" charset="0"/>
              </a:rPr>
              <a:t>- </a:t>
            </a:r>
            <a:r>
              <a:rPr lang="en-US" altLang="zh-CN" sz="3200" err="1">
                <a:latin typeface="Times New Roman" panose="02020603050405020304" pitchFamily="18" charset="0"/>
              </a:rPr>
              <a:t>Một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êlectron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di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chuyển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được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đoạn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đường</a:t>
            </a:r>
            <a:r>
              <a:rPr lang="en-US" altLang="zh-CN" sz="3200">
                <a:latin typeface="Times New Roman" panose="02020603050405020304" pitchFamily="18" charset="0"/>
              </a:rPr>
              <a:t> 1 cm, </a:t>
            </a:r>
            <a:r>
              <a:rPr lang="en-US" altLang="zh-CN" sz="3200" err="1">
                <a:latin typeface="Times New Roman" panose="02020603050405020304" pitchFamily="18" charset="0"/>
              </a:rPr>
              <a:t>dọc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theo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một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đường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sức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điện</a:t>
            </a:r>
            <a:r>
              <a:rPr lang="en-US" altLang="zh-CN" sz="3200">
                <a:latin typeface="Times New Roman" panose="02020603050405020304" pitchFamily="18" charset="0"/>
              </a:rPr>
              <a:t>, </a:t>
            </a:r>
            <a:r>
              <a:rPr lang="en-US" altLang="zh-CN" sz="3200" err="1">
                <a:latin typeface="Times New Roman" panose="02020603050405020304" pitchFamily="18" charset="0"/>
              </a:rPr>
              <a:t>dưới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tác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dụng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của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lực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điện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trong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một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điện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trường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đều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có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cường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độ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điện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trướng</a:t>
            </a:r>
            <a:r>
              <a:rPr lang="en-US" altLang="zh-CN" sz="3200">
                <a:latin typeface="Times New Roman" panose="02020603050405020304" pitchFamily="18" charset="0"/>
              </a:rPr>
              <a:t> 1.000 V/m. </a:t>
            </a:r>
            <a:r>
              <a:rPr lang="en-US" altLang="zh-CN" sz="3200" err="1">
                <a:latin typeface="Times New Roman" panose="02020603050405020304" pitchFamily="18" charset="0"/>
              </a:rPr>
              <a:t>Hỏi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công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của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lực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điện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có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giá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trị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n</a:t>
            </a:r>
            <a:r>
              <a:rPr lang="en-US" altLang="zh-CN" sz="320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zh-CN" sz="3200" err="1">
                <a:latin typeface="Times New Roman" panose="02020603050405020304" pitchFamily="18" charset="0"/>
              </a:rPr>
              <a:t>o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sau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đây</a:t>
            </a:r>
            <a:r>
              <a:rPr lang="en-US" altLang="zh-CN" sz="3200">
                <a:latin typeface="Times New Roman" panose="02020603050405020304" pitchFamily="18" charset="0"/>
              </a:rPr>
              <a:t>? </a:t>
            </a:r>
            <a:endParaRPr lang="en-US" altLang="zh-CN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5364" name="Group 11"/>
          <p:cNvGrpSpPr/>
          <p:nvPr/>
        </p:nvGrpSpPr>
        <p:grpSpPr>
          <a:xfrm>
            <a:off x="1989455" y="3429000"/>
            <a:ext cx="6841490" cy="1769110"/>
            <a:chOff x="672" y="1838"/>
            <a:chExt cx="3749" cy="931"/>
          </a:xfrm>
        </p:grpSpPr>
        <p:sp>
          <p:nvSpPr>
            <p:cNvPr id="15365" name="Text Box 4"/>
            <p:cNvSpPr txBox="1"/>
            <p:nvPr/>
          </p:nvSpPr>
          <p:spPr>
            <a:xfrm>
              <a:off x="672" y="1872"/>
              <a:ext cx="1632" cy="24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>
                  <a:latin typeface="Times New Roman" panose="02020603050405020304" pitchFamily="18" charset="0"/>
                </a:rPr>
                <a:t>A. – 1,6. 10</a:t>
              </a:r>
              <a:r>
                <a:rPr lang="en-US" altLang="zh-CN" sz="2800" baseline="30000">
                  <a:latin typeface="Times New Roman" panose="02020603050405020304" pitchFamily="18" charset="0"/>
                </a:rPr>
                <a:t>-16</a:t>
              </a:r>
              <a:r>
                <a:rPr lang="en-US" altLang="zh-CN">
                  <a:latin typeface="Times New Roman" panose="02020603050405020304" pitchFamily="18" charset="0"/>
                </a:rPr>
                <a:t> J</a:t>
              </a:r>
              <a:endParaRPr lang="en-US" altLang="zh-CN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366" name="Text Box 5"/>
            <p:cNvSpPr txBox="1"/>
            <p:nvPr/>
          </p:nvSpPr>
          <p:spPr>
            <a:xfrm>
              <a:off x="2784" y="1838"/>
              <a:ext cx="1632" cy="24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>
                  <a:latin typeface="Times New Roman" panose="02020603050405020304" pitchFamily="18" charset="0"/>
                </a:rPr>
                <a:t>B. + 1,6. 10</a:t>
              </a:r>
              <a:r>
                <a:rPr lang="en-US" altLang="zh-CN" sz="2800" baseline="30000">
                  <a:latin typeface="Times New Roman" panose="02020603050405020304" pitchFamily="18" charset="0"/>
                </a:rPr>
                <a:t>-16</a:t>
              </a:r>
              <a:r>
                <a:rPr lang="en-US" altLang="zh-CN">
                  <a:latin typeface="Times New Roman" panose="02020603050405020304" pitchFamily="18" charset="0"/>
                </a:rPr>
                <a:t> J</a:t>
              </a:r>
              <a:endParaRPr lang="en-US" altLang="zh-CN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367" name="Text Box 6"/>
            <p:cNvSpPr txBox="1"/>
            <p:nvPr/>
          </p:nvSpPr>
          <p:spPr>
            <a:xfrm>
              <a:off x="690" y="2527"/>
              <a:ext cx="1632" cy="24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>
                  <a:latin typeface="Times New Roman" panose="02020603050405020304" pitchFamily="18" charset="0"/>
                </a:rPr>
                <a:t>C. – 1,6. 10</a:t>
              </a:r>
              <a:r>
                <a:rPr lang="en-US" altLang="zh-CN" sz="2800" baseline="30000">
                  <a:latin typeface="Times New Roman" panose="02020603050405020304" pitchFamily="18" charset="0"/>
                </a:rPr>
                <a:t>-18</a:t>
              </a:r>
              <a:r>
                <a:rPr lang="en-US" altLang="zh-CN">
                  <a:latin typeface="Times New Roman" panose="02020603050405020304" pitchFamily="18" charset="0"/>
                </a:rPr>
                <a:t> J</a:t>
              </a:r>
              <a:endParaRPr lang="en-US" altLang="zh-CN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368" name="Text Box 7"/>
            <p:cNvSpPr txBox="1"/>
            <p:nvPr/>
          </p:nvSpPr>
          <p:spPr>
            <a:xfrm>
              <a:off x="2789" y="2519"/>
              <a:ext cx="1632" cy="24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>
                  <a:latin typeface="Times New Roman" panose="02020603050405020304" pitchFamily="18" charset="0"/>
                </a:rPr>
                <a:t>D. + 1,6. 10</a:t>
              </a:r>
              <a:r>
                <a:rPr lang="en-US" altLang="zh-CN" sz="2800" baseline="30000">
                  <a:latin typeface="Times New Roman" panose="02020603050405020304" pitchFamily="18" charset="0"/>
                </a:rPr>
                <a:t>-18</a:t>
              </a:r>
              <a:r>
                <a:rPr lang="en-US" altLang="zh-CN">
                  <a:latin typeface="Times New Roman" panose="02020603050405020304" pitchFamily="18" charset="0"/>
                </a:rPr>
                <a:t> J</a:t>
              </a:r>
              <a:endParaRPr lang="en-US" altLang="zh-CN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6396" name="Text Box 12"/>
          <p:cNvSpPr txBox="1"/>
          <p:nvPr/>
        </p:nvSpPr>
        <p:spPr>
          <a:xfrm>
            <a:off x="1877060" y="5791200"/>
            <a:ext cx="750697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err="1">
                <a:solidFill>
                  <a:srgbClr val="FF0000"/>
                </a:solidFill>
                <a:latin typeface="Times New Roman" panose="02020603050405020304" pitchFamily="18" charset="0"/>
              </a:rPr>
              <a:t>Xem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solidFill>
                  <a:srgbClr val="FF0000"/>
                </a:solidFill>
                <a:latin typeface="Times New Roman" panose="02020603050405020304" pitchFamily="18" charset="0"/>
              </a:rPr>
              <a:t>các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 6, 7, 8 </a:t>
            </a:r>
            <a:r>
              <a:rPr lang="en-US" altLang="zh-CN" err="1">
                <a:solidFill>
                  <a:srgbClr val="FF0000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 25 - </a:t>
            </a:r>
            <a:r>
              <a:rPr lang="en-US" altLang="zh-CN" err="1">
                <a:solidFill>
                  <a:srgbClr val="FF0000"/>
                </a:solidFill>
                <a:latin typeface="Times New Roman" panose="02020603050405020304" pitchFamily="18" charset="0"/>
              </a:rPr>
              <a:t>Sách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solidFill>
                  <a:srgbClr val="FF0000"/>
                </a:solidFill>
                <a:latin typeface="Times New Roman" panose="02020603050405020304" pitchFamily="18" charset="0"/>
              </a:rPr>
              <a:t>giáo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solidFill>
                  <a:srgbClr val="FF0000"/>
                </a:solidFill>
                <a:latin typeface="Times New Roman" panose="02020603050405020304" pitchFamily="18" charset="0"/>
              </a:rPr>
              <a:t>khoa</a:t>
            </a:r>
            <a:endParaRPr lang="en-US" altLang="zh-CN" err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Text Box 2"/>
          <p:cNvSpPr txBox="1"/>
          <p:nvPr/>
        </p:nvSpPr>
        <p:spPr>
          <a:xfrm>
            <a:off x="802640" y="43815"/>
            <a:ext cx="5722620" cy="58356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square" anchor="t" anchorCtr="0">
            <a:spAutoFit/>
          </a:bodyPr>
          <a:p>
            <a:pPr algn="just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I. CÔNG CỦA LỰC ĐIỆN    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098" name="Text Box 3"/>
          <p:cNvSpPr txBox="1"/>
          <p:nvPr/>
        </p:nvSpPr>
        <p:spPr>
          <a:xfrm>
            <a:off x="610235" y="684530"/>
            <a:ext cx="989203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just"/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Đặc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lực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tích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đặt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đều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r>
              <a:rPr lang="en-US" altLang="zh-CN" sz="3200" b="1" i="1">
                <a:latin typeface="Times New Roman" panose="02020603050405020304" pitchFamily="18" charset="0"/>
              </a:rPr>
              <a:t> </a:t>
            </a:r>
            <a:endParaRPr lang="en-US" altLang="zh-CN" sz="3200" b="1" i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099" name="Group 130"/>
          <p:cNvGrpSpPr/>
          <p:nvPr/>
        </p:nvGrpSpPr>
        <p:grpSpPr>
          <a:xfrm>
            <a:off x="6232525" y="1339850"/>
            <a:ext cx="3467100" cy="593726"/>
            <a:chOff x="1824" y="624"/>
            <a:chExt cx="1920" cy="374"/>
          </a:xfrm>
        </p:grpSpPr>
        <p:sp>
          <p:nvSpPr>
            <p:cNvPr id="4100" name="Line 65"/>
            <p:cNvSpPr/>
            <p:nvPr/>
          </p:nvSpPr>
          <p:spPr>
            <a:xfrm>
              <a:off x="1879" y="936"/>
              <a:ext cx="1776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4101" name="Group 90"/>
            <p:cNvGrpSpPr/>
            <p:nvPr/>
          </p:nvGrpSpPr>
          <p:grpSpPr>
            <a:xfrm>
              <a:off x="1824" y="624"/>
              <a:ext cx="1920" cy="374"/>
              <a:chOff x="1680" y="1146"/>
              <a:chExt cx="1920" cy="374"/>
            </a:xfrm>
          </p:grpSpPr>
          <p:sp>
            <p:nvSpPr>
              <p:cNvPr id="4102" name="Text Box 91"/>
              <p:cNvSpPr txBox="1"/>
              <p:nvPr/>
            </p:nvSpPr>
            <p:spPr>
              <a:xfrm>
                <a:off x="2226" y="1152"/>
                <a:ext cx="288" cy="3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 algn="just"/>
                <a:r>
                  <a:rPr lang="en-US" altLang="zh-CN" sz="3200">
                    <a:latin typeface="Times New Roman" panose="02020603050405020304" pitchFamily="18" charset="0"/>
                  </a:rPr>
                  <a:t>+</a:t>
                </a:r>
                <a:endParaRPr lang="en-US" altLang="zh-CN" sz="320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103" name="Text Box 92"/>
              <p:cNvSpPr txBox="1"/>
              <p:nvPr/>
            </p:nvSpPr>
            <p:spPr>
              <a:xfrm>
                <a:off x="2694" y="1152"/>
                <a:ext cx="288" cy="3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 algn="just"/>
                <a:r>
                  <a:rPr lang="en-US" altLang="zh-CN" sz="3200">
                    <a:latin typeface="Times New Roman" panose="02020603050405020304" pitchFamily="18" charset="0"/>
                  </a:rPr>
                  <a:t>+</a:t>
                </a:r>
                <a:endParaRPr lang="en-US" altLang="zh-CN" sz="320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104" name="Text Box 93"/>
              <p:cNvSpPr txBox="1"/>
              <p:nvPr/>
            </p:nvSpPr>
            <p:spPr>
              <a:xfrm>
                <a:off x="1680" y="1148"/>
                <a:ext cx="288" cy="3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 algn="just"/>
                <a:r>
                  <a:rPr lang="en-US" altLang="zh-CN" sz="3200">
                    <a:latin typeface="Times New Roman" panose="02020603050405020304" pitchFamily="18" charset="0"/>
                  </a:rPr>
                  <a:t>+</a:t>
                </a:r>
                <a:endParaRPr lang="en-US" altLang="zh-CN" sz="320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105" name="Text Box 94"/>
              <p:cNvSpPr txBox="1"/>
              <p:nvPr/>
            </p:nvSpPr>
            <p:spPr>
              <a:xfrm>
                <a:off x="3312" y="1146"/>
                <a:ext cx="288" cy="3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 algn="just"/>
                <a:r>
                  <a:rPr lang="en-US" altLang="zh-CN" sz="3200">
                    <a:latin typeface="Times New Roman" panose="02020603050405020304" pitchFamily="18" charset="0"/>
                  </a:rPr>
                  <a:t>+</a:t>
                </a:r>
                <a:endParaRPr lang="en-US" altLang="zh-CN" sz="320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4106" name="Group 131"/>
          <p:cNvGrpSpPr/>
          <p:nvPr/>
        </p:nvGrpSpPr>
        <p:grpSpPr>
          <a:xfrm>
            <a:off x="6472238" y="4154488"/>
            <a:ext cx="3017837" cy="600074"/>
            <a:chOff x="1919" y="2553"/>
            <a:chExt cx="1901" cy="378"/>
          </a:xfrm>
        </p:grpSpPr>
        <p:grpSp>
          <p:nvGrpSpPr>
            <p:cNvPr id="4107" name="Group 85"/>
            <p:cNvGrpSpPr/>
            <p:nvPr/>
          </p:nvGrpSpPr>
          <p:grpSpPr>
            <a:xfrm>
              <a:off x="1956" y="2553"/>
              <a:ext cx="1864" cy="378"/>
              <a:chOff x="1776" y="2990"/>
              <a:chExt cx="1864" cy="378"/>
            </a:xfrm>
          </p:grpSpPr>
          <p:sp>
            <p:nvSpPr>
              <p:cNvPr id="4108" name="Text Box 86"/>
              <p:cNvSpPr txBox="1"/>
              <p:nvPr/>
            </p:nvSpPr>
            <p:spPr>
              <a:xfrm>
                <a:off x="2322" y="3000"/>
                <a:ext cx="288" cy="3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 algn="just"/>
                <a:r>
                  <a:rPr lang="en-US" altLang="zh-CN" sz="3200">
                    <a:latin typeface="Times New Roman" panose="02020603050405020304" pitchFamily="18" charset="0"/>
                  </a:rPr>
                  <a:t>-</a:t>
                </a:r>
                <a:endParaRPr lang="en-US" altLang="zh-CN" sz="320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109" name="Text Box 87"/>
              <p:cNvSpPr txBox="1"/>
              <p:nvPr/>
            </p:nvSpPr>
            <p:spPr>
              <a:xfrm>
                <a:off x="1776" y="2998"/>
                <a:ext cx="288" cy="3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 algn="just"/>
                <a:r>
                  <a:rPr lang="en-US" altLang="zh-CN" sz="3200">
                    <a:latin typeface="Times New Roman" panose="02020603050405020304" pitchFamily="18" charset="0"/>
                  </a:rPr>
                  <a:t>-</a:t>
                </a:r>
                <a:endParaRPr lang="en-US" altLang="zh-CN" sz="320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110" name="Text Box 88"/>
              <p:cNvSpPr txBox="1"/>
              <p:nvPr/>
            </p:nvSpPr>
            <p:spPr>
              <a:xfrm>
                <a:off x="2886" y="2990"/>
                <a:ext cx="288" cy="3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 algn="just"/>
                <a:r>
                  <a:rPr lang="en-US" altLang="zh-CN" sz="3200">
                    <a:latin typeface="Times New Roman" panose="02020603050405020304" pitchFamily="18" charset="0"/>
                  </a:rPr>
                  <a:t>-</a:t>
                </a:r>
                <a:endParaRPr lang="en-US" altLang="zh-CN" sz="320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111" name="Text Box 89"/>
              <p:cNvSpPr txBox="1"/>
              <p:nvPr/>
            </p:nvSpPr>
            <p:spPr>
              <a:xfrm>
                <a:off x="3352" y="2996"/>
                <a:ext cx="288" cy="3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 algn="just"/>
                <a:r>
                  <a:rPr lang="en-US" altLang="zh-CN" sz="3200">
                    <a:latin typeface="Times New Roman" panose="02020603050405020304" pitchFamily="18" charset="0"/>
                  </a:rPr>
                  <a:t>-</a:t>
                </a:r>
                <a:endParaRPr lang="en-US" altLang="zh-CN" sz="320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4112" name="Line 95"/>
            <p:cNvSpPr/>
            <p:nvPr/>
          </p:nvSpPr>
          <p:spPr>
            <a:xfrm>
              <a:off x="1919" y="2692"/>
              <a:ext cx="1776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4113" name="Group 132"/>
          <p:cNvGrpSpPr/>
          <p:nvPr/>
        </p:nvGrpSpPr>
        <p:grpSpPr>
          <a:xfrm>
            <a:off x="5486400" y="1981200"/>
            <a:ext cx="4876800" cy="2390775"/>
            <a:chOff x="1298" y="1184"/>
            <a:chExt cx="3072" cy="1506"/>
          </a:xfrm>
        </p:grpSpPr>
        <p:grpSp>
          <p:nvGrpSpPr>
            <p:cNvPr id="4114" name="Group 111"/>
            <p:cNvGrpSpPr/>
            <p:nvPr/>
          </p:nvGrpSpPr>
          <p:grpSpPr>
            <a:xfrm>
              <a:off x="1298" y="1184"/>
              <a:ext cx="3072" cy="1467"/>
              <a:chOff x="1298" y="1184"/>
              <a:chExt cx="3072" cy="1467"/>
            </a:xfrm>
          </p:grpSpPr>
          <p:sp>
            <p:nvSpPr>
              <p:cNvPr id="4115" name="Arc 67"/>
              <p:cNvSpPr/>
              <p:nvPr/>
            </p:nvSpPr>
            <p:spPr>
              <a:xfrm rot="-8744580">
                <a:off x="1517" y="1347"/>
                <a:ext cx="864" cy="110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16" name="Arc 69"/>
              <p:cNvSpPr/>
              <p:nvPr/>
            </p:nvSpPr>
            <p:spPr>
              <a:xfrm>
                <a:off x="3794" y="1213"/>
                <a:ext cx="576" cy="139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43199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448"/>
                      <a:pt x="12055" y="43085"/>
                      <a:pt x="207" y="43199"/>
                    </a:cubicBezTo>
                  </a:path>
                  <a:path w="21600" h="43199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448"/>
                      <a:pt x="12055" y="43085"/>
                      <a:pt x="207" y="43199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17" name="Line 70"/>
              <p:cNvSpPr/>
              <p:nvPr/>
            </p:nvSpPr>
            <p:spPr>
              <a:xfrm>
                <a:off x="4370" y="1868"/>
                <a:ext cx="0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4118" name="Line 71"/>
              <p:cNvSpPr/>
              <p:nvPr/>
            </p:nvSpPr>
            <p:spPr>
              <a:xfrm>
                <a:off x="2035" y="1184"/>
                <a:ext cx="0" cy="14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4119" name="Line 73"/>
              <p:cNvSpPr/>
              <p:nvPr/>
            </p:nvSpPr>
            <p:spPr>
              <a:xfrm>
                <a:off x="2422" y="1194"/>
                <a:ext cx="0" cy="14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4120" name="Line 75"/>
              <p:cNvSpPr/>
              <p:nvPr/>
            </p:nvSpPr>
            <p:spPr>
              <a:xfrm>
                <a:off x="2848" y="1191"/>
                <a:ext cx="0" cy="14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4121" name="Line 77"/>
              <p:cNvSpPr/>
              <p:nvPr/>
            </p:nvSpPr>
            <p:spPr>
              <a:xfrm>
                <a:off x="3261" y="1201"/>
                <a:ext cx="0" cy="14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4122" name="Line 79"/>
              <p:cNvSpPr/>
              <p:nvPr/>
            </p:nvSpPr>
            <p:spPr>
              <a:xfrm>
                <a:off x="3648" y="1211"/>
                <a:ext cx="0" cy="14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4123" name="Arc 80"/>
              <p:cNvSpPr/>
              <p:nvPr/>
            </p:nvSpPr>
            <p:spPr>
              <a:xfrm rot="2186378">
                <a:off x="3293" y="1328"/>
                <a:ext cx="864" cy="110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24" name="Line 81"/>
              <p:cNvSpPr/>
              <p:nvPr/>
            </p:nvSpPr>
            <p:spPr>
              <a:xfrm>
                <a:off x="3999" y="1848"/>
                <a:ext cx="0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4125" name="Arc 82"/>
              <p:cNvSpPr/>
              <p:nvPr/>
            </p:nvSpPr>
            <p:spPr>
              <a:xfrm rot="10435861">
                <a:off x="1304" y="1232"/>
                <a:ext cx="576" cy="139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43199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448"/>
                      <a:pt x="12055" y="43085"/>
                      <a:pt x="207" y="43199"/>
                    </a:cubicBezTo>
                  </a:path>
                  <a:path w="21600" h="43199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448"/>
                      <a:pt x="12055" y="43085"/>
                      <a:pt x="207" y="43199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26" name="Line 83"/>
              <p:cNvSpPr/>
              <p:nvPr/>
            </p:nvSpPr>
            <p:spPr>
              <a:xfrm>
                <a:off x="1668" y="1887"/>
                <a:ext cx="0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4127" name="Line 84"/>
              <p:cNvSpPr/>
              <p:nvPr/>
            </p:nvSpPr>
            <p:spPr>
              <a:xfrm flipH="1">
                <a:off x="1298" y="1870"/>
                <a:ext cx="0" cy="113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</p:grpSp>
        <p:grpSp>
          <p:nvGrpSpPr>
            <p:cNvPr id="4128" name="Group 118"/>
            <p:cNvGrpSpPr/>
            <p:nvPr/>
          </p:nvGrpSpPr>
          <p:grpSpPr>
            <a:xfrm>
              <a:off x="2928" y="2400"/>
              <a:ext cx="432" cy="290"/>
              <a:chOff x="4608" y="2880"/>
              <a:chExt cx="432" cy="290"/>
            </a:xfrm>
          </p:grpSpPr>
          <p:sp>
            <p:nvSpPr>
              <p:cNvPr id="4129" name="Text Box 116"/>
              <p:cNvSpPr txBox="1"/>
              <p:nvPr/>
            </p:nvSpPr>
            <p:spPr>
              <a:xfrm>
                <a:off x="4608" y="2880"/>
                <a:ext cx="432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 algn="just"/>
                <a:r>
                  <a:rPr lang="en-US" altLang="zh-CN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E</a:t>
                </a:r>
                <a:endParaRPr lang="en-US" altLang="zh-CN">
                  <a:solidFill>
                    <a:srgbClr val="0000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130" name="Line 117"/>
              <p:cNvSpPr/>
              <p:nvPr/>
            </p:nvSpPr>
            <p:spPr>
              <a:xfrm>
                <a:off x="4670" y="2900"/>
                <a:ext cx="144" cy="0"/>
              </a:xfrm>
              <a:prstGeom prst="line">
                <a:avLst/>
              </a:prstGeom>
              <a:ln w="952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</p:grpSp>
      </p:grpSp>
      <p:sp>
        <p:nvSpPr>
          <p:cNvPr id="25736" name="Oval 136"/>
          <p:cNvSpPr/>
          <p:nvPr/>
        </p:nvSpPr>
        <p:spPr>
          <a:xfrm>
            <a:off x="7467600" y="1905000"/>
            <a:ext cx="346075" cy="365125"/>
          </a:xfrm>
          <a:prstGeom prst="ellipse">
            <a:avLst/>
          </a:prstGeom>
          <a:solidFill>
            <a:srgbClr val="E2ECB2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just">
              <a:spcBef>
                <a:spcPct val="0"/>
              </a:spcBef>
            </a:pPr>
            <a:r>
              <a:rPr lang="en-US" altLang="zh-CN" sz="2000">
                <a:latin typeface="Times New Roman" panose="02020603050405020304" pitchFamily="18" charset="0"/>
              </a:rPr>
              <a:t>+</a:t>
            </a:r>
            <a:endParaRPr lang="en-US" altLang="zh-CN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737" name="Oval 137"/>
          <p:cNvSpPr/>
          <p:nvPr/>
        </p:nvSpPr>
        <p:spPr>
          <a:xfrm>
            <a:off x="8686800" y="3962400"/>
            <a:ext cx="323850" cy="349250"/>
          </a:xfrm>
          <a:prstGeom prst="ellipse">
            <a:avLst/>
          </a:prstGeom>
          <a:solidFill>
            <a:srgbClr val="E2ECB2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just">
              <a:spcBef>
                <a:spcPct val="0"/>
              </a:spcBef>
            </a:pPr>
            <a:r>
              <a:rPr lang="en-US" altLang="zh-CN" sz="2000">
                <a:latin typeface="Times New Roman" panose="02020603050405020304" pitchFamily="18" charset="0"/>
              </a:rPr>
              <a:t>-</a:t>
            </a:r>
            <a:endParaRPr lang="en-US" altLang="zh-CN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166" name="Group 4165"/>
          <p:cNvGrpSpPr/>
          <p:nvPr/>
        </p:nvGrpSpPr>
        <p:grpSpPr>
          <a:xfrm>
            <a:off x="988060" y="4572000"/>
            <a:ext cx="7546340" cy="1803400"/>
            <a:chOff x="168" y="2880"/>
            <a:chExt cx="4248" cy="1136"/>
          </a:xfrm>
        </p:grpSpPr>
        <p:sp>
          <p:nvSpPr>
            <p:cNvPr id="4134" name="Text Box 97"/>
            <p:cNvSpPr txBox="1"/>
            <p:nvPr/>
          </p:nvSpPr>
          <p:spPr>
            <a:xfrm>
              <a:off x="168" y="2880"/>
              <a:ext cx="2153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algn="just"/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</a:rPr>
                <a:t>Ta có:  F = </a:t>
              </a:r>
              <a:r>
                <a:rPr lang="en-US" altLang="zh-CN" sz="3200" err="1">
                  <a:solidFill>
                    <a:schemeClr val="tx1"/>
                  </a:solidFill>
                  <a:latin typeface="Times New Roman" panose="02020603050405020304" pitchFamily="18" charset="0"/>
                </a:rPr>
                <a:t>qE</a:t>
              </a:r>
              <a:endParaRPr lang="en-US" altLang="zh-CN" sz="320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135" name="Text Box 103"/>
            <p:cNvSpPr txBox="1"/>
            <p:nvPr/>
          </p:nvSpPr>
          <p:spPr>
            <a:xfrm>
              <a:off x="224" y="3279"/>
              <a:ext cx="3424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algn="just"/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</a:rPr>
                <a:t>* F </a:t>
              </a:r>
              <a:r>
                <a:rPr lang="en-US" altLang="zh-CN" sz="3200" err="1">
                  <a:solidFill>
                    <a:schemeClr val="tx1"/>
                  </a:solidFill>
                  <a:latin typeface="Times New Roman" panose="02020603050405020304" pitchFamily="18" charset="0"/>
                </a:rPr>
                <a:t>va</a:t>
              </a: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</a:rPr>
                <a:t>̀ E </a:t>
              </a:r>
              <a:r>
                <a:rPr lang="en-US" altLang="zh-CN" sz="3200" err="1">
                  <a:solidFill>
                    <a:schemeClr val="tx1"/>
                  </a:solidFill>
                  <a:latin typeface="Times New Roman" panose="02020603050405020304" pitchFamily="18" charset="0"/>
                </a:rPr>
                <a:t>cùng</a:t>
              </a: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zh-CN" sz="3200" err="1">
                  <a:solidFill>
                    <a:schemeClr val="tx1"/>
                  </a:solidFill>
                  <a:latin typeface="Times New Roman" panose="02020603050405020304" pitchFamily="18" charset="0"/>
                </a:rPr>
                <a:t>chiều</a:t>
              </a: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zh-CN" sz="3200" err="1">
                  <a:solidFill>
                    <a:schemeClr val="tx1"/>
                  </a:solidFill>
                  <a:latin typeface="Times New Roman" panose="02020603050405020304" pitchFamily="18" charset="0"/>
                </a:rPr>
                <a:t>nếu</a:t>
              </a: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</a:rPr>
                <a:t> q &gt; 0</a:t>
              </a:r>
              <a:endParaRPr lang="en-US" altLang="zh-CN" sz="32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136" name="Line 104"/>
            <p:cNvSpPr/>
            <p:nvPr/>
          </p:nvSpPr>
          <p:spPr>
            <a:xfrm>
              <a:off x="480" y="3312"/>
              <a:ext cx="1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4137" name="Text Box 107"/>
            <p:cNvSpPr txBox="1"/>
            <p:nvPr/>
          </p:nvSpPr>
          <p:spPr>
            <a:xfrm>
              <a:off x="224" y="3648"/>
              <a:ext cx="3520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algn="just"/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</a:rPr>
                <a:t>* F </a:t>
              </a:r>
              <a:r>
                <a:rPr lang="en-US" altLang="zh-CN" sz="3200" err="1">
                  <a:solidFill>
                    <a:schemeClr val="tx1"/>
                  </a:solidFill>
                  <a:latin typeface="Times New Roman" panose="02020603050405020304" pitchFamily="18" charset="0"/>
                </a:rPr>
                <a:t>va</a:t>
              </a: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</a:rPr>
                <a:t>̀ E </a:t>
              </a:r>
              <a:r>
                <a:rPr lang="en-US" altLang="zh-CN" sz="3200" err="1">
                  <a:solidFill>
                    <a:schemeClr val="tx1"/>
                  </a:solidFill>
                  <a:latin typeface="Times New Roman" panose="02020603050405020304" pitchFamily="18" charset="0"/>
                </a:rPr>
                <a:t>ngược</a:t>
              </a: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zh-CN" sz="3200" err="1">
                  <a:solidFill>
                    <a:schemeClr val="tx1"/>
                  </a:solidFill>
                  <a:latin typeface="Times New Roman" panose="02020603050405020304" pitchFamily="18" charset="0"/>
                </a:rPr>
                <a:t>chiều</a:t>
              </a: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zh-CN" sz="3200" err="1">
                  <a:solidFill>
                    <a:schemeClr val="tx1"/>
                  </a:solidFill>
                  <a:latin typeface="Times New Roman" panose="02020603050405020304" pitchFamily="18" charset="0"/>
                </a:rPr>
                <a:t>nếu</a:t>
              </a: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</a:rPr>
                <a:t> q &lt; 0</a:t>
              </a:r>
              <a:endParaRPr lang="en-US" altLang="zh-CN" sz="32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138" name="Text Box 113"/>
            <p:cNvSpPr txBox="1"/>
            <p:nvPr/>
          </p:nvSpPr>
          <p:spPr>
            <a:xfrm>
              <a:off x="1776" y="2928"/>
              <a:ext cx="2640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algn="just"/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</a:rPr>
                <a:t>=&gt; F = </a:t>
              </a:r>
              <a:r>
                <a:rPr lang="en-US" altLang="zh-CN" sz="3200" err="1">
                  <a:solidFill>
                    <a:schemeClr val="tx1"/>
                  </a:solidFill>
                  <a:latin typeface="Times New Roman" panose="02020603050405020304" pitchFamily="18" charset="0"/>
                </a:rPr>
                <a:t>q.E</a:t>
              </a: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</a:rPr>
                <a:t> = </a:t>
              </a:r>
              <a:r>
                <a:rPr lang="en-US" altLang="zh-CN" sz="3200" err="1">
                  <a:solidFill>
                    <a:schemeClr val="tx1"/>
                  </a:solidFill>
                  <a:latin typeface="Times New Roman" panose="02020603050405020304" pitchFamily="18" charset="0"/>
                </a:rPr>
                <a:t>không</a:t>
              </a: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zh-CN" sz="3200" err="1">
                  <a:solidFill>
                    <a:schemeClr val="tx1"/>
                  </a:solidFill>
                  <a:latin typeface="Times New Roman" panose="02020603050405020304" pitchFamily="18" charset="0"/>
                </a:rPr>
                <a:t>đổi</a:t>
              </a:r>
              <a:endParaRPr lang="en-US" altLang="zh-CN" sz="320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139" name="Line 104"/>
            <p:cNvSpPr/>
            <p:nvPr/>
          </p:nvSpPr>
          <p:spPr>
            <a:xfrm>
              <a:off x="480" y="3696"/>
              <a:ext cx="1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4140" name="Line 104"/>
            <p:cNvSpPr/>
            <p:nvPr/>
          </p:nvSpPr>
          <p:spPr>
            <a:xfrm>
              <a:off x="1008" y="3696"/>
              <a:ext cx="1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4141" name="Line 104"/>
            <p:cNvSpPr/>
            <p:nvPr/>
          </p:nvSpPr>
          <p:spPr>
            <a:xfrm>
              <a:off x="1008" y="3312"/>
              <a:ext cx="1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4142" name="Line 104"/>
            <p:cNvSpPr/>
            <p:nvPr/>
          </p:nvSpPr>
          <p:spPr>
            <a:xfrm>
              <a:off x="1008" y="2928"/>
              <a:ext cx="1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4143" name="Line 104"/>
            <p:cNvSpPr/>
            <p:nvPr/>
          </p:nvSpPr>
          <p:spPr>
            <a:xfrm>
              <a:off x="1536" y="2928"/>
              <a:ext cx="1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</p:grpSp>
      <p:grpSp>
        <p:nvGrpSpPr>
          <p:cNvPr id="4180" name="Group 4179"/>
          <p:cNvGrpSpPr/>
          <p:nvPr/>
        </p:nvGrpSpPr>
        <p:grpSpPr>
          <a:xfrm>
            <a:off x="7467600" y="1905000"/>
            <a:ext cx="742950" cy="1327150"/>
            <a:chOff x="4128" y="1210"/>
            <a:chExt cx="468" cy="836"/>
          </a:xfrm>
        </p:grpSpPr>
        <p:sp>
          <p:nvSpPr>
            <p:cNvPr id="4145" name="Oval 136"/>
            <p:cNvSpPr/>
            <p:nvPr/>
          </p:nvSpPr>
          <p:spPr>
            <a:xfrm>
              <a:off x="4128" y="1210"/>
              <a:ext cx="218" cy="230"/>
            </a:xfrm>
            <a:prstGeom prst="ellipse">
              <a:avLst/>
            </a:prstGeom>
            <a:solidFill>
              <a:srgbClr val="E2ECB2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just">
                <a:spcBef>
                  <a:spcPct val="0"/>
                </a:spcBef>
              </a:pPr>
              <a:r>
                <a:rPr lang="en-US" altLang="zh-CN" sz="2000">
                  <a:latin typeface="Times New Roman" panose="02020603050405020304" pitchFamily="18" charset="0"/>
                </a:rPr>
                <a:t>+</a:t>
              </a:r>
              <a:endParaRPr lang="en-US" altLang="zh-CN" sz="200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4146" name="Group 134"/>
            <p:cNvGrpSpPr/>
            <p:nvPr/>
          </p:nvGrpSpPr>
          <p:grpSpPr>
            <a:xfrm>
              <a:off x="4164" y="1440"/>
              <a:ext cx="432" cy="606"/>
              <a:chOff x="2524" y="1296"/>
              <a:chExt cx="432" cy="606"/>
            </a:xfrm>
          </p:grpSpPr>
          <p:sp>
            <p:nvSpPr>
              <p:cNvPr id="4147" name="Line 122"/>
              <p:cNvSpPr/>
              <p:nvPr/>
            </p:nvSpPr>
            <p:spPr>
              <a:xfrm>
                <a:off x="2606" y="1296"/>
                <a:ext cx="0" cy="288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grpSp>
            <p:nvGrpSpPr>
              <p:cNvPr id="4148" name="Group 125"/>
              <p:cNvGrpSpPr/>
              <p:nvPr/>
            </p:nvGrpSpPr>
            <p:grpSpPr>
              <a:xfrm>
                <a:off x="2524" y="1612"/>
                <a:ext cx="432" cy="290"/>
                <a:chOff x="4608" y="2880"/>
                <a:chExt cx="432" cy="290"/>
              </a:xfrm>
            </p:grpSpPr>
            <p:sp>
              <p:nvSpPr>
                <p:cNvPr id="4149" name="Text Box 126"/>
                <p:cNvSpPr txBox="1"/>
                <p:nvPr/>
              </p:nvSpPr>
              <p:spPr>
                <a:xfrm>
                  <a:off x="4608" y="2880"/>
                  <a:ext cx="432" cy="29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 algn="just"/>
                  <a:r>
                    <a:rPr lang="en-US" altLang="zh-CN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F</a:t>
                  </a:r>
                  <a:endParaRPr lang="en-US" altLang="zh-CN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150" name="Line 127"/>
                <p:cNvSpPr/>
                <p:nvPr/>
              </p:nvSpPr>
              <p:spPr>
                <a:xfrm>
                  <a:off x="4670" y="2900"/>
                  <a:ext cx="144" cy="0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med"/>
                </a:ln>
              </p:spPr>
            </p:sp>
          </p:grpSp>
        </p:grpSp>
      </p:grpSp>
      <p:grpSp>
        <p:nvGrpSpPr>
          <p:cNvPr id="4179" name="Group 4178"/>
          <p:cNvGrpSpPr/>
          <p:nvPr/>
        </p:nvGrpSpPr>
        <p:grpSpPr>
          <a:xfrm>
            <a:off x="8686800" y="3124200"/>
            <a:ext cx="685800" cy="1187450"/>
            <a:chOff x="5499" y="1968"/>
            <a:chExt cx="432" cy="748"/>
          </a:xfrm>
        </p:grpSpPr>
        <p:sp>
          <p:nvSpPr>
            <p:cNvPr id="4152" name="Oval 137"/>
            <p:cNvSpPr/>
            <p:nvPr/>
          </p:nvSpPr>
          <p:spPr>
            <a:xfrm>
              <a:off x="5508" y="2496"/>
              <a:ext cx="204" cy="220"/>
            </a:xfrm>
            <a:prstGeom prst="ellipse">
              <a:avLst/>
            </a:prstGeom>
            <a:solidFill>
              <a:srgbClr val="E2ECB2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just">
                <a:spcBef>
                  <a:spcPct val="0"/>
                </a:spcBef>
              </a:pPr>
              <a:r>
                <a:rPr lang="en-US" altLang="zh-CN" sz="2000">
                  <a:latin typeface="Times New Roman" panose="02020603050405020304" pitchFamily="18" charset="0"/>
                </a:rPr>
                <a:t>-</a:t>
              </a:r>
              <a:endParaRPr lang="en-US" altLang="zh-CN" sz="200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4153" name="Group 135"/>
            <p:cNvGrpSpPr/>
            <p:nvPr/>
          </p:nvGrpSpPr>
          <p:grpSpPr>
            <a:xfrm>
              <a:off x="5499" y="1968"/>
              <a:ext cx="432" cy="522"/>
              <a:chOff x="3334" y="1974"/>
              <a:chExt cx="432" cy="522"/>
            </a:xfrm>
          </p:grpSpPr>
          <p:grpSp>
            <p:nvGrpSpPr>
              <p:cNvPr id="4154" name="Group 119"/>
              <p:cNvGrpSpPr/>
              <p:nvPr/>
            </p:nvGrpSpPr>
            <p:grpSpPr>
              <a:xfrm>
                <a:off x="3334" y="1974"/>
                <a:ext cx="432" cy="290"/>
                <a:chOff x="4608" y="2880"/>
                <a:chExt cx="432" cy="290"/>
              </a:xfrm>
            </p:grpSpPr>
            <p:sp>
              <p:nvSpPr>
                <p:cNvPr id="4155" name="Text Box 120"/>
                <p:cNvSpPr txBox="1"/>
                <p:nvPr/>
              </p:nvSpPr>
              <p:spPr>
                <a:xfrm>
                  <a:off x="4608" y="2880"/>
                  <a:ext cx="432" cy="29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 algn="just"/>
                  <a:r>
                    <a:rPr lang="en-US" altLang="zh-CN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F</a:t>
                  </a:r>
                  <a:endParaRPr lang="en-US" altLang="zh-CN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156" name="Line 121"/>
                <p:cNvSpPr/>
                <p:nvPr/>
              </p:nvSpPr>
              <p:spPr>
                <a:xfrm>
                  <a:off x="4670" y="2900"/>
                  <a:ext cx="144" cy="0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med"/>
                </a:ln>
              </p:spPr>
            </p:sp>
          </p:grpSp>
          <p:sp>
            <p:nvSpPr>
              <p:cNvPr id="4157" name="Line 124"/>
              <p:cNvSpPr/>
              <p:nvPr/>
            </p:nvSpPr>
            <p:spPr>
              <a:xfrm flipV="1">
                <a:off x="3436" y="2208"/>
                <a:ext cx="0" cy="288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</p:grpSp>
      </p:grpSp>
      <p:sp>
        <p:nvSpPr>
          <p:cNvPr id="4181" name="Text Box 4180"/>
          <p:cNvSpPr txBox="1"/>
          <p:nvPr/>
        </p:nvSpPr>
        <p:spPr>
          <a:xfrm>
            <a:off x="1141095" y="2272030"/>
            <a:ext cx="431863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800">
                <a:latin typeface="Times New Roman" panose="02020603050405020304" pitchFamily="18" charset="0"/>
              </a:rPr>
              <a:t>- </a:t>
            </a:r>
            <a:r>
              <a:rPr lang="en-US" altLang="zh-CN" sz="2800" err="1">
                <a:latin typeface="Times New Roman" panose="02020603050405020304" pitchFamily="18" charset="0"/>
              </a:rPr>
              <a:t>Phương</a:t>
            </a:r>
            <a:r>
              <a:rPr lang="en-US" altLang="zh-CN" sz="2800">
                <a:latin typeface="Times New Roman" panose="02020603050405020304" pitchFamily="18" charset="0"/>
              </a:rPr>
              <a:t>, </a:t>
            </a:r>
            <a:r>
              <a:rPr lang="en-US" altLang="zh-CN" sz="2800" err="1">
                <a:latin typeface="Times New Roman" panose="02020603050405020304" pitchFamily="18" charset="0"/>
              </a:rPr>
              <a:t>chiều</a:t>
            </a:r>
            <a:r>
              <a:rPr lang="en-US" altLang="zh-CN" sz="2800">
                <a:latin typeface="Times New Roman" panose="02020603050405020304" pitchFamily="18" charset="0"/>
              </a:rPr>
              <a:t>, </a:t>
            </a:r>
            <a:r>
              <a:rPr lang="en-US" altLang="zh-CN" sz="2800" err="1">
                <a:latin typeface="Times New Roman" panose="02020603050405020304" pitchFamily="18" charset="0"/>
              </a:rPr>
              <a:t>và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độ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lớn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của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lực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điện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tác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dụng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lên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điện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tích</a:t>
            </a:r>
            <a:r>
              <a:rPr lang="en-US" altLang="zh-CN" sz="2800">
                <a:latin typeface="Times New Roman" panose="02020603050405020304" pitchFamily="18" charset="0"/>
              </a:rPr>
              <a:t> q </a:t>
            </a:r>
            <a:r>
              <a:rPr lang="en-US" altLang="zh-CN" sz="2800" err="1">
                <a:latin typeface="Times New Roman" panose="02020603050405020304" pitchFamily="18" charset="0"/>
              </a:rPr>
              <a:t>như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thế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nào</a:t>
            </a:r>
            <a:r>
              <a:rPr lang="en-US" altLang="zh-CN" sz="2800">
                <a:latin typeface="Times New Roman" panose="02020603050405020304" pitchFamily="18" charset="0"/>
              </a:rPr>
              <a:t>?</a:t>
            </a:r>
            <a:endParaRPr lang="en-US" altLang="zh-CN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path" presetSubtype="0" repeatCount="indefinite" accel="50000" decel="50000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3.33333E-6 -1.11111E-6 L 3.33333E-6 0.1666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57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3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4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104 -0.00046 L -0.00104 -0.2004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57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"/>
                                        <p:tgtEl>
                                          <p:spTgt spid="257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"/>
                                        <p:tgtEl>
                                          <p:spTgt spid="257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4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"/>
                                        <p:tgtEl>
                                          <p:spTgt spid="4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4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4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0.00417 -0.21991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-110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11111E-6 L 0.00104 0.2257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11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36" grpId="0" bldLvl="0" animBg="1"/>
      <p:bldP spid="25736" grpId="2" bldLvl="0" animBg="1"/>
      <p:bldP spid="25737" grpId="0" bldLvl="0" animBg="1"/>
      <p:bldP spid="25737" grpId="2" bldLvl="0" animBg="1"/>
      <p:bldP spid="41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Rectangle 45"/>
          <p:cNvSpPr/>
          <p:nvPr/>
        </p:nvSpPr>
        <p:spPr>
          <a:xfrm>
            <a:off x="6089650" y="1546225"/>
            <a:ext cx="3578225" cy="4572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none" anchor="ctr" anchorCtr="0"/>
          <a:p>
            <a:endParaRPr lang="vi-VN" altLang="x-none" dirty="0">
              <a:latin typeface="Times New Roman" panose="02020603050405020304" pitchFamily="18" charset="0"/>
            </a:endParaRPr>
          </a:p>
        </p:txBody>
      </p:sp>
      <p:sp>
        <p:nvSpPr>
          <p:cNvPr id="5122" name="Text Box 62"/>
          <p:cNvSpPr txBox="1"/>
          <p:nvPr/>
        </p:nvSpPr>
        <p:spPr>
          <a:xfrm>
            <a:off x="426085" y="-38100"/>
            <a:ext cx="10241915" cy="206629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lực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đều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endParaRPr lang="en-US" altLang="zh-CN" sz="28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344805" indent="-344805" algn="just">
              <a:lnSpc>
                <a:spcPct val="130000"/>
              </a:lnSpc>
            </a:pPr>
            <a:r>
              <a:rPr lang="en-US" altLang="zh-CN" sz="2800" b="1">
                <a:latin typeface="Times New Roman" panose="02020603050405020304" pitchFamily="18" charset="0"/>
              </a:rPr>
              <a:t>- </a:t>
            </a:r>
            <a:r>
              <a:rPr lang="en-US" altLang="zh-CN" sz="2800" b="1" err="1">
                <a:latin typeface="Times New Roman" panose="02020603050405020304" pitchFamily="18" charset="0"/>
              </a:rPr>
              <a:t>Xét một điện tích điểm q &gt; 0 di chuyển từ điểm B đến điểm C trong một điện trường đều.</a:t>
            </a:r>
            <a:endParaRPr lang="en-US" altLang="zh-CN" sz="2800" b="1" err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5123" name="Group 84"/>
          <p:cNvGrpSpPr/>
          <p:nvPr/>
        </p:nvGrpSpPr>
        <p:grpSpPr>
          <a:xfrm>
            <a:off x="6172200" y="1981200"/>
            <a:ext cx="3587750" cy="3581400"/>
            <a:chOff x="1290" y="1331"/>
            <a:chExt cx="2260" cy="2701"/>
          </a:xfrm>
        </p:grpSpPr>
        <p:sp>
          <p:nvSpPr>
            <p:cNvPr id="5124" name="Rectangle 68"/>
            <p:cNvSpPr/>
            <p:nvPr/>
          </p:nvSpPr>
          <p:spPr>
            <a:xfrm>
              <a:off x="1290" y="1401"/>
              <a:ext cx="94" cy="2631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vi-VN" altLang="x-none" dirty="0">
                <a:latin typeface="Times New Roman" panose="02020603050405020304" pitchFamily="18" charset="0"/>
              </a:endParaRPr>
            </a:p>
          </p:txBody>
        </p:sp>
        <p:sp>
          <p:nvSpPr>
            <p:cNvPr id="5125" name="Rectangle 69"/>
            <p:cNvSpPr/>
            <p:nvPr/>
          </p:nvSpPr>
          <p:spPr>
            <a:xfrm>
              <a:off x="3405" y="1401"/>
              <a:ext cx="94" cy="2631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vi-VN" altLang="x-none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5126" name="Group 72"/>
            <p:cNvGrpSpPr/>
            <p:nvPr/>
          </p:nvGrpSpPr>
          <p:grpSpPr>
            <a:xfrm>
              <a:off x="1385" y="1702"/>
              <a:ext cx="2029" cy="0"/>
              <a:chOff x="1367" y="1909"/>
              <a:chExt cx="2029" cy="0"/>
            </a:xfrm>
          </p:grpSpPr>
          <p:sp>
            <p:nvSpPr>
              <p:cNvPr id="5127" name="Line 70"/>
              <p:cNvSpPr/>
              <p:nvPr/>
            </p:nvSpPr>
            <p:spPr>
              <a:xfrm>
                <a:off x="1367" y="1909"/>
                <a:ext cx="89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5128" name="Line 71"/>
              <p:cNvSpPr/>
              <p:nvPr/>
            </p:nvSpPr>
            <p:spPr>
              <a:xfrm>
                <a:off x="2252" y="1909"/>
                <a:ext cx="114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5129" name="Group 73"/>
            <p:cNvGrpSpPr/>
            <p:nvPr/>
          </p:nvGrpSpPr>
          <p:grpSpPr>
            <a:xfrm>
              <a:off x="1377" y="3773"/>
              <a:ext cx="2029" cy="0"/>
              <a:chOff x="1367" y="1909"/>
              <a:chExt cx="2029" cy="0"/>
            </a:xfrm>
          </p:grpSpPr>
          <p:sp>
            <p:nvSpPr>
              <p:cNvPr id="5130" name="Line 74"/>
              <p:cNvSpPr/>
              <p:nvPr/>
            </p:nvSpPr>
            <p:spPr>
              <a:xfrm>
                <a:off x="1367" y="1909"/>
                <a:ext cx="89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5131" name="Line 75"/>
              <p:cNvSpPr/>
              <p:nvPr/>
            </p:nvSpPr>
            <p:spPr>
              <a:xfrm>
                <a:off x="2252" y="1909"/>
                <a:ext cx="114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5132" name="Group 78"/>
            <p:cNvGrpSpPr/>
            <p:nvPr/>
          </p:nvGrpSpPr>
          <p:grpSpPr>
            <a:xfrm>
              <a:off x="2416" y="1393"/>
              <a:ext cx="610" cy="347"/>
              <a:chOff x="2416" y="1393"/>
              <a:chExt cx="610" cy="347"/>
            </a:xfrm>
          </p:grpSpPr>
          <p:sp>
            <p:nvSpPr>
              <p:cNvPr id="5133" name="Text Box 76"/>
              <p:cNvSpPr txBox="1"/>
              <p:nvPr/>
            </p:nvSpPr>
            <p:spPr>
              <a:xfrm>
                <a:off x="2416" y="1393"/>
                <a:ext cx="610" cy="34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 b="1">
                    <a:latin typeface="Times New Roman" panose="02020603050405020304" pitchFamily="18" charset="0"/>
                  </a:rPr>
                  <a:t>E</a:t>
                </a:r>
                <a:endParaRPr lang="en-US" altLang="zh-CN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4" name="Line 77"/>
              <p:cNvSpPr/>
              <p:nvPr/>
            </p:nvSpPr>
            <p:spPr>
              <a:xfrm flipV="1">
                <a:off x="2433" y="1410"/>
                <a:ext cx="24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</p:grpSp>
        <p:sp>
          <p:nvSpPr>
            <p:cNvPr id="5135" name="Text Box 79"/>
            <p:cNvSpPr txBox="1"/>
            <p:nvPr/>
          </p:nvSpPr>
          <p:spPr>
            <a:xfrm>
              <a:off x="1332" y="1470"/>
              <a:ext cx="387" cy="34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 b="1">
                  <a:latin typeface="Times New Roman" panose="02020603050405020304" pitchFamily="18" charset="0"/>
                </a:rPr>
                <a:t>+</a:t>
              </a:r>
              <a:endParaRPr lang="en-US" altLang="zh-CN" b="1">
                <a:latin typeface="Times New Roman" panose="02020603050405020304" pitchFamily="18" charset="0"/>
              </a:endParaRPr>
            </a:p>
          </p:txBody>
        </p:sp>
        <p:sp>
          <p:nvSpPr>
            <p:cNvPr id="5136" name="Text Box 80"/>
            <p:cNvSpPr txBox="1"/>
            <p:nvPr/>
          </p:nvSpPr>
          <p:spPr>
            <a:xfrm>
              <a:off x="3163" y="1331"/>
              <a:ext cx="387" cy="34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 b="1">
                  <a:latin typeface="Times New Roman" panose="02020603050405020304" pitchFamily="18" charset="0"/>
                </a:rPr>
                <a:t>_</a:t>
              </a:r>
              <a:endParaRPr lang="en-US" altLang="zh-CN" b="1">
                <a:latin typeface="Times New Roman" panose="02020603050405020304" pitchFamily="18" charset="0"/>
              </a:endParaRPr>
            </a:p>
          </p:txBody>
        </p:sp>
        <p:grpSp>
          <p:nvGrpSpPr>
            <p:cNvPr id="5137" name="Group 81"/>
            <p:cNvGrpSpPr/>
            <p:nvPr/>
          </p:nvGrpSpPr>
          <p:grpSpPr>
            <a:xfrm>
              <a:off x="1385" y="2751"/>
              <a:ext cx="2029" cy="0"/>
              <a:chOff x="1367" y="1909"/>
              <a:chExt cx="2029" cy="0"/>
            </a:xfrm>
          </p:grpSpPr>
          <p:sp>
            <p:nvSpPr>
              <p:cNvPr id="5138" name="Line 82"/>
              <p:cNvSpPr/>
              <p:nvPr/>
            </p:nvSpPr>
            <p:spPr>
              <a:xfrm>
                <a:off x="1367" y="1909"/>
                <a:ext cx="89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5139" name="Line 83"/>
              <p:cNvSpPr/>
              <p:nvPr/>
            </p:nvSpPr>
            <p:spPr>
              <a:xfrm>
                <a:off x="2252" y="1909"/>
                <a:ext cx="114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sp>
        <p:nvSpPr>
          <p:cNvPr id="5140" name="Text Box 86"/>
          <p:cNvSpPr txBox="1"/>
          <p:nvPr/>
        </p:nvSpPr>
        <p:spPr>
          <a:xfrm>
            <a:off x="6289675" y="3930650"/>
            <a:ext cx="641350" cy="39878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2000" b="1">
                <a:latin typeface="Times New Roman" panose="02020603050405020304" pitchFamily="18" charset="0"/>
              </a:rPr>
              <a:t>B</a:t>
            </a:r>
            <a:endParaRPr lang="en-US" altLang="zh-CN" sz="2000" b="1">
              <a:latin typeface="Times New Roman" panose="02020603050405020304" pitchFamily="18" charset="0"/>
            </a:endParaRPr>
          </a:p>
        </p:txBody>
      </p:sp>
      <p:sp>
        <p:nvSpPr>
          <p:cNvPr id="5141" name="Line 91"/>
          <p:cNvSpPr/>
          <p:nvPr/>
        </p:nvSpPr>
        <p:spPr>
          <a:xfrm flipV="1">
            <a:off x="6400800" y="2438400"/>
            <a:ext cx="2527300" cy="144780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5142" name="Text Box 92"/>
          <p:cNvSpPr txBox="1"/>
          <p:nvPr/>
        </p:nvSpPr>
        <p:spPr>
          <a:xfrm>
            <a:off x="8813800" y="2071688"/>
            <a:ext cx="641350" cy="39878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2000" b="1">
                <a:latin typeface="Times New Roman" panose="02020603050405020304" pitchFamily="18" charset="0"/>
              </a:rPr>
              <a:t>C</a:t>
            </a:r>
            <a:endParaRPr lang="en-US" altLang="zh-CN" sz="2000" b="1">
              <a:latin typeface="Times New Roman" panose="02020603050405020304" pitchFamily="18" charset="0"/>
            </a:endParaRPr>
          </a:p>
        </p:txBody>
      </p:sp>
      <p:sp>
        <p:nvSpPr>
          <p:cNvPr id="5143" name="Line 93"/>
          <p:cNvSpPr/>
          <p:nvPr/>
        </p:nvSpPr>
        <p:spPr>
          <a:xfrm>
            <a:off x="8909050" y="2441575"/>
            <a:ext cx="0" cy="1350963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</p:sp>
      <p:sp>
        <p:nvSpPr>
          <p:cNvPr id="5144" name="Text Box 94"/>
          <p:cNvSpPr txBox="1"/>
          <p:nvPr/>
        </p:nvSpPr>
        <p:spPr>
          <a:xfrm>
            <a:off x="8842375" y="3792538"/>
            <a:ext cx="641350" cy="39878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2000" b="1">
                <a:latin typeface="Times New Roman" panose="02020603050405020304" pitchFamily="18" charset="0"/>
              </a:rPr>
              <a:t>H</a:t>
            </a:r>
            <a:endParaRPr lang="en-US" altLang="zh-CN" sz="2000" b="1">
              <a:latin typeface="Times New Roman" panose="02020603050405020304" pitchFamily="18" charset="0"/>
            </a:endParaRPr>
          </a:p>
        </p:txBody>
      </p:sp>
      <p:sp>
        <p:nvSpPr>
          <p:cNvPr id="5145" name="Text Box 99"/>
          <p:cNvSpPr txBox="1"/>
          <p:nvPr/>
        </p:nvSpPr>
        <p:spPr>
          <a:xfrm>
            <a:off x="669925" y="1752600"/>
            <a:ext cx="4965700" cy="129095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>
              <a:lnSpc>
                <a:spcPct val="13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	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zh-CN" sz="2800" b="1" err="1">
                <a:solidFill>
                  <a:srgbClr val="FF3300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 q </a:t>
            </a:r>
            <a:r>
              <a:rPr lang="en-US" altLang="zh-CN" sz="2800" b="1" err="1">
                <a:solidFill>
                  <a:srgbClr val="FF3300"/>
                </a:solidFill>
                <a:latin typeface="Times New Roman" panose="02020603050405020304" pitchFamily="18" charset="0"/>
              </a:rPr>
              <a:t>di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 err="1">
                <a:solidFill>
                  <a:srgbClr val="FF3300"/>
                </a:solidFill>
                <a:latin typeface="Times New Roman" panose="02020603050405020304" pitchFamily="18" charset="0"/>
              </a:rPr>
              <a:t>chuyển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 err="1">
                <a:solidFill>
                  <a:srgbClr val="FF3300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 đường thẳng BC</a:t>
            </a:r>
            <a:endParaRPr lang="en-US" altLang="zh-CN" sz="28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436" name="Text Box 100"/>
          <p:cNvSpPr txBox="1"/>
          <p:nvPr/>
        </p:nvSpPr>
        <p:spPr>
          <a:xfrm>
            <a:off x="1412875" y="2917825"/>
            <a:ext cx="4552950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A = </a:t>
            </a:r>
            <a:r>
              <a:rPr lang="en-US" altLang="zh-CN" sz="2800" err="1">
                <a:solidFill>
                  <a:schemeClr val="tx1"/>
                </a:solidFill>
                <a:latin typeface="Times New Roman" panose="02020603050405020304" pitchFamily="18" charset="0"/>
              </a:rPr>
              <a:t>F.BCcos</a:t>
            </a:r>
            <a:r>
              <a:rPr lang="en-US" altLang="zh-CN" sz="2800" err="1">
                <a:solidFill>
                  <a:schemeClr val="tx1"/>
                </a:solidFill>
                <a:latin typeface="Times New Roman" panose="02020603050405020304" pitchFamily="18" charset="0"/>
              </a:rPr>
              <a:t>a</a:t>
            </a:r>
            <a:endParaRPr lang="en-US" altLang="zh-CN" sz="2800" err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437" name="Text Box 101"/>
          <p:cNvSpPr txBox="1"/>
          <p:nvPr/>
        </p:nvSpPr>
        <p:spPr>
          <a:xfrm>
            <a:off x="1466850" y="3708400"/>
            <a:ext cx="4552950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  = F.BH</a:t>
            </a:r>
            <a:endParaRPr lang="en-US" altLang="zh-CN" sz="28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148" name="Group 104"/>
          <p:cNvGrpSpPr/>
          <p:nvPr/>
        </p:nvGrpSpPr>
        <p:grpSpPr>
          <a:xfrm>
            <a:off x="6573838" y="4094163"/>
            <a:ext cx="2320925" cy="398463"/>
            <a:chOff x="3335" y="2828"/>
            <a:chExt cx="1462" cy="251"/>
          </a:xfrm>
        </p:grpSpPr>
        <p:sp>
          <p:nvSpPr>
            <p:cNvPr id="5149" name="Line 103"/>
            <p:cNvSpPr/>
            <p:nvPr/>
          </p:nvSpPr>
          <p:spPr>
            <a:xfrm flipV="1">
              <a:off x="3335" y="2923"/>
              <a:ext cx="1462" cy="9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</p:spPr>
        </p:sp>
        <p:sp>
          <p:nvSpPr>
            <p:cNvPr id="5150" name="Text Box 102"/>
            <p:cNvSpPr txBox="1"/>
            <p:nvPr/>
          </p:nvSpPr>
          <p:spPr>
            <a:xfrm>
              <a:off x="4024" y="2828"/>
              <a:ext cx="275" cy="251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 sz="2000" b="1">
                  <a:latin typeface="Times New Roman" panose="02020603050405020304" pitchFamily="18" charset="0"/>
                </a:rPr>
                <a:t>d</a:t>
              </a:r>
              <a:endParaRPr lang="en-US" altLang="zh-CN" sz="20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14441" name="Text Box 105"/>
          <p:cNvSpPr txBox="1"/>
          <p:nvPr/>
        </p:nvSpPr>
        <p:spPr>
          <a:xfrm>
            <a:off x="374650" y="5342255"/>
            <a:ext cx="9674225" cy="14509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ctr">
              <a:lnSpc>
                <a:spcPct val="130000"/>
              </a:lnSpc>
            </a:pPr>
            <a:r>
              <a:rPr lang="en-US" altLang="zh-CN" sz="4000" b="1">
                <a:latin typeface="Times New Roman" panose="02020603050405020304" pitchFamily="18" charset="0"/>
              </a:rPr>
              <a:t>	</a:t>
            </a:r>
            <a:r>
              <a:rPr lang="en-US" altLang="zh-CN" sz="2800" b="1" err="1">
                <a:solidFill>
                  <a:srgbClr val="0000FF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zh-CN" sz="2800" b="1" err="1">
                <a:solidFill>
                  <a:srgbClr val="0000FF"/>
                </a:solidFill>
                <a:latin typeface="Times New Roman" panose="02020603050405020304" pitchFamily="18" charset="0"/>
              </a:rPr>
              <a:t>Công lực điện bằng độ lớn lực điện nhân với hình chiếu của đường đi theo phương của lực điện. </a:t>
            </a:r>
            <a:endParaRPr lang="en-US" altLang="zh-CN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445" name="Text Box 109"/>
          <p:cNvSpPr txBox="1"/>
          <p:nvPr/>
        </p:nvSpPr>
        <p:spPr>
          <a:xfrm>
            <a:off x="1671320" y="4378325"/>
            <a:ext cx="2642235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  = </a:t>
            </a:r>
            <a:r>
              <a:rPr lang="en-US" altLang="zh-CN" sz="2800" err="1">
                <a:solidFill>
                  <a:schemeClr val="tx1"/>
                </a:solidFill>
                <a:latin typeface="Times New Roman" panose="02020603050405020304" pitchFamily="18" charset="0"/>
              </a:rPr>
              <a:t>qE.d</a:t>
            </a:r>
            <a:endParaRPr lang="en-US" altLang="zh-CN" sz="2800" err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4447" name="Group 111"/>
          <p:cNvGrpSpPr/>
          <p:nvPr/>
        </p:nvGrpSpPr>
        <p:grpSpPr>
          <a:xfrm>
            <a:off x="6618923" y="3375978"/>
            <a:ext cx="1133475" cy="973061"/>
            <a:chOff x="3164" y="2140"/>
            <a:chExt cx="721" cy="644"/>
          </a:xfrm>
        </p:grpSpPr>
        <p:sp>
          <p:nvSpPr>
            <p:cNvPr id="5154" name="Oval 85"/>
            <p:cNvSpPr/>
            <p:nvPr/>
          </p:nvSpPr>
          <p:spPr>
            <a:xfrm>
              <a:off x="3258" y="2373"/>
              <a:ext cx="120" cy="120"/>
            </a:xfrm>
            <a:prstGeom prst="ellipse">
              <a:avLst/>
            </a:prstGeom>
            <a:gradFill rotWithShape="1">
              <a:gsLst>
                <a:gs pos="0">
                  <a:srgbClr val="CC0000">
                    <a:alpha val="57001"/>
                  </a:srgbClr>
                </a:gs>
                <a:gs pos="100000">
                  <a:srgbClr val="FF3300"/>
                </a:gs>
              </a:gsLst>
              <a:lin ang="2700000" scaled="1"/>
              <a:tileRect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 anchorCtr="0"/>
            <a:p>
              <a:endParaRPr lang="vi-VN" altLang="x-none" dirty="0">
                <a:latin typeface="Times New Roman" panose="02020603050405020304" pitchFamily="18" charset="0"/>
              </a:endParaRPr>
            </a:p>
          </p:txBody>
        </p:sp>
        <p:sp>
          <p:nvSpPr>
            <p:cNvPr id="5155" name="Line 87"/>
            <p:cNvSpPr/>
            <p:nvPr/>
          </p:nvSpPr>
          <p:spPr>
            <a:xfrm>
              <a:off x="3344" y="2442"/>
              <a:ext cx="541" cy="0"/>
            </a:xfrm>
            <a:prstGeom prst="line">
              <a:avLst/>
            </a:prstGeom>
            <a:ln w="57150" cap="flat" cmpd="sng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grpSp>
          <p:nvGrpSpPr>
            <p:cNvPr id="5156" name="Group 90"/>
            <p:cNvGrpSpPr/>
            <p:nvPr/>
          </p:nvGrpSpPr>
          <p:grpSpPr>
            <a:xfrm>
              <a:off x="3476" y="2512"/>
              <a:ext cx="404" cy="272"/>
              <a:chOff x="1695" y="2442"/>
              <a:chExt cx="404" cy="272"/>
            </a:xfrm>
          </p:grpSpPr>
          <p:sp>
            <p:nvSpPr>
              <p:cNvPr id="5157" name="Text Box 88"/>
              <p:cNvSpPr txBox="1"/>
              <p:nvPr/>
            </p:nvSpPr>
            <p:spPr>
              <a:xfrm>
                <a:off x="1695" y="2450"/>
                <a:ext cx="404" cy="26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 sz="2000" b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F</a:t>
                </a:r>
                <a:endParaRPr lang="en-US" altLang="zh-CN" sz="2000" b="1">
                  <a:solidFill>
                    <a:srgbClr val="0000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58" name="Line 89"/>
              <p:cNvSpPr/>
              <p:nvPr/>
            </p:nvSpPr>
            <p:spPr>
              <a:xfrm>
                <a:off x="1719" y="2442"/>
                <a:ext cx="16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</p:grpSp>
        <p:sp>
          <p:nvSpPr>
            <p:cNvPr id="5159" name="Freeform 97"/>
            <p:cNvSpPr/>
            <p:nvPr/>
          </p:nvSpPr>
          <p:spPr>
            <a:xfrm>
              <a:off x="3610" y="2295"/>
              <a:ext cx="34" cy="1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9"/>
                </a:cxn>
                <a:cxn ang="0">
                  <a:pos x="1" y="60"/>
                </a:cxn>
              </a:cxnLst>
              <a:pathLst>
                <a:path w="52" h="198">
                  <a:moveTo>
                    <a:pt x="0" y="0"/>
                  </a:moveTo>
                  <a:cubicBezTo>
                    <a:pt x="19" y="21"/>
                    <a:pt x="36" y="37"/>
                    <a:pt x="52" y="61"/>
                  </a:cubicBezTo>
                  <a:cubicBezTo>
                    <a:pt x="46" y="98"/>
                    <a:pt x="46" y="178"/>
                    <a:pt x="9" y="19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60" name="Text Box 98"/>
            <p:cNvSpPr txBox="1"/>
            <p:nvPr/>
          </p:nvSpPr>
          <p:spPr>
            <a:xfrm>
              <a:off x="3586" y="2193"/>
              <a:ext cx="292" cy="26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 sz="2000" b="1">
                  <a:latin typeface="Times New Roman" panose="02020603050405020304" pitchFamily="18" charset="0"/>
                </a:rPr>
                <a:t>a</a:t>
              </a:r>
              <a:endParaRPr lang="en-US" altLang="zh-CN" sz="2000" b="1">
                <a:latin typeface="Times New Roman" panose="02020603050405020304" pitchFamily="18" charset="0"/>
              </a:endParaRPr>
            </a:p>
          </p:txBody>
        </p:sp>
        <p:sp>
          <p:nvSpPr>
            <p:cNvPr id="5161" name="Text Box 110"/>
            <p:cNvSpPr txBox="1"/>
            <p:nvPr/>
          </p:nvSpPr>
          <p:spPr>
            <a:xfrm>
              <a:off x="3164" y="2140"/>
              <a:ext cx="206" cy="26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 sz="20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q</a:t>
              </a:r>
              <a:endParaRPr lang="en-US" altLang="zh-CN" sz="2000" b="1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3542 0.00351848 L 0.166302 -0.203983 " pathEditMode="relative" rAng="0" ptsTypes="">
                                      <p:cBhvr>
                                        <p:cTn id="6" dur="3000" fill="hold"/>
                                        <p:tgtEl>
                                          <p:spTgt spid="144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1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4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14437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444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6" grpId="0"/>
      <p:bldP spid="144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7169" name="Group 4"/>
          <p:cNvGrpSpPr/>
          <p:nvPr/>
        </p:nvGrpSpPr>
        <p:grpSpPr>
          <a:xfrm>
            <a:off x="6548438" y="1793875"/>
            <a:ext cx="3587750" cy="4287838"/>
            <a:chOff x="1290" y="1331"/>
            <a:chExt cx="2260" cy="2701"/>
          </a:xfrm>
        </p:grpSpPr>
        <p:sp>
          <p:nvSpPr>
            <p:cNvPr id="7170" name="Rectangle 5"/>
            <p:cNvSpPr/>
            <p:nvPr/>
          </p:nvSpPr>
          <p:spPr>
            <a:xfrm>
              <a:off x="1290" y="1401"/>
              <a:ext cx="94" cy="2631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vi-VN" altLang="x-none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171" name="Rectangle 6"/>
            <p:cNvSpPr/>
            <p:nvPr/>
          </p:nvSpPr>
          <p:spPr>
            <a:xfrm>
              <a:off x="3405" y="1401"/>
              <a:ext cx="94" cy="2631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vi-VN" altLang="x-none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7172" name="Group 7"/>
            <p:cNvGrpSpPr/>
            <p:nvPr/>
          </p:nvGrpSpPr>
          <p:grpSpPr>
            <a:xfrm>
              <a:off x="1385" y="1702"/>
              <a:ext cx="2029" cy="0"/>
              <a:chOff x="1367" y="1909"/>
              <a:chExt cx="2029" cy="0"/>
            </a:xfrm>
          </p:grpSpPr>
          <p:sp>
            <p:nvSpPr>
              <p:cNvPr id="7173" name="Line 8"/>
              <p:cNvSpPr/>
              <p:nvPr/>
            </p:nvSpPr>
            <p:spPr>
              <a:xfrm>
                <a:off x="1367" y="1909"/>
                <a:ext cx="89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7174" name="Line 9"/>
              <p:cNvSpPr/>
              <p:nvPr/>
            </p:nvSpPr>
            <p:spPr>
              <a:xfrm>
                <a:off x="2252" y="1909"/>
                <a:ext cx="114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7175" name="Group 10"/>
            <p:cNvGrpSpPr/>
            <p:nvPr/>
          </p:nvGrpSpPr>
          <p:grpSpPr>
            <a:xfrm>
              <a:off x="1377" y="3773"/>
              <a:ext cx="2029" cy="0"/>
              <a:chOff x="1367" y="1909"/>
              <a:chExt cx="2029" cy="0"/>
            </a:xfrm>
          </p:grpSpPr>
          <p:sp>
            <p:nvSpPr>
              <p:cNvPr id="7176" name="Line 11"/>
              <p:cNvSpPr/>
              <p:nvPr/>
            </p:nvSpPr>
            <p:spPr>
              <a:xfrm>
                <a:off x="1367" y="1909"/>
                <a:ext cx="89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7177" name="Line 12"/>
              <p:cNvSpPr/>
              <p:nvPr/>
            </p:nvSpPr>
            <p:spPr>
              <a:xfrm>
                <a:off x="2252" y="1909"/>
                <a:ext cx="114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7178" name="Group 13"/>
            <p:cNvGrpSpPr/>
            <p:nvPr/>
          </p:nvGrpSpPr>
          <p:grpSpPr>
            <a:xfrm>
              <a:off x="2416" y="1393"/>
              <a:ext cx="610" cy="290"/>
              <a:chOff x="2416" y="1393"/>
              <a:chExt cx="610" cy="290"/>
            </a:xfrm>
          </p:grpSpPr>
          <p:sp>
            <p:nvSpPr>
              <p:cNvPr id="7179" name="Text Box 14"/>
              <p:cNvSpPr txBox="1"/>
              <p:nvPr/>
            </p:nvSpPr>
            <p:spPr>
              <a:xfrm>
                <a:off x="2416" y="1393"/>
                <a:ext cx="610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 b="1">
                    <a:latin typeface="Times New Roman" panose="02020603050405020304" pitchFamily="18" charset="0"/>
                  </a:rPr>
                  <a:t>E</a:t>
                </a:r>
                <a:endParaRPr lang="en-US" altLang="zh-CN" b="1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180" name="Line 15"/>
              <p:cNvSpPr/>
              <p:nvPr/>
            </p:nvSpPr>
            <p:spPr>
              <a:xfrm flipV="1">
                <a:off x="2433" y="1410"/>
                <a:ext cx="24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</p:grpSp>
        <p:sp>
          <p:nvSpPr>
            <p:cNvPr id="7181" name="Text Box 16"/>
            <p:cNvSpPr txBox="1"/>
            <p:nvPr/>
          </p:nvSpPr>
          <p:spPr>
            <a:xfrm>
              <a:off x="1332" y="1470"/>
              <a:ext cx="387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 b="1">
                  <a:latin typeface="Times New Roman" panose="02020603050405020304" pitchFamily="18" charset="0"/>
                </a:rPr>
                <a:t>+</a:t>
              </a:r>
              <a:endParaRPr lang="en-US" altLang="zh-CN" b="1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182" name="Text Box 17"/>
            <p:cNvSpPr txBox="1"/>
            <p:nvPr/>
          </p:nvSpPr>
          <p:spPr>
            <a:xfrm>
              <a:off x="3163" y="1331"/>
              <a:ext cx="387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 b="1">
                  <a:latin typeface="Times New Roman" panose="02020603050405020304" pitchFamily="18" charset="0"/>
                </a:rPr>
                <a:t>_</a:t>
              </a:r>
              <a:endParaRPr lang="en-US" altLang="zh-CN" b="1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7183" name="Group 18"/>
            <p:cNvGrpSpPr/>
            <p:nvPr/>
          </p:nvGrpSpPr>
          <p:grpSpPr>
            <a:xfrm>
              <a:off x="1385" y="2751"/>
              <a:ext cx="2029" cy="0"/>
              <a:chOff x="1367" y="1909"/>
              <a:chExt cx="2029" cy="0"/>
            </a:xfrm>
          </p:grpSpPr>
          <p:sp>
            <p:nvSpPr>
              <p:cNvPr id="7184" name="Line 19"/>
              <p:cNvSpPr/>
              <p:nvPr/>
            </p:nvSpPr>
            <p:spPr>
              <a:xfrm>
                <a:off x="1367" y="1909"/>
                <a:ext cx="89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7185" name="Line 20"/>
              <p:cNvSpPr/>
              <p:nvPr/>
            </p:nvSpPr>
            <p:spPr>
              <a:xfrm>
                <a:off x="2252" y="1909"/>
                <a:ext cx="114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sp>
        <p:nvSpPr>
          <p:cNvPr id="7186" name="Text Box 28"/>
          <p:cNvSpPr txBox="1"/>
          <p:nvPr/>
        </p:nvSpPr>
        <p:spPr>
          <a:xfrm>
            <a:off x="9210675" y="2368550"/>
            <a:ext cx="641350" cy="39878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2000" b="1">
                <a:latin typeface="Times New Roman" panose="02020603050405020304" pitchFamily="18" charset="0"/>
              </a:rPr>
              <a:t>C</a:t>
            </a:r>
            <a:endParaRPr lang="en-US" altLang="zh-CN" sz="20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49" name="Line 29"/>
          <p:cNvSpPr/>
          <p:nvPr/>
        </p:nvSpPr>
        <p:spPr>
          <a:xfrm>
            <a:off x="9296400" y="2714625"/>
            <a:ext cx="0" cy="1350963"/>
          </a:xfrm>
          <a:prstGeom prst="line">
            <a:avLst/>
          </a:prstGeom>
          <a:ln w="19050" cap="flat" cmpd="sng">
            <a:solidFill>
              <a:schemeClr val="tx1"/>
            </a:solidFill>
            <a:prstDash val="sysDot"/>
            <a:round/>
            <a:headEnd type="none" w="med" len="med"/>
            <a:tailEnd type="arrow" w="med" len="med"/>
          </a:ln>
        </p:spPr>
      </p:sp>
      <p:sp>
        <p:nvSpPr>
          <p:cNvPr id="23" name="Text Box 30"/>
          <p:cNvSpPr txBox="1"/>
          <p:nvPr/>
        </p:nvSpPr>
        <p:spPr>
          <a:xfrm>
            <a:off x="9239250" y="4089400"/>
            <a:ext cx="641350" cy="39878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2000" b="1">
                <a:latin typeface="Times New Roman" panose="02020603050405020304" pitchFamily="18" charset="0"/>
              </a:rPr>
              <a:t>H</a:t>
            </a:r>
            <a:endParaRPr lang="en-US" altLang="zh-CN" sz="20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9" name="Text Box 33"/>
          <p:cNvSpPr txBox="1"/>
          <p:nvPr/>
        </p:nvSpPr>
        <p:spPr>
          <a:xfrm>
            <a:off x="534035" y="796290"/>
            <a:ext cx="9871710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	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zh-CN" sz="2800" b="1" err="1">
                <a:solidFill>
                  <a:srgbClr val="FF3300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 q </a:t>
            </a:r>
            <a:r>
              <a:rPr lang="en-US" altLang="zh-CN" sz="2800" b="1" err="1">
                <a:solidFill>
                  <a:srgbClr val="FF3300"/>
                </a:solidFill>
                <a:latin typeface="Times New Roman" panose="02020603050405020304" pitchFamily="18" charset="0"/>
              </a:rPr>
              <a:t>di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 err="1">
                <a:solidFill>
                  <a:srgbClr val="FF3300"/>
                </a:solidFill>
                <a:latin typeface="Times New Roman" panose="02020603050405020304" pitchFamily="18" charset="0"/>
              </a:rPr>
              <a:t>chuyển theo đường gãy BDC</a:t>
            </a:r>
            <a:endParaRPr lang="en-US" altLang="zh-CN" sz="2800" b="1">
              <a:solidFill>
                <a:srgbClr val="FF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 Box 34"/>
          <p:cNvSpPr txBox="1"/>
          <p:nvPr/>
        </p:nvSpPr>
        <p:spPr>
          <a:xfrm>
            <a:off x="1151890" y="1596390"/>
            <a:ext cx="4525010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28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BC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= A</a:t>
            </a:r>
            <a:r>
              <a:rPr lang="en-US" altLang="zh-CN" sz="28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BD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+ A</a:t>
            </a:r>
            <a:r>
              <a:rPr lang="en-US" altLang="zh-CN" sz="28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DC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  ?</a:t>
            </a:r>
            <a:endParaRPr lang="en-US" altLang="zh-CN" sz="280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 Box 35"/>
          <p:cNvSpPr txBox="1"/>
          <p:nvPr/>
        </p:nvSpPr>
        <p:spPr>
          <a:xfrm>
            <a:off x="1587500" y="2327275"/>
            <a:ext cx="4523740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  = F.BD + </a:t>
            </a:r>
            <a:r>
              <a:rPr lang="en-US" altLang="zh-CN" sz="2800" err="1">
                <a:solidFill>
                  <a:schemeClr val="tx1"/>
                </a:solidFill>
                <a:latin typeface="Times New Roman" panose="02020603050405020304" pitchFamily="18" charset="0"/>
              </a:rPr>
              <a:t>F.DC.cosb</a:t>
            </a:r>
            <a:endParaRPr lang="en-US" altLang="zh-CN" sz="2800" err="1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7192" name="Group 36"/>
          <p:cNvGrpSpPr/>
          <p:nvPr/>
        </p:nvGrpSpPr>
        <p:grpSpPr>
          <a:xfrm>
            <a:off x="6970713" y="4349750"/>
            <a:ext cx="2320925" cy="398463"/>
            <a:chOff x="3335" y="2828"/>
            <a:chExt cx="1462" cy="251"/>
          </a:xfrm>
        </p:grpSpPr>
        <p:sp>
          <p:nvSpPr>
            <p:cNvPr id="7193" name="Line 37"/>
            <p:cNvSpPr/>
            <p:nvPr/>
          </p:nvSpPr>
          <p:spPr>
            <a:xfrm flipV="1">
              <a:off x="3335" y="2923"/>
              <a:ext cx="1462" cy="9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</p:spPr>
        </p:sp>
        <p:sp>
          <p:nvSpPr>
            <p:cNvPr id="7194" name="Text Box 38"/>
            <p:cNvSpPr txBox="1"/>
            <p:nvPr/>
          </p:nvSpPr>
          <p:spPr>
            <a:xfrm>
              <a:off x="4024" y="2828"/>
              <a:ext cx="275" cy="251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 sz="2000" b="1">
                  <a:latin typeface="Times New Roman" panose="02020603050405020304" pitchFamily="18" charset="0"/>
                </a:rPr>
                <a:t>d</a:t>
              </a:r>
              <a:endParaRPr lang="en-US" altLang="zh-CN" sz="2000" b="1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7195" name="Line 39"/>
          <p:cNvSpPr/>
          <p:nvPr/>
        </p:nvSpPr>
        <p:spPr>
          <a:xfrm flipV="1">
            <a:off x="8382000" y="2700338"/>
            <a:ext cx="914400" cy="13382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96" name="Text Box 40"/>
          <p:cNvSpPr txBox="1"/>
          <p:nvPr/>
        </p:nvSpPr>
        <p:spPr>
          <a:xfrm>
            <a:off x="8105775" y="3722688"/>
            <a:ext cx="641350" cy="39878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2000" b="1">
                <a:latin typeface="Times New Roman" panose="02020603050405020304" pitchFamily="18" charset="0"/>
              </a:rPr>
              <a:t>D</a:t>
            </a:r>
            <a:endParaRPr lang="en-US" altLang="zh-CN" sz="20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 Box 45"/>
          <p:cNvSpPr txBox="1"/>
          <p:nvPr/>
        </p:nvSpPr>
        <p:spPr>
          <a:xfrm>
            <a:off x="1560830" y="3134995"/>
            <a:ext cx="4523740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  = F.BD + F.DH</a:t>
            </a:r>
            <a:endParaRPr lang="en-US" altLang="zh-CN" sz="280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0" name="Text Box 46"/>
          <p:cNvSpPr txBox="1"/>
          <p:nvPr/>
        </p:nvSpPr>
        <p:spPr>
          <a:xfrm>
            <a:off x="1572260" y="3855720"/>
            <a:ext cx="4525010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  = F(BD + DH) </a:t>
            </a:r>
            <a:endParaRPr lang="en-US" altLang="zh-CN" sz="280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" name="Text Box 47"/>
          <p:cNvSpPr txBox="1"/>
          <p:nvPr/>
        </p:nvSpPr>
        <p:spPr>
          <a:xfrm>
            <a:off x="1786890" y="5094605"/>
            <a:ext cx="2670810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  = </a:t>
            </a:r>
            <a:r>
              <a:rPr lang="en-US" altLang="zh-CN" sz="2800" err="1">
                <a:solidFill>
                  <a:schemeClr val="tx1"/>
                </a:solidFill>
                <a:latin typeface="Times New Roman" panose="02020603050405020304" pitchFamily="18" charset="0"/>
              </a:rPr>
              <a:t>qE.d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endParaRPr lang="en-US" altLang="zh-CN" sz="280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2" name="Text Box 48"/>
          <p:cNvSpPr txBox="1"/>
          <p:nvPr/>
        </p:nvSpPr>
        <p:spPr>
          <a:xfrm>
            <a:off x="1599565" y="4495800"/>
            <a:ext cx="4523740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  = F.BH </a:t>
            </a:r>
            <a:endParaRPr lang="en-US" altLang="zh-CN" sz="280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201" name="Text Box 22"/>
          <p:cNvSpPr txBox="1"/>
          <p:nvPr/>
        </p:nvSpPr>
        <p:spPr>
          <a:xfrm>
            <a:off x="6673850" y="4022725"/>
            <a:ext cx="641350" cy="39878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2000" b="1">
                <a:latin typeface="Times New Roman" panose="02020603050405020304" pitchFamily="18" charset="0"/>
              </a:rPr>
              <a:t>B</a:t>
            </a:r>
            <a:endParaRPr lang="en-US" altLang="zh-CN" sz="20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6196" name="Group 6195"/>
          <p:cNvGrpSpPr/>
          <p:nvPr/>
        </p:nvGrpSpPr>
        <p:grpSpPr>
          <a:xfrm>
            <a:off x="6521450" y="3581400"/>
            <a:ext cx="1708150" cy="639763"/>
            <a:chOff x="4608" y="528"/>
            <a:chExt cx="1076" cy="403"/>
          </a:xfrm>
        </p:grpSpPr>
        <p:grpSp>
          <p:nvGrpSpPr>
            <p:cNvPr id="7203" name="Group 52"/>
            <p:cNvGrpSpPr/>
            <p:nvPr/>
          </p:nvGrpSpPr>
          <p:grpSpPr>
            <a:xfrm>
              <a:off x="5280" y="672"/>
              <a:ext cx="404" cy="259"/>
              <a:chOff x="1695" y="2442"/>
              <a:chExt cx="404" cy="259"/>
            </a:xfrm>
          </p:grpSpPr>
          <p:sp>
            <p:nvSpPr>
              <p:cNvPr id="7204" name="Text Box 53"/>
              <p:cNvSpPr txBox="1"/>
              <p:nvPr/>
            </p:nvSpPr>
            <p:spPr>
              <a:xfrm>
                <a:off x="1695" y="2450"/>
                <a:ext cx="404" cy="25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 sz="2000" b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F</a:t>
                </a:r>
                <a:endParaRPr lang="en-US" altLang="zh-CN" sz="2000" b="1">
                  <a:solidFill>
                    <a:srgbClr val="0000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205" name="Line 54"/>
              <p:cNvSpPr/>
              <p:nvPr/>
            </p:nvSpPr>
            <p:spPr>
              <a:xfrm>
                <a:off x="1719" y="2442"/>
                <a:ext cx="16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</p:grpSp>
        <p:sp>
          <p:nvSpPr>
            <p:cNvPr id="7206" name="Oval 50"/>
            <p:cNvSpPr/>
            <p:nvPr/>
          </p:nvSpPr>
          <p:spPr>
            <a:xfrm>
              <a:off x="4728" y="769"/>
              <a:ext cx="120" cy="120"/>
            </a:xfrm>
            <a:prstGeom prst="ellipse">
              <a:avLst/>
            </a:prstGeom>
            <a:gradFill rotWithShape="1">
              <a:gsLst>
                <a:gs pos="0">
                  <a:srgbClr val="CC0000">
                    <a:alpha val="57001"/>
                  </a:srgbClr>
                </a:gs>
                <a:gs pos="100000">
                  <a:srgbClr val="FF3300"/>
                </a:gs>
              </a:gsLst>
              <a:lin ang="2700000" scaled="1"/>
              <a:tileRect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 anchorCtr="0"/>
            <a:p>
              <a:endParaRPr lang="vi-VN" altLang="x-none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207" name="Line 51"/>
            <p:cNvSpPr/>
            <p:nvPr/>
          </p:nvSpPr>
          <p:spPr>
            <a:xfrm>
              <a:off x="4788" y="830"/>
              <a:ext cx="541" cy="0"/>
            </a:xfrm>
            <a:prstGeom prst="line">
              <a:avLst/>
            </a:prstGeom>
            <a:ln w="57150" cap="flat" cmpd="sng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7208" name="Text Box 57"/>
            <p:cNvSpPr txBox="1"/>
            <p:nvPr/>
          </p:nvSpPr>
          <p:spPr>
            <a:xfrm>
              <a:off x="4608" y="528"/>
              <a:ext cx="206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 sz="20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q</a:t>
              </a:r>
              <a:endParaRPr lang="en-US" altLang="zh-CN" sz="2000" b="1">
                <a:solidFill>
                  <a:srgbClr val="FF33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7209" name="Text Box 62"/>
          <p:cNvSpPr txBox="1"/>
          <p:nvPr/>
        </p:nvSpPr>
        <p:spPr>
          <a:xfrm>
            <a:off x="427355" y="158115"/>
            <a:ext cx="10175240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lực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đều</a:t>
            </a:r>
            <a:endParaRPr lang="en-US" altLang="zh-CN" sz="3200" b="1" i="1" err="1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1922 -4.88211e-06 C 0.0243705 -0.00155278 0.0863903 -0.00335668 0.112422 -0.00464838 C 0.138446 -0.00592888 0.116623 -0.00567278 0.118814 -0.00799998 C 0.120995 -0.0103162 0.123482 -0.0139238 0.12551 -0.0190794 C 0.127539 -0.024235 0.118033 -0.00747668 0.130968 -0.0394457 C 0.143904 -0.0714037 0.188473 -0.175796 0.20359 -0.211628 " pathEditMode="relative" rAng="0" ptsTypes="aaaaaa">
                                      <p:cBhvr>
                                        <p:cTn id="6" dur="2000" fill="hold"/>
                                        <p:tgtEl>
                                          <p:spTgt spid="6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" y="-10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" presetClass="entr" presetSubtype="1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5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0"/>
                                        <p:tgtEl>
                                          <p:spTgt spid="26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40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0"/>
                            </p:stCondLst>
                            <p:childTnLst>
                              <p:par>
                                <p:cTn id="3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3000"/>
                                        <p:tgtEl>
                                          <p:spTgt spid="41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8193" name="Group 3"/>
          <p:cNvGrpSpPr/>
          <p:nvPr/>
        </p:nvGrpSpPr>
        <p:grpSpPr>
          <a:xfrm>
            <a:off x="5729288" y="1655763"/>
            <a:ext cx="5011737" cy="4287837"/>
            <a:chOff x="1290" y="1331"/>
            <a:chExt cx="2260" cy="2701"/>
          </a:xfrm>
        </p:grpSpPr>
        <p:sp>
          <p:nvSpPr>
            <p:cNvPr id="8194" name="Rectangle 4"/>
            <p:cNvSpPr/>
            <p:nvPr/>
          </p:nvSpPr>
          <p:spPr>
            <a:xfrm>
              <a:off x="1290" y="1401"/>
              <a:ext cx="94" cy="2631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vi-VN" altLang="x-none" dirty="0">
                <a:latin typeface="Times New Roman" panose="02020603050405020304" pitchFamily="18" charset="0"/>
              </a:endParaRPr>
            </a:p>
          </p:txBody>
        </p:sp>
        <p:sp>
          <p:nvSpPr>
            <p:cNvPr id="8195" name="Rectangle 5"/>
            <p:cNvSpPr/>
            <p:nvPr/>
          </p:nvSpPr>
          <p:spPr>
            <a:xfrm>
              <a:off x="3405" y="1401"/>
              <a:ext cx="94" cy="2631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vi-VN" altLang="x-none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8196" name="Group 6"/>
            <p:cNvGrpSpPr/>
            <p:nvPr/>
          </p:nvGrpSpPr>
          <p:grpSpPr>
            <a:xfrm>
              <a:off x="1385" y="1702"/>
              <a:ext cx="2029" cy="0"/>
              <a:chOff x="1367" y="1909"/>
              <a:chExt cx="2029" cy="0"/>
            </a:xfrm>
          </p:grpSpPr>
          <p:sp>
            <p:nvSpPr>
              <p:cNvPr id="8197" name="Line 7"/>
              <p:cNvSpPr/>
              <p:nvPr/>
            </p:nvSpPr>
            <p:spPr>
              <a:xfrm>
                <a:off x="1367" y="1909"/>
                <a:ext cx="89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8198" name="Line 8"/>
              <p:cNvSpPr/>
              <p:nvPr/>
            </p:nvSpPr>
            <p:spPr>
              <a:xfrm>
                <a:off x="2252" y="1909"/>
                <a:ext cx="114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8199" name="Group 9"/>
            <p:cNvGrpSpPr/>
            <p:nvPr/>
          </p:nvGrpSpPr>
          <p:grpSpPr>
            <a:xfrm>
              <a:off x="1377" y="3773"/>
              <a:ext cx="2029" cy="0"/>
              <a:chOff x="1367" y="1909"/>
              <a:chExt cx="2029" cy="0"/>
            </a:xfrm>
          </p:grpSpPr>
          <p:sp>
            <p:nvSpPr>
              <p:cNvPr id="8200" name="Line 10"/>
              <p:cNvSpPr/>
              <p:nvPr/>
            </p:nvSpPr>
            <p:spPr>
              <a:xfrm>
                <a:off x="1367" y="1909"/>
                <a:ext cx="89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8201" name="Line 11"/>
              <p:cNvSpPr/>
              <p:nvPr/>
            </p:nvSpPr>
            <p:spPr>
              <a:xfrm>
                <a:off x="2252" y="1909"/>
                <a:ext cx="114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8202" name="Group 12"/>
            <p:cNvGrpSpPr/>
            <p:nvPr/>
          </p:nvGrpSpPr>
          <p:grpSpPr>
            <a:xfrm>
              <a:off x="2416" y="1393"/>
              <a:ext cx="610" cy="290"/>
              <a:chOff x="2416" y="1393"/>
              <a:chExt cx="610" cy="290"/>
            </a:xfrm>
          </p:grpSpPr>
          <p:sp>
            <p:nvSpPr>
              <p:cNvPr id="8203" name="Text Box 13"/>
              <p:cNvSpPr txBox="1"/>
              <p:nvPr/>
            </p:nvSpPr>
            <p:spPr>
              <a:xfrm>
                <a:off x="2416" y="1393"/>
                <a:ext cx="610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 b="1">
                    <a:latin typeface="Times New Roman" panose="02020603050405020304" pitchFamily="18" charset="0"/>
                  </a:rPr>
                  <a:t>E</a:t>
                </a:r>
                <a:endParaRPr lang="en-US" altLang="zh-CN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204" name="Line 14"/>
              <p:cNvSpPr/>
              <p:nvPr/>
            </p:nvSpPr>
            <p:spPr>
              <a:xfrm flipV="1">
                <a:off x="2433" y="1410"/>
                <a:ext cx="24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</p:grpSp>
        <p:sp>
          <p:nvSpPr>
            <p:cNvPr id="8205" name="Text Box 15"/>
            <p:cNvSpPr txBox="1"/>
            <p:nvPr/>
          </p:nvSpPr>
          <p:spPr>
            <a:xfrm>
              <a:off x="1332" y="1470"/>
              <a:ext cx="387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 b="1">
                  <a:latin typeface="Times New Roman" panose="02020603050405020304" pitchFamily="18" charset="0"/>
                </a:rPr>
                <a:t>+</a:t>
              </a:r>
              <a:endParaRPr lang="en-US" altLang="zh-CN" b="1">
                <a:latin typeface="Times New Roman" panose="02020603050405020304" pitchFamily="18" charset="0"/>
              </a:endParaRPr>
            </a:p>
          </p:txBody>
        </p:sp>
        <p:sp>
          <p:nvSpPr>
            <p:cNvPr id="8206" name="Text Box 16"/>
            <p:cNvSpPr txBox="1"/>
            <p:nvPr/>
          </p:nvSpPr>
          <p:spPr>
            <a:xfrm>
              <a:off x="3163" y="1331"/>
              <a:ext cx="387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 b="1">
                  <a:latin typeface="Times New Roman" panose="02020603050405020304" pitchFamily="18" charset="0"/>
                </a:rPr>
                <a:t>-</a:t>
              </a:r>
              <a:endParaRPr lang="en-US" altLang="zh-CN" b="1">
                <a:latin typeface="Times New Roman" panose="02020603050405020304" pitchFamily="18" charset="0"/>
              </a:endParaRPr>
            </a:p>
          </p:txBody>
        </p:sp>
        <p:grpSp>
          <p:nvGrpSpPr>
            <p:cNvPr id="8207" name="Group 17"/>
            <p:cNvGrpSpPr/>
            <p:nvPr/>
          </p:nvGrpSpPr>
          <p:grpSpPr>
            <a:xfrm>
              <a:off x="1385" y="2751"/>
              <a:ext cx="2029" cy="0"/>
              <a:chOff x="1367" y="1909"/>
              <a:chExt cx="2029" cy="0"/>
            </a:xfrm>
          </p:grpSpPr>
          <p:sp>
            <p:nvSpPr>
              <p:cNvPr id="8208" name="Line 18"/>
              <p:cNvSpPr/>
              <p:nvPr/>
            </p:nvSpPr>
            <p:spPr>
              <a:xfrm>
                <a:off x="1367" y="1909"/>
                <a:ext cx="89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8209" name="Line 19"/>
              <p:cNvSpPr/>
              <p:nvPr/>
            </p:nvSpPr>
            <p:spPr>
              <a:xfrm>
                <a:off x="2252" y="1909"/>
                <a:ext cx="114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sp>
        <p:nvSpPr>
          <p:cNvPr id="8210" name="Text Box 26"/>
          <p:cNvSpPr txBox="1"/>
          <p:nvPr/>
        </p:nvSpPr>
        <p:spPr>
          <a:xfrm>
            <a:off x="9631363" y="2325688"/>
            <a:ext cx="65087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000" b="1">
                <a:latin typeface="Times New Roman" panose="02020603050405020304" pitchFamily="18" charset="0"/>
              </a:rPr>
              <a:t>C</a:t>
            </a:r>
            <a:endParaRPr lang="en-US" altLang="zh-CN" sz="2000" b="1">
              <a:latin typeface="Times New Roman" panose="02020603050405020304" pitchFamily="18" charset="0"/>
            </a:endParaRPr>
          </a:p>
        </p:txBody>
      </p:sp>
      <p:sp>
        <p:nvSpPr>
          <p:cNvPr id="8211" name="Line 27"/>
          <p:cNvSpPr/>
          <p:nvPr/>
        </p:nvSpPr>
        <p:spPr>
          <a:xfrm>
            <a:off x="9674225" y="2246313"/>
            <a:ext cx="0" cy="1665287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</p:sp>
      <p:sp>
        <p:nvSpPr>
          <p:cNvPr id="8212" name="Text Box 28"/>
          <p:cNvSpPr txBox="1"/>
          <p:nvPr/>
        </p:nvSpPr>
        <p:spPr>
          <a:xfrm>
            <a:off x="9645650" y="3962400"/>
            <a:ext cx="65087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000" b="1">
                <a:latin typeface="Times New Roman" panose="02020603050405020304" pitchFamily="18" charset="0"/>
              </a:rPr>
              <a:t>H</a:t>
            </a:r>
            <a:endParaRPr lang="en-US" altLang="zh-CN" sz="2000" b="1">
              <a:latin typeface="Times New Roman" panose="02020603050405020304" pitchFamily="18" charset="0"/>
            </a:endParaRPr>
          </a:p>
        </p:txBody>
      </p:sp>
      <p:sp>
        <p:nvSpPr>
          <p:cNvPr id="8213" name="Text Box 31"/>
          <p:cNvSpPr txBox="1"/>
          <p:nvPr/>
        </p:nvSpPr>
        <p:spPr>
          <a:xfrm>
            <a:off x="419100" y="549910"/>
            <a:ext cx="9629775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	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c) q </a:t>
            </a:r>
            <a:r>
              <a:rPr lang="en-US" altLang="zh-CN" sz="2800" b="1" err="1">
                <a:solidFill>
                  <a:srgbClr val="FF3300"/>
                </a:solidFill>
                <a:latin typeface="Times New Roman" panose="02020603050405020304" pitchFamily="18" charset="0"/>
              </a:rPr>
              <a:t>di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 err="1">
                <a:solidFill>
                  <a:srgbClr val="FF3300"/>
                </a:solidFill>
                <a:latin typeface="Times New Roman" panose="02020603050405020304" pitchFamily="18" charset="0"/>
              </a:rPr>
              <a:t>chuyển theo đường cong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 err="1">
                <a:solidFill>
                  <a:srgbClr val="FF3300"/>
                </a:solidFill>
                <a:latin typeface="Times New Roman" panose="02020603050405020304" pitchFamily="18" charset="0"/>
              </a:rPr>
              <a:t>kì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  BMC</a:t>
            </a:r>
            <a:endParaRPr lang="en-US" altLang="zh-CN" sz="28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8214" name="Group 34"/>
          <p:cNvGrpSpPr/>
          <p:nvPr/>
        </p:nvGrpSpPr>
        <p:grpSpPr>
          <a:xfrm>
            <a:off x="5972175" y="3962400"/>
            <a:ext cx="3711575" cy="398800"/>
            <a:chOff x="3335" y="1802"/>
            <a:chExt cx="1462" cy="1184"/>
          </a:xfrm>
        </p:grpSpPr>
        <p:sp>
          <p:nvSpPr>
            <p:cNvPr id="8215" name="Line 35"/>
            <p:cNvSpPr/>
            <p:nvPr/>
          </p:nvSpPr>
          <p:spPr>
            <a:xfrm flipV="1">
              <a:off x="3335" y="2923"/>
              <a:ext cx="1462" cy="9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</p:spPr>
        </p:sp>
        <p:sp>
          <p:nvSpPr>
            <p:cNvPr id="8216" name="Text Box 36"/>
            <p:cNvSpPr txBox="1"/>
            <p:nvPr/>
          </p:nvSpPr>
          <p:spPr>
            <a:xfrm>
              <a:off x="4024" y="1802"/>
              <a:ext cx="275" cy="1184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 sz="2000" b="1">
                  <a:latin typeface="Times New Roman" panose="02020603050405020304" pitchFamily="18" charset="0"/>
                </a:rPr>
                <a:t>d</a:t>
              </a:r>
              <a:endParaRPr lang="en-US" altLang="zh-CN" sz="20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8217" name="Text Box 38"/>
          <p:cNvSpPr txBox="1"/>
          <p:nvPr/>
        </p:nvSpPr>
        <p:spPr>
          <a:xfrm>
            <a:off x="7475538" y="2236788"/>
            <a:ext cx="65087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000" b="1">
                <a:latin typeface="Times New Roman" panose="02020603050405020304" pitchFamily="18" charset="0"/>
              </a:rPr>
              <a:t>M</a:t>
            </a:r>
            <a:endParaRPr lang="en-US" altLang="zh-CN" sz="2000" b="1">
              <a:latin typeface="Times New Roman" panose="02020603050405020304" pitchFamily="18" charset="0"/>
            </a:endParaRPr>
          </a:p>
        </p:txBody>
      </p:sp>
      <p:sp>
        <p:nvSpPr>
          <p:cNvPr id="8218" name="Text Box 39"/>
          <p:cNvSpPr txBox="1"/>
          <p:nvPr/>
        </p:nvSpPr>
        <p:spPr>
          <a:xfrm>
            <a:off x="5770563" y="3802063"/>
            <a:ext cx="65087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000" b="1">
                <a:latin typeface="Times New Roman" panose="02020603050405020304" pitchFamily="18" charset="0"/>
              </a:rPr>
              <a:t>B</a:t>
            </a:r>
            <a:endParaRPr lang="en-US" altLang="zh-CN" sz="2000" b="1">
              <a:latin typeface="Times New Roman" panose="02020603050405020304" pitchFamily="18" charset="0"/>
            </a:endParaRPr>
          </a:p>
        </p:txBody>
      </p:sp>
      <p:sp>
        <p:nvSpPr>
          <p:cNvPr id="8219" name="Line 49"/>
          <p:cNvSpPr/>
          <p:nvPr/>
        </p:nvSpPr>
        <p:spPr>
          <a:xfrm>
            <a:off x="6386513" y="3271838"/>
            <a:ext cx="14287" cy="587375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</p:sp>
      <p:sp>
        <p:nvSpPr>
          <p:cNvPr id="8220" name="Line 50"/>
          <p:cNvSpPr/>
          <p:nvPr/>
        </p:nvSpPr>
        <p:spPr>
          <a:xfrm flipH="1">
            <a:off x="6796088" y="2930525"/>
            <a:ext cx="12700" cy="976313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</p:sp>
      <p:sp>
        <p:nvSpPr>
          <p:cNvPr id="8221" name="Line 52"/>
          <p:cNvSpPr/>
          <p:nvPr/>
        </p:nvSpPr>
        <p:spPr>
          <a:xfrm flipH="1">
            <a:off x="7299325" y="2738438"/>
            <a:ext cx="12700" cy="1154112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</p:sp>
      <p:sp>
        <p:nvSpPr>
          <p:cNvPr id="8222" name="Line 53"/>
          <p:cNvSpPr/>
          <p:nvPr/>
        </p:nvSpPr>
        <p:spPr>
          <a:xfrm flipH="1">
            <a:off x="7772400" y="2667000"/>
            <a:ext cx="0" cy="1263650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</p:sp>
      <p:sp>
        <p:nvSpPr>
          <p:cNvPr id="8223" name="Line 55"/>
          <p:cNvSpPr/>
          <p:nvPr/>
        </p:nvSpPr>
        <p:spPr>
          <a:xfrm flipH="1">
            <a:off x="8281988" y="2506663"/>
            <a:ext cx="12700" cy="1427162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</p:sp>
      <p:sp>
        <p:nvSpPr>
          <p:cNvPr id="8224" name="Line 56"/>
          <p:cNvSpPr/>
          <p:nvPr/>
        </p:nvSpPr>
        <p:spPr>
          <a:xfrm>
            <a:off x="6424613" y="3255963"/>
            <a:ext cx="385762" cy="1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25" name="Line 58"/>
          <p:cNvSpPr/>
          <p:nvPr/>
        </p:nvSpPr>
        <p:spPr>
          <a:xfrm>
            <a:off x="6821488" y="2930525"/>
            <a:ext cx="48418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26" name="Line 59"/>
          <p:cNvSpPr/>
          <p:nvPr/>
        </p:nvSpPr>
        <p:spPr>
          <a:xfrm flipV="1">
            <a:off x="7315200" y="2743200"/>
            <a:ext cx="492125" cy="127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27" name="Line 60"/>
          <p:cNvSpPr/>
          <p:nvPr/>
        </p:nvSpPr>
        <p:spPr>
          <a:xfrm flipV="1">
            <a:off x="7772400" y="2667000"/>
            <a:ext cx="51117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28" name="Freeform 61"/>
          <p:cNvSpPr/>
          <p:nvPr/>
        </p:nvSpPr>
        <p:spPr>
          <a:xfrm>
            <a:off x="6019800" y="2286000"/>
            <a:ext cx="3684588" cy="1638300"/>
          </a:xfrm>
          <a:custGeom>
            <a:avLst/>
            <a:gdLst/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0"/>
              </a:cxn>
            </a:cxnLst>
            <a:pathLst>
              <a:path w="2287" h="1032">
                <a:moveTo>
                  <a:pt x="0" y="1032"/>
                </a:moveTo>
                <a:cubicBezTo>
                  <a:pt x="106" y="782"/>
                  <a:pt x="212" y="533"/>
                  <a:pt x="593" y="361"/>
                </a:cubicBezTo>
                <a:cubicBezTo>
                  <a:pt x="974" y="189"/>
                  <a:pt x="2005" y="60"/>
                  <a:pt x="2287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29" name="Text Box 63"/>
          <p:cNvSpPr txBox="1"/>
          <p:nvPr/>
        </p:nvSpPr>
        <p:spPr>
          <a:xfrm>
            <a:off x="1052830" y="1191260"/>
            <a:ext cx="4481195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113030" indent="-3175" algn="just">
              <a:lnSpc>
                <a:spcPct val="130000"/>
              </a:lnSpc>
            </a:pP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28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BC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= A</a:t>
            </a:r>
            <a:r>
              <a:rPr lang="en-US" altLang="zh-CN" sz="28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BE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+ A</a:t>
            </a:r>
            <a:r>
              <a:rPr lang="en-US" altLang="zh-CN" sz="28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EF 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+ </a:t>
            </a:r>
            <a:r>
              <a:rPr lang="en-US" altLang="zh-CN" sz="2800">
                <a:solidFill>
                  <a:schemeClr val="tx1"/>
                </a:solidFill>
                <a:latin typeface="VNI-Times" pitchFamily="2" charset="0"/>
              </a:rPr>
              <a:t>…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. . .</a:t>
            </a:r>
            <a:endParaRPr lang="en-US" altLang="zh-CN" sz="28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30" name="Text Box 64"/>
          <p:cNvSpPr txBox="1"/>
          <p:nvPr/>
        </p:nvSpPr>
        <p:spPr>
          <a:xfrm>
            <a:off x="1211580" y="1856740"/>
            <a:ext cx="4622800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  = F</a:t>
            </a:r>
            <a:r>
              <a:rPr lang="en-US" altLang="zh-CN" sz="3200" i="1">
                <a:solidFill>
                  <a:schemeClr val="tx1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8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+ F</a:t>
            </a:r>
            <a:r>
              <a:rPr lang="en-US" altLang="zh-CN" sz="3200" i="1">
                <a:solidFill>
                  <a:schemeClr val="tx1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8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+ . . .</a:t>
            </a:r>
            <a:endParaRPr lang="en-US" altLang="zh-CN" sz="2800" baseline="-25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31" name="Text Box 66"/>
          <p:cNvSpPr txBox="1"/>
          <p:nvPr/>
        </p:nvSpPr>
        <p:spPr>
          <a:xfrm>
            <a:off x="1401445" y="3352800"/>
            <a:ext cx="2502535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  = F.BH</a:t>
            </a:r>
            <a:endParaRPr lang="en-US" altLang="zh-CN" sz="28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32" name="Text Box 68"/>
          <p:cNvSpPr txBox="1"/>
          <p:nvPr/>
        </p:nvSpPr>
        <p:spPr>
          <a:xfrm>
            <a:off x="5880100" y="3148013"/>
            <a:ext cx="65087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000" b="1">
                <a:latin typeface="Times New Roman" panose="02020603050405020304" pitchFamily="18" charset="0"/>
              </a:rPr>
              <a:t>E</a:t>
            </a:r>
            <a:endParaRPr lang="en-US" altLang="zh-CN" sz="2000" b="1" baseline="-25000">
              <a:latin typeface="Times New Roman" panose="02020603050405020304" pitchFamily="18" charset="0"/>
            </a:endParaRPr>
          </a:p>
        </p:txBody>
      </p:sp>
      <p:sp>
        <p:nvSpPr>
          <p:cNvPr id="8233" name="Text Box 70"/>
          <p:cNvSpPr txBox="1"/>
          <p:nvPr/>
        </p:nvSpPr>
        <p:spPr>
          <a:xfrm>
            <a:off x="6016625" y="3790950"/>
            <a:ext cx="49847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000" b="1" i="1">
                <a:latin typeface="Times New Roman" panose="02020603050405020304" pitchFamily="18" charset="0"/>
              </a:rPr>
              <a:t>x</a:t>
            </a:r>
            <a:r>
              <a:rPr lang="en-US" altLang="zh-CN" sz="2000" b="1" baseline="-25000">
                <a:latin typeface="Times New Roman" panose="02020603050405020304" pitchFamily="18" charset="0"/>
              </a:rPr>
              <a:t>1</a:t>
            </a:r>
            <a:endParaRPr lang="en-US" altLang="zh-CN" sz="2000" b="1">
              <a:latin typeface="Times New Roman" panose="02020603050405020304" pitchFamily="18" charset="0"/>
            </a:endParaRPr>
          </a:p>
        </p:txBody>
      </p:sp>
      <p:sp>
        <p:nvSpPr>
          <p:cNvPr id="8234" name="Text Box 71"/>
          <p:cNvSpPr txBox="1"/>
          <p:nvPr/>
        </p:nvSpPr>
        <p:spPr>
          <a:xfrm>
            <a:off x="6400800" y="3243263"/>
            <a:ext cx="65087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000" b="1" i="1">
                <a:latin typeface="Times New Roman" panose="02020603050405020304" pitchFamily="18" charset="0"/>
              </a:rPr>
              <a:t>x</a:t>
            </a:r>
            <a:r>
              <a:rPr lang="en-US" altLang="zh-CN" sz="2000" b="1" baseline="-25000">
                <a:latin typeface="Times New Roman" panose="02020603050405020304" pitchFamily="18" charset="0"/>
              </a:rPr>
              <a:t>2</a:t>
            </a:r>
            <a:endParaRPr lang="en-US" altLang="zh-CN" sz="2000" b="1">
              <a:latin typeface="Times New Roman" panose="02020603050405020304" pitchFamily="18" charset="0"/>
            </a:endParaRPr>
          </a:p>
        </p:txBody>
      </p:sp>
      <p:sp>
        <p:nvSpPr>
          <p:cNvPr id="8235" name="Text Box 72"/>
          <p:cNvSpPr txBox="1"/>
          <p:nvPr/>
        </p:nvSpPr>
        <p:spPr>
          <a:xfrm>
            <a:off x="6783388" y="2876550"/>
            <a:ext cx="65087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000" b="1" i="1">
                <a:latin typeface="Times New Roman" panose="02020603050405020304" pitchFamily="18" charset="0"/>
              </a:rPr>
              <a:t>x</a:t>
            </a:r>
            <a:r>
              <a:rPr lang="en-US" altLang="zh-CN" sz="2000" b="1" baseline="-25000">
                <a:latin typeface="Times New Roman" panose="02020603050405020304" pitchFamily="18" charset="0"/>
              </a:rPr>
              <a:t>3</a:t>
            </a:r>
            <a:endParaRPr lang="en-US" altLang="zh-CN" sz="2000" b="1">
              <a:latin typeface="Times New Roman" panose="02020603050405020304" pitchFamily="18" charset="0"/>
            </a:endParaRPr>
          </a:p>
        </p:txBody>
      </p:sp>
      <p:sp>
        <p:nvSpPr>
          <p:cNvPr id="8236" name="Text Box 73"/>
          <p:cNvSpPr txBox="1"/>
          <p:nvPr/>
        </p:nvSpPr>
        <p:spPr>
          <a:xfrm>
            <a:off x="1186815" y="2550795"/>
            <a:ext cx="4354830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  = F(</a:t>
            </a:r>
            <a:r>
              <a:rPr lang="en-US" altLang="zh-CN" sz="3200" i="1">
                <a:solidFill>
                  <a:schemeClr val="tx1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8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+ </a:t>
            </a:r>
            <a:r>
              <a:rPr lang="en-US" altLang="zh-CN" sz="3200" i="1">
                <a:solidFill>
                  <a:schemeClr val="tx1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8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+ . . .)</a:t>
            </a:r>
            <a:endParaRPr lang="en-US" altLang="zh-CN" sz="2800" baseline="-25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37" name="Text Box 74"/>
          <p:cNvSpPr txBox="1"/>
          <p:nvPr/>
        </p:nvSpPr>
        <p:spPr>
          <a:xfrm>
            <a:off x="1410335" y="4067175"/>
            <a:ext cx="2520315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  = </a:t>
            </a:r>
            <a:r>
              <a:rPr lang="en-US" altLang="zh-CN" sz="2800" err="1">
                <a:solidFill>
                  <a:schemeClr val="tx1"/>
                </a:solidFill>
                <a:latin typeface="Times New Roman" panose="02020603050405020304" pitchFamily="18" charset="0"/>
              </a:rPr>
              <a:t>qEd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endParaRPr lang="en-US" altLang="zh-CN" sz="28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38" name="Text Box 75"/>
          <p:cNvSpPr txBox="1"/>
          <p:nvPr/>
        </p:nvSpPr>
        <p:spPr>
          <a:xfrm>
            <a:off x="6194425" y="2711450"/>
            <a:ext cx="65087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000" b="1">
                <a:latin typeface="Times New Roman" panose="02020603050405020304" pitchFamily="18" charset="0"/>
              </a:rPr>
              <a:t>F</a:t>
            </a:r>
            <a:endParaRPr lang="en-US" altLang="zh-CN" sz="2000" b="1" baseline="-25000">
              <a:latin typeface="Times New Roman" panose="02020603050405020304" pitchFamily="18" charset="0"/>
            </a:endParaRPr>
          </a:p>
        </p:txBody>
      </p:sp>
      <p:sp>
        <p:nvSpPr>
          <p:cNvPr id="8239" name="Text Box 76"/>
          <p:cNvSpPr txBox="1"/>
          <p:nvPr/>
        </p:nvSpPr>
        <p:spPr>
          <a:xfrm>
            <a:off x="6710363" y="2397125"/>
            <a:ext cx="65087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000" b="1">
                <a:latin typeface="Times New Roman" panose="02020603050405020304" pitchFamily="18" charset="0"/>
              </a:rPr>
              <a:t>G</a:t>
            </a:r>
            <a:endParaRPr lang="en-US" altLang="zh-CN" sz="2000" b="1" baseline="-25000">
              <a:latin typeface="Times New Roman" panose="02020603050405020304" pitchFamily="18" charset="0"/>
            </a:endParaRPr>
          </a:p>
        </p:txBody>
      </p:sp>
      <p:sp>
        <p:nvSpPr>
          <p:cNvPr id="8240" name="Text Box 62"/>
          <p:cNvSpPr txBox="1"/>
          <p:nvPr/>
        </p:nvSpPr>
        <p:spPr>
          <a:xfrm>
            <a:off x="330835" y="16510"/>
            <a:ext cx="10427970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lực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đều</a:t>
            </a:r>
            <a:endParaRPr lang="en-US" altLang="zh-CN" sz="3200" b="1" i="1" err="1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7222" name="Group 7221"/>
          <p:cNvGrpSpPr/>
          <p:nvPr/>
        </p:nvGrpSpPr>
        <p:grpSpPr>
          <a:xfrm>
            <a:off x="5638800" y="3657600"/>
            <a:ext cx="1612900" cy="460375"/>
            <a:chOff x="3375" y="798"/>
            <a:chExt cx="1001" cy="290"/>
          </a:xfrm>
        </p:grpSpPr>
        <p:sp>
          <p:nvSpPr>
            <p:cNvPr id="8242" name="Oval 20"/>
            <p:cNvSpPr/>
            <p:nvPr/>
          </p:nvSpPr>
          <p:spPr>
            <a:xfrm>
              <a:off x="3561" y="885"/>
              <a:ext cx="135" cy="123"/>
            </a:xfrm>
            <a:prstGeom prst="ellipse">
              <a:avLst/>
            </a:prstGeom>
            <a:gradFill rotWithShape="1">
              <a:gsLst>
                <a:gs pos="0">
                  <a:srgbClr val="CC0000">
                    <a:alpha val="57001"/>
                  </a:srgbClr>
                </a:gs>
                <a:gs pos="100000">
                  <a:srgbClr val="FF3300"/>
                </a:gs>
              </a:gsLst>
              <a:lin ang="2700000" scaled="1"/>
              <a:tileRect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 anchorCtr="0"/>
            <a:p>
              <a:endParaRPr lang="vi-VN" altLang="x-none" dirty="0">
                <a:latin typeface="Times New Roman" panose="02020603050405020304" pitchFamily="18" charset="0"/>
              </a:endParaRPr>
            </a:p>
          </p:txBody>
        </p:sp>
        <p:sp>
          <p:nvSpPr>
            <p:cNvPr id="8243" name="Line 22"/>
            <p:cNvSpPr/>
            <p:nvPr/>
          </p:nvSpPr>
          <p:spPr>
            <a:xfrm>
              <a:off x="3696" y="960"/>
              <a:ext cx="432" cy="0"/>
            </a:xfrm>
            <a:prstGeom prst="line">
              <a:avLst/>
            </a:prstGeom>
            <a:ln w="57150" cap="flat" cmpd="sng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8244" name="Text Box 7220"/>
            <p:cNvSpPr txBox="1"/>
            <p:nvPr/>
          </p:nvSpPr>
          <p:spPr>
            <a:xfrm>
              <a:off x="3375" y="798"/>
              <a:ext cx="1001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 b="1">
                  <a:latin typeface="Times New Roman" panose="02020603050405020304" pitchFamily="18" charset="0"/>
                </a:rPr>
                <a:t>q           F</a:t>
              </a:r>
              <a:endParaRPr lang="en-US" altLang="zh-CN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8245" name="Straight Connector 7222"/>
          <p:cNvSpPr/>
          <p:nvPr/>
        </p:nvSpPr>
        <p:spPr>
          <a:xfrm>
            <a:off x="8305800" y="2514600"/>
            <a:ext cx="13906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46" name="Straight Connector 7224"/>
          <p:cNvSpPr/>
          <p:nvPr/>
        </p:nvSpPr>
        <p:spPr>
          <a:xfrm>
            <a:off x="9677400" y="4038600"/>
            <a:ext cx="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3277e-05 -2.24894e-05 C 0.00362474 -0.0196838 0.00742799 -0.0391192 0.0148911 -0.058323 C 0.0223618 -0.0775364 0.0299607 -0.0974157 0.0446304 -0.115066 C 0.0593077 -0.132716 0.0602207 -0.144557 0.102932 -0.16376 C 0.145643 -0.182974 0.223195 -0.206433 0.300754 -0.229883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" y="-1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Text Box 24"/>
          <p:cNvSpPr txBox="1"/>
          <p:nvPr/>
        </p:nvSpPr>
        <p:spPr>
          <a:xfrm>
            <a:off x="1224280" y="752475"/>
            <a:ext cx="8985250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	</a:t>
            </a:r>
            <a:r>
              <a:rPr lang="en-US" altLang="zh-CN" sz="2800" b="1" err="1">
                <a:solidFill>
                  <a:srgbClr val="FF3300"/>
                </a:solidFill>
                <a:latin typeface="Times New Roman" panose="02020603050405020304" pitchFamily="18" charset="0"/>
              </a:rPr>
              <a:t>Kết luận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:</a:t>
            </a:r>
            <a:endParaRPr lang="en-US" altLang="zh-CN" sz="28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18" name="Text Box 40"/>
          <p:cNvSpPr txBox="1"/>
          <p:nvPr/>
        </p:nvSpPr>
        <p:spPr>
          <a:xfrm>
            <a:off x="1167765" y="1524000"/>
            <a:ext cx="9939020" cy="289179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/>
            <a:r>
              <a:rPr lang="en-US" altLang="zh-CN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 của lực điện l</a:t>
            </a:r>
            <a:r>
              <a:rPr lang="en-US" altLang="zh-CN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àm di chuyển một điện tích trong điện trường đều từ điểm này đến điểm khác luôn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4805" indent="-344805" algn="just">
              <a:buFont typeface="Arial" panose="020B0604020202020204" pitchFamily="34" charset="0"/>
              <a:buChar char="•"/>
            </a:pPr>
            <a:r>
              <a:rPr lang="en-US" altLang="zh-CN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 lệ với độ lớn điện tích di chuyển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4805" indent="-344805" algn="just">
              <a:buFont typeface="Arial" panose="020B0604020202020204" pitchFamily="34" charset="0"/>
              <a:buChar char="•"/>
            </a:pPr>
            <a:r>
              <a:rPr lang="en-US" altLang="zh-CN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 phụ thuộc vào hình dạng đường đi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4805" indent="-344805" algn="just">
              <a:buFont typeface="Arial" panose="020B0604020202020204" pitchFamily="34" charset="0"/>
              <a:buChar char="•"/>
            </a:pPr>
            <a:r>
              <a:rPr lang="en-US" altLang="zh-CN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 phụ thuộc và</a:t>
            </a:r>
            <a:r>
              <a:rPr lang="en-US" altLang="zh-CN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o vị trí điểm đầu và điểm cuối.</a:t>
            </a:r>
            <a:endParaRPr lang="en-US" altLang="zh-CN" sz="2800" err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219" name="Group 52"/>
          <p:cNvGrpSpPr/>
          <p:nvPr/>
        </p:nvGrpSpPr>
        <p:grpSpPr>
          <a:xfrm>
            <a:off x="3687763" y="5113338"/>
            <a:ext cx="2732087" cy="1119187"/>
            <a:chOff x="1737" y="2871"/>
            <a:chExt cx="1721" cy="705"/>
          </a:xfrm>
        </p:grpSpPr>
        <p:sp>
          <p:nvSpPr>
            <p:cNvPr id="9220" name="Text Box 50"/>
            <p:cNvSpPr txBox="1"/>
            <p:nvPr/>
          </p:nvSpPr>
          <p:spPr>
            <a:xfrm>
              <a:off x="1764" y="3026"/>
              <a:ext cx="1694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 sz="3600" b="1">
                  <a:latin typeface="Times New Roman" panose="02020603050405020304" pitchFamily="18" charset="0"/>
                </a:rPr>
                <a:t>A = </a:t>
              </a:r>
              <a:r>
                <a:rPr lang="en-US" altLang="zh-CN" sz="3600" b="1" err="1">
                  <a:latin typeface="Times New Roman" panose="02020603050405020304" pitchFamily="18" charset="0"/>
                </a:rPr>
                <a:t>q.E.d</a:t>
              </a:r>
              <a:endParaRPr lang="en-US" altLang="zh-CN" sz="3600" b="1">
                <a:latin typeface="Times New Roman" panose="02020603050405020304" pitchFamily="18" charset="0"/>
              </a:endParaRPr>
            </a:p>
          </p:txBody>
        </p:sp>
        <p:sp>
          <p:nvSpPr>
            <p:cNvPr id="9221" name="Rectangle 51"/>
            <p:cNvSpPr/>
            <p:nvPr/>
          </p:nvSpPr>
          <p:spPr>
            <a:xfrm>
              <a:off x="1737" y="2871"/>
              <a:ext cx="1694" cy="705"/>
            </a:xfrm>
            <a:prstGeom prst="rect">
              <a:avLst/>
            </a:prstGeom>
            <a:noFill/>
            <a:ln w="381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vi-VN" altLang="x-none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116763" y="4775200"/>
            <a:ext cx="2852738" cy="18148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sz="2800" b="1" kern="1200" cap="none" spc="0" normalizeH="0" baseline="0" noProof="0" dirty="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Đơn vị:</a:t>
            </a:r>
            <a:endParaRPr kumimoji="0" lang="en-US" sz="2800" b="1" kern="1200" cap="none" spc="0" normalizeH="0" baseline="0" noProof="0" dirty="0">
              <a:solidFill>
                <a:srgbClr val="0000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0" marR="0" indent="-457200" defTabSz="914400"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2800" kern="1200" cap="none" spc="0" normalizeH="0" baseline="0" noProof="0" dirty="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A: J ;     q: C</a:t>
            </a:r>
            <a:endParaRPr kumimoji="0" lang="en-US" sz="2800" kern="1200" cap="none" spc="0" normalizeH="0" baseline="0" noProof="0" dirty="0">
              <a:solidFill>
                <a:srgbClr val="0000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0" marR="0" indent="-457200" defTabSz="914400"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2800" kern="1200" cap="none" spc="0" normalizeH="0" baseline="0" noProof="0" dirty="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E: V/m ;  d: m</a:t>
            </a:r>
            <a:endParaRPr kumimoji="0" lang="vi-VN" sz="2800" kern="1200" cap="none" spc="0" normalizeH="0" baseline="0" noProof="0" dirty="0">
              <a:solidFill>
                <a:srgbClr val="0000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223" name="Text Box 62"/>
          <p:cNvSpPr txBox="1"/>
          <p:nvPr/>
        </p:nvSpPr>
        <p:spPr>
          <a:xfrm>
            <a:off x="915670" y="0"/>
            <a:ext cx="10340975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lực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đều</a:t>
            </a:r>
            <a:endParaRPr lang="en-US" altLang="zh-CN" sz="3200" b="1" i="1" err="1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Text Box 62"/>
          <p:cNvSpPr txBox="1"/>
          <p:nvPr/>
        </p:nvSpPr>
        <p:spPr>
          <a:xfrm>
            <a:off x="500380" y="0"/>
            <a:ext cx="10711815" cy="13709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4805" indent="-344805" algn="just">
              <a:lnSpc>
                <a:spcPct val="130000"/>
              </a:lnSpc>
            </a:pP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lực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tích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q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di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chuyển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bất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kì</a:t>
            </a:r>
            <a:endParaRPr lang="en-US" altLang="zh-CN" sz="3200" b="1" i="1" err="1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0242" name="Group 181"/>
          <p:cNvGrpSpPr/>
          <p:nvPr/>
        </p:nvGrpSpPr>
        <p:grpSpPr>
          <a:xfrm>
            <a:off x="5943600" y="3024188"/>
            <a:ext cx="4384675" cy="2309812"/>
            <a:chOff x="2902" y="2529"/>
            <a:chExt cx="2762" cy="1455"/>
          </a:xfrm>
        </p:grpSpPr>
        <p:grpSp>
          <p:nvGrpSpPr>
            <p:cNvPr id="10243" name="Group 142"/>
            <p:cNvGrpSpPr/>
            <p:nvPr/>
          </p:nvGrpSpPr>
          <p:grpSpPr>
            <a:xfrm>
              <a:off x="3540" y="3159"/>
              <a:ext cx="281" cy="216"/>
              <a:chOff x="3885" y="1365"/>
              <a:chExt cx="1140" cy="1140"/>
            </a:xfrm>
          </p:grpSpPr>
          <p:sp>
            <p:nvSpPr>
              <p:cNvPr id="10244" name="Oval 143"/>
              <p:cNvSpPr/>
              <p:nvPr/>
            </p:nvSpPr>
            <p:spPr>
              <a:xfrm>
                <a:off x="3885" y="1365"/>
                <a:ext cx="1140" cy="1140"/>
              </a:xfrm>
              <a:prstGeom prst="ellipse">
                <a:avLst/>
              </a:prstGeom>
              <a:solidFill>
                <a:schemeClr val="bg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en-US" altLang="zh-CN">
                  <a:latin typeface="Arial" panose="020B0604020202020204" pitchFamily="34" charset="0"/>
                </a:endParaRPr>
              </a:p>
            </p:txBody>
          </p:sp>
          <p:grpSp>
            <p:nvGrpSpPr>
              <p:cNvPr id="10245" name="Group 144"/>
              <p:cNvGrpSpPr/>
              <p:nvPr/>
            </p:nvGrpSpPr>
            <p:grpSpPr>
              <a:xfrm>
                <a:off x="4033" y="1567"/>
                <a:ext cx="832" cy="754"/>
                <a:chOff x="3885" y="1365"/>
                <a:chExt cx="2693" cy="2715"/>
              </a:xfrm>
            </p:grpSpPr>
            <p:sp>
              <p:nvSpPr>
                <p:cNvPr id="10246" name="Line 145"/>
                <p:cNvSpPr/>
                <p:nvPr/>
              </p:nvSpPr>
              <p:spPr>
                <a:xfrm>
                  <a:off x="3885" y="2740"/>
                  <a:ext cx="2693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0247" name="Line 146"/>
                <p:cNvSpPr/>
                <p:nvPr/>
              </p:nvSpPr>
              <p:spPr>
                <a:xfrm>
                  <a:off x="5235" y="1365"/>
                  <a:ext cx="0" cy="2715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10248" name="Group 147"/>
            <p:cNvGrpSpPr/>
            <p:nvPr/>
          </p:nvGrpSpPr>
          <p:grpSpPr>
            <a:xfrm>
              <a:off x="4744" y="3120"/>
              <a:ext cx="284" cy="232"/>
              <a:chOff x="5220" y="2175"/>
              <a:chExt cx="1440" cy="1440"/>
            </a:xfrm>
          </p:grpSpPr>
          <p:sp>
            <p:nvSpPr>
              <p:cNvPr id="10249" name="Oval 148"/>
              <p:cNvSpPr/>
              <p:nvPr/>
            </p:nvSpPr>
            <p:spPr>
              <a:xfrm>
                <a:off x="5220" y="2175"/>
                <a:ext cx="1440" cy="1440"/>
              </a:xfrm>
              <a:prstGeom prst="ellipse">
                <a:avLst/>
              </a:prstGeom>
              <a:solidFill>
                <a:schemeClr val="bg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en-US" altLang="zh-CN">
                  <a:latin typeface="Arial" panose="020B0604020202020204" pitchFamily="34" charset="0"/>
                </a:endParaRPr>
              </a:p>
            </p:txBody>
          </p:sp>
          <p:sp>
            <p:nvSpPr>
              <p:cNvPr id="10250" name="Line 149"/>
              <p:cNvSpPr/>
              <p:nvPr/>
            </p:nvSpPr>
            <p:spPr>
              <a:xfrm>
                <a:off x="5405" y="2895"/>
                <a:ext cx="1087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0251" name="Group 150"/>
            <p:cNvGrpSpPr/>
            <p:nvPr/>
          </p:nvGrpSpPr>
          <p:grpSpPr>
            <a:xfrm>
              <a:off x="2902" y="2529"/>
              <a:ext cx="2762" cy="1455"/>
              <a:chOff x="1344" y="362"/>
              <a:chExt cx="2762" cy="1455"/>
            </a:xfrm>
          </p:grpSpPr>
          <p:sp>
            <p:nvSpPr>
              <p:cNvPr id="10252" name="Arc 151"/>
              <p:cNvSpPr/>
              <p:nvPr/>
            </p:nvSpPr>
            <p:spPr>
              <a:xfrm rot="-1241757" flipV="1">
                <a:off x="2890" y="1291"/>
                <a:ext cx="52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53" name="Arc 152"/>
              <p:cNvSpPr/>
              <p:nvPr/>
            </p:nvSpPr>
            <p:spPr>
              <a:xfrm rot="2488752" flipV="1">
                <a:off x="2352" y="851"/>
                <a:ext cx="720" cy="6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54" name="Arc 153"/>
              <p:cNvSpPr/>
              <p:nvPr/>
            </p:nvSpPr>
            <p:spPr>
              <a:xfrm rot="-8250100" flipV="1">
                <a:off x="2352" y="624"/>
                <a:ext cx="720" cy="6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55" name="Line 154"/>
              <p:cNvSpPr/>
              <p:nvPr/>
            </p:nvSpPr>
            <p:spPr>
              <a:xfrm>
                <a:off x="2256" y="1104"/>
                <a:ext cx="912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0256" name="Line 155"/>
              <p:cNvSpPr/>
              <p:nvPr/>
            </p:nvSpPr>
            <p:spPr>
              <a:xfrm>
                <a:off x="1344" y="1104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0257" name="Line 156"/>
              <p:cNvSpPr/>
              <p:nvPr/>
            </p:nvSpPr>
            <p:spPr>
              <a:xfrm>
                <a:off x="3482" y="1078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0258" name="Arc 157"/>
              <p:cNvSpPr/>
              <p:nvPr/>
            </p:nvSpPr>
            <p:spPr>
              <a:xfrm rot="9680351" flipV="1">
                <a:off x="2032" y="407"/>
                <a:ext cx="52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59" name="Arc 158"/>
              <p:cNvSpPr/>
              <p:nvPr/>
            </p:nvSpPr>
            <p:spPr>
              <a:xfrm rot="-4962463" flipV="1">
                <a:off x="2817" y="386"/>
                <a:ext cx="52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60" name="Arc 159"/>
              <p:cNvSpPr/>
              <p:nvPr/>
            </p:nvSpPr>
            <p:spPr>
              <a:xfrm rot="6035933" flipV="1">
                <a:off x="2026" y="1313"/>
                <a:ext cx="52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61" name="Arc 160"/>
              <p:cNvSpPr/>
              <p:nvPr/>
            </p:nvSpPr>
            <p:spPr>
              <a:xfrm rot="6363212" flipV="1">
                <a:off x="1612" y="448"/>
                <a:ext cx="52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62" name="Arc 161"/>
              <p:cNvSpPr/>
              <p:nvPr/>
            </p:nvSpPr>
            <p:spPr>
              <a:xfrm rot="8984242" flipV="1">
                <a:off x="1632" y="1248"/>
                <a:ext cx="52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63" name="Arc 162"/>
              <p:cNvSpPr/>
              <p:nvPr/>
            </p:nvSpPr>
            <p:spPr>
              <a:xfrm rot="-4189072" flipV="1">
                <a:off x="3300" y="1252"/>
                <a:ext cx="52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64" name="Arc 163"/>
              <p:cNvSpPr/>
              <p:nvPr/>
            </p:nvSpPr>
            <p:spPr>
              <a:xfrm rot="-1300939" flipV="1">
                <a:off x="3358" y="429"/>
                <a:ext cx="481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10265" name="Group 164"/>
            <p:cNvGrpSpPr/>
            <p:nvPr/>
          </p:nvGrpSpPr>
          <p:grpSpPr>
            <a:xfrm>
              <a:off x="2998" y="2551"/>
              <a:ext cx="2352" cy="1392"/>
              <a:chOff x="1440" y="384"/>
              <a:chExt cx="2352" cy="1392"/>
            </a:xfrm>
          </p:grpSpPr>
          <p:sp>
            <p:nvSpPr>
              <p:cNvPr id="10266" name="Line 165"/>
              <p:cNvSpPr/>
              <p:nvPr/>
            </p:nvSpPr>
            <p:spPr>
              <a:xfrm>
                <a:off x="2640" y="1104"/>
                <a:ext cx="192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0267" name="Line 166"/>
              <p:cNvSpPr/>
              <p:nvPr/>
            </p:nvSpPr>
            <p:spPr>
              <a:xfrm flipH="1" flipV="1">
                <a:off x="1440" y="1104"/>
                <a:ext cx="144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0268" name="Line 167"/>
              <p:cNvSpPr/>
              <p:nvPr/>
            </p:nvSpPr>
            <p:spPr>
              <a:xfrm flipH="1">
                <a:off x="2098" y="1618"/>
                <a:ext cx="48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0269" name="Line 168"/>
              <p:cNvSpPr/>
              <p:nvPr/>
            </p:nvSpPr>
            <p:spPr>
              <a:xfrm flipH="1" flipV="1">
                <a:off x="1708" y="528"/>
                <a:ext cx="0" cy="48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0270" name="Line 169"/>
              <p:cNvSpPr/>
              <p:nvPr/>
            </p:nvSpPr>
            <p:spPr>
              <a:xfrm flipV="1">
                <a:off x="2304" y="384"/>
                <a:ext cx="48" cy="48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0271" name="Line 170"/>
              <p:cNvSpPr/>
              <p:nvPr/>
            </p:nvSpPr>
            <p:spPr>
              <a:xfrm flipH="1">
                <a:off x="3600" y="1078"/>
                <a:ext cx="192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0272" name="Line 171"/>
              <p:cNvSpPr/>
              <p:nvPr/>
            </p:nvSpPr>
            <p:spPr>
              <a:xfrm flipH="1">
                <a:off x="3673" y="720"/>
                <a:ext cx="57" cy="96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0273" name="Line 172"/>
              <p:cNvSpPr/>
              <p:nvPr/>
            </p:nvSpPr>
            <p:spPr>
              <a:xfrm flipV="1">
                <a:off x="3256" y="1536"/>
                <a:ext cx="56" cy="96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0274" name="Line 173"/>
              <p:cNvSpPr/>
              <p:nvPr/>
            </p:nvSpPr>
            <p:spPr>
              <a:xfrm flipH="1" flipV="1">
                <a:off x="3648" y="1344"/>
                <a:ext cx="48" cy="96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0275" name="Line 174"/>
              <p:cNvSpPr/>
              <p:nvPr/>
            </p:nvSpPr>
            <p:spPr>
              <a:xfrm flipV="1">
                <a:off x="2448" y="768"/>
                <a:ext cx="48" cy="34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0276" name="Line 175"/>
              <p:cNvSpPr/>
              <p:nvPr/>
            </p:nvSpPr>
            <p:spPr>
              <a:xfrm>
                <a:off x="2352" y="1290"/>
                <a:ext cx="48" cy="48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0277" name="Line 176"/>
              <p:cNvSpPr/>
              <p:nvPr/>
            </p:nvSpPr>
            <p:spPr>
              <a:xfrm>
                <a:off x="3264" y="672"/>
                <a:ext cx="22" cy="105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0278" name="Line 177"/>
              <p:cNvSpPr/>
              <p:nvPr/>
            </p:nvSpPr>
            <p:spPr>
              <a:xfrm>
                <a:off x="1731" y="1672"/>
                <a:ext cx="45" cy="104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</p:grpSp>
      </p:grpSp>
      <p:sp>
        <p:nvSpPr>
          <p:cNvPr id="10279" name="Freeform 187"/>
          <p:cNvSpPr/>
          <p:nvPr/>
        </p:nvSpPr>
        <p:spPr>
          <a:xfrm>
            <a:off x="8077200" y="2397125"/>
            <a:ext cx="2008188" cy="955675"/>
          </a:xfrm>
          <a:custGeom>
            <a:avLst/>
            <a:gdLst/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</a:cxnLst>
            <a:pathLst>
              <a:path w="1265" h="602">
                <a:moveTo>
                  <a:pt x="0" y="602"/>
                </a:moveTo>
                <a:cubicBezTo>
                  <a:pt x="49" y="599"/>
                  <a:pt x="224" y="596"/>
                  <a:pt x="297" y="585"/>
                </a:cubicBezTo>
                <a:cubicBezTo>
                  <a:pt x="370" y="574"/>
                  <a:pt x="409" y="546"/>
                  <a:pt x="439" y="533"/>
                </a:cubicBezTo>
                <a:cubicBezTo>
                  <a:pt x="469" y="520"/>
                  <a:pt x="464" y="510"/>
                  <a:pt x="480" y="506"/>
                </a:cubicBezTo>
                <a:cubicBezTo>
                  <a:pt x="520" y="496"/>
                  <a:pt x="562" y="497"/>
                  <a:pt x="603" y="492"/>
                </a:cubicBezTo>
                <a:cubicBezTo>
                  <a:pt x="693" y="402"/>
                  <a:pt x="527" y="559"/>
                  <a:pt x="713" y="437"/>
                </a:cubicBezTo>
                <a:cubicBezTo>
                  <a:pt x="779" y="394"/>
                  <a:pt x="846" y="392"/>
                  <a:pt x="919" y="368"/>
                </a:cubicBezTo>
                <a:cubicBezTo>
                  <a:pt x="937" y="354"/>
                  <a:pt x="952" y="340"/>
                  <a:pt x="973" y="327"/>
                </a:cubicBezTo>
                <a:cubicBezTo>
                  <a:pt x="994" y="314"/>
                  <a:pt x="1026" y="302"/>
                  <a:pt x="1047" y="288"/>
                </a:cubicBezTo>
                <a:cubicBezTo>
                  <a:pt x="1068" y="274"/>
                  <a:pt x="1078" y="258"/>
                  <a:pt x="1100" y="244"/>
                </a:cubicBezTo>
                <a:cubicBezTo>
                  <a:pt x="1122" y="230"/>
                  <a:pt x="1156" y="224"/>
                  <a:pt x="1179" y="204"/>
                </a:cubicBezTo>
                <a:cubicBezTo>
                  <a:pt x="1202" y="184"/>
                  <a:pt x="1225" y="156"/>
                  <a:pt x="1239" y="122"/>
                </a:cubicBezTo>
                <a:cubicBezTo>
                  <a:pt x="1253" y="88"/>
                  <a:pt x="1260" y="25"/>
                  <a:pt x="1265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0280" name="Freeform 189"/>
          <p:cNvSpPr/>
          <p:nvPr/>
        </p:nvSpPr>
        <p:spPr>
          <a:xfrm>
            <a:off x="10088563" y="990600"/>
            <a:ext cx="100012" cy="1284288"/>
          </a:xfrm>
          <a:custGeom>
            <a:avLst/>
            <a:gdLst/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</a:cxnLst>
            <a:pathLst>
              <a:path w="63" h="809">
                <a:moveTo>
                  <a:pt x="0" y="809"/>
                </a:moveTo>
                <a:cubicBezTo>
                  <a:pt x="5" y="663"/>
                  <a:pt x="5" y="516"/>
                  <a:pt x="14" y="370"/>
                </a:cubicBezTo>
                <a:cubicBezTo>
                  <a:pt x="15" y="356"/>
                  <a:pt x="22" y="342"/>
                  <a:pt x="28" y="329"/>
                </a:cubicBezTo>
                <a:cubicBezTo>
                  <a:pt x="35" y="314"/>
                  <a:pt x="54" y="304"/>
                  <a:pt x="55" y="288"/>
                </a:cubicBezTo>
                <a:cubicBezTo>
                  <a:pt x="63" y="192"/>
                  <a:pt x="55" y="96"/>
                  <a:pt x="55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0281" name="Text Box 190"/>
          <p:cNvSpPr txBox="1"/>
          <p:nvPr/>
        </p:nvSpPr>
        <p:spPr>
          <a:xfrm>
            <a:off x="10210800" y="609600"/>
            <a:ext cx="4572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2800">
                <a:latin typeface="Arial" panose="020B0604020202020204" pitchFamily="34" charset="0"/>
              </a:rPr>
              <a:t>∞</a:t>
            </a:r>
            <a:endParaRPr lang="en-US" altLang="zh-CN" sz="280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5313" name="Group 193"/>
          <p:cNvGrpSpPr/>
          <p:nvPr/>
        </p:nvGrpSpPr>
        <p:grpSpPr>
          <a:xfrm>
            <a:off x="7834313" y="3262313"/>
            <a:ext cx="228600" cy="190500"/>
            <a:chOff x="3885" y="1365"/>
            <a:chExt cx="1140" cy="1140"/>
          </a:xfrm>
        </p:grpSpPr>
        <p:sp>
          <p:nvSpPr>
            <p:cNvPr id="10283" name="Oval 194"/>
            <p:cNvSpPr/>
            <p:nvPr/>
          </p:nvSpPr>
          <p:spPr>
            <a:xfrm>
              <a:off x="3885" y="1365"/>
              <a:ext cx="1140" cy="1140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grpSp>
          <p:nvGrpSpPr>
            <p:cNvPr id="10284" name="Group 195"/>
            <p:cNvGrpSpPr/>
            <p:nvPr/>
          </p:nvGrpSpPr>
          <p:grpSpPr>
            <a:xfrm>
              <a:off x="4033" y="1567"/>
              <a:ext cx="832" cy="754"/>
              <a:chOff x="3885" y="1365"/>
              <a:chExt cx="2693" cy="2715"/>
            </a:xfrm>
          </p:grpSpPr>
          <p:sp>
            <p:nvSpPr>
              <p:cNvPr id="10285" name="Line 196"/>
              <p:cNvSpPr/>
              <p:nvPr/>
            </p:nvSpPr>
            <p:spPr>
              <a:xfrm>
                <a:off x="3885" y="2740"/>
                <a:ext cx="2693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0286" name="Line 197"/>
              <p:cNvSpPr/>
              <p:nvPr/>
            </p:nvSpPr>
            <p:spPr>
              <a:xfrm>
                <a:off x="5235" y="1365"/>
                <a:ext cx="0" cy="2715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sp>
        <p:nvSpPr>
          <p:cNvPr id="10287" name="Text Box 179"/>
          <p:cNvSpPr txBox="1"/>
          <p:nvPr/>
        </p:nvSpPr>
        <p:spPr>
          <a:xfrm>
            <a:off x="9601200" y="2209800"/>
            <a:ext cx="304800" cy="4603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N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10288" name="Oval 42042"/>
          <p:cNvSpPr/>
          <p:nvPr/>
        </p:nvSpPr>
        <p:spPr>
          <a:xfrm>
            <a:off x="9982200" y="2590800"/>
            <a:ext cx="76200" cy="76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0289" name="Text Box 179"/>
          <p:cNvSpPr txBox="1"/>
          <p:nvPr/>
        </p:nvSpPr>
        <p:spPr>
          <a:xfrm>
            <a:off x="7772400" y="2743200"/>
            <a:ext cx="304800" cy="4603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M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10290" name="Oval 42044"/>
          <p:cNvSpPr/>
          <p:nvPr/>
        </p:nvSpPr>
        <p:spPr>
          <a:xfrm>
            <a:off x="7924800" y="3319463"/>
            <a:ext cx="76200" cy="76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42046" name="Rectangles 42045"/>
          <p:cNvSpPr/>
          <p:nvPr/>
        </p:nvSpPr>
        <p:spPr>
          <a:xfrm>
            <a:off x="500380" y="1533525"/>
            <a:ext cx="5462270" cy="359219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just">
              <a:lnSpc>
                <a:spcPct val="130000"/>
              </a:lnSpc>
              <a:buChar char="-"/>
            </a:pPr>
            <a:r>
              <a:rPr lang="en-US" altLang="zh-CN" sz="2500" err="1">
                <a:latin typeface="Times New Roman" panose="02020603050405020304" pitchFamily="18" charset="0"/>
              </a:rPr>
              <a:t> Công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lực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điện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tác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dụng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lên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điện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tích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di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chuyển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trong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điện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trường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bất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kì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cũng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không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phụ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thộc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vào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hình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dạng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đường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đi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chỉ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phụ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thộc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vào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vị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trí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điểm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đầu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và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điểm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cuối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của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điện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tích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di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chuyển</a:t>
            </a:r>
            <a:r>
              <a:rPr lang="en-US" altLang="zh-CN" sz="2500">
                <a:latin typeface="Times New Roman" panose="02020603050405020304" pitchFamily="18" charset="0"/>
              </a:rPr>
              <a:t>. </a:t>
            </a:r>
            <a:r>
              <a:rPr lang="en-US" altLang="zh-CN" sz="2500" err="1">
                <a:latin typeface="Times New Roman" panose="02020603050405020304" pitchFamily="18" charset="0"/>
              </a:rPr>
              <a:t>Độ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lớn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lực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điện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luôn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thay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đổi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tỉ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lệ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với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độ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lớn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của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cường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độ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điện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trường</a:t>
            </a:r>
            <a:r>
              <a:rPr lang="en-US" altLang="zh-CN" sz="2500">
                <a:latin typeface="Times New Roman" panose="02020603050405020304" pitchFamily="18" charset="0"/>
              </a:rPr>
              <a:t>.</a:t>
            </a:r>
            <a:endParaRPr lang="en-US" altLang="zh-CN" sz="25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11378 -0.00523063 C 0.0157314 -0.000205939 0.0335839 0.00482071 0.0467113 0.00207536 C 0.0598374 -0.000654111 0.0689614 -0.0177699 0.0771301 -0.0226636 C 0.0852974 -0.0275415 0.089716 -0.0236487 0.0954539 -0.0273465 C 0.101192 -0.031028 0.104492 -0.0391727 0.111787 -0.0458334 C 0.119081 -0.0524775 0.133782 -0.0642296 0.13952 -0.0679115 C 0.145265 -0.0715911 0.143227 -0.0661156 0.14645 -0.0689846 C 0.149669 -0.0718716 0.154564 -0.0761666 0.159125 -0.0854766 C 0.163695 -0.0947845 0.168752 -0.109645 0.173775 -0.124122 " pathEditMode="relative" rAng="532676608" ptsTypes="aaaaaaaaA">
                                      <p:cBhvr>
                                        <p:cTn id="6" dur="2000" fill="hold"/>
                                        <p:tgtEl>
                                          <p:spTgt spid="53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2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Text Box 4"/>
          <p:cNvSpPr txBox="1"/>
          <p:nvPr/>
        </p:nvSpPr>
        <p:spPr>
          <a:xfrm>
            <a:off x="281940" y="76200"/>
            <a:ext cx="10341610" cy="4603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</a:rPr>
              <a:t>II. THẾ NĂNG CỦA MỘT ĐIỆN TÍCH TRONG ĐIỆN TRƯỜNG</a:t>
            </a:r>
            <a:endParaRPr lang="en-US" altLang="zh-CN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6" name="Text Box 8"/>
          <p:cNvSpPr txBox="1"/>
          <p:nvPr/>
        </p:nvSpPr>
        <p:spPr>
          <a:xfrm>
            <a:off x="305435" y="617220"/>
            <a:ext cx="298132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zh-CN" sz="28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Khái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 i="1" err="1">
                <a:solidFill>
                  <a:srgbClr val="0000FF"/>
                </a:solidFill>
                <a:latin typeface="Times New Roman" panose="02020603050405020304" pitchFamily="18" charset="0"/>
              </a:rPr>
              <a:t>niệm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altLang="zh-CN" sz="28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7" name="Text Box 36"/>
          <p:cNvSpPr txBox="1"/>
          <p:nvPr/>
        </p:nvSpPr>
        <p:spPr>
          <a:xfrm>
            <a:off x="2133600" y="3276600"/>
            <a:ext cx="43434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endParaRPr lang="en-US" altLang="zh-CN" sz="2800">
              <a:latin typeface="Times New Roman" panose="02020603050405020304" pitchFamily="18" charset="0"/>
            </a:endParaRPr>
          </a:p>
        </p:txBody>
      </p:sp>
      <p:sp>
        <p:nvSpPr>
          <p:cNvPr id="5157" name="Text Box 37"/>
          <p:cNvSpPr txBox="1"/>
          <p:nvPr/>
        </p:nvSpPr>
        <p:spPr>
          <a:xfrm>
            <a:off x="457835" y="3286125"/>
            <a:ext cx="5299075" cy="105283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buChar char="-"/>
            </a:pP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Đối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với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điện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trường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đều</a:t>
            </a:r>
            <a:endParaRPr lang="en-US" altLang="zh-CN" sz="2500">
              <a:latin typeface="Times New Roman" panose="02020603050405020304" pitchFamily="18" charset="0"/>
            </a:endParaRPr>
          </a:p>
          <a:p>
            <a:pPr>
              <a:buChar char="-"/>
            </a:pPr>
            <a:r>
              <a:rPr lang="en-US" altLang="zh-CN" sz="2500">
                <a:latin typeface="Times New Roman" panose="02020603050405020304" pitchFamily="18" charset="0"/>
              </a:rPr>
              <a:t> Ta </a:t>
            </a:r>
            <a:r>
              <a:rPr lang="en-US" altLang="zh-CN" sz="2500" err="1">
                <a:latin typeface="Times New Roman" panose="02020603050405020304" pitchFamily="18" charset="0"/>
              </a:rPr>
              <a:t>có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biểu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thức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thế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năng</a:t>
            </a:r>
            <a:r>
              <a:rPr lang="en-US" altLang="zh-CN" sz="2500">
                <a:latin typeface="Times New Roman" panose="02020603050405020304" pitchFamily="18" charset="0"/>
              </a:rPr>
              <a:t>:</a:t>
            </a:r>
            <a:endParaRPr lang="en-US" altLang="zh-CN" sz="2500">
              <a:latin typeface="Times New Roman" panose="02020603050405020304" pitchFamily="18" charset="0"/>
            </a:endParaRPr>
          </a:p>
        </p:txBody>
      </p:sp>
      <p:sp>
        <p:nvSpPr>
          <p:cNvPr id="5161" name="Text Box 41"/>
          <p:cNvSpPr txBox="1"/>
          <p:nvPr/>
        </p:nvSpPr>
        <p:spPr>
          <a:xfrm>
            <a:off x="2667000" y="4456113"/>
            <a:ext cx="26670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2800">
                <a:solidFill>
                  <a:srgbClr val="CC0000"/>
                </a:solidFill>
                <a:latin typeface="Times New Roman" panose="02020603050405020304" pitchFamily="18" charset="0"/>
              </a:rPr>
              <a:t>W</a:t>
            </a:r>
            <a:r>
              <a:rPr lang="en-US" altLang="zh-CN" sz="2800" baseline="-25000">
                <a:solidFill>
                  <a:srgbClr val="CC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zh-CN" sz="2800">
                <a:solidFill>
                  <a:srgbClr val="CC0000"/>
                </a:solidFill>
                <a:latin typeface="Times New Roman" panose="02020603050405020304" pitchFamily="18" charset="0"/>
              </a:rPr>
              <a:t> = A = </a:t>
            </a:r>
            <a:r>
              <a:rPr lang="en-US" altLang="zh-CN" sz="2800" err="1">
                <a:solidFill>
                  <a:srgbClr val="CC0000"/>
                </a:solidFill>
                <a:latin typeface="Times New Roman" panose="02020603050405020304" pitchFamily="18" charset="0"/>
              </a:rPr>
              <a:t>q.E.d</a:t>
            </a:r>
            <a:endParaRPr lang="en-US" altLang="zh-CN" sz="2800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0" name="Rectangle 69"/>
          <p:cNvSpPr/>
          <p:nvPr/>
        </p:nvSpPr>
        <p:spPr>
          <a:xfrm>
            <a:off x="1524000" y="-230187"/>
            <a:ext cx="3098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5204" name="Text Box 84"/>
          <p:cNvSpPr txBox="1"/>
          <p:nvPr/>
        </p:nvSpPr>
        <p:spPr>
          <a:xfrm>
            <a:off x="448310" y="5029200"/>
            <a:ext cx="1042479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l">
              <a:spcBef>
                <a:spcPct val="0"/>
              </a:spcBef>
            </a:pPr>
            <a:r>
              <a:rPr lang="en-US" altLang="zh-CN" sz="2800" err="1">
                <a:latin typeface="Times New Roman" panose="02020603050405020304" pitchFamily="18" charset="0"/>
              </a:rPr>
              <a:t>Với</a:t>
            </a:r>
            <a:r>
              <a:rPr lang="en-US" altLang="zh-CN" sz="2800">
                <a:latin typeface="Times New Roman" panose="02020603050405020304" pitchFamily="18" charset="0"/>
              </a:rPr>
              <a:t>: q: </a:t>
            </a:r>
            <a:r>
              <a:rPr lang="en-US" altLang="zh-CN" sz="2800" err="1">
                <a:latin typeface="Times New Roman" panose="02020603050405020304" pitchFamily="18" charset="0"/>
              </a:rPr>
              <a:t>độ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lớn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điện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tích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đặt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tại</a:t>
            </a:r>
            <a:r>
              <a:rPr lang="en-US" altLang="zh-CN" sz="2800">
                <a:latin typeface="Times New Roman" panose="02020603050405020304" pitchFamily="18" charset="0"/>
              </a:rPr>
              <a:t> M, E </a:t>
            </a:r>
            <a:r>
              <a:rPr lang="en-US" altLang="zh-CN" sz="2800" err="1">
                <a:latin typeface="Times New Roman" panose="02020603050405020304" pitchFamily="18" charset="0"/>
              </a:rPr>
              <a:t>cường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độ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điện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trường</a:t>
            </a:r>
            <a:r>
              <a:rPr lang="en-US" altLang="zh-CN" sz="2800">
                <a:latin typeface="Times New Roman" panose="02020603050405020304" pitchFamily="18" charset="0"/>
              </a:rPr>
              <a:t>, d: </a:t>
            </a:r>
            <a:r>
              <a:rPr lang="en-US" altLang="zh-CN" sz="2800" err="1">
                <a:latin typeface="Times New Roman" panose="02020603050405020304" pitchFamily="18" charset="0"/>
              </a:rPr>
              <a:t>là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khoảng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cách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giữa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điểm</a:t>
            </a:r>
            <a:r>
              <a:rPr lang="en-US" altLang="zh-CN" sz="2800">
                <a:latin typeface="Times New Roman" panose="02020603050405020304" pitchFamily="18" charset="0"/>
              </a:rPr>
              <a:t> M</a:t>
            </a:r>
            <a:r>
              <a:rPr lang="en-US" altLang="zh-CN" sz="2800" baseline="30000">
                <a:latin typeface="Times New Roman" panose="02020603050405020304" pitchFamily="18" charset="0"/>
              </a:rPr>
              <a:t>+</a:t>
            </a:r>
            <a:r>
              <a:rPr lang="en-US" altLang="zh-CN" sz="2800">
                <a:latin typeface="Times New Roman" panose="02020603050405020304" pitchFamily="18" charset="0"/>
              </a:rPr>
              <a:t> “</a:t>
            </a:r>
            <a:r>
              <a:rPr lang="en-US" altLang="zh-CN" sz="2800" err="1">
                <a:latin typeface="Times New Roman" panose="02020603050405020304" pitchFamily="18" charset="0"/>
              </a:rPr>
              <a:t>bản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dương</a:t>
            </a:r>
            <a:r>
              <a:rPr lang="en-US" altLang="zh-CN" sz="2800">
                <a:latin typeface="Times New Roman" panose="02020603050405020304" pitchFamily="18" charset="0"/>
              </a:rPr>
              <a:t>” </a:t>
            </a:r>
            <a:r>
              <a:rPr lang="en-US" altLang="zh-CN" sz="2800" err="1">
                <a:latin typeface="Times New Roman" panose="02020603050405020304" pitchFamily="18" charset="0"/>
              </a:rPr>
              <a:t>và</a:t>
            </a:r>
            <a:r>
              <a:rPr lang="en-US" altLang="zh-CN" sz="2800">
                <a:latin typeface="Times New Roman" panose="02020603050405020304" pitchFamily="18" charset="0"/>
              </a:rPr>
              <a:t> N</a:t>
            </a:r>
            <a:r>
              <a:rPr lang="en-US" altLang="zh-CN" sz="2800" baseline="30000">
                <a:latin typeface="Times New Roman" panose="02020603050405020304" pitchFamily="18" charset="0"/>
              </a:rPr>
              <a:t>-</a:t>
            </a:r>
            <a:r>
              <a:rPr lang="en-US" altLang="zh-CN" sz="2800">
                <a:latin typeface="Times New Roman" panose="02020603050405020304" pitchFamily="18" charset="0"/>
              </a:rPr>
              <a:t>  “</a:t>
            </a:r>
            <a:r>
              <a:rPr lang="en-US" altLang="zh-CN" sz="2800" err="1">
                <a:latin typeface="Times New Roman" panose="02020603050405020304" pitchFamily="18" charset="0"/>
              </a:rPr>
              <a:t>bản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âm</a:t>
            </a:r>
            <a:r>
              <a:rPr lang="en-US" altLang="zh-CN" sz="2800">
                <a:latin typeface="Times New Roman" panose="02020603050405020304" pitchFamily="18" charset="0"/>
              </a:rPr>
              <a:t>” ( </a:t>
            </a:r>
            <a:r>
              <a:rPr lang="en-US" altLang="zh-CN" sz="2800" err="1">
                <a:latin typeface="Times New Roman" panose="02020603050405020304" pitchFamily="18" charset="0"/>
              </a:rPr>
              <a:t>Thường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chọn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làm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mốc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thê</a:t>
            </a:r>
            <a:r>
              <a:rPr lang="en-US" altLang="zh-CN" sz="2800">
                <a:latin typeface="Times New Roman" panose="02020603050405020304" pitchFamily="18" charset="0"/>
              </a:rPr>
              <a:t>́ </a:t>
            </a:r>
            <a:r>
              <a:rPr lang="en-US" altLang="zh-CN" sz="2800" err="1">
                <a:latin typeface="Times New Roman" panose="02020603050405020304" pitchFamily="18" charset="0"/>
              </a:rPr>
              <a:t>năng</a:t>
            </a:r>
            <a:r>
              <a:rPr lang="en-US" altLang="zh-CN" sz="2800">
                <a:latin typeface="Times New Roman" panose="02020603050405020304" pitchFamily="18" charset="0"/>
              </a:rPr>
              <a:t> W=0).</a:t>
            </a:r>
            <a:endParaRPr lang="en-US" altLang="zh-CN" sz="2800">
              <a:latin typeface="Times New Roman" panose="02020603050405020304" pitchFamily="18" charset="0"/>
            </a:endParaRPr>
          </a:p>
        </p:txBody>
      </p:sp>
      <p:grpSp>
        <p:nvGrpSpPr>
          <p:cNvPr id="11272" name="Group 113"/>
          <p:cNvGrpSpPr/>
          <p:nvPr/>
        </p:nvGrpSpPr>
        <p:grpSpPr>
          <a:xfrm>
            <a:off x="7461250" y="3106738"/>
            <a:ext cx="2597150" cy="1181100"/>
            <a:chOff x="3356" y="827"/>
            <a:chExt cx="1636" cy="744"/>
          </a:xfrm>
        </p:grpSpPr>
        <p:sp>
          <p:nvSpPr>
            <p:cNvPr id="11273" name="Line 15"/>
            <p:cNvSpPr/>
            <p:nvPr/>
          </p:nvSpPr>
          <p:spPr>
            <a:xfrm>
              <a:off x="3356" y="851"/>
              <a:ext cx="0" cy="7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11274" name="Line 17"/>
            <p:cNvSpPr/>
            <p:nvPr/>
          </p:nvSpPr>
          <p:spPr>
            <a:xfrm>
              <a:off x="3769" y="835"/>
              <a:ext cx="0" cy="7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11275" name="Line 18"/>
            <p:cNvSpPr/>
            <p:nvPr/>
          </p:nvSpPr>
          <p:spPr>
            <a:xfrm>
              <a:off x="4168" y="827"/>
              <a:ext cx="0" cy="7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11276" name="Line 19"/>
            <p:cNvSpPr/>
            <p:nvPr/>
          </p:nvSpPr>
          <p:spPr>
            <a:xfrm>
              <a:off x="4560" y="842"/>
              <a:ext cx="0" cy="7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11277" name="Line 20"/>
            <p:cNvSpPr/>
            <p:nvPr/>
          </p:nvSpPr>
          <p:spPr>
            <a:xfrm>
              <a:off x="4992" y="851"/>
              <a:ext cx="0" cy="7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</p:grpSp>
      <p:grpSp>
        <p:nvGrpSpPr>
          <p:cNvPr id="11278" name="Group 120"/>
          <p:cNvGrpSpPr/>
          <p:nvPr/>
        </p:nvGrpSpPr>
        <p:grpSpPr>
          <a:xfrm>
            <a:off x="7258050" y="2638425"/>
            <a:ext cx="3028950" cy="473075"/>
            <a:chOff x="3228" y="384"/>
            <a:chExt cx="1908" cy="298"/>
          </a:xfrm>
        </p:grpSpPr>
        <p:sp>
          <p:nvSpPr>
            <p:cNvPr id="11279" name="Line 14"/>
            <p:cNvSpPr/>
            <p:nvPr/>
          </p:nvSpPr>
          <p:spPr>
            <a:xfrm>
              <a:off x="3312" y="634"/>
              <a:ext cx="1776" cy="0"/>
            </a:xfrm>
            <a:prstGeom prst="line">
              <a:avLst/>
            </a:prstGeom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11280" name="Group 112"/>
            <p:cNvGrpSpPr/>
            <p:nvPr/>
          </p:nvGrpSpPr>
          <p:grpSpPr>
            <a:xfrm>
              <a:off x="3228" y="384"/>
              <a:ext cx="1908" cy="298"/>
              <a:chOff x="3228" y="562"/>
              <a:chExt cx="1908" cy="298"/>
            </a:xfrm>
          </p:grpSpPr>
          <p:sp>
            <p:nvSpPr>
              <p:cNvPr id="11281" name="Text Box 106"/>
              <p:cNvSpPr txBox="1"/>
              <p:nvPr/>
            </p:nvSpPr>
            <p:spPr>
              <a:xfrm>
                <a:off x="3228" y="570"/>
                <a:ext cx="240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+</a:t>
                </a:r>
                <a:endParaRPr lang="en-US" altLang="zh-CN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282" name="Text Box 108"/>
              <p:cNvSpPr txBox="1"/>
              <p:nvPr/>
            </p:nvSpPr>
            <p:spPr>
              <a:xfrm>
                <a:off x="3646" y="568"/>
                <a:ext cx="240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+</a:t>
                </a:r>
                <a:endParaRPr lang="en-US" altLang="zh-CN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283" name="Text Box 109"/>
              <p:cNvSpPr txBox="1"/>
              <p:nvPr/>
            </p:nvSpPr>
            <p:spPr>
              <a:xfrm>
                <a:off x="4036" y="566"/>
                <a:ext cx="240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+</a:t>
                </a:r>
                <a:endParaRPr lang="en-US" altLang="zh-CN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284" name="Text Box 110"/>
              <p:cNvSpPr txBox="1"/>
              <p:nvPr/>
            </p:nvSpPr>
            <p:spPr>
              <a:xfrm>
                <a:off x="4456" y="564"/>
                <a:ext cx="240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+</a:t>
                </a:r>
                <a:endParaRPr lang="en-US" altLang="zh-CN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285" name="Text Box 111"/>
              <p:cNvSpPr txBox="1"/>
              <p:nvPr/>
            </p:nvSpPr>
            <p:spPr>
              <a:xfrm>
                <a:off x="4896" y="562"/>
                <a:ext cx="240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+</a:t>
                </a:r>
                <a:endParaRPr lang="en-US" altLang="zh-CN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1286" name="Group 119"/>
          <p:cNvGrpSpPr/>
          <p:nvPr/>
        </p:nvGrpSpPr>
        <p:grpSpPr>
          <a:xfrm>
            <a:off x="7302500" y="4140200"/>
            <a:ext cx="2936875" cy="476250"/>
            <a:chOff x="3256" y="1478"/>
            <a:chExt cx="1850" cy="300"/>
          </a:xfrm>
        </p:grpSpPr>
        <p:sp>
          <p:nvSpPr>
            <p:cNvPr id="11287" name="Line 11"/>
            <p:cNvSpPr/>
            <p:nvPr/>
          </p:nvSpPr>
          <p:spPr>
            <a:xfrm>
              <a:off x="3312" y="1584"/>
              <a:ext cx="1776" cy="0"/>
            </a:xfrm>
            <a:prstGeom prst="line">
              <a:avLst/>
            </a:prstGeom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288" name="Text Box 114"/>
            <p:cNvSpPr txBox="1"/>
            <p:nvPr/>
          </p:nvSpPr>
          <p:spPr>
            <a:xfrm>
              <a:off x="3256" y="1484"/>
              <a:ext cx="19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>
                  <a:solidFill>
                    <a:srgbClr val="FF0000"/>
                  </a:solidFill>
                  <a:latin typeface="Times New Roman" panose="02020603050405020304" pitchFamily="18" charset="0"/>
                </a:rPr>
                <a:t>-</a:t>
              </a:r>
              <a:endParaRPr lang="en-US" altLang="zh-CN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89" name="Text Box 115"/>
            <p:cNvSpPr txBox="1"/>
            <p:nvPr/>
          </p:nvSpPr>
          <p:spPr>
            <a:xfrm>
              <a:off x="3688" y="1480"/>
              <a:ext cx="19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>
                  <a:solidFill>
                    <a:srgbClr val="FF0000"/>
                  </a:solidFill>
                  <a:latin typeface="Times New Roman" panose="02020603050405020304" pitchFamily="18" charset="0"/>
                </a:rPr>
                <a:t>-</a:t>
              </a:r>
              <a:endParaRPr lang="en-US" altLang="zh-CN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90" name="Text Box 116"/>
            <p:cNvSpPr txBox="1"/>
            <p:nvPr/>
          </p:nvSpPr>
          <p:spPr>
            <a:xfrm>
              <a:off x="4064" y="1480"/>
              <a:ext cx="19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>
                  <a:solidFill>
                    <a:srgbClr val="FF0000"/>
                  </a:solidFill>
                  <a:latin typeface="Times New Roman" panose="02020603050405020304" pitchFamily="18" charset="0"/>
                </a:rPr>
                <a:t>-</a:t>
              </a:r>
              <a:endParaRPr lang="en-US" altLang="zh-CN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91" name="Text Box 117"/>
            <p:cNvSpPr txBox="1"/>
            <p:nvPr/>
          </p:nvSpPr>
          <p:spPr>
            <a:xfrm>
              <a:off x="4468" y="1478"/>
              <a:ext cx="19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>
                  <a:solidFill>
                    <a:srgbClr val="FF0000"/>
                  </a:solidFill>
                  <a:latin typeface="Times New Roman" panose="02020603050405020304" pitchFamily="18" charset="0"/>
                </a:rPr>
                <a:t>-</a:t>
              </a:r>
              <a:endParaRPr lang="en-US" altLang="zh-CN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92" name="Text Box 118"/>
            <p:cNvSpPr txBox="1"/>
            <p:nvPr/>
          </p:nvSpPr>
          <p:spPr>
            <a:xfrm>
              <a:off x="4914" y="1488"/>
              <a:ext cx="19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>
                  <a:solidFill>
                    <a:srgbClr val="FF0000"/>
                  </a:solidFill>
                  <a:latin typeface="Times New Roman" panose="02020603050405020304" pitchFamily="18" charset="0"/>
                </a:rPr>
                <a:t>-</a:t>
              </a:r>
              <a:endParaRPr lang="en-US" altLang="zh-CN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1293" name="Group 132"/>
          <p:cNvGrpSpPr/>
          <p:nvPr/>
        </p:nvGrpSpPr>
        <p:grpSpPr>
          <a:xfrm>
            <a:off x="7465378" y="2654300"/>
            <a:ext cx="520700" cy="749300"/>
            <a:chOff x="3447" y="768"/>
            <a:chExt cx="328" cy="472"/>
          </a:xfrm>
        </p:grpSpPr>
        <p:sp>
          <p:nvSpPr>
            <p:cNvPr id="11294" name="Text Box 29"/>
            <p:cNvSpPr txBox="1"/>
            <p:nvPr/>
          </p:nvSpPr>
          <p:spPr>
            <a:xfrm>
              <a:off x="3447" y="768"/>
              <a:ext cx="226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>
                  <a:latin typeface="Times New Roman" panose="02020603050405020304" pitchFamily="18" charset="0"/>
                </a:rPr>
                <a:t>M</a:t>
              </a:r>
              <a:endParaRPr lang="en-US" altLang="zh-CN">
                <a:latin typeface="Times New Roman" panose="02020603050405020304" pitchFamily="18" charset="0"/>
              </a:endParaRPr>
            </a:p>
          </p:txBody>
        </p:sp>
        <p:sp>
          <p:nvSpPr>
            <p:cNvPr id="11295" name="Oval 121"/>
            <p:cNvSpPr/>
            <p:nvPr/>
          </p:nvSpPr>
          <p:spPr>
            <a:xfrm>
              <a:off x="3566" y="936"/>
              <a:ext cx="209" cy="304"/>
            </a:xfrm>
            <a:prstGeom prst="ellipse">
              <a:avLst/>
            </a:prstGeom>
            <a:solidFill>
              <a:srgbClr val="0000FF"/>
            </a:solid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>
              <a:spAutoFit/>
            </a:bodyPr>
            <a:p>
              <a:endParaRPr lang="en-US" altLang="zh-CN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243" name="Group 123"/>
          <p:cNvGrpSpPr/>
          <p:nvPr/>
        </p:nvGrpSpPr>
        <p:grpSpPr>
          <a:xfrm>
            <a:off x="7710488" y="3149600"/>
            <a:ext cx="228600" cy="190500"/>
            <a:chOff x="3885" y="1365"/>
            <a:chExt cx="1140" cy="1140"/>
          </a:xfrm>
        </p:grpSpPr>
        <p:sp>
          <p:nvSpPr>
            <p:cNvPr id="11297" name="Oval 124"/>
            <p:cNvSpPr/>
            <p:nvPr/>
          </p:nvSpPr>
          <p:spPr>
            <a:xfrm>
              <a:off x="3885" y="1365"/>
              <a:ext cx="1140" cy="1140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Times New Roman" panose="02020603050405020304" pitchFamily="18" charset="0"/>
              </a:endParaRPr>
            </a:p>
          </p:txBody>
        </p:sp>
        <p:grpSp>
          <p:nvGrpSpPr>
            <p:cNvPr id="11298" name="Group 125"/>
            <p:cNvGrpSpPr/>
            <p:nvPr/>
          </p:nvGrpSpPr>
          <p:grpSpPr>
            <a:xfrm>
              <a:off x="4033" y="1567"/>
              <a:ext cx="832" cy="754"/>
              <a:chOff x="3885" y="1365"/>
              <a:chExt cx="2693" cy="2715"/>
            </a:xfrm>
          </p:grpSpPr>
          <p:sp>
            <p:nvSpPr>
              <p:cNvPr id="11299" name="Line 126"/>
              <p:cNvSpPr/>
              <p:nvPr/>
            </p:nvSpPr>
            <p:spPr>
              <a:xfrm>
                <a:off x="3885" y="2740"/>
                <a:ext cx="2693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1300" name="Line 127"/>
              <p:cNvSpPr/>
              <p:nvPr/>
            </p:nvSpPr>
            <p:spPr>
              <a:xfrm>
                <a:off x="5235" y="1365"/>
                <a:ext cx="0" cy="2715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11301" name="Group 131"/>
          <p:cNvGrpSpPr/>
          <p:nvPr/>
        </p:nvGrpSpPr>
        <p:grpSpPr>
          <a:xfrm>
            <a:off x="9319895" y="3978275"/>
            <a:ext cx="498475" cy="695325"/>
            <a:chOff x="3543" y="2300"/>
            <a:chExt cx="314" cy="438"/>
          </a:xfrm>
        </p:grpSpPr>
        <p:sp>
          <p:nvSpPr>
            <p:cNvPr id="11302" name="Text Box 129"/>
            <p:cNvSpPr txBox="1"/>
            <p:nvPr/>
          </p:nvSpPr>
          <p:spPr>
            <a:xfrm>
              <a:off x="3543" y="2448"/>
              <a:ext cx="226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>
                  <a:latin typeface="Times New Roman" panose="02020603050405020304" pitchFamily="18" charset="0"/>
                </a:rPr>
                <a:t>N</a:t>
              </a:r>
              <a:endParaRPr lang="en-US" altLang="zh-CN">
                <a:latin typeface="Times New Roman" panose="02020603050405020304" pitchFamily="18" charset="0"/>
              </a:endParaRPr>
            </a:p>
          </p:txBody>
        </p:sp>
        <p:sp>
          <p:nvSpPr>
            <p:cNvPr id="11303" name="Oval 130"/>
            <p:cNvSpPr/>
            <p:nvPr/>
          </p:nvSpPr>
          <p:spPr>
            <a:xfrm>
              <a:off x="3648" y="2300"/>
              <a:ext cx="209" cy="304"/>
            </a:xfrm>
            <a:prstGeom prst="ellipse">
              <a:avLst/>
            </a:prstGeom>
            <a:solidFill>
              <a:srgbClr val="0000FF"/>
            </a:solid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>
              <a:spAutoFit/>
            </a:bodyPr>
            <a:p>
              <a:endParaRPr lang="en-US" altLang="zh-CN">
                <a:latin typeface="Times New Roman" panose="02020603050405020304" pitchFamily="18" charset="0"/>
              </a:endParaRPr>
            </a:p>
          </p:txBody>
        </p:sp>
      </p:grpSp>
      <p:sp>
        <p:nvSpPr>
          <p:cNvPr id="11304" name="Text Box 133"/>
          <p:cNvSpPr txBox="1"/>
          <p:nvPr/>
        </p:nvSpPr>
        <p:spPr>
          <a:xfrm>
            <a:off x="2515235" y="669290"/>
            <a:ext cx="9222105" cy="47561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r"/>
            <a:r>
              <a:rPr lang="en-US" altLang="zh-CN" sz="2500" err="1">
                <a:latin typeface="Times New Roman" panose="02020603050405020304" pitchFamily="18" charset="0"/>
              </a:rPr>
              <a:t>Tại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điểm</a:t>
            </a:r>
            <a:r>
              <a:rPr lang="en-US" altLang="zh-CN" sz="2500">
                <a:latin typeface="Times New Roman" panose="02020603050405020304" pitchFamily="18" charset="0"/>
              </a:rPr>
              <a:t> M, hay N </a:t>
            </a:r>
            <a:r>
              <a:rPr lang="en-US" altLang="zh-CN" sz="2500" err="1">
                <a:latin typeface="Times New Roman" panose="02020603050405020304" pitchFamily="18" charset="0"/>
              </a:rPr>
              <a:t>đặt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điện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tích</a:t>
            </a:r>
            <a:r>
              <a:rPr lang="en-US" altLang="zh-CN" sz="2500">
                <a:latin typeface="Times New Roman" panose="02020603050405020304" pitchFamily="18" charset="0"/>
              </a:rPr>
              <a:t> q, </a:t>
            </a:r>
            <a:r>
              <a:rPr lang="en-US" altLang="zh-CN" sz="2500" err="1">
                <a:latin typeface="Times New Roman" panose="02020603050405020304" pitchFamily="18" charset="0"/>
              </a:rPr>
              <a:t>thì</a:t>
            </a:r>
            <a:r>
              <a:rPr lang="en-US" altLang="zh-CN" sz="2500">
                <a:latin typeface="Times New Roman" panose="02020603050405020304" pitchFamily="18" charset="0"/>
              </a:rPr>
              <a:t> q sẽ </a:t>
            </a:r>
            <a:r>
              <a:rPr lang="en-US" altLang="zh-CN" sz="2500" err="1">
                <a:latin typeface="Times New Roman" panose="02020603050405020304" pitchFamily="18" charset="0"/>
              </a:rPr>
              <a:t>di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chuyển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trong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điện</a:t>
            </a:r>
            <a:r>
              <a:rPr lang="en-US" altLang="zh-CN" sz="2500"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latin typeface="Times New Roman" panose="02020603050405020304" pitchFamily="18" charset="0"/>
              </a:rPr>
              <a:t>trường</a:t>
            </a:r>
            <a:r>
              <a:rPr lang="en-US" altLang="zh-CN" sz="2500">
                <a:latin typeface="Times New Roman" panose="02020603050405020304" pitchFamily="18" charset="0"/>
              </a:rPr>
              <a:t>.</a:t>
            </a:r>
            <a:endParaRPr lang="en-US" altLang="zh-CN" sz="2500" baseline="-25000">
              <a:latin typeface="Times New Roman" panose="02020603050405020304" pitchFamily="18" charset="0"/>
            </a:endParaRPr>
          </a:p>
        </p:txBody>
      </p:sp>
      <p:sp>
        <p:nvSpPr>
          <p:cNvPr id="2" name="Rectangle 137"/>
          <p:cNvSpPr/>
          <p:nvPr/>
        </p:nvSpPr>
        <p:spPr>
          <a:xfrm>
            <a:off x="2438400" y="4455954"/>
            <a:ext cx="3124200" cy="52197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>
            <a:spAutoFit/>
          </a:bodyPr>
          <a:p>
            <a:endParaRPr lang="en-US" altLang="zh-CN" sz="2800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258" name="Group 138"/>
          <p:cNvGrpSpPr/>
          <p:nvPr/>
        </p:nvGrpSpPr>
        <p:grpSpPr>
          <a:xfrm>
            <a:off x="9556750" y="4062413"/>
            <a:ext cx="217488" cy="204787"/>
            <a:chOff x="5220" y="2175"/>
            <a:chExt cx="1440" cy="1440"/>
          </a:xfrm>
        </p:grpSpPr>
        <p:sp>
          <p:nvSpPr>
            <p:cNvPr id="11307" name="Oval 139"/>
            <p:cNvSpPr/>
            <p:nvPr/>
          </p:nvSpPr>
          <p:spPr>
            <a:xfrm>
              <a:off x="5220" y="2175"/>
              <a:ext cx="1440" cy="1440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Times New Roman" panose="02020603050405020304" pitchFamily="18" charset="0"/>
              </a:endParaRPr>
            </a:p>
          </p:txBody>
        </p:sp>
        <p:sp>
          <p:nvSpPr>
            <p:cNvPr id="11308" name="Line 140"/>
            <p:cNvSpPr/>
            <p:nvPr/>
          </p:nvSpPr>
          <p:spPr>
            <a:xfrm>
              <a:off x="5405" y="2895"/>
              <a:ext cx="1087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3" name="Text Box 191"/>
          <p:cNvSpPr txBox="1"/>
          <p:nvPr/>
        </p:nvSpPr>
        <p:spPr>
          <a:xfrm>
            <a:off x="451485" y="1283970"/>
            <a:ext cx="6254115" cy="181483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pPr algn="just"/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Thê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́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năng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tích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 q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đặc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trưng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khả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năng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đặt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q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tại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ta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điện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1" err="1">
                <a:solidFill>
                  <a:srgbClr val="00CC00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zh-CN" sz="2800" i="1">
                <a:solidFill>
                  <a:srgbClr val="00CC00"/>
                </a:solidFill>
                <a:latin typeface="Times New Roman" panose="02020603050405020304" pitchFamily="18" charset="0"/>
              </a:rPr>
              <a:t>.</a:t>
            </a:r>
            <a:endParaRPr lang="en-US" altLang="zh-CN" sz="2800" b="1" i="1">
              <a:solidFill>
                <a:srgbClr val="00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10" name="Text Box 192"/>
          <p:cNvSpPr txBox="1"/>
          <p:nvPr/>
        </p:nvSpPr>
        <p:spPr>
          <a:xfrm>
            <a:off x="6813550" y="1600200"/>
            <a:ext cx="3854450" cy="105283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250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2500" err="1">
                <a:solidFill>
                  <a:srgbClr val="0000FF"/>
                </a:solidFill>
                <a:latin typeface="Times New Roman" panose="02020603050405020304" pitchFamily="18" charset="0"/>
              </a:rPr>
              <a:t>Thê</a:t>
            </a:r>
            <a:r>
              <a:rPr lang="en-US" altLang="zh-CN" sz="2500">
                <a:solidFill>
                  <a:srgbClr val="0000FF"/>
                </a:solidFill>
                <a:latin typeface="Times New Roman" panose="02020603050405020304" pitchFamily="18" charset="0"/>
              </a:rPr>
              <a:t>́ </a:t>
            </a:r>
            <a:r>
              <a:rPr lang="en-US" altLang="zh-CN" sz="2500" err="1">
                <a:solidFill>
                  <a:srgbClr val="0000FF"/>
                </a:solidFill>
                <a:latin typeface="Times New Roman" panose="02020603050405020304" pitchFamily="18" charset="0"/>
              </a:rPr>
              <a:t>năng</a:t>
            </a:r>
            <a:r>
              <a:rPr lang="en-US" altLang="zh-CN" sz="25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solidFill>
                  <a:srgbClr val="0000FF"/>
                </a:solidFill>
                <a:latin typeface="Times New Roman" panose="02020603050405020304" pitchFamily="18" charset="0"/>
              </a:rPr>
              <a:t>tại</a:t>
            </a:r>
            <a:r>
              <a:rPr lang="en-US" altLang="zh-CN" sz="2500">
                <a:solidFill>
                  <a:srgbClr val="0000FF"/>
                </a:solidFill>
                <a:latin typeface="Times New Roman" panose="02020603050405020304" pitchFamily="18" charset="0"/>
              </a:rPr>
              <a:t> M là W</a:t>
            </a:r>
            <a:r>
              <a:rPr lang="en-US" altLang="zh-CN" sz="2500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M</a:t>
            </a:r>
            <a:endParaRPr lang="en-US" altLang="zh-CN" sz="2500" baseline="-2500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250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2500" err="1">
                <a:solidFill>
                  <a:srgbClr val="0000FF"/>
                </a:solidFill>
                <a:latin typeface="Times New Roman" panose="02020603050405020304" pitchFamily="18" charset="0"/>
              </a:rPr>
              <a:t>Thê</a:t>
            </a:r>
            <a:r>
              <a:rPr lang="en-US" altLang="zh-CN" sz="2500">
                <a:solidFill>
                  <a:srgbClr val="0000FF"/>
                </a:solidFill>
                <a:latin typeface="Times New Roman" panose="02020603050405020304" pitchFamily="18" charset="0"/>
              </a:rPr>
              <a:t>́ </a:t>
            </a:r>
            <a:r>
              <a:rPr lang="en-US" altLang="zh-CN" sz="2500" err="1">
                <a:solidFill>
                  <a:srgbClr val="0000FF"/>
                </a:solidFill>
                <a:latin typeface="Times New Roman" panose="02020603050405020304" pitchFamily="18" charset="0"/>
              </a:rPr>
              <a:t>năng</a:t>
            </a:r>
            <a:r>
              <a:rPr lang="en-US" altLang="zh-CN" sz="25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500" err="1">
                <a:solidFill>
                  <a:srgbClr val="0000FF"/>
                </a:solidFill>
                <a:latin typeface="Times New Roman" panose="02020603050405020304" pitchFamily="18" charset="0"/>
              </a:rPr>
              <a:t>tại</a:t>
            </a:r>
            <a:r>
              <a:rPr lang="en-US" altLang="zh-CN" sz="2500">
                <a:solidFill>
                  <a:srgbClr val="0000FF"/>
                </a:solidFill>
                <a:latin typeface="Times New Roman" panose="02020603050405020304" pitchFamily="18" charset="0"/>
              </a:rPr>
              <a:t> N là W</a:t>
            </a:r>
            <a:r>
              <a:rPr lang="en-US" altLang="zh-CN" sz="2500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N</a:t>
            </a:r>
            <a:endParaRPr lang="en-US" altLang="zh-CN" sz="2500" baseline="-250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11" name="Text Box 11312"/>
          <p:cNvSpPr txBox="1"/>
          <p:nvPr/>
        </p:nvSpPr>
        <p:spPr>
          <a:xfrm>
            <a:off x="6880225" y="3649663"/>
            <a:ext cx="184150" cy="4603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d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11312" name="Straight Connector 11313"/>
          <p:cNvSpPr/>
          <p:nvPr/>
        </p:nvSpPr>
        <p:spPr>
          <a:xfrm>
            <a:off x="7239000" y="3048000"/>
            <a:ext cx="0" cy="1143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0026 0.134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2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67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07407E-6 L 0.00139 -0.1405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2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7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7" grpId="0"/>
      <p:bldP spid="5161" grpId="0"/>
      <p:bldP spid="5204" grpId="0"/>
      <p:bldP spid="2" grpId="0" bldLvl="0" animBg="1"/>
      <p:bldP spid="3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Text Box 4"/>
          <p:cNvSpPr txBox="1"/>
          <p:nvPr/>
        </p:nvSpPr>
        <p:spPr>
          <a:xfrm>
            <a:off x="379730" y="76200"/>
            <a:ext cx="11550015" cy="52197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II. THẾ NĂNG CỦA MỘT ĐIỆN TÍCH TRONG ĐIỆN TRƯỜNG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0" name="Text Box 36"/>
          <p:cNvSpPr txBox="1"/>
          <p:nvPr/>
        </p:nvSpPr>
        <p:spPr>
          <a:xfrm>
            <a:off x="2209800" y="1143000"/>
            <a:ext cx="43434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just"/>
            <a:endParaRPr lang="en-US" altLang="zh-CN" sz="2800">
              <a:latin typeface="Times New Roman" panose="02020603050405020304" pitchFamily="18" charset="0"/>
            </a:endParaRPr>
          </a:p>
        </p:txBody>
      </p:sp>
      <p:sp>
        <p:nvSpPr>
          <p:cNvPr id="12291" name="Rectangle 69"/>
          <p:cNvSpPr/>
          <p:nvPr/>
        </p:nvSpPr>
        <p:spPr>
          <a:xfrm>
            <a:off x="1524000" y="-230187"/>
            <a:ext cx="3098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5200" name="Text Box 80"/>
          <p:cNvSpPr txBox="1"/>
          <p:nvPr/>
        </p:nvSpPr>
        <p:spPr>
          <a:xfrm>
            <a:off x="457835" y="2799080"/>
            <a:ext cx="533082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just"/>
            <a:r>
              <a:rPr lang="en-US" altLang="zh-CN" sz="3200">
                <a:latin typeface="Times New Roman" panose="02020603050405020304" pitchFamily="18" charset="0"/>
              </a:rPr>
              <a:t>- </a:t>
            </a:r>
            <a:r>
              <a:rPr lang="en-US" altLang="zh-CN" sz="3200" err="1">
                <a:latin typeface="Times New Roman" panose="02020603050405020304" pitchFamily="18" charset="0"/>
              </a:rPr>
              <a:t>Hệ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số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tỉ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lệ</a:t>
            </a:r>
            <a:r>
              <a:rPr lang="en-US" altLang="zh-CN" sz="3200">
                <a:latin typeface="Times New Roman" panose="02020603050405020304" pitchFamily="18" charset="0"/>
              </a:rPr>
              <a:t> V</a:t>
            </a:r>
            <a:r>
              <a:rPr lang="en-US" altLang="zh-CN" sz="3200" baseline="-25000">
                <a:latin typeface="Times New Roman" panose="02020603050405020304" pitchFamily="18" charset="0"/>
              </a:rPr>
              <a:t>M</a:t>
            </a:r>
            <a:r>
              <a:rPr lang="en-US" altLang="zh-CN" sz="3200">
                <a:latin typeface="Times New Roman" panose="02020603050405020304" pitchFamily="18" charset="0"/>
              </a:rPr>
              <a:t>, </a:t>
            </a:r>
            <a:r>
              <a:rPr lang="en-US" altLang="zh-CN" sz="3200" err="1">
                <a:latin typeface="Times New Roman" panose="02020603050405020304" pitchFamily="18" charset="0"/>
              </a:rPr>
              <a:t>không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phụ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thuộc</a:t>
            </a:r>
            <a:r>
              <a:rPr lang="en-US" altLang="zh-CN" sz="3200">
                <a:latin typeface="Times New Roman" panose="02020603050405020304" pitchFamily="18" charset="0"/>
              </a:rPr>
              <a:t> q </a:t>
            </a:r>
            <a:r>
              <a:rPr lang="en-US" altLang="zh-CN" sz="3200" err="1">
                <a:latin typeface="Times New Roman" panose="02020603050405020304" pitchFamily="18" charset="0"/>
              </a:rPr>
              <a:t>mà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chỉ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phụ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thuộc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vị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trí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điểm</a:t>
            </a:r>
            <a:r>
              <a:rPr lang="en-US" altLang="zh-CN" sz="3200">
                <a:latin typeface="Times New Roman" panose="02020603050405020304" pitchFamily="18" charset="0"/>
              </a:rPr>
              <a:t> M </a:t>
            </a:r>
            <a:r>
              <a:rPr lang="en-US" altLang="zh-CN" sz="3200" err="1">
                <a:latin typeface="Times New Roman" panose="02020603050405020304" pitchFamily="18" charset="0"/>
              </a:rPr>
              <a:t>trong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điện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trường</a:t>
            </a:r>
            <a:r>
              <a:rPr lang="en-US" altLang="zh-CN" sz="3200">
                <a:latin typeface="Times New Roman" panose="02020603050405020304" pitchFamily="18" charset="0"/>
              </a:rPr>
              <a:t>.  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  <p:sp>
        <p:nvSpPr>
          <p:cNvPr id="12293" name="Text Box 105"/>
          <p:cNvSpPr txBox="1"/>
          <p:nvPr/>
        </p:nvSpPr>
        <p:spPr>
          <a:xfrm>
            <a:off x="457835" y="624205"/>
            <a:ext cx="62052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just"/>
            <a:r>
              <a:rPr lang="en-US" altLang="zh-CN" sz="3200">
                <a:latin typeface="Times New Roman" panose="02020603050405020304" pitchFamily="18" charset="0"/>
              </a:rPr>
              <a:t>- </a:t>
            </a:r>
            <a:r>
              <a:rPr lang="en-US" altLang="zh-CN" sz="3200" err="1">
                <a:latin typeface="Times New Roman" panose="02020603050405020304" pitchFamily="18" charset="0"/>
              </a:rPr>
              <a:t>Đối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với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điện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trường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bất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 err="1">
                <a:latin typeface="Times New Roman" panose="02020603050405020304" pitchFamily="18" charset="0"/>
              </a:rPr>
              <a:t>kỳ</a:t>
            </a:r>
            <a:r>
              <a:rPr lang="en-US" altLang="zh-CN" sz="3200">
                <a:latin typeface="Times New Roman" panose="02020603050405020304" pitchFamily="18" charset="0"/>
              </a:rPr>
              <a:t>: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  <p:sp>
        <p:nvSpPr>
          <p:cNvPr id="5254" name="Text Box 134"/>
          <p:cNvSpPr txBox="1"/>
          <p:nvPr/>
        </p:nvSpPr>
        <p:spPr>
          <a:xfrm>
            <a:off x="2286635" y="1752600"/>
            <a:ext cx="30480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just"/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W</a:t>
            </a:r>
            <a:r>
              <a:rPr lang="en-US" altLang="zh-CN" sz="2800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 = A </a:t>
            </a:r>
            <a:r>
              <a:rPr lang="en-US" altLang="zh-CN" sz="2800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zh-CN" sz="36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∞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= 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800" baseline="-25000" err="1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</a:rPr>
              <a:t>.q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2296" name="Rectangle 135"/>
          <p:cNvSpPr/>
          <p:nvPr/>
        </p:nvSpPr>
        <p:spPr>
          <a:xfrm>
            <a:off x="2025015" y="1764824"/>
            <a:ext cx="3657600" cy="52197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>
            <a:spAutoFit/>
          </a:bodyPr>
          <a:p>
            <a:pPr algn="just"/>
            <a:endParaRPr lang="en-US" altLang="zh-CN" sz="2800">
              <a:latin typeface="Times New Roman" panose="02020603050405020304" pitchFamily="18" charset="0"/>
            </a:endParaRPr>
          </a:p>
        </p:txBody>
      </p:sp>
      <p:grpSp>
        <p:nvGrpSpPr>
          <p:cNvPr id="2" name="Group 181"/>
          <p:cNvGrpSpPr/>
          <p:nvPr/>
        </p:nvGrpSpPr>
        <p:grpSpPr>
          <a:xfrm>
            <a:off x="5943600" y="3024188"/>
            <a:ext cx="4384675" cy="2309812"/>
            <a:chOff x="2902" y="2529"/>
            <a:chExt cx="2762" cy="1455"/>
          </a:xfrm>
        </p:grpSpPr>
        <p:grpSp>
          <p:nvGrpSpPr>
            <p:cNvPr id="12297" name="Group 142"/>
            <p:cNvGrpSpPr/>
            <p:nvPr/>
          </p:nvGrpSpPr>
          <p:grpSpPr>
            <a:xfrm>
              <a:off x="3540" y="3159"/>
              <a:ext cx="281" cy="216"/>
              <a:chOff x="3885" y="1365"/>
              <a:chExt cx="1140" cy="1140"/>
            </a:xfrm>
          </p:grpSpPr>
          <p:sp>
            <p:nvSpPr>
              <p:cNvPr id="12298" name="Oval 143"/>
              <p:cNvSpPr/>
              <p:nvPr/>
            </p:nvSpPr>
            <p:spPr>
              <a:xfrm>
                <a:off x="3885" y="1365"/>
                <a:ext cx="1140" cy="1140"/>
              </a:xfrm>
              <a:prstGeom prst="ellipse">
                <a:avLst/>
              </a:prstGeom>
              <a:solidFill>
                <a:schemeClr val="bg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en-US" altLang="zh-CN"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12299" name="Group 144"/>
              <p:cNvGrpSpPr/>
              <p:nvPr/>
            </p:nvGrpSpPr>
            <p:grpSpPr>
              <a:xfrm>
                <a:off x="4033" y="1567"/>
                <a:ext cx="832" cy="754"/>
                <a:chOff x="3885" y="1365"/>
                <a:chExt cx="2693" cy="2715"/>
              </a:xfrm>
            </p:grpSpPr>
            <p:sp>
              <p:nvSpPr>
                <p:cNvPr id="12300" name="Line 145"/>
                <p:cNvSpPr/>
                <p:nvPr/>
              </p:nvSpPr>
              <p:spPr>
                <a:xfrm>
                  <a:off x="3885" y="2740"/>
                  <a:ext cx="2693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2301" name="Line 146"/>
                <p:cNvSpPr/>
                <p:nvPr/>
              </p:nvSpPr>
              <p:spPr>
                <a:xfrm>
                  <a:off x="5235" y="1365"/>
                  <a:ext cx="0" cy="2715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12302" name="Group 147"/>
            <p:cNvGrpSpPr/>
            <p:nvPr/>
          </p:nvGrpSpPr>
          <p:grpSpPr>
            <a:xfrm>
              <a:off x="4744" y="3120"/>
              <a:ext cx="284" cy="232"/>
              <a:chOff x="5220" y="2175"/>
              <a:chExt cx="1440" cy="1440"/>
            </a:xfrm>
          </p:grpSpPr>
          <p:sp>
            <p:nvSpPr>
              <p:cNvPr id="12303" name="Oval 148"/>
              <p:cNvSpPr/>
              <p:nvPr/>
            </p:nvSpPr>
            <p:spPr>
              <a:xfrm>
                <a:off x="5220" y="2175"/>
                <a:ext cx="1440" cy="1440"/>
              </a:xfrm>
              <a:prstGeom prst="ellipse">
                <a:avLst/>
              </a:prstGeom>
              <a:solidFill>
                <a:schemeClr val="bg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en-US" altLang="zh-CN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304" name="Line 149"/>
              <p:cNvSpPr/>
              <p:nvPr/>
            </p:nvSpPr>
            <p:spPr>
              <a:xfrm>
                <a:off x="5405" y="2895"/>
                <a:ext cx="1087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2305" name="Group 150"/>
            <p:cNvGrpSpPr/>
            <p:nvPr/>
          </p:nvGrpSpPr>
          <p:grpSpPr>
            <a:xfrm>
              <a:off x="2902" y="2529"/>
              <a:ext cx="2762" cy="1455"/>
              <a:chOff x="1344" y="362"/>
              <a:chExt cx="2762" cy="1455"/>
            </a:xfrm>
          </p:grpSpPr>
          <p:sp>
            <p:nvSpPr>
              <p:cNvPr id="12306" name="Arc 151"/>
              <p:cNvSpPr/>
              <p:nvPr/>
            </p:nvSpPr>
            <p:spPr>
              <a:xfrm rot="-1241757" flipV="1">
                <a:off x="2890" y="1291"/>
                <a:ext cx="52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307" name="Arc 152"/>
              <p:cNvSpPr/>
              <p:nvPr/>
            </p:nvSpPr>
            <p:spPr>
              <a:xfrm rot="2488752" flipV="1">
                <a:off x="2352" y="851"/>
                <a:ext cx="720" cy="6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308" name="Arc 153"/>
              <p:cNvSpPr/>
              <p:nvPr/>
            </p:nvSpPr>
            <p:spPr>
              <a:xfrm rot="-8250100" flipV="1">
                <a:off x="2352" y="624"/>
                <a:ext cx="720" cy="6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309" name="Line 154"/>
              <p:cNvSpPr/>
              <p:nvPr/>
            </p:nvSpPr>
            <p:spPr>
              <a:xfrm>
                <a:off x="2256" y="1104"/>
                <a:ext cx="912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2310" name="Line 155"/>
              <p:cNvSpPr/>
              <p:nvPr/>
            </p:nvSpPr>
            <p:spPr>
              <a:xfrm>
                <a:off x="1344" y="1104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2311" name="Line 156"/>
              <p:cNvSpPr/>
              <p:nvPr/>
            </p:nvSpPr>
            <p:spPr>
              <a:xfrm>
                <a:off x="3482" y="1078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2312" name="Arc 157"/>
              <p:cNvSpPr/>
              <p:nvPr/>
            </p:nvSpPr>
            <p:spPr>
              <a:xfrm rot="9680351" flipV="1">
                <a:off x="2032" y="407"/>
                <a:ext cx="52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313" name="Arc 158"/>
              <p:cNvSpPr/>
              <p:nvPr/>
            </p:nvSpPr>
            <p:spPr>
              <a:xfrm rot="-4962463" flipV="1">
                <a:off x="2817" y="386"/>
                <a:ext cx="52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314" name="Arc 159"/>
              <p:cNvSpPr/>
              <p:nvPr/>
            </p:nvSpPr>
            <p:spPr>
              <a:xfrm rot="6035933" flipV="1">
                <a:off x="2026" y="1313"/>
                <a:ext cx="52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315" name="Arc 160"/>
              <p:cNvSpPr/>
              <p:nvPr/>
            </p:nvSpPr>
            <p:spPr>
              <a:xfrm rot="6363212" flipV="1">
                <a:off x="1612" y="448"/>
                <a:ext cx="52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316" name="Arc 161"/>
              <p:cNvSpPr/>
              <p:nvPr/>
            </p:nvSpPr>
            <p:spPr>
              <a:xfrm rot="8984242" flipV="1">
                <a:off x="1632" y="1248"/>
                <a:ext cx="52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317" name="Arc 162"/>
              <p:cNvSpPr/>
              <p:nvPr/>
            </p:nvSpPr>
            <p:spPr>
              <a:xfrm rot="-4189072" flipV="1">
                <a:off x="3300" y="1252"/>
                <a:ext cx="52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318" name="Arc 163"/>
              <p:cNvSpPr/>
              <p:nvPr/>
            </p:nvSpPr>
            <p:spPr>
              <a:xfrm rot="-1300939" flipV="1">
                <a:off x="3358" y="429"/>
                <a:ext cx="481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21600" h="21600" fill="none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12319" name="Group 164"/>
            <p:cNvGrpSpPr/>
            <p:nvPr/>
          </p:nvGrpSpPr>
          <p:grpSpPr>
            <a:xfrm>
              <a:off x="2998" y="2551"/>
              <a:ext cx="2352" cy="1392"/>
              <a:chOff x="1440" y="384"/>
              <a:chExt cx="2352" cy="1392"/>
            </a:xfrm>
          </p:grpSpPr>
          <p:sp>
            <p:nvSpPr>
              <p:cNvPr id="12320" name="Line 165"/>
              <p:cNvSpPr/>
              <p:nvPr/>
            </p:nvSpPr>
            <p:spPr>
              <a:xfrm>
                <a:off x="2640" y="1104"/>
                <a:ext cx="192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2321" name="Line 166"/>
              <p:cNvSpPr/>
              <p:nvPr/>
            </p:nvSpPr>
            <p:spPr>
              <a:xfrm flipH="1" flipV="1">
                <a:off x="1440" y="1104"/>
                <a:ext cx="144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2322" name="Line 167"/>
              <p:cNvSpPr/>
              <p:nvPr/>
            </p:nvSpPr>
            <p:spPr>
              <a:xfrm flipH="1">
                <a:off x="2098" y="1618"/>
                <a:ext cx="48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2323" name="Line 168"/>
              <p:cNvSpPr/>
              <p:nvPr/>
            </p:nvSpPr>
            <p:spPr>
              <a:xfrm flipH="1" flipV="1">
                <a:off x="1708" y="528"/>
                <a:ext cx="0" cy="48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2324" name="Line 169"/>
              <p:cNvSpPr/>
              <p:nvPr/>
            </p:nvSpPr>
            <p:spPr>
              <a:xfrm flipV="1">
                <a:off x="2304" y="384"/>
                <a:ext cx="48" cy="48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2325" name="Line 170"/>
              <p:cNvSpPr/>
              <p:nvPr/>
            </p:nvSpPr>
            <p:spPr>
              <a:xfrm flipH="1">
                <a:off x="3600" y="1078"/>
                <a:ext cx="192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2326" name="Line 171"/>
              <p:cNvSpPr/>
              <p:nvPr/>
            </p:nvSpPr>
            <p:spPr>
              <a:xfrm flipH="1">
                <a:off x="3673" y="720"/>
                <a:ext cx="57" cy="96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2327" name="Line 172"/>
              <p:cNvSpPr/>
              <p:nvPr/>
            </p:nvSpPr>
            <p:spPr>
              <a:xfrm flipV="1">
                <a:off x="3256" y="1536"/>
                <a:ext cx="56" cy="96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2328" name="Line 173"/>
              <p:cNvSpPr/>
              <p:nvPr/>
            </p:nvSpPr>
            <p:spPr>
              <a:xfrm flipH="1" flipV="1">
                <a:off x="3648" y="1344"/>
                <a:ext cx="48" cy="96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2329" name="Line 174"/>
              <p:cNvSpPr/>
              <p:nvPr/>
            </p:nvSpPr>
            <p:spPr>
              <a:xfrm flipV="1">
                <a:off x="2448" y="768"/>
                <a:ext cx="48" cy="34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2330" name="Line 175"/>
              <p:cNvSpPr/>
              <p:nvPr/>
            </p:nvSpPr>
            <p:spPr>
              <a:xfrm>
                <a:off x="2352" y="1290"/>
                <a:ext cx="48" cy="48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2331" name="Line 176"/>
              <p:cNvSpPr/>
              <p:nvPr/>
            </p:nvSpPr>
            <p:spPr>
              <a:xfrm>
                <a:off x="3264" y="672"/>
                <a:ext cx="22" cy="105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2332" name="Line 177"/>
              <p:cNvSpPr/>
              <p:nvPr/>
            </p:nvSpPr>
            <p:spPr>
              <a:xfrm>
                <a:off x="1731" y="1672"/>
                <a:ext cx="45" cy="104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</p:grpSp>
      </p:grpSp>
      <p:grpSp>
        <p:nvGrpSpPr>
          <p:cNvPr id="12333" name="Group 178"/>
          <p:cNvGrpSpPr/>
          <p:nvPr/>
        </p:nvGrpSpPr>
        <p:grpSpPr>
          <a:xfrm>
            <a:off x="7759700" y="2895600"/>
            <a:ext cx="520700" cy="749300"/>
            <a:chOff x="3447" y="768"/>
            <a:chExt cx="328" cy="472"/>
          </a:xfrm>
        </p:grpSpPr>
        <p:sp>
          <p:nvSpPr>
            <p:cNvPr id="12334" name="Text Box 179"/>
            <p:cNvSpPr txBox="1"/>
            <p:nvPr/>
          </p:nvSpPr>
          <p:spPr>
            <a:xfrm>
              <a:off x="3447" y="768"/>
              <a:ext cx="226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>
                  <a:latin typeface="Times New Roman" panose="02020603050405020304" pitchFamily="18" charset="0"/>
                </a:rPr>
                <a:t>M</a:t>
              </a:r>
              <a:endParaRPr lang="en-US" altLang="zh-CN">
                <a:latin typeface="Times New Roman" panose="02020603050405020304" pitchFamily="18" charset="0"/>
              </a:endParaRPr>
            </a:p>
          </p:txBody>
        </p:sp>
        <p:sp>
          <p:nvSpPr>
            <p:cNvPr id="12335" name="Oval 180"/>
            <p:cNvSpPr/>
            <p:nvPr/>
          </p:nvSpPr>
          <p:spPr>
            <a:xfrm>
              <a:off x="3566" y="936"/>
              <a:ext cx="209" cy="304"/>
            </a:xfrm>
            <a:prstGeom prst="ellipse">
              <a:avLst/>
            </a:prstGeom>
            <a:solidFill>
              <a:srgbClr val="0000FF"/>
            </a:solid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>
              <a:spAutoFit/>
            </a:bodyPr>
            <a:p>
              <a:endParaRPr lang="en-US" altLang="zh-CN">
                <a:latin typeface="Times New Roman" panose="02020603050405020304" pitchFamily="18" charset="0"/>
              </a:endParaRPr>
            </a:p>
          </p:txBody>
        </p:sp>
      </p:grpSp>
      <p:sp>
        <p:nvSpPr>
          <p:cNvPr id="12336" name="Freeform 187"/>
          <p:cNvSpPr/>
          <p:nvPr/>
        </p:nvSpPr>
        <p:spPr>
          <a:xfrm>
            <a:off x="8064500" y="2319338"/>
            <a:ext cx="2046288" cy="1066800"/>
          </a:xfrm>
          <a:custGeom>
            <a:avLst/>
            <a:gdLst/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</a:cxnLst>
            <a:pathLst>
              <a:path w="1289" h="672">
                <a:moveTo>
                  <a:pt x="0" y="672"/>
                </a:moveTo>
                <a:cubicBezTo>
                  <a:pt x="141" y="656"/>
                  <a:pt x="285" y="668"/>
                  <a:pt x="425" y="644"/>
                </a:cubicBezTo>
                <a:cubicBezTo>
                  <a:pt x="439" y="642"/>
                  <a:pt x="430" y="614"/>
                  <a:pt x="439" y="603"/>
                </a:cubicBezTo>
                <a:cubicBezTo>
                  <a:pt x="449" y="590"/>
                  <a:pt x="464" y="580"/>
                  <a:pt x="480" y="576"/>
                </a:cubicBezTo>
                <a:cubicBezTo>
                  <a:pt x="520" y="566"/>
                  <a:pt x="562" y="567"/>
                  <a:pt x="603" y="562"/>
                </a:cubicBezTo>
                <a:cubicBezTo>
                  <a:pt x="693" y="472"/>
                  <a:pt x="527" y="629"/>
                  <a:pt x="713" y="507"/>
                </a:cubicBezTo>
                <a:cubicBezTo>
                  <a:pt x="779" y="464"/>
                  <a:pt x="846" y="462"/>
                  <a:pt x="919" y="438"/>
                </a:cubicBezTo>
                <a:cubicBezTo>
                  <a:pt x="937" y="424"/>
                  <a:pt x="952" y="404"/>
                  <a:pt x="973" y="397"/>
                </a:cubicBezTo>
                <a:cubicBezTo>
                  <a:pt x="1008" y="385"/>
                  <a:pt x="1055" y="408"/>
                  <a:pt x="1083" y="384"/>
                </a:cubicBezTo>
                <a:cubicBezTo>
                  <a:pt x="1107" y="363"/>
                  <a:pt x="1076" y="312"/>
                  <a:pt x="1097" y="288"/>
                </a:cubicBezTo>
                <a:cubicBezTo>
                  <a:pt x="1115" y="267"/>
                  <a:pt x="1152" y="281"/>
                  <a:pt x="1179" y="274"/>
                </a:cubicBezTo>
                <a:cubicBezTo>
                  <a:pt x="1207" y="267"/>
                  <a:pt x="1261" y="246"/>
                  <a:pt x="1261" y="246"/>
                </a:cubicBezTo>
                <a:cubicBezTo>
                  <a:pt x="1276" y="156"/>
                  <a:pt x="1289" y="93"/>
                  <a:pt x="1289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337" name="Freeform 189"/>
          <p:cNvSpPr/>
          <p:nvPr/>
        </p:nvSpPr>
        <p:spPr>
          <a:xfrm>
            <a:off x="10088563" y="990600"/>
            <a:ext cx="100012" cy="1284288"/>
          </a:xfrm>
          <a:custGeom>
            <a:avLst/>
            <a:gdLst/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</a:cxnLst>
            <a:pathLst>
              <a:path w="63" h="809">
                <a:moveTo>
                  <a:pt x="0" y="809"/>
                </a:moveTo>
                <a:cubicBezTo>
                  <a:pt x="5" y="663"/>
                  <a:pt x="5" y="516"/>
                  <a:pt x="14" y="370"/>
                </a:cubicBezTo>
                <a:cubicBezTo>
                  <a:pt x="15" y="356"/>
                  <a:pt x="22" y="342"/>
                  <a:pt x="28" y="329"/>
                </a:cubicBezTo>
                <a:cubicBezTo>
                  <a:pt x="35" y="314"/>
                  <a:pt x="54" y="304"/>
                  <a:pt x="55" y="288"/>
                </a:cubicBezTo>
                <a:cubicBezTo>
                  <a:pt x="63" y="192"/>
                  <a:pt x="55" y="96"/>
                  <a:pt x="55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338" name="Text Box 190"/>
          <p:cNvSpPr txBox="1"/>
          <p:nvPr/>
        </p:nvSpPr>
        <p:spPr>
          <a:xfrm>
            <a:off x="10088563" y="623888"/>
            <a:ext cx="4572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2800">
                <a:latin typeface="Times New Roman" panose="02020603050405020304" pitchFamily="18" charset="0"/>
              </a:rPr>
              <a:t>∞</a:t>
            </a:r>
            <a:endParaRPr lang="en-US" altLang="zh-CN" sz="280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grpSp>
        <p:nvGrpSpPr>
          <p:cNvPr id="5313" name="Group 193"/>
          <p:cNvGrpSpPr/>
          <p:nvPr/>
        </p:nvGrpSpPr>
        <p:grpSpPr>
          <a:xfrm>
            <a:off x="7858125" y="3305175"/>
            <a:ext cx="228600" cy="190500"/>
            <a:chOff x="3885" y="1365"/>
            <a:chExt cx="1140" cy="1140"/>
          </a:xfrm>
        </p:grpSpPr>
        <p:sp>
          <p:nvSpPr>
            <p:cNvPr id="12340" name="Oval 194"/>
            <p:cNvSpPr/>
            <p:nvPr/>
          </p:nvSpPr>
          <p:spPr>
            <a:xfrm>
              <a:off x="3885" y="1365"/>
              <a:ext cx="1140" cy="1140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Times New Roman" panose="02020603050405020304" pitchFamily="18" charset="0"/>
              </a:endParaRPr>
            </a:p>
          </p:txBody>
        </p:sp>
        <p:grpSp>
          <p:nvGrpSpPr>
            <p:cNvPr id="12341" name="Group 195"/>
            <p:cNvGrpSpPr/>
            <p:nvPr/>
          </p:nvGrpSpPr>
          <p:grpSpPr>
            <a:xfrm>
              <a:off x="4033" y="1567"/>
              <a:ext cx="832" cy="754"/>
              <a:chOff x="3885" y="1365"/>
              <a:chExt cx="2693" cy="2715"/>
            </a:xfrm>
          </p:grpSpPr>
          <p:sp>
            <p:nvSpPr>
              <p:cNvPr id="12342" name="Line 196"/>
              <p:cNvSpPr/>
              <p:nvPr/>
            </p:nvSpPr>
            <p:spPr>
              <a:xfrm>
                <a:off x="3885" y="2740"/>
                <a:ext cx="2693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2343" name="Line 197"/>
              <p:cNvSpPr/>
              <p:nvPr/>
            </p:nvSpPr>
            <p:spPr>
              <a:xfrm>
                <a:off x="5235" y="1365"/>
                <a:ext cx="0" cy="2715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1564 -0.00472288 C -0.00254286 -0.00283466 -0.00168625 0.000508125 0.000149516 0.000923714 C 0.00341297 0.00155613 0.00652954 -0.00137106 0.00978488 -0.00179568 C 0.020693 -0.00325928 0.0317398 -0.00367487 0.0427866 -0.00472288 C 0.0508637 -0.00890587 0.0600667 -0.00618647 0.0681437 -0.0105773 C 0.085848 -0.0201991 0.051288 -0.0193588 0.0739446 -0.0277248 C 0.0827315 -0.0310676 0.0920815 -0.029604 0.101146 -0.030652 C 0.109924 -0.0436166 0.104262 -0.0377622 0.118564 -0.0448724 C 0.120546 -0.0459204 0.124372 -0.0477996 0.124372 -0.0477996 C 0.128199 -0.0643238 0.135419 -0.059933 0.147748 -0.06202 C 0.153549 -0.0678743 0.154119 -0.0668354 0.157375 -0.0764481 C 0.158223 -0.0791675 0.157946 -0.0829349 0.159357 -0.085031 C 0.160777 -0.0871179 0.163183 -0.0869101 0.165166 -0.0879581 C 0.172957 -0.0990345 0.172247 -0.111376 0.172957 -0.128108 C 0.174516 -0.162611 0.176923 -0.231418 0.176923 -0.231418 C 0.172534 -0.250454 0.176074 -0.229539 0.176923 -0.248565 C 0.178057 -0.273248 0.176923 -0.298346 0.178767 -0.323019 C 0.178905 -0.325738 0.182161 -0.326154 0.182731 -0.328873 C 0.183581 -0.332433 0.182731 -0.336616 0.182731 -0.340374 " pathEditMode="relative" rAng="0" ptsTypes="ffffffffffffffffffA">
                                      <p:cBhvr>
                                        <p:cTn id="6" dur="5000" fill="hold"/>
                                        <p:tgtEl>
                                          <p:spTgt spid="53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-1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2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5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0" grpId="0"/>
      <p:bldP spid="5254" grpId="0"/>
      <p:bldP spid="12296" grpId="0" bldLvl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3473</Words>
  <Application>WPS Presentation</Application>
  <PresentationFormat/>
  <Paragraphs>285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Arial</vt:lpstr>
      <vt:lpstr>SimSun</vt:lpstr>
      <vt:lpstr>Wingdings</vt:lpstr>
      <vt:lpstr>Calibri</vt:lpstr>
      <vt:lpstr>Times New Roman</vt:lpstr>
      <vt:lpstr>VNI-Times</vt:lpstr>
      <vt:lpstr>Segoe Print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165</cp:revision>
  <dcterms:created xsi:type="dcterms:W3CDTF">2009-08-03T15:26:00Z</dcterms:created>
  <dcterms:modified xsi:type="dcterms:W3CDTF">2021-08-22T14:19:08Z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BB27087417A242C3BDCA1E4DE391644E</vt:lpwstr>
  </property>
  <property fmtid="{D5CDD505-2E9C-101B-9397-08002B2CF9AE}" pid="3" name="KSOProductBuildVer">
    <vt:lpwstr>1033-11.2.0.10258</vt:lpwstr>
  </property>
</Properties>
</file>