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76" r:id="rId3"/>
    <p:sldId id="278" r:id="rId4"/>
    <p:sldId id="279" r:id="rId5"/>
    <p:sldId id="329" r:id="rId6"/>
    <p:sldId id="301" r:id="rId7"/>
    <p:sldId id="331" r:id="rId8"/>
    <p:sldId id="280" r:id="rId9"/>
    <p:sldId id="287" r:id="rId10"/>
    <p:sldId id="332" r:id="rId11"/>
    <p:sldId id="320" r:id="rId12"/>
    <p:sldId id="321" r:id="rId13"/>
    <p:sldId id="322" r:id="rId14"/>
    <p:sldId id="334" r:id="rId15"/>
    <p:sldId id="325" r:id="rId16"/>
    <p:sldId id="275" r:id="rId17"/>
    <p:sldId id="260" r:id="rId18"/>
    <p:sldId id="335" r:id="rId19"/>
    <p:sldId id="292" r:id="rId20"/>
    <p:sldId id="336" r:id="rId21"/>
    <p:sldId id="328" r:id="rId22"/>
    <p:sldId id="29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26532"/>
    <a:srgbClr val="05788C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127" autoAdjust="0"/>
  </p:normalViewPr>
  <p:slideViewPr>
    <p:cSldViewPr snapToGrid="0" showGuides="1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</a:t>
            </a:r>
            <a:r>
              <a:rPr lang="en-US" dirty="0" smtClean="0">
                <a:solidFill>
                  <a:srgbClr val="05788C"/>
                </a:solidFill>
              </a:rPr>
              <a:t>sentences.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</a:t>
            </a:r>
            <a:r>
              <a:rPr lang="en-US" dirty="0" smtClean="0">
                <a:solidFill>
                  <a:srgbClr val="05788C"/>
                </a:solidFill>
              </a:rPr>
              <a:t>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817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BEA9-DE77-6048-B599-25970BAD0B59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Match the words with their meanings.</a:t>
            </a:r>
            <a:r>
              <a:rPr lang="x-none" sz="4000" b="1" dirty="0"/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38;g10ccc671e94_0_59">
            <a:extLst>
              <a:ext uri="{FF2B5EF4-FFF2-40B4-BE49-F238E27FC236}">
                <a16:creationId xmlns:a16="http://schemas.microsoft.com/office/drawing/2014/main" id="{8705B24E-9277-8B48-BEF6-7E06EFE81A7C}"/>
              </a:ext>
            </a:extLst>
          </p:cNvPr>
          <p:cNvSpPr/>
          <p:nvPr/>
        </p:nvSpPr>
        <p:spPr>
          <a:xfrm>
            <a:off x="963512" y="2350156"/>
            <a:ext cx="209682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1. donate (</a:t>
            </a:r>
            <a:r>
              <a:rPr lang="en-US" sz="2000" dirty="0">
                <a:solidFill>
                  <a:schemeClr val="dk1"/>
                </a:solidFill>
              </a:rPr>
              <a:t>v)</a:t>
            </a:r>
            <a:endParaRPr sz="2000" dirty="0"/>
          </a:p>
        </p:txBody>
      </p:sp>
      <p:sp>
        <p:nvSpPr>
          <p:cNvPr id="11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274654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b. far away from places where people live</a:t>
            </a:r>
            <a:endParaRPr sz="2000" dirty="0"/>
          </a:p>
        </p:txBody>
      </p:sp>
      <p:sp>
        <p:nvSpPr>
          <p:cNvPr id="12" name="Google Shape;141;g10ccc671e94_0_59">
            <a:extLst>
              <a:ext uri="{FF2B5EF4-FFF2-40B4-BE49-F238E27FC236}">
                <a16:creationId xmlns:a16="http://schemas.microsoft.com/office/drawing/2014/main" id="{6B162ECA-C70C-944F-BE36-E0E4DD028122}"/>
              </a:ext>
            </a:extLst>
          </p:cNvPr>
          <p:cNvSpPr/>
          <p:nvPr/>
        </p:nvSpPr>
        <p:spPr>
          <a:xfrm>
            <a:off x="5070764" y="3539092"/>
            <a:ext cx="5024384" cy="73373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c. to give money, food, clothes, etc. to a charity</a:t>
            </a:r>
            <a:endParaRPr sz="2000" dirty="0"/>
          </a:p>
        </p:txBody>
      </p:sp>
      <p:sp>
        <p:nvSpPr>
          <p:cNvPr id="14" name="Google Shape;142;g10ccc671e94_0_59">
            <a:extLst>
              <a:ext uri="{FF2B5EF4-FFF2-40B4-BE49-F238E27FC236}">
                <a16:creationId xmlns:a16="http://schemas.microsoft.com/office/drawing/2014/main" id="{454C3B09-D15E-FE4D-A3D0-6C09D46D1194}"/>
              </a:ext>
            </a:extLst>
          </p:cNvPr>
          <p:cNvSpPr/>
          <p:nvPr/>
        </p:nvSpPr>
        <p:spPr>
          <a:xfrm>
            <a:off x="963512" y="3137484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2. </a:t>
            </a:r>
            <a:r>
              <a:rPr lang="en-US" sz="2000" dirty="0" smtClean="0">
                <a:solidFill>
                  <a:schemeClr val="dk1"/>
                </a:solidFill>
              </a:rPr>
              <a:t>volunteer (</a:t>
            </a:r>
            <a:r>
              <a:rPr lang="en-US" sz="2000" dirty="0">
                <a:solidFill>
                  <a:schemeClr val="dk1"/>
                </a:solidFill>
              </a:rPr>
              <a:t>n)</a:t>
            </a:r>
            <a:endParaRPr sz="2000" dirty="0"/>
          </a:p>
        </p:txBody>
      </p:sp>
      <p:sp>
        <p:nvSpPr>
          <p:cNvPr id="15" name="Google Shape;143;g10ccc671e94_0_59">
            <a:extLst>
              <a:ext uri="{FF2B5EF4-FFF2-40B4-BE49-F238E27FC236}">
                <a16:creationId xmlns:a16="http://schemas.microsoft.com/office/drawing/2014/main" id="{7169B775-48F4-1241-B11F-BF9E23D60D7F}"/>
              </a:ext>
            </a:extLst>
          </p:cNvPr>
          <p:cNvSpPr/>
          <p:nvPr/>
        </p:nvSpPr>
        <p:spPr>
          <a:xfrm>
            <a:off x="963512" y="3914761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3. </a:t>
            </a:r>
            <a:r>
              <a:rPr lang="en-US" sz="2000" dirty="0" smtClean="0">
                <a:solidFill>
                  <a:schemeClr val="dk1"/>
                </a:solidFill>
              </a:rPr>
              <a:t>generous (</a:t>
            </a:r>
            <a:r>
              <a:rPr lang="en-US" sz="2000" dirty="0">
                <a:solidFill>
                  <a:schemeClr val="dk1"/>
                </a:solidFill>
              </a:rPr>
              <a:t>adj)</a:t>
            </a:r>
            <a:endParaRPr sz="2000" dirty="0"/>
          </a:p>
        </p:txBody>
      </p:sp>
      <p:sp>
        <p:nvSpPr>
          <p:cNvPr id="16" name="Google Shape;144;g10ccc671e94_0_59">
            <a:extLst>
              <a:ext uri="{FF2B5EF4-FFF2-40B4-BE49-F238E27FC236}">
                <a16:creationId xmlns:a16="http://schemas.microsoft.com/office/drawing/2014/main" id="{CB44BA2E-1ED9-4E44-BC8F-D6A70484B917}"/>
              </a:ext>
            </a:extLst>
          </p:cNvPr>
          <p:cNvSpPr/>
          <p:nvPr/>
        </p:nvSpPr>
        <p:spPr>
          <a:xfrm>
            <a:off x="963512" y="4722775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4. </a:t>
            </a:r>
            <a:r>
              <a:rPr lang="en-US" sz="2000" dirty="0" smtClean="0">
                <a:solidFill>
                  <a:schemeClr val="dk1"/>
                </a:solidFill>
              </a:rPr>
              <a:t>remote (</a:t>
            </a:r>
            <a:r>
              <a:rPr lang="en-US" sz="2000" dirty="0">
                <a:solidFill>
                  <a:schemeClr val="dk1"/>
                </a:solidFill>
              </a:rPr>
              <a:t>adj)</a:t>
            </a:r>
            <a:endParaRPr sz="2000" dirty="0"/>
          </a:p>
        </p:txBody>
      </p:sp>
      <p:sp>
        <p:nvSpPr>
          <p:cNvPr id="17" name="Google Shape;145;g10ccc671e94_0_59">
            <a:extLst>
              <a:ext uri="{FF2B5EF4-FFF2-40B4-BE49-F238E27FC236}">
                <a16:creationId xmlns:a16="http://schemas.microsoft.com/office/drawing/2014/main" id="{D2B42813-3DCD-6F41-9063-75B9E3ECA836}"/>
              </a:ext>
            </a:extLst>
          </p:cNvPr>
          <p:cNvSpPr/>
          <p:nvPr/>
        </p:nvSpPr>
        <p:spPr>
          <a:xfrm>
            <a:off x="963512" y="5500052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5. </a:t>
            </a:r>
            <a:r>
              <a:rPr lang="en-US" sz="2000" dirty="0" smtClean="0">
                <a:solidFill>
                  <a:schemeClr val="dk1"/>
                </a:solidFill>
              </a:rPr>
              <a:t>benefit (</a:t>
            </a:r>
            <a:r>
              <a:rPr lang="en-US" sz="2000" dirty="0">
                <a:solidFill>
                  <a:schemeClr val="dk1"/>
                </a:solidFill>
              </a:rPr>
              <a:t>n)</a:t>
            </a:r>
            <a:endParaRPr sz="2000" dirty="0"/>
          </a:p>
        </p:txBody>
      </p:sp>
      <p:sp>
        <p:nvSpPr>
          <p:cNvPr id="18" name="Google Shape;146;g10ccc671e94_0_59">
            <a:extLst>
              <a:ext uri="{FF2B5EF4-FFF2-40B4-BE49-F238E27FC236}">
                <a16:creationId xmlns:a16="http://schemas.microsoft.com/office/drawing/2014/main" id="{AB8C4D1A-8EB2-BD48-85B1-0DCEB6BB6248}"/>
              </a:ext>
            </a:extLst>
          </p:cNvPr>
          <p:cNvSpPr/>
          <p:nvPr/>
        </p:nvSpPr>
        <p:spPr>
          <a:xfrm>
            <a:off x="5070764" y="4424625"/>
            <a:ext cx="5024384" cy="867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d. to give a better position because of something, to be useful to somebody.</a:t>
            </a:r>
            <a:endParaRPr sz="2000" dirty="0"/>
          </a:p>
        </p:txBody>
      </p:sp>
      <p:sp>
        <p:nvSpPr>
          <p:cNvPr id="19" name="Google Shape;147;g10ccc671e94_0_59">
            <a:extLst>
              <a:ext uri="{FF2B5EF4-FFF2-40B4-BE49-F238E27FC236}">
                <a16:creationId xmlns:a16="http://schemas.microsoft.com/office/drawing/2014/main" id="{7540EC7B-169E-B74A-98C8-F5DCCE747365}"/>
              </a:ext>
            </a:extLst>
          </p:cNvPr>
          <p:cNvSpPr/>
          <p:nvPr/>
        </p:nvSpPr>
        <p:spPr>
          <a:xfrm>
            <a:off x="5070764" y="5577775"/>
            <a:ext cx="5024384" cy="760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 a person who does a job without being paid for it</a:t>
            </a:r>
            <a:endParaRPr sz="20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503944-F4ED-E647-8D4A-EFF8947C2D87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3060332" y="2603356"/>
            <a:ext cx="2010432" cy="1302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8E568-B205-8940-997F-0E78FF64021A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3060142" y="3390684"/>
            <a:ext cx="2010622" cy="2567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3D17-9FC7-5A4B-8E63-5ED196C53460}"/>
              </a:ext>
            </a:extLst>
          </p:cNvPr>
          <p:cNvCxnSpPr>
            <a:stCxn id="15" idx="3"/>
          </p:cNvCxnSpPr>
          <p:nvPr/>
        </p:nvCxnSpPr>
        <p:spPr>
          <a:xfrm flipV="1">
            <a:off x="3060142" y="2163385"/>
            <a:ext cx="2010622" cy="2004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DA88B-77B7-4F40-ACFC-A7BACCF32067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3060142" y="2999742"/>
            <a:ext cx="2010622" cy="1976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282E93-BE83-C94E-9E91-D00E6F9CBBE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3060142" y="4858125"/>
            <a:ext cx="2010622" cy="895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5070764" y="1924492"/>
            <a:ext cx="502438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 smtClean="0"/>
              <a:t>a</a:t>
            </a:r>
            <a:r>
              <a:rPr lang="en-US" sz="2000" dirty="0"/>
              <a:t>. giving or willing to give </a:t>
            </a:r>
            <a:r>
              <a:rPr lang="en-US" sz="2000" dirty="0" smtClean="0"/>
              <a:t>freely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Complete the following sentences using the correct forms of the words in </a:t>
            </a:r>
            <a:r>
              <a:rPr lang="en-US" sz="2400" b="1" dirty="0" smtClean="0"/>
              <a:t>1.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34715" y="1979485"/>
            <a:ext cx="10504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dk1"/>
                </a:solidFill>
              </a:rPr>
              <a:t>1. He </a:t>
            </a:r>
            <a:r>
              <a:rPr lang="en-US" sz="2400" dirty="0">
                <a:solidFill>
                  <a:schemeClr val="dk1"/>
                </a:solidFill>
              </a:rPr>
              <a:t>is </a:t>
            </a:r>
            <a:r>
              <a:rPr lang="en-US" sz="2400" dirty="0" smtClean="0">
                <a:solidFill>
                  <a:schemeClr val="dk1"/>
                </a:solidFill>
              </a:rPr>
              <a:t>very ___________. </a:t>
            </a:r>
            <a:r>
              <a:rPr lang="en-US" sz="2400" dirty="0">
                <a:solidFill>
                  <a:schemeClr val="dk1"/>
                </a:solidFill>
              </a:rPr>
              <a:t>He is always willing to give a lot of money to charity.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dk1"/>
                </a:solidFill>
              </a:rPr>
              <a:t>2. The </a:t>
            </a:r>
            <a:r>
              <a:rPr lang="en-US" sz="2400" dirty="0">
                <a:solidFill>
                  <a:schemeClr val="dk1"/>
                </a:solidFill>
              </a:rPr>
              <a:t>school is difficult to get to because it is located in a </a:t>
            </a:r>
            <a:r>
              <a:rPr lang="en-US" sz="2400" dirty="0" smtClean="0">
                <a:solidFill>
                  <a:schemeClr val="dk1"/>
                </a:solidFill>
              </a:rPr>
              <a:t>_________ </a:t>
            </a:r>
            <a:r>
              <a:rPr lang="en-US" sz="2400" dirty="0">
                <a:solidFill>
                  <a:schemeClr val="dk1"/>
                </a:solidFill>
              </a:rPr>
              <a:t>area.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dk1"/>
                </a:solidFill>
              </a:rPr>
              <a:t>3. If </a:t>
            </a:r>
            <a:r>
              <a:rPr lang="en-US" sz="2400" dirty="0">
                <a:solidFill>
                  <a:schemeClr val="dk1"/>
                </a:solidFill>
              </a:rPr>
              <a:t>you don’t have time to volunteer, you can </a:t>
            </a:r>
            <a:r>
              <a:rPr lang="en-US" sz="2400" dirty="0" smtClean="0">
                <a:solidFill>
                  <a:schemeClr val="dk1"/>
                </a:solidFill>
              </a:rPr>
              <a:t>________ </a:t>
            </a:r>
            <a:r>
              <a:rPr lang="en-US" sz="2400" dirty="0">
                <a:solidFill>
                  <a:schemeClr val="dk1"/>
                </a:solidFill>
              </a:rPr>
              <a:t>money and food.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dk1"/>
                </a:solidFill>
              </a:rPr>
              <a:t>4. This </a:t>
            </a:r>
            <a:r>
              <a:rPr lang="en-US" sz="2400" dirty="0">
                <a:solidFill>
                  <a:schemeClr val="dk1"/>
                </a:solidFill>
              </a:rPr>
              <a:t>clean water project will </a:t>
            </a:r>
            <a:r>
              <a:rPr lang="en-US" sz="2400" dirty="0" smtClean="0">
                <a:solidFill>
                  <a:schemeClr val="dk1"/>
                </a:solidFill>
              </a:rPr>
              <a:t>________ </a:t>
            </a:r>
            <a:r>
              <a:rPr lang="en-US" sz="2400" dirty="0">
                <a:solidFill>
                  <a:schemeClr val="dk1"/>
                </a:solidFill>
              </a:rPr>
              <a:t>the people in the village.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dk1"/>
                </a:solidFill>
              </a:rPr>
              <a:t>5. Our </a:t>
            </a:r>
            <a:r>
              <a:rPr lang="en-US" sz="2400" dirty="0">
                <a:solidFill>
                  <a:schemeClr val="dk1"/>
                </a:solidFill>
              </a:rPr>
              <a:t>club needs more </a:t>
            </a:r>
            <a:r>
              <a:rPr lang="en-US" sz="2400" dirty="0" smtClean="0">
                <a:solidFill>
                  <a:schemeClr val="dk1"/>
                </a:solidFill>
              </a:rPr>
              <a:t>___________ </a:t>
            </a:r>
            <a:r>
              <a:rPr lang="en-US" sz="2400" dirty="0">
                <a:solidFill>
                  <a:schemeClr val="dk1"/>
                </a:solidFill>
              </a:rPr>
              <a:t>to clean up the park at the weekend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4BEB2-DC84-5841-B452-C945D05B349E}"/>
              </a:ext>
            </a:extLst>
          </p:cNvPr>
          <p:cNvSpPr/>
          <p:nvPr/>
        </p:nvSpPr>
        <p:spPr>
          <a:xfrm>
            <a:off x="2625801" y="2248976"/>
            <a:ext cx="141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generous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ECA3F-BA48-494E-A37F-877B738FE60D}"/>
              </a:ext>
            </a:extLst>
          </p:cNvPr>
          <p:cNvSpPr/>
          <p:nvPr/>
        </p:nvSpPr>
        <p:spPr>
          <a:xfrm>
            <a:off x="8196706" y="2979626"/>
            <a:ext cx="117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A8302-6C60-0941-A02E-54119BAAE4DB}"/>
              </a:ext>
            </a:extLst>
          </p:cNvPr>
          <p:cNvSpPr/>
          <p:nvPr/>
        </p:nvSpPr>
        <p:spPr>
          <a:xfrm>
            <a:off x="6634318" y="3699069"/>
            <a:ext cx="113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donate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04D95-471B-CC49-98F5-D8AEC909F410}"/>
              </a:ext>
            </a:extLst>
          </p:cNvPr>
          <p:cNvSpPr/>
          <p:nvPr/>
        </p:nvSpPr>
        <p:spPr>
          <a:xfrm>
            <a:off x="4695227" y="4442915"/>
            <a:ext cx="115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5633D-F16C-8245-ABC0-438F352DE2D7}"/>
              </a:ext>
            </a:extLst>
          </p:cNvPr>
          <p:cNvSpPr/>
          <p:nvPr/>
        </p:nvSpPr>
        <p:spPr>
          <a:xfrm>
            <a:off x="3956384" y="5174071"/>
            <a:ext cx="1572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volunteers </a:t>
            </a:r>
            <a:endParaRPr lang="x-none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204793"/>
            <a:ext cx="1060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Choose the correct word to complete each of the following </a:t>
            </a:r>
            <a:r>
              <a:rPr lang="en-US" sz="2400" b="1" dirty="0" smtClean="0"/>
              <a:t>sentences.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CD3D9-280E-9E45-9A07-3D7CB8D77BA0}"/>
              </a:ext>
            </a:extLst>
          </p:cNvPr>
          <p:cNvSpPr txBox="1"/>
          <p:nvPr/>
        </p:nvSpPr>
        <p:spPr>
          <a:xfrm>
            <a:off x="1095414" y="2173666"/>
            <a:ext cx="10450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1. We need to be </a:t>
            </a:r>
            <a:r>
              <a:rPr lang="en-US" sz="2400" b="1" i="1" dirty="0" smtClean="0">
                <a:solidFill>
                  <a:schemeClr val="dk1"/>
                </a:solidFill>
              </a:rPr>
              <a:t>careful / </a:t>
            </a:r>
            <a:r>
              <a:rPr lang="en-US" sz="2400" b="1" i="1" dirty="0">
                <a:solidFill>
                  <a:schemeClr val="dk1"/>
                </a:solidFill>
              </a:rPr>
              <a:t>careless </a:t>
            </a:r>
            <a:r>
              <a:rPr lang="en-US" sz="2400" dirty="0">
                <a:solidFill>
                  <a:schemeClr val="dk1"/>
                </a:solidFill>
              </a:rPr>
              <a:t>when we record the donations.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2. I am </a:t>
            </a:r>
            <a:r>
              <a:rPr lang="en-US" sz="2400" b="1" i="1" dirty="0" smtClean="0">
                <a:solidFill>
                  <a:schemeClr val="dk1"/>
                </a:solidFill>
              </a:rPr>
              <a:t>interested / </a:t>
            </a:r>
            <a:r>
              <a:rPr lang="en-US" sz="2400" b="1" i="1" dirty="0">
                <a:solidFill>
                  <a:schemeClr val="dk1"/>
                </a:solidFill>
              </a:rPr>
              <a:t>interesting </a:t>
            </a:r>
            <a:r>
              <a:rPr lang="en-US" sz="2400" dirty="0">
                <a:solidFill>
                  <a:schemeClr val="dk1"/>
                </a:solidFill>
              </a:rPr>
              <a:t>in community development activities.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3. There are </a:t>
            </a:r>
            <a:r>
              <a:rPr lang="en-US" sz="2400" b="1" i="1" dirty="0" smtClean="0">
                <a:solidFill>
                  <a:schemeClr val="dk1"/>
                </a:solidFill>
              </a:rPr>
              <a:t>excited / </a:t>
            </a:r>
            <a:r>
              <a:rPr lang="en-US" sz="2400" b="1" i="1" dirty="0">
                <a:solidFill>
                  <a:schemeClr val="dk1"/>
                </a:solidFill>
              </a:rPr>
              <a:t>exciting </a:t>
            </a:r>
            <a:r>
              <a:rPr lang="en-US" sz="2400" dirty="0">
                <a:solidFill>
                  <a:schemeClr val="dk1"/>
                </a:solidFill>
              </a:rPr>
              <a:t>volunteering opportunities in our community.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dk1"/>
                </a:solidFill>
              </a:rPr>
              <a:t>4. Last year, I was </a:t>
            </a:r>
            <a:r>
              <a:rPr lang="en-US" sz="2400" b="1" i="1" dirty="0" smtClean="0">
                <a:solidFill>
                  <a:schemeClr val="dk1"/>
                </a:solidFill>
              </a:rPr>
              <a:t>hopeful / </a:t>
            </a:r>
            <a:r>
              <a:rPr lang="en-US" sz="2400" b="1" i="1" dirty="0">
                <a:solidFill>
                  <a:schemeClr val="dk1"/>
                </a:solidFill>
              </a:rPr>
              <a:t>hopeless</a:t>
            </a:r>
            <a:r>
              <a:rPr lang="en-US" sz="2400" dirty="0">
                <a:solidFill>
                  <a:schemeClr val="dk1"/>
                </a:solidFill>
              </a:rPr>
              <a:t> at </a:t>
            </a:r>
            <a:r>
              <a:rPr lang="en-US" sz="2400" dirty="0" err="1">
                <a:solidFill>
                  <a:schemeClr val="dk1"/>
                </a:solidFill>
              </a:rPr>
              <a:t>maths</a:t>
            </a:r>
            <a:r>
              <a:rPr lang="en-US" sz="2400" dirty="0">
                <a:solidFill>
                  <a:schemeClr val="dk1"/>
                </a:solidFill>
              </a:rPr>
              <a:t>. I couldn’t even do simple addition in my head.</a:t>
            </a:r>
            <a:endParaRPr lang="x-none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320716" y="2442410"/>
            <a:ext cx="95049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34129" y="3130744"/>
            <a:ext cx="138283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56121" y="3877926"/>
            <a:ext cx="1088859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59975" y="4602356"/>
            <a:ext cx="1203153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8764" y="12412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</a:t>
            </a:r>
            <a:r>
              <a:rPr lang="en-US" dirty="0" smtClean="0">
                <a:solidFill>
                  <a:srgbClr val="05788C"/>
                </a:solidFill>
              </a:rPr>
              <a:t>sentences.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</a:t>
            </a:r>
            <a:r>
              <a:rPr lang="en-US" dirty="0" smtClean="0">
                <a:solidFill>
                  <a:srgbClr val="05788C"/>
                </a:solidFill>
              </a:rPr>
              <a:t>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 smtClean="0">
                <a:solidFill>
                  <a:srgbClr val="05788C"/>
                </a:solidFill>
              </a:rPr>
              <a:t>form</a:t>
            </a:r>
            <a:r>
              <a:rPr lang="en-US" dirty="0" smtClean="0">
                <a:solidFill>
                  <a:srgbClr val="05788C"/>
                </a:solidFill>
              </a:rPr>
              <a:t>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2: </a:t>
            </a:r>
            <a:r>
              <a:rPr lang="en-GB" dirty="0">
                <a:solidFill>
                  <a:srgbClr val="05788C"/>
                </a:solidFill>
              </a:rPr>
              <a:t>Combine the two </a:t>
            </a:r>
            <a:r>
              <a:rPr lang="en-GB" dirty="0" smtClean="0">
                <a:solidFill>
                  <a:srgbClr val="05788C"/>
                </a:solidFill>
              </a:rPr>
              <a:t>sentences.</a:t>
            </a:r>
            <a:endParaRPr lang="x-none" dirty="0">
              <a:solidFill>
                <a:srgbClr val="057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757989" y="1898925"/>
            <a:ext cx="10816413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dk1"/>
                </a:solidFill>
              </a:rPr>
              <a:t>1. While </a:t>
            </a:r>
            <a:r>
              <a:rPr lang="en-US" sz="2500" dirty="0">
                <a:solidFill>
                  <a:schemeClr val="dk1"/>
                </a:solidFill>
              </a:rPr>
              <a:t>Lan </a:t>
            </a:r>
            <a:r>
              <a:rPr lang="en-US" sz="2500" b="1" i="1" dirty="0">
                <a:solidFill>
                  <a:schemeClr val="dk1"/>
                </a:solidFill>
              </a:rPr>
              <a:t>was working / worked </a:t>
            </a:r>
            <a:r>
              <a:rPr lang="en-US" sz="2500" dirty="0">
                <a:solidFill>
                  <a:schemeClr val="dk1"/>
                </a:solidFill>
              </a:rPr>
              <a:t>as a volunteer in the countryside, she met an old friend.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dk1"/>
                </a:solidFill>
              </a:rPr>
              <a:t>2. I </a:t>
            </a:r>
            <a:r>
              <a:rPr lang="en-US" sz="2500" dirty="0">
                <a:solidFill>
                  <a:schemeClr val="dk1"/>
                </a:solidFill>
              </a:rPr>
              <a:t>was revising for civics class when my dad </a:t>
            </a:r>
            <a:r>
              <a:rPr lang="en-US" sz="2500" b="1" i="1" dirty="0">
                <a:solidFill>
                  <a:schemeClr val="dk1"/>
                </a:solidFill>
              </a:rPr>
              <a:t>was telling / told </a:t>
            </a:r>
            <a:r>
              <a:rPr lang="en-US" sz="2500" dirty="0">
                <a:solidFill>
                  <a:schemeClr val="dk1"/>
                </a:solidFill>
              </a:rPr>
              <a:t>me about the volunteer job.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dk1"/>
                </a:solidFill>
              </a:rPr>
              <a:t>3. We </a:t>
            </a:r>
            <a:r>
              <a:rPr lang="en-US" sz="2500" dirty="0">
                <a:solidFill>
                  <a:schemeClr val="dk1"/>
                </a:solidFill>
              </a:rPr>
              <a:t>saw many unhappy children while we </a:t>
            </a:r>
            <a:r>
              <a:rPr lang="en-US" sz="2500" b="1" i="1" dirty="0">
                <a:solidFill>
                  <a:schemeClr val="dk1"/>
                </a:solidFill>
              </a:rPr>
              <a:t>were helping / helped </a:t>
            </a:r>
            <a:r>
              <a:rPr lang="en-US" sz="2500" dirty="0">
                <a:solidFill>
                  <a:schemeClr val="dk1"/>
                </a:solidFill>
              </a:rPr>
              <a:t>people in remote areas.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dk1"/>
                </a:solidFill>
              </a:rPr>
              <a:t>4. He </a:t>
            </a:r>
            <a:r>
              <a:rPr lang="en-US" sz="2500" dirty="0">
                <a:solidFill>
                  <a:schemeClr val="dk1"/>
                </a:solidFill>
              </a:rPr>
              <a:t>was sorting donations when he was </a:t>
            </a:r>
            <a:r>
              <a:rPr lang="en-US" sz="2500" b="1" i="1" dirty="0" err="1">
                <a:solidFill>
                  <a:schemeClr val="dk1"/>
                </a:solidFill>
              </a:rPr>
              <a:t>realising</a:t>
            </a:r>
            <a:r>
              <a:rPr lang="en-US" sz="2500" b="1" i="1" dirty="0">
                <a:solidFill>
                  <a:schemeClr val="dk1"/>
                </a:solidFill>
              </a:rPr>
              <a:t> / </a:t>
            </a:r>
            <a:r>
              <a:rPr lang="en-US" sz="2500" b="1" i="1" dirty="0" err="1">
                <a:solidFill>
                  <a:schemeClr val="dk1"/>
                </a:solidFill>
              </a:rPr>
              <a:t>realised</a:t>
            </a:r>
            <a:r>
              <a:rPr lang="en-US" sz="2500" b="1" dirty="0">
                <a:solidFill>
                  <a:schemeClr val="dk1"/>
                </a:solidFill>
              </a:rPr>
              <a:t> </a:t>
            </a:r>
            <a:r>
              <a:rPr lang="en-US" sz="2500" dirty="0">
                <a:solidFill>
                  <a:schemeClr val="dk1"/>
                </a:solidFill>
              </a:rPr>
              <a:t>how generous people were.</a:t>
            </a:r>
            <a:endParaRPr lang="en-US" sz="2500" i="1" dirty="0">
              <a:solidFill>
                <a:schemeClr val="dk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5E446-DA9F-A24E-8746-833E28FA3678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/>
              <a:t>Choose the correct </a:t>
            </a:r>
            <a:r>
              <a:rPr lang="en-GB" sz="2800" b="1" dirty="0"/>
              <a:t>verb </a:t>
            </a:r>
            <a:r>
              <a:rPr lang="x-none" sz="2800" b="1" dirty="0"/>
              <a:t>form in each</a:t>
            </a:r>
            <a:r>
              <a:rPr lang="en-GB" sz="2800" b="1" dirty="0"/>
              <a:t> of the following</a:t>
            </a:r>
            <a:r>
              <a:rPr lang="x-none" sz="2800" b="1" dirty="0"/>
              <a:t> sentence</a:t>
            </a:r>
            <a:r>
              <a:rPr lang="en-GB" sz="2800" b="1" dirty="0" smtClean="0"/>
              <a:t>s.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4442" y="2045367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73716" y="3172324"/>
            <a:ext cx="665747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41170" y="4338783"/>
            <a:ext cx="1756610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87915" y="5443529"/>
            <a:ext cx="1171074" cy="4974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F3F90-2A2A-DC47-A0BF-7E90A9E13D4A}"/>
              </a:ext>
            </a:extLst>
          </p:cNvPr>
          <p:cNvSpPr txBox="1"/>
          <p:nvPr/>
        </p:nvSpPr>
        <p:spPr>
          <a:xfrm>
            <a:off x="423335" y="2173711"/>
            <a:ext cx="1131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1. </a:t>
            </a:r>
            <a:r>
              <a:rPr lang="en-US" sz="2400" dirty="0"/>
              <a:t>They were </a:t>
            </a:r>
            <a:r>
              <a:rPr lang="en-US" sz="2400" dirty="0" smtClean="0"/>
              <a:t>cleaning the </a:t>
            </a:r>
            <a:r>
              <a:rPr lang="en-US" sz="2400" dirty="0"/>
              <a:t>streets. It started to rain.</a:t>
            </a:r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 smtClean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  </a:t>
            </a:r>
            <a:r>
              <a:rPr lang="x-none" sz="2400" dirty="0" smtClean="0"/>
              <a:t>2</a:t>
            </a:r>
            <a:r>
              <a:rPr lang="x-none" sz="2400" dirty="0"/>
              <a:t>. </a:t>
            </a:r>
            <a:r>
              <a:rPr lang="en-US" sz="2400" dirty="0"/>
              <a:t>I was watching TV. I saw the floods and landslides in the area.</a:t>
            </a:r>
            <a:endParaRPr lang="x-none" sz="2400" dirty="0"/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345FF-078B-604C-8593-CDAD6DA4A04E}"/>
              </a:ext>
            </a:extLst>
          </p:cNvPr>
          <p:cNvSpPr txBox="1"/>
          <p:nvPr/>
        </p:nvSpPr>
        <p:spPr>
          <a:xfrm>
            <a:off x="841882" y="2883149"/>
            <a:ext cx="1090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8DA4"/>
                </a:solidFill>
              </a:rPr>
              <a:t>-&gt; </a:t>
            </a:r>
            <a:r>
              <a:rPr lang="x-none" sz="2400" dirty="0" smtClean="0">
                <a:solidFill>
                  <a:srgbClr val="048DA4"/>
                </a:solidFill>
              </a:rPr>
              <a:t>While they were cleaning the streets, it started to rain. / They were cleaning the streets when it started to rain. </a:t>
            </a:r>
            <a:endParaRPr lang="x-none" sz="2400" b="1" dirty="0">
              <a:solidFill>
                <a:srgbClr val="048DA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67011-6351-934B-BCB4-D567CD3A9119}"/>
              </a:ext>
            </a:extLst>
          </p:cNvPr>
          <p:cNvSpPr/>
          <p:nvPr/>
        </p:nvSpPr>
        <p:spPr>
          <a:xfrm>
            <a:off x="810656" y="4943195"/>
            <a:ext cx="1109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  <a:ea typeface="Times New Roman" panose="02020603050405020304" pitchFamily="18" charset="0"/>
              </a:rPr>
              <a:t>-&gt; </a:t>
            </a:r>
            <a:r>
              <a:rPr lang="x-none" sz="2400" dirty="0">
                <a:solidFill>
                  <a:srgbClr val="048DA4"/>
                </a:solidFill>
              </a:rPr>
              <a:t>While I was watching TV, I saw the floods and landslides in the area. /I was watching TV when I saw the floods and landslides in the area</a:t>
            </a:r>
            <a:r>
              <a:rPr lang="x-none" sz="2400" dirty="0" smtClean="0">
                <a:solidFill>
                  <a:srgbClr val="048DA4"/>
                </a:solidFill>
              </a:rPr>
              <a:t>.</a:t>
            </a:r>
            <a:endParaRPr lang="x-none" sz="2400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45EA9-7CEB-BB4B-8740-8B5B55F1982D}"/>
              </a:ext>
            </a:extLst>
          </p:cNvPr>
          <p:cNvSpPr txBox="1"/>
          <p:nvPr/>
        </p:nvSpPr>
        <p:spPr>
          <a:xfrm>
            <a:off x="712448" y="2020768"/>
            <a:ext cx="11287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buSzPts val="1400"/>
            </a:pPr>
            <a:r>
              <a:rPr lang="en-GB" sz="2400" dirty="0"/>
              <a:t>3. </a:t>
            </a:r>
            <a:r>
              <a:rPr lang="en-US" sz="2400" dirty="0"/>
              <a:t>Tim was searching for employment opportunities. He found a job advert from a non-governmental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  <a:endParaRPr lang="x-none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  </a:t>
            </a:r>
            <a:r>
              <a:rPr lang="x-none" sz="2400" dirty="0" smtClean="0"/>
              <a:t>4</a:t>
            </a:r>
            <a:r>
              <a:rPr lang="x-none" sz="2400" dirty="0"/>
              <a:t>. </a:t>
            </a:r>
            <a:r>
              <a:rPr lang="en-US" sz="2400" dirty="0"/>
              <a:t>They decided to help build a community </a:t>
            </a:r>
            <a:r>
              <a:rPr lang="en-US" sz="2400" dirty="0" err="1"/>
              <a:t>centre</a:t>
            </a:r>
            <a:r>
              <a:rPr lang="en-US" sz="2400" dirty="0"/>
              <a:t> for young people. They were visiting some poor villages.</a:t>
            </a:r>
            <a:endParaRPr lang="x-none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BF68-3C03-0143-902B-59D052B59734}"/>
              </a:ext>
            </a:extLst>
          </p:cNvPr>
          <p:cNvSpPr txBox="1"/>
          <p:nvPr/>
        </p:nvSpPr>
        <p:spPr>
          <a:xfrm>
            <a:off x="791264" y="3007801"/>
            <a:ext cx="1090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8DA4"/>
                </a:solidFill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While Tim was searching for employment opportunities, he found a job advert from a non-governmental organisation. / Tim was searching for employment opportunities when he found a job advert from a non-governmental organisation</a:t>
            </a:r>
            <a:r>
              <a:rPr lang="x-none" sz="2400" i="1" dirty="0" smtClean="0">
                <a:solidFill>
                  <a:srgbClr val="048DA4"/>
                </a:solidFill>
              </a:rPr>
              <a:t>.</a:t>
            </a:r>
            <a:endParaRPr lang="x-none" sz="2400" dirty="0">
              <a:solidFill>
                <a:srgbClr val="048DA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39735-A504-A246-85EE-9EF02EDE3B6C}"/>
              </a:ext>
            </a:extLst>
          </p:cNvPr>
          <p:cNvSpPr/>
          <p:nvPr/>
        </p:nvSpPr>
        <p:spPr>
          <a:xfrm>
            <a:off x="499642" y="5508736"/>
            <a:ext cx="11192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/>
            <a:r>
              <a:rPr lang="en-US" sz="2400" dirty="0">
                <a:solidFill>
                  <a:srgbClr val="048DA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x-none" sz="2400" i="1" dirty="0">
                <a:solidFill>
                  <a:srgbClr val="048DA4"/>
                </a:solidFill>
              </a:rPr>
              <a:t>They decided to help build a community centre for young people while they were visiting some poor villages. / They were visiting some poor villages when they decided to help build a community centre for young people.</a:t>
            </a:r>
            <a:r>
              <a:rPr lang="x-none" sz="2400" dirty="0">
                <a:solidFill>
                  <a:srgbClr val="048DA4"/>
                </a:solidFill>
              </a:rPr>
              <a:t> </a:t>
            </a:r>
            <a:endParaRPr lang="x-none" sz="2400" dirty="0">
              <a:solidFill>
                <a:srgbClr val="048D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E3D57-F031-C947-B72A-B84E56BD5F2D}"/>
              </a:ext>
            </a:extLst>
          </p:cNvPr>
          <p:cNvSpPr txBox="1"/>
          <p:nvPr/>
        </p:nvSpPr>
        <p:spPr>
          <a:xfrm>
            <a:off x="1624439" y="1157023"/>
            <a:ext cx="10276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Combine the two sentences using </a:t>
            </a:r>
            <a:r>
              <a:rPr lang="en-GB" sz="2800" b="1" i="1" dirty="0"/>
              <a:t>when</a:t>
            </a:r>
            <a:r>
              <a:rPr lang="en-GB" sz="2800" b="1" dirty="0"/>
              <a:t> or </a:t>
            </a:r>
            <a:r>
              <a:rPr lang="en-GB" sz="2800" b="1" i="1" dirty="0"/>
              <a:t>while</a:t>
            </a:r>
            <a:r>
              <a:rPr lang="en-GB" sz="2800" b="1" dirty="0"/>
              <a:t> where appropriate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</a:t>
            </a:r>
            <a:r>
              <a:rPr lang="en-US" dirty="0" smtClean="0">
                <a:solidFill>
                  <a:srgbClr val="05788C"/>
                </a:solidFill>
              </a:rPr>
              <a:t>sentences.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</a:t>
            </a:r>
            <a:r>
              <a:rPr lang="en-US" dirty="0" smtClean="0">
                <a:solidFill>
                  <a:srgbClr val="05788C"/>
                </a:solidFill>
              </a:rPr>
              <a:t>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 smtClean="0">
                <a:solidFill>
                  <a:srgbClr val="05788C"/>
                </a:solidFill>
              </a:rPr>
              <a:t>form</a:t>
            </a:r>
            <a:r>
              <a:rPr lang="en-US" dirty="0" smtClean="0">
                <a:solidFill>
                  <a:srgbClr val="05788C"/>
                </a:solidFill>
              </a:rPr>
              <a:t>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2: </a:t>
            </a:r>
            <a:r>
              <a:rPr lang="en-GB" dirty="0">
                <a:solidFill>
                  <a:srgbClr val="05788C"/>
                </a:solidFill>
              </a:rPr>
              <a:t>Combine the two </a:t>
            </a:r>
            <a:r>
              <a:rPr lang="en-GB" dirty="0" smtClean="0">
                <a:solidFill>
                  <a:srgbClr val="05788C"/>
                </a:solidFill>
              </a:rPr>
              <a:t>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609183" y="942614"/>
            <a:ext cx="7198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b="1" dirty="0">
                <a:solidFill>
                  <a:srgbClr val="048DA4"/>
                </a:solidFill>
              </a:rPr>
              <a:t>Game: Who is faster?</a:t>
            </a:r>
            <a:endParaRPr lang="x-none" sz="4000" dirty="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7B8FA-0C66-3B40-929B-8FBF9BA7521D}"/>
              </a:ext>
            </a:extLst>
          </p:cNvPr>
          <p:cNvSpPr txBox="1"/>
          <p:nvPr/>
        </p:nvSpPr>
        <p:spPr>
          <a:xfrm>
            <a:off x="320496" y="1896384"/>
            <a:ext cx="7610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Write sentences including 3 features: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two-syllable words with the same spelling but different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stress mentioned in Task 1, Pronunciation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when/while</a:t>
            </a:r>
            <a:endParaRPr lang="x-non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simple/the 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ast</a:t>
            </a:r>
            <a:r>
              <a:rPr lang="x-non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x-none" sz="2400" dirty="0" smtClean="0">
                <a:solidFill>
                  <a:schemeClr val="accent2">
                    <a:lumMod val="75000"/>
                  </a:schemeClr>
                </a:solidFill>
              </a:rPr>
              <a:t>continuous</a:t>
            </a:r>
            <a:endParaRPr lang="x-none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2FB61-6DB5-7749-8607-18CB704C20FC}"/>
              </a:ext>
            </a:extLst>
          </p:cNvPr>
          <p:cNvSpPr txBox="1"/>
          <p:nvPr/>
        </p:nvSpPr>
        <p:spPr>
          <a:xfrm>
            <a:off x="479896" y="5232009"/>
            <a:ext cx="863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e.g. </a:t>
            </a:r>
            <a:r>
              <a:rPr lang="en-GB" sz="2400" b="1" dirty="0">
                <a:solidFill>
                  <a:srgbClr val="00B050"/>
                </a:solidFill>
              </a:rPr>
              <a:t>When</a:t>
            </a:r>
            <a:r>
              <a:rPr lang="en-GB" sz="2400" dirty="0"/>
              <a:t> I </a:t>
            </a:r>
            <a:r>
              <a:rPr lang="en-GB" sz="2400" b="1" dirty="0">
                <a:solidFill>
                  <a:srgbClr val="00B050"/>
                </a:solidFill>
              </a:rPr>
              <a:t>was wrapping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rgbClr val="00B050"/>
                </a:solidFill>
              </a:rPr>
              <a:t>present</a:t>
            </a:r>
            <a:r>
              <a:rPr lang="en-GB" sz="2400" dirty="0"/>
              <a:t>, my mom </a:t>
            </a:r>
            <a:r>
              <a:rPr lang="en-GB" sz="2400" b="1" dirty="0">
                <a:solidFill>
                  <a:srgbClr val="00B050"/>
                </a:solidFill>
              </a:rPr>
              <a:t>knocked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the door.</a:t>
            </a:r>
            <a:r>
              <a:rPr lang="x-none" sz="2400" dirty="0"/>
              <a:t> </a:t>
            </a:r>
          </a:p>
        </p:txBody>
      </p:sp>
      <p:pic>
        <p:nvPicPr>
          <p:cNvPr id="1026" name="Picture 2" descr="Who&amp;#39;s faster? | English Quiz - Quizizz">
            <a:extLst>
              <a:ext uri="{FF2B5EF4-FFF2-40B4-BE49-F238E27FC236}">
                <a16:creationId xmlns:a16="http://schemas.microsoft.com/office/drawing/2014/main" id="{2FC81799-73CE-484B-95A7-7D1FA77A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35">
            <a:off x="8094670" y="1736390"/>
            <a:ext cx="3933381" cy="27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9896" y="11829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</a:t>
            </a:r>
            <a:r>
              <a:rPr lang="en-US" dirty="0" smtClean="0">
                <a:solidFill>
                  <a:srgbClr val="05788C"/>
                </a:solidFill>
              </a:rPr>
              <a:t>sentences.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</a:t>
            </a:r>
            <a:r>
              <a:rPr lang="en-US" dirty="0" smtClean="0">
                <a:solidFill>
                  <a:srgbClr val="05788C"/>
                </a:solidFill>
              </a:rPr>
              <a:t>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 smtClean="0">
                <a:solidFill>
                  <a:srgbClr val="05788C"/>
                </a:solidFill>
              </a:rPr>
              <a:t>form</a:t>
            </a:r>
            <a:r>
              <a:rPr lang="en-US" dirty="0" smtClean="0">
                <a:solidFill>
                  <a:srgbClr val="05788C"/>
                </a:solidFill>
              </a:rPr>
              <a:t>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2: </a:t>
            </a:r>
            <a:r>
              <a:rPr lang="en-GB" dirty="0">
                <a:solidFill>
                  <a:srgbClr val="05788C"/>
                </a:solidFill>
              </a:rPr>
              <a:t>Combine the two </a:t>
            </a:r>
            <a:r>
              <a:rPr lang="en-GB" dirty="0" smtClean="0">
                <a:solidFill>
                  <a:srgbClr val="05788C"/>
                </a:solidFill>
              </a:rPr>
              <a:t>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100447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Use the lexical items related to the topic </a:t>
            </a:r>
            <a:r>
              <a:rPr lang="en-GB" sz="2800" i="1" dirty="0"/>
              <a:t>For a better community</a:t>
            </a:r>
            <a:r>
              <a:rPr lang="x-none" sz="2800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Pronounce correctly </a:t>
            </a:r>
            <a:r>
              <a:rPr lang="en-GB" sz="2800" dirty="0"/>
              <a:t>stress in two-syllable words with the same spelling</a:t>
            </a:r>
            <a:r>
              <a:rPr lang="x-none" sz="2800" i="1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x-none" sz="2800" dirty="0"/>
              <a:t>Understand the p</a:t>
            </a:r>
            <a:r>
              <a:rPr lang="en-GB" sz="2800" dirty="0" err="1"/>
              <a:t>ast</a:t>
            </a:r>
            <a:r>
              <a:rPr lang="x-none" sz="2800" dirty="0"/>
              <a:t> simple vs. the p</a:t>
            </a:r>
            <a:r>
              <a:rPr lang="en-GB" sz="2800" dirty="0" err="1"/>
              <a:t>ast</a:t>
            </a:r>
            <a:r>
              <a:rPr lang="x-none" sz="2800" dirty="0"/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1. </a:t>
            </a:r>
            <a:r>
              <a:rPr lang="en-GB" sz="3200" dirty="0"/>
              <a:t>Prepare for the next lesson: Unit 4_Reading</a:t>
            </a:r>
            <a:endParaRPr lang="x-none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90150" y="2110065"/>
            <a:ext cx="103576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lesson, Ss will be able </a:t>
            </a:r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the lexical items related to the topic </a:t>
            </a: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For a better community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Pronounce correctly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stress in two-syllable words with the same spelling</a:t>
            </a:r>
            <a:r>
              <a:rPr lang="x-none" sz="32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simple vs. the p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ast</a:t>
            </a:r>
            <a:r>
              <a:rPr lang="x-none" sz="3200" dirty="0">
                <a:latin typeface="Calibri" panose="020F0502020204030204" pitchFamily="34" charset="0"/>
                <a:cs typeface="Calibri" panose="020F0502020204030204" pitchFamily="34" charset="0"/>
              </a:rPr>
              <a:t> continuous.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9580" y="297354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7461" y="2830798"/>
            <a:ext cx="4743447" cy="968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</a:t>
            </a:r>
            <a:r>
              <a:rPr lang="en-GB" dirty="0">
                <a:solidFill>
                  <a:srgbClr val="05788C"/>
                </a:solidFill>
              </a:rPr>
              <a:t>Match the words with their meanings.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x-none" dirty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2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Complete the </a:t>
            </a:r>
            <a:r>
              <a:rPr lang="en-US" dirty="0" smtClean="0">
                <a:solidFill>
                  <a:srgbClr val="05788C"/>
                </a:solidFill>
              </a:rPr>
              <a:t>sentences.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en-US" dirty="0">
                <a:solidFill>
                  <a:srgbClr val="05788C"/>
                </a:solidFill>
              </a:rPr>
              <a:t>3</a:t>
            </a:r>
            <a:r>
              <a:rPr lang="x-none" dirty="0">
                <a:solidFill>
                  <a:srgbClr val="05788C"/>
                </a:solidFill>
              </a:rPr>
              <a:t>: </a:t>
            </a:r>
            <a:r>
              <a:rPr lang="en-US" dirty="0">
                <a:solidFill>
                  <a:srgbClr val="05788C"/>
                </a:solidFill>
              </a:rPr>
              <a:t>Choose the correct </a:t>
            </a:r>
            <a:r>
              <a:rPr lang="en-US" dirty="0" smtClean="0">
                <a:solidFill>
                  <a:srgbClr val="05788C"/>
                </a:solidFill>
              </a:rPr>
              <a:t>word.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974948" y="2202223"/>
            <a:ext cx="564415" cy="7713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50313" y="3328650"/>
            <a:ext cx="534223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3036" y="40388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7459" y="5776618"/>
            <a:ext cx="474344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5657460" y="4023446"/>
            <a:ext cx="4743447" cy="844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1: Choose the correct </a:t>
            </a:r>
            <a:r>
              <a:rPr lang="en-GB" dirty="0">
                <a:solidFill>
                  <a:srgbClr val="05788C"/>
                </a:solidFill>
              </a:rPr>
              <a:t>verb </a:t>
            </a:r>
            <a:r>
              <a:rPr lang="x-none" dirty="0" smtClean="0">
                <a:solidFill>
                  <a:srgbClr val="05788C"/>
                </a:solidFill>
              </a:rPr>
              <a:t>form</a:t>
            </a:r>
            <a:r>
              <a:rPr lang="en-US" dirty="0" smtClean="0">
                <a:solidFill>
                  <a:srgbClr val="05788C"/>
                </a:solidFill>
              </a:rPr>
              <a:t>.</a:t>
            </a:r>
          </a:p>
          <a:p>
            <a:r>
              <a:rPr lang="x-none" dirty="0" smtClean="0">
                <a:solidFill>
                  <a:srgbClr val="05788C"/>
                </a:solidFill>
              </a:rPr>
              <a:t>Task </a:t>
            </a:r>
            <a:r>
              <a:rPr lang="x-none" dirty="0">
                <a:solidFill>
                  <a:srgbClr val="05788C"/>
                </a:solidFill>
              </a:rPr>
              <a:t>2: </a:t>
            </a:r>
            <a:r>
              <a:rPr lang="en-GB" dirty="0">
                <a:solidFill>
                  <a:srgbClr val="05788C"/>
                </a:solidFill>
              </a:rPr>
              <a:t>Combine the two </a:t>
            </a:r>
            <a:r>
              <a:rPr lang="en-GB" dirty="0" smtClean="0">
                <a:solidFill>
                  <a:srgbClr val="05788C"/>
                </a:solidFill>
              </a:rPr>
              <a:t>sentences.</a:t>
            </a:r>
            <a:endParaRPr lang="x-none" dirty="0">
              <a:solidFill>
                <a:srgbClr val="05788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8305" y="5039098"/>
            <a:ext cx="1781227" cy="537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5788C"/>
                </a:solidFill>
              </a:rPr>
              <a:t>EXTRA ACTIVITY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stCxn id="31" idx="1"/>
            <a:endCxn id="33" idx="0"/>
          </p:cNvCxnSpPr>
          <p:nvPr/>
        </p:nvCxnSpPr>
        <p:spPr>
          <a:xfrm rot="10800000" flipV="1">
            <a:off x="1768920" y="4371930"/>
            <a:ext cx="624117" cy="66716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3" idx="3"/>
            <a:endCxn id="42" idx="0"/>
          </p:cNvCxnSpPr>
          <p:nvPr/>
        </p:nvCxnSpPr>
        <p:spPr>
          <a:xfrm>
            <a:off x="2659532" y="5307970"/>
            <a:ext cx="512946" cy="50189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80978" y="58098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57459" y="5050131"/>
            <a:ext cx="4743448" cy="446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Who is faster?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386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476596" y="997251"/>
            <a:ext cx="11238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Name volunteering activities</a:t>
            </a:r>
            <a:endParaRPr lang="en-GB" sz="2800" b="1" dirty="0">
              <a:solidFill>
                <a:srgbClr val="0066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768" l="8780" r="96220">
                        <a14:foregroundMark x1="12805" y1="39286" x2="17683" y2="32143"/>
                        <a14:foregroundMark x1="19390" y1="44048" x2="23049" y2="33482"/>
                        <a14:foregroundMark x1="24024" y1="37054" x2="23415" y2="31994"/>
                        <a14:foregroundMark x1="36829" y1="8333" x2="31707" y2="8482"/>
                        <a14:foregroundMark x1="32683" y1="22619" x2="32195" y2="11161"/>
                        <a14:foregroundMark x1="37073" y1="41964" x2="29512" y2="73065"/>
                        <a14:foregroundMark x1="34634" y1="44792" x2="36707" y2="41518"/>
                        <a14:foregroundMark x1="25366" y1="47321" x2="28049" y2="47768"/>
                        <a14:foregroundMark x1="30488" y1="46577" x2="32439" y2="47173"/>
                        <a14:foregroundMark x1="24024" y1="59524" x2="24024" y2="58482"/>
                        <a14:foregroundMark x1="13537" y1="65030" x2="14146" y2="64286"/>
                        <a14:foregroundMark x1="17683" y1="63095" x2="17561" y2="59524"/>
                        <a14:foregroundMark x1="18902" y1="63393" x2="18659" y2="59375"/>
                        <a14:foregroundMark x1="17439" y1="64732" x2="17683" y2="62798"/>
                        <a14:foregroundMark x1="11341" y1="81250" x2="15976" y2="77976"/>
                        <a14:foregroundMark x1="13659" y1="83631" x2="14024" y2="81399"/>
                        <a14:foregroundMark x1="16463" y1="83780" x2="15122" y2="81994"/>
                        <a14:foregroundMark x1="38902" y1="94048" x2="43293" y2="84821"/>
                        <a14:foregroundMark x1="51463" y1="93750" x2="51585" y2="84821"/>
                        <a14:foregroundMark x1="54634" y1="92857" x2="51585" y2="87946"/>
                        <a14:foregroundMark x1="40854" y1="60863" x2="45732" y2="74107"/>
                        <a14:foregroundMark x1="47439" y1="70982" x2="46341" y2="66369"/>
                        <a14:foregroundMark x1="61707" y1="57143" x2="60488" y2="51637"/>
                        <a14:foregroundMark x1="40366" y1="14732" x2="70366" y2="14286"/>
                        <a14:foregroundMark x1="66098" y1="65476" x2="66098" y2="62946"/>
                        <a14:foregroundMark x1="76220" y1="17411" x2="76098" y2="26339"/>
                        <a14:foregroundMark x1="79024" y1="21280" x2="81463" y2="25744"/>
                        <a14:foregroundMark x1="84146" y1="17857" x2="83780" y2="26339"/>
                        <a14:foregroundMark x1="86098" y1="25149" x2="88659" y2="21875"/>
                        <a14:foregroundMark x1="78902" y1="45089" x2="76098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46" y="1768642"/>
            <a:ext cx="5872557" cy="4812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340237" y="1928189"/>
            <a:ext cx="5755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2 teams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Take turns </a:t>
            </a:r>
            <a:r>
              <a:rPr lang="en-GB" sz="2800" dirty="0"/>
              <a:t>to name an </a:t>
            </a:r>
            <a:r>
              <a:rPr lang="en-GB" sz="2800" dirty="0">
                <a:solidFill>
                  <a:srgbClr val="00B050"/>
                </a:solidFill>
              </a:rPr>
              <a:t>activity</a:t>
            </a:r>
            <a:r>
              <a:rPr lang="en-GB" sz="2800" dirty="0"/>
              <a:t> </a:t>
            </a:r>
            <a:r>
              <a:rPr lang="en-GB" sz="2800" dirty="0" smtClean="0"/>
              <a:t>you </a:t>
            </a:r>
            <a:r>
              <a:rPr lang="en-GB" sz="2800" dirty="0"/>
              <a:t>can do to </a:t>
            </a:r>
            <a:r>
              <a:rPr lang="en-GB" sz="2800" dirty="0">
                <a:solidFill>
                  <a:srgbClr val="00B050"/>
                </a:solidFill>
              </a:rPr>
              <a:t>help the </a:t>
            </a:r>
            <a:r>
              <a:rPr lang="en-GB" sz="2800" dirty="0" smtClean="0">
                <a:solidFill>
                  <a:srgbClr val="00B050"/>
                </a:solidFill>
              </a:rPr>
              <a:t>community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The team with more correct answers will be the </a:t>
            </a:r>
            <a:r>
              <a:rPr lang="en-GB" sz="2800" dirty="0" smtClean="0"/>
              <a:t>winner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78950" y="104306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9362" y="187452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5788C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460" y="1152065"/>
            <a:ext cx="4702839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Name volunteering activities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459" y="1791683"/>
            <a:ext cx="4702839" cy="6974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5788C"/>
                </a:solidFill>
              </a:rPr>
              <a:t>Task </a:t>
            </a:r>
            <a:r>
              <a:rPr lang="en-GB" dirty="0">
                <a:solidFill>
                  <a:srgbClr val="05788C"/>
                </a:solidFill>
              </a:rPr>
              <a:t>1: Listen </a:t>
            </a:r>
            <a:r>
              <a:rPr lang="en-US" dirty="0" smtClean="0">
                <a:solidFill>
                  <a:srgbClr val="05788C"/>
                </a:solidFill>
              </a:rPr>
              <a:t>and circle.</a:t>
            </a:r>
            <a:endParaRPr lang="x-none" dirty="0">
              <a:solidFill>
                <a:srgbClr val="05788C"/>
              </a:solidFill>
            </a:endParaRPr>
          </a:p>
          <a:p>
            <a:r>
              <a:rPr lang="en-GB" dirty="0">
                <a:solidFill>
                  <a:srgbClr val="05788C"/>
                </a:solidFill>
              </a:rPr>
              <a:t>Task 2: Listen </a:t>
            </a:r>
            <a:r>
              <a:rPr lang="en-GB" dirty="0" smtClean="0">
                <a:solidFill>
                  <a:srgbClr val="05788C"/>
                </a:solidFill>
              </a:rPr>
              <a:t>and </a:t>
            </a:r>
            <a:r>
              <a:rPr lang="en-GB" dirty="0">
                <a:solidFill>
                  <a:srgbClr val="05788C"/>
                </a:solidFill>
              </a:rPr>
              <a:t>practise </a:t>
            </a:r>
            <a:r>
              <a:rPr lang="en-GB" dirty="0" smtClean="0">
                <a:solidFill>
                  <a:srgbClr val="05788C"/>
                </a:solidFill>
              </a:rPr>
              <a:t>saying.</a:t>
            </a:r>
            <a:endParaRPr lang="x-none" dirty="0">
              <a:solidFill>
                <a:srgbClr val="05788C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862717" y="1370771"/>
            <a:ext cx="652012" cy="5037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049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to the sentences and circle the word with the stress you </a:t>
            </a:r>
            <a:r>
              <a:rPr lang="en-GB" sz="2800" b="1" dirty="0" smtClean="0"/>
              <a:t>hear.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C1D821-010D-FA4E-9874-D8A81E31CCEC}"/>
              </a:ext>
            </a:extLst>
          </p:cNvPr>
          <p:cNvSpPr/>
          <p:nvPr/>
        </p:nvSpPr>
        <p:spPr>
          <a:xfrm>
            <a:off x="1153773" y="1710453"/>
            <a:ext cx="10018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1. The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 keeps a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of all donations.</a:t>
            </a:r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2. </a:t>
            </a:r>
            <a:r>
              <a:rPr lang="en-US" dirty="0">
                <a:solidFill>
                  <a:schemeClr val="dk1"/>
                </a:solidFill>
              </a:rPr>
              <a:t>We will </a:t>
            </a:r>
            <a:r>
              <a:rPr lang="en-US" i="1" dirty="0">
                <a:solidFill>
                  <a:schemeClr val="dk1"/>
                </a:solidFill>
              </a:rPr>
              <a:t>record</a:t>
            </a:r>
            <a:r>
              <a:rPr lang="en-US" dirty="0">
                <a:solidFill>
                  <a:schemeClr val="dk1"/>
                </a:solidFill>
              </a:rPr>
              <a:t> the charity live show for those who can’t watch it live. 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‘record                                   b. </a:t>
            </a:r>
            <a:r>
              <a:rPr lang="en-US" dirty="0" err="1"/>
              <a:t>re’cord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3. There was an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in house prices last year.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4. We want to </a:t>
            </a:r>
            <a:r>
              <a:rPr lang="en-US" i="1" dirty="0">
                <a:solidFill>
                  <a:schemeClr val="dk1"/>
                </a:solidFill>
              </a:rPr>
              <a:t>increase</a:t>
            </a:r>
            <a:r>
              <a:rPr lang="en-US" dirty="0">
                <a:solidFill>
                  <a:schemeClr val="dk1"/>
                </a:solidFill>
              </a:rPr>
              <a:t> students’ interest in volunteering at the community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’increase                                b. </a:t>
            </a:r>
            <a:r>
              <a:rPr lang="en-US" dirty="0" err="1"/>
              <a:t>in’crease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5. I got this </a:t>
            </a:r>
            <a:r>
              <a:rPr lang="en-US" i="1" dirty="0">
                <a:solidFill>
                  <a:schemeClr val="dk1"/>
                </a:solidFill>
              </a:rPr>
              <a:t>present</a:t>
            </a:r>
            <a:r>
              <a:rPr lang="en-US" dirty="0">
                <a:solidFill>
                  <a:schemeClr val="dk1"/>
                </a:solidFill>
              </a:rPr>
              <a:t> from a visitor to our </a:t>
            </a:r>
            <a:r>
              <a:rPr lang="en-US" dirty="0" err="1">
                <a:solidFill>
                  <a:schemeClr val="dk1"/>
                </a:solidFill>
              </a:rPr>
              <a:t>centre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’present                                 b. </a:t>
            </a:r>
            <a:r>
              <a:rPr lang="en-US" dirty="0" err="1"/>
              <a:t>pre’sent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</a:rPr>
              <a:t>6. We need to help local businesses to </a:t>
            </a:r>
            <a:r>
              <a:rPr lang="en-US" i="1" dirty="0">
                <a:solidFill>
                  <a:schemeClr val="dk1"/>
                </a:solidFill>
              </a:rPr>
              <a:t>export</a:t>
            </a:r>
            <a:r>
              <a:rPr lang="en-US" dirty="0">
                <a:solidFill>
                  <a:schemeClr val="dk1"/>
                </a:solidFill>
              </a:rPr>
              <a:t> their products.</a:t>
            </a:r>
            <a:endParaRPr lang="en-US" dirty="0"/>
          </a:p>
          <a:p>
            <a:pPr marL="12700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/>
              <a:t>a. ’export                                   b. </a:t>
            </a:r>
            <a:r>
              <a:rPr lang="en-US" dirty="0" err="1" smtClean="0"/>
              <a:t>ex’port</a:t>
            </a:r>
            <a:endParaRPr lang="en-US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09A5C6AC-31EF-AB4F-81E9-CB343DC39E05}"/>
              </a:ext>
            </a:extLst>
          </p:cNvPr>
          <p:cNvSpPr/>
          <p:nvPr/>
        </p:nvSpPr>
        <p:spPr>
          <a:xfrm>
            <a:off x="1188422" y="2259895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7973A87-461E-F748-857D-0DBB848BCDD9}"/>
              </a:ext>
            </a:extLst>
          </p:cNvPr>
          <p:cNvSpPr/>
          <p:nvPr/>
        </p:nvSpPr>
        <p:spPr>
          <a:xfrm>
            <a:off x="3901142" y="3065573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3D891DAE-28B4-B94E-A47C-961B8E48510F}"/>
              </a:ext>
            </a:extLst>
          </p:cNvPr>
          <p:cNvSpPr/>
          <p:nvPr/>
        </p:nvSpPr>
        <p:spPr>
          <a:xfrm>
            <a:off x="1176439" y="387125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AFB7F82-AB2F-584B-8B63-EA250687D43D}"/>
              </a:ext>
            </a:extLst>
          </p:cNvPr>
          <p:cNvSpPr/>
          <p:nvPr/>
        </p:nvSpPr>
        <p:spPr>
          <a:xfrm>
            <a:off x="3901141" y="4638502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524594-FF3E-3147-9DCB-A93AD03BD07B}"/>
              </a:ext>
            </a:extLst>
          </p:cNvPr>
          <p:cNvSpPr/>
          <p:nvPr/>
        </p:nvSpPr>
        <p:spPr>
          <a:xfrm>
            <a:off x="1153773" y="5571538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1C29F407-1387-CB4C-ADDE-CFCDD4F5AC25}"/>
              </a:ext>
            </a:extLst>
          </p:cNvPr>
          <p:cNvSpPr/>
          <p:nvPr/>
        </p:nvSpPr>
        <p:spPr>
          <a:xfrm>
            <a:off x="3901140" y="6357049"/>
            <a:ext cx="397037" cy="363427"/>
          </a:xfrm>
          <a:prstGeom prst="donut">
            <a:avLst>
              <a:gd name="adj" fmla="val 45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2705" y="214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6" y="1002108"/>
            <a:ext cx="8268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Listen again and practise saying the sentences in </a:t>
            </a:r>
            <a:r>
              <a:rPr lang="en-GB" sz="2800" b="1" dirty="0" smtClean="0"/>
              <a:t>1.</a:t>
            </a:r>
            <a:r>
              <a:rPr lang="x-none" sz="4000" dirty="0" smtClean="0"/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757989" y="1976686"/>
            <a:ext cx="110627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1. The centre keeps a record of all donations.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2. We will record the charity live show for those who can’t watch it live.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3. There was an increase in house prices last year.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4. We want to increase students’ interest in volunteering at the community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5. I got this present from a visitor to our centre.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ea typeface="Times New Roman" panose="02020603050405020304" pitchFamily="18" charset="0"/>
              </a:rPr>
              <a:t>6. We need to help local businesses to export their products.</a:t>
            </a:r>
            <a:r>
              <a:rPr lang="x-none" sz="2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76596" y="1169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8526" y="153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1450</Words>
  <PresentationFormat>Widescreen</PresentationFormat>
  <Paragraphs>235</Paragraphs>
  <Slides>23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2022-05-06T09:03:56Z</dcterms:modified>
</cp:coreProperties>
</file>