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9" r:id="rId3"/>
  </p:sldMasterIdLst>
  <p:notesMasterIdLst>
    <p:notesMasterId r:id="rId35"/>
  </p:notesMasterIdLst>
  <p:sldIdLst>
    <p:sldId id="324" r:id="rId4"/>
    <p:sldId id="325" r:id="rId5"/>
    <p:sldId id="326" r:id="rId6"/>
    <p:sldId id="2658" r:id="rId7"/>
    <p:sldId id="2631" r:id="rId8"/>
    <p:sldId id="2659" r:id="rId9"/>
    <p:sldId id="2660" r:id="rId10"/>
    <p:sldId id="2632" r:id="rId11"/>
    <p:sldId id="2661" r:id="rId12"/>
    <p:sldId id="2662" r:id="rId13"/>
    <p:sldId id="2635" r:id="rId14"/>
    <p:sldId id="2638" r:id="rId15"/>
    <p:sldId id="2639" r:id="rId16"/>
    <p:sldId id="2640" r:id="rId17"/>
    <p:sldId id="2641" r:id="rId18"/>
    <p:sldId id="2642" r:id="rId19"/>
    <p:sldId id="2663" r:id="rId20"/>
    <p:sldId id="2643" r:id="rId21"/>
    <p:sldId id="2644" r:id="rId22"/>
    <p:sldId id="2645" r:id="rId23"/>
    <p:sldId id="2646" r:id="rId24"/>
    <p:sldId id="2647" r:id="rId25"/>
    <p:sldId id="2664" r:id="rId26"/>
    <p:sldId id="2650" r:id="rId27"/>
    <p:sldId id="2651" r:id="rId28"/>
    <p:sldId id="2652" r:id="rId29"/>
    <p:sldId id="2666" r:id="rId30"/>
    <p:sldId id="2667" r:id="rId31"/>
    <p:sldId id="2668" r:id="rId32"/>
    <p:sldId id="2665" r:id="rId33"/>
    <p:sldId id="265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261E"/>
    <a:srgbClr val="3EF030"/>
    <a:srgbClr val="006600"/>
    <a:srgbClr val="12432E"/>
    <a:srgbClr val="12422E"/>
    <a:srgbClr val="FFFFFF"/>
    <a:srgbClr val="B4872F"/>
    <a:srgbClr val="D5B982"/>
    <a:srgbClr val="4D3402"/>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50" d="100"/>
          <a:sy n="50" d="100"/>
        </p:scale>
        <p:origin x="1188" y="438"/>
      </p:cViewPr>
      <p:guideLst>
        <p:guide orient="horz" pos="21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047256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6966005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56518399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122551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8329676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2403769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419677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452699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96704067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3571671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807301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04602622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746581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6633328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9210431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625850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9033008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3796688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178216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2374758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75177831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3394946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64037891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014617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3722842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150896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32316831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79017161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4869220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84946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37512229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62649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783564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783B961-6B68-49C3-BEAE-C91968DB12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8" name="Picture 7">
            <a:extLst>
              <a:ext uri="{FF2B5EF4-FFF2-40B4-BE49-F238E27FC236}">
                <a16:creationId xmlns:a16="http://schemas.microsoft.com/office/drawing/2014/main" id="{F5441DF3-CACE-4633-B7AB-5266E4DAAF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1F8B435D-1093-4A40-AFF1-2AC44BFADD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C4670DB6-3668-4A5F-805F-180D633314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1" name="Picture 10">
            <a:extLst>
              <a:ext uri="{FF2B5EF4-FFF2-40B4-BE49-F238E27FC236}">
                <a16:creationId xmlns:a16="http://schemas.microsoft.com/office/drawing/2014/main" id="{3244EE7A-2706-49B7-9CFC-2AE74B5330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324208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ED0E62F0-A246-4892-A90E-19929D4DA3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7" name="Picture 6">
            <a:extLst>
              <a:ext uri="{FF2B5EF4-FFF2-40B4-BE49-F238E27FC236}">
                <a16:creationId xmlns:a16="http://schemas.microsoft.com/office/drawing/2014/main" id="{BAC49BC6-830D-47F7-9437-6671AE56B6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8" name="Picture 7">
            <a:extLst>
              <a:ext uri="{FF2B5EF4-FFF2-40B4-BE49-F238E27FC236}">
                <a16:creationId xmlns:a16="http://schemas.microsoft.com/office/drawing/2014/main" id="{0E104454-FEC1-4CBF-9DD2-E5AF799B4D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0DC012B6-7CC7-47A4-A2AA-E78A37BFE0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3CE1E989-A12A-47B4-94F8-752A92E8C1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38256889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C4F48CFA-290B-4FE2-B582-83ABA9CF94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7" name="Picture 6">
            <a:extLst>
              <a:ext uri="{FF2B5EF4-FFF2-40B4-BE49-F238E27FC236}">
                <a16:creationId xmlns:a16="http://schemas.microsoft.com/office/drawing/2014/main" id="{BAC49BC6-830D-47F7-9437-6671AE56B6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322" y="24167059"/>
            <a:ext cx="5351207" cy="5351207"/>
          </a:xfrm>
          <a:prstGeom prst="ellipse">
            <a:avLst/>
          </a:prstGeom>
          <a:ln>
            <a:noFill/>
          </a:ln>
          <a:effectLst>
            <a:softEdge rad="112500"/>
          </a:effectLst>
        </p:spPr>
      </p:pic>
      <p:pic>
        <p:nvPicPr>
          <p:cNvPr id="8" name="Picture 7">
            <a:extLst>
              <a:ext uri="{FF2B5EF4-FFF2-40B4-BE49-F238E27FC236}">
                <a16:creationId xmlns:a16="http://schemas.microsoft.com/office/drawing/2014/main" id="{0E104454-FEC1-4CBF-9DD2-E5AF799B4D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936878" y="-1143000"/>
            <a:ext cx="5351207" cy="5351207"/>
          </a:xfrm>
          <a:prstGeom prst="ellipse">
            <a:avLst/>
          </a:prstGeom>
          <a:ln>
            <a:noFill/>
          </a:ln>
          <a:effectLst>
            <a:softEdge rad="112500"/>
          </a:effectLst>
        </p:spPr>
      </p:pic>
      <p:pic>
        <p:nvPicPr>
          <p:cNvPr id="9" name="Picture 8">
            <a:extLst>
              <a:ext uri="{FF2B5EF4-FFF2-40B4-BE49-F238E27FC236}">
                <a16:creationId xmlns:a16="http://schemas.microsoft.com/office/drawing/2014/main" id="{0DC012B6-7CC7-47A4-A2AA-E78A37BFE0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4793" y="-23261263"/>
            <a:ext cx="5351207" cy="5351207"/>
          </a:xfrm>
          <a:prstGeom prst="ellipse">
            <a:avLst/>
          </a:prstGeom>
          <a:ln>
            <a:noFill/>
          </a:ln>
          <a:effectLst>
            <a:softEdge rad="112500"/>
          </a:effectLst>
        </p:spPr>
      </p:pic>
      <p:pic>
        <p:nvPicPr>
          <p:cNvPr id="10" name="Picture 9">
            <a:extLst>
              <a:ext uri="{FF2B5EF4-FFF2-40B4-BE49-F238E27FC236}">
                <a16:creationId xmlns:a16="http://schemas.microsoft.com/office/drawing/2014/main" id="{3CE1E989-A12A-47B4-94F8-752A92E8C1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45593" y="3797196"/>
            <a:ext cx="5351207" cy="5351207"/>
          </a:xfrm>
          <a:prstGeom prst="ellipse">
            <a:avLst/>
          </a:prstGeom>
          <a:ln>
            <a:noFill/>
          </a:ln>
          <a:effectLst>
            <a:softEdge rad="112500"/>
          </a:effectLst>
        </p:spPr>
      </p:pic>
    </p:spTree>
    <p:extLst>
      <p:ext uri="{BB962C8B-B14F-4D97-AF65-F5344CB8AC3E}">
        <p14:creationId xmlns:p14="http://schemas.microsoft.com/office/powerpoint/2010/main" val="10820660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png"/><Relationship Id="rId18" Type="http://schemas.openxmlformats.org/officeDocument/2006/relationships/image" Target="../media/image19.png"/><Relationship Id="rId26" Type="http://schemas.openxmlformats.org/officeDocument/2006/relationships/image" Target="../media/image14.png"/><Relationship Id="rId3" Type="http://schemas.openxmlformats.org/officeDocument/2006/relationships/image" Target="../media/image24.png"/><Relationship Id="rId21"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18.png"/><Relationship Id="rId25"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2.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2.png"/><Relationship Id="rId27"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9.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8.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9.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9.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
        <p:nvSpPr>
          <p:cNvPr id="3" name="Oval 2">
            <a:extLst>
              <a:ext uri="{FF2B5EF4-FFF2-40B4-BE49-F238E27FC236}">
                <a16:creationId xmlns:a16="http://schemas.microsoft.com/office/drawing/2014/main" id="{34D2F773-8429-460E-9F81-D1132134FC3E}"/>
              </a:ext>
            </a:extLst>
          </p:cNvPr>
          <p:cNvSpPr/>
          <p:nvPr/>
        </p:nvSpPr>
        <p:spPr>
          <a:xfrm>
            <a:off x="1446230" y="211612"/>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3</a:t>
            </a:r>
          </a:p>
        </p:txBody>
      </p:sp>
      <p:sp>
        <p:nvSpPr>
          <p:cNvPr id="4" name="Oval 3">
            <a:extLst>
              <a:ext uri="{FF2B5EF4-FFF2-40B4-BE49-F238E27FC236}">
                <a16:creationId xmlns:a16="http://schemas.microsoft.com/office/drawing/2014/main" id="{34D2F773-8429-460E-9F81-D1132134FC3E}"/>
              </a:ext>
            </a:extLst>
          </p:cNvPr>
          <p:cNvSpPr/>
          <p:nvPr/>
        </p:nvSpPr>
        <p:spPr>
          <a:xfrm>
            <a:off x="1551213" y="3182834"/>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DFGothic-EB"/>
                <a:cs typeface="+mn-cs"/>
              </a:rPr>
              <a:t>4</a:t>
            </a:r>
            <a:endParaRPr kumimoji="0" lang="en-US" sz="3200" b="0" i="0" u="none" strike="noStrike" kern="1200" cap="none" spc="0" normalizeH="0" baseline="0" noProof="0">
              <a:ln>
                <a:noFill/>
              </a:ln>
              <a:solidFill>
                <a:srgbClr val="FF0000"/>
              </a:solidFill>
              <a:effectLst/>
              <a:uLnTx/>
              <a:uFillTx/>
              <a:latin typeface="DFGothic-EB"/>
              <a:cs typeface="+mn-cs"/>
            </a:endParaRPr>
          </a:p>
        </p:txBody>
      </p:sp>
    </p:spTree>
    <p:extLst>
      <p:ext uri="{BB962C8B-B14F-4D97-AF65-F5344CB8AC3E}">
        <p14:creationId xmlns:p14="http://schemas.microsoft.com/office/powerpoint/2010/main" val="181331159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6217208"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1140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libri" panose="020F0502020204030204" pitchFamily="34" charset="0"/>
                    <a:ea typeface="微软雅黑"/>
                    <a:cs typeface="Calibri" panose="020F0502020204030204" pitchFamily="34" charset="0"/>
                  </a:rPr>
                  <a:t>Luyện đọc </a:t>
                </a:r>
                <a:r>
                  <a:rPr lang="en-US" sz="3600" b="1" smtClean="0">
                    <a:solidFill>
                      <a:prstClr val="black"/>
                    </a:solidFill>
                    <a:latin typeface="Calibri" panose="020F0502020204030204" pitchFamily="34" charset="0"/>
                    <a:ea typeface="微软雅黑"/>
                    <a:cs typeface="Calibri" panose="020F0502020204030204" pitchFamily="34" charset="0"/>
                  </a:rPr>
                  <a:t>từ, câu dài</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1522717" y="2329625"/>
            <a:ext cx="2307161" cy="0"/>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986983" y="1489708"/>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7699815" y="1898967"/>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5865439" y="1869801"/>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cxnSp>
        <p:nvCxnSpPr>
          <p:cNvPr id="20" name="Straight Connector 19">
            <a:extLst>
              <a:ext uri="{FF2B5EF4-FFF2-40B4-BE49-F238E27FC236}">
                <a16:creationId xmlns:a16="http://schemas.microsoft.com/office/drawing/2014/main" id="{F125B127-F7FB-498C-86BA-F045170B046F}"/>
              </a:ext>
            </a:extLst>
          </p:cNvPr>
          <p:cNvCxnSpPr>
            <a:cxnSpLocks/>
          </p:cNvCxnSpPr>
          <p:nvPr/>
        </p:nvCxnSpPr>
        <p:spPr>
          <a:xfrm flipH="1">
            <a:off x="2793726" y="2700685"/>
            <a:ext cx="687592" cy="0"/>
          </a:xfrm>
          <a:prstGeom prst="line">
            <a:avLst/>
          </a:prstGeom>
          <a:noFill/>
          <a:ln w="5715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id="{F125B127-F7FB-498C-86BA-F045170B046F}"/>
              </a:ext>
            </a:extLst>
          </p:cNvPr>
          <p:cNvCxnSpPr>
            <a:cxnSpLocks/>
          </p:cNvCxnSpPr>
          <p:nvPr/>
        </p:nvCxnSpPr>
        <p:spPr>
          <a:xfrm flipH="1">
            <a:off x="2793726" y="3483846"/>
            <a:ext cx="810866" cy="0"/>
          </a:xfrm>
          <a:prstGeom prst="line">
            <a:avLst/>
          </a:prstGeom>
          <a:noFill/>
          <a:ln w="571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DFEF988E-3F69-4403-8E5C-2FDFFC28E3EF}"/>
              </a:ext>
            </a:extLst>
          </p:cNvPr>
          <p:cNvCxnSpPr>
            <a:cxnSpLocks/>
          </p:cNvCxnSpPr>
          <p:nvPr/>
        </p:nvCxnSpPr>
        <p:spPr>
          <a:xfrm flipH="1">
            <a:off x="10785017" y="1898967"/>
            <a:ext cx="136689" cy="510362"/>
          </a:xfrm>
          <a:prstGeom prst="line">
            <a:avLst/>
          </a:prstGeom>
          <a:noFill/>
          <a:ln w="57150" cap="flat" cmpd="sng" algn="ctr">
            <a:solidFill>
              <a:srgbClr val="FF0000"/>
            </a:solidFill>
            <a:prstDash val="solid"/>
            <a:miter lim="800000"/>
          </a:ln>
          <a:effectLst/>
        </p:spPr>
      </p:cxnSp>
      <p:grpSp>
        <p:nvGrpSpPr>
          <p:cNvPr id="23" name="Group 22">
            <a:extLst>
              <a:ext uri="{FF2B5EF4-FFF2-40B4-BE49-F238E27FC236}">
                <a16:creationId xmlns:a16="http://schemas.microsoft.com/office/drawing/2014/main" id="{FEF6E6EC-FCDE-4DBE-8467-C79C821B70C5}"/>
              </a:ext>
            </a:extLst>
          </p:cNvPr>
          <p:cNvGrpSpPr/>
          <p:nvPr/>
        </p:nvGrpSpPr>
        <p:grpSpPr>
          <a:xfrm>
            <a:off x="7139307" y="2309107"/>
            <a:ext cx="229836" cy="510362"/>
            <a:chOff x="8400106" y="1777775"/>
            <a:chExt cx="229836" cy="510362"/>
          </a:xfrm>
        </p:grpSpPr>
        <p:cxnSp>
          <p:nvCxnSpPr>
            <p:cNvPr id="24" name="Straight Connector 23">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cxnSp>
        <p:nvCxnSpPr>
          <p:cNvPr id="26" name="Straight Connector 25">
            <a:extLst>
              <a:ext uri="{FF2B5EF4-FFF2-40B4-BE49-F238E27FC236}">
                <a16:creationId xmlns:a16="http://schemas.microsoft.com/office/drawing/2014/main" id="{DFEF988E-3F69-4403-8E5C-2FDFFC28E3EF}"/>
              </a:ext>
            </a:extLst>
          </p:cNvPr>
          <p:cNvCxnSpPr>
            <a:cxnSpLocks/>
          </p:cNvCxnSpPr>
          <p:nvPr/>
        </p:nvCxnSpPr>
        <p:spPr>
          <a:xfrm flipH="1">
            <a:off x="2020103" y="2633778"/>
            <a:ext cx="136689" cy="510362"/>
          </a:xfrm>
          <a:prstGeom prst="line">
            <a:avLst/>
          </a:prstGeom>
          <a:noFill/>
          <a:ln w="57150" cap="flat" cmpd="sng" algn="ctr">
            <a:solidFill>
              <a:srgbClr val="FF0000"/>
            </a:solidFill>
            <a:prstDash val="solid"/>
            <a:miter lim="800000"/>
          </a:ln>
          <a:effectLst/>
        </p:spPr>
      </p:cxnSp>
      <p:cxnSp>
        <p:nvCxnSpPr>
          <p:cNvPr id="27" name="Straight Connector 26">
            <a:extLst>
              <a:ext uri="{FF2B5EF4-FFF2-40B4-BE49-F238E27FC236}">
                <a16:creationId xmlns:a16="http://schemas.microsoft.com/office/drawing/2014/main" id="{DFEF988E-3F69-4403-8E5C-2FDFFC28E3EF}"/>
              </a:ext>
            </a:extLst>
          </p:cNvPr>
          <p:cNvCxnSpPr>
            <a:cxnSpLocks/>
          </p:cNvCxnSpPr>
          <p:nvPr/>
        </p:nvCxnSpPr>
        <p:spPr>
          <a:xfrm flipH="1">
            <a:off x="6148283" y="2720513"/>
            <a:ext cx="136689" cy="510362"/>
          </a:xfrm>
          <a:prstGeom prst="line">
            <a:avLst/>
          </a:prstGeom>
          <a:noFill/>
          <a:ln w="57150" cap="flat" cmpd="sng" algn="ctr">
            <a:solidFill>
              <a:srgbClr val="FF0000"/>
            </a:solidFill>
            <a:prstDash val="solid"/>
            <a:miter lim="800000"/>
          </a:ln>
          <a:effectLst/>
        </p:spPr>
      </p:cxnSp>
      <p:grpSp>
        <p:nvGrpSpPr>
          <p:cNvPr id="28" name="Group 27">
            <a:extLst>
              <a:ext uri="{FF2B5EF4-FFF2-40B4-BE49-F238E27FC236}">
                <a16:creationId xmlns:a16="http://schemas.microsoft.com/office/drawing/2014/main" id="{FEF6E6EC-FCDE-4DBE-8467-C79C821B70C5}"/>
              </a:ext>
            </a:extLst>
          </p:cNvPr>
          <p:cNvGrpSpPr/>
          <p:nvPr/>
        </p:nvGrpSpPr>
        <p:grpSpPr>
          <a:xfrm>
            <a:off x="3779397" y="3086432"/>
            <a:ext cx="229836" cy="510362"/>
            <a:chOff x="8400106" y="1777775"/>
            <a:chExt cx="229836" cy="510362"/>
          </a:xfrm>
        </p:grpSpPr>
        <p:cxnSp>
          <p:nvCxnSpPr>
            <p:cNvPr id="29" name="Straight Connector 28">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prstClr val="white"/>
                  </a:solidFill>
                </a:ln>
                <a:solidFill>
                  <a:srgbClr val="006600"/>
                </a:solidFill>
                <a:latin typeface="SVN-Cookies" panose="02040603050506020204" pitchFamily="18" charset="0"/>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pic>
        <p:nvPicPr>
          <p:cNvPr id="9" name="Picture 8"/>
          <p:cNvPicPr>
            <a:picLocks noChangeAspect="1"/>
          </p:cNvPicPr>
          <p:nvPr/>
        </p:nvPicPr>
        <p:blipFill>
          <a:blip r:embed="rId8"/>
          <a:stretch>
            <a:fillRect/>
          </a:stretch>
        </p:blipFill>
        <p:spPr>
          <a:xfrm>
            <a:off x="402356" y="2182634"/>
            <a:ext cx="4535817" cy="1012024"/>
          </a:xfrm>
          <a:prstGeom prst="rect">
            <a:avLst/>
          </a:prstGeom>
        </p:spPr>
      </p:pic>
    </p:spTree>
    <p:extLst>
      <p:ext uri="{BB962C8B-B14F-4D97-AF65-F5344CB8AC3E}">
        <p14:creationId xmlns:p14="http://schemas.microsoft.com/office/powerpoint/2010/main" val="28002961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pic>
        <p:nvPicPr>
          <p:cNvPr id="6" name="Picture 5"/>
          <p:cNvPicPr>
            <a:picLocks noChangeAspect="1"/>
          </p:cNvPicPr>
          <p:nvPr/>
        </p:nvPicPr>
        <p:blipFill>
          <a:blip r:embed="rId6"/>
          <a:stretch>
            <a:fillRect/>
          </a:stretch>
        </p:blipFill>
        <p:spPr>
          <a:xfrm>
            <a:off x="337513" y="1912430"/>
            <a:ext cx="3987130" cy="1682642"/>
          </a:xfrm>
          <a:prstGeom prst="rect">
            <a:avLst/>
          </a:prstGeom>
        </p:spPr>
      </p:pic>
    </p:spTree>
    <p:extLst>
      <p:ext uri="{BB962C8B-B14F-4D97-AF65-F5344CB8AC3E}">
        <p14:creationId xmlns:p14="http://schemas.microsoft.com/office/powerpoint/2010/main" val="169526429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1" y="-1373916"/>
            <a:ext cx="3429000"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r>
                <a:rPr lang="en-US" sz="3600" b="1">
                  <a:solidFill>
                    <a:srgbClr val="FFFFFF"/>
                  </a:solidFill>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8024977" y="3750850"/>
            <a:ext cx="1761897" cy="2194750"/>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4167024" y="1100127"/>
            <a:ext cx="4376791"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27580" y="3150985"/>
              <a:ext cx="2162453" cy="1569660"/>
            </a:xfrm>
            <a:prstGeom prst="rect">
              <a:avLst/>
            </a:prstGeom>
            <a:noFill/>
          </p:spPr>
          <p:txBody>
            <a:bodyPr wrap="square" rtlCol="0">
              <a:spAutoFit/>
            </a:bodyPr>
            <a:lstStyle/>
            <a:p>
              <a:pPr algn="ctr"/>
              <a:r>
                <a:rPr lang="en-US" sz="2400" b="1">
                  <a:solidFill>
                    <a:srgbClr val="000000"/>
                  </a:solidFill>
                  <a:latin typeface="Calibri" panose="020F0502020204030204" pitchFamily="34" charset="0"/>
                  <a:ea typeface="微软雅黑"/>
                  <a:cs typeface="Calibri" panose="020F0502020204030204" pitchFamily="34" charset="0"/>
                </a:rPr>
                <a:t>Trong bài có từ nào em chưa hiểu nghĩa không ?</a:t>
              </a:r>
            </a:p>
          </p:txBody>
        </p:sp>
      </p:grpSp>
    </p:spTree>
    <p:extLst>
      <p:ext uri="{BB962C8B-B14F-4D97-AF65-F5344CB8AC3E}">
        <p14:creationId xmlns:p14="http://schemas.microsoft.com/office/powerpoint/2010/main" val="403920564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4256661" y="-1356779"/>
            <a:ext cx="3429000"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203748" y="1993630"/>
              <a:ext cx="2801371" cy="646331"/>
            </a:xfrm>
            <a:prstGeom prst="rect">
              <a:avLst/>
            </a:prstGeom>
            <a:noFill/>
          </p:spPr>
          <p:txBody>
            <a:bodyPr wrap="square" rtlCol="0">
              <a:spAutoFit/>
            </a:bodyPr>
            <a:lstStyle/>
            <a:p>
              <a:r>
                <a:rPr lang="en-US" sz="3600" b="1">
                  <a:solidFill>
                    <a:srgbClr val="FFFFFF"/>
                  </a:solidFill>
                  <a:latin typeface="Calibri" panose="020F0502020204030204" pitchFamily="34" charset="0"/>
                  <a:ea typeface="微软雅黑"/>
                  <a:cs typeface="Calibri" panose="020F0502020204030204" pitchFamily="34" charset="0"/>
                </a:rPr>
                <a:t>Giải nghĩa từ</a:t>
              </a: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535415" y="2219647"/>
            <a:ext cx="4993189" cy="1311405"/>
            <a:chOff x="382116" y="2385853"/>
            <a:chExt cx="4327901"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6" y="2385853"/>
              <a:ext cx="4327901"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244898" y="2655667"/>
              <a:ext cx="3133725" cy="500478"/>
            </a:xfrm>
            <a:prstGeom prst="rect">
              <a:avLst/>
            </a:prstGeom>
            <a:noFill/>
          </p:spPr>
          <p:txBody>
            <a:bodyPr wrap="square" rtlCol="0">
              <a:spAutoFit/>
            </a:bodyPr>
            <a:lstStyle/>
            <a:p>
              <a:r>
                <a:rPr lang="en-US" sz="3200" b="1">
                  <a:solidFill>
                    <a:srgbClr val="FFFFFF"/>
                  </a:solidFill>
                  <a:latin typeface="Calibri" panose="020F0502020204030204" pitchFamily="34" charset="0"/>
                  <a:ea typeface="微软雅黑"/>
                  <a:cs typeface="Calibri" panose="020F0502020204030204" pitchFamily="34" charset="0"/>
                </a:rPr>
                <a:t> Khai thiên lập địa</a:t>
              </a:r>
              <a:endParaRPr lang="en-US" sz="3200" b="1">
                <a:solidFill>
                  <a:srgbClr val="FFFFFF"/>
                </a:solidFill>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830836" y="3719973"/>
            <a:ext cx="3425825" cy="1231106"/>
          </a:xfrm>
          <a:custGeom>
            <a:avLst/>
            <a:gdLst>
              <a:gd name="connsiteX0" fmla="*/ 0 w 3425825"/>
              <a:gd name="connsiteY0" fmla="*/ 0 h 1231106"/>
              <a:gd name="connsiteX1" fmla="*/ 536713 w 3425825"/>
              <a:gd name="connsiteY1" fmla="*/ 0 h 1231106"/>
              <a:gd name="connsiteX2" fmla="*/ 1004909 w 3425825"/>
              <a:gd name="connsiteY2" fmla="*/ 0 h 1231106"/>
              <a:gd name="connsiteX3" fmla="*/ 1644396 w 3425825"/>
              <a:gd name="connsiteY3" fmla="*/ 0 h 1231106"/>
              <a:gd name="connsiteX4" fmla="*/ 2181109 w 3425825"/>
              <a:gd name="connsiteY4" fmla="*/ 0 h 1231106"/>
              <a:gd name="connsiteX5" fmla="*/ 2717821 w 3425825"/>
              <a:gd name="connsiteY5" fmla="*/ 0 h 1231106"/>
              <a:gd name="connsiteX6" fmla="*/ 3425825 w 3425825"/>
              <a:gd name="connsiteY6" fmla="*/ 0 h 1231106"/>
              <a:gd name="connsiteX7" fmla="*/ 3425825 w 3425825"/>
              <a:gd name="connsiteY7" fmla="*/ 385747 h 1231106"/>
              <a:gd name="connsiteX8" fmla="*/ 3425825 w 3425825"/>
              <a:gd name="connsiteY8" fmla="*/ 796115 h 1231106"/>
              <a:gd name="connsiteX9" fmla="*/ 3425825 w 3425825"/>
              <a:gd name="connsiteY9" fmla="*/ 1231106 h 1231106"/>
              <a:gd name="connsiteX10" fmla="*/ 2923371 w 3425825"/>
              <a:gd name="connsiteY10" fmla="*/ 1231106 h 1231106"/>
              <a:gd name="connsiteX11" fmla="*/ 2352400 w 3425825"/>
              <a:gd name="connsiteY11" fmla="*/ 1231106 h 1231106"/>
              <a:gd name="connsiteX12" fmla="*/ 1815687 w 3425825"/>
              <a:gd name="connsiteY12" fmla="*/ 1231106 h 1231106"/>
              <a:gd name="connsiteX13" fmla="*/ 1176200 w 3425825"/>
              <a:gd name="connsiteY13" fmla="*/ 1231106 h 1231106"/>
              <a:gd name="connsiteX14" fmla="*/ 536713 w 3425825"/>
              <a:gd name="connsiteY14" fmla="*/ 1231106 h 1231106"/>
              <a:gd name="connsiteX15" fmla="*/ 0 w 3425825"/>
              <a:gd name="connsiteY15" fmla="*/ 1231106 h 1231106"/>
              <a:gd name="connsiteX16" fmla="*/ 0 w 3425825"/>
              <a:gd name="connsiteY16" fmla="*/ 820737 h 1231106"/>
              <a:gd name="connsiteX17" fmla="*/ 0 w 3425825"/>
              <a:gd name="connsiteY17" fmla="*/ 422680 h 1231106"/>
              <a:gd name="connsiteX18" fmla="*/ 0 w 3425825"/>
              <a:gd name="connsiteY18"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5825" h="1231106" extrusionOk="0">
                <a:moveTo>
                  <a:pt x="0" y="0"/>
                </a:moveTo>
                <a:cubicBezTo>
                  <a:pt x="151528" y="-11282"/>
                  <a:pt x="414624" y="32484"/>
                  <a:pt x="536713" y="0"/>
                </a:cubicBezTo>
                <a:cubicBezTo>
                  <a:pt x="658802" y="-32484"/>
                  <a:pt x="836432" y="28661"/>
                  <a:pt x="1004909" y="0"/>
                </a:cubicBezTo>
                <a:cubicBezTo>
                  <a:pt x="1173386" y="-28661"/>
                  <a:pt x="1483889" y="51835"/>
                  <a:pt x="1644396" y="0"/>
                </a:cubicBezTo>
                <a:cubicBezTo>
                  <a:pt x="1804903" y="-51835"/>
                  <a:pt x="1986905" y="62896"/>
                  <a:pt x="2181109" y="0"/>
                </a:cubicBezTo>
                <a:cubicBezTo>
                  <a:pt x="2375313" y="-62896"/>
                  <a:pt x="2511377" y="61948"/>
                  <a:pt x="2717821" y="0"/>
                </a:cubicBezTo>
                <a:cubicBezTo>
                  <a:pt x="2924265" y="-61948"/>
                  <a:pt x="3198820" y="71932"/>
                  <a:pt x="3425825" y="0"/>
                </a:cubicBezTo>
                <a:cubicBezTo>
                  <a:pt x="3454167" y="182437"/>
                  <a:pt x="3411203" y="248100"/>
                  <a:pt x="3425825" y="385747"/>
                </a:cubicBezTo>
                <a:cubicBezTo>
                  <a:pt x="3440447" y="523394"/>
                  <a:pt x="3388770" y="662275"/>
                  <a:pt x="3425825" y="796115"/>
                </a:cubicBezTo>
                <a:cubicBezTo>
                  <a:pt x="3462880" y="929955"/>
                  <a:pt x="3401862" y="1073342"/>
                  <a:pt x="3425825" y="1231106"/>
                </a:cubicBezTo>
                <a:cubicBezTo>
                  <a:pt x="3311011" y="1287562"/>
                  <a:pt x="3072741" y="1185463"/>
                  <a:pt x="2923371" y="1231106"/>
                </a:cubicBezTo>
                <a:cubicBezTo>
                  <a:pt x="2774001" y="1276749"/>
                  <a:pt x="2508598" y="1200960"/>
                  <a:pt x="2352400" y="1231106"/>
                </a:cubicBezTo>
                <a:cubicBezTo>
                  <a:pt x="2196202" y="1261252"/>
                  <a:pt x="2050078" y="1191121"/>
                  <a:pt x="1815687" y="1231106"/>
                </a:cubicBezTo>
                <a:cubicBezTo>
                  <a:pt x="1581296" y="1271091"/>
                  <a:pt x="1313208" y="1159554"/>
                  <a:pt x="1176200" y="1231106"/>
                </a:cubicBezTo>
                <a:cubicBezTo>
                  <a:pt x="1039192" y="1302658"/>
                  <a:pt x="724409" y="1205899"/>
                  <a:pt x="536713" y="1231106"/>
                </a:cubicBezTo>
                <a:cubicBezTo>
                  <a:pt x="349017" y="1256313"/>
                  <a:pt x="202568" y="1172846"/>
                  <a:pt x="0" y="1231106"/>
                </a:cubicBezTo>
                <a:cubicBezTo>
                  <a:pt x="-20012" y="1072372"/>
                  <a:pt x="40780" y="907915"/>
                  <a:pt x="0" y="820737"/>
                </a:cubicBezTo>
                <a:cubicBezTo>
                  <a:pt x="-40780" y="733559"/>
                  <a:pt x="4379" y="537949"/>
                  <a:pt x="0" y="422680"/>
                </a:cubicBezTo>
                <a:cubicBezTo>
                  <a:pt x="-4379" y="307411"/>
                  <a:pt x="14122" y="16128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algn="ctr"/>
            <a:r>
              <a:rPr lang="en-US" sz="4000">
                <a:solidFill>
                  <a:srgbClr val="000000"/>
                </a:solidFill>
                <a:latin typeface="Calibri" panose="020F0502020204030204" pitchFamily="34" charset="0"/>
                <a:ea typeface="微软雅黑"/>
                <a:cs typeface="Calibri" panose="020F0502020204030204" pitchFamily="34" charset="0"/>
              </a:rPr>
              <a:t>Bắt đầu có trời đất</a:t>
            </a:r>
            <a:endParaRPr lang="en-US" sz="6000" kern="0" dirty="0">
              <a:solidFill>
                <a:prstClr val="black"/>
              </a:solidFill>
              <a:latin typeface="Calibri" panose="020F0502020204030204" pitchFamily="34" charset="0"/>
              <a:ea typeface="微软雅黑"/>
              <a:cs typeface="Calibri" panose="020F0502020204030204"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7621239" y="2213626"/>
            <a:ext cx="3667046" cy="1311405"/>
            <a:chOff x="638175" y="2460755"/>
            <a:chExt cx="3178453"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2903" y="2702797"/>
              <a:ext cx="3133725" cy="605843"/>
            </a:xfrm>
            <a:prstGeom prst="rect">
              <a:avLst/>
            </a:prstGeom>
            <a:noFill/>
          </p:spPr>
          <p:txBody>
            <a:bodyPr wrap="square" rtlCol="0">
              <a:spAutoFit/>
            </a:bodyPr>
            <a:lstStyle/>
            <a:p>
              <a:pPr algn="ctr"/>
              <a:r>
                <a:rPr lang="en-US" sz="4000" b="1">
                  <a:solidFill>
                    <a:srgbClr val="FFFFFF"/>
                  </a:solidFill>
                  <a:latin typeface="Calibri" panose="020F0502020204030204" pitchFamily="34" charset="0"/>
                  <a:ea typeface="微软雅黑"/>
                  <a:cs typeface="Calibri" panose="020F0502020204030204" pitchFamily="34" charset="0"/>
                </a:rPr>
                <a:t>Sản vật</a:t>
              </a:r>
              <a:endParaRPr lang="en-US" sz="4000" b="1">
                <a:solidFill>
                  <a:srgbClr val="FFFFFF"/>
                </a:solidFill>
                <a:latin typeface="Calibri" panose="020F0502020204030204" pitchFamily="34" charset="0"/>
                <a:ea typeface="微软雅黑"/>
                <a:cs typeface="Calibri" panose="020F0502020204030204"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7321195" y="3618570"/>
            <a:ext cx="4333776" cy="1846659"/>
          </a:xfrm>
          <a:custGeom>
            <a:avLst/>
            <a:gdLst>
              <a:gd name="connsiteX0" fmla="*/ 0 w 4333776"/>
              <a:gd name="connsiteY0" fmla="*/ 0 h 1231106"/>
              <a:gd name="connsiteX1" fmla="*/ 498384 w 4333776"/>
              <a:gd name="connsiteY1" fmla="*/ 0 h 1231106"/>
              <a:gd name="connsiteX2" fmla="*/ 910093 w 4333776"/>
              <a:gd name="connsiteY2" fmla="*/ 0 h 1231106"/>
              <a:gd name="connsiteX3" fmla="*/ 1538490 w 4333776"/>
              <a:gd name="connsiteY3" fmla="*/ 0 h 1231106"/>
              <a:gd name="connsiteX4" fmla="*/ 2036875 w 4333776"/>
              <a:gd name="connsiteY4" fmla="*/ 0 h 1231106"/>
              <a:gd name="connsiteX5" fmla="*/ 2535259 w 4333776"/>
              <a:gd name="connsiteY5" fmla="*/ 0 h 1231106"/>
              <a:gd name="connsiteX6" fmla="*/ 3163656 w 4333776"/>
              <a:gd name="connsiteY6" fmla="*/ 0 h 1231106"/>
              <a:gd name="connsiteX7" fmla="*/ 3618703 w 4333776"/>
              <a:gd name="connsiteY7" fmla="*/ 0 h 1231106"/>
              <a:gd name="connsiteX8" fmla="*/ 4333776 w 4333776"/>
              <a:gd name="connsiteY8" fmla="*/ 0 h 1231106"/>
              <a:gd name="connsiteX9" fmla="*/ 4333776 w 4333776"/>
              <a:gd name="connsiteY9" fmla="*/ 434991 h 1231106"/>
              <a:gd name="connsiteX10" fmla="*/ 4333776 w 4333776"/>
              <a:gd name="connsiteY10" fmla="*/ 820737 h 1231106"/>
              <a:gd name="connsiteX11" fmla="*/ 4333776 w 4333776"/>
              <a:gd name="connsiteY11" fmla="*/ 1231106 h 1231106"/>
              <a:gd name="connsiteX12" fmla="*/ 3748716 w 4333776"/>
              <a:gd name="connsiteY12" fmla="*/ 1231106 h 1231106"/>
              <a:gd name="connsiteX13" fmla="*/ 3120319 w 4333776"/>
              <a:gd name="connsiteY13" fmla="*/ 1231106 h 1231106"/>
              <a:gd name="connsiteX14" fmla="*/ 2491921 w 4333776"/>
              <a:gd name="connsiteY14" fmla="*/ 1231106 h 1231106"/>
              <a:gd name="connsiteX15" fmla="*/ 2036875 w 4333776"/>
              <a:gd name="connsiteY15" fmla="*/ 1231106 h 1231106"/>
              <a:gd name="connsiteX16" fmla="*/ 1495153 w 4333776"/>
              <a:gd name="connsiteY16" fmla="*/ 1231106 h 1231106"/>
              <a:gd name="connsiteX17" fmla="*/ 866755 w 4333776"/>
              <a:gd name="connsiteY17" fmla="*/ 1231106 h 1231106"/>
              <a:gd name="connsiteX18" fmla="*/ 0 w 4333776"/>
              <a:gd name="connsiteY18" fmla="*/ 1231106 h 1231106"/>
              <a:gd name="connsiteX19" fmla="*/ 0 w 4333776"/>
              <a:gd name="connsiteY19" fmla="*/ 857671 h 1231106"/>
              <a:gd name="connsiteX20" fmla="*/ 0 w 4333776"/>
              <a:gd name="connsiteY20" fmla="*/ 471924 h 1231106"/>
              <a:gd name="connsiteX21" fmla="*/ 0 w 4333776"/>
              <a:gd name="connsiteY21"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3776" h="1231106" extrusionOk="0">
                <a:moveTo>
                  <a:pt x="0" y="0"/>
                </a:moveTo>
                <a:cubicBezTo>
                  <a:pt x="135633" y="-15559"/>
                  <a:pt x="381371" y="788"/>
                  <a:pt x="498384" y="0"/>
                </a:cubicBezTo>
                <a:cubicBezTo>
                  <a:pt x="615397" y="-788"/>
                  <a:pt x="710246" y="8838"/>
                  <a:pt x="910093" y="0"/>
                </a:cubicBezTo>
                <a:cubicBezTo>
                  <a:pt x="1109940" y="-8838"/>
                  <a:pt x="1345000" y="33061"/>
                  <a:pt x="1538490" y="0"/>
                </a:cubicBezTo>
                <a:cubicBezTo>
                  <a:pt x="1731980" y="-33061"/>
                  <a:pt x="1813251" y="44309"/>
                  <a:pt x="2036875" y="0"/>
                </a:cubicBezTo>
                <a:cubicBezTo>
                  <a:pt x="2260500" y="-44309"/>
                  <a:pt x="2318425" y="30170"/>
                  <a:pt x="2535259" y="0"/>
                </a:cubicBezTo>
                <a:cubicBezTo>
                  <a:pt x="2752093" y="-30170"/>
                  <a:pt x="2899549" y="4383"/>
                  <a:pt x="3163656" y="0"/>
                </a:cubicBezTo>
                <a:cubicBezTo>
                  <a:pt x="3427763" y="-4383"/>
                  <a:pt x="3461261" y="48171"/>
                  <a:pt x="3618703" y="0"/>
                </a:cubicBezTo>
                <a:cubicBezTo>
                  <a:pt x="3776145" y="-48171"/>
                  <a:pt x="4075254" y="37229"/>
                  <a:pt x="4333776" y="0"/>
                </a:cubicBezTo>
                <a:cubicBezTo>
                  <a:pt x="4349128" y="209679"/>
                  <a:pt x="4309813" y="277227"/>
                  <a:pt x="4333776" y="434991"/>
                </a:cubicBezTo>
                <a:cubicBezTo>
                  <a:pt x="4357739" y="592755"/>
                  <a:pt x="4293701" y="700093"/>
                  <a:pt x="4333776" y="820737"/>
                </a:cubicBezTo>
                <a:cubicBezTo>
                  <a:pt x="4373851" y="941381"/>
                  <a:pt x="4325810" y="1030938"/>
                  <a:pt x="4333776" y="1231106"/>
                </a:cubicBezTo>
                <a:cubicBezTo>
                  <a:pt x="4124715" y="1234598"/>
                  <a:pt x="3877512" y="1200772"/>
                  <a:pt x="3748716" y="1231106"/>
                </a:cubicBezTo>
                <a:cubicBezTo>
                  <a:pt x="3619920" y="1261440"/>
                  <a:pt x="3424449" y="1219989"/>
                  <a:pt x="3120319" y="1231106"/>
                </a:cubicBezTo>
                <a:cubicBezTo>
                  <a:pt x="2816189" y="1242223"/>
                  <a:pt x="2706787" y="1181844"/>
                  <a:pt x="2491921" y="1231106"/>
                </a:cubicBezTo>
                <a:cubicBezTo>
                  <a:pt x="2277055" y="1280368"/>
                  <a:pt x="2220964" y="1229152"/>
                  <a:pt x="2036875" y="1231106"/>
                </a:cubicBezTo>
                <a:cubicBezTo>
                  <a:pt x="1852786" y="1233060"/>
                  <a:pt x="1679581" y="1179152"/>
                  <a:pt x="1495153" y="1231106"/>
                </a:cubicBezTo>
                <a:cubicBezTo>
                  <a:pt x="1310725" y="1283060"/>
                  <a:pt x="1100913" y="1167933"/>
                  <a:pt x="866755" y="1231106"/>
                </a:cubicBezTo>
                <a:cubicBezTo>
                  <a:pt x="632597" y="1294279"/>
                  <a:pt x="373556" y="1210794"/>
                  <a:pt x="0" y="1231106"/>
                </a:cubicBezTo>
                <a:cubicBezTo>
                  <a:pt x="-7669" y="1127126"/>
                  <a:pt x="33711" y="965716"/>
                  <a:pt x="0" y="857671"/>
                </a:cubicBezTo>
                <a:cubicBezTo>
                  <a:pt x="-33711" y="749626"/>
                  <a:pt x="32041" y="601953"/>
                  <a:pt x="0" y="471924"/>
                </a:cubicBezTo>
                <a:cubicBezTo>
                  <a:pt x="-32041" y="341895"/>
                  <a:pt x="51042" y="10141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algn="ctr"/>
            <a:r>
              <a:rPr lang="vi-VN" sz="4000" kern="0">
                <a:solidFill>
                  <a:prstClr val="black"/>
                </a:solidFill>
                <a:latin typeface="Calibri" panose="020F0502020204030204" pitchFamily="34" charset="0"/>
                <a:ea typeface="微软雅黑"/>
                <a:cs typeface="Calibri" panose="020F0502020204030204" pitchFamily="34" charset="0"/>
              </a:rPr>
              <a:t>Những vật được làm ra hoặc khai thác từ </a:t>
            </a:r>
            <a:r>
              <a:rPr lang="vi-VN" sz="4000" kern="0">
                <a:solidFill>
                  <a:prstClr val="black"/>
                </a:solidFill>
                <a:latin typeface="Calibri" panose="020F0502020204030204" pitchFamily="34" charset="0"/>
                <a:ea typeface="微软雅黑"/>
                <a:cs typeface="Calibri" panose="020F0502020204030204" pitchFamily="34" charset="0"/>
              </a:rPr>
              <a:t>thiên </a:t>
            </a:r>
            <a:r>
              <a:rPr lang="vi-VN" sz="4000" kern="0" smtClean="0">
                <a:solidFill>
                  <a:prstClr val="black"/>
                </a:solidFill>
                <a:latin typeface="Calibri" panose="020F0502020204030204" pitchFamily="34" charset="0"/>
                <a:ea typeface="微软雅黑"/>
                <a:cs typeface="Calibri" panose="020F0502020204030204" pitchFamily="34" charset="0"/>
              </a:rPr>
              <a:t>nhiên</a:t>
            </a:r>
            <a:endParaRPr lang="en-US" sz="4000" kern="0" dirty="0">
              <a:solidFill>
                <a:prstClr val="black"/>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6455283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4256661" y="-1356779"/>
            <a:ext cx="3429000"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535415" y="2219647"/>
            <a:ext cx="4993189" cy="1311405"/>
            <a:chOff x="382116" y="2385853"/>
            <a:chExt cx="4327901"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16" y="2385853"/>
              <a:ext cx="4327901"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244898" y="2655667"/>
              <a:ext cx="3133725" cy="500478"/>
            </a:xfrm>
            <a:prstGeom prst="rect">
              <a:avLst/>
            </a:prstGeom>
            <a:noFill/>
          </p:spPr>
          <p:txBody>
            <a:bodyPr wrap="square" rtlCol="0">
              <a:spAutoFit/>
            </a:bodyPr>
            <a:lstStyle/>
            <a:p>
              <a:pPr lvl="0" algn="ctr"/>
              <a:r>
                <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rPr>
                <a:t> </a:t>
              </a:r>
              <a:r>
                <a:rPr lang="en-US" sz="3200" b="1">
                  <a:solidFill>
                    <a:srgbClr val="FFFF00"/>
                  </a:solidFill>
                  <a:latin typeface="Calibri" panose="020F0502020204030204" pitchFamily="34" charset="0"/>
                  <a:ea typeface="微软雅黑"/>
                  <a:cs typeface="Calibri" panose="020F0502020204030204" pitchFamily="34" charset="0"/>
                </a:rPr>
                <a:t>Tấn</a:t>
              </a:r>
              <a:endParaRPr kumimoji="0" lang="en-US" sz="32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830836" y="3719973"/>
            <a:ext cx="3425825" cy="615553"/>
          </a:xfrm>
          <a:custGeom>
            <a:avLst/>
            <a:gdLst>
              <a:gd name="connsiteX0" fmla="*/ 0 w 3425825"/>
              <a:gd name="connsiteY0" fmla="*/ 0 h 1231106"/>
              <a:gd name="connsiteX1" fmla="*/ 536713 w 3425825"/>
              <a:gd name="connsiteY1" fmla="*/ 0 h 1231106"/>
              <a:gd name="connsiteX2" fmla="*/ 1004909 w 3425825"/>
              <a:gd name="connsiteY2" fmla="*/ 0 h 1231106"/>
              <a:gd name="connsiteX3" fmla="*/ 1644396 w 3425825"/>
              <a:gd name="connsiteY3" fmla="*/ 0 h 1231106"/>
              <a:gd name="connsiteX4" fmla="*/ 2181109 w 3425825"/>
              <a:gd name="connsiteY4" fmla="*/ 0 h 1231106"/>
              <a:gd name="connsiteX5" fmla="*/ 2717821 w 3425825"/>
              <a:gd name="connsiteY5" fmla="*/ 0 h 1231106"/>
              <a:gd name="connsiteX6" fmla="*/ 3425825 w 3425825"/>
              <a:gd name="connsiteY6" fmla="*/ 0 h 1231106"/>
              <a:gd name="connsiteX7" fmla="*/ 3425825 w 3425825"/>
              <a:gd name="connsiteY7" fmla="*/ 385747 h 1231106"/>
              <a:gd name="connsiteX8" fmla="*/ 3425825 w 3425825"/>
              <a:gd name="connsiteY8" fmla="*/ 796115 h 1231106"/>
              <a:gd name="connsiteX9" fmla="*/ 3425825 w 3425825"/>
              <a:gd name="connsiteY9" fmla="*/ 1231106 h 1231106"/>
              <a:gd name="connsiteX10" fmla="*/ 2923371 w 3425825"/>
              <a:gd name="connsiteY10" fmla="*/ 1231106 h 1231106"/>
              <a:gd name="connsiteX11" fmla="*/ 2352400 w 3425825"/>
              <a:gd name="connsiteY11" fmla="*/ 1231106 h 1231106"/>
              <a:gd name="connsiteX12" fmla="*/ 1815687 w 3425825"/>
              <a:gd name="connsiteY12" fmla="*/ 1231106 h 1231106"/>
              <a:gd name="connsiteX13" fmla="*/ 1176200 w 3425825"/>
              <a:gd name="connsiteY13" fmla="*/ 1231106 h 1231106"/>
              <a:gd name="connsiteX14" fmla="*/ 536713 w 3425825"/>
              <a:gd name="connsiteY14" fmla="*/ 1231106 h 1231106"/>
              <a:gd name="connsiteX15" fmla="*/ 0 w 3425825"/>
              <a:gd name="connsiteY15" fmla="*/ 1231106 h 1231106"/>
              <a:gd name="connsiteX16" fmla="*/ 0 w 3425825"/>
              <a:gd name="connsiteY16" fmla="*/ 820737 h 1231106"/>
              <a:gd name="connsiteX17" fmla="*/ 0 w 3425825"/>
              <a:gd name="connsiteY17" fmla="*/ 422680 h 1231106"/>
              <a:gd name="connsiteX18" fmla="*/ 0 w 3425825"/>
              <a:gd name="connsiteY18"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5825" h="1231106" extrusionOk="0">
                <a:moveTo>
                  <a:pt x="0" y="0"/>
                </a:moveTo>
                <a:cubicBezTo>
                  <a:pt x="151528" y="-11282"/>
                  <a:pt x="414624" y="32484"/>
                  <a:pt x="536713" y="0"/>
                </a:cubicBezTo>
                <a:cubicBezTo>
                  <a:pt x="658802" y="-32484"/>
                  <a:pt x="836432" y="28661"/>
                  <a:pt x="1004909" y="0"/>
                </a:cubicBezTo>
                <a:cubicBezTo>
                  <a:pt x="1173386" y="-28661"/>
                  <a:pt x="1483889" y="51835"/>
                  <a:pt x="1644396" y="0"/>
                </a:cubicBezTo>
                <a:cubicBezTo>
                  <a:pt x="1804903" y="-51835"/>
                  <a:pt x="1986905" y="62896"/>
                  <a:pt x="2181109" y="0"/>
                </a:cubicBezTo>
                <a:cubicBezTo>
                  <a:pt x="2375313" y="-62896"/>
                  <a:pt x="2511377" y="61948"/>
                  <a:pt x="2717821" y="0"/>
                </a:cubicBezTo>
                <a:cubicBezTo>
                  <a:pt x="2924265" y="-61948"/>
                  <a:pt x="3198820" y="71932"/>
                  <a:pt x="3425825" y="0"/>
                </a:cubicBezTo>
                <a:cubicBezTo>
                  <a:pt x="3454167" y="182437"/>
                  <a:pt x="3411203" y="248100"/>
                  <a:pt x="3425825" y="385747"/>
                </a:cubicBezTo>
                <a:cubicBezTo>
                  <a:pt x="3440447" y="523394"/>
                  <a:pt x="3388770" y="662275"/>
                  <a:pt x="3425825" y="796115"/>
                </a:cubicBezTo>
                <a:cubicBezTo>
                  <a:pt x="3462880" y="929955"/>
                  <a:pt x="3401862" y="1073342"/>
                  <a:pt x="3425825" y="1231106"/>
                </a:cubicBezTo>
                <a:cubicBezTo>
                  <a:pt x="3311011" y="1287562"/>
                  <a:pt x="3072741" y="1185463"/>
                  <a:pt x="2923371" y="1231106"/>
                </a:cubicBezTo>
                <a:cubicBezTo>
                  <a:pt x="2774001" y="1276749"/>
                  <a:pt x="2508598" y="1200960"/>
                  <a:pt x="2352400" y="1231106"/>
                </a:cubicBezTo>
                <a:cubicBezTo>
                  <a:pt x="2196202" y="1261252"/>
                  <a:pt x="2050078" y="1191121"/>
                  <a:pt x="1815687" y="1231106"/>
                </a:cubicBezTo>
                <a:cubicBezTo>
                  <a:pt x="1581296" y="1271091"/>
                  <a:pt x="1313208" y="1159554"/>
                  <a:pt x="1176200" y="1231106"/>
                </a:cubicBezTo>
                <a:cubicBezTo>
                  <a:pt x="1039192" y="1302658"/>
                  <a:pt x="724409" y="1205899"/>
                  <a:pt x="536713" y="1231106"/>
                </a:cubicBezTo>
                <a:cubicBezTo>
                  <a:pt x="349017" y="1256313"/>
                  <a:pt x="202568" y="1172846"/>
                  <a:pt x="0" y="1231106"/>
                </a:cubicBezTo>
                <a:cubicBezTo>
                  <a:pt x="-20012" y="1072372"/>
                  <a:pt x="40780" y="907915"/>
                  <a:pt x="0" y="820737"/>
                </a:cubicBezTo>
                <a:cubicBezTo>
                  <a:pt x="-40780" y="733559"/>
                  <a:pt x="4379" y="537949"/>
                  <a:pt x="0" y="422680"/>
                </a:cubicBezTo>
                <a:cubicBezTo>
                  <a:pt x="-4379" y="307411"/>
                  <a:pt x="14122" y="16128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lvl="0" algn="ctr"/>
            <a:r>
              <a:rPr lang="en-US" sz="4000">
                <a:solidFill>
                  <a:srgbClr val="000000"/>
                </a:solidFill>
                <a:latin typeface="Calibri" panose="020F0502020204030204" pitchFamily="34" charset="0"/>
                <a:ea typeface="微软雅黑"/>
                <a:cs typeface="Calibri" panose="020F0502020204030204" pitchFamily="34" charset="0"/>
              </a:rPr>
              <a:t>1 000 ki-lô-gam</a:t>
            </a:r>
            <a:endParaRPr kumimoji="0" lang="en-US" sz="6000" b="0" i="0" u="none" strike="noStrike" kern="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7621239" y="2213626"/>
            <a:ext cx="3667046" cy="1311405"/>
            <a:chOff x="638175" y="2460755"/>
            <a:chExt cx="3178453"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2903" y="2702797"/>
              <a:ext cx="3133725" cy="605843"/>
            </a:xfrm>
            <a:prstGeom prst="rect">
              <a:avLst/>
            </a:prstGeom>
            <a:noFill/>
          </p:spPr>
          <p:txBody>
            <a:bodyPr wrap="square" rtlCol="0">
              <a:spAutoFit/>
            </a:bodyPr>
            <a:lstStyle/>
            <a:p>
              <a:pPr lvl="0" algn="ctr"/>
              <a:r>
                <a:rPr lang="en-US" sz="4000" b="1">
                  <a:solidFill>
                    <a:srgbClr val="FFFF00"/>
                  </a:solidFill>
                  <a:latin typeface="Calibri" panose="020F0502020204030204" pitchFamily="34" charset="0"/>
                  <a:ea typeface="微软雅黑"/>
                  <a:cs typeface="Calibri" panose="020F0502020204030204" pitchFamily="34" charset="0"/>
                </a:rPr>
                <a:t>Cứu tinh</a:t>
              </a:r>
              <a:endPar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935372" y="3618570"/>
            <a:ext cx="4719599" cy="1846659"/>
          </a:xfrm>
          <a:custGeom>
            <a:avLst/>
            <a:gdLst>
              <a:gd name="connsiteX0" fmla="*/ 0 w 4333776"/>
              <a:gd name="connsiteY0" fmla="*/ 0 h 1231106"/>
              <a:gd name="connsiteX1" fmla="*/ 498384 w 4333776"/>
              <a:gd name="connsiteY1" fmla="*/ 0 h 1231106"/>
              <a:gd name="connsiteX2" fmla="*/ 910093 w 4333776"/>
              <a:gd name="connsiteY2" fmla="*/ 0 h 1231106"/>
              <a:gd name="connsiteX3" fmla="*/ 1538490 w 4333776"/>
              <a:gd name="connsiteY3" fmla="*/ 0 h 1231106"/>
              <a:gd name="connsiteX4" fmla="*/ 2036875 w 4333776"/>
              <a:gd name="connsiteY4" fmla="*/ 0 h 1231106"/>
              <a:gd name="connsiteX5" fmla="*/ 2535259 w 4333776"/>
              <a:gd name="connsiteY5" fmla="*/ 0 h 1231106"/>
              <a:gd name="connsiteX6" fmla="*/ 3163656 w 4333776"/>
              <a:gd name="connsiteY6" fmla="*/ 0 h 1231106"/>
              <a:gd name="connsiteX7" fmla="*/ 3618703 w 4333776"/>
              <a:gd name="connsiteY7" fmla="*/ 0 h 1231106"/>
              <a:gd name="connsiteX8" fmla="*/ 4333776 w 4333776"/>
              <a:gd name="connsiteY8" fmla="*/ 0 h 1231106"/>
              <a:gd name="connsiteX9" fmla="*/ 4333776 w 4333776"/>
              <a:gd name="connsiteY9" fmla="*/ 434991 h 1231106"/>
              <a:gd name="connsiteX10" fmla="*/ 4333776 w 4333776"/>
              <a:gd name="connsiteY10" fmla="*/ 820737 h 1231106"/>
              <a:gd name="connsiteX11" fmla="*/ 4333776 w 4333776"/>
              <a:gd name="connsiteY11" fmla="*/ 1231106 h 1231106"/>
              <a:gd name="connsiteX12" fmla="*/ 3748716 w 4333776"/>
              <a:gd name="connsiteY12" fmla="*/ 1231106 h 1231106"/>
              <a:gd name="connsiteX13" fmla="*/ 3120319 w 4333776"/>
              <a:gd name="connsiteY13" fmla="*/ 1231106 h 1231106"/>
              <a:gd name="connsiteX14" fmla="*/ 2491921 w 4333776"/>
              <a:gd name="connsiteY14" fmla="*/ 1231106 h 1231106"/>
              <a:gd name="connsiteX15" fmla="*/ 2036875 w 4333776"/>
              <a:gd name="connsiteY15" fmla="*/ 1231106 h 1231106"/>
              <a:gd name="connsiteX16" fmla="*/ 1495153 w 4333776"/>
              <a:gd name="connsiteY16" fmla="*/ 1231106 h 1231106"/>
              <a:gd name="connsiteX17" fmla="*/ 866755 w 4333776"/>
              <a:gd name="connsiteY17" fmla="*/ 1231106 h 1231106"/>
              <a:gd name="connsiteX18" fmla="*/ 0 w 4333776"/>
              <a:gd name="connsiteY18" fmla="*/ 1231106 h 1231106"/>
              <a:gd name="connsiteX19" fmla="*/ 0 w 4333776"/>
              <a:gd name="connsiteY19" fmla="*/ 857671 h 1231106"/>
              <a:gd name="connsiteX20" fmla="*/ 0 w 4333776"/>
              <a:gd name="connsiteY20" fmla="*/ 471924 h 1231106"/>
              <a:gd name="connsiteX21" fmla="*/ 0 w 4333776"/>
              <a:gd name="connsiteY21"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3776" h="1231106" extrusionOk="0">
                <a:moveTo>
                  <a:pt x="0" y="0"/>
                </a:moveTo>
                <a:cubicBezTo>
                  <a:pt x="135633" y="-15559"/>
                  <a:pt x="381371" y="788"/>
                  <a:pt x="498384" y="0"/>
                </a:cubicBezTo>
                <a:cubicBezTo>
                  <a:pt x="615397" y="-788"/>
                  <a:pt x="710246" y="8838"/>
                  <a:pt x="910093" y="0"/>
                </a:cubicBezTo>
                <a:cubicBezTo>
                  <a:pt x="1109940" y="-8838"/>
                  <a:pt x="1345000" y="33061"/>
                  <a:pt x="1538490" y="0"/>
                </a:cubicBezTo>
                <a:cubicBezTo>
                  <a:pt x="1731980" y="-33061"/>
                  <a:pt x="1813251" y="44309"/>
                  <a:pt x="2036875" y="0"/>
                </a:cubicBezTo>
                <a:cubicBezTo>
                  <a:pt x="2260500" y="-44309"/>
                  <a:pt x="2318425" y="30170"/>
                  <a:pt x="2535259" y="0"/>
                </a:cubicBezTo>
                <a:cubicBezTo>
                  <a:pt x="2752093" y="-30170"/>
                  <a:pt x="2899549" y="4383"/>
                  <a:pt x="3163656" y="0"/>
                </a:cubicBezTo>
                <a:cubicBezTo>
                  <a:pt x="3427763" y="-4383"/>
                  <a:pt x="3461261" y="48171"/>
                  <a:pt x="3618703" y="0"/>
                </a:cubicBezTo>
                <a:cubicBezTo>
                  <a:pt x="3776145" y="-48171"/>
                  <a:pt x="4075254" y="37229"/>
                  <a:pt x="4333776" y="0"/>
                </a:cubicBezTo>
                <a:cubicBezTo>
                  <a:pt x="4349128" y="209679"/>
                  <a:pt x="4309813" y="277227"/>
                  <a:pt x="4333776" y="434991"/>
                </a:cubicBezTo>
                <a:cubicBezTo>
                  <a:pt x="4357739" y="592755"/>
                  <a:pt x="4293701" y="700093"/>
                  <a:pt x="4333776" y="820737"/>
                </a:cubicBezTo>
                <a:cubicBezTo>
                  <a:pt x="4373851" y="941381"/>
                  <a:pt x="4325810" y="1030938"/>
                  <a:pt x="4333776" y="1231106"/>
                </a:cubicBezTo>
                <a:cubicBezTo>
                  <a:pt x="4124715" y="1234598"/>
                  <a:pt x="3877512" y="1200772"/>
                  <a:pt x="3748716" y="1231106"/>
                </a:cubicBezTo>
                <a:cubicBezTo>
                  <a:pt x="3619920" y="1261440"/>
                  <a:pt x="3424449" y="1219989"/>
                  <a:pt x="3120319" y="1231106"/>
                </a:cubicBezTo>
                <a:cubicBezTo>
                  <a:pt x="2816189" y="1242223"/>
                  <a:pt x="2706787" y="1181844"/>
                  <a:pt x="2491921" y="1231106"/>
                </a:cubicBezTo>
                <a:cubicBezTo>
                  <a:pt x="2277055" y="1280368"/>
                  <a:pt x="2220964" y="1229152"/>
                  <a:pt x="2036875" y="1231106"/>
                </a:cubicBezTo>
                <a:cubicBezTo>
                  <a:pt x="1852786" y="1233060"/>
                  <a:pt x="1679581" y="1179152"/>
                  <a:pt x="1495153" y="1231106"/>
                </a:cubicBezTo>
                <a:cubicBezTo>
                  <a:pt x="1310725" y="1283060"/>
                  <a:pt x="1100913" y="1167933"/>
                  <a:pt x="866755" y="1231106"/>
                </a:cubicBezTo>
                <a:cubicBezTo>
                  <a:pt x="632597" y="1294279"/>
                  <a:pt x="373556" y="1210794"/>
                  <a:pt x="0" y="1231106"/>
                </a:cubicBezTo>
                <a:cubicBezTo>
                  <a:pt x="-7669" y="1127126"/>
                  <a:pt x="33711" y="965716"/>
                  <a:pt x="0" y="857671"/>
                </a:cubicBezTo>
                <a:cubicBezTo>
                  <a:pt x="-33711" y="749626"/>
                  <a:pt x="32041" y="601953"/>
                  <a:pt x="0" y="471924"/>
                </a:cubicBezTo>
                <a:cubicBezTo>
                  <a:pt x="-32041" y="341895"/>
                  <a:pt x="51042" y="101416"/>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lvl="0" algn="ctr"/>
            <a:r>
              <a:rPr lang="vi-VN" sz="4000" kern="0">
                <a:solidFill>
                  <a:prstClr val="black"/>
                </a:solidFill>
                <a:latin typeface="Calibri" panose="020F0502020204030204" pitchFamily="34" charset="0"/>
                <a:ea typeface="微软雅黑"/>
                <a:cs typeface="Calibri" panose="020F0502020204030204" pitchFamily="34" charset="0"/>
              </a:rPr>
              <a:t>Người giúp cho thoát khỏi hoàn cảnh nguy nan, khốn khổ.</a:t>
            </a:r>
            <a:endPar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21814288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6963" y="1314450"/>
            <a:ext cx="11217948" cy="3386352"/>
          </a:xfrm>
          <a:prstGeom prst="rect">
            <a:avLst/>
          </a:prstGeom>
        </p:spPr>
      </p:pic>
    </p:spTree>
    <p:extLst>
      <p:ext uri="{BB962C8B-B14F-4D97-AF65-F5344CB8AC3E}">
        <p14:creationId xmlns:p14="http://schemas.microsoft.com/office/powerpoint/2010/main" val="2296093247"/>
      </p:ext>
    </p:extLst>
  </p:cSld>
  <p:clrMapOvr>
    <a:masterClrMapping/>
  </p:clrMapOvr>
  <p:transition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7" y="931257"/>
            <a:ext cx="9533109" cy="856397"/>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0" y="1078107"/>
            <a:ext cx="8470766" cy="584775"/>
          </a:xfrm>
          <a:prstGeom prst="rect">
            <a:avLst/>
          </a:prstGeom>
          <a:noFill/>
        </p:spPr>
        <p:txBody>
          <a:bodyPr wrap="square" rtlCol="0">
            <a:spAutoFit/>
          </a:bodyPr>
          <a:lstStyle/>
          <a:p>
            <a:r>
              <a:rPr lang="vi-VN" sz="3200" b="1">
                <a:solidFill>
                  <a:srgbClr val="FF0000"/>
                </a:solidFill>
                <a:latin typeface="Calibri" panose="020F0502020204030204" pitchFamily="34" charset="0"/>
                <a:ea typeface="微软雅黑"/>
                <a:cs typeface="Calibri" panose="020F0502020204030204" pitchFamily="34" charset="0"/>
              </a:rPr>
              <a:t>Ông Biển đem lại những gì cho con người? </a:t>
            </a:r>
            <a:endParaRPr lang="vi-VN" sz="3200" b="1">
              <a:solidFill>
                <a:srgbClr val="FF0000"/>
              </a:solidFill>
              <a:latin typeface="Calibri" panose="020F0502020204030204" pitchFamily="34" charset="0"/>
              <a:ea typeface="微软雅黑"/>
              <a:cs typeface="Calibri" panose="020F0502020204030204" pitchFamily="34" charset="0"/>
            </a:endParaRPr>
          </a:p>
        </p:txBody>
      </p:sp>
      <p:grpSp>
        <p:nvGrpSpPr>
          <p:cNvPr id="6" name="Group 5">
            <a:extLst>
              <a:ext uri="{FF2B5EF4-FFF2-40B4-BE49-F238E27FC236}">
                <a16:creationId xmlns:a16="http://schemas.microsoft.com/office/drawing/2014/main" id="{AACCCD00-E1CB-42FE-A35B-53FDF31D150D}"/>
              </a:ext>
            </a:extLst>
          </p:cNvPr>
          <p:cNvGrpSpPr/>
          <p:nvPr/>
        </p:nvGrpSpPr>
        <p:grpSpPr>
          <a:xfrm>
            <a:off x="928699" y="2581420"/>
            <a:ext cx="10209147" cy="2308324"/>
            <a:chOff x="951517" y="2833288"/>
            <a:chExt cx="5877908" cy="2872743"/>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872743"/>
            </a:xfrm>
            <a:prstGeom prst="rect">
              <a:avLst/>
            </a:prstGeom>
            <a:noFill/>
            <a:ln w="57150">
              <a:noFill/>
            </a:ln>
          </p:spPr>
          <p:txBody>
            <a:bodyPr wrap="square">
              <a:spAutoFit/>
            </a:bodyPr>
            <a:lstStyle/>
            <a:p>
              <a:pPr lvl="0">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r>
                <a:rPr lang="vi-VN" sz="3600">
                  <a:solidFill>
                    <a:srgbClr val="000000"/>
                  </a:solidFill>
                  <a:latin typeface="Calibri" panose="020F0502020204030204" pitchFamily="34" charset="0"/>
                  <a:ea typeface="微软雅黑"/>
                  <a:cs typeface="Calibri" panose="020F0502020204030204" pitchFamily="34" charset="0"/>
                </a:rPr>
                <a:t>Ông Biển thổi gió mát vào đất liền, đưa hơi nước lên trời làm mưa và cho con người rất nhiều sản vật </a:t>
              </a:r>
              <a:r>
                <a:rPr lang="vi-VN" sz="3600">
                  <a:solidFill>
                    <a:srgbClr val="000000"/>
                  </a:solidFill>
                  <a:latin typeface="Calibri" panose="020F0502020204030204" pitchFamily="34" charset="0"/>
                  <a:ea typeface="微软雅黑"/>
                  <a:cs typeface="Calibri" panose="020F0502020204030204" pitchFamily="34" charset="0"/>
                </a:rPr>
                <a:t>của </a:t>
              </a:r>
              <a:r>
                <a:rPr lang="vi-VN" sz="3600" smtClean="0">
                  <a:solidFill>
                    <a:srgbClr val="000000"/>
                  </a:solidFill>
                  <a:latin typeface="Calibri" panose="020F0502020204030204" pitchFamily="34" charset="0"/>
                  <a:ea typeface="微软雅黑"/>
                  <a:cs typeface="Calibri" panose="020F0502020204030204" pitchFamily="34" charset="0"/>
                </a:rPr>
                <a:t>biển</a:t>
              </a:r>
              <a:r>
                <a:rPr lang="en-US" sz="3600" smtClean="0">
                  <a:solidFill>
                    <a:srgbClr val="000000"/>
                  </a:solidFill>
                  <a:latin typeface="Calibri" panose="020F0502020204030204" pitchFamily="34" charset="0"/>
                  <a:ea typeface="微软雅黑"/>
                  <a:cs typeface="Calibri" panose="020F0502020204030204" pitchFamily="34" charset="0"/>
                </a:rPr>
                <a:t>.</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grpSp>
    </p:spTree>
    <p:extLst>
      <p:ext uri="{BB962C8B-B14F-4D97-AF65-F5344CB8AC3E}">
        <p14:creationId xmlns:p14="http://schemas.microsoft.com/office/powerpoint/2010/main" val="145931600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5244214">
            <a:hlinkClick r:id="" action="ppaction://media"/>
            <a:extLst>
              <a:ext uri="{FF2B5EF4-FFF2-40B4-BE49-F238E27FC236}">
                <a16:creationId xmlns:a16="http://schemas.microsoft.com/office/drawing/2014/main" id="{CB6F63AF-74FA-42EA-A3AE-D4F016EB05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1562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801715" y="464443"/>
            <a:ext cx="8652412" cy="1200329"/>
          </a:xfrm>
          <a:prstGeom prst="rect">
            <a:avLst/>
          </a:prstGeom>
          <a:noFill/>
        </p:spPr>
        <p:txBody>
          <a:bodyPr wrap="square" rtlCol="0">
            <a:spAutoFit/>
          </a:bodyPr>
          <a:lstStyle/>
          <a:p>
            <a:pPr algn="ctr"/>
            <a:r>
              <a:rPr lang="vi-VN" sz="3600" b="1">
                <a:solidFill>
                  <a:srgbClr val="000000"/>
                </a:solidFill>
                <a:latin typeface="Calibri" panose="020F0502020204030204" pitchFamily="34" charset="0"/>
                <a:ea typeface="微软雅黑"/>
                <a:cs typeface="Calibri" panose="020F0502020204030204" pitchFamily="34" charset="0"/>
              </a:rPr>
              <a:t>Điều gì xảy ra khiến ông Biển phải đi tìm người giúp đỡ?</a:t>
            </a:r>
            <a:endParaRPr lang="en-US" sz="3600" b="1">
              <a:solidFill>
                <a:srgbClr val="000000"/>
              </a:solidFill>
              <a:latin typeface="Calibri" panose="020F0502020204030204" pitchFamily="34" charset="0"/>
              <a:ea typeface="微软雅黑"/>
              <a:cs typeface="Calibri" panose="020F0502020204030204"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39336" y="2305050"/>
            <a:ext cx="11786014" cy="2735804"/>
            <a:chOff x="558386" y="1737574"/>
            <a:chExt cx="11786014" cy="4141480"/>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2062103"/>
            </a:xfrm>
            <a:prstGeom prst="rect">
              <a:avLst/>
            </a:prstGeom>
            <a:noFill/>
          </p:spPr>
          <p:txBody>
            <a:bodyPr wrap="square">
              <a:spAutoFit/>
            </a:bodyPr>
            <a:lstStyle/>
            <a:p>
              <a:pPr lvl="0">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vi-VN" sz="3200">
                  <a:solidFill>
                    <a:srgbClr val="000000"/>
                  </a:solidFill>
                  <a:latin typeface="Arial" panose="020B0604020202020204" pitchFamily="34" charset="0"/>
                  <a:cs typeface="Arial" panose="020B0604020202020204" pitchFamily="34" charset="0"/>
                </a:rPr>
                <a:t>Con người đổ xuống biển mỗi năm hơn 6 triệu tấn rác, làm biển ô nhiễm, tôm cá chết dần nên ông Biển phải đi tìm người giúp đỡ. </a:t>
              </a: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r>
              <a:b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endPar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58386" y="1737574"/>
              <a:ext cx="11786014" cy="4141480"/>
              <a:chOff x="405986" y="2128167"/>
              <a:chExt cx="11786014" cy="4141480"/>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7"/>
                <a:ext cx="11225543" cy="384401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9068899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54396" y="116650"/>
            <a:ext cx="11235178" cy="1579891"/>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altLang="zh-CN"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1077218"/>
          </a:xfrm>
          <a:prstGeom prst="rect">
            <a:avLst/>
          </a:prstGeom>
          <a:noFill/>
        </p:spPr>
        <p:txBody>
          <a:bodyPr wrap="square" rtlCol="0">
            <a:spAutoFit/>
          </a:bodyPr>
          <a:lstStyle/>
          <a:p>
            <a:r>
              <a:rPr lang="vi-VN" sz="3200" b="1">
                <a:solidFill>
                  <a:srgbClr val="0070C0"/>
                </a:solidFill>
                <a:latin typeface="Calibri" panose="020F0502020204030204" pitchFamily="34" charset="0"/>
                <a:ea typeface="微软雅黑"/>
                <a:cs typeface="Calibri" panose="020F0502020204030204" pitchFamily="34" charset="0"/>
              </a:rPr>
              <a:t>Em hiểu lời của ông Biển “Không thể loanh quanh mãi thế này!” như thế nào? </a:t>
            </a:r>
            <a:endParaRPr lang="en-US" sz="3200" b="1">
              <a:solidFill>
                <a:srgbClr val="0070C0"/>
              </a:solidFill>
              <a:latin typeface="Calibri" panose="020F0502020204030204" pitchFamily="34" charset="0"/>
              <a:ea typeface="微软雅黑"/>
              <a:cs typeface="Calibri" panose="020F0502020204030204"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478411" y="2377453"/>
            <a:ext cx="11399264" cy="2287147"/>
            <a:chOff x="464031" y="1662553"/>
            <a:chExt cx="11399264" cy="2287147"/>
          </a:xfrm>
        </p:grpSpPr>
        <p:sp>
          <p:nvSpPr>
            <p:cNvPr id="6" name="TextBox 5">
              <a:extLst>
                <a:ext uri="{FF2B5EF4-FFF2-40B4-BE49-F238E27FC236}">
                  <a16:creationId xmlns:a16="http://schemas.microsoft.com/office/drawing/2014/main" id="{5AA7EAC4-7059-4876-93A2-C01C82D969E0}"/>
                </a:ext>
              </a:extLst>
            </p:cNvPr>
            <p:cNvSpPr txBox="1"/>
            <p:nvPr/>
          </p:nvSpPr>
          <p:spPr>
            <a:xfrm>
              <a:off x="464031" y="1751404"/>
              <a:ext cx="11399264" cy="2062103"/>
            </a:xfrm>
            <a:prstGeom prst="rect">
              <a:avLst/>
            </a:prstGeom>
            <a:noFill/>
          </p:spPr>
          <p:txBody>
            <a:bodyPr wrap="square">
              <a:spAutoFit/>
            </a:bodyPr>
            <a:lstStyle/>
            <a:p>
              <a:pPr lvl="0">
                <a:defRPr/>
              </a:pPr>
              <a:r>
                <a:rPr kumimoji="0" lang="en-US" sz="3200" b="0" i="0" u="none" strike="noStrike" kern="1200" cap="none" spc="0" normalizeH="0" baseline="0" noProof="0">
                  <a:ln>
                    <a:noFill/>
                  </a:ln>
                  <a:solidFill>
                    <a:srgbClr val="D8261E"/>
                  </a:solidFill>
                  <a:effectLst/>
                  <a:uLnTx/>
                  <a:uFillTx/>
                  <a:latin typeface="Arial" panose="020B0604020202020204" pitchFamily="34" charset="0"/>
                  <a:cs typeface="Arial" panose="020B0604020202020204" pitchFamily="34" charset="0"/>
                </a:rPr>
                <a:t>	</a:t>
              </a:r>
              <a:r>
                <a:rPr lang="vi-VN" sz="3200">
                  <a:solidFill>
                    <a:srgbClr val="D8261E"/>
                  </a:solidFill>
                  <a:latin typeface="Arial" panose="020B0604020202020204" pitchFamily="34" charset="0"/>
                  <a:cs typeface="Arial" panose="020B0604020202020204" pitchFamily="34" charset="0"/>
                </a:rPr>
                <a:t>Không thể để lặp đi lặp lại mãi cảnh gió đưa rác xuống biển rồi sóng biển lại đẩy rác lên bờ. Nếu còn rác thì mọi việc cứ diễn ra như vậy, tất cả sẽ bị ô nhiễm, con người và các loài dưới biển đều không sống nổi.</a:t>
              </a:r>
              <a:endParaRPr kumimoji="0" lang="en-US" sz="3200" b="0" i="0" u="none" strike="noStrike" kern="1200" cap="none" spc="0" normalizeH="0" baseline="0" noProof="0">
                <a:ln>
                  <a:noFill/>
                </a:ln>
                <a:solidFill>
                  <a:srgbClr val="D8261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464031" y="1662553"/>
              <a:ext cx="11399264" cy="228714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81467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en-US" altLang="zh-CN" sz="32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r>
              <a:rPr lang="vi-VN" sz="3200" b="1">
                <a:solidFill>
                  <a:srgbClr val="000000"/>
                </a:solidFill>
                <a:latin typeface="Calibri" panose="020F0502020204030204" pitchFamily="34" charset="0"/>
                <a:ea typeface="微软雅黑"/>
                <a:cs typeface="Calibri" panose="020F0502020204030204" pitchFamily="34" charset="0"/>
              </a:rPr>
              <a:t>Điều gì đã khiến ông Biển vui trở lại?</a:t>
            </a:r>
            <a:endParaRPr lang="en-US" sz="3200" b="1">
              <a:solidFill>
                <a:srgbClr val="000000"/>
              </a:solidFill>
              <a:latin typeface="Calibri" panose="020F0502020204030204" pitchFamily="34" charset="0"/>
              <a:ea typeface="微软雅黑"/>
              <a:cs typeface="Calibri" panose="020F0502020204030204" pitchFamily="34" charset="0"/>
            </a:endParaRPr>
          </a:p>
        </p:txBody>
      </p:sp>
      <p:sp>
        <p:nvSpPr>
          <p:cNvPr id="6" name="Rectangle 5"/>
          <p:cNvSpPr/>
          <p:nvPr/>
        </p:nvSpPr>
        <p:spPr>
          <a:xfrm>
            <a:off x="1853515" y="2210485"/>
            <a:ext cx="8572500"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4200"/>
              <a:t>Ông Biển vui trở lại vì thấy các bạn thiếu nhi mang ; theo những chiếc bao to nhặt rác. </a:t>
            </a:r>
          </a:p>
        </p:txBody>
      </p:sp>
    </p:spTree>
    <p:extLst>
      <p:ext uri="{BB962C8B-B14F-4D97-AF65-F5344CB8AC3E}">
        <p14:creationId xmlns:p14="http://schemas.microsoft.com/office/powerpoint/2010/main" val="146760256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7962" y="3110925"/>
            <a:ext cx="7066358" cy="584775"/>
          </a:xfrm>
          <a:prstGeom prst="rect">
            <a:avLst/>
          </a:prstGeom>
        </p:spPr>
        <p:txBody>
          <a:bodyPr wrap="none">
            <a:spAutoFit/>
          </a:bodyPr>
          <a:lstStyle/>
          <a:p>
            <a:r>
              <a:rPr lang="en-US" sz="3200">
                <a:solidFill>
                  <a:schemeClr val="bg1"/>
                </a:solidFill>
                <a:latin typeface="Coiny Cyrillic" panose="02000903060500060000" pitchFamily="2" charset="0"/>
                <a:ea typeface="Times New Roman" panose="02020603050405020304" pitchFamily="18" charset="0"/>
              </a:rPr>
              <a:t>Câu chuyện giúp em hiểu điều gì?</a:t>
            </a:r>
            <a:endParaRPr lang="en-US" sz="3200">
              <a:solidFill>
                <a:schemeClr val="bg1"/>
              </a:solidFill>
              <a:latin typeface="Coiny Cyrillic" panose="02000903060500060000" pitchFamily="2" charset="0"/>
            </a:endParaRPr>
          </a:p>
        </p:txBody>
      </p:sp>
      <p:sp>
        <p:nvSpPr>
          <p:cNvPr id="3" name="Wave 2"/>
          <p:cNvSpPr/>
          <p:nvPr/>
        </p:nvSpPr>
        <p:spPr>
          <a:xfrm>
            <a:off x="1295400" y="3695700"/>
            <a:ext cx="9925050" cy="3023175"/>
          </a:xfrm>
          <a:prstGeom prst="wav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Câu chuyện giúp chúng ta hiểu: Biển rộng mênh mông cũng không chịu nổi rác</a:t>
            </a:r>
            <a:r>
              <a:rPr lang="en-US" sz="2800">
                <a:latin typeface="Tahoma" panose="020B0604030504040204" pitchFamily="34" charset="0"/>
                <a:ea typeface="Tahoma" panose="020B0604030504040204" pitchFamily="34" charset="0"/>
                <a:cs typeface="Tahoma" panose="020B0604030504040204" pitchFamily="34" charset="0"/>
              </a:rPr>
              <a:t>. </a:t>
            </a:r>
            <a:endParaRPr lang="en-US" sz="28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196002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字魂107号-萌趣欢乐体"/>
                <a:ea typeface="微软雅黑"/>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algn="ctr">
                <a:defRPr/>
              </a:pPr>
              <a:r>
                <a:rPr lang="vi-VN" sz="6600" b="1" kern="0" dirty="0">
                  <a:solidFill>
                    <a:srgbClr val="00B050"/>
                  </a:solidFill>
                  <a:latin typeface="Calibri" panose="020F0502020204030204" pitchFamily="34" charset="0"/>
                  <a:ea typeface="微软雅黑"/>
                  <a:cs typeface="Calibri" panose="020F0502020204030204" pitchFamily="34" charset="0"/>
                </a:rPr>
                <a:t>L</a:t>
              </a:r>
              <a:r>
                <a:rPr lang="en-US" sz="6600" b="1" kern="0" dirty="0" err="1">
                  <a:solidFill>
                    <a:srgbClr val="00B050"/>
                  </a:solidFill>
                  <a:latin typeface="Calibri" panose="020F0502020204030204" pitchFamily="34" charset="0"/>
                  <a:ea typeface="微软雅黑"/>
                  <a:cs typeface="Calibri" panose="020F0502020204030204" pitchFamily="34" charset="0"/>
                </a:rPr>
                <a:t>iên</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hệ</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bản</a:t>
              </a:r>
              <a:r>
                <a:rPr lang="en-US" sz="6600" b="1" kern="0" dirty="0">
                  <a:solidFill>
                    <a:srgbClr val="00B050"/>
                  </a:solidFill>
                  <a:latin typeface="Calibri" panose="020F0502020204030204" pitchFamily="34" charset="0"/>
                  <a:ea typeface="微软雅黑"/>
                  <a:cs typeface="Calibri" panose="020F0502020204030204" pitchFamily="34" charset="0"/>
                </a:rPr>
                <a:t> </a:t>
              </a:r>
              <a:r>
                <a:rPr lang="en-US" sz="6600" b="1" kern="0" dirty="0" err="1">
                  <a:solidFill>
                    <a:srgbClr val="00B050"/>
                  </a:solidFill>
                  <a:latin typeface="Calibri" panose="020F0502020204030204" pitchFamily="34" charset="0"/>
                  <a:ea typeface="微软雅黑"/>
                  <a:cs typeface="Calibri" panose="020F0502020204030204" pitchFamily="34" charset="0"/>
                </a:rPr>
                <a:t>thân</a:t>
              </a:r>
              <a:endParaRPr lang="en-US" sz="6600" b="1" kern="0" dirty="0">
                <a:solidFill>
                  <a:srgbClr val="00B050"/>
                </a:solidFill>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514199"/>
            <a:ext cx="10325100" cy="1938992"/>
          </a:xfrm>
          <a:prstGeom prst="rect">
            <a:avLst/>
          </a:prstGeom>
          <a:noFill/>
        </p:spPr>
        <p:txBody>
          <a:bodyPr wrap="square">
            <a:spAutoFit/>
          </a:bodyPr>
          <a:lstStyle/>
          <a:p>
            <a:pPr algn="just"/>
            <a:r>
              <a:rPr lang="en-US" sz="4000" b="1" smtClean="0">
                <a:solidFill>
                  <a:srgbClr val="7030A0"/>
                </a:solidFill>
                <a:latin typeface="Calibri" panose="020F0502020204030204" pitchFamily="34" charset="0"/>
                <a:ea typeface="微软雅黑"/>
                <a:cs typeface="Calibri" panose="020F0502020204030204" pitchFamily="34" charset="0"/>
              </a:rPr>
              <a:t>- </a:t>
            </a:r>
            <a:r>
              <a:rPr lang="vi-VN" sz="4000" b="1" smtClean="0">
                <a:solidFill>
                  <a:srgbClr val="7030A0"/>
                </a:solidFill>
                <a:latin typeface="Calibri" panose="020F0502020204030204" pitchFamily="34" charset="0"/>
                <a:ea typeface="微软雅黑"/>
                <a:cs typeface="Calibri" panose="020F0502020204030204" pitchFamily="34" charset="0"/>
              </a:rPr>
              <a:t>Chúng </a:t>
            </a:r>
            <a:r>
              <a:rPr lang="vi-VN" sz="4000" b="1">
                <a:solidFill>
                  <a:srgbClr val="7030A0"/>
                </a:solidFill>
                <a:latin typeface="Calibri" panose="020F0502020204030204" pitchFamily="34" charset="0"/>
                <a:ea typeface="微软雅黑"/>
                <a:cs typeface="Calibri" panose="020F0502020204030204" pitchFamily="34" charset="0"/>
              </a:rPr>
              <a:t>ta không được xả rác bừa bãi</a:t>
            </a:r>
            <a:r>
              <a:rPr lang="vi-VN" sz="4000" b="1">
                <a:solidFill>
                  <a:srgbClr val="7030A0"/>
                </a:solidFill>
                <a:latin typeface="Calibri" panose="020F0502020204030204" pitchFamily="34" charset="0"/>
                <a:ea typeface="微软雅黑"/>
                <a:cs typeface="Calibri" panose="020F0502020204030204" pitchFamily="34" charset="0"/>
              </a:rPr>
              <a:t>. </a:t>
            </a:r>
            <a:endParaRPr lang="en-US" sz="4000" b="1" smtClean="0">
              <a:solidFill>
                <a:srgbClr val="7030A0"/>
              </a:solidFill>
              <a:latin typeface="Calibri" panose="020F0502020204030204" pitchFamily="34" charset="0"/>
              <a:ea typeface="微软雅黑"/>
              <a:cs typeface="Calibri" panose="020F0502020204030204" pitchFamily="34" charset="0"/>
            </a:endParaRPr>
          </a:p>
          <a:p>
            <a:pPr algn="just"/>
            <a:r>
              <a:rPr lang="en-US" sz="4000" b="1" smtClean="0">
                <a:solidFill>
                  <a:srgbClr val="7030A0"/>
                </a:solidFill>
                <a:latin typeface="Calibri" panose="020F0502020204030204" pitchFamily="34" charset="0"/>
                <a:ea typeface="微软雅黑"/>
                <a:cs typeface="Calibri" panose="020F0502020204030204" pitchFamily="34" charset="0"/>
              </a:rPr>
              <a:t>- </a:t>
            </a:r>
            <a:r>
              <a:rPr lang="vi-VN" sz="4000" b="1" smtClean="0">
                <a:solidFill>
                  <a:srgbClr val="7030A0"/>
                </a:solidFill>
                <a:latin typeface="Calibri" panose="020F0502020204030204" pitchFamily="34" charset="0"/>
                <a:ea typeface="微软雅黑"/>
                <a:cs typeface="Calibri" panose="020F0502020204030204" pitchFamily="34" charset="0"/>
              </a:rPr>
              <a:t>Chúng </a:t>
            </a:r>
            <a:r>
              <a:rPr lang="vi-VN" sz="4000" b="1">
                <a:solidFill>
                  <a:srgbClr val="7030A0"/>
                </a:solidFill>
                <a:latin typeface="Calibri" panose="020F0502020204030204" pitchFamily="34" charset="0"/>
                <a:ea typeface="微软雅黑"/>
                <a:cs typeface="Calibri" panose="020F0502020204030204" pitchFamily="34" charset="0"/>
              </a:rPr>
              <a:t>ta cần có những việc làm thiết thực để góp phần bảo vệ môi trường.</a:t>
            </a:r>
            <a:endParaRPr lang="en-US" sz="4000" b="1">
              <a:solidFill>
                <a:srgbClr val="7030A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562350" y="3714750"/>
            <a:ext cx="8305800" cy="1323439"/>
          </a:xfrm>
          <a:prstGeom prst="rect">
            <a:avLst/>
          </a:prstGeom>
          <a:noFill/>
        </p:spPr>
        <p:txBody>
          <a:bodyPr wrap="square" rtlCol="0">
            <a:spAutoFit/>
          </a:bodyPr>
          <a:lstStyle/>
          <a:p>
            <a:r>
              <a:rPr lang="en-US" sz="8000" smtClean="0">
                <a:solidFill>
                  <a:srgbClr val="FFC000"/>
                </a:solidFill>
                <a:latin typeface="Coiny Cyrillic" panose="02000903060500060000" pitchFamily="2" charset="0"/>
              </a:rPr>
              <a:t>Luyện tập</a:t>
            </a:r>
            <a:endParaRPr lang="en-US" sz="8000">
              <a:solidFill>
                <a:srgbClr val="FFC000"/>
              </a:solidFill>
              <a:latin typeface="Coiny Cyrillic" panose="02000903060500060000" pitchFamily="2" charset="0"/>
            </a:endParaRPr>
          </a:p>
        </p:txBody>
      </p:sp>
    </p:spTree>
    <p:extLst>
      <p:ext uri="{BB962C8B-B14F-4D97-AF65-F5344CB8AC3E}">
        <p14:creationId xmlns:p14="http://schemas.microsoft.com/office/powerpoint/2010/main" val="2517097479"/>
      </p:ext>
    </p:extLst>
  </p:cSld>
  <p:clrMapOvr>
    <a:masterClrMapping/>
  </p:clrMapOvr>
  <p:transition advTm="3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1200329"/>
          </a:xfrm>
          <a:prstGeom prst="rect">
            <a:avLst/>
          </a:prstGeom>
        </p:spPr>
        <p:txBody>
          <a:bodyPr wrap="square">
            <a:spAutoFit/>
          </a:bodyPr>
          <a:lstStyle/>
          <a:p>
            <a:r>
              <a:rPr lang="en-US" altLang="zh-CN" sz="3600" b="1" smtClean="0">
                <a:solidFill>
                  <a:srgbClr val="FF0000"/>
                </a:solidFill>
                <a:latin typeface="Calibri" panose="020F0502020204030204" charset="0"/>
                <a:ea typeface="微软雅黑"/>
                <a:cs typeface="Calibri" panose="020F0502020204030204" charset="0"/>
              </a:rPr>
              <a:t>1. </a:t>
            </a:r>
            <a:r>
              <a:rPr lang="vi-VN" altLang="zh-CN" sz="3600" b="1" smtClean="0">
                <a:solidFill>
                  <a:srgbClr val="FF0000"/>
                </a:solidFill>
                <a:latin typeface="Calibri" panose="020F0502020204030204" charset="0"/>
                <a:ea typeface="微软雅黑"/>
                <a:cs typeface="Calibri" panose="020F0502020204030204" charset="0"/>
              </a:rPr>
              <a:t>Tìm </a:t>
            </a:r>
            <a:r>
              <a:rPr lang="vi-VN" altLang="zh-CN" sz="3600" b="1">
                <a:solidFill>
                  <a:srgbClr val="FF0000"/>
                </a:solidFill>
                <a:latin typeface="Calibri" panose="020F0502020204030204" charset="0"/>
                <a:ea typeface="微软雅黑"/>
                <a:cs typeface="Calibri" panose="020F0502020204030204" charset="0"/>
              </a:rPr>
              <a:t>2 câu cảm trong bài đọc. Xếp mỗi câu vào ô thích hợp trong bảng dưới đây: </a:t>
            </a:r>
            <a:endParaRPr lang="en-US" altLang="zh-CN" sz="4000" b="1" dirty="0">
              <a:solidFill>
                <a:srgbClr val="0070C0"/>
              </a:solidFill>
              <a:latin typeface="Calibri" panose="020F0502020204030204" charset="0"/>
              <a:ea typeface="微软雅黑"/>
              <a:cs typeface="Calibri" panose="020F0502020204030204" charset="0"/>
            </a:endParaRPr>
          </a:p>
        </p:txBody>
      </p:sp>
      <p:pic>
        <p:nvPicPr>
          <p:cNvPr id="8" name="Picture 7"/>
          <p:cNvPicPr>
            <a:picLocks noChangeAspect="1"/>
          </p:cNvPicPr>
          <p:nvPr/>
        </p:nvPicPr>
        <p:blipFill>
          <a:blip r:embed="rId2"/>
          <a:stretch>
            <a:fillRect/>
          </a:stretch>
        </p:blipFill>
        <p:spPr>
          <a:xfrm>
            <a:off x="528297" y="1847850"/>
            <a:ext cx="11103683" cy="3105150"/>
          </a:xfrm>
          <a:prstGeom prst="rect">
            <a:avLst/>
          </a:prstGeom>
        </p:spPr>
      </p:pic>
    </p:spTree>
    <p:extLst>
      <p:ext uri="{BB962C8B-B14F-4D97-AF65-F5344CB8AC3E}">
        <p14:creationId xmlns:p14="http://schemas.microsoft.com/office/powerpoint/2010/main" val="25918721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spTree>
    <p:extLst>
      <p:ext uri="{BB962C8B-B14F-4D97-AF65-F5344CB8AC3E}">
        <p14:creationId xmlns:p14="http://schemas.microsoft.com/office/powerpoint/2010/main" val="23621505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cxnSp>
        <p:nvCxnSpPr>
          <p:cNvPr id="4" name="Straight Connector 3"/>
          <p:cNvCxnSpPr/>
          <p:nvPr/>
        </p:nvCxnSpPr>
        <p:spPr>
          <a:xfrm>
            <a:off x="8519886" y="4049486"/>
            <a:ext cx="203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577943" y="2844801"/>
            <a:ext cx="203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17486" y="3193143"/>
            <a:ext cx="2191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88935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1200329"/>
          </a:xfrm>
          <a:prstGeom prst="rect">
            <a:avLst/>
          </a:prstGeom>
        </p:spPr>
        <p:txBody>
          <a:bodyPr wrap="square">
            <a:spAutoFit/>
          </a:bodyPr>
          <a:lstStyle/>
          <a:p>
            <a:r>
              <a:rPr lang="en-US" altLang="zh-CN" sz="3600" b="1" smtClean="0">
                <a:solidFill>
                  <a:srgbClr val="FF0000"/>
                </a:solidFill>
                <a:latin typeface="Calibri" panose="020F0502020204030204" charset="0"/>
                <a:ea typeface="微软雅黑"/>
                <a:cs typeface="Calibri" panose="020F0502020204030204" charset="0"/>
              </a:rPr>
              <a:t>1. </a:t>
            </a:r>
            <a:r>
              <a:rPr lang="vi-VN" altLang="zh-CN" sz="3600" b="1" smtClean="0">
                <a:solidFill>
                  <a:srgbClr val="FF0000"/>
                </a:solidFill>
                <a:latin typeface="Calibri" panose="020F0502020204030204" charset="0"/>
                <a:ea typeface="微软雅黑"/>
                <a:cs typeface="Calibri" panose="020F0502020204030204" charset="0"/>
              </a:rPr>
              <a:t>Tìm </a:t>
            </a:r>
            <a:r>
              <a:rPr lang="vi-VN" altLang="zh-CN" sz="3600" b="1">
                <a:solidFill>
                  <a:srgbClr val="FF0000"/>
                </a:solidFill>
                <a:latin typeface="Calibri" panose="020F0502020204030204" charset="0"/>
                <a:ea typeface="微软雅黑"/>
                <a:cs typeface="Calibri" panose="020F0502020204030204" charset="0"/>
              </a:rPr>
              <a:t>2 câu cảm trong bài đọc. Xếp mỗi câu vào ô thích hợp trong bảng dưới đây: </a:t>
            </a:r>
            <a:endParaRPr lang="en-US" altLang="zh-CN" sz="4000" b="1" dirty="0">
              <a:solidFill>
                <a:srgbClr val="0070C0"/>
              </a:solidFill>
              <a:latin typeface="Calibri" panose="020F0502020204030204" charset="0"/>
              <a:ea typeface="微软雅黑"/>
              <a:cs typeface="Calibri" panose="020F0502020204030204" charset="0"/>
            </a:endParaRPr>
          </a:p>
        </p:txBody>
      </p:sp>
      <p:pic>
        <p:nvPicPr>
          <p:cNvPr id="8" name="Picture 7"/>
          <p:cNvPicPr>
            <a:picLocks noChangeAspect="1"/>
          </p:cNvPicPr>
          <p:nvPr/>
        </p:nvPicPr>
        <p:blipFill>
          <a:blip r:embed="rId2"/>
          <a:stretch>
            <a:fillRect/>
          </a:stretch>
        </p:blipFill>
        <p:spPr>
          <a:xfrm>
            <a:off x="528297" y="1847850"/>
            <a:ext cx="11103683" cy="3105150"/>
          </a:xfrm>
          <a:prstGeom prst="rect">
            <a:avLst/>
          </a:prstGeom>
        </p:spPr>
      </p:pic>
      <p:sp>
        <p:nvSpPr>
          <p:cNvPr id="3" name="Rectangle 2"/>
          <p:cNvSpPr/>
          <p:nvPr/>
        </p:nvSpPr>
        <p:spPr>
          <a:xfrm>
            <a:off x="856343" y="3077259"/>
            <a:ext cx="3905236" cy="646331"/>
          </a:xfrm>
          <a:prstGeom prst="rect">
            <a:avLst/>
          </a:prstGeom>
        </p:spPr>
        <p:txBody>
          <a:bodyPr wrap="none">
            <a:spAutoFit/>
          </a:bodyPr>
          <a:lstStyle/>
          <a:p>
            <a:r>
              <a:rPr lang="en-US" sz="3600"/>
              <a:t>“Cứu tinh đây rồi!”</a:t>
            </a:r>
          </a:p>
        </p:txBody>
      </p:sp>
      <p:sp>
        <p:nvSpPr>
          <p:cNvPr id="4" name="Rectangle 3"/>
          <p:cNvSpPr/>
          <p:nvPr/>
        </p:nvSpPr>
        <p:spPr>
          <a:xfrm>
            <a:off x="856343" y="3861241"/>
            <a:ext cx="4586513" cy="1077218"/>
          </a:xfrm>
          <a:prstGeom prst="rect">
            <a:avLst/>
          </a:prstGeom>
        </p:spPr>
        <p:txBody>
          <a:bodyPr wrap="square">
            <a:spAutoFit/>
          </a:bodyPr>
          <a:lstStyle/>
          <a:p>
            <a:r>
              <a:rPr lang="en-US" sz="3200"/>
              <a:t>“Không thể loanh quanh mãi thế này!” </a:t>
            </a:r>
          </a:p>
        </p:txBody>
      </p:sp>
    </p:spTree>
    <p:extLst>
      <p:ext uri="{BB962C8B-B14F-4D97-AF65-F5344CB8AC3E}">
        <p14:creationId xmlns:p14="http://schemas.microsoft.com/office/powerpoint/2010/main" val="237647257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10272456" y="203926"/>
            <a:ext cx="1603003" cy="738664"/>
          </a:xfrm>
          <a:prstGeom prst="rect">
            <a:avLst/>
          </a:prstGeom>
          <a:noFill/>
        </p:spPr>
        <p:txBody>
          <a:bodyPr wrap="none" lIns="0" tIns="0" rIns="0" bIns="0" rtlCol="0">
            <a:spAutoFit/>
          </a:bodyPr>
          <a:lstStyle/>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Tiếng việt 3</a:t>
            </a:r>
          </a:p>
          <a:p>
            <a:pPr algn="ctr"/>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Tập 2</a:t>
            </a: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968015" y="3597765"/>
            <a:ext cx="10581560" cy="2123658"/>
          </a:xfrm>
          <a:prstGeom prst="rect">
            <a:avLst/>
          </a:prstGeom>
          <a:noFill/>
        </p:spPr>
        <p:txBody>
          <a:bodyPr wrap="square" rtlCol="0">
            <a:spAutoFit/>
          </a:bodyPr>
          <a:lstStyle/>
          <a:p>
            <a:pPr algn="ctr">
              <a:defRPr/>
            </a:pPr>
            <a:r>
              <a:rPr lang="en-US" sz="6600" b="1" smtClean="0">
                <a:solidFill>
                  <a:srgbClr val="FFFF00"/>
                </a:solidFill>
                <a:latin typeface="Coiny Cyrillic" panose="02000903060500060000" pitchFamily="2" charset="0"/>
                <a:ea typeface="微软雅黑"/>
              </a:rPr>
              <a:t>Bài đọc 2:</a:t>
            </a:r>
          </a:p>
          <a:p>
            <a:pPr algn="ctr">
              <a:defRPr/>
            </a:pPr>
            <a:r>
              <a:rPr lang="en-US" sz="6600" b="1" smtClean="0">
                <a:solidFill>
                  <a:srgbClr val="FFFF00"/>
                </a:solidFill>
                <a:latin typeface="Coiny Cyrillic" panose="02000903060500060000" pitchFamily="2" charset="0"/>
                <a:ea typeface="微软雅黑"/>
              </a:rPr>
              <a:t>Chuyện của ông biển</a:t>
            </a:r>
            <a:endParaRPr lang="en-US" sz="6600" b="1">
              <a:solidFill>
                <a:srgbClr val="FFFF00"/>
              </a:solidFill>
              <a:latin typeface="Coiny Cyrillic" panose="02000903060500060000" pitchFamily="2" charset="0"/>
              <a:ea typeface="微软雅黑"/>
            </a:endParaRPr>
          </a:p>
        </p:txBody>
      </p:sp>
    </p:spTree>
  </p:cSld>
  <p:clrMapOvr>
    <a:masterClrMapping/>
  </p:clrMapOvr>
  <p:transition advTm="3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04339-389C-4A1C-9510-CBFCCF1D1086}"/>
              </a:ext>
            </a:extLst>
          </p:cNvPr>
          <p:cNvSpPr/>
          <p:nvPr/>
        </p:nvSpPr>
        <p:spPr>
          <a:xfrm>
            <a:off x="285750" y="149782"/>
            <a:ext cx="11906250" cy="646331"/>
          </a:xfrm>
          <a:prstGeom prst="rect">
            <a:avLst/>
          </a:prstGeom>
        </p:spPr>
        <p:txBody>
          <a:bodyPr wrap="square">
            <a:spAutoFit/>
          </a:bodyPr>
          <a:lstStyle/>
          <a:p>
            <a:pPr lvl="0"/>
            <a:r>
              <a:rPr lang="en-US" altLang="zh-CN" sz="3600" b="1" smtClean="0">
                <a:solidFill>
                  <a:srgbClr val="FF0000"/>
                </a:solidFill>
                <a:latin typeface="Calibri" panose="020F0502020204030204" charset="0"/>
                <a:ea typeface="微软雅黑"/>
                <a:cs typeface="Calibri" panose="020F0502020204030204" charset="0"/>
              </a:rPr>
              <a:t>2. </a:t>
            </a:r>
            <a:r>
              <a:rPr lang="vi-VN" altLang="zh-CN" sz="3600" b="1" smtClean="0">
                <a:solidFill>
                  <a:srgbClr val="FF0000"/>
                </a:solidFill>
                <a:latin typeface="Calibri" panose="020F0502020204030204" charset="0"/>
                <a:ea typeface="微软雅黑"/>
                <a:cs typeface="Calibri" panose="020F0502020204030204" charset="0"/>
              </a:rPr>
              <a:t>Đặt </a:t>
            </a:r>
            <a:r>
              <a:rPr lang="vi-VN" altLang="zh-CN" sz="3600" b="1">
                <a:solidFill>
                  <a:srgbClr val="FF0000"/>
                </a:solidFill>
                <a:latin typeface="Calibri" panose="020F0502020204030204" charset="0"/>
                <a:ea typeface="微软雅黑"/>
                <a:cs typeface="Calibri" panose="020F0502020204030204" charset="0"/>
              </a:rPr>
              <a:t>câu</a:t>
            </a:r>
            <a:r>
              <a:rPr lang="vi-VN" altLang="zh-CN" sz="3600" b="1" smtClean="0">
                <a:solidFill>
                  <a:srgbClr val="FF0000"/>
                </a:solidFill>
                <a:latin typeface="Calibri" panose="020F0502020204030204" charset="0"/>
                <a:ea typeface="微软雅黑"/>
                <a:cs typeface="Calibri" panose="020F0502020204030204" charset="0"/>
              </a:rPr>
              <a:t>:</a:t>
            </a:r>
            <a:endParaRPr lang="vi-VN" altLang="zh-CN" sz="3600" b="1">
              <a:solidFill>
                <a:srgbClr val="FF0000"/>
              </a:solidFill>
              <a:latin typeface="Calibri" panose="020F0502020204030204" charset="0"/>
              <a:ea typeface="微软雅黑"/>
              <a:cs typeface="Calibri" panose="020F0502020204030204" charset="0"/>
            </a:endParaRPr>
          </a:p>
        </p:txBody>
      </p:sp>
      <p:sp>
        <p:nvSpPr>
          <p:cNvPr id="3" name="TextBox 2">
            <a:extLst>
              <a:ext uri="{FF2B5EF4-FFF2-40B4-BE49-F238E27FC236}">
                <a16:creationId xmlns:a16="http://schemas.microsoft.com/office/drawing/2014/main" id="{031F2224-740C-4DCE-A981-DAC562EDF289}"/>
              </a:ext>
            </a:extLst>
          </p:cNvPr>
          <p:cNvSpPr txBox="1"/>
          <p:nvPr/>
        </p:nvSpPr>
        <p:spPr>
          <a:xfrm>
            <a:off x="285750" y="1004266"/>
            <a:ext cx="10758488" cy="1754326"/>
          </a:xfrm>
          <a:custGeom>
            <a:avLst/>
            <a:gdLst>
              <a:gd name="connsiteX0" fmla="*/ 0 w 10758488"/>
              <a:gd name="connsiteY0" fmla="*/ 0 h 1754326"/>
              <a:gd name="connsiteX1" fmla="*/ 705279 w 10758488"/>
              <a:gd name="connsiteY1" fmla="*/ 0 h 1754326"/>
              <a:gd name="connsiteX2" fmla="*/ 1410557 w 10758488"/>
              <a:gd name="connsiteY2" fmla="*/ 0 h 1754326"/>
              <a:gd name="connsiteX3" fmla="*/ 2223421 w 10758488"/>
              <a:gd name="connsiteY3" fmla="*/ 0 h 1754326"/>
              <a:gd name="connsiteX4" fmla="*/ 2605945 w 10758488"/>
              <a:gd name="connsiteY4" fmla="*/ 0 h 1754326"/>
              <a:gd name="connsiteX5" fmla="*/ 3096054 w 10758488"/>
              <a:gd name="connsiteY5" fmla="*/ 0 h 1754326"/>
              <a:gd name="connsiteX6" fmla="*/ 3801332 w 10758488"/>
              <a:gd name="connsiteY6" fmla="*/ 0 h 1754326"/>
              <a:gd name="connsiteX7" fmla="*/ 4506611 w 10758488"/>
              <a:gd name="connsiteY7" fmla="*/ 0 h 1754326"/>
              <a:gd name="connsiteX8" fmla="*/ 4996720 w 10758488"/>
              <a:gd name="connsiteY8" fmla="*/ 0 h 1754326"/>
              <a:gd name="connsiteX9" fmla="*/ 5379244 w 10758488"/>
              <a:gd name="connsiteY9" fmla="*/ 0 h 1754326"/>
              <a:gd name="connsiteX10" fmla="*/ 6192108 w 10758488"/>
              <a:gd name="connsiteY10" fmla="*/ 0 h 1754326"/>
              <a:gd name="connsiteX11" fmla="*/ 6467047 w 10758488"/>
              <a:gd name="connsiteY11" fmla="*/ 0 h 1754326"/>
              <a:gd name="connsiteX12" fmla="*/ 6849571 w 10758488"/>
              <a:gd name="connsiteY12" fmla="*/ 0 h 1754326"/>
              <a:gd name="connsiteX13" fmla="*/ 7232095 w 10758488"/>
              <a:gd name="connsiteY13" fmla="*/ 0 h 1754326"/>
              <a:gd name="connsiteX14" fmla="*/ 7829788 w 10758488"/>
              <a:gd name="connsiteY14" fmla="*/ 0 h 1754326"/>
              <a:gd name="connsiteX15" fmla="*/ 8104728 w 10758488"/>
              <a:gd name="connsiteY15" fmla="*/ 0 h 1754326"/>
              <a:gd name="connsiteX16" fmla="*/ 8702421 w 10758488"/>
              <a:gd name="connsiteY16" fmla="*/ 0 h 1754326"/>
              <a:gd name="connsiteX17" fmla="*/ 9515285 w 10758488"/>
              <a:gd name="connsiteY17" fmla="*/ 0 h 1754326"/>
              <a:gd name="connsiteX18" fmla="*/ 9897809 w 10758488"/>
              <a:gd name="connsiteY18" fmla="*/ 0 h 1754326"/>
              <a:gd name="connsiteX19" fmla="*/ 10758488 w 10758488"/>
              <a:gd name="connsiteY19" fmla="*/ 0 h 1754326"/>
              <a:gd name="connsiteX20" fmla="*/ 10758488 w 10758488"/>
              <a:gd name="connsiteY20" fmla="*/ 567232 h 1754326"/>
              <a:gd name="connsiteX21" fmla="*/ 10758488 w 10758488"/>
              <a:gd name="connsiteY21" fmla="*/ 1116921 h 1754326"/>
              <a:gd name="connsiteX22" fmla="*/ 10758488 w 10758488"/>
              <a:gd name="connsiteY22" fmla="*/ 1754326 h 1754326"/>
              <a:gd name="connsiteX23" fmla="*/ 10053209 w 10758488"/>
              <a:gd name="connsiteY23" fmla="*/ 1754326 h 1754326"/>
              <a:gd name="connsiteX24" fmla="*/ 9778270 w 10758488"/>
              <a:gd name="connsiteY24" fmla="*/ 1754326 h 1754326"/>
              <a:gd name="connsiteX25" fmla="*/ 9180576 w 10758488"/>
              <a:gd name="connsiteY25" fmla="*/ 1754326 h 1754326"/>
              <a:gd name="connsiteX26" fmla="*/ 8367713 w 10758488"/>
              <a:gd name="connsiteY26" fmla="*/ 1754326 h 1754326"/>
              <a:gd name="connsiteX27" fmla="*/ 8092774 w 10758488"/>
              <a:gd name="connsiteY27" fmla="*/ 1754326 h 1754326"/>
              <a:gd name="connsiteX28" fmla="*/ 7602665 w 10758488"/>
              <a:gd name="connsiteY28" fmla="*/ 1754326 h 1754326"/>
              <a:gd name="connsiteX29" fmla="*/ 7112556 w 10758488"/>
              <a:gd name="connsiteY29" fmla="*/ 1754326 h 1754326"/>
              <a:gd name="connsiteX30" fmla="*/ 6407277 w 10758488"/>
              <a:gd name="connsiteY30" fmla="*/ 1754326 h 1754326"/>
              <a:gd name="connsiteX31" fmla="*/ 5594414 w 10758488"/>
              <a:gd name="connsiteY31" fmla="*/ 1754326 h 1754326"/>
              <a:gd name="connsiteX32" fmla="*/ 5104305 w 10758488"/>
              <a:gd name="connsiteY32" fmla="*/ 1754326 h 1754326"/>
              <a:gd name="connsiteX33" fmla="*/ 4721781 w 10758488"/>
              <a:gd name="connsiteY33" fmla="*/ 1754326 h 1754326"/>
              <a:gd name="connsiteX34" fmla="*/ 4231672 w 10758488"/>
              <a:gd name="connsiteY34" fmla="*/ 1754326 h 1754326"/>
              <a:gd name="connsiteX35" fmla="*/ 3526393 w 10758488"/>
              <a:gd name="connsiteY35" fmla="*/ 1754326 h 1754326"/>
              <a:gd name="connsiteX36" fmla="*/ 3036284 w 10758488"/>
              <a:gd name="connsiteY36" fmla="*/ 1754326 h 1754326"/>
              <a:gd name="connsiteX37" fmla="*/ 2223421 w 10758488"/>
              <a:gd name="connsiteY37" fmla="*/ 1754326 h 1754326"/>
              <a:gd name="connsiteX38" fmla="*/ 1518142 w 10758488"/>
              <a:gd name="connsiteY38" fmla="*/ 1754326 h 1754326"/>
              <a:gd name="connsiteX39" fmla="*/ 920448 w 10758488"/>
              <a:gd name="connsiteY39" fmla="*/ 1754326 h 1754326"/>
              <a:gd name="connsiteX40" fmla="*/ 645509 w 10758488"/>
              <a:gd name="connsiteY40" fmla="*/ 1754326 h 1754326"/>
              <a:gd name="connsiteX41" fmla="*/ 0 w 10758488"/>
              <a:gd name="connsiteY41" fmla="*/ 1754326 h 1754326"/>
              <a:gd name="connsiteX42" fmla="*/ 0 w 10758488"/>
              <a:gd name="connsiteY42" fmla="*/ 1187094 h 1754326"/>
              <a:gd name="connsiteX43" fmla="*/ 0 w 10758488"/>
              <a:gd name="connsiteY43" fmla="*/ 654948 h 1754326"/>
              <a:gd name="connsiteX44" fmla="*/ 0 w 10758488"/>
              <a:gd name="connsiteY4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58488" h="1754326" extrusionOk="0">
                <a:moveTo>
                  <a:pt x="0" y="0"/>
                </a:moveTo>
                <a:cubicBezTo>
                  <a:pt x="142106" y="-37180"/>
                  <a:pt x="491668" y="10233"/>
                  <a:pt x="705279" y="0"/>
                </a:cubicBezTo>
                <a:cubicBezTo>
                  <a:pt x="918890" y="-10233"/>
                  <a:pt x="1220964" y="82210"/>
                  <a:pt x="1410557" y="0"/>
                </a:cubicBezTo>
                <a:cubicBezTo>
                  <a:pt x="1600150" y="-82210"/>
                  <a:pt x="2001863" y="51615"/>
                  <a:pt x="2223421" y="0"/>
                </a:cubicBezTo>
                <a:cubicBezTo>
                  <a:pt x="2444979" y="-51615"/>
                  <a:pt x="2471428" y="22443"/>
                  <a:pt x="2605945" y="0"/>
                </a:cubicBezTo>
                <a:cubicBezTo>
                  <a:pt x="2740462" y="-22443"/>
                  <a:pt x="2966591" y="4986"/>
                  <a:pt x="3096054" y="0"/>
                </a:cubicBezTo>
                <a:cubicBezTo>
                  <a:pt x="3225517" y="-4986"/>
                  <a:pt x="3605747" y="82556"/>
                  <a:pt x="3801332" y="0"/>
                </a:cubicBezTo>
                <a:cubicBezTo>
                  <a:pt x="3996917" y="-82556"/>
                  <a:pt x="4351277" y="94"/>
                  <a:pt x="4506611" y="0"/>
                </a:cubicBezTo>
                <a:cubicBezTo>
                  <a:pt x="4661945" y="-94"/>
                  <a:pt x="4844412" y="48016"/>
                  <a:pt x="4996720" y="0"/>
                </a:cubicBezTo>
                <a:cubicBezTo>
                  <a:pt x="5149028" y="-48016"/>
                  <a:pt x="5214405" y="8008"/>
                  <a:pt x="5379244" y="0"/>
                </a:cubicBezTo>
                <a:cubicBezTo>
                  <a:pt x="5544083" y="-8008"/>
                  <a:pt x="5974691" y="32812"/>
                  <a:pt x="6192108" y="0"/>
                </a:cubicBezTo>
                <a:cubicBezTo>
                  <a:pt x="6409525" y="-32812"/>
                  <a:pt x="6392527" y="4285"/>
                  <a:pt x="6467047" y="0"/>
                </a:cubicBezTo>
                <a:cubicBezTo>
                  <a:pt x="6541567" y="-4285"/>
                  <a:pt x="6716392" y="9356"/>
                  <a:pt x="6849571" y="0"/>
                </a:cubicBezTo>
                <a:cubicBezTo>
                  <a:pt x="6982750" y="-9356"/>
                  <a:pt x="7124016" y="33891"/>
                  <a:pt x="7232095" y="0"/>
                </a:cubicBezTo>
                <a:cubicBezTo>
                  <a:pt x="7340174" y="-33891"/>
                  <a:pt x="7531918" y="68470"/>
                  <a:pt x="7829788" y="0"/>
                </a:cubicBezTo>
                <a:cubicBezTo>
                  <a:pt x="8127658" y="-68470"/>
                  <a:pt x="8012213" y="32287"/>
                  <a:pt x="8104728" y="0"/>
                </a:cubicBezTo>
                <a:cubicBezTo>
                  <a:pt x="8197243" y="-32287"/>
                  <a:pt x="8424376" y="57618"/>
                  <a:pt x="8702421" y="0"/>
                </a:cubicBezTo>
                <a:cubicBezTo>
                  <a:pt x="8980466" y="-57618"/>
                  <a:pt x="9165362" y="37327"/>
                  <a:pt x="9515285" y="0"/>
                </a:cubicBezTo>
                <a:cubicBezTo>
                  <a:pt x="9865208" y="-37327"/>
                  <a:pt x="9747194" y="1137"/>
                  <a:pt x="9897809" y="0"/>
                </a:cubicBezTo>
                <a:cubicBezTo>
                  <a:pt x="10048424" y="-1137"/>
                  <a:pt x="10339419" y="50235"/>
                  <a:pt x="10758488" y="0"/>
                </a:cubicBezTo>
                <a:cubicBezTo>
                  <a:pt x="10810011" y="223972"/>
                  <a:pt x="10749436" y="313772"/>
                  <a:pt x="10758488" y="567232"/>
                </a:cubicBezTo>
                <a:cubicBezTo>
                  <a:pt x="10767540" y="820692"/>
                  <a:pt x="10729751" y="919019"/>
                  <a:pt x="10758488" y="1116921"/>
                </a:cubicBezTo>
                <a:cubicBezTo>
                  <a:pt x="10787225" y="1314823"/>
                  <a:pt x="10724548" y="1558106"/>
                  <a:pt x="10758488" y="1754326"/>
                </a:cubicBezTo>
                <a:cubicBezTo>
                  <a:pt x="10568809" y="1833549"/>
                  <a:pt x="10356127" y="1716354"/>
                  <a:pt x="10053209" y="1754326"/>
                </a:cubicBezTo>
                <a:cubicBezTo>
                  <a:pt x="9750291" y="1792298"/>
                  <a:pt x="9859492" y="1725481"/>
                  <a:pt x="9778270" y="1754326"/>
                </a:cubicBezTo>
                <a:cubicBezTo>
                  <a:pt x="9697048" y="1783171"/>
                  <a:pt x="9308428" y="1728713"/>
                  <a:pt x="9180576" y="1754326"/>
                </a:cubicBezTo>
                <a:cubicBezTo>
                  <a:pt x="9052724" y="1779939"/>
                  <a:pt x="8580055" y="1678750"/>
                  <a:pt x="8367713" y="1754326"/>
                </a:cubicBezTo>
                <a:cubicBezTo>
                  <a:pt x="8155371" y="1829902"/>
                  <a:pt x="8197994" y="1723571"/>
                  <a:pt x="8092774" y="1754326"/>
                </a:cubicBezTo>
                <a:cubicBezTo>
                  <a:pt x="7987554" y="1785081"/>
                  <a:pt x="7718781" y="1704368"/>
                  <a:pt x="7602665" y="1754326"/>
                </a:cubicBezTo>
                <a:cubicBezTo>
                  <a:pt x="7486549" y="1804284"/>
                  <a:pt x="7319317" y="1750926"/>
                  <a:pt x="7112556" y="1754326"/>
                </a:cubicBezTo>
                <a:cubicBezTo>
                  <a:pt x="6905795" y="1757726"/>
                  <a:pt x="6724956" y="1727595"/>
                  <a:pt x="6407277" y="1754326"/>
                </a:cubicBezTo>
                <a:cubicBezTo>
                  <a:pt x="6089598" y="1781057"/>
                  <a:pt x="5784425" y="1740027"/>
                  <a:pt x="5594414" y="1754326"/>
                </a:cubicBezTo>
                <a:cubicBezTo>
                  <a:pt x="5404403" y="1768625"/>
                  <a:pt x="5257927" y="1737159"/>
                  <a:pt x="5104305" y="1754326"/>
                </a:cubicBezTo>
                <a:cubicBezTo>
                  <a:pt x="4950683" y="1771493"/>
                  <a:pt x="4806614" y="1750714"/>
                  <a:pt x="4721781" y="1754326"/>
                </a:cubicBezTo>
                <a:cubicBezTo>
                  <a:pt x="4636948" y="1757938"/>
                  <a:pt x="4404010" y="1701386"/>
                  <a:pt x="4231672" y="1754326"/>
                </a:cubicBezTo>
                <a:cubicBezTo>
                  <a:pt x="4059334" y="1807266"/>
                  <a:pt x="3860356" y="1705065"/>
                  <a:pt x="3526393" y="1754326"/>
                </a:cubicBezTo>
                <a:cubicBezTo>
                  <a:pt x="3192430" y="1803587"/>
                  <a:pt x="3247015" y="1738684"/>
                  <a:pt x="3036284" y="1754326"/>
                </a:cubicBezTo>
                <a:cubicBezTo>
                  <a:pt x="2825553" y="1769968"/>
                  <a:pt x="2511027" y="1717886"/>
                  <a:pt x="2223421" y="1754326"/>
                </a:cubicBezTo>
                <a:cubicBezTo>
                  <a:pt x="1935815" y="1790766"/>
                  <a:pt x="1800054" y="1702042"/>
                  <a:pt x="1518142" y="1754326"/>
                </a:cubicBezTo>
                <a:cubicBezTo>
                  <a:pt x="1236230" y="1806610"/>
                  <a:pt x="1139983" y="1750579"/>
                  <a:pt x="920448" y="1754326"/>
                </a:cubicBezTo>
                <a:cubicBezTo>
                  <a:pt x="700913" y="1758073"/>
                  <a:pt x="767828" y="1742341"/>
                  <a:pt x="645509" y="1754326"/>
                </a:cubicBezTo>
                <a:cubicBezTo>
                  <a:pt x="523190" y="1766311"/>
                  <a:pt x="173002" y="1706021"/>
                  <a:pt x="0" y="1754326"/>
                </a:cubicBezTo>
                <a:cubicBezTo>
                  <a:pt x="-25556" y="1570049"/>
                  <a:pt x="2083" y="1320668"/>
                  <a:pt x="0" y="1187094"/>
                </a:cubicBezTo>
                <a:cubicBezTo>
                  <a:pt x="-2083" y="1053520"/>
                  <a:pt x="31037" y="874418"/>
                  <a:pt x="0" y="654948"/>
                </a:cubicBezTo>
                <a:cubicBezTo>
                  <a:pt x="-31037" y="435478"/>
                  <a:pt x="34821" y="13951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lvl="0" algn="just"/>
            <a:r>
              <a:rPr lang="vi-VN" sz="3600" b="1" kern="0">
                <a:solidFill>
                  <a:srgbClr val="7030A0"/>
                </a:solidFill>
                <a:latin typeface="Calibri" panose="020F0502020204030204" pitchFamily="34" charset="0"/>
                <a:ea typeface="Times New Roman" panose="02020603050405020304" pitchFamily="18" charset="0"/>
                <a:cs typeface="Calibri" panose="020F0502020204030204" pitchFamily="34" charset="0"/>
              </a:rPr>
              <a:t>a) Nói lời của ông Biển cảm ơn các bạn nhỏ nhặt rác.</a:t>
            </a:r>
          </a:p>
          <a:p>
            <a:pPr lvl="0" algn="just"/>
            <a:r>
              <a:rPr lang="vi-VN" sz="3600" b="1" kern="0">
                <a:solidFill>
                  <a:srgbClr val="7030A0"/>
                </a:solidFill>
                <a:latin typeface="Calibri" panose="020F0502020204030204" pitchFamily="34" charset="0"/>
                <a:ea typeface="Times New Roman" panose="02020603050405020304" pitchFamily="18" charset="0"/>
                <a:cs typeface="Calibri" panose="020F0502020204030204" pitchFamily="34" charset="0"/>
              </a:rPr>
              <a:t>b) Nói lời của ông Biển khuyên mọi người không xả rác bừa bãi. </a:t>
            </a:r>
            <a:endParaRPr lang="vi-VN" sz="3600" b="1" kern="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BF4EE423-28F5-4763-8547-419A3791EFE1}"/>
              </a:ext>
            </a:extLst>
          </p:cNvPr>
          <p:cNvSpPr/>
          <p:nvPr/>
        </p:nvSpPr>
        <p:spPr>
          <a:xfrm>
            <a:off x="2038350" y="3244633"/>
            <a:ext cx="11906250" cy="1471172"/>
          </a:xfrm>
          <a:prstGeom prst="rect">
            <a:avLst/>
          </a:prstGeom>
        </p:spPr>
        <p:txBody>
          <a:bodyPr wrap="square">
            <a:spAutoFit/>
          </a:bodyPr>
          <a:lstStyle/>
          <a:p>
            <a:pPr marL="514350" marR="0" lvl="0" indent="-514350" algn="l" defTabSz="914400" rtl="0" eaLnBrk="1" fontAlgn="auto" latinLnBrk="0" hangingPunct="1">
              <a:lnSpc>
                <a:spcPct val="140000"/>
              </a:lnSpc>
              <a:spcBef>
                <a:spcPts val="0"/>
              </a:spcBef>
              <a:spcAft>
                <a:spcPts val="0"/>
              </a:spcAft>
              <a:buClr>
                <a:srgbClr val="000000"/>
              </a:buClr>
              <a:buSzTx/>
              <a:buAutoNum type="alphaLcPeriod"/>
              <a:tabLst/>
              <a:defRPr/>
            </a:pPr>
            <a:r>
              <a:rPr lang="en-US" sz="3200" b="1" smtClean="0">
                <a:latin typeface="Calibri" panose="020F0502020204030204" charset="0"/>
                <a:ea typeface="微软雅黑"/>
                <a:cs typeface="Calibri" panose="020F0502020204030204" charset="0"/>
              </a:rPr>
              <a:t>Ông cảm ơn các cháu nhé!</a:t>
            </a:r>
          </a:p>
          <a:p>
            <a:pPr marL="514350" marR="0" lvl="0" indent="-514350" algn="l" defTabSz="914400" rtl="0" eaLnBrk="1" fontAlgn="auto" latinLnBrk="0" hangingPunct="1">
              <a:lnSpc>
                <a:spcPct val="140000"/>
              </a:lnSpc>
              <a:spcBef>
                <a:spcPts val="0"/>
              </a:spcBef>
              <a:spcAft>
                <a:spcPts val="0"/>
              </a:spcAft>
              <a:buClr>
                <a:srgbClr val="000000"/>
              </a:buClr>
              <a:buSzTx/>
              <a:buAutoNum type="alphaLcPeriod"/>
              <a:tabLst/>
              <a:defRPr/>
            </a:pPr>
            <a:r>
              <a:rPr kumimoji="0" lang="en-US" sz="3200" b="1" i="0" u="none" strike="noStrike" kern="1200" cap="none" spc="0" normalizeH="0" baseline="0" noProof="0" smtClean="0">
                <a:ln>
                  <a:noFill/>
                </a:ln>
                <a:effectLst/>
                <a:uLnTx/>
                <a:uFillTx/>
                <a:latin typeface="Calibri" panose="020F0502020204030204" charset="0"/>
                <a:ea typeface="微软雅黑"/>
                <a:cs typeface="Calibri" panose="020F0502020204030204" charset="0"/>
              </a:rPr>
              <a:t>Mọi người</a:t>
            </a:r>
            <a:r>
              <a:rPr kumimoji="0" lang="en-US" sz="3200" b="1" i="0" u="none" strike="noStrike" kern="1200" cap="none" spc="0" normalizeH="0" noProof="0" smtClean="0">
                <a:ln>
                  <a:noFill/>
                </a:ln>
                <a:effectLst/>
                <a:uLnTx/>
                <a:uFillTx/>
                <a:latin typeface="Calibri" panose="020F0502020204030204" charset="0"/>
                <a:ea typeface="微软雅黑"/>
                <a:cs typeface="Calibri" panose="020F0502020204030204" charset="0"/>
              </a:rPr>
              <a:t> đừng xả rác xuống biển nhé!</a:t>
            </a:r>
            <a:endParaRPr kumimoji="0" lang="en-US" sz="3200" b="1" i="0" u="none" strike="noStrike" kern="1200" cap="none" spc="0" normalizeH="0" baseline="0" noProof="0" dirty="0" err="1">
              <a:ln>
                <a:noFill/>
              </a:ln>
              <a:effectLst/>
              <a:uLnTx/>
              <a:uFillTx/>
              <a:latin typeface="Calibri" panose="020F0502020204030204" charset="0"/>
              <a:ea typeface="微软雅黑"/>
              <a:cs typeface="Calibri" panose="020F0502020204030204" charset="0"/>
            </a:endParaRPr>
          </a:p>
        </p:txBody>
      </p:sp>
      <p:pic>
        <p:nvPicPr>
          <p:cNvPr id="8" name="Picture 7">
            <a:extLst>
              <a:ext uri="{FF2B5EF4-FFF2-40B4-BE49-F238E27FC236}">
                <a16:creationId xmlns:a16="http://schemas.microsoft.com/office/drawing/2014/main" id="{AA821D7C-0164-47DF-ADAD-6B435D693119}"/>
              </a:ext>
            </a:extLst>
          </p:cNvPr>
          <p:cNvPicPr>
            <a:picLocks noChangeAspect="1"/>
          </p:cNvPicPr>
          <p:nvPr/>
        </p:nvPicPr>
        <p:blipFill>
          <a:blip r:embed="rId2"/>
          <a:stretch>
            <a:fillRect/>
          </a:stretch>
        </p:blipFill>
        <p:spPr>
          <a:xfrm>
            <a:off x="10163289" y="3618430"/>
            <a:ext cx="1761897" cy="2194750"/>
          </a:xfrm>
          <a:prstGeom prst="rect">
            <a:avLst/>
          </a:prstGeom>
        </p:spPr>
      </p:pic>
    </p:spTree>
    <p:extLst>
      <p:ext uri="{BB962C8B-B14F-4D97-AF65-F5344CB8AC3E}">
        <p14:creationId xmlns:p14="http://schemas.microsoft.com/office/powerpoint/2010/main" val="117750494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580" t="20308" r="13070" b="52381"/>
          <a:stretch/>
        </p:blipFill>
        <p:spPr>
          <a:xfrm>
            <a:off x="569686" y="0"/>
            <a:ext cx="10477500" cy="6130520"/>
          </a:xfrm>
          <a:prstGeom prst="rect">
            <a:avLst/>
          </a:prstGeom>
        </p:spPr>
      </p:pic>
      <p:sp>
        <p:nvSpPr>
          <p:cNvPr id="3" name="TextBox 2">
            <a:extLst>
              <a:ext uri="{FF2B5EF4-FFF2-40B4-BE49-F238E27FC236}">
                <a16:creationId xmlns:a16="http://schemas.microsoft.com/office/drawing/2014/main" id="{8AE7B6B1-3213-491C-A04D-9A47EFCD31B4}"/>
              </a:ext>
            </a:extLst>
          </p:cNvPr>
          <p:cNvSpPr txBox="1"/>
          <p:nvPr/>
        </p:nvSpPr>
        <p:spPr>
          <a:xfrm>
            <a:off x="-549527" y="2341985"/>
            <a:ext cx="4558820" cy="1077218"/>
          </a:xfrm>
          <a:prstGeom prst="rect">
            <a:avLst/>
          </a:prstGeom>
          <a:noFill/>
        </p:spPr>
        <p:txBody>
          <a:bodyPr wrap="square">
            <a:spAutoFit/>
          </a:bodyPr>
          <a:lstStyle/>
          <a:p>
            <a:pPr algn="ctr"/>
            <a:r>
              <a:rPr lang="en-US" sz="3200" b="1">
                <a:solidFill>
                  <a:srgbClr val="FF0000"/>
                </a:solidFill>
              </a:rPr>
              <a:t>QUAN SÁT</a:t>
            </a:r>
          </a:p>
          <a:p>
            <a:pPr algn="ctr"/>
            <a:r>
              <a:rPr lang="en-US" sz="3200" b="1">
                <a:solidFill>
                  <a:srgbClr val="FF0000"/>
                </a:solidFill>
              </a:rPr>
              <a:t> TRANH VẼ GÌ?</a:t>
            </a:r>
          </a:p>
        </p:txBody>
      </p:sp>
    </p:spTree>
    <p:extLst>
      <p:ext uri="{BB962C8B-B14F-4D97-AF65-F5344CB8AC3E}">
        <p14:creationId xmlns:p14="http://schemas.microsoft.com/office/powerpoint/2010/main" val="11598028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r>
                <a:rPr lang="en-US" sz="3200" b="1">
                  <a:solidFill>
                    <a:srgbClr val="000000"/>
                  </a:solidFill>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algn="ctr">
                <a:defRPr/>
              </a:pPr>
              <a:r>
                <a:rPr lang="en-US" altLang="zh-CN" sz="3600" b="1" kern="0">
                  <a:solidFill>
                    <a:srgbClr val="FF0000"/>
                  </a:solidFill>
                  <a:latin typeface="Calibri" panose="020F0502020204030204" pitchFamily="34" charset="0"/>
                  <a:ea typeface="inpin heiti" charset="-122"/>
                  <a:cs typeface="Calibri" panose="020F0502020204030204" pitchFamily="34" charset="0"/>
                </a:rPr>
                <a:t>TAY DÒ</a:t>
              </a:r>
              <a:endParaRPr lang="en-US" altLang="zh-CN" sz="3600" b="1" kern="0" dirty="0">
                <a:solidFill>
                  <a:srgbClr val="FF0000"/>
                </a:solidFill>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algn="ctr">
                <a:defRPr/>
              </a:pPr>
              <a:r>
                <a:rPr lang="en-US" altLang="zh-CN" sz="3600" b="1" kern="0">
                  <a:solidFill>
                    <a:srgbClr val="FF0000"/>
                  </a:solidFill>
                  <a:latin typeface="Calibri" panose="020F0502020204030204" pitchFamily="34" charset="0"/>
                  <a:ea typeface="inpin heiti" charset="-122"/>
                  <a:cs typeface="Calibri" panose="020F0502020204030204" pitchFamily="34" charset="0"/>
                </a:rPr>
                <a:t>TAI NGHE</a:t>
              </a:r>
            </a:p>
            <a:p>
              <a:pPr algn="ctr">
                <a:defRPr/>
              </a:pPr>
              <a:endParaRPr lang="en-US" altLang="zh-CN" sz="3600" b="1" kern="0" dirty="0">
                <a:solidFill>
                  <a:srgbClr val="FF0000"/>
                </a:solidFill>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algn="ctr">
                <a:defRPr/>
              </a:pPr>
              <a:r>
                <a:rPr lang="en-US" altLang="zh-CN" sz="3600" b="1" kern="0">
                  <a:solidFill>
                    <a:srgbClr val="FF0000"/>
                  </a:solidFill>
                  <a:latin typeface="Calibri" panose="020F0502020204030204" pitchFamily="34" charset="0"/>
                  <a:ea typeface="inpin heiti" charset="-122"/>
                  <a:cs typeface="Calibri" panose="020F0502020204030204" pitchFamily="34" charset="0"/>
                </a:rPr>
                <a:t>MẮT DÕI</a:t>
              </a:r>
            </a:p>
            <a:p>
              <a:pPr algn="ctr">
                <a:defRPr/>
              </a:pPr>
              <a:endParaRPr lang="en-US" altLang="zh-CN" sz="36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2844221"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libri" panose="020F0502020204030204" pitchFamily="34" charset="0"/>
                    <a:ea typeface="微软雅黑"/>
                    <a:cs typeface="Calibri" panose="020F0502020204030204" pitchFamily="34" charset="0"/>
                  </a:rPr>
                  <a:t>Chia đoạn</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36502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56580" r="3355" b="9578"/>
          <a:stretch/>
        </p:blipFill>
        <p:spPr>
          <a:xfrm>
            <a:off x="1551213" y="319314"/>
            <a:ext cx="9561209" cy="5834743"/>
          </a:xfrm>
          <a:prstGeom prst="rect">
            <a:avLst/>
          </a:prstGeom>
        </p:spPr>
      </p:pic>
    </p:spTree>
    <p:extLst>
      <p:ext uri="{BB962C8B-B14F-4D97-AF65-F5344CB8AC3E}">
        <p14:creationId xmlns:p14="http://schemas.microsoft.com/office/powerpoint/2010/main" val="292338196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02" t="704" r="5217" b="79692"/>
          <a:stretch/>
        </p:blipFill>
        <p:spPr>
          <a:xfrm>
            <a:off x="1171121" y="3175"/>
            <a:ext cx="9803292" cy="3483429"/>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09" t="48565" r="3569" b="42882"/>
          <a:stretch/>
        </p:blipFill>
        <p:spPr>
          <a:xfrm>
            <a:off x="1378857" y="3518721"/>
            <a:ext cx="9840685" cy="1521431"/>
          </a:xfrm>
          <a:prstGeom prst="rect">
            <a:avLst/>
          </a:prstGeom>
        </p:spPr>
      </p:pic>
      <p:grpSp>
        <p:nvGrpSpPr>
          <p:cNvPr id="5" name="Group 4">
            <a:extLst>
              <a:ext uri="{FF2B5EF4-FFF2-40B4-BE49-F238E27FC236}">
                <a16:creationId xmlns:a16="http://schemas.microsoft.com/office/drawing/2014/main" id="{6D6EDC96-E850-45BE-8664-7EF653833994}"/>
              </a:ext>
            </a:extLst>
          </p:cNvPr>
          <p:cNvGrpSpPr/>
          <p:nvPr/>
        </p:nvGrpSpPr>
        <p:grpSpPr>
          <a:xfrm>
            <a:off x="1933284" y="4043507"/>
            <a:ext cx="5873594"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2844221"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rPr>
                  <a:t>Chia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530C2046-BF59-4330-AE4B-FCE3AB073E64}"/>
              </a:ext>
            </a:extLst>
          </p:cNvPr>
          <p:cNvSpPr/>
          <p:nvPr/>
        </p:nvSpPr>
        <p:spPr>
          <a:xfrm>
            <a:off x="1378857" y="1441906"/>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1</a:t>
            </a:r>
          </a:p>
        </p:txBody>
      </p:sp>
      <p:sp>
        <p:nvSpPr>
          <p:cNvPr id="11" name="Oval 10">
            <a:extLst>
              <a:ext uri="{FF2B5EF4-FFF2-40B4-BE49-F238E27FC236}">
                <a16:creationId xmlns:a16="http://schemas.microsoft.com/office/drawing/2014/main" id="{8A642886-B46D-4906-B977-5C622E28F090}"/>
              </a:ext>
            </a:extLst>
          </p:cNvPr>
          <p:cNvSpPr/>
          <p:nvPr/>
        </p:nvSpPr>
        <p:spPr>
          <a:xfrm>
            <a:off x="1330706" y="3637415"/>
            <a:ext cx="581025" cy="5810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DFGothic-EB"/>
                <a:cs typeface="+mn-cs"/>
              </a:rPr>
              <a:t>2</a:t>
            </a:r>
          </a:p>
        </p:txBody>
      </p:sp>
    </p:spTree>
    <p:extLst>
      <p:ext uri="{BB962C8B-B14F-4D97-AF65-F5344CB8AC3E}">
        <p14:creationId xmlns:p14="http://schemas.microsoft.com/office/powerpoint/2010/main" val="182274347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958</TotalTime>
  <Words>392</Words>
  <Application>Microsoft Office PowerPoint</Application>
  <PresentationFormat>Widescreen</PresentationFormat>
  <Paragraphs>64</Paragraphs>
  <Slides>31</Slides>
  <Notes>6</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微软雅黑</vt:lpstr>
      <vt:lpstr>宋体</vt:lpstr>
      <vt:lpstr>Arial</vt:lpstr>
      <vt:lpstr>Calibri</vt:lpstr>
      <vt:lpstr>Coiny Cyrillic</vt:lpstr>
      <vt:lpstr>DFGothic-EB</vt:lpstr>
      <vt:lpstr>inpin heiti</vt:lpstr>
      <vt:lpstr>SVN-Cookies</vt:lpstr>
      <vt:lpstr>Tahoma</vt:lpstr>
      <vt:lpstr>Times New Roman</vt:lpstr>
      <vt:lpstr>华康少女文字W5</vt:lpstr>
      <vt:lpstr>字魂107号-萌趣欢乐体</vt:lpstr>
      <vt:lpstr>字魂59号-创粗黑</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8</cp:revision>
  <dcterms:created xsi:type="dcterms:W3CDTF">2019-06-19T02:08:00Z</dcterms:created>
  <dcterms:modified xsi:type="dcterms:W3CDTF">2022-11-01T02:34:05Z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FADD9C01DEB44CE48F8A2220B9D9DA0A</vt:lpwstr>
  </property>
</Properties>
</file>