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4" r:id="rId2"/>
    <p:sldId id="256" r:id="rId3"/>
    <p:sldId id="353" r:id="rId4"/>
    <p:sldId id="330" r:id="rId5"/>
    <p:sldId id="355" r:id="rId6"/>
    <p:sldId id="358" r:id="rId7"/>
    <p:sldId id="357" r:id="rId8"/>
    <p:sldId id="360" r:id="rId9"/>
    <p:sldId id="359" r:id="rId10"/>
    <p:sldId id="361" r:id="rId11"/>
    <p:sldId id="362" r:id="rId12"/>
    <p:sldId id="356" r:id="rId13"/>
    <p:sldId id="363" r:id="rId14"/>
    <p:sldId id="316" r:id="rId15"/>
    <p:sldId id="365" r:id="rId16"/>
    <p:sldId id="366" r:id="rId17"/>
    <p:sldId id="367" r:id="rId18"/>
    <p:sldId id="338" r:id="rId19"/>
    <p:sldId id="368" r:id="rId20"/>
    <p:sldId id="341" r:id="rId21"/>
    <p:sldId id="343" r:id="rId22"/>
    <p:sldId id="347" r:id="rId23"/>
    <p:sldId id="364" r:id="rId24"/>
    <p:sldId id="369" r:id="rId25"/>
    <p:sldId id="370" r:id="rId26"/>
    <p:sldId id="371" r:id="rId27"/>
    <p:sldId id="372" r:id="rId28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FF"/>
    <a:srgbClr val="6600CC"/>
    <a:srgbClr val="009999"/>
    <a:srgbClr val="FF6600"/>
    <a:srgbClr val="0099FF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0E6E5-6025-401F-8CF9-CE4757B2C55D}" type="datetimeFigureOut">
              <a:rPr lang="zh-CN" altLang="en-US"/>
              <a:pPr>
                <a:defRPr/>
              </a:pPr>
              <a:t>2023/8/1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BDA099-7DA5-4106-BADE-5940F9F0C1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9AC2E-6C36-4D71-B840-12653D306FC0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938F37E-5796-4C2C-BA65-D9A0F4545633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22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3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778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3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3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88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3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4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3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2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3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3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F3B48C5-6276-4396-AAB7-F7167098089F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18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F3B48C5-6276-4396-AAB7-F7167098089F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19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104367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AE0C080-6BF3-41DC-AC81-D92677502793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20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0F69857-F5FD-4F89-B428-A007647141A5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21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winxp\My%20Documents\Downloads\Music\Gai%20Xuan%20-%20Trang%20Nhung.mp3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0"/>
            <a:ext cx="118205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21701" y="398465"/>
            <a:ext cx="7858125" cy="447673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24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ĐẾN VỚI TIẾT HỌC CỦA LỚP.......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3423" y="2253734"/>
            <a:ext cx="3271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GV</a:t>
            </a:r>
            <a:r>
              <a:rPr lang="en-US" sz="3200" dirty="0" smtClean="0">
                <a:solidFill>
                  <a:schemeClr val="bg1"/>
                </a:solidFill>
              </a:rPr>
              <a:t>:........................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12889870531564255827_57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828800" y="457200"/>
            <a:ext cx="8534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D60093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286000" y="1524000"/>
            <a:ext cx="746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34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1800" y="223578"/>
            <a:ext cx="662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</a:rPr>
              <a:t>BƯỚC </a:t>
            </a:r>
            <a:r>
              <a:rPr lang="en-US" altLang="vi-VN" sz="3600" b="1" dirty="0" smtClean="0">
                <a:solidFill>
                  <a:srgbClr val="FF0000"/>
                </a:solidFill>
              </a:rPr>
              <a:t>2: TÌM Ý, LẬP DÀN Ý</a:t>
            </a:r>
            <a:endParaRPr lang="en-US" altLang="vi-VN" sz="3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0" y="5011512"/>
            <a:ext cx="4532810" cy="14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1703" y="1319349"/>
            <a:ext cx="10959737" cy="44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US" altLang="zh-CN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5106" y="1319349"/>
            <a:ext cx="11761788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zh-CN" sz="3200" b="1" u="sng" dirty="0" err="1" smtClean="0">
                <a:solidFill>
                  <a:srgbClr val="3333FF"/>
                </a:solidFill>
                <a:latin typeface="Times New Roman" pitchFamily="18" charset="0"/>
              </a:rPr>
              <a:t>Mở</a:t>
            </a:r>
            <a:r>
              <a:rPr lang="en-US" altLang="zh-CN" sz="3200" b="1" u="sng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zh-CN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zh-CN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altLang="zh-CN" sz="32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dirty="0">
                <a:latin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</a:rPr>
              <a:t>Giới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thiệu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tác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phẩm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</a:rPr>
              <a:t>Muối</a:t>
            </a:r>
            <a:r>
              <a:rPr lang="en-US" altLang="zh-CN" sz="3200" b="1" i="1" dirty="0"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</a:rPr>
              <a:t>của</a:t>
            </a:r>
            <a:r>
              <a:rPr lang="en-US" altLang="zh-CN" sz="3200" b="1" i="1" dirty="0"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latin typeface="Times New Roman" pitchFamily="18" charset="0"/>
              </a:rPr>
              <a:t>rừng</a:t>
            </a:r>
            <a:r>
              <a:rPr lang="en-US" altLang="zh-CN" sz="3200" b="1" dirty="0">
                <a:latin typeface="Times New Roman" pitchFamily="18" charset="0"/>
              </a:rPr>
              <a:t> – </a:t>
            </a:r>
            <a:r>
              <a:rPr lang="en-US" altLang="zh-CN" sz="3200" b="1" dirty="0" err="1">
                <a:latin typeface="Times New Roman" pitchFamily="18" charset="0"/>
              </a:rPr>
              <a:t>Nguyễn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Huy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Thiệp</a:t>
            </a:r>
            <a:r>
              <a:rPr lang="en-US" altLang="zh-CN" sz="3200" b="1" dirty="0"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200" b="1" dirty="0">
                <a:latin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</a:rPr>
              <a:t>Vấn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đề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xã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hội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đặt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ra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</a:rPr>
              <a:t> TP: </a:t>
            </a:r>
            <a:r>
              <a:rPr lang="en-US" altLang="zh-CN" sz="3200" b="1" dirty="0" err="1">
                <a:latin typeface="Times New Roman" pitchFamily="18" charset="0"/>
              </a:rPr>
              <a:t>Vấn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đề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bảo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vệ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động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vật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hoang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dã</a:t>
            </a:r>
            <a:r>
              <a:rPr lang="en-US" altLang="zh-CN" sz="3200" b="1" dirty="0">
                <a:latin typeface="Times New Roman" pitchFamily="18" charset="0"/>
              </a:rPr>
              <a:t>. </a:t>
            </a:r>
            <a:endParaRPr lang="en-US" altLang="zh-CN" sz="3200" b="1" u="sng" dirty="0"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u="sng" dirty="0" err="1">
                <a:solidFill>
                  <a:srgbClr val="3333FF"/>
                </a:solidFill>
                <a:latin typeface="Times New Roman" pitchFamily="18" charset="0"/>
              </a:rPr>
              <a:t>Thân</a:t>
            </a:r>
            <a:r>
              <a:rPr lang="en-US" altLang="zh-CN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zh-CN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zh-CN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altLang="zh-CN" sz="32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i="1" dirty="0">
                <a:latin typeface="Times New Roman" pitchFamily="18" charset="0"/>
              </a:rPr>
              <a:t>  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</a:rPr>
              <a:t>1.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</a:rPr>
              <a:t>thích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Nếu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2.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bày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</a:rPr>
              <a:t>luận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rõ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vấn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đề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xã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hội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zh-C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TPVH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dirty="0" smtClean="0">
                <a:solidFill>
                  <a:srgbClr val="0099FF"/>
                </a:solidFill>
                <a:latin typeface="Times New Roman" pitchFamily="18" charset="0"/>
              </a:rPr>
              <a:t>* </a:t>
            </a:r>
            <a:r>
              <a:rPr lang="en-US" altLang="zh-CN" sz="3200" b="1" u="sng" dirty="0" err="1" smtClean="0">
                <a:solidFill>
                  <a:srgbClr val="0099FF"/>
                </a:solidFill>
                <a:latin typeface="Times New Roman" pitchFamily="18" charset="0"/>
              </a:rPr>
              <a:t>Luận</a:t>
            </a:r>
            <a:r>
              <a:rPr lang="en-US" altLang="zh-CN" sz="3200" b="1" u="sng" dirty="0" smtClean="0">
                <a:solidFill>
                  <a:srgbClr val="0099FF"/>
                </a:solidFill>
                <a:latin typeface="Times New Roman" pitchFamily="18" charset="0"/>
              </a:rPr>
              <a:t> </a:t>
            </a:r>
            <a:r>
              <a:rPr lang="en-US" altLang="zh-CN" sz="3200" b="1" u="sng" dirty="0" err="1">
                <a:solidFill>
                  <a:srgbClr val="0099FF"/>
                </a:solidFill>
                <a:latin typeface="Times New Roman" pitchFamily="18" charset="0"/>
              </a:rPr>
              <a:t>điểm</a:t>
            </a:r>
            <a:r>
              <a:rPr lang="en-US" altLang="zh-CN" sz="3200" b="1" u="sng" dirty="0">
                <a:solidFill>
                  <a:srgbClr val="0099FF"/>
                </a:solidFill>
                <a:latin typeface="Times New Roman" pitchFamily="18" charset="0"/>
              </a:rPr>
              <a:t> 1</a:t>
            </a:r>
            <a:r>
              <a:rPr lang="en-US" altLang="zh-CN" sz="3200" b="1" dirty="0">
                <a:solidFill>
                  <a:srgbClr val="0099FF"/>
                </a:solidFill>
                <a:latin typeface="Times New Roman" pitchFamily="18" charset="0"/>
              </a:rPr>
              <a:t>: </a:t>
            </a:r>
            <a:endParaRPr lang="en-US" altLang="zh-CN" sz="3200" b="1" dirty="0" smtClean="0">
              <a:solidFill>
                <a:srgbClr val="0099FF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trạng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săn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thú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rừng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diễn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ra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phức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tạp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nghiêm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trọng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200" b="1" dirty="0" smtClean="0">
                <a:latin typeface="Times New Roman" pitchFamily="18" charset="0"/>
              </a:rPr>
              <a:t>    </a:t>
            </a:r>
            <a:r>
              <a:rPr lang="en-US" altLang="zh-CN" sz="3200" b="1" dirty="0" err="1" smtClean="0">
                <a:latin typeface="Times New Roman" pitchFamily="18" charset="0"/>
              </a:rPr>
              <a:t>Lí</a:t>
            </a:r>
            <a:r>
              <a:rPr lang="en-US" altLang="zh-CN" sz="3200" b="1" dirty="0" smtClean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lẽ</a:t>
            </a:r>
            <a:r>
              <a:rPr lang="en-US" altLang="zh-CN" sz="3200" b="1" dirty="0">
                <a:latin typeface="Times New Roman" pitchFamily="18" charset="0"/>
              </a:rPr>
              <a:t> - </a:t>
            </a:r>
            <a:r>
              <a:rPr lang="en-US" altLang="zh-CN" sz="3200" b="1" dirty="0" err="1">
                <a:latin typeface="Times New Roman" pitchFamily="18" charset="0"/>
              </a:rPr>
              <a:t>bằng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chứng</a:t>
            </a:r>
            <a:r>
              <a:rPr lang="en-US" altLang="zh-CN" sz="3200" b="1" dirty="0">
                <a:latin typeface="Times New Roman" pitchFamily="18" charset="0"/>
              </a:rPr>
              <a:t> -&gt; </a:t>
            </a:r>
            <a:r>
              <a:rPr lang="en-US" altLang="zh-CN" sz="3200" b="1" dirty="0" err="1">
                <a:latin typeface="Times New Roman" pitchFamily="18" charset="0"/>
              </a:rPr>
              <a:t>Cách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lập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luận</a:t>
            </a:r>
            <a:r>
              <a:rPr lang="en-US" altLang="zh-CN" sz="3200" b="1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1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12889870531564255827_57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828800" y="457200"/>
            <a:ext cx="8534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D60093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286000" y="1524000"/>
            <a:ext cx="746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34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1800" y="371342"/>
            <a:ext cx="662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</a:rPr>
              <a:t>BƯỚC </a:t>
            </a:r>
            <a:r>
              <a:rPr lang="en-US" altLang="vi-VN" sz="3600" b="1" dirty="0" smtClean="0">
                <a:solidFill>
                  <a:srgbClr val="FF0000"/>
                </a:solidFill>
              </a:rPr>
              <a:t>2: TÌM Ý, LẬP DÀN Ý</a:t>
            </a:r>
            <a:endParaRPr lang="en-US" altLang="vi-VN" sz="3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0" y="5011512"/>
            <a:ext cx="4532810" cy="14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1703" y="1319349"/>
            <a:ext cx="10959737" cy="44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US" altLang="zh-CN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103531"/>
            <a:ext cx="1173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zh-CN" sz="3000" b="1" dirty="0">
                <a:solidFill>
                  <a:srgbClr val="0099FF"/>
                </a:solidFill>
                <a:latin typeface="Times New Roman" pitchFamily="18" charset="0"/>
              </a:rPr>
              <a:t>* </a:t>
            </a:r>
            <a:r>
              <a:rPr lang="en-US" altLang="zh-CN" sz="3000" b="1" u="sng" dirty="0" err="1">
                <a:solidFill>
                  <a:srgbClr val="0099FF"/>
                </a:solidFill>
                <a:latin typeface="Times New Roman" pitchFamily="18" charset="0"/>
              </a:rPr>
              <a:t>Luận</a:t>
            </a:r>
            <a:r>
              <a:rPr lang="en-US" altLang="zh-CN" sz="3000" b="1" u="sng" dirty="0">
                <a:solidFill>
                  <a:srgbClr val="0099FF"/>
                </a:solidFill>
                <a:latin typeface="Times New Roman" pitchFamily="18" charset="0"/>
              </a:rPr>
              <a:t> </a:t>
            </a:r>
            <a:r>
              <a:rPr lang="en-US" altLang="zh-CN" sz="3000" b="1" u="sng" dirty="0" err="1">
                <a:solidFill>
                  <a:srgbClr val="0099FF"/>
                </a:solidFill>
                <a:latin typeface="Times New Roman" pitchFamily="18" charset="0"/>
              </a:rPr>
              <a:t>điểm</a:t>
            </a:r>
            <a:r>
              <a:rPr lang="en-US" altLang="zh-CN" sz="3000" b="1" u="sng" dirty="0">
                <a:solidFill>
                  <a:srgbClr val="0099FF"/>
                </a:solidFill>
                <a:latin typeface="Times New Roman" pitchFamily="18" charset="0"/>
              </a:rPr>
              <a:t> 2</a:t>
            </a:r>
            <a:r>
              <a:rPr lang="en-US" altLang="zh-CN" sz="3000" b="1" dirty="0">
                <a:solidFill>
                  <a:srgbClr val="0099FF"/>
                </a:solidFill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Lời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cảnh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báo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nhắc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nhở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độc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giả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hậu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endParaRPr lang="en-US" altLang="zh-CN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vấn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đề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săn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vật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hoang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dã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smtClean="0">
                <a:latin typeface="Times New Roman" pitchFamily="18" charset="0"/>
              </a:rPr>
              <a:t>         </a:t>
            </a:r>
            <a:r>
              <a:rPr lang="en-US" altLang="zh-CN" sz="3000" b="1" dirty="0" err="1" smtClean="0">
                <a:latin typeface="Times New Roman" pitchFamily="18" charset="0"/>
              </a:rPr>
              <a:t>Lí</a:t>
            </a:r>
            <a:r>
              <a:rPr lang="en-US" altLang="zh-CN" sz="3000" b="1" dirty="0" smtClean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lẽ</a:t>
            </a:r>
            <a:r>
              <a:rPr lang="en-US" altLang="zh-CN" sz="3000" b="1" dirty="0">
                <a:latin typeface="Times New Roman" pitchFamily="18" charset="0"/>
              </a:rPr>
              <a:t> - </a:t>
            </a:r>
            <a:r>
              <a:rPr lang="en-US" altLang="zh-CN" sz="3000" b="1" dirty="0" err="1">
                <a:latin typeface="Times New Roman" pitchFamily="18" charset="0"/>
              </a:rPr>
              <a:t>bằng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chứng</a:t>
            </a:r>
            <a:r>
              <a:rPr lang="en-US" altLang="zh-CN" sz="3000" b="1" dirty="0">
                <a:latin typeface="Times New Roman" pitchFamily="18" charset="0"/>
              </a:rPr>
              <a:t> -&gt; </a:t>
            </a:r>
            <a:r>
              <a:rPr lang="en-US" altLang="zh-CN" sz="3000" b="1" dirty="0" err="1">
                <a:latin typeface="Times New Roman" pitchFamily="18" charset="0"/>
              </a:rPr>
              <a:t>Cách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lập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luận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</a:p>
          <a:p>
            <a:pPr marL="228600" indent="-228600"/>
            <a:r>
              <a:rPr lang="en-US" altLang="zh-CN" sz="3000" b="1" dirty="0">
                <a:solidFill>
                  <a:srgbClr val="0099FF"/>
                </a:solidFill>
                <a:latin typeface="Times New Roman" pitchFamily="18" charset="0"/>
              </a:rPr>
              <a:t>* </a:t>
            </a:r>
            <a:r>
              <a:rPr lang="en-US" altLang="zh-CN" sz="3000" b="1" u="sng" dirty="0" err="1">
                <a:solidFill>
                  <a:srgbClr val="0099FF"/>
                </a:solidFill>
                <a:latin typeface="Times New Roman" pitchFamily="18" charset="0"/>
              </a:rPr>
              <a:t>Luận</a:t>
            </a:r>
            <a:r>
              <a:rPr lang="en-US" altLang="zh-CN" sz="3000" b="1" u="sng" dirty="0">
                <a:solidFill>
                  <a:srgbClr val="0099FF"/>
                </a:solidFill>
                <a:latin typeface="Times New Roman" pitchFamily="18" charset="0"/>
              </a:rPr>
              <a:t> </a:t>
            </a:r>
            <a:r>
              <a:rPr lang="en-US" altLang="zh-CN" sz="3000" b="1" u="sng" dirty="0" err="1">
                <a:solidFill>
                  <a:srgbClr val="0099FF"/>
                </a:solidFill>
                <a:latin typeface="Times New Roman" pitchFamily="18" charset="0"/>
              </a:rPr>
              <a:t>điểm</a:t>
            </a:r>
            <a:r>
              <a:rPr lang="en-US" altLang="zh-CN" sz="3000" b="1" u="sng" dirty="0">
                <a:solidFill>
                  <a:srgbClr val="0099FF"/>
                </a:solidFill>
                <a:latin typeface="Times New Roman" pitchFamily="18" charset="0"/>
              </a:rPr>
              <a:t> 3</a:t>
            </a:r>
            <a:r>
              <a:rPr lang="en-US" altLang="zh-CN" sz="3000" b="1" dirty="0">
                <a:solidFill>
                  <a:srgbClr val="0099FF"/>
                </a:solidFill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biện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pháp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vấn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đề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săn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vật</a:t>
            </a:r>
            <a:endParaRPr lang="en-US" altLang="zh-CN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hoang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dã</a:t>
            </a:r>
            <a:r>
              <a:rPr lang="en-US" altLang="zh-C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smtClean="0">
                <a:latin typeface="Times New Roman" pitchFamily="18" charset="0"/>
              </a:rPr>
              <a:t>         </a:t>
            </a:r>
            <a:r>
              <a:rPr lang="en-US" altLang="zh-CN" sz="3000" b="1" dirty="0" err="1" smtClean="0">
                <a:latin typeface="Times New Roman" pitchFamily="18" charset="0"/>
              </a:rPr>
              <a:t>Lí</a:t>
            </a:r>
            <a:r>
              <a:rPr lang="en-US" altLang="zh-CN" sz="3000" b="1" dirty="0" smtClean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lẽ</a:t>
            </a:r>
            <a:r>
              <a:rPr lang="en-US" altLang="zh-CN" sz="3000" b="1" dirty="0">
                <a:latin typeface="Times New Roman" pitchFamily="18" charset="0"/>
              </a:rPr>
              <a:t> - </a:t>
            </a:r>
            <a:r>
              <a:rPr lang="en-US" altLang="zh-CN" sz="3000" b="1" dirty="0" err="1">
                <a:latin typeface="Times New Roman" pitchFamily="18" charset="0"/>
              </a:rPr>
              <a:t>bằng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chứng</a:t>
            </a:r>
            <a:r>
              <a:rPr lang="en-US" altLang="zh-CN" sz="3000" b="1" dirty="0">
                <a:latin typeface="Times New Roman" pitchFamily="18" charset="0"/>
              </a:rPr>
              <a:t> -&gt; </a:t>
            </a:r>
            <a:r>
              <a:rPr lang="en-US" altLang="zh-CN" sz="3000" b="1" dirty="0" err="1">
                <a:latin typeface="Times New Roman" pitchFamily="18" charset="0"/>
              </a:rPr>
              <a:t>Cách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lập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luận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endParaRPr lang="en-US" altLang="zh-CN" sz="3000" b="1" i="1" dirty="0"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Bình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luận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về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ý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nghĩa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vấn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đề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xã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ra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C00000"/>
                </a:solidFill>
                <a:latin typeface="Times New Roman" pitchFamily="18" charset="0"/>
              </a:rPr>
              <a:t>TPVH</a:t>
            </a:r>
            <a:endParaRPr lang="en-US" altLang="zh-CN" sz="3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>
                <a:latin typeface="Times New Roman" pitchFamily="18" charset="0"/>
              </a:rPr>
              <a:t>- </a:t>
            </a:r>
            <a:r>
              <a:rPr lang="en-US" altLang="zh-CN" sz="3000" b="1" dirty="0" err="1">
                <a:latin typeface="Times New Roman" pitchFamily="18" charset="0"/>
              </a:rPr>
              <a:t>Để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giải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quyết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vấn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đề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săn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bắn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thú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rừng</a:t>
            </a:r>
            <a:r>
              <a:rPr lang="en-US" altLang="zh-CN" sz="3000" b="1" dirty="0">
                <a:latin typeface="Times New Roman" pitchFamily="18" charset="0"/>
              </a:rPr>
              <a:t>, </a:t>
            </a:r>
            <a:r>
              <a:rPr lang="en-US" altLang="zh-CN" sz="3000" b="1" dirty="0" err="1">
                <a:latin typeface="Times New Roman" pitchFamily="18" charset="0"/>
              </a:rPr>
              <a:t>nên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chăng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chỉ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dựa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vào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lòng</a:t>
            </a:r>
            <a:endParaRPr lang="en-US" altLang="zh-CN" sz="3000" b="1" dirty="0"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 err="1">
                <a:latin typeface="Times New Roman" pitchFamily="18" charset="0"/>
              </a:rPr>
              <a:t>trắc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ẩn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của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cá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nhân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</a:rPr>
              <a:t>như</a:t>
            </a:r>
            <a:r>
              <a:rPr lang="en-US" altLang="zh-CN" sz="3000" b="1" dirty="0" smtClean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ông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Diểu</a:t>
            </a:r>
            <a:r>
              <a:rPr lang="en-US" altLang="zh-CN" sz="3000" b="1" dirty="0">
                <a:latin typeface="Times New Roman" pitchFamily="18" charset="0"/>
              </a:rPr>
              <a:t>? </a:t>
            </a:r>
            <a:r>
              <a:rPr lang="en-US" altLang="zh-CN" sz="3000" b="1" dirty="0" err="1" smtClean="0">
                <a:latin typeface="Times New Roman" pitchFamily="18" charset="0"/>
              </a:rPr>
              <a:t>Những</a:t>
            </a:r>
            <a:r>
              <a:rPr lang="en-US" altLang="zh-CN" sz="3000" b="1" dirty="0" smtClean="0"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</a:rPr>
              <a:t>ưu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</a:rPr>
              <a:t>điểm</a:t>
            </a:r>
            <a:r>
              <a:rPr lang="en-US" altLang="zh-CN" sz="3000" b="1" dirty="0" smtClean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và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hạn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chế</a:t>
            </a:r>
            <a:r>
              <a:rPr lang="en-US" altLang="zh-CN" sz="3000" b="1" dirty="0">
                <a:latin typeface="Times New Roman" pitchFamily="18" charset="0"/>
              </a:rPr>
              <a:t>?</a:t>
            </a:r>
          </a:p>
          <a:p>
            <a:pPr marL="228600" indent="-228600"/>
            <a:r>
              <a:rPr lang="en-US" altLang="zh-CN" sz="3000" b="1" dirty="0">
                <a:latin typeface="Times New Roman" pitchFamily="18" charset="0"/>
              </a:rPr>
              <a:t>- </a:t>
            </a:r>
            <a:r>
              <a:rPr lang="en-US" altLang="zh-CN" sz="3000" b="1" dirty="0" err="1">
                <a:latin typeface="Times New Roman" pitchFamily="18" charset="0"/>
              </a:rPr>
              <a:t>Trách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nhiệm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bảo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vệ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động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vật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hoang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dã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thuộc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về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những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latin typeface="Times New Roman" pitchFamily="18" charset="0"/>
              </a:rPr>
              <a:t>ai</a:t>
            </a:r>
            <a:r>
              <a:rPr lang="en-US" altLang="zh-CN" sz="3000" b="1" dirty="0">
                <a:latin typeface="Times New Roman" pitchFamily="18" charset="0"/>
              </a:rPr>
              <a:t>?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-&gt;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Q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uan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góc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nhìn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altLang="zh-CN" sz="3000" b="1" i="1" dirty="0" err="1" smtClean="0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2060"/>
                </a:solidFill>
                <a:latin typeface="Times New Roman" pitchFamily="18" charset="0"/>
              </a:rPr>
              <a:t>chiều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2060"/>
                </a:solidFill>
                <a:latin typeface="Times New Roman" pitchFamily="18" charset="0"/>
              </a:rPr>
              <a:t>trái</a:t>
            </a:r>
            <a:r>
              <a:rPr lang="en-US" altLang="zh-CN" sz="3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chiều</a:t>
            </a:r>
            <a:r>
              <a:rPr lang="en-US" altLang="zh-CN" sz="3000" b="1" i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altLang="zh-CN" sz="30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12949220591873434031_574_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1371600" y="914400"/>
            <a:ext cx="906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3200" b="1" dirty="0">
                <a:solidFill>
                  <a:srgbClr val="009900"/>
                </a:solidFill>
              </a:rPr>
              <a:t>         </a:t>
            </a:r>
            <a:endParaRPr lang="en-US" altLang="vi-VN" sz="3400" b="1" dirty="0">
              <a:solidFill>
                <a:srgbClr val="000099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6722" y="1203959"/>
            <a:ext cx="7118169" cy="33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zh-CN" sz="3600" b="1" dirty="0" smtClean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altLang="zh-CN" sz="3600" b="1" u="sng" dirty="0" err="1" smtClean="0">
                <a:solidFill>
                  <a:srgbClr val="3333FF"/>
                </a:solidFill>
                <a:latin typeface="Times New Roman" pitchFamily="18" charset="0"/>
              </a:rPr>
              <a:t>Kết</a:t>
            </a:r>
            <a:r>
              <a:rPr lang="en-US" altLang="zh-CN" sz="3600" b="1" u="sng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zh-CN" sz="36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altLang="zh-CN" sz="3600" b="1" dirty="0">
                <a:solidFill>
                  <a:srgbClr val="3333FF"/>
                </a:solidFill>
                <a:latin typeface="Times New Roman" pitchFamily="18" charset="0"/>
              </a:rPr>
              <a:t>: </a:t>
            </a:r>
          </a:p>
          <a:p>
            <a:pPr marL="228600" indent="-228600"/>
            <a:r>
              <a:rPr lang="en-US" altLang="zh-CN" sz="3200" b="1" dirty="0">
                <a:latin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</a:rPr>
              <a:t>Khẳng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định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vấn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đề</a:t>
            </a:r>
            <a:r>
              <a:rPr lang="en-US" altLang="zh-CN" sz="3200" b="1" dirty="0">
                <a:latin typeface="Times New Roman" pitchFamily="18" charset="0"/>
              </a:rPr>
              <a:t>: </a:t>
            </a:r>
            <a:r>
              <a:rPr lang="en-US" altLang="zh-CN" sz="3200" b="1" dirty="0" err="1">
                <a:latin typeface="Times New Roman" pitchFamily="18" charset="0"/>
              </a:rPr>
              <a:t>Bảo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vệ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động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vật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hoang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dã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là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điều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cấp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</a:rPr>
              <a:t>bách</a:t>
            </a:r>
            <a:r>
              <a:rPr lang="en-US" altLang="zh-CN" sz="3200" b="1" dirty="0" smtClean="0">
                <a:latin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</a:rPr>
              <a:t>quan</a:t>
            </a:r>
            <a:r>
              <a:rPr lang="en-US" altLang="zh-CN" sz="3200" b="1" dirty="0" smtClean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trọng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và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cần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thiết</a:t>
            </a:r>
            <a:r>
              <a:rPr lang="en-US" altLang="zh-CN" sz="3200" b="1" dirty="0"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200" b="1" dirty="0">
                <a:latin typeface="Times New Roman" pitchFamily="18" charset="0"/>
              </a:rPr>
              <a:t>- </a:t>
            </a:r>
            <a:r>
              <a:rPr lang="en-US" altLang="zh-CN" sz="3200" b="1" dirty="0" err="1">
                <a:latin typeface="Times New Roman" pitchFamily="18" charset="0"/>
              </a:rPr>
              <a:t>Đánh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giá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đóng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góp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tác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phẩm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về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vấn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</a:rPr>
              <a:t>đề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</a:rPr>
              <a:t>nghị</a:t>
            </a:r>
            <a:r>
              <a:rPr lang="en-US" altLang="zh-CN" sz="3200" b="1" dirty="0" smtClean="0">
                <a:latin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</a:rPr>
              <a:t>luận</a:t>
            </a:r>
            <a:r>
              <a:rPr lang="en-US" altLang="zh-CN" sz="3200" b="1" dirty="0" smtClean="0">
                <a:latin typeface="Times New Roman" pitchFamily="18" charset="0"/>
              </a:rPr>
              <a:t>. </a:t>
            </a:r>
            <a:r>
              <a:rPr lang="en-US" altLang="zh-CN" sz="3200" b="1" dirty="0" smtClean="0">
                <a:latin typeface="Times New Roman" pitchFamily="18" charset="0"/>
              </a:rPr>
              <a:t> </a:t>
            </a:r>
            <a:endParaRPr lang="en-US" altLang="zh-CN" sz="3200" b="1" u="sng" dirty="0">
              <a:latin typeface="Times New Roman" pitchFamily="18" charset="0"/>
            </a:endParaRPr>
          </a:p>
          <a:p>
            <a:pPr marL="228600" indent="-228600" algn="just"/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7" y="605703"/>
            <a:ext cx="2998059" cy="1004180"/>
          </a:xfrm>
          <a:prstGeom prst="rect">
            <a:avLst/>
          </a:prstGeom>
        </p:spPr>
      </p:pic>
      <p:pic>
        <p:nvPicPr>
          <p:cNvPr id="40" name="Picture 39" descr="A picture containing plant&#10;&#10;Description automatically generated">
            <a:extLst>
              <a:ext uri="{FF2B5EF4-FFF2-40B4-BE49-F238E27FC236}">
                <a16:creationId xmlns:a16="http://schemas.microsoft.com/office/drawing/2014/main" id="{ACDD2D60-2E20-6D4A-A46C-08567E2A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6" y="-203957"/>
            <a:ext cx="11109519" cy="8636000"/>
          </a:xfrm>
          <a:prstGeom prst="rect">
            <a:avLst/>
          </a:prstGeom>
        </p:spPr>
      </p:pic>
      <p:sp>
        <p:nvSpPr>
          <p:cNvPr id="41" name="文本框 109"/>
          <p:cNvSpPr txBox="1"/>
          <p:nvPr/>
        </p:nvSpPr>
        <p:spPr>
          <a:xfrm>
            <a:off x="2043699" y="1917499"/>
            <a:ext cx="7945033" cy="2338674"/>
          </a:xfrm>
          <a:prstGeom prst="rect">
            <a:avLst/>
          </a:prstGeom>
          <a:noFill/>
        </p:spPr>
        <p:txBody>
          <a:bodyPr wrap="square" lIns="121496" tIns="60748" rIns="121496" bIns="60748" rtlCol="0">
            <a:spAutoFit/>
          </a:bodyPr>
          <a:lstStyle/>
          <a:p>
            <a:pPr marL="0" marR="0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BƯỚC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3</a:t>
            </a:r>
          </a:p>
          <a:p>
            <a:pPr marL="0" marR="0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VIẾT, </a:t>
            </a:r>
          </a:p>
          <a:p>
            <a:pPr marL="0" marR="0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CHỈNH SỬA</a:t>
            </a:r>
            <a:r>
              <a:rPr lang="en-US" altLang="zh-CN" sz="3200" b="1" noProof="0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HOÀN THIỆN BẰNG BẢNG KIỂM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03025"/>
              </p:ext>
            </p:extLst>
          </p:nvPr>
        </p:nvGraphicFramePr>
        <p:xfrm>
          <a:off x="143693" y="154398"/>
          <a:ext cx="11808822" cy="6461531"/>
        </p:xfrm>
        <a:graphic>
          <a:graphicData uri="http://schemas.openxmlformats.org/drawingml/2006/table">
            <a:tbl>
              <a:tblPr firstRow="1" firstCol="1" bandRow="1"/>
              <a:tblGrid>
                <a:gridCol w="1319347">
                  <a:extLst>
                    <a:ext uri="{9D8B030D-6E8A-4147-A177-3AD203B41FA5}">
                      <a16:colId xmlns:a16="http://schemas.microsoft.com/office/drawing/2014/main" val="1530276977"/>
                    </a:ext>
                  </a:extLst>
                </a:gridCol>
                <a:gridCol w="8739052">
                  <a:extLst>
                    <a:ext uri="{9D8B030D-6E8A-4147-A177-3AD203B41FA5}">
                      <a16:colId xmlns:a16="http://schemas.microsoft.com/office/drawing/2014/main" val="256021929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36491646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54150096"/>
                    </a:ext>
                  </a:extLst>
                </a:gridCol>
              </a:tblGrid>
              <a:tr h="7109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3000" b="1" dirty="0" err="1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b="1" dirty="0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b="1" dirty="0" err="1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3000" b="1" dirty="0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</a:t>
                      </a:r>
                      <a:endParaRPr lang="vi-VN" sz="3000" b="1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400" b="1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vi-VN" sz="2400" b="1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400" b="1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071040"/>
                  </a:ext>
                </a:extLst>
              </a:tr>
              <a:tr h="3414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0932"/>
                  </a:ext>
                </a:extLst>
              </a:tr>
              <a:tr h="3907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17141"/>
                  </a:ext>
                </a:extLst>
              </a:tr>
              <a:tr h="651802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ThânBài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hệ thống luận điểm thể hiện quan điểm của người 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55966"/>
                  </a:ext>
                </a:extLst>
              </a:tr>
              <a:tr h="37245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lí lẽ thuyết phục, đa dạng để làm sáng tỏ luận 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61271"/>
                  </a:ext>
                </a:extLst>
              </a:tr>
              <a:tr h="37245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bằng chứng đầy đủ, phù hợp, xác đáng để làm sáng tỏ lí 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672988"/>
                  </a:ext>
                </a:extLst>
              </a:tr>
              <a:tr h="70999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 cách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 với các ý kiến trái chiều một cách hợp 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22168"/>
                  </a:ext>
                </a:extLst>
              </a:tr>
              <a:tr h="4073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647528"/>
                  </a:ext>
                </a:extLst>
              </a:tr>
              <a:tr h="39830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795792"/>
                  </a:ext>
                </a:extLst>
              </a:tr>
              <a:tr h="4146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b="1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37652"/>
                  </a:ext>
                </a:extLst>
              </a:tr>
              <a:tr h="41549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922"/>
                  </a:ext>
                </a:extLst>
              </a:tr>
              <a:tr h="113904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rành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64" marR="55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6487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plant&#10;&#10;Description automatically generated">
            <a:extLst>
              <a:ext uri="{FF2B5EF4-FFF2-40B4-BE49-F238E27FC236}">
                <a16:creationId xmlns:a16="http://schemas.microsoft.com/office/drawing/2014/main" id="{ACDD2D60-2E20-6D4A-A46C-08567E2AD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6" y="-203957"/>
            <a:ext cx="11109519" cy="8636000"/>
          </a:xfrm>
          <a:prstGeom prst="rect">
            <a:avLst/>
          </a:prstGeom>
        </p:spPr>
      </p:pic>
      <p:sp>
        <p:nvSpPr>
          <p:cNvPr id="41" name="文本框 109"/>
          <p:cNvSpPr txBox="1"/>
          <p:nvPr/>
        </p:nvSpPr>
        <p:spPr>
          <a:xfrm>
            <a:off x="1926133" y="2113441"/>
            <a:ext cx="7945033" cy="1476899"/>
          </a:xfrm>
          <a:prstGeom prst="rect">
            <a:avLst/>
          </a:prstGeom>
          <a:noFill/>
        </p:spPr>
        <p:txBody>
          <a:bodyPr wrap="square" lIns="121496" tIns="60748" rIns="121496" bIns="60748" rtlCol="0">
            <a:spAutoFit/>
          </a:bodyPr>
          <a:lstStyle/>
          <a:p>
            <a:pPr marL="0" marR="0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VĂN </a:t>
            </a:r>
          </a:p>
          <a:p>
            <a:pPr marL="0" marR="0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THAM KHẢO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87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1"/>
            <a:ext cx="8458200" cy="5973763"/>
          </a:xfrm>
        </p:spPr>
        <p:txBody>
          <a:bodyPr/>
          <a:lstStyle/>
          <a:p>
            <a:endParaRPr lang="vi-VN" altLang="vi-VN"/>
          </a:p>
        </p:txBody>
      </p:sp>
      <p:pic>
        <p:nvPicPr>
          <p:cNvPr id="110596" name="Picture 4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514600" y="352697"/>
            <a:ext cx="3352800" cy="49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vi-VN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vi-VN" sz="48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BÀI </a:t>
            </a:r>
          </a:p>
          <a:p>
            <a:pPr algn="ctr">
              <a:buFontTx/>
              <a:buNone/>
            </a:pPr>
            <a:r>
              <a:rPr lang="en-US" altLang="vi-VN" sz="48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VĂN</a:t>
            </a:r>
          </a:p>
          <a:p>
            <a:pPr algn="ctr">
              <a:buFontTx/>
              <a:buNone/>
            </a:pPr>
            <a:r>
              <a:rPr lang="en-US" altLang="vi-VN" sz="48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THAM </a:t>
            </a:r>
          </a:p>
          <a:p>
            <a:pPr algn="ctr">
              <a:buFontTx/>
              <a:buNone/>
            </a:pPr>
            <a:r>
              <a:rPr lang="en-US" altLang="vi-VN" sz="48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KHẢO</a:t>
            </a:r>
            <a:endParaRPr lang="en-US" altLang="vi-VN" sz="4800" b="1" dirty="0">
              <a:solidFill>
                <a:srgbClr val="00206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324600" y="927463"/>
            <a:ext cx="3048000" cy="42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vi-VN" sz="3000" b="1" dirty="0" smtClean="0">
                <a:solidFill>
                  <a:srgbClr val="FF0000"/>
                </a:solidFill>
                <a:latin typeface=".VnArabia" pitchFamily="34" charset="0"/>
              </a:rPr>
              <a:t>I.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.VnArabia" pitchFamily="34" charset="0"/>
              </a:rPr>
              <a:t>Mở</a:t>
            </a:r>
            <a:r>
              <a:rPr lang="en-US" altLang="vi-VN" sz="30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.VnArabia" pitchFamily="34" charset="0"/>
              </a:rPr>
              <a:t>bài</a:t>
            </a:r>
            <a:r>
              <a:rPr lang="en-US" altLang="vi-VN" sz="3000" b="1" dirty="0">
                <a:solidFill>
                  <a:srgbClr val="FF0000"/>
                </a:solidFill>
                <a:latin typeface=".VnArabia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vi-VN" sz="3000" b="1" dirty="0" smtClean="0">
                <a:solidFill>
                  <a:srgbClr val="FF0000"/>
                </a:solidFill>
                <a:latin typeface=".VnArabia" pitchFamily="34" charset="0"/>
              </a:rPr>
              <a:t>II.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.VnArabia" pitchFamily="34" charset="0"/>
              </a:rPr>
              <a:t>Thân</a:t>
            </a:r>
            <a:r>
              <a:rPr lang="en-US" altLang="vi-VN" sz="30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.VnArabia" pitchFamily="34" charset="0"/>
              </a:rPr>
              <a:t>bài</a:t>
            </a:r>
            <a:endParaRPr lang="en-US" altLang="vi-VN" sz="3000" b="1" dirty="0" smtClean="0">
              <a:solidFill>
                <a:srgbClr val="FF0000"/>
              </a:solidFill>
              <a:latin typeface=".VnArabia" pitchFamily="34" charset="0"/>
            </a:endParaRPr>
          </a:p>
          <a:p>
            <a:pPr>
              <a:buFontTx/>
              <a:buNone/>
            </a:pPr>
            <a:r>
              <a:rPr lang="en-US" altLang="vi-VN" sz="3000" b="1" i="1" dirty="0" err="1" smtClean="0">
                <a:solidFill>
                  <a:srgbClr val="3333FF"/>
                </a:solidFill>
                <a:latin typeface=".VnArabia" pitchFamily="34" charset="0"/>
              </a:rPr>
              <a:t>Luận</a:t>
            </a:r>
            <a:r>
              <a:rPr lang="en-US" altLang="vi-VN" sz="3000" b="1" i="1" dirty="0" smtClean="0">
                <a:solidFill>
                  <a:srgbClr val="3333FF"/>
                </a:solidFill>
                <a:latin typeface=".VnArabia" pitchFamily="34" charset="0"/>
              </a:rPr>
              <a:t> </a:t>
            </a:r>
            <a:r>
              <a:rPr lang="en-US" altLang="vi-VN" sz="3000" b="1" i="1" dirty="0" err="1" smtClean="0">
                <a:solidFill>
                  <a:srgbClr val="3333FF"/>
                </a:solidFill>
                <a:latin typeface=".VnArabia" pitchFamily="34" charset="0"/>
              </a:rPr>
              <a:t>điểm</a:t>
            </a:r>
            <a:r>
              <a:rPr lang="en-US" altLang="vi-VN" sz="3000" b="1" i="1" dirty="0" smtClean="0">
                <a:solidFill>
                  <a:srgbClr val="3333FF"/>
                </a:solidFill>
                <a:latin typeface=".VnArabia" pitchFamily="34" charset="0"/>
              </a:rPr>
              <a:t> 1</a:t>
            </a:r>
          </a:p>
          <a:p>
            <a:pPr>
              <a:buFontTx/>
              <a:buNone/>
            </a:pPr>
            <a:r>
              <a:rPr lang="en-US" altLang="vi-VN" sz="3000" b="1" i="1" dirty="0" err="1" smtClean="0">
                <a:solidFill>
                  <a:srgbClr val="3333FF"/>
                </a:solidFill>
                <a:latin typeface=".VnArabia" pitchFamily="34" charset="0"/>
              </a:rPr>
              <a:t>Luận</a:t>
            </a:r>
            <a:r>
              <a:rPr lang="en-US" altLang="vi-VN" sz="3000" b="1" i="1" dirty="0" smtClean="0">
                <a:solidFill>
                  <a:srgbClr val="3333FF"/>
                </a:solidFill>
                <a:latin typeface=".VnArabia" pitchFamily="34" charset="0"/>
              </a:rPr>
              <a:t> </a:t>
            </a:r>
            <a:r>
              <a:rPr lang="en-US" altLang="vi-VN" sz="3000" b="1" i="1" dirty="0" err="1" smtClean="0">
                <a:solidFill>
                  <a:srgbClr val="3333FF"/>
                </a:solidFill>
                <a:latin typeface=".VnArabia" pitchFamily="34" charset="0"/>
              </a:rPr>
              <a:t>điểm</a:t>
            </a:r>
            <a:r>
              <a:rPr lang="en-US" altLang="vi-VN" sz="3000" b="1" i="1" dirty="0" smtClean="0">
                <a:solidFill>
                  <a:srgbClr val="3333FF"/>
                </a:solidFill>
                <a:latin typeface=".VnArabia" pitchFamily="34" charset="0"/>
              </a:rPr>
              <a:t> 2</a:t>
            </a:r>
          </a:p>
          <a:p>
            <a:pPr>
              <a:buFontTx/>
              <a:buNone/>
            </a:pPr>
            <a:r>
              <a:rPr lang="en-US" altLang="vi-VN" sz="3000" b="1" i="1" dirty="0" err="1" smtClean="0">
                <a:solidFill>
                  <a:srgbClr val="3333FF"/>
                </a:solidFill>
                <a:latin typeface=".VnArabia" pitchFamily="34" charset="0"/>
              </a:rPr>
              <a:t>Luận</a:t>
            </a:r>
            <a:r>
              <a:rPr lang="en-US" altLang="vi-VN" sz="3000" b="1" i="1" dirty="0" smtClean="0">
                <a:solidFill>
                  <a:srgbClr val="3333FF"/>
                </a:solidFill>
                <a:latin typeface=".VnArabia" pitchFamily="34" charset="0"/>
              </a:rPr>
              <a:t> </a:t>
            </a:r>
            <a:r>
              <a:rPr lang="en-US" altLang="vi-VN" sz="3000" b="1" i="1" dirty="0" err="1" smtClean="0">
                <a:solidFill>
                  <a:srgbClr val="3333FF"/>
                </a:solidFill>
                <a:latin typeface=".VnArabia" pitchFamily="34" charset="0"/>
              </a:rPr>
              <a:t>điểm</a:t>
            </a:r>
            <a:r>
              <a:rPr lang="en-US" altLang="vi-VN" sz="3000" b="1" i="1" dirty="0" smtClean="0">
                <a:solidFill>
                  <a:srgbClr val="3333FF"/>
                </a:solidFill>
                <a:latin typeface=".VnArabia" pitchFamily="34" charset="0"/>
              </a:rPr>
              <a:t> 3</a:t>
            </a:r>
          </a:p>
          <a:p>
            <a:pPr>
              <a:buFontTx/>
              <a:buNone/>
            </a:pPr>
            <a:r>
              <a:rPr lang="en-US" altLang="vi-VN" sz="3000" b="1" i="1" dirty="0" err="1" smtClean="0">
                <a:solidFill>
                  <a:srgbClr val="00B050"/>
                </a:solidFill>
                <a:latin typeface=".VnArabia" pitchFamily="34" charset="0"/>
              </a:rPr>
              <a:t>Bàn</a:t>
            </a:r>
            <a:r>
              <a:rPr lang="en-US" altLang="vi-VN" sz="3000" b="1" i="1" dirty="0" smtClean="0">
                <a:solidFill>
                  <a:srgbClr val="00B050"/>
                </a:solidFill>
                <a:latin typeface=".VnArabia" pitchFamily="34" charset="0"/>
              </a:rPr>
              <a:t> </a:t>
            </a:r>
            <a:r>
              <a:rPr lang="en-US" altLang="vi-VN" sz="3000" b="1" i="1" dirty="0" err="1" smtClean="0">
                <a:solidFill>
                  <a:srgbClr val="00B050"/>
                </a:solidFill>
                <a:latin typeface=".VnArabia" pitchFamily="34" charset="0"/>
              </a:rPr>
              <a:t>luận</a:t>
            </a:r>
            <a:endParaRPr lang="en-US" altLang="vi-VN" sz="3000" b="1" i="1" dirty="0">
              <a:solidFill>
                <a:srgbClr val="00B050"/>
              </a:solidFill>
              <a:latin typeface=".VnArabia" pitchFamily="34" charset="0"/>
            </a:endParaRPr>
          </a:p>
          <a:p>
            <a:pPr>
              <a:buFontTx/>
              <a:buNone/>
            </a:pPr>
            <a:r>
              <a:rPr lang="en-US" altLang="vi-VN" sz="3000" b="1" dirty="0" smtClean="0">
                <a:solidFill>
                  <a:srgbClr val="FF0000"/>
                </a:solidFill>
              </a:rPr>
              <a:t>III. </a:t>
            </a:r>
            <a:r>
              <a:rPr lang="en-US" altLang="vi-VN" sz="3000" b="1" dirty="0" err="1" smtClean="0">
                <a:solidFill>
                  <a:srgbClr val="FF0000"/>
                </a:solidFill>
              </a:rPr>
              <a:t>Kết</a:t>
            </a:r>
            <a:r>
              <a:rPr lang="en-US" altLang="vi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vi-VN" sz="3000" b="1" dirty="0" err="1" smtClean="0">
                <a:solidFill>
                  <a:srgbClr val="FF0000"/>
                </a:solidFill>
              </a:rPr>
              <a:t>bài</a:t>
            </a:r>
            <a:endParaRPr lang="en-US" altLang="vi-VN" sz="3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29028" name="Picture 4" descr="4b25b391_70c14708_lacay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4097" y="713468"/>
            <a:ext cx="11739563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/>
            <a:r>
              <a:rPr lang="en-US" altLang="zh-CN" sz="3200" dirty="0">
                <a:latin typeface="Times New Roman" pitchFamily="18" charset="0"/>
              </a:rPr>
              <a:t> </a:t>
            </a:r>
            <a:endParaRPr lang="en-US" sz="3200" dirty="0">
              <a:solidFill>
                <a:srgbClr val="FF5050"/>
              </a:solidFill>
              <a:latin typeface="Times New Roman" pitchFamily="18" charset="0"/>
            </a:endParaRPr>
          </a:p>
          <a:p>
            <a:pPr marL="228600" indent="-228600" algn="just"/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MỞ BÀI</a:t>
            </a:r>
            <a:r>
              <a:rPr lang="en-US" sz="3200" dirty="0" smtClean="0">
                <a:latin typeface="Times New Roman" pitchFamily="18" charset="0"/>
              </a:rPr>
              <a:t>: 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</a:rPr>
              <a:t>Những người thợ tốt nhất tạc lên đá không phải là công cụ sắt 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</a:rPr>
              <a:t>hay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</a:rPr>
              <a:t>đồng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</a:rPr>
              <a:t>, mà là bàn tay dịu dàng của gió và nước làm việc thư thả 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</a:rPr>
              <a:t>thời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</a:rPr>
              <a:t>gian thoải mái. – Henry David Thoreau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t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hiên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nhiên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luôn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chứa đựng những điều kỳ bí với sức hút lạ thường khiến cho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con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người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mong muốn khám phá những điều diệu kỳ ẩn sâu bên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trong.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t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ình yêu thiên nhiên là đề tài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muôn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thuở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tri kỉ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</a:rPr>
              <a:t>người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cầm bút.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góc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nhìn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nghiệm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hoang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dã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“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</a:rPr>
              <a:t>Muối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”.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đặt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vấn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: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hoang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dã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31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425" y="0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91440" y="225425"/>
            <a:ext cx="1210056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vi-VN" sz="2400" b="1" dirty="0" smtClean="0">
                <a:solidFill>
                  <a:srgbClr val="CC00CC"/>
                </a:solidFill>
                <a:latin typeface="Times New Roman" pitchFamily="18" charset="0"/>
              </a:rPr>
              <a:t>   LUẬN ĐIỂM 1</a:t>
            </a:r>
            <a:r>
              <a:rPr lang="vi-VN" sz="2400" dirty="0" smtClean="0">
                <a:latin typeface="Times New Roman" pitchFamily="18" charset="0"/>
              </a:rPr>
              <a:t>: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Thiên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nhiên là những gì tồn tại xung quanh chúng ta nhưng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phải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con người tạo ra. Tình yêu thiên nhiên là sống hòa hợp, gắn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bó,rung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động trước những cảnh đẹp của tự nhiên. Chúng ta yêu quý,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trântrọng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những gì thiên nhiên tặng ban đồng thời phải giữ gìn và bảo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vệnét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đẹp trù phú, hoang dã. Thế nhưng, thực trạng săn bắn thú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rừngđang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diễn ra phức tạp và nghiêm trọng. “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</a:rPr>
              <a:t>Muối của rừng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” kể về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một ông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già tên Diểu đi săn thú rừng trong tiết xuân. Ông bắn được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khỉ đực trong đàn khỉ, nhưng khỉ cái cứu khỉ đực, còn khỉ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con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cướp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súng của ông. Cuối cùng, ông băng bó cho khỉ đực và thả nó đi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sau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những chiêm nghiệm sâu sắc. Như vậy, hành trình cầm súng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săn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thú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rừng của ông Diểu chính là quá trình xâm lấn không gian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nhiên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của văn minh con người. Bởi ông Diểu nhìn thiên nhiên như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mộtthứ phông nền để trục lợi và thỏa mãn bản thân. Ông bắn thú không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để lấy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thức ăn, mà để giải trí nhân dịp “thằng con học ở nước ngoài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gửi về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biếu ông khẩu súng hai nòng”. Ông vào rừng, lấy thiên nhiên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làm niềm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khuây khỏa “tất cả những trò nhố nhăng đê tiện hàng ngày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”. Cầm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cây súng trong tay, ông Diểu như một vị thánh, có quyền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quyết định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sinh hay sát với muông thú. Ông tha cho mấy con chim vì “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chim xanh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ông chén chán rồi.” Ông tha cho đôi gà rừng sau khi tự nhủ “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bắn sẽ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trượt thôi”. Rồi với quyền lực của cây súng, của khoa học và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văn minh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, ông bắn thành công một chú khỉ. Ông không coi thiên nhiên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là thiên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nhiên, mà soi chiếu thiên nhiên từ lăng kính con người. Ông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trút lên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chú khỉ tội nghiệp những hằn học mà ông mang từ xã hội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vào trong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</a:rPr>
              <a:t>rừng. Thực trạng phá hủy thiên nhiên hiện nay đang diễn ra nghiêm trọng.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31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425" y="0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228600" y="225425"/>
            <a:ext cx="11423469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/>
            <a:r>
              <a:rPr lang="vi-VN" sz="2200" b="1" dirty="0" smtClean="0">
                <a:solidFill>
                  <a:srgbClr val="CC00CC"/>
                </a:solidFill>
                <a:latin typeface="Times New Roman" pitchFamily="18" charset="0"/>
              </a:rPr>
              <a:t>           </a:t>
            </a:r>
            <a:r>
              <a:rPr lang="vi-VN" sz="2800" b="1" dirty="0" smtClean="0">
                <a:solidFill>
                  <a:srgbClr val="CC00CC"/>
                </a:solidFill>
                <a:latin typeface="Times New Roman" pitchFamily="18" charset="0"/>
              </a:rPr>
              <a:t>LUẬN ĐIỂM 1</a:t>
            </a:r>
            <a:r>
              <a:rPr lang="vi-VN" sz="2800" dirty="0" smtClean="0">
                <a:latin typeface="Times New Roman" pitchFamily="18" charset="0"/>
              </a:rPr>
              <a:t>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Theo Báo cáo Sức sống Hành tinh 2020 của Tổ chức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Quốc tế về Bảo tồn Thiên nhiên (WWF), trong vòng 50 năm qua,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quần thể các loài động vật có xương sống đã suy giảm 68%. Tại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Việt Nam, nhiều loài động vật hoang dã đang đối mặt với nguy cơ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tuyệt chủng do bị buôn bán và tiêu thụ bất hợp pháp vì nhiều mục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đích khác nhau như làm thực phẩm, thuốc chữa bệnh, đồ trang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sức. Đặc biệt gần đây, giới trẻ rộ lên phong trào nuôi thú cưng là các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loài động vật hoang dã độc, lạ. Tại vườn Quốc gia Tràm Chim - Đồng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Tháp, trước đây có khoảng 7.000 cò ốc và hàng chục ngàn chim di cư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khác cư ngụ. Nay các loài này gần như vắng bóng, chỉ còn lác đác một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số con, một số đàn tìm đến. Minh chứng năm 2019 chỉ có 4 con sếu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đầu đỏ bay về, trong năm 2020, gần như không thấy đàn nào di cư về.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Tương tự thành phố Cần Thơ, nơi đây vườn chim Bằng Lăng,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phường Thới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Thuận, quận Thốt Nốt từng được ví là thiên đường chim trời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bởi sự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đa dạng phong phú các loài chim di cư bay về cư ngụ. Song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hiện nay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, tại vườn chim này,  số lượng chim, đàn bay về quá ít, chỉ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</a:rPr>
              <a:t>đếm trên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</a:rPr>
              <a:t>đầu ngón tay.</a:t>
            </a:r>
          </a:p>
          <a:p>
            <a:pPr marL="228600" indent="-228600"/>
            <a:endParaRPr lang="en-US" sz="2400" dirty="0" smtClean="0">
              <a:latin typeface="Times New Roman" pitchFamily="18" charset="0"/>
            </a:endParaRPr>
          </a:p>
          <a:p>
            <a:pPr marL="228600" indent="-228600"/>
            <a:endParaRPr lang="en-US" sz="2200" dirty="0" smtClean="0">
              <a:latin typeface="Times New Roman" pitchFamily="18" charset="0"/>
            </a:endParaRPr>
          </a:p>
          <a:p>
            <a:pPr marL="228600" indent="-228600" algn="ctr"/>
            <a:r>
              <a:rPr lang="vi-VN" sz="2400" dirty="0" smtClean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242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31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425" y="0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1487488" y="681385"/>
            <a:ext cx="9477375" cy="35394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 b="1" dirty="0" smtClean="0">
                <a:solidFill>
                  <a:srgbClr val="3333FF"/>
                </a:solidFill>
                <a:latin typeface="Times New Roman" pitchFamily="18" charset="0"/>
              </a:rPr>
              <a:t>VIẾT </a:t>
            </a:r>
          </a:p>
          <a:p>
            <a:pPr algn="ctr"/>
            <a:r>
              <a:rPr lang="vi-VN" sz="4000" b="1" dirty="0" smtClean="0">
                <a:solidFill>
                  <a:srgbClr val="3333FF"/>
                </a:solidFill>
                <a:latin typeface="Times New Roman" pitchFamily="18" charset="0"/>
              </a:rPr>
              <a:t>VĂN </a:t>
            </a:r>
            <a:r>
              <a:rPr lang="vi-VN" sz="4000" b="1" dirty="0">
                <a:solidFill>
                  <a:srgbClr val="3333FF"/>
                </a:solidFill>
                <a:latin typeface="Times New Roman" pitchFamily="18" charset="0"/>
              </a:rPr>
              <a:t>BẢN NGHỊ LUẬN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rgbClr val="3333FF"/>
                </a:solidFill>
                <a:latin typeface="Times New Roman" pitchFamily="18" charset="0"/>
              </a:rPr>
              <a:t>VỀ MỘT VẤN ĐỀ XÃ HỘI </a:t>
            </a:r>
            <a:endParaRPr lang="en-US" sz="40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rgbClr val="3333FF"/>
                </a:solidFill>
                <a:latin typeface="Times New Roman" pitchFamily="18" charset="0"/>
              </a:rPr>
              <a:t>TRONG TÁC PHẨM VĂN HỌC</a:t>
            </a:r>
            <a:endParaRPr lang="en-US" altLang="zh-CN" sz="4000" b="1" dirty="0">
              <a:solidFill>
                <a:srgbClr val="3333FF"/>
              </a:solidFill>
              <a:latin typeface="Times New Roman" pitchFamily="18" charset="0"/>
              <a:sym typeface="WenYue GuDianMingChaoTi (Non-Co"/>
            </a:endParaRPr>
          </a:p>
          <a:p>
            <a:r>
              <a:rPr lang="en-US" altLang="zh-CN" sz="6000" b="1" dirty="0">
                <a:solidFill>
                  <a:srgbClr val="3333FF"/>
                </a:solidFill>
                <a:sym typeface="WenYue GuDianMingChaoTi (Non-Co"/>
              </a:rPr>
              <a:t>             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12918" b="5328"/>
          <a:stretch/>
        </p:blipFill>
        <p:spPr>
          <a:xfrm rot="1158593">
            <a:off x="8203404" y="4187398"/>
            <a:ext cx="3087104" cy="2266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 b="11325"/>
          <a:stretch/>
        </p:blipFill>
        <p:spPr>
          <a:xfrm rot="20485441">
            <a:off x="1774530" y="3988960"/>
            <a:ext cx="3174005" cy="2711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31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425" y="0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228600" y="161925"/>
            <a:ext cx="11739563" cy="68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/>
            <a:r>
              <a:rPr lang="en-US" altLang="zh-CN" sz="3200" dirty="0">
                <a:latin typeface="Times New Roman" pitchFamily="18" charset="0"/>
              </a:rPr>
              <a:t> </a:t>
            </a:r>
            <a:r>
              <a:rPr lang="vi-VN" altLang="zh-CN" sz="3200" dirty="0">
                <a:latin typeface="Times New Roman" pitchFamily="18" charset="0"/>
              </a:rPr>
              <a:t> </a:t>
            </a:r>
            <a:r>
              <a:rPr lang="vi-VN" altLang="zh-CN" sz="2200" b="1" dirty="0" smtClean="0">
                <a:solidFill>
                  <a:srgbClr val="FF5050"/>
                </a:solidFill>
                <a:latin typeface="+mn-lt"/>
              </a:rPr>
              <a:t>LUẬN ĐIỂM 2</a:t>
            </a:r>
            <a:r>
              <a:rPr lang="vi-VN" altLang="zh-CN" sz="2200" dirty="0" smtClean="0">
                <a:solidFill>
                  <a:srgbClr val="FF5050"/>
                </a:solidFill>
                <a:latin typeface="+mn-lt"/>
              </a:rPr>
              <a:t>: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“</a:t>
            </a:r>
            <a:r>
              <a:rPr lang="vi-VN" sz="2200" i="1" dirty="0" smtClean="0">
                <a:solidFill>
                  <a:srgbClr val="002060"/>
                </a:solidFill>
                <a:latin typeface="+mn-lt"/>
              </a:rPr>
              <a:t>Muối </a:t>
            </a:r>
            <a:r>
              <a:rPr lang="vi-VN" sz="2200" i="1" dirty="0">
                <a:solidFill>
                  <a:srgbClr val="002060"/>
                </a:solidFill>
                <a:latin typeface="+mn-lt"/>
              </a:rPr>
              <a:t>của rừng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” đưa ra lời cảnh báo, nhắc nhở độc giả về những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hậu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quả 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khôn lường của việc săn bắn động vật hoang dã. Việc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săn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bắt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 chim, thú rừng tuỳ tiện cùng với nạn đốt phá rừng bừa bãi đã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phá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hoại 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nghiêm trọng môi trường sống của nhiều loài động vật, làm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cho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một 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số loài trở nên hung dữ, gây ra những thảm hoạ đối với con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người.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Chẳng 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hạn như nạn voi dữ, lợn rừng phá hoại cơ sở sản xuất ở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Gia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200" dirty="0" smtClean="0">
                <a:solidFill>
                  <a:srgbClr val="002060"/>
                </a:solidFill>
                <a:latin typeface="+mn-lt"/>
              </a:rPr>
              <a:t>Lai</a:t>
            </a:r>
            <a:r>
              <a:rPr lang="vi-VN" sz="2200" dirty="0">
                <a:solidFill>
                  <a:srgbClr val="002060"/>
                </a:solidFill>
                <a:latin typeface="+mn-lt"/>
              </a:rPr>
              <a:t>; nạn chuột, châu chấu phá hoại mùa màng ở nhiều nơi…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rậm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ngụ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Campuchia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nhốt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/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31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425" y="0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-104502" y="161925"/>
            <a:ext cx="12072666" cy="68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   LUẬN ĐIỂM 3</a:t>
            </a:r>
            <a:r>
              <a:rPr lang="vi-VN" sz="2200" dirty="0" smtClean="0">
                <a:latin typeface="+mj-lt"/>
              </a:rPr>
              <a:t>: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Thiên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nhiên ban tặng cho chúng ta rất nhiều thứ, vậy mà ta không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giữ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gìn và bảo vệ. Giờ đây, khi môi trường đang dần bị xuống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cấp,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xuất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hiện nhiều “bệnh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lạ” hơn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, con người mới nhận thức được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tầm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quan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trọng của môi trường. Do vậy, chúng ta phải sống gần gũi,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hòa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hợp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với thiên nhiên;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đ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ưa thiên nhiên đến gần với cuộc sống của mình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chính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là trách nhiệm của mỗi con người.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“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Interpol…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/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31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2425" y="0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0" y="161925"/>
            <a:ext cx="11968163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Diểu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08548" name="Picture 4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676400" y="304800"/>
            <a:ext cx="749372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b="1" dirty="0"/>
              <a:t>   </a:t>
            </a:r>
            <a:endParaRPr lang="en-US" altLang="vi-VN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098" y="1345792"/>
            <a:ext cx="7138852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KẾT BÀI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đoàn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khoa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vànghệ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thuật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môitrường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conngười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yêu thiên nhiên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lòng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</a:rPr>
              <a:t>được thảnh thơi, yên bình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7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7" y="605703"/>
            <a:ext cx="2998059" cy="1004180"/>
          </a:xfrm>
          <a:prstGeom prst="rect">
            <a:avLst/>
          </a:prstGeom>
        </p:spPr>
      </p:pic>
      <p:pic>
        <p:nvPicPr>
          <p:cNvPr id="40" name="Picture 39" descr="A picture containing plant&#10;&#10;Description automatically generated">
            <a:extLst>
              <a:ext uri="{FF2B5EF4-FFF2-40B4-BE49-F238E27FC236}">
                <a16:creationId xmlns:a16="http://schemas.microsoft.com/office/drawing/2014/main" id="{ACDD2D60-2E20-6D4A-A46C-08567E2A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389" y="-1383814"/>
            <a:ext cx="11109519" cy="7238276"/>
          </a:xfrm>
          <a:prstGeom prst="rect">
            <a:avLst/>
          </a:prstGeom>
        </p:spPr>
      </p:pic>
      <p:sp>
        <p:nvSpPr>
          <p:cNvPr id="41" name="文本框 109"/>
          <p:cNvSpPr txBox="1"/>
          <p:nvPr/>
        </p:nvSpPr>
        <p:spPr>
          <a:xfrm>
            <a:off x="2557499" y="308777"/>
            <a:ext cx="6412609" cy="1969342"/>
          </a:xfrm>
          <a:prstGeom prst="rect">
            <a:avLst/>
          </a:prstGeom>
          <a:noFill/>
        </p:spPr>
        <p:txBody>
          <a:bodyPr wrap="square" lIns="121496" tIns="60748" rIns="121496" bIns="60748" rtlCol="0">
            <a:spAutoFit/>
          </a:bodyPr>
          <a:lstStyle/>
          <a:p>
            <a:pPr algn="ctr" defTabSz="910773"/>
            <a:r>
              <a:rPr lang="en-US" altLang="zh-CN" sz="4000" b="1" dirty="0" smtClean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HOẠT ĐỘNG 4</a:t>
            </a:r>
          </a:p>
          <a:p>
            <a:pPr algn="ctr" defTabSz="910773"/>
            <a:r>
              <a:rPr lang="en-US" altLang="zh-CN" sz="4000" b="1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VẬN DUNG</a:t>
            </a:r>
          </a:p>
          <a:p>
            <a:pPr algn="ctr" defTabSz="910773"/>
            <a:r>
              <a:rPr lang="en-US" altLang="zh-CN" sz="4000" b="1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(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Trả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)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8167" y="2834441"/>
            <a:ext cx="8821941" cy="179546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12700" algn="ctr">
            <a:solidFill>
              <a:srgbClr val="8C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HOÀN THÀNH PHT: </a:t>
            </a:r>
            <a:r>
              <a:rPr lang="en-US" sz="2800" b="1" dirty="0">
                <a:solidFill>
                  <a:srgbClr val="FFFF00"/>
                </a:solidFill>
              </a:rPr>
              <a:t>MÔ HÌNH DÀN BÀI NL</a:t>
            </a:r>
            <a:endParaRPr lang="vi-VN" sz="2800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VỀ MỘT VẤN ĐỀ XÃ HỘI TRONG TÁC PHẨM VH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08" y="2860765"/>
            <a:ext cx="3026406" cy="3762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" y="4741816"/>
            <a:ext cx="3315485" cy="18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866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12889870531564255827_57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828800" y="457200"/>
            <a:ext cx="8534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D60093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286000" y="1524000"/>
            <a:ext cx="746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34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83980"/>
            <a:ext cx="11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i="1" u="sng" dirty="0" smtClean="0">
                <a:solidFill>
                  <a:srgbClr val="FF0000"/>
                </a:solidFill>
              </a:rPr>
              <a:t>PHT</a:t>
            </a:r>
            <a:r>
              <a:rPr lang="en-US" altLang="vi-VN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MÔ </a:t>
            </a:r>
            <a:r>
              <a:rPr lang="en-US" sz="2400" b="1" dirty="0">
                <a:solidFill>
                  <a:srgbClr val="FF0000"/>
                </a:solidFill>
              </a:rPr>
              <a:t>HÌNH DÀN BÀI </a:t>
            </a:r>
            <a:r>
              <a:rPr lang="en-US" sz="2400" b="1" dirty="0" smtClean="0">
                <a:solidFill>
                  <a:srgbClr val="FF0000"/>
                </a:solidFill>
              </a:rPr>
              <a:t>NL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VỀ </a:t>
            </a:r>
            <a:r>
              <a:rPr lang="en-US" sz="2400" b="1" dirty="0">
                <a:solidFill>
                  <a:srgbClr val="FF0000"/>
                </a:solidFill>
              </a:rPr>
              <a:t>MỘT VẤN ĐỀ XÃ HỘI TRONG TÁC PHẨM VH</a:t>
            </a:r>
            <a:r>
              <a:rPr lang="en-US" altLang="vi-VN" sz="2400" b="1" i="1" dirty="0" smtClean="0">
                <a:solidFill>
                  <a:srgbClr val="FF0000"/>
                </a:solidFill>
              </a:rPr>
              <a:t> </a:t>
            </a:r>
            <a:endParaRPr lang="en-US" altLang="vi-VN" sz="24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0" y="5011512"/>
            <a:ext cx="4532810" cy="14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1703" y="1319349"/>
            <a:ext cx="10959737" cy="44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endParaRPr lang="en-US" altLang="zh-CN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103531"/>
            <a:ext cx="1173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zh-CN" sz="3000" b="1" dirty="0" smtClean="0">
                <a:solidFill>
                  <a:srgbClr val="0099FF"/>
                </a:solidFill>
                <a:latin typeface="Times New Roman" pitchFamily="18" charset="0"/>
              </a:rPr>
              <a:t> </a:t>
            </a:r>
            <a:endParaRPr lang="en-US" altLang="zh-CN" sz="30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10214"/>
              </p:ext>
            </p:extLst>
          </p:nvPr>
        </p:nvGraphicFramePr>
        <p:xfrm>
          <a:off x="457200" y="908822"/>
          <a:ext cx="11181806" cy="5773196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3577554342"/>
                    </a:ext>
                  </a:extLst>
                </a:gridCol>
                <a:gridCol w="9810206">
                  <a:extLst>
                    <a:ext uri="{9D8B030D-6E8A-4147-A177-3AD203B41FA5}">
                      <a16:colId xmlns:a16="http://schemas.microsoft.com/office/drawing/2014/main" val="1031183339"/>
                    </a:ext>
                  </a:extLst>
                </a:gridCol>
              </a:tblGrid>
              <a:tr h="204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cục</a:t>
                      </a:r>
                      <a:endParaRPr lang="vi-VN" sz="2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vi-VN" sz="28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98440"/>
                  </a:ext>
                </a:extLst>
              </a:tr>
              <a:tr h="409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265513"/>
                  </a:ext>
                </a:extLst>
              </a:tr>
              <a:tr h="40926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623383"/>
                  </a:ext>
                </a:extLst>
              </a:tr>
              <a:tr h="20463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63180"/>
                  </a:ext>
                </a:extLst>
              </a:tr>
              <a:tr h="17989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02 LĐ)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Luận đi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1: lí lẽ - bằng chứng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Luận điểm 2: lí lẽ - bằng chứng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19520"/>
                  </a:ext>
                </a:extLst>
              </a:tr>
              <a:tr h="139772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trái chiều: 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………………….…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 biện của tôi: </a:t>
                      </a:r>
                      <a:r>
                        <a:rPr lang="en-US" sz="26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595807"/>
                  </a:ext>
                </a:extLst>
              </a:tr>
              <a:tr h="409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KB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576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12620" algn="l"/>
                        </a:tabLst>
                      </a:pPr>
                      <a:r>
                        <a:rPr lang="vi-VN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Khẳng định lại vấn đề NL</a:t>
                      </a: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34415"/>
                  </a:ext>
                </a:extLst>
              </a:tr>
              <a:tr h="4092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588313"/>
                  </a:ext>
                </a:extLst>
              </a:tr>
            </a:tbl>
          </a:graphicData>
        </a:graphic>
      </p:graphicFrame>
      <p:pic>
        <p:nvPicPr>
          <p:cNvPr id="12" name="Picture 3" descr="724608s7aonrbepf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1" y="887701"/>
            <a:ext cx="1447800" cy="35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6944" y="5244031"/>
            <a:ext cx="4127653" cy="4094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6" tIns="60748" rIns="121496" bIns="60748" rtlCol="0" anchor="ctr"/>
          <a:lstStyle/>
          <a:p>
            <a:pPr algn="ctr" defTabSz="910773"/>
            <a:endParaRPr lang="zh-CN" altLang="en-US" sz="186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3" y="1097281"/>
            <a:ext cx="4127653" cy="4756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5616" y="2983267"/>
            <a:ext cx="2690949" cy="984457"/>
          </a:xfrm>
          <a:prstGeom prst="rect">
            <a:avLst/>
          </a:prstGeom>
          <a:noFill/>
        </p:spPr>
        <p:txBody>
          <a:bodyPr wrap="square" lIns="121496" tIns="60748" rIns="121496" bIns="60748" rtlCol="0">
            <a:spAutoFit/>
          </a:bodyPr>
          <a:lstStyle/>
          <a:p>
            <a:pPr algn="ctr" defTabSz="910773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HƯỚNG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DẪN VỀ NHÀ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44596" y="843806"/>
            <a:ext cx="5106155" cy="15183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691" tIns="60845" rIns="121691" bIns="60845" rtlCol="0" anchor="ctr"/>
          <a:lstStyle/>
          <a:p>
            <a:pPr algn="ctr" defTabSz="910773"/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mô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</a:p>
          <a:p>
            <a:pPr algn="ctr" defTabSz="910773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NL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XH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TPVH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6865" y="2819400"/>
            <a:ext cx="5106155" cy="1425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691" tIns="60845" rIns="121691" bIns="60845" rtlCol="0" anchor="ctr"/>
          <a:lstStyle/>
          <a:p>
            <a:pPr algn="ctr" defTabSz="910773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0773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SGK/31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smiley_04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8" y="4822911"/>
            <a:ext cx="1685107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89444" name="Picture 4" descr="Vintage_Twitter_BG_by_Artand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067800" y="60960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9446" name="Gai Xuan - Trang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7" name="WordArt 7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962400" cy="449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CHÂN  THÀNH </a:t>
            </a:r>
          </a:p>
          <a:p>
            <a:pPr algn="ctr"/>
            <a:r>
              <a:rPr lang="vi-VN" sz="3600" b="1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CÁM  ƠN</a:t>
            </a:r>
          </a:p>
        </p:txBody>
      </p:sp>
    </p:spTree>
    <p:extLst>
      <p:ext uri="{BB962C8B-B14F-4D97-AF65-F5344CB8AC3E}">
        <p14:creationId xmlns:p14="http://schemas.microsoft.com/office/powerpoint/2010/main" val="23021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9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9392" fill="hold"/>
                                        <p:tgtEl>
                                          <p:spTgt spid="189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4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46"/>
                </p:tgtEl>
              </p:cMediaNode>
            </p:audio>
          </p:childTnLst>
        </p:cTn>
      </p:par>
    </p:tnLst>
    <p:bldLst>
      <p:bldP spid="1894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4" y="1944625"/>
            <a:ext cx="5496424" cy="33131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428" y="3657887"/>
            <a:ext cx="1756661" cy="278083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0536" y="2672431"/>
            <a:ext cx="4900995" cy="1107567"/>
          </a:xfrm>
          <a:prstGeom prst="rect">
            <a:avLst/>
          </a:prstGeom>
          <a:noFill/>
        </p:spPr>
        <p:txBody>
          <a:bodyPr wrap="square" lIns="121496" tIns="60748" rIns="121496" bIns="60748" rtlCol="0">
            <a:spAutoFit/>
          </a:bodyPr>
          <a:lstStyle/>
          <a:p>
            <a:pPr defTabSz="910773"/>
            <a:r>
              <a:rPr lang="en-US" altLang="zh-CN" sz="6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KHỞI ĐỘNG</a:t>
            </a:r>
            <a:endParaRPr lang="zh-CN" altLang="en-US" sz="6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12918" b="5328"/>
          <a:stretch/>
        </p:blipFill>
        <p:spPr>
          <a:xfrm rot="1158593">
            <a:off x="7323931" y="4104549"/>
            <a:ext cx="3087104" cy="2266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209623" y="1068801"/>
            <a:ext cx="5315722" cy="2157413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12700" algn="ctr">
            <a:solidFill>
              <a:srgbClr val="8C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</a:rPr>
              <a:t>oàn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</a:rPr>
              <a:t>thành bảng KWL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</a:rPr>
              <a:t>kiểu bài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NL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vấn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</a:rPr>
              <a:t>tác phẩm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học</a:t>
            </a:r>
            <a:endParaRPr lang="vi-VN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4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56702"/>
              </p:ext>
            </p:extLst>
          </p:nvPr>
        </p:nvGraphicFramePr>
        <p:xfrm>
          <a:off x="190500" y="165100"/>
          <a:ext cx="11760200" cy="6737169"/>
        </p:xfrm>
        <a:graphic>
          <a:graphicData uri="http://schemas.openxmlformats.org/drawingml/2006/table">
            <a:tbl>
              <a:tblPr/>
              <a:tblGrid>
                <a:gridCol w="422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K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- </a:t>
                      </a: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Điều đã biết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W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- </a:t>
                      </a: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Điều muốn biết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L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- </a:t>
                      </a: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Điều học được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12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Phân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biệt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kiểu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bài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NL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về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một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vấn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đề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xã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hội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trong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tác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phẩm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văn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học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và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kiểu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bài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NLXH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về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tư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tưởng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đạo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lí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và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hiện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tượng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đời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sống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Giúp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30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3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en-US" sz="3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+mn-cs"/>
                        </a:rPr>
                        <a:t>c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ó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thái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độ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,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giải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pháp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phù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hợp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đối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với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vấn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đề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vi-VN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xã hội. 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Mục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đích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viết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bài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văn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nghị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luận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về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một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vấn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đề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xã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hội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trong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tác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phẩm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văn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học</a:t>
                      </a:r>
                      <a:r>
                        <a:rPr kumimoji="0" lang="vi-VN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Bố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cục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bài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viết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gồm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ba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phần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: MB, TB, KB</a:t>
                      </a:r>
                      <a:r>
                        <a:rPr kumimoji="0" lang="vi-VN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9" descr="4a4338ca_3cf203f8_cda8dbd97a5c4daedfaeffbwo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1971" y="46482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7" y="605703"/>
            <a:ext cx="2998059" cy="1004180"/>
          </a:xfrm>
          <a:prstGeom prst="rect">
            <a:avLst/>
          </a:prstGeom>
        </p:spPr>
      </p:pic>
      <p:pic>
        <p:nvPicPr>
          <p:cNvPr id="40" name="Picture 39" descr="A picture containing plant&#10;&#10;Description automatically generated">
            <a:extLst>
              <a:ext uri="{FF2B5EF4-FFF2-40B4-BE49-F238E27FC236}">
                <a16:creationId xmlns:a16="http://schemas.microsoft.com/office/drawing/2014/main" id="{ACDD2D60-2E20-6D4A-A46C-08567E2A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37" y="-1293223"/>
            <a:ext cx="11109519" cy="8636000"/>
          </a:xfrm>
          <a:prstGeom prst="rect">
            <a:avLst/>
          </a:prstGeom>
        </p:spPr>
      </p:pic>
      <p:sp>
        <p:nvSpPr>
          <p:cNvPr id="41" name="文本框 109"/>
          <p:cNvSpPr txBox="1"/>
          <p:nvPr/>
        </p:nvSpPr>
        <p:spPr>
          <a:xfrm>
            <a:off x="2897136" y="883174"/>
            <a:ext cx="6412609" cy="1969342"/>
          </a:xfrm>
          <a:prstGeom prst="rect">
            <a:avLst/>
          </a:prstGeom>
          <a:noFill/>
        </p:spPr>
        <p:txBody>
          <a:bodyPr wrap="square" lIns="121496" tIns="60748" rIns="121496" bIns="60748" rtlCol="0">
            <a:spAutoFit/>
          </a:bodyPr>
          <a:lstStyle/>
          <a:p>
            <a:pPr algn="ctr" defTabSz="910773"/>
            <a:r>
              <a:rPr lang="en-US" altLang="zh-CN" sz="4000" b="1" dirty="0" smtClean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HOẠT ĐỘNG 3</a:t>
            </a:r>
          </a:p>
          <a:p>
            <a:pPr algn="ctr" defTabSz="910773"/>
            <a:r>
              <a:rPr lang="en-US" altLang="zh-CN" sz="4000" b="1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LUYỆN TẬP </a:t>
            </a:r>
          </a:p>
          <a:p>
            <a:pPr algn="ctr" defTabSz="910773"/>
            <a:r>
              <a:rPr lang="en-US" altLang="zh-CN" sz="4000" b="1" dirty="0" smtClean="0">
                <a:solidFill>
                  <a:prstClr val="black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THỰC HÀNH VIẾT</a:t>
            </a:r>
            <a:endParaRPr lang="zh-CN" altLang="en-US" sz="4000" b="1" dirty="0">
              <a:solidFill>
                <a:prstClr val="black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197271" y="3812406"/>
            <a:ext cx="9812337" cy="179546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12700" algn="ctr">
            <a:solidFill>
              <a:srgbClr val="8C0000"/>
            </a:solidFill>
            <a:miter lim="800000"/>
            <a:headEnd/>
            <a:tailEnd/>
          </a:ln>
        </p:spPr>
        <p:txBody>
          <a:bodyPr anchor="ctr"/>
          <a:lstStyle/>
          <a:p>
            <a:pPr marL="269875" indent="-269875"/>
            <a:r>
              <a:rPr lang="vi-VN" sz="3200" b="1" u="sng" dirty="0">
                <a:solidFill>
                  <a:srgbClr val="FF9900"/>
                </a:solidFill>
                <a:latin typeface="Times New Roman" pitchFamily="18" charset="0"/>
              </a:rPr>
              <a:t>Đề </a:t>
            </a:r>
            <a:r>
              <a:rPr lang="en-US" sz="3200" b="1" u="sng" dirty="0" err="1">
                <a:solidFill>
                  <a:srgbClr val="FF9900"/>
                </a:solidFill>
                <a:latin typeface="Times New Roman" pitchFamily="18" charset="0"/>
              </a:rPr>
              <a:t>bài</a:t>
            </a:r>
            <a:r>
              <a:rPr lang="vi-VN" sz="3200" u="sng" dirty="0">
                <a:solidFill>
                  <a:srgbClr val="FF9900"/>
                </a:solidFill>
                <a:latin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v</a:t>
            </a:r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</a:rPr>
              <a:t>iết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</a:rPr>
              <a:t>văn nghị luận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mối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hệ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69875" indent="-269875"/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giữa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con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tự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nhiên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gợi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truyện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69875" indent="-269875"/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ngắn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Muối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rừng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” –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Nguyễn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Huy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Thiệp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866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10989" y="1172935"/>
            <a:ext cx="6035040" cy="37909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3775167"/>
            <a:ext cx="3500846" cy="2677884"/>
          </a:xfrm>
          <a:prstGeom prst="rect">
            <a:avLst/>
          </a:prstGeom>
        </p:spPr>
      </p:pic>
      <p:pic>
        <p:nvPicPr>
          <p:cNvPr id="8" name="图片 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6571" y="510068"/>
            <a:ext cx="3289838" cy="1325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13" y="2873828"/>
            <a:ext cx="3740787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12889870531564255827_57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828800" y="457200"/>
            <a:ext cx="8534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D60093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286000" y="1524000"/>
            <a:ext cx="746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34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1801" y="457200"/>
            <a:ext cx="662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</a:rPr>
              <a:t>BƯỚC 1: CHUẨN BỊ VIẾT</a:t>
            </a:r>
            <a:endParaRPr lang="en-US" altLang="vi-VN" sz="36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588" y="1367245"/>
            <a:ext cx="96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*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Đề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tài</a:t>
            </a:r>
            <a:r>
              <a:rPr lang="en-US" altLang="zh-CN" sz="30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Nạn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săn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hoang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dã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Nam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nay 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qua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“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Muối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”.</a:t>
            </a:r>
            <a:endParaRPr lang="en-US" altLang="zh-CN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3587" y="2457450"/>
            <a:ext cx="967957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zh-CN" sz="3000" b="1" i="1" dirty="0" smtClean="0">
                <a:solidFill>
                  <a:srgbClr val="009900"/>
                </a:solidFill>
                <a:latin typeface="Times New Roman" pitchFamily="18" charset="0"/>
              </a:rPr>
              <a:t>*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Những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căn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cứ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xác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định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đề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tài</a:t>
            </a:r>
            <a:r>
              <a:rPr lang="en-US" altLang="zh-CN" sz="30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  <a:r>
              <a:rPr lang="en-US" altLang="zh-CN" sz="3000" b="1" dirty="0">
                <a:latin typeface="Times New Roman" pitchFamily="18" charset="0"/>
              </a:rPr>
              <a:t> 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Diểu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săn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tiếp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cận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đàn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khỉ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dự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khỉ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sung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vang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khỉ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ngã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nhào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xuống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Diểu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giương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súng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khỉ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Diểu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đuổi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lũ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khỉ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dồn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khỉ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xuống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miệng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vực</a:t>
            </a:r>
            <a:r>
              <a:rPr lang="en-US" altLang="zh-CN" sz="3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sâu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en-US" altLang="zh-CN" sz="30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8" y="5351688"/>
            <a:ext cx="3735976" cy="12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7285" y="439651"/>
            <a:ext cx="4058144" cy="1575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6" y="2035650"/>
            <a:ext cx="4306389" cy="4258491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36914" y="2035650"/>
            <a:ext cx="5479734" cy="3777321"/>
          </a:xfrm>
          <a:prstGeom prst="wedgeEllipseCallout">
            <a:avLst>
              <a:gd name="adj1" fmla="val 70298"/>
              <a:gd name="adj2" fmla="val 123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78714" y="2367327"/>
            <a:ext cx="5342438" cy="4451002"/>
          </a:xfrm>
          <a:prstGeom prst="wedgeEllipseCallout">
            <a:avLst>
              <a:gd name="adj1" fmla="val 71765"/>
              <a:gd name="adj2" fmla="val -10923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45429" y="87650"/>
            <a:ext cx="6914606" cy="1382836"/>
            <a:chOff x="425703" y="121440"/>
            <a:chExt cx="8962387" cy="1236917"/>
          </a:xfrm>
        </p:grpSpPr>
        <p:sp>
          <p:nvSpPr>
            <p:cNvPr id="13" name="Rectangle: Rounded Corners 94"/>
            <p:cNvSpPr/>
            <p:nvPr/>
          </p:nvSpPr>
          <p:spPr>
            <a:xfrm>
              <a:off x="1888663" y="290953"/>
              <a:ext cx="7499427" cy="770520"/>
            </a:xfrm>
            <a:prstGeom prst="roundRect">
              <a:avLst>
                <a:gd name="adj" fmla="val 50000"/>
              </a:avLst>
            </a:prstGeom>
            <a:solidFill>
              <a:srgbClr val="FFFBEE"/>
            </a:solidFill>
            <a:ln w="38100" cap="flat" cmpd="sng" algn="ctr">
              <a:solidFill>
                <a:srgbClr val="E52626"/>
              </a:solidFill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25703" y="121440"/>
              <a:ext cx="1209317" cy="1236917"/>
            </a:xfrm>
            <a:prstGeom prst="ellipse">
              <a:avLst/>
            </a:prstGeom>
            <a:solidFill>
              <a:srgbClr val="FFFBE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380531" y="680544"/>
              <a:ext cx="499393" cy="0"/>
            </a:xfrm>
            <a:prstGeom prst="line">
              <a:avLst/>
            </a:prstGeom>
            <a:noFill/>
            <a:ln w="38100" cap="flat" cmpd="sng" algn="ctr">
              <a:solidFill>
                <a:srgbClr val="E33329"/>
              </a:solidFill>
              <a:prstDash val="soli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878285" y="384703"/>
            <a:ext cx="443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 smtClean="0">
                <a:solidFill>
                  <a:srgbClr val="6600CC"/>
                </a:solidFill>
              </a:rPr>
              <a:t>TÌM Ý, LẬP DÀN Ý</a:t>
            </a:r>
            <a:endParaRPr lang="vi-VN" sz="36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12889870531564255827_57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828800" y="457200"/>
            <a:ext cx="85344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D60093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286000" y="1524000"/>
            <a:ext cx="746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34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1801" y="457200"/>
            <a:ext cx="662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</a:rPr>
              <a:t>BƯỚC </a:t>
            </a:r>
            <a:r>
              <a:rPr lang="en-US" altLang="vi-VN" sz="3600" b="1" dirty="0" smtClean="0">
                <a:solidFill>
                  <a:srgbClr val="FF0000"/>
                </a:solidFill>
              </a:rPr>
              <a:t>2: TÌM Ý, LẬP DÀN Ý</a:t>
            </a:r>
            <a:endParaRPr lang="en-US" altLang="vi-VN" sz="36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0" y="5011512"/>
            <a:ext cx="4532810" cy="14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1703" y="1319349"/>
            <a:ext cx="10959737" cy="44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zh-CN" sz="3000" b="1" i="1" dirty="0" smtClean="0">
                <a:solidFill>
                  <a:srgbClr val="009900"/>
                </a:solidFill>
                <a:latin typeface="Times New Roman" pitchFamily="18" charset="0"/>
              </a:rPr>
              <a:t>* </a:t>
            </a:r>
            <a:r>
              <a:rPr lang="en-US" altLang="zh-CN" sz="3000" b="1" i="1" dirty="0" err="1">
                <a:solidFill>
                  <a:srgbClr val="009900"/>
                </a:solidFill>
                <a:latin typeface="Times New Roman" pitchFamily="18" charset="0"/>
              </a:rPr>
              <a:t>Tìm</a:t>
            </a:r>
            <a:r>
              <a:rPr lang="en-US" altLang="zh-CN" sz="3000" b="1" i="1" dirty="0">
                <a:solidFill>
                  <a:srgbClr val="009900"/>
                </a:solidFill>
                <a:latin typeface="Times New Roman" pitchFamily="18" charset="0"/>
              </a:rPr>
              <a:t> ý</a:t>
            </a:r>
            <a:r>
              <a:rPr lang="en-US" altLang="zh-CN" sz="3000" b="1" dirty="0">
                <a:solidFill>
                  <a:srgbClr val="009900"/>
                </a:solidFill>
                <a:latin typeface="Times New Roman" pitchFamily="18" charset="0"/>
              </a:rPr>
              <a:t>: 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Muối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trạng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săn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hoang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dã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ở</a:t>
            </a:r>
          </a:p>
          <a:p>
            <a:pPr marL="228600" indent="-228600"/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Nam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diễn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phổ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biến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khá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nghiêm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trọng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Thông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qua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“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Muối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0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i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”,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Nguyễn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Huy</a:t>
            </a:r>
            <a:endParaRPr lang="en-US" altLang="zh-CN" sz="3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Thiệp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gióng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hồi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chuông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cảnh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báo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hậu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quả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mức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hủy</a:t>
            </a:r>
            <a:endParaRPr lang="en-US" altLang="zh-CN" sz="3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diệt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môi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nhiên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do con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gây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ra.</a:t>
            </a:r>
            <a:endParaRPr lang="en-US" altLang="zh-CN" sz="3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giải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pháp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xử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lí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nạn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săn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bắn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hoang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dã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228600" indent="-228600"/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Thông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điệp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nghĩa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chung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vệ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nhiên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endParaRPr lang="en-US" altLang="zh-CN" sz="3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228600" indent="-228600"/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môi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muôn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en-US" altLang="zh-CN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3289</Words>
  <PresentationFormat>Widescreen</PresentationFormat>
  <Paragraphs>195</Paragraphs>
  <Slides>27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SimSun</vt:lpstr>
      <vt:lpstr>SimSun</vt:lpstr>
      <vt:lpstr>.VnArabia</vt:lpstr>
      <vt:lpstr>Algerian</vt:lpstr>
      <vt:lpstr>Arial</vt:lpstr>
      <vt:lpstr>Calibri</vt:lpstr>
      <vt:lpstr>Calibri Light</vt:lpstr>
      <vt:lpstr>等线</vt:lpstr>
      <vt:lpstr>DFPOP1-W9</vt:lpstr>
      <vt:lpstr>Times New Roman</vt:lpstr>
      <vt:lpstr>WenYue GuDianMingChaoTi (Non-Co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2017-06-14T07:10:00Z</dcterms:created>
  <dcterms:modified xsi:type="dcterms:W3CDTF">2023-08-01T02:27:00Z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