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65" r:id="rId3"/>
    <p:sldId id="256" r:id="rId4"/>
    <p:sldId id="260" r:id="rId5"/>
    <p:sldId id="267" r:id="rId6"/>
    <p:sldId id="268" r:id="rId7"/>
    <p:sldId id="262" r:id="rId8"/>
    <p:sldId id="263" r:id="rId9"/>
    <p:sldId id="269"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2" d="100"/>
          <a:sy n="42" d="100"/>
        </p:scale>
        <p:origin x="-67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93E48-3454-45F0-B344-94615F62E717}" type="datetimeFigureOut">
              <a:rPr lang="en-US" smtClean="0"/>
              <a:pPr/>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CC19D-99C8-4344-BF43-6DEF41CA072B}" type="slidenum">
              <a:rPr lang="en-US" smtClean="0"/>
              <a:pPr/>
              <a:t>‹#›</a:t>
            </a:fld>
            <a:endParaRPr lang="en-US"/>
          </a:p>
        </p:txBody>
      </p:sp>
    </p:spTree>
    <p:extLst>
      <p:ext uri="{BB962C8B-B14F-4D97-AF65-F5344CB8AC3E}">
        <p14:creationId xmlns:p14="http://schemas.microsoft.com/office/powerpoint/2010/main" xmlns="" val="391370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C4189-40C9-4C6E-8FD8-466C8E8ACB5C}"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219250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C4189-40C9-4C6E-8FD8-466C8E8ACB5C}"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128152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C4189-40C9-4C6E-8FD8-466C8E8ACB5C}"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159185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C4189-40C9-4C6E-8FD8-466C8E8ACB5C}"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25122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C4189-40C9-4C6E-8FD8-466C8E8ACB5C}"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46998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C4189-40C9-4C6E-8FD8-466C8E8ACB5C}"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418854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C4189-40C9-4C6E-8FD8-466C8E8ACB5C}"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337257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C4189-40C9-4C6E-8FD8-466C8E8ACB5C}"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10637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C4189-40C9-4C6E-8FD8-466C8E8ACB5C}"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90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C4189-40C9-4C6E-8FD8-466C8E8ACB5C}"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164424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C4189-40C9-4C6E-8FD8-466C8E8ACB5C}"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228127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C4189-40C9-4C6E-8FD8-466C8E8ACB5C}" type="datetimeFigureOut">
              <a:rPr lang="en-US" smtClean="0"/>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69C86-136B-45E6-B72B-23CC4EE20653}" type="slidenum">
              <a:rPr lang="en-US" smtClean="0"/>
              <a:pPr/>
              <a:t>‹#›</a:t>
            </a:fld>
            <a:endParaRPr lang="en-US"/>
          </a:p>
        </p:txBody>
      </p:sp>
    </p:spTree>
    <p:extLst>
      <p:ext uri="{BB962C8B-B14F-4D97-AF65-F5344CB8AC3E}">
        <p14:creationId xmlns:p14="http://schemas.microsoft.com/office/powerpoint/2010/main" xmlns="" val="302547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D:\New%20%20English_6_7_8-9%20CD\English8_CD2\Unknown%20Artist%20-%20Unknown%20Album%20-%2005.%20Track%205.mp3"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D:\New%20%20English_6_7_8-9%20CD\English8_CD2\Unknown%20Artist%20-%20Unknown%20Album%20-%2005.%20Track%205.mp3"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a:srcRect/>
          <a:stretch>
            <a:fillRect/>
          </a:stretch>
        </p:blipFill>
        <p:spPr bwMode="auto">
          <a:xfrm>
            <a:off x="838200" y="614365"/>
            <a:ext cx="7543800" cy="5557837"/>
          </a:xfrm>
          <a:prstGeom prst="rect">
            <a:avLst/>
          </a:prstGeom>
          <a:noFill/>
          <a:ln w="9525">
            <a:noFill/>
            <a:miter lim="800000"/>
            <a:headEnd/>
            <a:tailEnd/>
          </a:ln>
        </p:spPr>
      </p:pic>
      <p:sp>
        <p:nvSpPr>
          <p:cNvPr id="14340" name="Text Box 3"/>
          <p:cNvSpPr txBox="1">
            <a:spLocks noChangeArrowheads="1"/>
          </p:cNvSpPr>
          <p:nvPr/>
        </p:nvSpPr>
        <p:spPr bwMode="auto">
          <a:xfrm>
            <a:off x="0" y="1161633"/>
            <a:ext cx="9144000" cy="2800767"/>
          </a:xfrm>
          <a:prstGeom prst="rect">
            <a:avLst/>
          </a:prstGeom>
          <a:noFill/>
          <a:ln w="9525" algn="ctr">
            <a:noFill/>
            <a:miter lim="800000"/>
            <a:headEnd/>
            <a:tailEnd/>
          </a:ln>
        </p:spPr>
        <p:txBody>
          <a:bodyPr>
            <a:spAutoFit/>
          </a:bodyPr>
          <a:lstStyle/>
          <a:p>
            <a:pPr algn="ctr" eaLnBrk="0" hangingPunct="0">
              <a:spcBef>
                <a:spcPct val="50000"/>
              </a:spcBef>
              <a:defRPr/>
            </a:pPr>
            <a:r>
              <a:rPr lang="en-US" sz="3200" b="1" dirty="0">
                <a:latin typeface="Times New Roman" pitchFamily="18" charset="0"/>
              </a:rPr>
              <a:t>English </a:t>
            </a:r>
            <a:r>
              <a:rPr lang="en-US" sz="3200" b="1" dirty="0" smtClean="0">
                <a:latin typeface="Times New Roman" pitchFamily="18" charset="0"/>
              </a:rPr>
              <a:t>8</a:t>
            </a:r>
            <a:endParaRPr lang="en-US" sz="3200" b="1" dirty="0">
              <a:latin typeface="Times New Roman" pitchFamily="18" charset="0"/>
            </a:endParaRPr>
          </a:p>
          <a:p>
            <a:pPr algn="ctr">
              <a:spcBef>
                <a:spcPct val="50000"/>
              </a:spcBef>
              <a:defRPr/>
            </a:pPr>
            <a:r>
              <a:rPr lang="en-US" sz="3200" b="1" dirty="0">
                <a:latin typeface="Times New Roman" pitchFamily="18" charset="0"/>
              </a:rPr>
              <a:t>UNIT </a:t>
            </a:r>
            <a:r>
              <a:rPr lang="en-US" sz="3200" b="1" dirty="0" smtClean="0">
                <a:latin typeface="Times New Roman" pitchFamily="18" charset="0"/>
              </a:rPr>
              <a:t>7 </a:t>
            </a:r>
            <a:r>
              <a:rPr lang="en-US" sz="3200" b="1" dirty="0">
                <a:latin typeface="Times New Roman" pitchFamily="18" charset="0"/>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POLLUTION</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fontAlgn="auto">
              <a:spcBef>
                <a:spcPts val="0"/>
              </a:spcBef>
              <a:spcAft>
                <a:spcPts val="0"/>
              </a:spcAft>
              <a:defRPr/>
            </a:pPr>
            <a:endParaRPr lang="en-US" sz="3200" b="1" dirty="0" smtClean="0">
              <a:latin typeface="Times New Roman" pitchFamily="18" charset="0"/>
            </a:endParaRPr>
          </a:p>
          <a:p>
            <a:pPr algn="ctr" fontAlgn="auto">
              <a:spcBef>
                <a:spcPts val="0"/>
              </a:spcBef>
              <a:spcAft>
                <a:spcPts val="0"/>
              </a:spcAft>
              <a:defRPr/>
            </a:pPr>
            <a:r>
              <a:rPr lang="en-US" sz="3200" b="1" dirty="0" smtClean="0">
                <a:latin typeface="Times New Roman" pitchFamily="18" charset="0"/>
              </a:rPr>
              <a:t>PERIOD  57:  COMMUNICATION</a:t>
            </a:r>
          </a:p>
          <a:p>
            <a:pPr algn="ctr" fontAlgn="auto">
              <a:spcBef>
                <a:spcPts val="0"/>
              </a:spcBef>
              <a:spcAft>
                <a:spcPts val="0"/>
              </a:spcAft>
              <a:defRPr/>
            </a:pPr>
            <a:endParaRPr lang="en-US" sz="3200" b="1" dirty="0" smtClean="0">
              <a:latin typeface="Times New Roman" pitchFamily="18" charset="0"/>
            </a:endParaRPr>
          </a:p>
        </p:txBody>
      </p:sp>
      <p:sp>
        <p:nvSpPr>
          <p:cNvPr id="16388" name="WordArt 4"/>
          <p:cNvSpPr>
            <a:spLocks noChangeArrowheads="1" noChangeShapeType="1" noTextEdit="1"/>
          </p:cNvSpPr>
          <p:nvPr/>
        </p:nvSpPr>
        <p:spPr bwMode="auto">
          <a:xfrm>
            <a:off x="1905000" y="4419600"/>
            <a:ext cx="5105400" cy="1676400"/>
          </a:xfrm>
          <a:prstGeom prst="rect">
            <a:avLst/>
          </a:prstGeom>
        </p:spPr>
        <p:txBody>
          <a:bodyPr wrap="none" fromWordArt="1">
            <a:prstTxWarp prst="textWave1">
              <a:avLst>
                <a:gd name="adj1" fmla="val 13005"/>
                <a:gd name="adj2" fmla="val -463"/>
              </a:avLst>
            </a:prstTxWarp>
          </a:bodyPr>
          <a:lstStyle/>
          <a:p>
            <a:pPr algn="ctr"/>
            <a:r>
              <a:rPr lang="en-US" sz="3600" kern="1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2"/>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832" y="548680"/>
            <a:ext cx="11162131" cy="5832648"/>
          </a:xfrm>
        </p:spPr>
        <p:txBody>
          <a:bodyPr>
            <a:normAutofit/>
          </a:bodyPr>
          <a:lstStyle/>
          <a:p>
            <a:pPr lvl="0"/>
            <a:r>
              <a:rPr lang="en-US" sz="3200" dirty="0" smtClean="0">
                <a:solidFill>
                  <a:srgbClr val="FF0000"/>
                </a:solidFill>
              </a:rPr>
              <a:t>1.</a:t>
            </a:r>
            <a:r>
              <a:rPr lang="en-US" sz="3200" dirty="0" smtClean="0"/>
              <a:t>Use the earplug</a:t>
            </a:r>
            <a:br>
              <a:rPr lang="en-US" sz="3200" dirty="0" smtClean="0"/>
            </a:br>
            <a:r>
              <a:rPr lang="en-US" sz="3200" dirty="0" smtClean="0"/>
              <a:t>               </a:t>
            </a:r>
            <a:r>
              <a:rPr lang="en-US" sz="3200" dirty="0" smtClean="0">
                <a:solidFill>
                  <a:srgbClr val="FF0000"/>
                </a:solidFill>
              </a:rPr>
              <a:t>2.</a:t>
            </a:r>
            <a:r>
              <a:rPr lang="en-US" sz="3200" dirty="0" smtClean="0"/>
              <a:t>Keep silent in a hospital.</a:t>
            </a:r>
            <a:br>
              <a:rPr lang="en-US" sz="3200" dirty="0" smtClean="0"/>
            </a:br>
            <a:r>
              <a:rPr lang="en-US" sz="3200" dirty="0" smtClean="0"/>
              <a:t>                 </a:t>
            </a:r>
            <a:r>
              <a:rPr lang="en-US" sz="3200" dirty="0" smtClean="0">
                <a:solidFill>
                  <a:srgbClr val="FF0000"/>
                </a:solidFill>
              </a:rPr>
              <a:t>3.</a:t>
            </a:r>
            <a:r>
              <a:rPr lang="en-US" sz="3200" dirty="0" smtClean="0"/>
              <a:t>Don’t make noise in class.</a:t>
            </a:r>
            <a:br>
              <a:rPr lang="en-US" sz="3200" dirty="0" smtClean="0"/>
            </a:br>
            <a:r>
              <a:rPr lang="en-US" sz="3200" dirty="0" smtClean="0"/>
              <a:t>               </a:t>
            </a:r>
            <a:r>
              <a:rPr lang="en-US" sz="3200" dirty="0" smtClean="0">
                <a:solidFill>
                  <a:srgbClr val="FF0000"/>
                </a:solidFill>
              </a:rPr>
              <a:t>4.</a:t>
            </a:r>
            <a:r>
              <a:rPr lang="en-US" sz="3200" dirty="0" smtClean="0"/>
              <a:t>Obey the rules of traffic .</a:t>
            </a:r>
            <a:br>
              <a:rPr lang="en-US" sz="3200" dirty="0" smtClean="0"/>
            </a:br>
            <a:r>
              <a:rPr lang="en-US" sz="3200" dirty="0" smtClean="0"/>
              <a:t>                                      </a:t>
            </a:r>
            <a:r>
              <a:rPr lang="en-US" sz="3200" dirty="0" smtClean="0">
                <a:solidFill>
                  <a:srgbClr val="FF0000"/>
                </a:solidFill>
              </a:rPr>
              <a:t>5.</a:t>
            </a:r>
            <a:r>
              <a:rPr lang="en-US" sz="3200" dirty="0" smtClean="0"/>
              <a:t>Use the earphone when you listen to music.</a:t>
            </a:r>
            <a:br>
              <a:rPr lang="en-US" sz="3200" dirty="0" smtClean="0"/>
            </a:br>
            <a:r>
              <a:rPr lang="en-US" sz="3200" dirty="0" smtClean="0"/>
              <a:t>                                       </a:t>
            </a:r>
            <a:r>
              <a:rPr lang="en-US" sz="3200" dirty="0" smtClean="0">
                <a:solidFill>
                  <a:srgbClr val="FF0000"/>
                </a:solidFill>
              </a:rPr>
              <a:t>6.</a:t>
            </a:r>
            <a:r>
              <a:rPr lang="en-US" sz="3200" dirty="0" smtClean="0"/>
              <a:t>Obey the rules in the common places.</a:t>
            </a:r>
            <a:br>
              <a:rPr lang="en-US" sz="3200" dirty="0" smtClean="0"/>
            </a:br>
            <a:endParaRPr lang="en-US" sz="3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96680" y="32970"/>
            <a:ext cx="2712715" cy="21328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a:xfrm>
            <a:off x="609600" y="1600200"/>
            <a:ext cx="8229600" cy="4525963"/>
          </a:xfrm>
        </p:spPr>
        <p:txBody>
          <a:bodyPr/>
          <a:lstStyle/>
          <a:p>
            <a:pPr>
              <a:buNone/>
            </a:pPr>
            <a:endParaRPr lang="en-US" dirty="0">
              <a:latin typeface="Times New Roman" pitchFamily="18" charset="0"/>
              <a:cs typeface="Times New Roman" pitchFamily="18" charset="0"/>
            </a:endParaRPr>
          </a:p>
        </p:txBody>
      </p:sp>
      <p:sp>
        <p:nvSpPr>
          <p:cNvPr id="6" name="Title 1"/>
          <p:cNvSpPr txBox="1">
            <a:spLocks/>
          </p:cNvSpPr>
          <p:nvPr/>
        </p:nvSpPr>
        <p:spPr>
          <a:xfrm>
            <a:off x="76200" y="274638"/>
            <a:ext cx="9067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rgbClr val="C00000"/>
                </a:solidFill>
                <a:latin typeface="Times New Roman" pitchFamily="18" charset="0"/>
                <a:ea typeface="+mj-ea"/>
                <a:cs typeface="Times New Roman" pitchFamily="18" charset="0"/>
              </a:rPr>
              <a:t>4</a:t>
            </a:r>
            <a:r>
              <a:rPr kumimoji="0" lang="en-US" sz="28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Work in groups.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rgbClr val="002060"/>
                </a:solidFill>
                <a:latin typeface="Times New Roman" pitchFamily="18" charset="0"/>
                <a:ea typeface="+mj-ea"/>
                <a:cs typeface="Times New Roman" pitchFamily="18" charset="0"/>
              </a:rPr>
              <a:t>Discuss other ways to prevent noise pollution</a:t>
            </a: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 </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67399579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5" name="breeze.wav"/>
          </p:stSnd>
        </p:sndAc>
      </p:transition>
    </mc:Choice>
    <mc:Fallback>
      <p:transition spd="slow">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nodePh="1">
                                  <p:stCondLst>
                                    <p:cond delay="0"/>
                                  </p:stCondLst>
                                  <p:endCondLst>
                                    <p:cond evt="begin" delay="0">
                                      <p:tn val="14"/>
                                    </p:cond>
                                  </p:end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600" y="3810000"/>
            <a:ext cx="259080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3791744"/>
            <a:ext cx="2975248"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838200"/>
            <a:ext cx="2975248"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flipV="1">
            <a:off x="6248400" y="914401"/>
            <a:ext cx="2677019"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75856" y="3810000"/>
            <a:ext cx="2972544"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0" y="3124200"/>
            <a:ext cx="685800" cy="523220"/>
          </a:xfrm>
          <a:prstGeom prst="rect">
            <a:avLst/>
          </a:prstGeom>
        </p:spPr>
        <p:txBody>
          <a:bodyPr wrap="square">
            <a:spAutoFit/>
          </a:bodyPr>
          <a:lstStyle/>
          <a:p>
            <a:r>
              <a:rPr lang="fr-FR" sz="2800" dirty="0" smtClean="0">
                <a:solidFill>
                  <a:srgbClr val="FF0000"/>
                </a:solidFill>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sp>
        <p:nvSpPr>
          <p:cNvPr id="3" name="Rectangle 2"/>
          <p:cNvSpPr/>
          <p:nvPr/>
        </p:nvSpPr>
        <p:spPr>
          <a:xfrm>
            <a:off x="6251630" y="6248400"/>
            <a:ext cx="453970" cy="523220"/>
          </a:xfrm>
          <a:prstGeom prst="rect">
            <a:avLst/>
          </a:prstGeom>
        </p:spPr>
        <p:txBody>
          <a:bodyPr wrap="none">
            <a:spAutoFit/>
          </a:bodyPr>
          <a:lstStyle/>
          <a:p>
            <a:r>
              <a:rPr lang="fr-FR" sz="2800" dirty="0" smtClean="0">
                <a:solidFill>
                  <a:srgbClr val="FF0000"/>
                </a:solidFill>
                <a:latin typeface="Times New Roman" pitchFamily="18" charset="0"/>
                <a:cs typeface="Times New Roman" pitchFamily="18" charset="0"/>
              </a:rPr>
              <a:t>6.</a:t>
            </a:r>
            <a:endParaRPr lang="en-US" sz="2800" dirty="0">
              <a:latin typeface="Times New Roman" pitchFamily="18" charset="0"/>
              <a:cs typeface="Times New Roman" pitchFamily="18" charset="0"/>
            </a:endParaRPr>
          </a:p>
        </p:txBody>
      </p:sp>
      <p:sp>
        <p:nvSpPr>
          <p:cNvPr id="4" name="Rectangle 3"/>
          <p:cNvSpPr/>
          <p:nvPr/>
        </p:nvSpPr>
        <p:spPr>
          <a:xfrm>
            <a:off x="3200400" y="6260068"/>
            <a:ext cx="458780" cy="523220"/>
          </a:xfrm>
          <a:prstGeom prst="rect">
            <a:avLst/>
          </a:prstGeom>
        </p:spPr>
        <p:txBody>
          <a:bodyPr wrap="none">
            <a:spAutoFit/>
          </a:bodyPr>
          <a:lstStyle/>
          <a:p>
            <a:r>
              <a:rPr lang="fr-FR" sz="2800" dirty="0" smtClean="0">
                <a:solidFill>
                  <a:srgbClr val="FF0000"/>
                </a:solidFill>
                <a:latin typeface="Times New Roman" pitchFamily="18" charset="0"/>
                <a:cs typeface="Times New Roman" pitchFamily="18" charset="0"/>
              </a:rPr>
              <a:t>5.</a:t>
            </a:r>
            <a:endParaRPr lang="en-US" sz="2800" dirty="0">
              <a:latin typeface="Times New Roman" pitchFamily="18" charset="0"/>
              <a:cs typeface="Times New Roman" pitchFamily="18" charset="0"/>
            </a:endParaRPr>
          </a:p>
        </p:txBody>
      </p:sp>
      <p:sp>
        <p:nvSpPr>
          <p:cNvPr id="5" name="Rectangle 4"/>
          <p:cNvSpPr/>
          <p:nvPr/>
        </p:nvSpPr>
        <p:spPr>
          <a:xfrm>
            <a:off x="6172200" y="3200400"/>
            <a:ext cx="453970" cy="523220"/>
          </a:xfrm>
          <a:prstGeom prst="rect">
            <a:avLst/>
          </a:prstGeom>
        </p:spPr>
        <p:txBody>
          <a:bodyPr wrap="none">
            <a:spAutoFit/>
          </a:bodyPr>
          <a:lstStyle/>
          <a:p>
            <a:r>
              <a:rPr lang="fr-FR" sz="2800" dirty="0" smtClean="0">
                <a:solidFill>
                  <a:srgbClr val="FF0000"/>
                </a:solidFill>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
        <p:nvSpPr>
          <p:cNvPr id="6" name="Rectangle 5"/>
          <p:cNvSpPr/>
          <p:nvPr/>
        </p:nvSpPr>
        <p:spPr>
          <a:xfrm>
            <a:off x="304800" y="6248400"/>
            <a:ext cx="453970" cy="523220"/>
          </a:xfrm>
          <a:prstGeom prst="rect">
            <a:avLst/>
          </a:prstGeom>
        </p:spPr>
        <p:txBody>
          <a:bodyPr wrap="none">
            <a:spAutoFit/>
          </a:bodyPr>
          <a:lstStyle/>
          <a:p>
            <a:r>
              <a:rPr lang="fr-FR" sz="2800" dirty="0" smtClean="0">
                <a:solidFill>
                  <a:srgbClr val="C00000"/>
                </a:solidFill>
                <a:latin typeface="Times New Roman" pitchFamily="18" charset="0"/>
                <a:cs typeface="Times New Roman" pitchFamily="18" charset="0"/>
              </a:rPr>
              <a:t>4.</a:t>
            </a:r>
            <a:endParaRPr lang="en-US" sz="2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75856" y="838201"/>
            <a:ext cx="2896344"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3276600" y="3200400"/>
            <a:ext cx="453970" cy="523220"/>
          </a:xfrm>
          <a:prstGeom prst="rect">
            <a:avLst/>
          </a:prstGeom>
        </p:spPr>
        <p:txBody>
          <a:bodyPr wrap="none">
            <a:spAutoFit/>
          </a:bodyPr>
          <a:lstStyle/>
          <a:p>
            <a:r>
              <a:rPr lang="en-US" sz="2800" dirty="0" smtClean="0">
                <a:solidFill>
                  <a:srgbClr val="FF0000"/>
                </a:solidFill>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11" name="Rectangle 10"/>
          <p:cNvSpPr/>
          <p:nvPr/>
        </p:nvSpPr>
        <p:spPr>
          <a:xfrm>
            <a:off x="1524000" y="177225"/>
            <a:ext cx="6705600" cy="584775"/>
          </a:xfrm>
          <a:prstGeom prst="rect">
            <a:avLst/>
          </a:prstGeom>
        </p:spPr>
        <p:txBody>
          <a:bodyPr wrap="square">
            <a:spAutoFit/>
          </a:bodyPr>
          <a:lstStyle/>
          <a:p>
            <a:r>
              <a:rPr lang="fr-FR" sz="2800" dirty="0" smtClean="0">
                <a:solidFill>
                  <a:srgbClr val="FF0000"/>
                </a:solidFill>
                <a:latin typeface="Times New Roman" pitchFamily="18" charset="0"/>
                <a:cs typeface="Times New Roman" pitchFamily="18" charset="0"/>
              </a:rPr>
              <a:t>Warm up : </a:t>
            </a:r>
            <a:r>
              <a:rPr lang="fr-FR" sz="3200" dirty="0" smtClean="0">
                <a:latin typeface="Times New Roman" pitchFamily="18" charset="0"/>
                <a:cs typeface="Times New Roman" pitchFamily="18" charset="0"/>
              </a:rPr>
              <a:t>LABEL THE POLLUTION</a:t>
            </a:r>
            <a:endParaRPr lang="en-US" sz="3200" dirty="0">
              <a:latin typeface="Times New Roman" pitchFamily="18" charset="0"/>
              <a:cs typeface="Times New Roman" pitchFamily="18" charset="0"/>
            </a:endParaRPr>
          </a:p>
        </p:txBody>
      </p:sp>
      <p:sp>
        <p:nvSpPr>
          <p:cNvPr id="16" name="Rectangle 15"/>
          <p:cNvSpPr/>
          <p:nvPr/>
        </p:nvSpPr>
        <p:spPr>
          <a:xfrm>
            <a:off x="474422" y="3124200"/>
            <a:ext cx="2421178" cy="523220"/>
          </a:xfrm>
          <a:prstGeom prst="rect">
            <a:avLst/>
          </a:prstGeom>
        </p:spPr>
        <p:txBody>
          <a:bodyPr wrap="square">
            <a:spAutoFit/>
          </a:bodyPr>
          <a:lstStyle/>
          <a:p>
            <a:r>
              <a:rPr lang="fr-FR" sz="2800" dirty="0" smtClean="0">
                <a:latin typeface="Times New Roman" pitchFamily="18" charset="0"/>
                <a:cs typeface="Times New Roman" pitchFamily="18" charset="0"/>
              </a:rPr>
              <a:t>air </a:t>
            </a:r>
            <a:r>
              <a:rPr lang="fr-FR" sz="2800" dirty="0">
                <a:latin typeface="Times New Roman" pitchFamily="18" charset="0"/>
                <a:cs typeface="Times New Roman" pitchFamily="18" charset="0"/>
              </a:rPr>
              <a:t>pollution </a:t>
            </a:r>
            <a:endParaRPr lang="en-US" sz="2800" dirty="0">
              <a:latin typeface="Times New Roman" pitchFamily="18" charset="0"/>
              <a:cs typeface="Times New Roman" pitchFamily="18" charset="0"/>
            </a:endParaRPr>
          </a:p>
        </p:txBody>
      </p:sp>
      <p:sp>
        <p:nvSpPr>
          <p:cNvPr id="17" name="Rectangle 16"/>
          <p:cNvSpPr/>
          <p:nvPr/>
        </p:nvSpPr>
        <p:spPr>
          <a:xfrm>
            <a:off x="3733800" y="3200400"/>
            <a:ext cx="2226892" cy="523220"/>
          </a:xfrm>
          <a:prstGeom prst="rect">
            <a:avLst/>
          </a:prstGeom>
        </p:spPr>
        <p:txBody>
          <a:bodyPr wrap="none">
            <a:spAutoFit/>
          </a:bodyPr>
          <a:lstStyle/>
          <a:p>
            <a:r>
              <a:rPr lang="en-US" sz="2800" dirty="0" smtClean="0">
                <a:latin typeface="Times New Roman" pitchFamily="18" charset="0"/>
                <a:cs typeface="Times New Roman" pitchFamily="18" charset="0"/>
              </a:rPr>
              <a:t>light </a:t>
            </a:r>
            <a:r>
              <a:rPr lang="en-US" sz="2800" dirty="0">
                <a:latin typeface="Times New Roman" pitchFamily="18" charset="0"/>
                <a:cs typeface="Times New Roman" pitchFamily="18" charset="0"/>
              </a:rPr>
              <a:t>pollution</a:t>
            </a:r>
          </a:p>
        </p:txBody>
      </p:sp>
      <p:sp>
        <p:nvSpPr>
          <p:cNvPr id="18" name="Rectangle 17"/>
          <p:cNvSpPr/>
          <p:nvPr/>
        </p:nvSpPr>
        <p:spPr>
          <a:xfrm>
            <a:off x="6499354" y="3200400"/>
            <a:ext cx="2416046" cy="523220"/>
          </a:xfrm>
          <a:prstGeom prst="rect">
            <a:avLst/>
          </a:prstGeom>
        </p:spPr>
        <p:txBody>
          <a:bodyPr wrap="none">
            <a:spAutoFit/>
          </a:bodyPr>
          <a:lstStyle/>
          <a:p>
            <a:r>
              <a:rPr lang="fr-FR" sz="2800" dirty="0" smtClean="0">
                <a:latin typeface="Times New Roman" pitchFamily="18" charset="0"/>
                <a:cs typeface="Times New Roman" pitchFamily="18" charset="0"/>
              </a:rPr>
              <a:t>noise </a:t>
            </a:r>
            <a:r>
              <a:rPr lang="fr-FR" sz="2800" dirty="0">
                <a:latin typeface="Times New Roman" pitchFamily="18" charset="0"/>
                <a:cs typeface="Times New Roman" pitchFamily="18" charset="0"/>
              </a:rPr>
              <a:t>pollution </a:t>
            </a:r>
            <a:endParaRPr lang="en-US" sz="2800" dirty="0">
              <a:latin typeface="Times New Roman" pitchFamily="18" charset="0"/>
              <a:cs typeface="Times New Roman" pitchFamily="18" charset="0"/>
            </a:endParaRPr>
          </a:p>
        </p:txBody>
      </p:sp>
      <p:sp>
        <p:nvSpPr>
          <p:cNvPr id="19" name="Rectangle 18"/>
          <p:cNvSpPr/>
          <p:nvPr/>
        </p:nvSpPr>
        <p:spPr>
          <a:xfrm>
            <a:off x="685800" y="6172200"/>
            <a:ext cx="2209800" cy="523220"/>
          </a:xfrm>
          <a:prstGeom prst="rect">
            <a:avLst/>
          </a:prstGeom>
        </p:spPr>
        <p:txBody>
          <a:bodyPr wrap="square">
            <a:spAutoFit/>
          </a:bodyPr>
          <a:lstStyle/>
          <a:p>
            <a:r>
              <a:rPr lang="fr-FR" sz="2800" dirty="0" err="1" smtClean="0">
                <a:latin typeface="Times New Roman" pitchFamily="18" charset="0"/>
                <a:cs typeface="Times New Roman" pitchFamily="18" charset="0"/>
              </a:rPr>
              <a:t>soil</a:t>
            </a:r>
            <a:r>
              <a:rPr lang="fr-FR" sz="2800" dirty="0" smtClean="0">
                <a:latin typeface="Times New Roman" pitchFamily="18" charset="0"/>
                <a:cs typeface="Times New Roman" pitchFamily="18" charset="0"/>
              </a:rPr>
              <a:t> pollution </a:t>
            </a:r>
            <a:endParaRPr lang="en-US" sz="2800" dirty="0">
              <a:latin typeface="Times New Roman" pitchFamily="18" charset="0"/>
              <a:cs typeface="Times New Roman" pitchFamily="18" charset="0"/>
            </a:endParaRPr>
          </a:p>
        </p:txBody>
      </p:sp>
      <p:sp>
        <p:nvSpPr>
          <p:cNvPr id="20" name="Rectangle 19"/>
          <p:cNvSpPr/>
          <p:nvPr/>
        </p:nvSpPr>
        <p:spPr>
          <a:xfrm>
            <a:off x="3505200" y="6260068"/>
            <a:ext cx="2425664" cy="523220"/>
          </a:xfrm>
          <a:prstGeom prst="rect">
            <a:avLst/>
          </a:prstGeom>
        </p:spPr>
        <p:txBody>
          <a:bodyPr wrap="none">
            <a:spAutoFit/>
          </a:bodyPr>
          <a:lstStyle/>
          <a:p>
            <a:r>
              <a:rPr lang="fr-FR" sz="2800" dirty="0" err="1" smtClean="0">
                <a:latin typeface="Times New Roman" pitchFamily="18" charset="0"/>
                <a:cs typeface="Times New Roman" pitchFamily="18" charset="0"/>
              </a:rPr>
              <a:t>visual</a:t>
            </a: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pollution</a:t>
            </a:r>
            <a:endParaRPr lang="en-US" sz="2800" dirty="0">
              <a:latin typeface="Times New Roman" pitchFamily="18" charset="0"/>
              <a:cs typeface="Times New Roman" pitchFamily="18" charset="0"/>
            </a:endParaRPr>
          </a:p>
        </p:txBody>
      </p:sp>
      <p:sp>
        <p:nvSpPr>
          <p:cNvPr id="21" name="Rectangle 20"/>
          <p:cNvSpPr/>
          <p:nvPr/>
        </p:nvSpPr>
        <p:spPr>
          <a:xfrm>
            <a:off x="6553200" y="6258580"/>
            <a:ext cx="2456122" cy="523220"/>
          </a:xfrm>
          <a:prstGeom prst="rect">
            <a:avLst/>
          </a:prstGeom>
        </p:spPr>
        <p:txBody>
          <a:bodyPr wrap="none">
            <a:spAutoFit/>
          </a:bodyPr>
          <a:lstStyle/>
          <a:p>
            <a:r>
              <a:rPr lang="fr-FR" sz="2800" dirty="0" smtClean="0">
                <a:latin typeface="Times New Roman" pitchFamily="18" charset="0"/>
                <a:cs typeface="Times New Roman" pitchFamily="18" charset="0"/>
              </a:rPr>
              <a:t>water pollution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837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
            <a:ext cx="7772400" cy="1143000"/>
          </a:xfrm>
        </p:spPr>
        <p:txBody>
          <a:bodyPr>
            <a:normAutofit/>
          </a:bodyPr>
          <a:lstStyle/>
          <a:p>
            <a:pPr algn="l"/>
            <a:r>
              <a:rPr lang="en-US" sz="3600" b="1" dirty="0" smtClean="0">
                <a:solidFill>
                  <a:srgbClr val="C00000"/>
                </a:solidFill>
                <a:latin typeface="Times New Roman" pitchFamily="18" charset="0"/>
                <a:cs typeface="Times New Roman" pitchFamily="18" charset="0"/>
              </a:rPr>
              <a:t>I. VOCABULARY</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447800"/>
            <a:ext cx="9144000" cy="5181600"/>
          </a:xfrm>
        </p:spPr>
        <p:txBody>
          <a:bodyPr>
            <a:normAutofit/>
          </a:bodyPr>
          <a:lstStyle/>
          <a:p>
            <a:pPr algn="l"/>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3872777840"/>
              </p:ext>
            </p:extLst>
          </p:nvPr>
        </p:nvGraphicFramePr>
        <p:xfrm>
          <a:off x="539552" y="3166102"/>
          <a:ext cx="8229600" cy="567698"/>
        </p:xfrm>
        <a:graphic>
          <a:graphicData uri="http://schemas.openxmlformats.org/drawingml/2006/table">
            <a:tbl>
              <a:tblPr/>
              <a:tblGrid>
                <a:gridCol w="1584176"/>
                <a:gridCol w="1533872"/>
                <a:gridCol w="2667000"/>
                <a:gridCol w="2444552"/>
              </a:tblGrid>
              <a:tr h="394739">
                <a:tc>
                  <a:txBody>
                    <a:bodyPr/>
                    <a:lstStyle/>
                    <a:p>
                      <a:pPr fontAlgn="t"/>
                      <a:r>
                        <a:rPr lang="en-US" sz="2800" dirty="0" smtClean="0">
                          <a:effectLst/>
                          <a:latin typeface="Times New Roman" pitchFamily="18" charset="0"/>
                          <a:cs typeface="Times New Roman" pitchFamily="18" charset="0"/>
                        </a:rPr>
                        <a:t>- earplug</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ɪəplʌɡ</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itchFamily="18" charset="0"/>
                          <a:cs typeface="Times New Roman" pitchFamily="18" charset="0"/>
                        </a:rPr>
                        <a:t>cái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nút</a:t>
                      </a:r>
                      <a:r>
                        <a:rPr lang="en-US" sz="2800" dirty="0">
                          <a:effectLst/>
                          <a:latin typeface="Times New Roman" pitchFamily="18" charset="0"/>
                          <a:cs typeface="Times New Roman" pitchFamily="18" charset="0"/>
                        </a:rPr>
                        <a:t> tai</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93209650"/>
              </p:ext>
            </p:extLst>
          </p:nvPr>
        </p:nvGraphicFramePr>
        <p:xfrm>
          <a:off x="539552" y="2276872"/>
          <a:ext cx="8229600" cy="567698"/>
        </p:xfrm>
        <a:graphic>
          <a:graphicData uri="http://schemas.openxmlformats.org/drawingml/2006/table">
            <a:tbl>
              <a:tblPr/>
              <a:tblGrid>
                <a:gridCol w="2057400"/>
                <a:gridCol w="1060648"/>
                <a:gridCol w="2667000"/>
                <a:gridCol w="2444552"/>
              </a:tblGrid>
              <a:tr h="394739">
                <a:tc>
                  <a:txBody>
                    <a:bodyPr/>
                    <a:lstStyle/>
                    <a:p>
                      <a:pPr fontAlgn="t"/>
                      <a:r>
                        <a:rPr lang="en-US" sz="2800" dirty="0" smtClean="0">
                          <a:effectLst/>
                          <a:latin typeface="Times New Roman" pitchFamily="18" charset="0"/>
                          <a:cs typeface="Times New Roman" pitchFamily="18" charset="0"/>
                        </a:rPr>
                        <a:t>- permanent</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adj</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smtClean="0">
                          <a:effectLst/>
                          <a:latin typeface="Times New Roman" pitchFamily="18" charset="0"/>
                          <a:cs typeface="Times New Roman" pitchFamily="18" charset="0"/>
                        </a:rPr>
                        <a:t>/ˈ</a:t>
                      </a:r>
                      <a:r>
                        <a:rPr lang="en-US" sz="2800" dirty="0" err="1" smtClean="0">
                          <a:effectLst/>
                          <a:latin typeface="Times New Roman" pitchFamily="18" charset="0"/>
                          <a:cs typeface="Times New Roman" pitchFamily="18" charset="0"/>
                        </a:rPr>
                        <a:t>pɜːmənənt</a:t>
                      </a:r>
                      <a:r>
                        <a:rPr lang="en-US" sz="2800" dirty="0" smtClean="0">
                          <a:effectLst/>
                          <a:latin typeface="Times New Roman" pitchFamily="18" charset="0"/>
                          <a:cs typeface="Times New Roman" pitchFamily="18" charset="0"/>
                        </a:rPr>
                        <a:t>/</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err="1" smtClean="0">
                          <a:effectLst/>
                          <a:latin typeface="Times New Roman" pitchFamily="18" charset="0"/>
                          <a:cs typeface="Times New Roman" pitchFamily="18" charset="0"/>
                        </a:rPr>
                        <a:t>vĩnh</a:t>
                      </a:r>
                      <a:r>
                        <a:rPr lang="en-US" sz="2800" dirty="0" smtClean="0">
                          <a:effectLst/>
                          <a:latin typeface="Times New Roman" pitchFamily="18" charset="0"/>
                          <a:cs typeface="Times New Roman" pitchFamily="18" charset="0"/>
                        </a:rPr>
                        <a:t> </a:t>
                      </a:r>
                      <a:r>
                        <a:rPr lang="en-US" sz="2800" dirty="0" err="1" smtClean="0">
                          <a:effectLst/>
                          <a:latin typeface="Times New Roman" pitchFamily="18" charset="0"/>
                          <a:cs typeface="Times New Roman" pitchFamily="18" charset="0"/>
                        </a:rPr>
                        <a:t>viễn</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003919299"/>
              </p:ext>
            </p:extLst>
          </p:nvPr>
        </p:nvGraphicFramePr>
        <p:xfrm>
          <a:off x="467544" y="4766302"/>
          <a:ext cx="8229600" cy="567698"/>
        </p:xfrm>
        <a:graphic>
          <a:graphicData uri="http://schemas.openxmlformats.org/drawingml/2006/table">
            <a:tbl>
              <a:tblPr/>
              <a:tblGrid>
                <a:gridCol w="2057400"/>
                <a:gridCol w="1132656"/>
                <a:gridCol w="2667000"/>
                <a:gridCol w="2372544"/>
              </a:tblGrid>
              <a:tr h="394739">
                <a:tc>
                  <a:txBody>
                    <a:bodyPr/>
                    <a:lstStyle/>
                    <a:p>
                      <a:pPr fontAlgn="t"/>
                      <a:r>
                        <a:rPr lang="en-US" sz="2800" dirty="0" smtClean="0">
                          <a:effectLst/>
                          <a:latin typeface="Times New Roman" pitchFamily="18" charset="0"/>
                          <a:cs typeface="Times New Roman" pitchFamily="18" charset="0"/>
                        </a:rPr>
                        <a:t>- hearing </a:t>
                      </a:r>
                      <a:r>
                        <a:rPr lang="en-US" sz="2800" dirty="0">
                          <a:effectLst/>
                          <a:latin typeface="Times New Roman" pitchFamily="18" charset="0"/>
                          <a:cs typeface="Times New Roman" pitchFamily="18" charset="0"/>
                        </a:rPr>
                        <a:t>loss</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hɪərɪŋ</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lɒs</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err="1">
                          <a:effectLst/>
                          <a:latin typeface="Times New Roman" pitchFamily="18" charset="0"/>
                          <a:cs typeface="Times New Roman" pitchFamily="18" charset="0"/>
                        </a:rPr>
                        <a:t>mất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thính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lực</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065238005"/>
              </p:ext>
            </p:extLst>
          </p:nvPr>
        </p:nvGraphicFramePr>
        <p:xfrm>
          <a:off x="381000" y="5558782"/>
          <a:ext cx="8316144" cy="994418"/>
        </p:xfrm>
        <a:graphic>
          <a:graphicData uri="http://schemas.openxmlformats.org/drawingml/2006/table">
            <a:tbl>
              <a:tblPr/>
              <a:tblGrid>
                <a:gridCol w="2590800"/>
                <a:gridCol w="543354"/>
                <a:gridCol w="2885646"/>
                <a:gridCol w="2296344"/>
              </a:tblGrid>
              <a:tr h="452264">
                <a:tc>
                  <a:txBody>
                    <a:bodyPr/>
                    <a:lstStyle/>
                    <a:p>
                      <a:pPr fontAlgn="t"/>
                      <a:r>
                        <a:rPr lang="en-US" sz="2800" dirty="0" smtClean="0">
                          <a:effectLst/>
                          <a:latin typeface="Times New Roman" pitchFamily="18" charset="0"/>
                          <a:cs typeface="Times New Roman" pitchFamily="18" charset="0"/>
                        </a:rPr>
                        <a:t>- blood </a:t>
                      </a:r>
                      <a:r>
                        <a:rPr lang="en-US" sz="2800" dirty="0">
                          <a:effectLst/>
                          <a:latin typeface="Times New Roman" pitchFamily="18" charset="0"/>
                          <a:cs typeface="Times New Roman" pitchFamily="18" charset="0"/>
                        </a:rPr>
                        <a:t>pressure</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blʌd</a:t>
                      </a:r>
                      <a:r>
                        <a:rPr lang="en-US" sz="2800" dirty="0">
                          <a:effectLst/>
                          <a:latin typeface="Times New Roman" pitchFamily="18" charset="0"/>
                          <a:cs typeface="Times New Roman" pitchFamily="18" charset="0"/>
                        </a:rPr>
                        <a:t> ˈ</a:t>
                      </a:r>
                      <a:r>
                        <a:rPr lang="en-US" sz="2800" dirty="0" err="1">
                          <a:effectLst/>
                          <a:latin typeface="Times New Roman" pitchFamily="18" charset="0"/>
                          <a:cs typeface="Times New Roman" pitchFamily="18" charset="0"/>
                        </a:rPr>
                        <a:t>preʃə</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err="1">
                          <a:effectLst/>
                          <a:latin typeface="Times New Roman" pitchFamily="18" charset="0"/>
                          <a:cs typeface="Times New Roman" pitchFamily="18" charset="0"/>
                        </a:rPr>
                        <a:t>huyết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áp</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458297616"/>
              </p:ext>
            </p:extLst>
          </p:nvPr>
        </p:nvGraphicFramePr>
        <p:xfrm>
          <a:off x="533400" y="4004302"/>
          <a:ext cx="8235752" cy="567698"/>
        </p:xfrm>
        <a:graphic>
          <a:graphicData uri="http://schemas.openxmlformats.org/drawingml/2006/table">
            <a:tbl>
              <a:tblPr/>
              <a:tblGrid>
                <a:gridCol w="2063552"/>
                <a:gridCol w="1060648"/>
                <a:gridCol w="2667000"/>
                <a:gridCol w="2444552"/>
              </a:tblGrid>
              <a:tr h="394739">
                <a:tc>
                  <a:txBody>
                    <a:bodyPr/>
                    <a:lstStyle/>
                    <a:p>
                      <a:pPr fontAlgn="t"/>
                      <a:r>
                        <a:rPr lang="en-US" sz="2800" dirty="0" smtClean="0">
                          <a:effectLst/>
                          <a:latin typeface="Times New Roman" pitchFamily="18" charset="0"/>
                          <a:cs typeface="Times New Roman" pitchFamily="18" charset="0"/>
                        </a:rPr>
                        <a:t>- affect</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(v)</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əˈfekt</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vi-VN" sz="2800" dirty="0">
                          <a:effectLst/>
                          <a:latin typeface="Times New Roman" pitchFamily="18" charset="0"/>
                          <a:cs typeface="Times New Roman" pitchFamily="18" charset="0"/>
                        </a:rPr>
                        <a:t>làm ảnh hưởng</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29101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pPr algn="l"/>
            <a:r>
              <a:rPr lang="en-US" sz="2800" dirty="0" smtClean="0">
                <a:solidFill>
                  <a:srgbClr val="C00000"/>
                </a:solidFill>
                <a:latin typeface="Times New Roman" pitchFamily="18" charset="0"/>
                <a:cs typeface="Times New Roman" pitchFamily="18" charset="0"/>
              </a:rPr>
              <a:t>1. </a:t>
            </a:r>
            <a:r>
              <a:rPr lang="en-US" sz="2800" b="1" i="1" dirty="0" smtClean="0">
                <a:solidFill>
                  <a:srgbClr val="C00000"/>
                </a:solidFill>
                <a:latin typeface="Times New Roman" pitchFamily="18" charset="0"/>
                <a:cs typeface="Times New Roman" pitchFamily="18" charset="0"/>
              </a:rPr>
              <a:t>Noise pollution  </a:t>
            </a:r>
            <a:r>
              <a:rPr lang="en-US" sz="2800" dirty="0" smtClean="0">
                <a:solidFill>
                  <a:srgbClr val="C00000"/>
                </a:solidFill>
                <a:latin typeface="Times New Roman" pitchFamily="18" charset="0"/>
                <a:cs typeface="Times New Roman" pitchFamily="18" charset="0"/>
              </a:rPr>
              <a:t>is more common and more damaging than many people </a:t>
            </a:r>
            <a:r>
              <a:rPr lang="en-US" sz="2800" dirty="0" err="1" smtClean="0">
                <a:solidFill>
                  <a:srgbClr val="C00000"/>
                </a:solidFill>
                <a:latin typeface="Times New Roman" pitchFamily="18" charset="0"/>
                <a:cs typeface="Times New Roman" pitchFamily="18" charset="0"/>
              </a:rPr>
              <a:t>realise</a:t>
            </a:r>
            <a:r>
              <a:rPr lang="en-US" sz="2800" dirty="0" smtClean="0">
                <a:solidFill>
                  <a:srgbClr val="C00000"/>
                </a:solidFill>
                <a:latin typeface="Times New Roman" pitchFamily="18" charset="0"/>
                <a:cs typeface="Times New Roman" pitchFamily="18" charset="0"/>
              </a:rPr>
              <a:t>. The Green </a:t>
            </a:r>
            <a:r>
              <a:rPr lang="en-US" sz="2800" dirty="0" err="1" smtClean="0">
                <a:solidFill>
                  <a:srgbClr val="C00000"/>
                </a:solidFill>
                <a:latin typeface="Times New Roman" pitchFamily="18" charset="0"/>
                <a:cs typeface="Times New Roman" pitchFamily="18" charset="0"/>
              </a:rPr>
              <a:t>Organisation</a:t>
            </a:r>
            <a:r>
              <a:rPr lang="en-US" sz="2800" dirty="0" smtClean="0">
                <a:solidFill>
                  <a:srgbClr val="C00000"/>
                </a:solidFill>
                <a:latin typeface="Times New Roman" pitchFamily="18" charset="0"/>
                <a:cs typeface="Times New Roman" pitchFamily="18" charset="0"/>
              </a:rPr>
              <a:t> is doing a survey on how much teenagers know about this type of pollution. Help them answer the questions.</a:t>
            </a:r>
            <a:endParaRPr lang="en-US" sz="2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905000"/>
            <a:ext cx="9372600" cy="4797152"/>
          </a:xfrm>
        </p:spPr>
        <p:txBody>
          <a:bodyPr>
            <a:noAutofit/>
          </a:bodyPr>
          <a:lstStyle/>
          <a:p>
            <a:pPr>
              <a:buNone/>
            </a:pPr>
            <a:r>
              <a:rPr lang="en-US" sz="2800" b="1" dirty="0">
                <a:latin typeface="Times New Roman" pitchFamily="18" charset="0"/>
                <a:cs typeface="Times New Roman" pitchFamily="18" charset="0"/>
              </a:rPr>
              <a:t>Please help us complete the questionnaire by circling the correct answer A, B or C.</a:t>
            </a:r>
            <a:endParaRPr lang="en-US" sz="2800" dirty="0">
              <a:latin typeface="Times New Roman" pitchFamily="18" charset="0"/>
              <a:cs typeface="Times New Roman" pitchFamily="18" charset="0"/>
            </a:endParaRPr>
          </a:p>
          <a:p>
            <a:pPr>
              <a:buNone/>
            </a:pPr>
            <a:r>
              <a:rPr lang="en-US" sz="2800" dirty="0" smtClean="0">
                <a:solidFill>
                  <a:srgbClr val="FF0000"/>
                </a:solidFill>
                <a:latin typeface="Times New Roman" pitchFamily="18" charset="0"/>
                <a:cs typeface="Times New Roman" pitchFamily="18" charset="0"/>
              </a:rPr>
              <a:t>1.Noise </a:t>
            </a:r>
            <a:r>
              <a:rPr lang="en-US" sz="2800" dirty="0">
                <a:solidFill>
                  <a:srgbClr val="FF0000"/>
                </a:solidFill>
                <a:latin typeface="Times New Roman" pitchFamily="18" charset="0"/>
                <a:cs typeface="Times New Roman" pitchFamily="18" charset="0"/>
              </a:rPr>
              <a:t>is </a:t>
            </a:r>
            <a:r>
              <a:rPr lang="en-US" sz="2800" dirty="0" smtClean="0">
                <a:solidFill>
                  <a:srgbClr val="FF0000"/>
                </a:solidFill>
                <a:latin typeface="Times New Roman" pitchFamily="18" charset="0"/>
                <a:cs typeface="Times New Roman" pitchFamily="18" charset="0"/>
              </a:rPr>
              <a:t>______ . </a:t>
            </a:r>
          </a:p>
          <a:p>
            <a:pPr marL="0" indent="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any </a:t>
            </a:r>
            <a:r>
              <a:rPr lang="en-US" sz="2800" dirty="0">
                <a:latin typeface="Times New Roman" pitchFamily="18" charset="0"/>
                <a:cs typeface="Times New Roman" pitchFamily="18" charset="0"/>
              </a:rPr>
              <a:t>sound that makes you relaxed and peaceful</a:t>
            </a:r>
          </a:p>
          <a:p>
            <a:pPr marL="0" indent="0">
              <a:buNone/>
            </a:pPr>
            <a:r>
              <a:rPr lang="en-US" sz="2800" b="1" dirty="0" smtClean="0">
                <a:latin typeface="Times New Roman" pitchFamily="18" charset="0"/>
                <a:cs typeface="Times New Roman" pitchFamily="18" charset="0"/>
              </a:rPr>
              <a:t> B. </a:t>
            </a:r>
            <a:r>
              <a:rPr lang="en-US" sz="2800" dirty="0" smtClean="0">
                <a:latin typeface="Times New Roman" pitchFamily="18" charset="0"/>
                <a:cs typeface="Times New Roman" pitchFamily="18" charset="0"/>
              </a:rPr>
              <a:t>any </a:t>
            </a:r>
            <a:r>
              <a:rPr lang="en-US" sz="2800" dirty="0">
                <a:latin typeface="Times New Roman" pitchFamily="18" charset="0"/>
                <a:cs typeface="Times New Roman" pitchFamily="18" charset="0"/>
              </a:rPr>
              <a:t>sound that is loud and </a:t>
            </a:r>
            <a:r>
              <a:rPr lang="en-US" sz="2800" dirty="0" smtClean="0">
                <a:latin typeface="Times New Roman" pitchFamily="18" charset="0"/>
                <a:cs typeface="Times New Roman" pitchFamily="18" charset="0"/>
              </a:rPr>
              <a:t>constant    </a:t>
            </a:r>
          </a:p>
          <a:p>
            <a:pPr marL="0" indent="0">
              <a:buNone/>
            </a:pPr>
            <a:r>
              <a:rPr lang="en-US" sz="2800" b="1" dirty="0" smtClean="0">
                <a:latin typeface="Times New Roman" pitchFamily="18" charset="0"/>
                <a:cs typeface="Times New Roman" pitchFamily="18" charset="0"/>
              </a:rPr>
              <a:t> C. </a:t>
            </a:r>
            <a:r>
              <a:rPr lang="en-US" sz="2800" dirty="0" smtClean="0">
                <a:latin typeface="Times New Roman" pitchFamily="18" charset="0"/>
                <a:cs typeface="Times New Roman" pitchFamily="18" charset="0"/>
              </a:rPr>
              <a:t>any </a:t>
            </a:r>
            <a:r>
              <a:rPr lang="en-US" sz="2800" dirty="0">
                <a:latin typeface="Times New Roman" pitchFamily="18" charset="0"/>
                <a:cs typeface="Times New Roman" pitchFamily="18" charset="0"/>
              </a:rPr>
              <a:t>sound you hear in the street</a:t>
            </a:r>
          </a:p>
          <a:p>
            <a:pPr>
              <a:buNone/>
            </a:pPr>
            <a:r>
              <a:rPr lang="en-US" sz="2800" dirty="0" smtClean="0">
                <a:solidFill>
                  <a:srgbClr val="FF0000"/>
                </a:solidFill>
                <a:latin typeface="Times New Roman" pitchFamily="18" charset="0"/>
                <a:cs typeface="Times New Roman" pitchFamily="18" charset="0"/>
              </a:rPr>
              <a:t>2</a:t>
            </a:r>
            <a:r>
              <a:rPr lang="en-US" sz="2600" dirty="0" smtClean="0">
                <a:solidFill>
                  <a:srgbClr val="FF0000"/>
                </a:solidFill>
                <a:latin typeface="Times New Roman" pitchFamily="18" charset="0"/>
                <a:cs typeface="Times New Roman" pitchFamily="18" charset="0"/>
              </a:rPr>
              <a:t>. A </a:t>
            </a:r>
            <a:r>
              <a:rPr lang="en-US" sz="2600" dirty="0">
                <a:solidFill>
                  <a:srgbClr val="FF0000"/>
                </a:solidFill>
                <a:latin typeface="Times New Roman" pitchFamily="18" charset="0"/>
                <a:cs typeface="Times New Roman" pitchFamily="18" charset="0"/>
              </a:rPr>
              <a:t>unit used to measure the loudness of sounds is a decibel (dB</a:t>
            </a:r>
            <a:r>
              <a:rPr lang="en-US" sz="2600" dirty="0" smtClean="0">
                <a:solidFill>
                  <a:srgbClr val="FF0000"/>
                </a:solidFill>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Noise pollution happens when a sound’s loudness is </a:t>
            </a:r>
            <a:r>
              <a:rPr lang="en-US" sz="2600" dirty="0" smtClean="0">
                <a:solidFill>
                  <a:srgbClr val="FF0000"/>
                </a:solidFill>
                <a:latin typeface="Times New Roman" pitchFamily="18" charset="0"/>
                <a:cs typeface="Times New Roman" pitchFamily="18" charset="0"/>
              </a:rPr>
              <a:t>_________.</a:t>
            </a:r>
            <a:endParaRPr lang="en-US" sz="2600" dirty="0">
              <a:solidFill>
                <a:srgbClr val="FF0000"/>
              </a:solidFill>
              <a:latin typeface="Times New Roman" pitchFamily="18" charset="0"/>
              <a:cs typeface="Times New Roman" pitchFamily="18" charset="0"/>
            </a:endParaRPr>
          </a:p>
          <a:p>
            <a:pPr marL="0" indent="0">
              <a:buNone/>
            </a:pPr>
            <a:r>
              <a:rPr lang="en-US" sz="2800" b="1" dirty="0" smtClean="0">
                <a:latin typeface="Times New Roman" pitchFamily="18" charset="0"/>
                <a:cs typeface="Times New Roman" pitchFamily="18" charset="0"/>
              </a:rPr>
              <a:t> A. </a:t>
            </a:r>
            <a:r>
              <a:rPr lang="en-US" sz="2800" dirty="0" smtClean="0">
                <a:latin typeface="Times New Roman" pitchFamily="18" charset="0"/>
                <a:cs typeface="Times New Roman" pitchFamily="18" charset="0"/>
              </a:rPr>
              <a:t>more </a:t>
            </a:r>
            <a:r>
              <a:rPr lang="en-US" sz="2800" dirty="0">
                <a:latin typeface="Times New Roman" pitchFamily="18" charset="0"/>
                <a:cs typeface="Times New Roman" pitchFamily="18" charset="0"/>
              </a:rPr>
              <a:t>than 30 </a:t>
            </a:r>
            <a:r>
              <a:rPr lang="en-US" sz="2800" dirty="0" err="1" smtClean="0">
                <a:latin typeface="Times New Roman" pitchFamily="18" charset="0"/>
                <a:cs typeface="Times New Roman" pitchFamily="18" charset="0"/>
              </a:rPr>
              <a:t>dBs</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B. </a:t>
            </a:r>
            <a:r>
              <a:rPr lang="en-US" sz="2800" dirty="0" smtClean="0">
                <a:latin typeface="Times New Roman" pitchFamily="18" charset="0"/>
                <a:cs typeface="Times New Roman" pitchFamily="18" charset="0"/>
              </a:rPr>
              <a:t>more </a:t>
            </a:r>
            <a:r>
              <a:rPr lang="en-US" sz="2800" dirty="0">
                <a:latin typeface="Times New Roman" pitchFamily="18" charset="0"/>
                <a:cs typeface="Times New Roman" pitchFamily="18" charset="0"/>
              </a:rPr>
              <a:t>than 50 </a:t>
            </a:r>
            <a:r>
              <a:rPr lang="en-US" sz="2800" dirty="0" err="1" smtClean="0">
                <a:latin typeface="Times New Roman" pitchFamily="18" charset="0"/>
                <a:cs typeface="Times New Roman" pitchFamily="18" charset="0"/>
              </a:rPr>
              <a:t>dBs</a:t>
            </a:r>
            <a:r>
              <a:rPr lang="en-US" sz="2800" dirty="0" smtClean="0">
                <a:latin typeface="Times New Roman" pitchFamily="18" charset="0"/>
                <a:cs typeface="Times New Roman" pitchFamily="18" charset="0"/>
              </a:rPr>
              <a:t>   </a:t>
            </a:r>
          </a:p>
          <a:p>
            <a:pPr marL="0" indent="0">
              <a:buNone/>
            </a:pPr>
            <a:r>
              <a:rPr lang="en-US" sz="2800" b="1" dirty="0" smtClean="0">
                <a:latin typeface="Times New Roman" pitchFamily="18" charset="0"/>
                <a:cs typeface="Times New Roman" pitchFamily="18" charset="0"/>
              </a:rPr>
              <a:t> C. </a:t>
            </a:r>
            <a:r>
              <a:rPr lang="en-US" sz="2800" dirty="0" smtClean="0">
                <a:latin typeface="Times New Roman" pitchFamily="18" charset="0"/>
                <a:cs typeface="Times New Roman" pitchFamily="18" charset="0"/>
              </a:rPr>
              <a:t>more </a:t>
            </a:r>
            <a:r>
              <a:rPr lang="en-US" sz="2800" dirty="0">
                <a:latin typeface="Times New Roman" pitchFamily="18" charset="0"/>
                <a:cs typeface="Times New Roman" pitchFamily="18" charset="0"/>
              </a:rPr>
              <a:t>than 70 dBs</a:t>
            </a:r>
          </a:p>
          <a:p>
            <a:pPr marL="0" indent="0">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5" name="Title 1"/>
          <p:cNvSpPr txBox="1">
            <a:spLocks/>
          </p:cNvSpPr>
          <p:nvPr/>
        </p:nvSpPr>
        <p:spPr>
          <a:xfrm>
            <a:off x="1828800" y="1219200"/>
            <a:ext cx="4800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QUESTIONNAIRE</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6" name="TextBox 5"/>
          <p:cNvSpPr txBox="1"/>
          <p:nvPr/>
        </p:nvSpPr>
        <p:spPr>
          <a:xfrm>
            <a:off x="8229600" y="5867400"/>
            <a:ext cx="914400" cy="533400"/>
          </a:xfrm>
          <a:prstGeom prst="rect">
            <a:avLst/>
          </a:prstGeom>
          <a:noFill/>
        </p:spPr>
        <p:txBody>
          <a:bodyPr wrap="square" rtlCol="0">
            <a:spAutoFit/>
          </a:bodyPr>
          <a:lstStyle/>
          <a:p>
            <a:r>
              <a:rPr lang="en-US" sz="2800" i="1" dirty="0" smtClean="0">
                <a:solidFill>
                  <a:srgbClr val="C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TextBox 7"/>
          <p:cNvSpPr txBox="1"/>
          <p:nvPr/>
        </p:nvSpPr>
        <p:spPr>
          <a:xfrm>
            <a:off x="8229600" y="5867400"/>
            <a:ext cx="914400" cy="523220"/>
          </a:xfrm>
          <a:prstGeom prst="rect">
            <a:avLst/>
          </a:prstGeom>
          <a:noFill/>
        </p:spPr>
        <p:txBody>
          <a:bodyPr wrap="square" rtlCol="0">
            <a:spAutoFit/>
          </a:bodyPr>
          <a:lstStyle/>
          <a:p>
            <a:r>
              <a:rPr lang="en-US" sz="2800" i="1" dirty="0" smtClean="0">
                <a:solidFill>
                  <a:srgbClr val="C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0" name="Oval 9"/>
          <p:cNvSpPr/>
          <p:nvPr/>
        </p:nvSpPr>
        <p:spPr>
          <a:xfrm>
            <a:off x="-762000" y="38100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11" name="Oval 10"/>
          <p:cNvSpPr/>
          <p:nvPr/>
        </p:nvSpPr>
        <p:spPr>
          <a:xfrm>
            <a:off x="-762000" y="62484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xmlns="" val="34302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grpId="0" nodeType="clickEffect">
                                  <p:stCondLst>
                                    <p:cond delay="0"/>
                                  </p:stCondLst>
                                  <p:childTnLst>
                                    <p:animMotion origin="layout" path="M -3.33333E-6 2.17753E-6 L 0.07917 2.17753E-6 " pathEditMode="relative" rAng="0" ptsTypes="AA">
                                      <p:cBhvr>
                                        <p:cTn id="55" dur="2000" fill="hold"/>
                                        <p:tgtEl>
                                          <p:spTgt spid="10"/>
                                        </p:tgtEl>
                                        <p:attrNameLst>
                                          <p:attrName>ppt_x</p:attrName>
                                          <p:attrName>ppt_y</p:attrName>
                                        </p:attrNameLst>
                                      </p:cBhvr>
                                      <p:rCtr x="40" y="0"/>
                                    </p:animMotion>
                                  </p:childTnLst>
                                </p:cTn>
                              </p:par>
                            </p:childTnLst>
                          </p:cTn>
                        </p:par>
                      </p:childTnLst>
                    </p:cTn>
                  </p:par>
                  <p:par>
                    <p:cTn id="56" fill="hold">
                      <p:stCondLst>
                        <p:cond delay="indefinite"/>
                      </p:stCondLst>
                      <p:childTnLst>
                        <p:par>
                          <p:cTn id="57" fill="hold">
                            <p:stCondLst>
                              <p:cond delay="0"/>
                            </p:stCondLst>
                            <p:childTnLst>
                              <p:par>
                                <p:cTn id="58" presetID="49" presetClass="path" presetSubtype="0" accel="50000" decel="50000" fill="hold" grpId="0" nodeType="clickEffect">
                                  <p:stCondLst>
                                    <p:cond delay="0"/>
                                  </p:stCondLst>
                                  <p:childTnLst>
                                    <p:animMotion origin="layout" path="M -3.33333E-6 2.17753E-6 L 0.07917 2.17753E-6 " pathEditMode="relative" rAng="0" ptsTypes="AA">
                                      <p:cBhvr>
                                        <p:cTn id="59" dur="2000" fill="hold"/>
                                        <p:tgtEl>
                                          <p:spTgt spid="11"/>
                                        </p:tgtEl>
                                        <p:attrNameLst>
                                          <p:attrName>ppt_x</p:attrName>
                                          <p:attrName>ppt_y</p:attrName>
                                        </p:attrNameLst>
                                      </p:cBhvr>
                                      <p:rCtr x="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3" y="381000"/>
            <a:ext cx="9124497" cy="6477000"/>
          </a:xfrm>
        </p:spPr>
        <p:txBody>
          <a:bodyPr>
            <a:normAutofit/>
          </a:bodyPr>
          <a:lstStyle/>
          <a:p>
            <a:pPr>
              <a:buNone/>
            </a:pPr>
            <a:r>
              <a:rPr lang="en-US" sz="3000" dirty="0" smtClean="0">
                <a:solidFill>
                  <a:srgbClr val="FF0000"/>
                </a:solidFill>
                <a:latin typeface="Times New Roman" pitchFamily="18" charset="0"/>
                <a:cs typeface="Times New Roman" pitchFamily="18" charset="0"/>
              </a:rPr>
              <a:t>3. Which </a:t>
            </a:r>
            <a:r>
              <a:rPr lang="en-US" sz="3000" dirty="0">
                <a:solidFill>
                  <a:srgbClr val="FF0000"/>
                </a:solidFill>
                <a:latin typeface="Times New Roman" pitchFamily="18" charset="0"/>
                <a:cs typeface="Times New Roman" pitchFamily="18" charset="0"/>
              </a:rPr>
              <a:t>of the following noises can cause permanent hearing loss after eight hours?</a:t>
            </a:r>
          </a:p>
          <a:p>
            <a:pPr marL="0" indent="0">
              <a:buNone/>
            </a:pPr>
            <a:r>
              <a:rPr lang="en-US" sz="3000" b="1" dirty="0" smtClean="0">
                <a:latin typeface="Times New Roman" pitchFamily="18" charset="0"/>
                <a:cs typeface="Times New Roman" pitchFamily="18" charset="0"/>
              </a:rPr>
              <a:t>   A. </a:t>
            </a:r>
            <a:r>
              <a:rPr lang="en-US" sz="3000" dirty="0" smtClean="0">
                <a:latin typeface="Times New Roman" pitchFamily="18" charset="0"/>
                <a:cs typeface="Times New Roman" pitchFamily="18" charset="0"/>
              </a:rPr>
              <a:t>Motorcycle                     </a:t>
            </a:r>
            <a:r>
              <a:rPr lang="en-US" sz="3000" b="1" dirty="0" smtClean="0">
                <a:latin typeface="Times New Roman" pitchFamily="18" charset="0"/>
                <a:cs typeface="Times New Roman" pitchFamily="18" charset="0"/>
              </a:rPr>
              <a:t>B. </a:t>
            </a:r>
            <a:r>
              <a:rPr lang="en-US" sz="3000" dirty="0" smtClean="0">
                <a:latin typeface="Times New Roman" pitchFamily="18" charset="0"/>
                <a:cs typeface="Times New Roman" pitchFamily="18" charset="0"/>
              </a:rPr>
              <a:t>Ocean wave              </a:t>
            </a:r>
          </a:p>
          <a:p>
            <a:pPr marL="0" indent="0">
              <a:buNone/>
            </a:pPr>
            <a:r>
              <a:rPr lang="en-US" sz="3000" b="1" dirty="0" smtClean="0">
                <a:latin typeface="Times New Roman" pitchFamily="18" charset="0"/>
                <a:cs typeface="Times New Roman" pitchFamily="18" charset="0"/>
              </a:rPr>
              <a:t>   C. </a:t>
            </a:r>
            <a:r>
              <a:rPr lang="en-US" sz="3000" dirty="0" smtClean="0">
                <a:latin typeface="Times New Roman" pitchFamily="18" charset="0"/>
                <a:cs typeface="Times New Roman" pitchFamily="18" charset="0"/>
              </a:rPr>
              <a:t>Whistling</a:t>
            </a:r>
            <a:endParaRPr lang="en-US" sz="3000" dirty="0">
              <a:latin typeface="Times New Roman" pitchFamily="18" charset="0"/>
              <a:cs typeface="Times New Roman" pitchFamily="18" charset="0"/>
            </a:endParaRPr>
          </a:p>
          <a:p>
            <a:pPr marL="0" indent="0">
              <a:buNone/>
            </a:pPr>
            <a:r>
              <a:rPr lang="en-US" sz="3000" dirty="0" smtClean="0">
                <a:latin typeface="Times New Roman" pitchFamily="18" charset="0"/>
                <a:cs typeface="Times New Roman" pitchFamily="18" charset="0"/>
              </a:rPr>
              <a:t>      </a:t>
            </a:r>
            <a:r>
              <a:rPr lang="en-US" sz="3000" dirty="0" smtClean="0">
                <a:solidFill>
                  <a:srgbClr val="FF0000"/>
                </a:solidFill>
                <a:latin typeface="Times New Roman" pitchFamily="18" charset="0"/>
                <a:cs typeface="Times New Roman" pitchFamily="18" charset="0"/>
              </a:rPr>
              <a:t>4.    Which of the following noises can cause immediate and permanent hearing          loss?</a:t>
            </a:r>
          </a:p>
          <a:p>
            <a:pPr marL="0" indent="0">
              <a:buNone/>
            </a:pPr>
            <a:r>
              <a:rPr lang="en-US" sz="3000" b="1" dirty="0" smtClean="0">
                <a:latin typeface="Times New Roman" pitchFamily="18" charset="0"/>
                <a:cs typeface="Times New Roman" pitchFamily="18" charset="0"/>
              </a:rPr>
              <a:t>   A. </a:t>
            </a:r>
            <a:r>
              <a:rPr lang="en-US" sz="3000" dirty="0" smtClean="0">
                <a:latin typeface="Times New Roman" pitchFamily="18" charset="0"/>
                <a:cs typeface="Times New Roman" pitchFamily="18" charset="0"/>
              </a:rPr>
              <a:t>Motorcycle                     </a:t>
            </a:r>
            <a:r>
              <a:rPr lang="en-US" sz="3000" b="1" dirty="0" smtClean="0">
                <a:latin typeface="Times New Roman" pitchFamily="18" charset="0"/>
                <a:cs typeface="Times New Roman" pitchFamily="18" charset="0"/>
              </a:rPr>
              <a:t>B. </a:t>
            </a:r>
            <a:r>
              <a:rPr lang="en-US" sz="3000" dirty="0" smtClean="0">
                <a:latin typeface="Times New Roman" pitchFamily="18" charset="0"/>
                <a:cs typeface="Times New Roman" pitchFamily="18" charset="0"/>
              </a:rPr>
              <a:t>Concert                      </a:t>
            </a:r>
          </a:p>
          <a:p>
            <a:pPr marL="0" indent="0">
              <a:buNone/>
            </a:pPr>
            <a:r>
              <a:rPr lang="en-US" sz="3000" b="1" dirty="0" smtClean="0">
                <a:latin typeface="Times New Roman" pitchFamily="18" charset="0"/>
                <a:cs typeface="Times New Roman" pitchFamily="18" charset="0"/>
              </a:rPr>
              <a:t>   C. </a:t>
            </a:r>
            <a:r>
              <a:rPr lang="en-US" sz="3000" dirty="0" smtClean="0">
                <a:latin typeface="Times New Roman" pitchFamily="18" charset="0"/>
                <a:cs typeface="Times New Roman" pitchFamily="18" charset="0"/>
              </a:rPr>
              <a:t>Vacuum cleaner</a:t>
            </a:r>
          </a:p>
          <a:p>
            <a:pPr>
              <a:buNone/>
            </a:pPr>
            <a:r>
              <a:rPr lang="en-US" sz="3000" dirty="0" smtClean="0">
                <a:solidFill>
                  <a:srgbClr val="FF0000"/>
                </a:solidFill>
                <a:latin typeface="Times New Roman" pitchFamily="18" charset="0"/>
                <a:cs typeface="Times New Roman" pitchFamily="18" charset="0"/>
              </a:rPr>
              <a:t>5. If you experience noise pollution for a long time, you can have ____________ and hearing loss.</a:t>
            </a:r>
          </a:p>
          <a:p>
            <a:pPr marL="0" indent="0">
              <a:buNone/>
            </a:pPr>
            <a:r>
              <a:rPr lang="en-US" sz="3000" b="1" dirty="0" smtClean="0">
                <a:latin typeface="Times New Roman" pitchFamily="18" charset="0"/>
                <a:cs typeface="Times New Roman" pitchFamily="18" charset="0"/>
              </a:rPr>
              <a:t>   A. </a:t>
            </a:r>
            <a:r>
              <a:rPr lang="en-US" sz="3000" dirty="0" smtClean="0">
                <a:latin typeface="Times New Roman" pitchFamily="18" charset="0"/>
                <a:cs typeface="Times New Roman" pitchFamily="18" charset="0"/>
              </a:rPr>
              <a:t>headaches                      </a:t>
            </a:r>
            <a:r>
              <a:rPr lang="en-US" sz="3000" b="1" dirty="0" smtClean="0">
                <a:latin typeface="Times New Roman" pitchFamily="18" charset="0"/>
                <a:cs typeface="Times New Roman" pitchFamily="18" charset="0"/>
              </a:rPr>
              <a:t>B. </a:t>
            </a:r>
            <a:r>
              <a:rPr lang="en-US" sz="3000" dirty="0" smtClean="0">
                <a:latin typeface="Times New Roman" pitchFamily="18" charset="0"/>
                <a:cs typeface="Times New Roman" pitchFamily="18" charset="0"/>
              </a:rPr>
              <a:t>high blood pressure            </a:t>
            </a:r>
            <a:r>
              <a:rPr lang="en-US" sz="3000" b="1" dirty="0" smtClean="0">
                <a:latin typeface="Times New Roman" pitchFamily="18" charset="0"/>
                <a:cs typeface="Times New Roman" pitchFamily="18" charset="0"/>
              </a:rPr>
              <a:t>C. </a:t>
            </a:r>
            <a:r>
              <a:rPr lang="en-US" sz="3000" dirty="0" smtClean="0">
                <a:latin typeface="Times New Roman" pitchFamily="18" charset="0"/>
                <a:cs typeface="Times New Roman" pitchFamily="18" charset="0"/>
              </a:rPr>
              <a:t>both A and B</a:t>
            </a:r>
          </a:p>
          <a:p>
            <a:pPr marL="0" indent="0">
              <a:buNone/>
            </a:pPr>
            <a:endParaRPr lang="en-US" sz="3000" dirty="0">
              <a:latin typeface="Times New Roman" pitchFamily="18" charset="0"/>
              <a:cs typeface="Times New Roman" pitchFamily="18" charset="0"/>
            </a:endParaRPr>
          </a:p>
        </p:txBody>
      </p:sp>
      <p:sp>
        <p:nvSpPr>
          <p:cNvPr id="7" name="Oval 6"/>
          <p:cNvSpPr/>
          <p:nvPr/>
        </p:nvSpPr>
        <p:spPr>
          <a:xfrm>
            <a:off x="-762000" y="14478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762000" y="33528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9" name="Oval 8"/>
          <p:cNvSpPr/>
          <p:nvPr/>
        </p:nvSpPr>
        <p:spPr>
          <a:xfrm>
            <a:off x="-838200" y="59436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xmlns="" val="34302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10957E-6 L 0.10417 -0.01109 " pathEditMode="relative" rAng="0" ptsTypes="AA">
                                      <p:cBhvr>
                                        <p:cTn id="6" dur="2000" fill="hold"/>
                                        <p:tgtEl>
                                          <p:spTgt spid="7"/>
                                        </p:tgtEl>
                                        <p:attrNameLst>
                                          <p:attrName>ppt_x</p:attrName>
                                          <p:attrName>ppt_y</p:attrName>
                                        </p:attrNameLst>
                                      </p:cBhvr>
                                      <p:rCtr x="52" y="-6"/>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3.61997E-6 L 0.55417 0.0222 " pathEditMode="relative" rAng="0" ptsTypes="AA">
                                      <p:cBhvr>
                                        <p:cTn id="10" dur="2000" fill="hold"/>
                                        <p:tgtEl>
                                          <p:spTgt spid="8"/>
                                        </p:tgtEl>
                                        <p:attrNameLst>
                                          <p:attrName>ppt_x</p:attrName>
                                          <p:attrName>ppt_y</p:attrName>
                                        </p:attrNameLst>
                                      </p:cBhvr>
                                      <p:rCtr x="277" y="11"/>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33333E-6 2.56588E-6 L 0.08541 2.56588E-6 " pathEditMode="relative" rAng="0" ptsTypes="AA">
                                      <p:cBhvr>
                                        <p:cTn id="14" dur="2000" fill="hold"/>
                                        <p:tgtEl>
                                          <p:spTgt spid="9"/>
                                        </p:tgtEl>
                                        <p:attrNameLst>
                                          <p:attrName>ppt_x</p:attrName>
                                          <p:attrName>ppt_y</p:attrName>
                                        </p:attrNameLst>
                                      </p:cBhvr>
                                      <p:rCtr x="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943600"/>
          </a:xfrm>
        </p:spPr>
        <p:txBody>
          <a:bodyPr>
            <a:normAutofit fontScale="25000" lnSpcReduction="20000"/>
          </a:bodyPr>
          <a:lstStyle/>
          <a:p>
            <a:pPr>
              <a:buNone/>
            </a:pPr>
            <a:r>
              <a:rPr lang="en-US" sz="9600" dirty="0" smtClean="0">
                <a:solidFill>
                  <a:srgbClr val="FF0000"/>
                </a:solidFill>
                <a:latin typeface="Times New Roman" pitchFamily="18" charset="0"/>
                <a:cs typeface="Times New Roman" pitchFamily="18" charset="0"/>
              </a:rPr>
              <a:t>6.If you are listening to music and other people can hear the sounds from your headphones, what does it mean?</a:t>
            </a:r>
          </a:p>
          <a:p>
            <a:pPr marL="0" indent="0">
              <a:buNone/>
            </a:pPr>
            <a:r>
              <a:rPr lang="en-US" sz="9600" b="1" dirty="0" smtClean="0">
                <a:latin typeface="Times New Roman" pitchFamily="18" charset="0"/>
                <a:cs typeface="Times New Roman" pitchFamily="18" charset="0"/>
              </a:rPr>
              <a:t>       A. </a:t>
            </a:r>
            <a:r>
              <a:rPr lang="en-US" sz="9600" dirty="0" smtClean="0">
                <a:latin typeface="Times New Roman" pitchFamily="18" charset="0"/>
                <a:cs typeface="Times New Roman" pitchFamily="18" charset="0"/>
              </a:rPr>
              <a:t>The sounds are too loud.         </a:t>
            </a:r>
          </a:p>
          <a:p>
            <a:pPr marL="0" indent="0">
              <a:buNone/>
            </a:pPr>
            <a:r>
              <a:rPr lang="en-US" sz="9600" b="1" dirty="0" smtClean="0">
                <a:latin typeface="Times New Roman" pitchFamily="18" charset="0"/>
                <a:cs typeface="Times New Roman" pitchFamily="18" charset="0"/>
              </a:rPr>
              <a:t>       B. </a:t>
            </a:r>
            <a:r>
              <a:rPr lang="en-US" sz="9600" dirty="0" smtClean="0">
                <a:latin typeface="Times New Roman" pitchFamily="18" charset="0"/>
                <a:cs typeface="Times New Roman" pitchFamily="18" charset="0"/>
              </a:rPr>
              <a:t>You like the music a lot.</a:t>
            </a:r>
          </a:p>
          <a:p>
            <a:pPr marL="0" indent="0">
              <a:buNone/>
            </a:pPr>
            <a:r>
              <a:rPr lang="en-US" sz="9600" b="1" dirty="0" smtClean="0">
                <a:latin typeface="Times New Roman" pitchFamily="18" charset="0"/>
                <a:cs typeface="Times New Roman" pitchFamily="18" charset="0"/>
              </a:rPr>
              <a:t>       C. </a:t>
            </a:r>
            <a:r>
              <a:rPr lang="en-US" sz="9600" dirty="0" smtClean="0">
                <a:latin typeface="Times New Roman" pitchFamily="18" charset="0"/>
                <a:cs typeface="Times New Roman" pitchFamily="18" charset="0"/>
              </a:rPr>
              <a:t>Other people don’t like the music.</a:t>
            </a:r>
          </a:p>
          <a:p>
            <a:pPr>
              <a:buNone/>
            </a:pPr>
            <a:r>
              <a:rPr lang="en-US" sz="9600" dirty="0" smtClean="0">
                <a:solidFill>
                  <a:srgbClr val="FF0000"/>
                </a:solidFill>
                <a:latin typeface="Times New Roman" pitchFamily="18" charset="0"/>
                <a:cs typeface="Times New Roman" pitchFamily="18" charset="0"/>
              </a:rPr>
              <a:t>7.   What is a symptom showing that noise is affecting you?</a:t>
            </a:r>
          </a:p>
          <a:p>
            <a:pPr marL="0" indent="0">
              <a:buNone/>
            </a:pPr>
            <a:r>
              <a:rPr lang="en-US" sz="9600" b="1" dirty="0" smtClean="0">
                <a:latin typeface="Times New Roman" pitchFamily="18" charset="0"/>
                <a:cs typeface="Times New Roman" pitchFamily="18" charset="0"/>
              </a:rPr>
              <a:t>        A. </a:t>
            </a:r>
            <a:r>
              <a:rPr lang="en-US" sz="9600" dirty="0" smtClean="0">
                <a:latin typeface="Times New Roman" pitchFamily="18" charset="0"/>
                <a:cs typeface="Times New Roman" pitchFamily="18" charset="0"/>
              </a:rPr>
              <a:t>There seems to be a ringing or buzzing in your ears.</a:t>
            </a:r>
          </a:p>
          <a:p>
            <a:pPr marL="0" indent="0">
              <a:buNone/>
            </a:pPr>
            <a:r>
              <a:rPr lang="en-US" sz="9600" b="1" dirty="0" smtClean="0">
                <a:latin typeface="Times New Roman" pitchFamily="18" charset="0"/>
                <a:cs typeface="Times New Roman" pitchFamily="18" charset="0"/>
              </a:rPr>
              <a:t>        B. </a:t>
            </a:r>
            <a:r>
              <a:rPr lang="en-US" sz="9600" dirty="0" smtClean="0">
                <a:latin typeface="Times New Roman" pitchFamily="18" charset="0"/>
                <a:cs typeface="Times New Roman" pitchFamily="18" charset="0"/>
              </a:rPr>
              <a:t>You jump up and down</a:t>
            </a:r>
          </a:p>
          <a:p>
            <a:pPr marL="0" indent="0">
              <a:buNone/>
            </a:pPr>
            <a:r>
              <a:rPr lang="en-US" sz="9600" b="1" dirty="0" smtClean="0">
                <a:latin typeface="Times New Roman" pitchFamily="18" charset="0"/>
                <a:cs typeface="Times New Roman" pitchFamily="18" charset="0"/>
              </a:rPr>
              <a:t>        C. </a:t>
            </a:r>
            <a:r>
              <a:rPr lang="en-US" sz="9600" dirty="0" smtClean="0">
                <a:latin typeface="Times New Roman" pitchFamily="18" charset="0"/>
                <a:cs typeface="Times New Roman" pitchFamily="18" charset="0"/>
              </a:rPr>
              <a:t>You fall asleep as soon as you lie down in bed.</a:t>
            </a:r>
          </a:p>
          <a:p>
            <a:pPr>
              <a:buNone/>
            </a:pPr>
            <a:r>
              <a:rPr lang="en-US" sz="9600" dirty="0" smtClean="0">
                <a:solidFill>
                  <a:srgbClr val="FF0000"/>
                </a:solidFill>
                <a:latin typeface="Times New Roman" pitchFamily="18" charset="0"/>
                <a:cs typeface="Times New Roman" pitchFamily="18" charset="0"/>
              </a:rPr>
              <a:t>8.  Which of the following ways can reduce the effects of noise pollution?</a:t>
            </a:r>
          </a:p>
          <a:p>
            <a:pPr marL="0" indent="0">
              <a:buNone/>
            </a:pPr>
            <a:r>
              <a:rPr lang="en-US" sz="9600" b="1" dirty="0" smtClean="0">
                <a:latin typeface="Times New Roman" pitchFamily="18" charset="0"/>
                <a:cs typeface="Times New Roman" pitchFamily="18" charset="0"/>
              </a:rPr>
              <a:t>      A. </a:t>
            </a:r>
            <a:r>
              <a:rPr lang="en-US" sz="9600" dirty="0" smtClean="0">
                <a:latin typeface="Times New Roman" pitchFamily="18" charset="0"/>
                <a:cs typeface="Times New Roman" pitchFamily="18" charset="0"/>
              </a:rPr>
              <a:t>Wearing earplugs when you go to concerts or other loud events</a:t>
            </a:r>
          </a:p>
          <a:p>
            <a:pPr marL="0" indent="0">
              <a:buNone/>
            </a:pPr>
            <a:r>
              <a:rPr lang="en-US" sz="9600" b="1" dirty="0" smtClean="0">
                <a:latin typeface="Times New Roman" pitchFamily="18" charset="0"/>
                <a:cs typeface="Times New Roman" pitchFamily="18" charset="0"/>
              </a:rPr>
              <a:t>      B. </a:t>
            </a:r>
            <a:r>
              <a:rPr lang="en-US" sz="9600" dirty="0" smtClean="0">
                <a:latin typeface="Times New Roman" pitchFamily="18" charset="0"/>
                <a:cs typeface="Times New Roman" pitchFamily="18" charset="0"/>
              </a:rPr>
              <a:t>Listening to music through headphones or headsets at safe levels</a:t>
            </a:r>
          </a:p>
          <a:p>
            <a:pPr marL="0" indent="0">
              <a:buNone/>
            </a:pPr>
            <a:r>
              <a:rPr lang="en-US" sz="9600" b="1" dirty="0" smtClean="0">
                <a:latin typeface="Times New Roman" pitchFamily="18" charset="0"/>
                <a:cs typeface="Times New Roman" pitchFamily="18" charset="0"/>
              </a:rPr>
              <a:t>      C. </a:t>
            </a:r>
            <a:r>
              <a:rPr lang="en-US" sz="9600" dirty="0" smtClean="0">
                <a:latin typeface="Times New Roman" pitchFamily="18" charset="0"/>
                <a:cs typeface="Times New Roman" pitchFamily="18" charset="0"/>
              </a:rPr>
              <a:t>Both A and B</a:t>
            </a:r>
          </a:p>
          <a:p>
            <a:pPr marL="0" indent="0">
              <a:buNone/>
            </a:pPr>
            <a:r>
              <a:rPr lang="en-US" dirty="0" smtClean="0"/>
              <a:t/>
            </a:r>
            <a:br>
              <a:rPr lang="en-US" dirty="0" smtClean="0"/>
            </a:br>
            <a:endParaRPr lang="en-US" dirty="0" smtClean="0"/>
          </a:p>
          <a:p>
            <a:endParaRPr lang="en-US" dirty="0" smtClean="0"/>
          </a:p>
          <a:p>
            <a:pPr>
              <a:buNone/>
            </a:pPr>
            <a:endParaRPr lang="en-US" dirty="0"/>
          </a:p>
        </p:txBody>
      </p:sp>
      <p:sp>
        <p:nvSpPr>
          <p:cNvPr id="4" name="Oval 3"/>
          <p:cNvSpPr/>
          <p:nvPr/>
        </p:nvSpPr>
        <p:spPr>
          <a:xfrm>
            <a:off x="-762000" y="12192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5" name="Oval 4"/>
          <p:cNvSpPr/>
          <p:nvPr/>
        </p:nvSpPr>
        <p:spPr>
          <a:xfrm>
            <a:off x="-762000" y="26670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6" name="Oval 5"/>
          <p:cNvSpPr/>
          <p:nvPr/>
        </p:nvSpPr>
        <p:spPr>
          <a:xfrm>
            <a:off x="-762000" y="51054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4.00832E-6 L 0.12084 -4.00832E-6 " pathEditMode="relative" rAng="0" ptsTypes="AA">
                                      <p:cBhvr>
                                        <p:cTn id="6" dur="2000" fill="hold"/>
                                        <p:tgtEl>
                                          <p:spTgt spid="4"/>
                                        </p:tgtEl>
                                        <p:attrNameLst>
                                          <p:attrName>ppt_x</p:attrName>
                                          <p:attrName>ppt_y</p:attrName>
                                        </p:attrNameLst>
                                      </p:cBhvr>
                                      <p:rCtr x="60" y="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2.31623E-6 L 0.12917 0.0111 " pathEditMode="relative" rAng="0" ptsTypes="AA">
                                      <p:cBhvr>
                                        <p:cTn id="10" dur="2000" fill="hold"/>
                                        <p:tgtEl>
                                          <p:spTgt spid="5"/>
                                        </p:tgtEl>
                                        <p:attrNameLst>
                                          <p:attrName>ppt_x</p:attrName>
                                          <p:attrName>ppt_y</p:attrName>
                                        </p:attrNameLst>
                                      </p:cBhvr>
                                      <p:rCtr x="65" y="6"/>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0209 0.0111 L 0.10625 -4.72954E-6 " pathEditMode="relative" rAng="0" ptsTypes="AA">
                                      <p:cBhvr>
                                        <p:cTn id="14" dur="2000" fill="hold"/>
                                        <p:tgtEl>
                                          <p:spTgt spid="6"/>
                                        </p:tgtEl>
                                        <p:attrNameLst>
                                          <p:attrName>ppt_x</p:attrName>
                                          <p:attrName>ppt_y</p:attrName>
                                        </p:attrNameLst>
                                      </p:cBhvr>
                                      <p:rCtr x="52"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76200" y="274638"/>
            <a:ext cx="9067800" cy="1143000"/>
          </a:xfrm>
        </p:spPr>
        <p:txBody>
          <a:bodyPr>
            <a:normAutofit/>
          </a:bodyPr>
          <a:lstStyle/>
          <a:p>
            <a:pPr algn="l"/>
            <a:r>
              <a:rPr lang="en-US" sz="2800" dirty="0" smtClean="0">
                <a:solidFill>
                  <a:srgbClr val="C00000"/>
                </a:solidFill>
                <a:latin typeface="Times New Roman" pitchFamily="18" charset="0"/>
                <a:cs typeface="Times New Roman" pitchFamily="18" charset="0"/>
              </a:rPr>
              <a:t>2. Compare  your answers with those of a classmate. How many different answers have you got?</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081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980728"/>
            <a:ext cx="8763000" cy="5877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40352" y="6237312"/>
            <a:ext cx="1403648" cy="620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a:spLocks noGrp="1"/>
          </p:cNvSpPr>
          <p:nvPr>
            <p:ph type="title"/>
          </p:nvPr>
        </p:nvSpPr>
        <p:spPr>
          <a:xfrm>
            <a:off x="76200" y="0"/>
            <a:ext cx="9067800" cy="1371600"/>
          </a:xfrm>
        </p:spPr>
        <p:txBody>
          <a:bodyPr>
            <a:normAutofit/>
          </a:bodyPr>
          <a:lstStyle/>
          <a:p>
            <a:pPr algn="l"/>
            <a:r>
              <a:rPr lang="en-US" sz="2800" dirty="0" smtClean="0">
                <a:solidFill>
                  <a:srgbClr val="C00000"/>
                </a:solidFill>
                <a:latin typeface="Times New Roman" pitchFamily="18" charset="0"/>
                <a:cs typeface="Times New Roman" pitchFamily="18" charset="0"/>
              </a:rPr>
              <a:t>3. Now listen to a  short presentation about noise pollution. How many correct answer have you got?</a:t>
            </a:r>
            <a:endParaRPr lang="en-US" sz="2800" dirty="0">
              <a:solidFill>
                <a:srgbClr val="C00000"/>
              </a:solidFill>
              <a:latin typeface="Times New Roman" pitchFamily="18" charset="0"/>
              <a:cs typeface="Times New Roman" pitchFamily="18" charset="0"/>
            </a:endParaRPr>
          </a:p>
        </p:txBody>
      </p:sp>
      <p:pic>
        <p:nvPicPr>
          <p:cNvPr id="7" name="Unknown Artist - Unknown Album - 05. Track 5.mp3">
            <a:hlinkClick r:id="" action="ppaction://media"/>
          </p:cNvPr>
          <p:cNvPicPr>
            <a:picLocks noGrp="1" noRot="1" noChangeAspect="1"/>
          </p:cNvPicPr>
          <p:nvPr>
            <p:ph idx="1"/>
            <a:audioFile r:link="rId1"/>
          </p:nvPr>
        </p:nvPicPr>
        <p:blipFill>
          <a:blip r:embed="rId5"/>
          <a:stretch>
            <a:fillRect/>
          </a:stretch>
        </p:blipFill>
        <p:spPr>
          <a:xfrm>
            <a:off x="8382000" y="990600"/>
            <a:ext cx="304800" cy="304800"/>
          </a:xfrm>
          <a:prstGeom prst="rect">
            <a:avLst/>
          </a:prstGeom>
        </p:spPr>
      </p:pic>
    </p:spTree>
    <p:extLst>
      <p:ext uri="{BB962C8B-B14F-4D97-AF65-F5344CB8AC3E}">
        <p14:creationId xmlns:p14="http://schemas.microsoft.com/office/powerpoint/2010/main" xmlns="" val="6546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115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590800" cy="868362"/>
          </a:xfrm>
        </p:spPr>
        <p:txBody>
          <a:bodyPr>
            <a:normAutofit/>
          </a:bodyPr>
          <a:lstStyle/>
          <a:p>
            <a:pPr algn="l"/>
            <a:r>
              <a:rPr lang="en-US" sz="3200" dirty="0" smtClean="0">
                <a:solidFill>
                  <a:srgbClr val="C00000"/>
                </a:solidFill>
                <a:latin typeface="Times New Roman" pitchFamily="18" charset="0"/>
                <a:cs typeface="Times New Roman" pitchFamily="18" charset="0"/>
              </a:rPr>
              <a:t>Audio script.</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pPr marL="0" indent="0">
              <a:buNone/>
            </a:pPr>
            <a:r>
              <a:rPr lang="en-US" sz="28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Noise is constant and loud sound. To measure the loudness, or volume of sounds, people use a unit called decibel. When a sound </a:t>
            </a:r>
            <a:r>
              <a:rPr lang="en-US" sz="3000" dirty="0" smtClean="0">
                <a:latin typeface="Times New Roman" pitchFamily="18" charset="0"/>
                <a:cs typeface="Times New Roman" pitchFamily="18" charset="0"/>
              </a:rPr>
              <a:t>is </a:t>
            </a:r>
            <a:r>
              <a:rPr lang="en-US" sz="3000" dirty="0" smtClean="0">
                <a:latin typeface="Times New Roman" pitchFamily="18" charset="0"/>
                <a:cs typeface="Times New Roman" pitchFamily="18" charset="0"/>
              </a:rPr>
              <a:t>louder than 70 decibels, it can cause noise pollution. Do you know that the noise from a vacuum cleaner or a motorcycle can result in permanent hearing loss after eight hours? The sounds of a concert are even more serious. They can reach as high as 130 decibels and may cause immediate and permanent hearing loss. Noise pollution can also lead to headaches and high blood pressure. If you are listening to music through headphones, and other </a:t>
            </a:r>
            <a:r>
              <a:rPr lang="en-US" sz="3000" smtClean="0">
                <a:latin typeface="Times New Roman" pitchFamily="18" charset="0"/>
                <a:cs typeface="Times New Roman" pitchFamily="18" charset="0"/>
              </a:rPr>
              <a:t>people </a:t>
            </a:r>
            <a:r>
              <a:rPr lang="en-US" sz="3000" smtClean="0">
                <a:latin typeface="Times New Roman" pitchFamily="18" charset="0"/>
                <a:cs typeface="Times New Roman" pitchFamily="18" charset="0"/>
              </a:rPr>
              <a:t>can </a:t>
            </a:r>
            <a:r>
              <a:rPr lang="en-US" sz="3000" dirty="0" smtClean="0">
                <a:latin typeface="Times New Roman" pitchFamily="18" charset="0"/>
                <a:cs typeface="Times New Roman" pitchFamily="18" charset="0"/>
              </a:rPr>
              <a:t>hear it, it means the music too loud and unsafe. If there seems to be a ringing or buzzing in your ears, it means the noise is affecting you and damaging your hearing. Wearing earplugs when you go to concerts or other loud events, and listening to music through headphones or headsets at safe levels can help you reduce the effects of noise pollution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4" name="Unknown Artist - Unknown Album - 05. Track 5.mp3">
            <a:hlinkClick r:id="" action="ppaction://media"/>
          </p:cNvPr>
          <p:cNvPicPr>
            <a:picLocks noRot="1" noChangeAspect="1"/>
          </p:cNvPicPr>
          <p:nvPr>
            <a:audioFile r:link="rId1"/>
          </p:nvPr>
        </p:nvPicPr>
        <p:blipFill>
          <a:blip r:embed="rId3"/>
          <a:stretch>
            <a:fillRect/>
          </a:stretch>
        </p:blipFill>
        <p:spPr>
          <a:xfrm>
            <a:off x="8382000" y="990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5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TotalTime>
  <Words>738</Words>
  <Application>Microsoft Office PowerPoint</Application>
  <PresentationFormat>On-screen Show (4:3)</PresentationFormat>
  <Paragraphs>80</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I. VOCABULARY</vt:lpstr>
      <vt:lpstr>1. Noise pollution  is more common and more damaging than many people realise. The Green Organisation is doing a survey on how much teenagers know about this type of pollution. Help them answer the questions.</vt:lpstr>
      <vt:lpstr>Slide 5</vt:lpstr>
      <vt:lpstr>Slide 6</vt:lpstr>
      <vt:lpstr>2. Compare  your answers with those of a classmate. How many different answers have you got?</vt:lpstr>
      <vt:lpstr>3. Now listen to a  short presentation about noise pollution. How many correct answer have you got?</vt:lpstr>
      <vt:lpstr>Audio script.</vt:lpstr>
      <vt:lpstr>1.Use the earplug                2.Keep silent in a hospital.                  3.Don’t make noise in class.                4.Obey the rules of traffic .                                       5.Use the earphone when you listen to music.                                        6.Obey the rules in the common places. </vt:lpstr>
    </vt:vector>
  </TitlesOfParts>
  <Company>andongnhi.violet.vn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andongnhi</dc:creator>
  <cp:lastModifiedBy>Admin</cp:lastModifiedBy>
  <cp:revision>48</cp:revision>
  <dcterms:created xsi:type="dcterms:W3CDTF">2017-01-02T11:05:41Z</dcterms:created>
  <dcterms:modified xsi:type="dcterms:W3CDTF">2018-01-16T03:19:13Z</dcterms:modified>
</cp:coreProperties>
</file>