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79" r:id="rId2"/>
    <p:sldId id="413" r:id="rId3"/>
    <p:sldId id="410" r:id="rId4"/>
    <p:sldId id="409" r:id="rId5"/>
    <p:sldId id="412" r:id="rId6"/>
    <p:sldId id="411" r:id="rId7"/>
    <p:sldId id="382" r:id="rId8"/>
    <p:sldId id="383" r:id="rId9"/>
    <p:sldId id="384" r:id="rId10"/>
    <p:sldId id="414" r:id="rId11"/>
    <p:sldId id="385" r:id="rId12"/>
    <p:sldId id="392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</p:sldIdLst>
  <p:sldSz cx="24387175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5615" autoAdjust="0"/>
  </p:normalViewPr>
  <p:slideViewPr>
    <p:cSldViewPr>
      <p:cViewPr varScale="1">
        <p:scale>
          <a:sx n="38" d="100"/>
          <a:sy n="38" d="100"/>
        </p:scale>
        <p:origin x="394" y="24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0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276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369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982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31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286045" y="455250"/>
            <a:ext cx="1931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41625" y="276523"/>
            <a:ext cx="22509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</a:t>
            </a:r>
          </a:p>
          <a:p>
            <a:pPr algn="ctr"/>
            <a:r>
              <a:rPr lang="en-US" sz="3200" b="1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5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1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" name="Picture 5"/>
              <p:cNvPicPr>
                <a:picLocks noChangeAspect="1" noChangeArrowheads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3" name="Picture 10"/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1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3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15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5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98.png"/><Relationship Id="rId11" Type="http://schemas.openxmlformats.org/officeDocument/2006/relationships/image" Target="../media/image10.wmf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7" Type="http://schemas.openxmlformats.org/officeDocument/2006/relationships/image" Target="../media/image106.png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95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1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45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51187" y="2126503"/>
            <a:ext cx="13944600" cy="11181523"/>
            <a:chOff x="1339699" y="3448230"/>
            <a:chExt cx="13944600" cy="11181523"/>
          </a:xfrm>
        </p:grpSpPr>
        <p:sp>
          <p:nvSpPr>
            <p:cNvPr id="3" name="Right Triangle 2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339699" y="3448230"/>
              <a:ext cx="13944600" cy="11181523"/>
              <a:chOff x="1339699" y="3448230"/>
              <a:chExt cx="13944600" cy="11181523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39699" y="3696072"/>
                <a:ext cx="13944600" cy="10933681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759299" y="3448230"/>
                <a:ext cx="389080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5400" b="1" cap="all" dirty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CHƯƠNG I</a:t>
                </a:r>
              </a:p>
            </p:txBody>
          </p:sp>
        </p:grpSp>
      </p:grpSp>
      <p:sp>
        <p:nvSpPr>
          <p:cNvPr id="7" name="Right Triangle 6"/>
          <p:cNvSpPr/>
          <p:nvPr/>
        </p:nvSpPr>
        <p:spPr>
          <a:xfrm flipH="1">
            <a:off x="11477625" y="2164818"/>
            <a:ext cx="193377" cy="21234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 flipV="1">
            <a:off x="11671001" y="2164812"/>
            <a:ext cx="10807999" cy="1873787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477625" y="5288483"/>
            <a:ext cx="10074615" cy="51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2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§1.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2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§2.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2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§3.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elip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12587" y="2392740"/>
            <a:ext cx="1032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CHƯƠNG </a:t>
            </a:r>
            <a:r>
              <a:rPr lang="vi-VN" sz="4800" b="1" dirty="0" smtClean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vi-VN" sz="4800" b="1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4800" b="1" dirty="0" smtClean="0">
                <a:solidFill>
                  <a:schemeClr val="bg1"/>
                </a:solidFill>
                <a:latin typeface="+mj-lt"/>
              </a:rPr>
              <a:t>PHƯƠNG PHÁP TỌA ĐỘ</a:t>
            </a:r>
          </a:p>
          <a:p>
            <a:r>
              <a:rPr lang="en-US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+mj-lt"/>
              </a:rPr>
              <a:t>                           TRONG MẶT PHẲNG</a:t>
            </a:r>
            <a:endParaRPr lang="vi-VN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8387" y="2588168"/>
            <a:ext cx="7162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8002" name="Picture 2" descr="C:\Users\LENOVO\Desktop\sách hình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83" y="2270990"/>
            <a:ext cx="8382000" cy="1103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397793" y="3260022"/>
            <a:ext cx="1869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3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5577840" y="1393882"/>
            <a:ext cx="11092379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14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5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16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63587" y="2361955"/>
            <a:ext cx="22752280" cy="4292757"/>
            <a:chOff x="763587" y="2590800"/>
            <a:chExt cx="21868726" cy="3962400"/>
          </a:xfrm>
        </p:grpSpPr>
        <p:sp>
          <p:nvSpPr>
            <p:cNvPr id="112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763587" y="2603758"/>
              <a:ext cx="21868726" cy="3949442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763587" y="2590800"/>
              <a:ext cx="4572000" cy="1097280"/>
              <a:chOff x="534987" y="1597026"/>
              <a:chExt cx="4197167" cy="1227177"/>
            </a:xfrm>
          </p:grpSpPr>
          <p:sp>
            <p:nvSpPr>
              <p:cNvPr id="130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1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2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35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6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7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3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4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714" y="1597026"/>
                <a:ext cx="3173467" cy="794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3/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80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853439" y="6885098"/>
            <a:ext cx="22661336" cy="6678502"/>
            <a:chOff x="853439" y="6885098"/>
            <a:chExt cx="22389147" cy="6373701"/>
          </a:xfrm>
        </p:grpSpPr>
        <p:sp>
          <p:nvSpPr>
            <p:cNvPr id="143" name="Rounded Rectangle 142"/>
            <p:cNvSpPr/>
            <p:nvPr/>
          </p:nvSpPr>
          <p:spPr>
            <a:xfrm>
              <a:off x="853439" y="6885098"/>
              <a:ext cx="22389147" cy="63737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887349" y="6934200"/>
              <a:ext cx="4572000" cy="863419"/>
              <a:chOff x="1224542" y="6322796"/>
              <a:chExt cx="3305491" cy="828633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36894" y="6354476"/>
                <a:ext cx="1627314" cy="704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23709" y="2590800"/>
                <a:ext cx="17518878" cy="3817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709" y="2590800"/>
                <a:ext cx="17518878" cy="3817392"/>
              </a:xfrm>
              <a:prstGeom prst="rect">
                <a:avLst/>
              </a:prstGeom>
              <a:blipFill>
                <a:blip r:embed="rId3"/>
                <a:stretch>
                  <a:fillRect l="-1427" t="-3674" b="-5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42413" y="7009234"/>
                <a:ext cx="367363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.∗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AH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m:rPr>
                          <m:nor/>
                        </m:rPr>
                        <a:rPr lang="en-US" sz="4400" b="1" i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BC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413" y="7009234"/>
                <a:ext cx="3673634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638386" y="6933644"/>
                <a:ext cx="5603201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sub>
                          </m:sSub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386" y="6933644"/>
                <a:ext cx="5603201" cy="8560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23709" y="7926151"/>
                <a:ext cx="16175267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PTTQ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AH</m:t>
                    </m:r>
                  </m:oMath>
                </a14:m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709" y="7926151"/>
                <a:ext cx="16175267" cy="816827"/>
              </a:xfrm>
              <a:prstGeom prst="rect">
                <a:avLst/>
              </a:prstGeom>
              <a:blipFill>
                <a:blip r:embed="rId6"/>
                <a:stretch>
                  <a:fillRect l="-1545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942413" y="8890103"/>
                <a:ext cx="63919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413" y="8890103"/>
                <a:ext cx="639194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2785091" y="8899231"/>
                <a:ext cx="45083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5091" y="8899231"/>
                <a:ext cx="450834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931037" y="9717830"/>
                <a:ext cx="8874545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sz="4400" b="1" dirty="0" err="1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037" y="9717830"/>
                <a:ext cx="8874545" cy="816827"/>
              </a:xfrm>
              <a:prstGeom prst="rect">
                <a:avLst/>
              </a:prstGeom>
              <a:blipFill>
                <a:blip r:embed="rId9"/>
                <a:stretch>
                  <a:fillRect l="-2816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5557799" y="9282889"/>
                <a:ext cx="3265188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799" y="9282889"/>
                <a:ext cx="3265188" cy="16137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16151" y="10481996"/>
                <a:ext cx="12192000" cy="11766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VPCP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AM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151" y="10481996"/>
                <a:ext cx="12192000" cy="1176604"/>
              </a:xfrm>
              <a:prstGeom prst="rect">
                <a:avLst/>
              </a:prstGeom>
              <a:blipFill>
                <a:blip r:embed="rId11"/>
                <a:stretch>
                  <a:fillRect l="-2000" b="-7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5595336" y="10768552"/>
                <a:ext cx="543745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5336" y="10768552"/>
                <a:ext cx="5437451" cy="769441"/>
              </a:xfrm>
              <a:prstGeom prst="rect">
                <a:avLst/>
              </a:prstGeom>
              <a:blipFill>
                <a:blip r:embed="rId12"/>
                <a:stretch>
                  <a:fillRect l="-4484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148429" y="11726100"/>
                <a:ext cx="15112957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PTTQ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AM</m:t>
                    </m:r>
                  </m:oMath>
                </a14:m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429" y="11726100"/>
                <a:ext cx="15112957" cy="816827"/>
              </a:xfrm>
              <a:prstGeom prst="rect">
                <a:avLst/>
              </a:prstGeom>
              <a:blipFill>
                <a:blip r:embed="rId13"/>
                <a:stretch>
                  <a:fillRect l="-1654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679879" y="12489359"/>
                <a:ext cx="1070722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879" y="12489359"/>
                <a:ext cx="10707226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0084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74"/>
    </mc:Choice>
    <mc:Fallback xmlns="">
      <p:transition spd="slow" advTm="40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3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6263640" y="1371600"/>
            <a:ext cx="10959147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14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5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16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63587" y="2495810"/>
            <a:ext cx="22478999" cy="3132703"/>
            <a:chOff x="763587" y="2603758"/>
            <a:chExt cx="21868726" cy="3949442"/>
          </a:xfrm>
        </p:grpSpPr>
        <p:sp>
          <p:nvSpPr>
            <p:cNvPr id="112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763587" y="2603758"/>
              <a:ext cx="21868726" cy="3949442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763587" y="2636258"/>
              <a:ext cx="4572000" cy="1051821"/>
              <a:chOff x="534987" y="1647866"/>
              <a:chExt cx="4197167" cy="1176337"/>
            </a:xfrm>
          </p:grpSpPr>
          <p:sp>
            <p:nvSpPr>
              <p:cNvPr id="130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1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2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35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6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7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3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4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714" y="1692782"/>
                <a:ext cx="3173467" cy="1084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4/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80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853439" y="6392726"/>
            <a:ext cx="22389147" cy="5951674"/>
            <a:chOff x="853439" y="6885098"/>
            <a:chExt cx="22389147" cy="6373701"/>
          </a:xfrm>
        </p:grpSpPr>
        <p:sp>
          <p:nvSpPr>
            <p:cNvPr id="143" name="Rounded Rectangle 142"/>
            <p:cNvSpPr/>
            <p:nvPr/>
          </p:nvSpPr>
          <p:spPr>
            <a:xfrm>
              <a:off x="853439" y="6885098"/>
              <a:ext cx="22389147" cy="63737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887349" y="6934200"/>
              <a:ext cx="4572000" cy="863419"/>
              <a:chOff x="1224542" y="6322796"/>
              <a:chExt cx="3305491" cy="828633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36894" y="6354476"/>
                <a:ext cx="1647098" cy="790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70293" y="2912130"/>
                <a:ext cx="15472093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 phương trình tổng quát của đường thẳng 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𝐝</m:t>
                    </m:r>
                  </m:oMath>
                </a14:m>
                <a:r>
                  <a:rPr lang="en-US" sz="4400" b="1" dirty="0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𝐍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293" y="2912130"/>
                <a:ext cx="15472093" cy="1541319"/>
              </a:xfrm>
              <a:prstGeom prst="rect">
                <a:avLst/>
              </a:prstGeom>
              <a:blipFill>
                <a:blip r:embed="rId3"/>
                <a:stretch>
                  <a:fillRect l="-1576" t="-9486" r="-2246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45991" y="7328237"/>
                <a:ext cx="9288761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Ox</m:t>
                    </m:r>
                    <m:r>
                      <a:rPr lang="en-US" sz="4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991" y="7328237"/>
                <a:ext cx="9288761" cy="816827"/>
              </a:xfrm>
              <a:prstGeom prst="rect">
                <a:avLst/>
              </a:prstGeom>
              <a:blipFill>
                <a:blip r:embed="rId4"/>
                <a:stretch>
                  <a:fillRect l="-2690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79031" y="8588203"/>
                <a:ext cx="12192000" cy="8168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chắn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NM</m:t>
                    </m:r>
                  </m:oMath>
                </a14:m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031" y="8588203"/>
                <a:ext cx="12192000" cy="816827"/>
              </a:xfrm>
              <a:prstGeom prst="rect">
                <a:avLst/>
              </a:prstGeom>
              <a:blipFill>
                <a:blip r:embed="rId5"/>
                <a:stretch>
                  <a:fillRect l="-2000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502859" y="10032239"/>
                <a:ext cx="5268172" cy="84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2859" y="10032239"/>
                <a:ext cx="5268172" cy="8424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720796" y="8351332"/>
                <a:ext cx="3193502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0796" y="8351332"/>
                <a:ext cx="3193502" cy="13644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789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74"/>
    </mc:Choice>
    <mc:Fallback xmlns="">
      <p:transition spd="slow" advTm="40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830640" y="8382000"/>
            <a:ext cx="21945600" cy="4777273"/>
            <a:chOff x="1366396" y="6324601"/>
            <a:chExt cx="22412876" cy="6399848"/>
          </a:xfrm>
        </p:grpSpPr>
        <p:sp>
          <p:nvSpPr>
            <p:cNvPr id="31" name="Rounded Rectangle 30"/>
            <p:cNvSpPr/>
            <p:nvPr/>
          </p:nvSpPr>
          <p:spPr>
            <a:xfrm>
              <a:off x="1368116" y="6384188"/>
              <a:ext cx="22411156" cy="63402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366396" y="6324601"/>
              <a:ext cx="3474720" cy="1030778"/>
              <a:chOff x="1224542" y="6305967"/>
              <a:chExt cx="3305491" cy="953066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13379" cy="953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834133" y="2209799"/>
            <a:ext cx="21945601" cy="3477605"/>
            <a:chOff x="1177637" y="2508301"/>
            <a:chExt cx="21945601" cy="4029659"/>
          </a:xfrm>
        </p:grpSpPr>
        <p:sp>
          <p:nvSpPr>
            <p:cNvPr id="7" name="Rounded Rectangle 6"/>
            <p:cNvSpPr/>
            <p:nvPr/>
          </p:nvSpPr>
          <p:spPr>
            <a:xfrm>
              <a:off x="1177638" y="2995713"/>
              <a:ext cx="21945600" cy="354224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7637" y="2508301"/>
              <a:ext cx="3474720" cy="920699"/>
              <a:chOff x="1175570" y="1827969"/>
              <a:chExt cx="4005918" cy="98457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827969"/>
                <a:ext cx="2057263" cy="953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6692501" y="14478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82524" y="2985749"/>
                <a:ext cx="15815407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vectơ chỉ phương của đường thẳng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524" y="2985749"/>
                <a:ext cx="15815407" cy="1602683"/>
              </a:xfrm>
              <a:prstGeom prst="rect">
                <a:avLst/>
              </a:prstGeom>
              <a:blipFill>
                <a:blip r:embed="rId3"/>
                <a:stretch>
                  <a:fillRect l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oogle Shape;427;p3"/>
          <p:cNvGrpSpPr/>
          <p:nvPr/>
        </p:nvGrpSpPr>
        <p:grpSpPr>
          <a:xfrm>
            <a:off x="1830640" y="6160384"/>
            <a:ext cx="21945600" cy="1414797"/>
            <a:chOff x="241306" y="1327687"/>
            <a:chExt cx="11295870" cy="707445"/>
          </a:xfrm>
        </p:grpSpPr>
        <p:sp>
          <p:nvSpPr>
            <p:cNvPr id="72" name="Google Shape;428;p3"/>
            <p:cNvSpPr/>
            <p:nvPr/>
          </p:nvSpPr>
          <p:spPr>
            <a:xfrm>
              <a:off x="3356161" y="1336331"/>
              <a:ext cx="2289172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3" name="Google Shape;429;p3"/>
            <p:cNvSpPr/>
            <p:nvPr/>
          </p:nvSpPr>
          <p:spPr>
            <a:xfrm>
              <a:off x="3065616" y="1376541"/>
              <a:ext cx="495447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74" name="Google Shape;430;p3"/>
            <p:cNvSpPr/>
            <p:nvPr/>
          </p:nvSpPr>
          <p:spPr>
            <a:xfrm>
              <a:off x="531851" y="1336331"/>
              <a:ext cx="2201053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5" name="Google Shape;431;p3"/>
            <p:cNvSpPr/>
            <p:nvPr/>
          </p:nvSpPr>
          <p:spPr>
            <a:xfrm>
              <a:off x="241306" y="1327687"/>
              <a:ext cx="507396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76" name="Google Shape;432;p3"/>
            <p:cNvSpPr/>
            <p:nvPr/>
          </p:nvSpPr>
          <p:spPr>
            <a:xfrm>
              <a:off x="6268590" y="1329133"/>
              <a:ext cx="2261324" cy="70599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7" name="Google Shape;433;p3"/>
            <p:cNvSpPr/>
            <p:nvPr/>
          </p:nvSpPr>
          <p:spPr>
            <a:xfrm>
              <a:off x="5978045" y="1388388"/>
              <a:ext cx="510444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78" name="Google Shape;434;p3"/>
            <p:cNvSpPr/>
            <p:nvPr/>
          </p:nvSpPr>
          <p:spPr>
            <a:xfrm>
              <a:off x="9275852" y="1336331"/>
              <a:ext cx="2261324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9" name="Google Shape;435;p3"/>
            <p:cNvSpPr/>
            <p:nvPr/>
          </p:nvSpPr>
          <p:spPr>
            <a:xfrm>
              <a:off x="8985304" y="1395587"/>
              <a:ext cx="512129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52631" y="6360626"/>
                <a:ext cx="348306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;–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631" y="6360626"/>
                <a:ext cx="348306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476871" y="6440216"/>
                <a:ext cx="348306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;–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871" y="6440216"/>
                <a:ext cx="348306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180613" y="6440216"/>
                <a:ext cx="310687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0613" y="6440216"/>
                <a:ext cx="310687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9093311" y="6420293"/>
                <a:ext cx="5019805" cy="1664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vi-VN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  <m:r>
                        <a:rPr lang="vi-VN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;–</m:t>
                          </m:r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3311" y="6420293"/>
                <a:ext cx="5019805" cy="16642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Google Shape;436;p3"/>
          <p:cNvSpPr/>
          <p:nvPr/>
        </p:nvSpPr>
        <p:spPr>
          <a:xfrm>
            <a:off x="7239757" y="6273063"/>
            <a:ext cx="1143830" cy="1042137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B</a:t>
            </a:r>
            <a:endParaRPr sz="44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415373" y="9753600"/>
                <a:ext cx="348306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;–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373" y="9753600"/>
                <a:ext cx="348306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4501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11"/>
    </mc:Choice>
    <mc:Fallback xmlns="">
      <p:transition spd="slow" advTm="157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0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830640" y="8382000"/>
            <a:ext cx="21945600" cy="4777273"/>
            <a:chOff x="1366396" y="6324601"/>
            <a:chExt cx="22412876" cy="6399848"/>
          </a:xfrm>
        </p:grpSpPr>
        <p:sp>
          <p:nvSpPr>
            <p:cNvPr id="31" name="Rounded Rectangle 30"/>
            <p:cNvSpPr/>
            <p:nvPr/>
          </p:nvSpPr>
          <p:spPr>
            <a:xfrm>
              <a:off x="1368116" y="6384188"/>
              <a:ext cx="22411156" cy="63402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366396" y="6324601"/>
              <a:ext cx="3474720" cy="1030778"/>
              <a:chOff x="1224542" y="6305967"/>
              <a:chExt cx="3305491" cy="953066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13379" cy="953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834133" y="2209799"/>
            <a:ext cx="21945601" cy="3477605"/>
            <a:chOff x="1177637" y="2508301"/>
            <a:chExt cx="21945601" cy="4029659"/>
          </a:xfrm>
        </p:grpSpPr>
        <p:sp>
          <p:nvSpPr>
            <p:cNvPr id="7" name="Rounded Rectangle 6"/>
            <p:cNvSpPr/>
            <p:nvPr/>
          </p:nvSpPr>
          <p:spPr>
            <a:xfrm>
              <a:off x="1177638" y="2995713"/>
              <a:ext cx="21945600" cy="354224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7637" y="2508301"/>
              <a:ext cx="3474720" cy="920699"/>
              <a:chOff x="1175570" y="1827969"/>
              <a:chExt cx="4005918" cy="98457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827969"/>
                <a:ext cx="2057263" cy="953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6692501" y="14478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71" name="Google Shape;427;p3"/>
          <p:cNvGrpSpPr/>
          <p:nvPr/>
        </p:nvGrpSpPr>
        <p:grpSpPr>
          <a:xfrm>
            <a:off x="1830640" y="6139230"/>
            <a:ext cx="21945600" cy="1414797"/>
            <a:chOff x="241306" y="1327687"/>
            <a:chExt cx="11295870" cy="707445"/>
          </a:xfrm>
        </p:grpSpPr>
        <p:sp>
          <p:nvSpPr>
            <p:cNvPr id="72" name="Google Shape;428;p3"/>
            <p:cNvSpPr/>
            <p:nvPr/>
          </p:nvSpPr>
          <p:spPr>
            <a:xfrm>
              <a:off x="3356161" y="1336331"/>
              <a:ext cx="2289172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3" name="Google Shape;429;p3"/>
            <p:cNvSpPr/>
            <p:nvPr/>
          </p:nvSpPr>
          <p:spPr>
            <a:xfrm>
              <a:off x="3065616" y="1376541"/>
              <a:ext cx="495447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74" name="Google Shape;430;p3"/>
            <p:cNvSpPr/>
            <p:nvPr/>
          </p:nvSpPr>
          <p:spPr>
            <a:xfrm>
              <a:off x="531851" y="1336331"/>
              <a:ext cx="2201053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5" name="Google Shape;431;p3"/>
            <p:cNvSpPr/>
            <p:nvPr/>
          </p:nvSpPr>
          <p:spPr>
            <a:xfrm>
              <a:off x="241306" y="1327687"/>
              <a:ext cx="507396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76" name="Google Shape;432;p3"/>
            <p:cNvSpPr/>
            <p:nvPr/>
          </p:nvSpPr>
          <p:spPr>
            <a:xfrm>
              <a:off x="6268590" y="1329133"/>
              <a:ext cx="2261324" cy="70599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7" name="Google Shape;433;p3"/>
            <p:cNvSpPr/>
            <p:nvPr/>
          </p:nvSpPr>
          <p:spPr>
            <a:xfrm>
              <a:off x="5978045" y="1388388"/>
              <a:ext cx="510444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78" name="Google Shape;434;p3"/>
            <p:cNvSpPr/>
            <p:nvPr/>
          </p:nvSpPr>
          <p:spPr>
            <a:xfrm>
              <a:off x="9275852" y="1336331"/>
              <a:ext cx="2261324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9" name="Google Shape;435;p3"/>
            <p:cNvSpPr/>
            <p:nvPr/>
          </p:nvSpPr>
          <p:spPr>
            <a:xfrm>
              <a:off x="8985304" y="1395587"/>
              <a:ext cx="512129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0" name="Google Shape;436;p3"/>
          <p:cNvSpPr/>
          <p:nvPr/>
        </p:nvSpPr>
        <p:spPr>
          <a:xfrm>
            <a:off x="7239757" y="6273063"/>
            <a:ext cx="1143830" cy="1042137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44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B</a:t>
            </a:r>
            <a:endParaRPr sz="44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22388" y="3421343"/>
                <a:ext cx="13552108" cy="1040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5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388" y="3421343"/>
                <a:ext cx="13552108" cy="1040478"/>
              </a:xfrm>
              <a:prstGeom prst="rect">
                <a:avLst/>
              </a:prstGeom>
              <a:blipFill>
                <a:blip r:embed="rId3"/>
                <a:stretch>
                  <a:fillRect l="-1799" t="-2339" r="-900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030043" y="6417104"/>
                <a:ext cx="310687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  <m:sub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043" y="6417104"/>
                <a:ext cx="3106876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844730" y="6440216"/>
                <a:ext cx="352846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  <m:sub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730" y="6440216"/>
                <a:ext cx="352846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327066" y="6461370"/>
                <a:ext cx="310687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  <m:sub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066" y="6461370"/>
                <a:ext cx="310687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9942436" y="6498373"/>
                <a:ext cx="3704797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436" y="6498373"/>
                <a:ext cx="3704797" cy="816827"/>
              </a:xfrm>
              <a:prstGeom prst="rect">
                <a:avLst/>
              </a:prstGeom>
              <a:blipFill>
                <a:blip r:embed="rId7"/>
                <a:stretch>
                  <a:fillRect t="-17164" r="-1316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389057" y="8924888"/>
                <a:ext cx="7580921" cy="9953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057" y="8924888"/>
                <a:ext cx="7580921" cy="9953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404356" y="10057754"/>
                <a:ext cx="1113535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356" y="10057754"/>
                <a:ext cx="11135356" cy="769441"/>
              </a:xfrm>
              <a:prstGeom prst="rect">
                <a:avLst/>
              </a:prstGeom>
              <a:blipFill>
                <a:blip r:embed="rId9"/>
                <a:stretch>
                  <a:fillRect l="-2245" t="-17460" r="-12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404356" y="11072598"/>
                <a:ext cx="77049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VTCP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356" y="11072598"/>
                <a:ext cx="7704930" cy="769441"/>
              </a:xfrm>
              <a:prstGeom prst="rect">
                <a:avLst/>
              </a:prstGeom>
              <a:blipFill>
                <a:blip r:embed="rId10"/>
                <a:stretch>
                  <a:fillRect l="-1108" t="-16535" r="-221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282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11"/>
    </mc:Choice>
    <mc:Fallback xmlns="">
      <p:transition spd="slow" advTm="157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3" grpId="0"/>
      <p:bldP spid="29" grpId="0"/>
      <p:bldP spid="30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830640" y="8468339"/>
            <a:ext cx="21945600" cy="4777273"/>
            <a:chOff x="1366396" y="6324601"/>
            <a:chExt cx="22412876" cy="6399848"/>
          </a:xfrm>
        </p:grpSpPr>
        <p:sp>
          <p:nvSpPr>
            <p:cNvPr id="31" name="Rounded Rectangle 30"/>
            <p:cNvSpPr/>
            <p:nvPr/>
          </p:nvSpPr>
          <p:spPr>
            <a:xfrm>
              <a:off x="1368116" y="6384188"/>
              <a:ext cx="22411156" cy="63402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366396" y="6324601"/>
              <a:ext cx="3474720" cy="1030778"/>
              <a:chOff x="1224542" y="6305967"/>
              <a:chExt cx="3305491" cy="953066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13379" cy="953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834133" y="2209799"/>
            <a:ext cx="21945601" cy="3411813"/>
            <a:chOff x="1177637" y="2508301"/>
            <a:chExt cx="21945601" cy="4029659"/>
          </a:xfrm>
        </p:grpSpPr>
        <p:sp>
          <p:nvSpPr>
            <p:cNvPr id="7" name="Rounded Rectangle 6"/>
            <p:cNvSpPr/>
            <p:nvPr/>
          </p:nvSpPr>
          <p:spPr>
            <a:xfrm>
              <a:off x="1177638" y="2995713"/>
              <a:ext cx="21945600" cy="354224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7637" y="2508301"/>
              <a:ext cx="3474720" cy="920699"/>
              <a:chOff x="1175570" y="1827969"/>
              <a:chExt cx="4005918" cy="98457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827969"/>
                <a:ext cx="2057263" cy="971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6692501" y="14478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71" name="Google Shape;427;p3"/>
          <p:cNvGrpSpPr/>
          <p:nvPr/>
        </p:nvGrpSpPr>
        <p:grpSpPr>
          <a:xfrm>
            <a:off x="1830640" y="5819993"/>
            <a:ext cx="21945600" cy="2358003"/>
            <a:chOff x="241306" y="1327687"/>
            <a:chExt cx="11295870" cy="707445"/>
          </a:xfrm>
        </p:grpSpPr>
        <p:sp>
          <p:nvSpPr>
            <p:cNvPr id="72" name="Google Shape;428;p3"/>
            <p:cNvSpPr/>
            <p:nvPr/>
          </p:nvSpPr>
          <p:spPr>
            <a:xfrm>
              <a:off x="3356161" y="1336331"/>
              <a:ext cx="2289172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3" name="Google Shape;429;p3"/>
            <p:cNvSpPr/>
            <p:nvPr/>
          </p:nvSpPr>
          <p:spPr>
            <a:xfrm>
              <a:off x="3065616" y="1376541"/>
              <a:ext cx="495447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74" name="Google Shape;430;p3"/>
            <p:cNvSpPr/>
            <p:nvPr/>
          </p:nvSpPr>
          <p:spPr>
            <a:xfrm>
              <a:off x="531851" y="1336331"/>
              <a:ext cx="2201053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5" name="Google Shape;431;p3"/>
            <p:cNvSpPr/>
            <p:nvPr/>
          </p:nvSpPr>
          <p:spPr>
            <a:xfrm>
              <a:off x="241306" y="1327687"/>
              <a:ext cx="507396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76" name="Google Shape;432;p3"/>
            <p:cNvSpPr/>
            <p:nvPr/>
          </p:nvSpPr>
          <p:spPr>
            <a:xfrm>
              <a:off x="6268590" y="1329133"/>
              <a:ext cx="2261324" cy="70599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7" name="Google Shape;433;p3"/>
            <p:cNvSpPr/>
            <p:nvPr/>
          </p:nvSpPr>
          <p:spPr>
            <a:xfrm>
              <a:off x="5978045" y="1388388"/>
              <a:ext cx="510444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78" name="Google Shape;434;p3"/>
            <p:cNvSpPr/>
            <p:nvPr/>
          </p:nvSpPr>
          <p:spPr>
            <a:xfrm>
              <a:off x="9275852" y="1336331"/>
              <a:ext cx="2261324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9" name="Google Shape;435;p3"/>
            <p:cNvSpPr/>
            <p:nvPr/>
          </p:nvSpPr>
          <p:spPr>
            <a:xfrm>
              <a:off x="8985304" y="1395587"/>
              <a:ext cx="512129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0" name="Google Shape;436;p3"/>
          <p:cNvSpPr/>
          <p:nvPr/>
        </p:nvSpPr>
        <p:spPr>
          <a:xfrm>
            <a:off x="12899898" y="6019800"/>
            <a:ext cx="1143830" cy="1591102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C</a:t>
            </a:r>
            <a:endParaRPr sz="44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71123" y="3127415"/>
                <a:ext cx="1780006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s-V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s-V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s-V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s-V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s-V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s-V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123" y="3127415"/>
                <a:ext cx="17800064" cy="1446550"/>
              </a:xfrm>
              <a:prstGeom prst="rect">
                <a:avLst/>
              </a:prstGeom>
              <a:blipFill>
                <a:blip r:embed="rId4"/>
                <a:stretch>
                  <a:fillRect l="-1370" t="-8861" r="-685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16408" y="6248400"/>
                <a:ext cx="3698961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408" y="6248400"/>
                <a:ext cx="3698961" cy="1602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032002" y="6248400"/>
                <a:ext cx="3337067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2002" y="6248400"/>
                <a:ext cx="3337067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118520" y="6248400"/>
                <a:ext cx="3710183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520" y="6248400"/>
                <a:ext cx="3710183" cy="1602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9863047" y="6248400"/>
                <a:ext cx="3345659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3047" y="6248400"/>
                <a:ext cx="3345659" cy="1602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604081" y="9195722"/>
                <a:ext cx="1680030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s-VE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ường</a:t>
                </a:r>
                <a:r>
                  <a:rPr lang="es-VE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081" y="9195722"/>
                <a:ext cx="16800306" cy="769441"/>
              </a:xfrm>
              <a:prstGeom prst="rect">
                <a:avLst/>
              </a:prstGeom>
              <a:blipFill>
                <a:blip r:embed="rId9"/>
                <a:stretch>
                  <a:fillRect l="-145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5588413" y="10095026"/>
                <a:ext cx="9500229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413" y="10095026"/>
                <a:ext cx="9500229" cy="1602683"/>
              </a:xfrm>
              <a:prstGeom prst="rect">
                <a:avLst/>
              </a:prstGeom>
              <a:blipFill>
                <a:blip r:embed="rId10"/>
                <a:stretch>
                  <a:fillRect l="-2632" r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2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2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62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11"/>
    </mc:Choice>
    <mc:Fallback xmlns="">
      <p:transition spd="slow" advTm="157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2" grpId="0"/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830640" y="8468339"/>
            <a:ext cx="21945600" cy="4777273"/>
            <a:chOff x="1366396" y="6324601"/>
            <a:chExt cx="22412876" cy="6399848"/>
          </a:xfrm>
        </p:grpSpPr>
        <p:sp>
          <p:nvSpPr>
            <p:cNvPr id="31" name="Rounded Rectangle 30"/>
            <p:cNvSpPr/>
            <p:nvPr/>
          </p:nvSpPr>
          <p:spPr>
            <a:xfrm>
              <a:off x="1368116" y="6384188"/>
              <a:ext cx="22411156" cy="63402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366396" y="6324601"/>
              <a:ext cx="3474720" cy="1030778"/>
              <a:chOff x="1224542" y="6305967"/>
              <a:chExt cx="3305491" cy="953066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13379" cy="953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834133" y="2209799"/>
            <a:ext cx="21945601" cy="3411813"/>
            <a:chOff x="1177637" y="2508301"/>
            <a:chExt cx="21945601" cy="4029659"/>
          </a:xfrm>
        </p:grpSpPr>
        <p:sp>
          <p:nvSpPr>
            <p:cNvPr id="7" name="Rounded Rectangle 6"/>
            <p:cNvSpPr/>
            <p:nvPr/>
          </p:nvSpPr>
          <p:spPr>
            <a:xfrm>
              <a:off x="1177638" y="2995713"/>
              <a:ext cx="21945600" cy="354224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7637" y="2508301"/>
              <a:ext cx="3474720" cy="920699"/>
              <a:chOff x="1175570" y="1827969"/>
              <a:chExt cx="4005918" cy="98457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827969"/>
                <a:ext cx="2057263" cy="971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6692501" y="14478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71" name="Google Shape;427;p3"/>
          <p:cNvGrpSpPr/>
          <p:nvPr/>
        </p:nvGrpSpPr>
        <p:grpSpPr>
          <a:xfrm>
            <a:off x="1830640" y="5819993"/>
            <a:ext cx="21945600" cy="2358003"/>
            <a:chOff x="241306" y="1327687"/>
            <a:chExt cx="11295870" cy="707445"/>
          </a:xfrm>
        </p:grpSpPr>
        <p:sp>
          <p:nvSpPr>
            <p:cNvPr id="72" name="Google Shape;428;p3"/>
            <p:cNvSpPr/>
            <p:nvPr/>
          </p:nvSpPr>
          <p:spPr>
            <a:xfrm>
              <a:off x="3356161" y="1336331"/>
              <a:ext cx="2289172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3" name="Google Shape;429;p3"/>
            <p:cNvSpPr/>
            <p:nvPr/>
          </p:nvSpPr>
          <p:spPr>
            <a:xfrm>
              <a:off x="3065616" y="1376541"/>
              <a:ext cx="495447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74" name="Google Shape;430;p3"/>
            <p:cNvSpPr/>
            <p:nvPr/>
          </p:nvSpPr>
          <p:spPr>
            <a:xfrm>
              <a:off x="531851" y="1336331"/>
              <a:ext cx="2201053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5" name="Google Shape;431;p3"/>
            <p:cNvSpPr/>
            <p:nvPr/>
          </p:nvSpPr>
          <p:spPr>
            <a:xfrm>
              <a:off x="241306" y="1327687"/>
              <a:ext cx="507396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76" name="Google Shape;432;p3"/>
            <p:cNvSpPr/>
            <p:nvPr/>
          </p:nvSpPr>
          <p:spPr>
            <a:xfrm>
              <a:off x="6268590" y="1329133"/>
              <a:ext cx="2261324" cy="70599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7" name="Google Shape;433;p3"/>
            <p:cNvSpPr/>
            <p:nvPr/>
          </p:nvSpPr>
          <p:spPr>
            <a:xfrm>
              <a:off x="5978045" y="1388388"/>
              <a:ext cx="510444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78" name="Google Shape;434;p3"/>
            <p:cNvSpPr/>
            <p:nvPr/>
          </p:nvSpPr>
          <p:spPr>
            <a:xfrm>
              <a:off x="9275852" y="1336331"/>
              <a:ext cx="2261324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9" name="Google Shape;435;p3"/>
            <p:cNvSpPr/>
            <p:nvPr/>
          </p:nvSpPr>
          <p:spPr>
            <a:xfrm>
              <a:off x="8985304" y="1395587"/>
              <a:ext cx="512129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0" name="Google Shape;436;p3"/>
          <p:cNvSpPr/>
          <p:nvPr/>
        </p:nvSpPr>
        <p:spPr>
          <a:xfrm>
            <a:off x="18744033" y="6102339"/>
            <a:ext cx="1143830" cy="1591102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D</a:t>
            </a:r>
            <a:endParaRPr sz="44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87632" y="3201650"/>
                <a:ext cx="1772107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i="1" u="none" strike="noStrike" spc="0" dirty="0" smtClean="0">
                    <a:solidFill>
                      <a:srgbClr val="FF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632" y="3201650"/>
                <a:ext cx="17721074" cy="1446550"/>
              </a:xfrm>
              <a:prstGeom prst="rect">
                <a:avLst/>
              </a:prstGeom>
              <a:blipFill>
                <a:blip r:embed="rId4"/>
                <a:stretch>
                  <a:fillRect l="-447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9813430" y="6271456"/>
                <a:ext cx="4037194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3430" y="6271456"/>
                <a:ext cx="4037194" cy="1602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441204" y="6271456"/>
                <a:ext cx="3710183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204" y="6271456"/>
                <a:ext cx="3710183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967569" y="6271456"/>
                <a:ext cx="3626826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569" y="6271456"/>
                <a:ext cx="3626826" cy="1602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776308" y="6271456"/>
                <a:ext cx="4048416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308" y="6271456"/>
                <a:ext cx="4048416" cy="1602683"/>
              </a:xfrm>
              <a:prstGeom prst="rect">
                <a:avLst/>
              </a:prstGeom>
              <a:blipFill>
                <a:blip r:embed="rId8"/>
                <a:stretch>
                  <a:fillRect r="-5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777183" y="8468339"/>
                <a:ext cx="5965351" cy="2850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𝜟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;−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𝟏𝟑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||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183" y="8468339"/>
                <a:ext cx="5965351" cy="2850267"/>
              </a:xfrm>
              <a:prstGeom prst="rect">
                <a:avLst/>
              </a:prstGeom>
              <a:blipFill>
                <a:blip r:embed="rId9"/>
                <a:stretch>
                  <a:fillRect l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485541" y="9144825"/>
                <a:ext cx="8695842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b>
                              </m:sSub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;−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𝟏𝟑</m:t>
                                  </m:r>
                                </m:e>
                              </m:d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b>
                              </m:sSub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𝟏𝟑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541" y="9144825"/>
                <a:ext cx="8695842" cy="1602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176396" y="11018774"/>
                <a:ext cx="12192000" cy="25295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eqArr>
                        </m:e>
                      </m:d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ctr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396" y="11018774"/>
                <a:ext cx="12192000" cy="25295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2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803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11"/>
    </mc:Choice>
    <mc:Fallback xmlns="">
      <p:transition spd="slow" advTm="157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3" grpId="0"/>
      <p:bldP spid="29" grpId="0"/>
      <p:bldP spid="30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830640" y="8217943"/>
            <a:ext cx="21945600" cy="4777273"/>
            <a:chOff x="1366396" y="6324601"/>
            <a:chExt cx="22412876" cy="6399848"/>
          </a:xfrm>
        </p:grpSpPr>
        <p:sp>
          <p:nvSpPr>
            <p:cNvPr id="31" name="Rounded Rectangle 30"/>
            <p:cNvSpPr/>
            <p:nvPr/>
          </p:nvSpPr>
          <p:spPr>
            <a:xfrm>
              <a:off x="1368116" y="6384188"/>
              <a:ext cx="22411156" cy="63402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366396" y="6324601"/>
              <a:ext cx="3474720" cy="1030778"/>
              <a:chOff x="1224542" y="6305967"/>
              <a:chExt cx="3305491" cy="953066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13379" cy="953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834133" y="2209799"/>
            <a:ext cx="21945601" cy="3982388"/>
            <a:chOff x="1177637" y="2508301"/>
            <a:chExt cx="21945601" cy="4029659"/>
          </a:xfrm>
        </p:grpSpPr>
        <p:sp>
          <p:nvSpPr>
            <p:cNvPr id="7" name="Rounded Rectangle 6"/>
            <p:cNvSpPr/>
            <p:nvPr/>
          </p:nvSpPr>
          <p:spPr>
            <a:xfrm>
              <a:off x="1177638" y="2995713"/>
              <a:ext cx="21945600" cy="354224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7637" y="2508301"/>
              <a:ext cx="3474720" cy="920699"/>
              <a:chOff x="1175570" y="1827969"/>
              <a:chExt cx="4005918" cy="98457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827969"/>
                <a:ext cx="2057263" cy="832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6692501" y="14478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71" name="Google Shape;427;p3"/>
          <p:cNvGrpSpPr/>
          <p:nvPr/>
        </p:nvGrpSpPr>
        <p:grpSpPr>
          <a:xfrm>
            <a:off x="1830640" y="6508814"/>
            <a:ext cx="21945600" cy="1414797"/>
            <a:chOff x="241306" y="1327687"/>
            <a:chExt cx="11295870" cy="707445"/>
          </a:xfrm>
        </p:grpSpPr>
        <p:sp>
          <p:nvSpPr>
            <p:cNvPr id="72" name="Google Shape;428;p3"/>
            <p:cNvSpPr/>
            <p:nvPr/>
          </p:nvSpPr>
          <p:spPr>
            <a:xfrm>
              <a:off x="3356161" y="1336331"/>
              <a:ext cx="2289172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3" name="Google Shape;429;p3"/>
            <p:cNvSpPr/>
            <p:nvPr/>
          </p:nvSpPr>
          <p:spPr>
            <a:xfrm>
              <a:off x="3065616" y="1376541"/>
              <a:ext cx="495447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74" name="Google Shape;430;p3"/>
            <p:cNvSpPr/>
            <p:nvPr/>
          </p:nvSpPr>
          <p:spPr>
            <a:xfrm>
              <a:off x="531851" y="1336331"/>
              <a:ext cx="2201053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5" name="Google Shape;431;p3"/>
            <p:cNvSpPr/>
            <p:nvPr/>
          </p:nvSpPr>
          <p:spPr>
            <a:xfrm>
              <a:off x="241306" y="1327687"/>
              <a:ext cx="507396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76" name="Google Shape;432;p3"/>
            <p:cNvSpPr/>
            <p:nvPr/>
          </p:nvSpPr>
          <p:spPr>
            <a:xfrm>
              <a:off x="6268590" y="1329133"/>
              <a:ext cx="2261324" cy="70599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7" name="Google Shape;433;p3"/>
            <p:cNvSpPr/>
            <p:nvPr/>
          </p:nvSpPr>
          <p:spPr>
            <a:xfrm>
              <a:off x="5978045" y="1388388"/>
              <a:ext cx="510444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78" name="Google Shape;434;p3"/>
            <p:cNvSpPr/>
            <p:nvPr/>
          </p:nvSpPr>
          <p:spPr>
            <a:xfrm>
              <a:off x="9275852" y="1336331"/>
              <a:ext cx="2261324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9" name="Google Shape;435;p3"/>
            <p:cNvSpPr/>
            <p:nvPr/>
          </p:nvSpPr>
          <p:spPr>
            <a:xfrm>
              <a:off x="8985304" y="1395587"/>
              <a:ext cx="512129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0" name="Google Shape;436;p3"/>
          <p:cNvSpPr/>
          <p:nvPr/>
        </p:nvSpPr>
        <p:spPr>
          <a:xfrm>
            <a:off x="18811028" y="6644605"/>
            <a:ext cx="1143830" cy="1042137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D</a:t>
            </a:r>
            <a:endParaRPr sz="44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4780" y="2697134"/>
                <a:ext cx="18382249" cy="3320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629920" algn="l"/>
                  </a:tabLst>
                </a:pP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Ox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780" y="2697134"/>
                <a:ext cx="18382249" cy="3320974"/>
              </a:xfrm>
              <a:prstGeom prst="rect">
                <a:avLst/>
              </a:prstGeom>
              <a:blipFill>
                <a:blip r:embed="rId3"/>
                <a:stretch>
                  <a:fillRect l="-1360" t="-3670" b="-5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78701" y="6820435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701" y="6820435"/>
                <a:ext cx="102624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552029" y="6866602"/>
                <a:ext cx="142121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𝟏𝟑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2029" y="6866602"/>
                <a:ext cx="142121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4852389" y="6820435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2389" y="6820435"/>
                <a:ext cx="1026243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919366" y="6805047"/>
                <a:ext cx="103746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366" y="6805047"/>
                <a:ext cx="1037463" cy="769441"/>
              </a:xfrm>
              <a:prstGeom prst="rect">
                <a:avLst/>
              </a:prstGeom>
              <a:blipFill>
                <a:blip r:embed="rId7"/>
                <a:stretch>
                  <a:fillRect t="-16535" r="-22941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328008" y="8594636"/>
                <a:ext cx="8753487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008" y="8594636"/>
                <a:ext cx="8753487" cy="816827"/>
              </a:xfrm>
              <a:prstGeom prst="rect">
                <a:avLst/>
              </a:prstGeom>
              <a:blipFill>
                <a:blip r:embed="rId8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3220766" y="9541887"/>
                <a:ext cx="6613669" cy="159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sz="4400" b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0766" y="9541887"/>
                <a:ext cx="6613669" cy="15991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855800" y="9541887"/>
                <a:ext cx="10519803" cy="2243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.(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)−(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+(−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)"/>
                                      <m:endChr m:val="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/>
                                  </m:d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800" y="9541887"/>
                <a:ext cx="10519803" cy="22434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979345" y="11661306"/>
                <a:ext cx="184344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);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345" y="11661306"/>
                <a:ext cx="18434442" cy="769441"/>
              </a:xfrm>
              <a:prstGeom prst="rect">
                <a:avLst/>
              </a:prstGeom>
              <a:blipFill>
                <a:blip r:embed="rId11"/>
                <a:stretch>
                  <a:fillRect l="-135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4356014" y="11651066"/>
                <a:ext cx="87899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6014" y="11651066"/>
                <a:ext cx="8789970" cy="769441"/>
              </a:xfrm>
              <a:prstGeom prst="rect">
                <a:avLst/>
              </a:prstGeom>
              <a:blipFill>
                <a:blip r:embed="rId12"/>
                <a:stretch>
                  <a:fillRect l="-284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5591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11"/>
    </mc:Choice>
    <mc:Fallback xmlns="">
      <p:transition spd="slow" advTm="157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2" grpId="0"/>
      <p:bldP spid="39" grpId="0"/>
      <p:bldP spid="56" grpId="0"/>
      <p:bldP spid="57" grpId="0"/>
      <p:bldP spid="58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601787" y="8763000"/>
            <a:ext cx="21945600" cy="4777273"/>
            <a:chOff x="1366396" y="6324601"/>
            <a:chExt cx="22412876" cy="6399848"/>
          </a:xfrm>
        </p:grpSpPr>
        <p:sp>
          <p:nvSpPr>
            <p:cNvPr id="31" name="Rounded Rectangle 30"/>
            <p:cNvSpPr/>
            <p:nvPr/>
          </p:nvSpPr>
          <p:spPr>
            <a:xfrm>
              <a:off x="1368116" y="6384188"/>
              <a:ext cx="22411156" cy="63402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366396" y="6324601"/>
              <a:ext cx="3474720" cy="1030778"/>
              <a:chOff x="1224542" y="6305967"/>
              <a:chExt cx="3305491" cy="953066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13379" cy="953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624481" y="2266173"/>
            <a:ext cx="21945601" cy="2932925"/>
            <a:chOff x="1177637" y="2508302"/>
            <a:chExt cx="21945601" cy="4029658"/>
          </a:xfrm>
        </p:grpSpPr>
        <p:sp>
          <p:nvSpPr>
            <p:cNvPr id="7" name="Rounded Rectangle 6"/>
            <p:cNvSpPr/>
            <p:nvPr/>
          </p:nvSpPr>
          <p:spPr>
            <a:xfrm>
              <a:off x="1177638" y="2995713"/>
              <a:ext cx="21945600" cy="354224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7637" y="2508302"/>
              <a:ext cx="3474720" cy="1057164"/>
              <a:chOff x="1175570" y="1827969"/>
              <a:chExt cx="4005918" cy="1130505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827969"/>
                <a:ext cx="2057263" cy="1130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6692501" y="14478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534619" y="2818198"/>
                <a:ext cx="16488768" cy="2265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phương trình tổng quát: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Hãy xác định một </a:t>
                </a:r>
                <a:r>
                  <a:rPr lang="vi-VN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một VTPT của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619" y="2818198"/>
                <a:ext cx="16488768" cy="2265813"/>
              </a:xfrm>
              <a:prstGeom prst="rect">
                <a:avLst/>
              </a:prstGeom>
              <a:blipFill>
                <a:blip r:embed="rId3"/>
                <a:stretch>
                  <a:fillRect l="-1516" t="-6183" r="-1479" b="-9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1601786" y="5173439"/>
            <a:ext cx="21945601" cy="3596354"/>
            <a:chOff x="241306" y="1268432"/>
            <a:chExt cx="11354065" cy="1798594"/>
          </a:xfrm>
        </p:grpSpPr>
        <p:sp>
          <p:nvSpPr>
            <p:cNvPr id="63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6629657" y="1323423"/>
              <a:ext cx="4930786" cy="71599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64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6339112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</a:t>
              </a:r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65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531851" y="1268432"/>
              <a:ext cx="4781314" cy="73564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endParaRPr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66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41306" y="139511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</a:t>
              </a:r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67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563073" y="2304284"/>
              <a:ext cx="4750092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endParaRPr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68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272528" y="243935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</a:t>
              </a:r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69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6629656" y="2304284"/>
              <a:ext cx="4965715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endParaRPr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0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6339112" y="243935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</a:t>
              </a:r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962521" y="5503538"/>
                <a:ext cx="56217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; 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521" y="5503538"/>
                <a:ext cx="5621732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900635" y="7411345"/>
                <a:ext cx="555600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;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4</m:t>
                              </m:r>
                            </m:e>
                          </m:d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=(−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635" y="7411345"/>
                <a:ext cx="5556008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5241587" y="5614502"/>
                <a:ext cx="524650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1 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3</m:t>
                        </m:r>
                      </m:e>
                    </m:d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587" y="5614502"/>
                <a:ext cx="5246501" cy="769441"/>
              </a:xfrm>
              <a:prstGeom prst="rect">
                <a:avLst/>
              </a:prstGeom>
              <a:blipFill>
                <a:blip r:embed="rId6"/>
                <a:stretch>
                  <a:fillRect t="-16667" r="-383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5241587" y="7589420"/>
                <a:ext cx="5397183" cy="83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5 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bg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5</m:t>
                        </m:r>
                      </m:e>
                    </m:d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587" y="7589420"/>
                <a:ext cx="5397183" cy="837152"/>
              </a:xfrm>
              <a:prstGeom prst="rect">
                <a:avLst/>
              </a:prstGeom>
              <a:blipFill>
                <a:blip r:embed="rId7"/>
                <a:stretch>
                  <a:fillRect t="-15328" r="-3499" b="-26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133619" y="9060815"/>
                <a:ext cx="16280167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Từ PTTQ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VTPT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B, D.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619" y="9060815"/>
                <a:ext cx="16280167" cy="816827"/>
              </a:xfrm>
              <a:prstGeom prst="rect">
                <a:avLst/>
              </a:prstGeom>
              <a:blipFill>
                <a:blip r:embed="rId8"/>
                <a:stretch>
                  <a:fillRect l="-1498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133619" y="9992325"/>
                <a:ext cx="18032768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PTTQ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619" y="9992325"/>
                <a:ext cx="18032768" cy="1541319"/>
              </a:xfrm>
              <a:prstGeom prst="rect">
                <a:avLst/>
              </a:prstGeom>
              <a:blipFill>
                <a:blip r:embed="rId9"/>
                <a:stretch>
                  <a:fillRect l="-1352" t="-9091" r="-1386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7576033" y="10765462"/>
                <a:ext cx="10597773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033" y="10765462"/>
                <a:ext cx="10597773" cy="816827"/>
              </a:xfrm>
              <a:prstGeom prst="rect">
                <a:avLst/>
              </a:prstGeom>
              <a:blipFill>
                <a:blip r:embed="rId10"/>
                <a:stretch>
                  <a:fillRect l="-806" t="-17910" r="-143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691040" y="7533502"/>
            <a:ext cx="1088274" cy="1000384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4" tIns="45695" rIns="91414" bIns="45695" anchor="ctr" anchorCtr="0">
            <a:no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C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01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11"/>
    </mc:Choice>
    <mc:Fallback xmlns="">
      <p:transition spd="slow" advTm="157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830640" y="8217943"/>
            <a:ext cx="21945600" cy="4777273"/>
            <a:chOff x="1366396" y="6324601"/>
            <a:chExt cx="22412876" cy="6399848"/>
          </a:xfrm>
        </p:grpSpPr>
        <p:sp>
          <p:nvSpPr>
            <p:cNvPr id="31" name="Rounded Rectangle 30"/>
            <p:cNvSpPr/>
            <p:nvPr/>
          </p:nvSpPr>
          <p:spPr>
            <a:xfrm>
              <a:off x="1368116" y="6384188"/>
              <a:ext cx="22411156" cy="63402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366396" y="6324601"/>
              <a:ext cx="3474720" cy="1030778"/>
              <a:chOff x="1224542" y="6305967"/>
              <a:chExt cx="3305491" cy="953066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13379" cy="953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834133" y="2209799"/>
            <a:ext cx="21945601" cy="3982388"/>
            <a:chOff x="1177637" y="2508301"/>
            <a:chExt cx="21945601" cy="4029659"/>
          </a:xfrm>
        </p:grpSpPr>
        <p:sp>
          <p:nvSpPr>
            <p:cNvPr id="7" name="Rounded Rectangle 6"/>
            <p:cNvSpPr/>
            <p:nvPr/>
          </p:nvSpPr>
          <p:spPr>
            <a:xfrm>
              <a:off x="1177638" y="2995713"/>
              <a:ext cx="21945600" cy="354224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7637" y="2508301"/>
              <a:ext cx="3474720" cy="920699"/>
              <a:chOff x="1175570" y="1827969"/>
              <a:chExt cx="4005918" cy="98457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827969"/>
                <a:ext cx="2057263" cy="832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6692501" y="14478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71" name="Google Shape;427;p3"/>
          <p:cNvGrpSpPr/>
          <p:nvPr/>
        </p:nvGrpSpPr>
        <p:grpSpPr>
          <a:xfrm>
            <a:off x="1830640" y="6508814"/>
            <a:ext cx="21945600" cy="1414797"/>
            <a:chOff x="241306" y="1327687"/>
            <a:chExt cx="11295870" cy="707445"/>
          </a:xfrm>
        </p:grpSpPr>
        <p:sp>
          <p:nvSpPr>
            <p:cNvPr id="72" name="Google Shape;428;p3"/>
            <p:cNvSpPr/>
            <p:nvPr/>
          </p:nvSpPr>
          <p:spPr>
            <a:xfrm>
              <a:off x="3356161" y="1336331"/>
              <a:ext cx="2289172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3" name="Google Shape;429;p3"/>
            <p:cNvSpPr/>
            <p:nvPr/>
          </p:nvSpPr>
          <p:spPr>
            <a:xfrm>
              <a:off x="3065616" y="1376541"/>
              <a:ext cx="495447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74" name="Google Shape;430;p3"/>
            <p:cNvSpPr/>
            <p:nvPr/>
          </p:nvSpPr>
          <p:spPr>
            <a:xfrm>
              <a:off x="531851" y="1336331"/>
              <a:ext cx="2201053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5" name="Google Shape;431;p3"/>
            <p:cNvSpPr/>
            <p:nvPr/>
          </p:nvSpPr>
          <p:spPr>
            <a:xfrm>
              <a:off x="241306" y="1327687"/>
              <a:ext cx="507396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76" name="Google Shape;432;p3"/>
            <p:cNvSpPr/>
            <p:nvPr/>
          </p:nvSpPr>
          <p:spPr>
            <a:xfrm>
              <a:off x="6268590" y="1329133"/>
              <a:ext cx="2261324" cy="70599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7" name="Google Shape;433;p3"/>
            <p:cNvSpPr/>
            <p:nvPr/>
          </p:nvSpPr>
          <p:spPr>
            <a:xfrm>
              <a:off x="5978045" y="1388388"/>
              <a:ext cx="510444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78" name="Google Shape;434;p3"/>
            <p:cNvSpPr/>
            <p:nvPr/>
          </p:nvSpPr>
          <p:spPr>
            <a:xfrm>
              <a:off x="9275852" y="1336331"/>
              <a:ext cx="2261324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9" name="Google Shape;435;p3"/>
            <p:cNvSpPr/>
            <p:nvPr/>
          </p:nvSpPr>
          <p:spPr>
            <a:xfrm>
              <a:off x="8985304" y="1395587"/>
              <a:ext cx="512129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</a:t>
              </a:r>
              <a:endParaRPr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80" name="Google Shape;436;p3"/>
          <p:cNvSpPr/>
          <p:nvPr/>
        </p:nvSpPr>
        <p:spPr>
          <a:xfrm>
            <a:off x="1753357" y="6467143"/>
            <a:ext cx="1143830" cy="1042137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A</a:t>
            </a:r>
            <a:endParaRPr sz="44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17283" y="2951458"/>
                <a:ext cx="16510903" cy="2279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spc="-3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nào dưới đây là một vectơ pháp tuyến của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spc="-3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283" y="2951458"/>
                <a:ext cx="16510903" cy="2279791"/>
              </a:xfrm>
              <a:prstGeom prst="rect">
                <a:avLst/>
              </a:prstGeom>
              <a:blipFill>
                <a:blip r:embed="rId3"/>
                <a:stretch>
                  <a:fillRect l="-1477" t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40131" y="6720979"/>
                <a:ext cx="30882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; 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131" y="6720979"/>
                <a:ext cx="308828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435133" y="6828128"/>
                <a:ext cx="35098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; −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133" y="6828128"/>
                <a:ext cx="350987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228505" y="6726781"/>
                <a:ext cx="35098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; 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8505" y="6726781"/>
                <a:ext cx="350987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9834435" y="6825629"/>
                <a:ext cx="35098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; −</m:t>
                          </m:r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4435" y="6825629"/>
                <a:ext cx="350987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582523" y="9223185"/>
                <a:ext cx="17355263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phương trình tham số của đường thẳng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chỉ phương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;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523" y="9223185"/>
                <a:ext cx="17355263" cy="1541319"/>
              </a:xfrm>
              <a:prstGeom prst="rect">
                <a:avLst/>
              </a:prstGeom>
              <a:blipFill>
                <a:blip r:embed="rId8"/>
                <a:stretch>
                  <a:fillRect l="-1440" t="-9486" r="-1405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5582523" y="10795395"/>
                <a:ext cx="17964864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suy ra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pháp tuyến của đường thẳng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;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523" y="10795395"/>
                <a:ext cx="17964864" cy="816827"/>
              </a:xfrm>
              <a:prstGeom prst="rect">
                <a:avLst/>
              </a:prstGeom>
              <a:blipFill>
                <a:blip r:embed="rId9"/>
                <a:stretch>
                  <a:fillRect l="-1391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1671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11"/>
    </mc:Choice>
    <mc:Fallback xmlns="">
      <p:transition spd="slow" advTm="157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3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601787" y="8763000"/>
            <a:ext cx="21945600" cy="4777273"/>
            <a:chOff x="1366396" y="6324601"/>
            <a:chExt cx="22412876" cy="6399848"/>
          </a:xfrm>
        </p:grpSpPr>
        <p:sp>
          <p:nvSpPr>
            <p:cNvPr id="31" name="Rounded Rectangle 30"/>
            <p:cNvSpPr/>
            <p:nvPr/>
          </p:nvSpPr>
          <p:spPr>
            <a:xfrm>
              <a:off x="1368116" y="6384188"/>
              <a:ext cx="22411156" cy="63402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366396" y="6324601"/>
              <a:ext cx="3474720" cy="1030778"/>
              <a:chOff x="1224542" y="6305967"/>
              <a:chExt cx="3305491" cy="953066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13379" cy="953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624481" y="2266173"/>
            <a:ext cx="21945601" cy="2932925"/>
            <a:chOff x="1177637" y="2508302"/>
            <a:chExt cx="21945601" cy="4029658"/>
          </a:xfrm>
        </p:grpSpPr>
        <p:sp>
          <p:nvSpPr>
            <p:cNvPr id="7" name="Rounded Rectangle 6"/>
            <p:cNvSpPr/>
            <p:nvPr/>
          </p:nvSpPr>
          <p:spPr>
            <a:xfrm>
              <a:off x="1177638" y="2995713"/>
              <a:ext cx="21945600" cy="354224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7637" y="2508302"/>
              <a:ext cx="3474720" cy="1057164"/>
              <a:chOff x="1175570" y="1827969"/>
              <a:chExt cx="4005918" cy="1130505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827969"/>
                <a:ext cx="2057263" cy="1130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6692501" y="14478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62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1601786" y="5283395"/>
            <a:ext cx="21945601" cy="3486397"/>
            <a:chOff x="241306" y="1323423"/>
            <a:chExt cx="11354065" cy="1743603"/>
          </a:xfrm>
        </p:grpSpPr>
        <p:sp>
          <p:nvSpPr>
            <p:cNvPr id="63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6629657" y="1323423"/>
              <a:ext cx="4930786" cy="71599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64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6339112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</a:t>
              </a:r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65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531851" y="1337150"/>
              <a:ext cx="4781314" cy="73564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endParaRPr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66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41306" y="139511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</a:t>
              </a:r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67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563073" y="2304284"/>
              <a:ext cx="4750092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endParaRPr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68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272528" y="243935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</a:t>
              </a:r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69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6629656" y="2304284"/>
              <a:ext cx="4965715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endParaRPr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0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6339112" y="243935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</a:t>
              </a:r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90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601786" y="5419959"/>
            <a:ext cx="1088274" cy="1000384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4" tIns="45695" rIns="91414" bIns="45695" anchor="ctr" anchorCtr="0">
            <a:no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A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33619" y="3025158"/>
                <a:ext cx="12192000" cy="14465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PTTQ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619" y="3025158"/>
                <a:ext cx="12192000" cy="1446550"/>
              </a:xfrm>
              <a:prstGeom prst="rect">
                <a:avLst/>
              </a:prstGeom>
              <a:blipFill>
                <a:blip r:embed="rId3"/>
                <a:stretch>
                  <a:fillRect l="-2000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88176" y="5570407"/>
                <a:ext cx="41063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176" y="5570407"/>
                <a:ext cx="4106381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836481" y="5602037"/>
                <a:ext cx="45279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6481" y="5602037"/>
                <a:ext cx="452797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52346" y="7638715"/>
                <a:ext cx="41063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346" y="7638715"/>
                <a:ext cx="410638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5145734" y="7514742"/>
                <a:ext cx="41063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5734" y="7514742"/>
                <a:ext cx="410638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590831" y="8879798"/>
                <a:ext cx="12192000" cy="8168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-6985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VTCP là: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831" y="8879798"/>
                <a:ext cx="12192000" cy="816827"/>
              </a:xfrm>
              <a:prstGeom prst="rect">
                <a:avLst/>
              </a:prstGeom>
              <a:blipFill>
                <a:blip r:embed="rId8"/>
                <a:stretch>
                  <a:fillRect l="-2000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554716" y="9934100"/>
                <a:ext cx="6949659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-6985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VTPT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716" y="9934100"/>
                <a:ext cx="6949659" cy="816827"/>
              </a:xfrm>
              <a:prstGeom prst="rect">
                <a:avLst/>
              </a:prstGeom>
              <a:blipFill>
                <a:blip r:embed="rId9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810733" y="11055221"/>
                <a:ext cx="12192000" cy="8168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-6985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PTTQ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r>
                  <a:rPr lang="fr-FR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733" y="11055221"/>
                <a:ext cx="12192000" cy="816827"/>
              </a:xfrm>
              <a:prstGeom prst="rect">
                <a:avLst/>
              </a:prstGeom>
              <a:blipFill>
                <a:blip r:embed="rId10"/>
                <a:stretch>
                  <a:fillRect l="-2000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591649" y="12052136"/>
                <a:ext cx="6391430" cy="919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-6985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649" y="12052136"/>
                <a:ext cx="6391430" cy="9194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11831582" y="12060973"/>
                <a:ext cx="4857805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-6985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1582" y="12060973"/>
                <a:ext cx="4857805" cy="816827"/>
              </a:xfrm>
              <a:prstGeom prst="rect">
                <a:avLst/>
              </a:prstGeom>
              <a:blipFill>
                <a:blip r:embed="rId12"/>
                <a:stretch>
                  <a:fillRect t="-17910" r="-4141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425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11"/>
    </mc:Choice>
    <mc:Fallback xmlns="">
      <p:transition spd="slow" advTm="157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39" grpId="0"/>
      <p:bldP spid="44" grpId="0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5226" y="6313694"/>
            <a:ext cx="19877574" cy="664030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00058" y="1861755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804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77312" y="5998052"/>
            <a:ext cx="18973403" cy="861744"/>
            <a:chOff x="2995158" y="4446051"/>
            <a:chExt cx="18973403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95158" y="4446051"/>
              <a:ext cx="18973403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PHƯƠNG TRÌNH ĐƯỜNG THẲNG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332348" y="1470728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3094" y="1618740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63787" y="8136217"/>
            <a:ext cx="16050326" cy="907184"/>
            <a:chOff x="7459670" y="7086600"/>
            <a:chExt cx="16052185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441939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THAM SỐ CỦA ĐƯỜNG THẲNG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61" y="7688759"/>
                  <a:ext cx="42960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63788" y="9221895"/>
            <a:ext cx="16132078" cy="929775"/>
            <a:chOff x="7459670" y="8524495"/>
            <a:chExt cx="16133958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450117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TỔNG QUÁT CỦA ĐƯỜNG 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38" y="7688759"/>
                  <a:ext cx="676049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49" name="Group 67"/>
          <p:cNvGrpSpPr/>
          <p:nvPr/>
        </p:nvGrpSpPr>
        <p:grpSpPr>
          <a:xfrm>
            <a:off x="2363787" y="10347825"/>
            <a:ext cx="14596401" cy="929775"/>
            <a:chOff x="7459670" y="8524495"/>
            <a:chExt cx="14598101" cy="929882"/>
          </a:xfrm>
        </p:grpSpPr>
        <p:sp>
          <p:nvSpPr>
            <p:cNvPr id="50" name="Rectangle 49"/>
            <p:cNvSpPr/>
            <p:nvPr/>
          </p:nvSpPr>
          <p:spPr>
            <a:xfrm>
              <a:off x="9092456" y="8638675"/>
              <a:ext cx="1296531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CHÍNH TẮC 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 THẲNG</a:t>
              </a:r>
            </a:p>
          </p:txBody>
        </p:sp>
        <p:grpSp>
          <p:nvGrpSpPr>
            <p:cNvPr id="51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5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3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4" name="Round Same Side Corner Rectangle 5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7751317" y="7688759"/>
                  <a:ext cx="922492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0938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601787" y="8763000"/>
            <a:ext cx="21945600" cy="4777273"/>
            <a:chOff x="1366396" y="6324601"/>
            <a:chExt cx="22412876" cy="6399848"/>
          </a:xfrm>
        </p:grpSpPr>
        <p:sp>
          <p:nvSpPr>
            <p:cNvPr id="31" name="Rounded Rectangle 30"/>
            <p:cNvSpPr/>
            <p:nvPr/>
          </p:nvSpPr>
          <p:spPr>
            <a:xfrm>
              <a:off x="1368116" y="6384188"/>
              <a:ext cx="22411156" cy="63402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366396" y="6324601"/>
              <a:ext cx="3474720" cy="1030778"/>
              <a:chOff x="1224542" y="6305967"/>
              <a:chExt cx="3305491" cy="953066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13379" cy="953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624481" y="2266173"/>
            <a:ext cx="21945601" cy="2932925"/>
            <a:chOff x="1177637" y="2508302"/>
            <a:chExt cx="21945601" cy="4029658"/>
          </a:xfrm>
        </p:grpSpPr>
        <p:sp>
          <p:nvSpPr>
            <p:cNvPr id="7" name="Rounded Rectangle 6"/>
            <p:cNvSpPr/>
            <p:nvPr/>
          </p:nvSpPr>
          <p:spPr>
            <a:xfrm>
              <a:off x="1177638" y="2995713"/>
              <a:ext cx="21945600" cy="354224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7637" y="2508302"/>
              <a:ext cx="3474720" cy="1057164"/>
              <a:chOff x="1175570" y="1827969"/>
              <a:chExt cx="4005918" cy="1130505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827969"/>
                <a:ext cx="2057263" cy="1130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6692501" y="14478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62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1601786" y="5173439"/>
            <a:ext cx="21945601" cy="3596354"/>
            <a:chOff x="241306" y="1268432"/>
            <a:chExt cx="11354065" cy="1798594"/>
          </a:xfrm>
        </p:grpSpPr>
        <p:sp>
          <p:nvSpPr>
            <p:cNvPr id="63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6629657" y="1323423"/>
              <a:ext cx="4930786" cy="71599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64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6339112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</a:t>
              </a:r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65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531851" y="1268432"/>
              <a:ext cx="4781314" cy="73564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endParaRPr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66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41306" y="139511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</a:t>
              </a:r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67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563073" y="2304284"/>
              <a:ext cx="4750092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endParaRPr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68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272528" y="243935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</a:t>
              </a:r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69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6629656" y="2304284"/>
              <a:ext cx="4965715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endParaRPr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0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6339112" y="243935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</a:t>
              </a:r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90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3454209" y="7513446"/>
            <a:ext cx="1088274" cy="1000384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4" tIns="45695" rIns="91414" bIns="45695" anchor="ctr" anchorCtr="0">
            <a:no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D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97793" y="2945875"/>
                <a:ext cx="17768594" cy="2295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b="1" spc="-3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793" y="2945875"/>
                <a:ext cx="17768594" cy="2295372"/>
              </a:xfrm>
              <a:prstGeom prst="rect">
                <a:avLst/>
              </a:prstGeom>
              <a:blipFill>
                <a:blip r:embed="rId3"/>
                <a:stretch>
                  <a:fillRect l="-1372" t="-6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177307" y="5483993"/>
                <a:ext cx="376814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307" y="5483993"/>
                <a:ext cx="376814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5470187" y="5622196"/>
                <a:ext cx="444461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187" y="5622196"/>
                <a:ext cx="4444615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143334" y="7638715"/>
                <a:ext cx="456003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34" y="7638715"/>
                <a:ext cx="456003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5470187" y="7541570"/>
                <a:ext cx="444461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187" y="7541570"/>
                <a:ext cx="444461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695172" y="9067800"/>
                <a:ext cx="7872348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44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172" y="9067800"/>
                <a:ext cx="7872348" cy="871008"/>
              </a:xfrm>
              <a:prstGeom prst="rect">
                <a:avLst/>
              </a:prstGeom>
              <a:blipFill>
                <a:blip r:embed="rId8"/>
                <a:stretch>
                  <a:fillRect l="-3019" t="-11972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3684177" y="9169367"/>
                <a:ext cx="28979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177" y="9169367"/>
                <a:ext cx="2897909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92787" y="9906000"/>
                <a:ext cx="8059450" cy="967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8650" indent="-62420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9906000"/>
                <a:ext cx="8059450" cy="967765"/>
              </a:xfrm>
              <a:prstGeom prst="rect">
                <a:avLst/>
              </a:prstGeom>
              <a:blipFill>
                <a:blip r:embed="rId10"/>
                <a:stretch>
                  <a:fillRect l="-2950" t="-2516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931883" y="10902009"/>
                <a:ext cx="19701104" cy="1634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đường thẳng trung trực của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nhận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làm VTPT.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883" y="10902009"/>
                <a:ext cx="19701104" cy="1634037"/>
              </a:xfrm>
              <a:prstGeom prst="rect">
                <a:avLst/>
              </a:prstGeom>
              <a:blipFill>
                <a:blip r:embed="rId11"/>
                <a:stretch>
                  <a:fillRect l="-1269" t="-8582" b="-1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941131" y="12595144"/>
                <a:ext cx="13214855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131" y="12595144"/>
                <a:ext cx="13214855" cy="816827"/>
              </a:xfrm>
              <a:prstGeom prst="rect">
                <a:avLst/>
              </a:prstGeom>
              <a:blipFill>
                <a:blip r:embed="rId12"/>
                <a:stretch>
                  <a:fillRect l="-1845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15843966" y="12567981"/>
                <a:ext cx="5184816" cy="919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3966" y="12567981"/>
                <a:ext cx="5184816" cy="91941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6556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11"/>
    </mc:Choice>
    <mc:Fallback xmlns="">
      <p:transition spd="slow" advTm="157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/>
      <p:bldP spid="38" grpId="0"/>
      <p:bldP spid="58" grpId="0"/>
      <p:bldP spid="59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601787" y="8763000"/>
            <a:ext cx="22479000" cy="4777273"/>
            <a:chOff x="1366396" y="6324601"/>
            <a:chExt cx="22412876" cy="6399848"/>
          </a:xfrm>
        </p:grpSpPr>
        <p:sp>
          <p:nvSpPr>
            <p:cNvPr id="31" name="Rounded Rectangle 30"/>
            <p:cNvSpPr/>
            <p:nvPr/>
          </p:nvSpPr>
          <p:spPr>
            <a:xfrm>
              <a:off x="1368116" y="6384188"/>
              <a:ext cx="22411156" cy="63402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366396" y="6324601"/>
              <a:ext cx="3474720" cy="1030778"/>
              <a:chOff x="1224542" y="6305967"/>
              <a:chExt cx="3305491" cy="953066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13379" cy="953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624481" y="2266173"/>
            <a:ext cx="22456306" cy="2932925"/>
            <a:chOff x="1177637" y="2508302"/>
            <a:chExt cx="21945601" cy="4029658"/>
          </a:xfrm>
        </p:grpSpPr>
        <p:sp>
          <p:nvSpPr>
            <p:cNvPr id="7" name="Rounded Rectangle 6"/>
            <p:cNvSpPr/>
            <p:nvPr/>
          </p:nvSpPr>
          <p:spPr>
            <a:xfrm>
              <a:off x="1177638" y="2995713"/>
              <a:ext cx="21945600" cy="354224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7637" y="2508302"/>
              <a:ext cx="3474720" cy="1057164"/>
              <a:chOff x="1175570" y="1827969"/>
              <a:chExt cx="4005918" cy="1130505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827969"/>
                <a:ext cx="2471229" cy="1130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" name="Group 47">
            <a:extLst>
              <a:ext uri="{FF2B5EF4-FFF2-40B4-BE49-F238E27FC236}">
                <a16:creationId xmlns:a16="http://schemas.microsoft.com/office/drawing/2014/main" id="{F960FEF6-1B9E-4D6F-89A4-176841B69B48}"/>
              </a:ext>
            </a:extLst>
          </p:cNvPr>
          <p:cNvGrpSpPr/>
          <p:nvPr/>
        </p:nvGrpSpPr>
        <p:grpSpPr>
          <a:xfrm>
            <a:off x="6692501" y="144780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4F823F8E-D125-4B4B-B51E-9D5C937480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id="{183DE2BA-1B01-4F4C-B6E1-FAB54DE2BAC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id="{D86EC45A-55AF-4D44-A3B5-0000FC06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id="{229871F0-19F5-46EE-87AD-2D31C1936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73">
                <a:extLst>
                  <a:ext uri="{FF2B5EF4-FFF2-40B4-BE49-F238E27FC236}">
                    <a16:creationId xmlns:a16="http://schemas.microsoft.com/office/drawing/2014/main" id="{B6363E0E-25C3-4211-8C26-88DA28B1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74">
                <a:extLst>
                  <a:ext uri="{FF2B5EF4-FFF2-40B4-BE49-F238E27FC236}">
                    <a16:creationId xmlns:a16="http://schemas.microsoft.com/office/drawing/2014/main" id="{E5977730-9EF0-4A3A-9E6B-669D42AF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75">
                <a:extLst>
                  <a:ext uri="{FF2B5EF4-FFF2-40B4-BE49-F238E27FC236}">
                    <a16:creationId xmlns:a16="http://schemas.microsoft.com/office/drawing/2014/main" id="{CA6147A1-55FA-4E77-977F-77D3ACB61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76">
                <a:extLst>
                  <a:ext uri="{FF2B5EF4-FFF2-40B4-BE49-F238E27FC236}">
                    <a16:creationId xmlns:a16="http://schemas.microsoft.com/office/drawing/2014/main" id="{71BDBA3F-B4EB-491A-B21F-B9B7FC35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77">
                <a:extLst>
                  <a:ext uri="{FF2B5EF4-FFF2-40B4-BE49-F238E27FC236}">
                    <a16:creationId xmlns:a16="http://schemas.microsoft.com/office/drawing/2014/main" id="{689E8C80-1A6C-4777-9439-5925915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8">
                <a:extLst>
                  <a:ext uri="{FF2B5EF4-FFF2-40B4-BE49-F238E27FC236}">
                    <a16:creationId xmlns:a16="http://schemas.microsoft.com/office/drawing/2014/main" id="{741179B1-E30E-418B-A64C-816A909BC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1A6784B4-E2D7-4D08-B728-7C5F52200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4FFAC92A-9FF2-458B-BF9E-3C5B6507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E25B0393-73DA-4E78-B78B-20588EE5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DD3099D8-70BD-4523-9065-651FAC15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B6B7F268-E397-41F3-BDE7-0B8908AA5E7C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62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1601786" y="5173439"/>
            <a:ext cx="22479001" cy="3596354"/>
            <a:chOff x="241306" y="1268432"/>
            <a:chExt cx="11354065" cy="1798594"/>
          </a:xfrm>
        </p:grpSpPr>
        <p:sp>
          <p:nvSpPr>
            <p:cNvPr id="63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6629657" y="1323423"/>
              <a:ext cx="4930786" cy="71599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64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6339112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</a:t>
              </a:r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65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531851" y="1268432"/>
              <a:ext cx="4781314" cy="73564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endParaRPr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66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41306" y="139511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</a:t>
              </a:r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67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563073" y="2304284"/>
              <a:ext cx="4750092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endParaRPr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68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272528" y="243935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</a:t>
              </a:r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69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6629656" y="2304284"/>
              <a:ext cx="4965715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endParaRPr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70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6339112" y="243935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</a:t>
              </a:r>
              <a:endParaRPr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90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3696113" y="5437071"/>
            <a:ext cx="1088274" cy="1000384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4" tIns="45695" rIns="91414" bIns="45695" anchor="ctr" anchorCtr="0">
            <a:no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D</a:t>
            </a:r>
            <a:endParaRPr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78241" y="2797232"/>
                <a:ext cx="18001636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 phương trình đường thẳng đi qua điểm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cắt hai trục tọa độ tại hai điểm A và B sao cho M là trung điểm của AB.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241" y="2797232"/>
                <a:ext cx="18001636" cy="1541319"/>
              </a:xfrm>
              <a:prstGeom prst="rect">
                <a:avLst/>
              </a:prstGeom>
              <a:blipFill>
                <a:blip r:embed="rId3"/>
                <a:stretch>
                  <a:fillRect l="-1388" t="-9486" r="-1355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57525" y="5561475"/>
                <a:ext cx="487421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vi-VN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525" y="5561475"/>
                <a:ext cx="487421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231191" y="5578502"/>
                <a:ext cx="478284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1191" y="5578502"/>
                <a:ext cx="4782848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33810" y="7511958"/>
                <a:ext cx="487421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𝟑𝟒</m:t>
                    </m:r>
                    <m:r>
                      <a:rPr lang="vi-VN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810" y="7511958"/>
                <a:ext cx="487421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5301005" y="7539389"/>
                <a:ext cx="478284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𝟑𝟒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1005" y="7539389"/>
                <a:ext cx="478284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308019" y="8769793"/>
                <a:ext cx="18171857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đường thẳng đi qua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ắ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 hai trục tọa độ tại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019" y="8769793"/>
                <a:ext cx="18171857" cy="1541319"/>
              </a:xfrm>
              <a:prstGeom prst="rect">
                <a:avLst/>
              </a:prstGeom>
              <a:blipFill>
                <a:blip r:embed="rId8"/>
                <a:stretch>
                  <a:fillRect l="-1375" t="-952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434927" y="9827317"/>
                <a:ext cx="12702260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AB,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927" y="9827317"/>
                <a:ext cx="12702260" cy="1602683"/>
              </a:xfrm>
              <a:prstGeom prst="rect">
                <a:avLst/>
              </a:prstGeom>
              <a:blipFill>
                <a:blip r:embed="rId9"/>
                <a:stretch>
                  <a:fillRect l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308019" y="10854505"/>
                <a:ext cx="5614486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 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019" y="10854505"/>
                <a:ext cx="5614486" cy="816827"/>
              </a:xfrm>
              <a:prstGeom prst="rect">
                <a:avLst/>
              </a:prstGeom>
              <a:blipFill>
                <a:blip r:embed="rId10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687520" y="11666149"/>
                <a:ext cx="11175560" cy="90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⇒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520" y="11666149"/>
                <a:ext cx="11175560" cy="906851"/>
              </a:xfrm>
              <a:prstGeom prst="rect">
                <a:avLst/>
              </a:prstGeom>
              <a:blipFill>
                <a:blip r:embed="rId11"/>
                <a:stretch>
                  <a:fillRect t="-8725" b="-2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830387" y="12531105"/>
                <a:ext cx="10333278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đường thẳng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387" y="12531105"/>
                <a:ext cx="10333278" cy="816827"/>
              </a:xfrm>
              <a:prstGeom prst="rect">
                <a:avLst/>
              </a:prstGeom>
              <a:blipFill>
                <a:blip r:embed="rId12"/>
                <a:stretch>
                  <a:fillRect l="-2360" t="-17910" r="-1475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1736387" y="12506611"/>
                <a:ext cx="1205964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6387" y="12506611"/>
                <a:ext cx="12059648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8262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11"/>
    </mc:Choice>
    <mc:Fallback xmlns="">
      <p:transition spd="slow" advTm="157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39" grpId="0"/>
      <p:bldP spid="44" grpId="0"/>
      <p:bldP spid="56" grpId="0"/>
      <p:bldP spid="57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8">
            <a:extLst>
              <a:ext uri="{FF2B5EF4-FFF2-40B4-BE49-F238E27FC236}">
                <a16:creationId xmlns:a16="http://schemas.microsoft.com/office/drawing/2014/main" id="{A13E1C32-1D3D-4270-B671-D95AC1F9636F}"/>
              </a:ext>
            </a:extLst>
          </p:cNvPr>
          <p:cNvSpPr/>
          <p:nvPr/>
        </p:nvSpPr>
        <p:spPr>
          <a:xfrm>
            <a:off x="440097" y="3334694"/>
            <a:ext cx="23218963" cy="6420610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9" name="Group 65">
            <a:extLst>
              <a:ext uri="{FF2B5EF4-FFF2-40B4-BE49-F238E27FC236}">
                <a16:creationId xmlns:a16="http://schemas.microsoft.com/office/drawing/2014/main" id="{A012353F-8492-45FB-94B9-1B2463702CCE}"/>
              </a:ext>
            </a:extLst>
          </p:cNvPr>
          <p:cNvGrpSpPr/>
          <p:nvPr/>
        </p:nvGrpSpPr>
        <p:grpSpPr>
          <a:xfrm>
            <a:off x="1587" y="3046335"/>
            <a:ext cx="19735800" cy="800218"/>
            <a:chOff x="166396" y="8755081"/>
            <a:chExt cx="14667061" cy="9091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88539F1-636B-4C54-9BE3-DE5EA34FB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1"/>
              <a:ext cx="14448935" cy="909119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1" name="Group 7">
              <a:extLst>
                <a:ext uri="{FF2B5EF4-FFF2-40B4-BE49-F238E27FC236}">
                  <a16:creationId xmlns:a16="http://schemas.microsoft.com/office/drawing/2014/main" id="{ECDF6DA9-C79C-450E-997B-05E61ECFFF62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4" name="Freeform 45">
                <a:extLst>
                  <a:ext uri="{FF2B5EF4-FFF2-40B4-BE49-F238E27FC236}">
                    <a16:creationId xmlns:a16="http://schemas.microsoft.com/office/drawing/2014/main" id="{863966A9-B2B3-4C4F-B750-13C43F5E7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Freeform 46">
                <a:extLst>
                  <a:ext uri="{FF2B5EF4-FFF2-40B4-BE49-F238E27FC236}">
                    <a16:creationId xmlns:a16="http://schemas.microsoft.com/office/drawing/2014/main" id="{08CC3EC4-7A1C-4071-9D85-76D4084B30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Freeform 47">
                <a:extLst>
                  <a:ext uri="{FF2B5EF4-FFF2-40B4-BE49-F238E27FC236}">
                    <a16:creationId xmlns:a16="http://schemas.microsoft.com/office/drawing/2014/main" id="{23896F4A-76C5-42E5-9FF4-CDCC1481B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Freeform 48">
                <a:extLst>
                  <a:ext uri="{FF2B5EF4-FFF2-40B4-BE49-F238E27FC236}">
                    <a16:creationId xmlns:a16="http://schemas.microsoft.com/office/drawing/2014/main" id="{8B8B1378-A0EB-4486-95C4-3374C1B475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9">
                <a:extLst>
                  <a:ext uri="{FF2B5EF4-FFF2-40B4-BE49-F238E27FC236}">
                    <a16:creationId xmlns:a16="http://schemas.microsoft.com/office/drawing/2014/main" id="{2B44C01E-2F68-40C5-AF6F-0CA29269D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50">
                <a:extLst>
                  <a:ext uri="{FF2B5EF4-FFF2-40B4-BE49-F238E27FC236}">
                    <a16:creationId xmlns:a16="http://schemas.microsoft.com/office/drawing/2014/main" id="{D7FFFAC8-0A3F-46AE-A130-8BE5C6018E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51">
                <a:extLst>
                  <a:ext uri="{FF2B5EF4-FFF2-40B4-BE49-F238E27FC236}">
                    <a16:creationId xmlns:a16="http://schemas.microsoft.com/office/drawing/2014/main" id="{F9C3872B-F899-4A18-95D6-B1F7A1F574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52">
                <a:extLst>
                  <a:ext uri="{FF2B5EF4-FFF2-40B4-BE49-F238E27FC236}">
                    <a16:creationId xmlns:a16="http://schemas.microsoft.com/office/drawing/2014/main" id="{B787FD32-AFDD-4771-9578-110FB05616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Rectangle 53">
                <a:extLst>
                  <a:ext uri="{FF2B5EF4-FFF2-40B4-BE49-F238E27FC236}">
                    <a16:creationId xmlns:a16="http://schemas.microsoft.com/office/drawing/2014/main" id="{152AE897-4199-4515-B517-9F13B520F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ectangle 54">
                <a:extLst>
                  <a:ext uri="{FF2B5EF4-FFF2-40B4-BE49-F238E27FC236}">
                    <a16:creationId xmlns:a16="http://schemas.microsoft.com/office/drawing/2014/main" id="{9D862B2D-6C8F-4842-90EC-99091A49D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5">
                <a:extLst>
                  <a:ext uri="{FF2B5EF4-FFF2-40B4-BE49-F238E27FC236}">
                    <a16:creationId xmlns:a16="http://schemas.microsoft.com/office/drawing/2014/main" id="{AF164355-B1E9-4CC0-B8AB-828EF9384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12F5C83F-779E-4504-BD83-64CA1225DF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04B6368-75DF-4A0F-BD23-C3D533F5F79B}"/>
              </a:ext>
            </a:extLst>
          </p:cNvPr>
          <p:cNvSpPr txBox="1"/>
          <p:nvPr/>
        </p:nvSpPr>
        <p:spPr>
          <a:xfrm>
            <a:off x="946912" y="2999983"/>
            <a:ext cx="213544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quát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endParaRPr 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B004A02-5764-401C-ABBE-C961A5117F22}"/>
              </a:ext>
            </a:extLst>
          </p:cNvPr>
          <p:cNvGrpSpPr/>
          <p:nvPr/>
        </p:nvGrpSpPr>
        <p:grpSpPr>
          <a:xfrm>
            <a:off x="438037" y="9982201"/>
            <a:ext cx="23296619" cy="2895600"/>
            <a:chOff x="1405232" y="4076408"/>
            <a:chExt cx="26414566" cy="420182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ED1E0BF-44F8-48EA-9989-E912DFD21D43}"/>
                </a:ext>
              </a:extLst>
            </p:cNvPr>
            <p:cNvGrpSpPr/>
            <p:nvPr/>
          </p:nvGrpSpPr>
          <p:grpSpPr>
            <a:xfrm>
              <a:off x="1405232" y="4195551"/>
              <a:ext cx="26414566" cy="4082683"/>
              <a:chOff x="1247577" y="2615126"/>
              <a:chExt cx="26414566" cy="4082683"/>
            </a:xfrm>
          </p:grpSpPr>
          <p:sp>
            <p:nvSpPr>
              <p:cNvPr id="54" name="Rounded Rectangle 47">
                <a:extLst>
                  <a:ext uri="{FF2B5EF4-FFF2-40B4-BE49-F238E27FC236}">
                    <a16:creationId xmlns:a16="http://schemas.microsoft.com/office/drawing/2014/main" id="{9401CF9E-863D-4F8D-8C0F-67E122EF5582}"/>
                  </a:ext>
                </a:extLst>
              </p:cNvPr>
              <p:cNvSpPr/>
              <p:nvPr/>
            </p:nvSpPr>
            <p:spPr>
              <a:xfrm>
                <a:off x="1362268" y="3036157"/>
                <a:ext cx="26299875" cy="3661652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71450" algn="l"/>
                  </a:tabLst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E6618603-3A23-4208-975E-8CE98165A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7" y="2615126"/>
                <a:ext cx="3738486" cy="80021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A549FC3-BD7F-4641-9B42-40A08ED5C2A8}"/>
                </a:ext>
              </a:extLst>
            </p:cNvPr>
            <p:cNvSpPr txBox="1"/>
            <p:nvPr/>
          </p:nvSpPr>
          <p:spPr>
            <a:xfrm>
              <a:off x="1643493" y="4076408"/>
              <a:ext cx="40187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 XÉT</a:t>
              </a:r>
            </a:p>
          </p:txBody>
        </p:sp>
      </p:grpSp>
      <p:sp>
        <p:nvSpPr>
          <p:cNvPr id="39" name="Text Box 58"/>
          <p:cNvSpPr txBox="1">
            <a:spLocks noChangeArrowheads="1"/>
          </p:cNvSpPr>
          <p:nvPr/>
        </p:nvSpPr>
        <p:spPr bwMode="auto">
          <a:xfrm>
            <a:off x="1601787" y="3922097"/>
            <a:ext cx="134112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4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4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endParaRPr lang="vi-VN" sz="4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865861" y="4642400"/>
                <a:ext cx="21793199" cy="1692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3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acc>
                      </m:e>
                    </m:d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</a:t>
                </a:r>
                <a:r>
                  <a:rPr lang="nl-NL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chỉ phương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(VTCP) của đường thẳng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giá của nó song song hoặc trùng với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61" y="4642400"/>
                <a:ext cx="21793199" cy="1692066"/>
              </a:xfrm>
              <a:prstGeom prst="rect">
                <a:avLst/>
              </a:prstGeom>
              <a:blipFill>
                <a:blip r:embed="rId3"/>
                <a:stretch>
                  <a:fillRect l="-1119" t="-1805" r="-1147" b="-12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1601787" y="6260479"/>
            <a:ext cx="12237645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Phương trình tham số của đường thẳng:</a:t>
            </a:r>
            <a:endParaRPr lang="en-US" sz="4400" b="1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865861" y="7089688"/>
                <a:ext cx="19595666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300"/>
                  </a:spcAft>
                </a:pPr>
                <a:r>
                  <a:rPr lang="nl-NL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VTCP.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61" y="7089688"/>
                <a:ext cx="19595666" cy="816827"/>
              </a:xfrm>
              <a:prstGeom prst="rect">
                <a:avLst/>
              </a:prstGeom>
              <a:blipFill>
                <a:blip r:embed="rId4"/>
                <a:stretch>
                  <a:fillRect l="-1244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865861" y="8634117"/>
                <a:ext cx="63113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PTTS của là: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61" y="8634117"/>
                <a:ext cx="6311343" cy="769441"/>
              </a:xfrm>
              <a:prstGeom prst="rect">
                <a:avLst/>
              </a:prstGeom>
              <a:blipFill>
                <a:blip r:embed="rId5"/>
                <a:stretch>
                  <a:fillRect l="-3865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8211949" y="8227117"/>
                <a:ext cx="5889497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𝒂𝒕</m:t>
                              </m:r>
                            </m: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𝒃𝒕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400" b="1" i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949" y="8227117"/>
                <a:ext cx="5889497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13959869" y="8646497"/>
            <a:ext cx="21961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4127882" y="11074094"/>
                <a:ext cx="5161991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𝒂𝒕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nl-NL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𝒃𝒕</m:t>
                        </m:r>
                      </m:e>
                    </m:d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7882" y="11074094"/>
                <a:ext cx="5161991" cy="816827"/>
              </a:xfrm>
              <a:prstGeom prst="rect">
                <a:avLst/>
              </a:prstGeom>
              <a:blipFill>
                <a:blip r:embed="rId7"/>
                <a:stretch>
                  <a:fillRect t="-17910" r="-3901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505651" y="11057598"/>
                <a:ext cx="19050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Nhận xét: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nl-NL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PTTS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(1), khi đó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51" y="11057598"/>
                <a:ext cx="19050000" cy="769441"/>
              </a:xfrm>
              <a:prstGeom prst="rect">
                <a:avLst/>
              </a:prstGeom>
              <a:blipFill>
                <a:blip r:embed="rId8"/>
                <a:stretch>
                  <a:fillRect l="-1312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83472" y="1876139"/>
            <a:ext cx="7224478" cy="960438"/>
            <a:chOff x="783472" y="1876139"/>
            <a:chExt cx="7224478" cy="96043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903DEB-C79C-4F8E-A9FC-92C9D49BFA93}"/>
                </a:ext>
              </a:extLst>
            </p:cNvPr>
            <p:cNvSpPr txBox="1"/>
            <p:nvPr/>
          </p:nvSpPr>
          <p:spPr>
            <a:xfrm>
              <a:off x="2020413" y="2047921"/>
              <a:ext cx="5987537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</a:t>
              </a:r>
              <a:r>
                <a:rPr lang="en-US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TẮT </a:t>
              </a:r>
              <a:r>
                <a:rPr lang="en-US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83472" y="1876139"/>
              <a:ext cx="6962774" cy="960438"/>
              <a:chOff x="13477876" y="4114800"/>
              <a:chExt cx="6962774" cy="960438"/>
            </a:xfrm>
          </p:grpSpPr>
          <p:sp>
            <p:nvSpPr>
              <p:cNvPr id="42" name="Freeform 71"/>
              <p:cNvSpPr>
                <a:spLocks/>
              </p:cNvSpPr>
              <p:nvPr/>
            </p:nvSpPr>
            <p:spPr bwMode="auto">
              <a:xfrm>
                <a:off x="13477876" y="4657725"/>
                <a:ext cx="6962774" cy="417513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72"/>
              <p:cNvSpPr>
                <a:spLocks noChangeArrowheads="1"/>
              </p:cNvSpPr>
              <p:nvPr/>
            </p:nvSpPr>
            <p:spPr bwMode="auto">
              <a:xfrm>
                <a:off x="14111288" y="4114800"/>
                <a:ext cx="285750" cy="280988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73"/>
              <p:cNvSpPr>
                <a:spLocks/>
              </p:cNvSpPr>
              <p:nvPr/>
            </p:nvSpPr>
            <p:spPr bwMode="auto">
              <a:xfrm>
                <a:off x="14039850" y="4373563"/>
                <a:ext cx="209550" cy="190500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4"/>
              <p:cNvSpPr>
                <a:spLocks/>
              </p:cNvSpPr>
              <p:nvPr/>
            </p:nvSpPr>
            <p:spPr bwMode="auto">
              <a:xfrm>
                <a:off x="14039850" y="4373563"/>
                <a:ext cx="209550" cy="190500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Freeform 75"/>
              <p:cNvSpPr>
                <a:spLocks/>
              </p:cNvSpPr>
              <p:nvPr/>
            </p:nvSpPr>
            <p:spPr bwMode="auto">
              <a:xfrm>
                <a:off x="14039850" y="4373563"/>
                <a:ext cx="209550" cy="190500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Freeform 76"/>
              <p:cNvSpPr>
                <a:spLocks/>
              </p:cNvSpPr>
              <p:nvPr/>
            </p:nvSpPr>
            <p:spPr bwMode="auto">
              <a:xfrm>
                <a:off x="14039850" y="4373563"/>
                <a:ext cx="415925" cy="190500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77"/>
              <p:cNvSpPr>
                <a:spLocks/>
              </p:cNvSpPr>
              <p:nvPr/>
            </p:nvSpPr>
            <p:spPr bwMode="auto">
              <a:xfrm>
                <a:off x="13965238" y="4452938"/>
                <a:ext cx="566737" cy="17621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Freeform 78"/>
              <p:cNvSpPr>
                <a:spLocks/>
              </p:cNvSpPr>
              <p:nvPr/>
            </p:nvSpPr>
            <p:spPr bwMode="auto">
              <a:xfrm>
                <a:off x="14254163" y="4508500"/>
                <a:ext cx="306387" cy="473075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Freeform 79"/>
              <p:cNvSpPr>
                <a:spLocks/>
              </p:cNvSpPr>
              <p:nvPr/>
            </p:nvSpPr>
            <p:spPr bwMode="auto">
              <a:xfrm>
                <a:off x="13943013" y="4508500"/>
                <a:ext cx="617537" cy="473075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Freeform 80"/>
              <p:cNvSpPr>
                <a:spLocks/>
              </p:cNvSpPr>
              <p:nvPr/>
            </p:nvSpPr>
            <p:spPr bwMode="auto">
              <a:xfrm>
                <a:off x="14254163" y="4657725"/>
                <a:ext cx="30162" cy="323850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Freeform 81"/>
              <p:cNvSpPr>
                <a:spLocks/>
              </p:cNvSpPr>
              <p:nvPr/>
            </p:nvSpPr>
            <p:spPr bwMode="auto">
              <a:xfrm>
                <a:off x="14254163" y="4657725"/>
                <a:ext cx="30162" cy="323850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82"/>
              <p:cNvSpPr>
                <a:spLocks/>
              </p:cNvSpPr>
              <p:nvPr/>
            </p:nvSpPr>
            <p:spPr bwMode="auto">
              <a:xfrm>
                <a:off x="14254163" y="4657725"/>
                <a:ext cx="30162" cy="323850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089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3" grpId="0"/>
      <p:bldP spid="44" grpId="0"/>
      <p:bldP spid="45" grpId="0"/>
      <p:bldP spid="46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8">
            <a:extLst>
              <a:ext uri="{FF2B5EF4-FFF2-40B4-BE49-F238E27FC236}">
                <a16:creationId xmlns:a16="http://schemas.microsoft.com/office/drawing/2014/main" id="{A13E1C32-1D3D-4270-B671-D95AC1F9636F}"/>
              </a:ext>
            </a:extLst>
          </p:cNvPr>
          <p:cNvSpPr/>
          <p:nvPr/>
        </p:nvSpPr>
        <p:spPr>
          <a:xfrm>
            <a:off x="440097" y="3334694"/>
            <a:ext cx="23488290" cy="7561906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87" y="2999983"/>
            <a:ext cx="22299819" cy="846570"/>
            <a:chOff x="1587" y="2999983"/>
            <a:chExt cx="22299819" cy="846570"/>
          </a:xfrm>
        </p:grpSpPr>
        <p:grpSp>
          <p:nvGrpSpPr>
            <p:cNvPr id="19" name="Group 65">
              <a:extLst>
                <a:ext uri="{FF2B5EF4-FFF2-40B4-BE49-F238E27FC236}">
                  <a16:creationId xmlns:a16="http://schemas.microsoft.com/office/drawing/2014/main" id="{A012353F-8492-45FB-94B9-1B2463702CCE}"/>
                </a:ext>
              </a:extLst>
            </p:cNvPr>
            <p:cNvGrpSpPr/>
            <p:nvPr/>
          </p:nvGrpSpPr>
          <p:grpSpPr>
            <a:xfrm>
              <a:off x="1587" y="3046335"/>
              <a:ext cx="19735800" cy="800218"/>
              <a:chOff x="166396" y="8755081"/>
              <a:chExt cx="14667061" cy="909119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088539F1-636B-4C54-9BE3-DE5EA34FB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14448935" cy="90911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1" name="Group 7">
                <a:extLst>
                  <a:ext uri="{FF2B5EF4-FFF2-40B4-BE49-F238E27FC236}">
                    <a16:creationId xmlns:a16="http://schemas.microsoft.com/office/drawing/2014/main" id="{ECDF6DA9-C79C-450E-997B-05E61ECFFF62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4" name="Freeform 45">
                  <a:extLst>
                    <a:ext uri="{FF2B5EF4-FFF2-40B4-BE49-F238E27FC236}">
                      <a16:creationId xmlns:a16="http://schemas.microsoft.com/office/drawing/2014/main" id="{863966A9-B2B3-4C4F-B750-13C43F5E71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46">
                  <a:extLst>
                    <a:ext uri="{FF2B5EF4-FFF2-40B4-BE49-F238E27FC236}">
                      <a16:creationId xmlns:a16="http://schemas.microsoft.com/office/drawing/2014/main" id="{08CC3EC4-7A1C-4071-9D85-76D4084B30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47">
                  <a:extLst>
                    <a:ext uri="{FF2B5EF4-FFF2-40B4-BE49-F238E27FC236}">
                      <a16:creationId xmlns:a16="http://schemas.microsoft.com/office/drawing/2014/main" id="{23896F4A-76C5-42E5-9FF4-CDCC1481B2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48">
                  <a:extLst>
                    <a:ext uri="{FF2B5EF4-FFF2-40B4-BE49-F238E27FC236}">
                      <a16:creationId xmlns:a16="http://schemas.microsoft.com/office/drawing/2014/main" id="{8B8B1378-A0EB-4486-95C4-3374C1B475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9">
                  <a:extLst>
                    <a:ext uri="{FF2B5EF4-FFF2-40B4-BE49-F238E27FC236}">
                      <a16:creationId xmlns:a16="http://schemas.microsoft.com/office/drawing/2014/main" id="{2B44C01E-2F68-40C5-AF6F-0CA29269D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50">
                  <a:extLst>
                    <a:ext uri="{FF2B5EF4-FFF2-40B4-BE49-F238E27FC236}">
                      <a16:creationId xmlns:a16="http://schemas.microsoft.com/office/drawing/2014/main" id="{D7FFFAC8-0A3F-46AE-A130-8BE5C6018E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51">
                  <a:extLst>
                    <a:ext uri="{FF2B5EF4-FFF2-40B4-BE49-F238E27FC236}">
                      <a16:creationId xmlns:a16="http://schemas.microsoft.com/office/drawing/2014/main" id="{F9C3872B-F899-4A18-95D6-B1F7A1F574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52">
                  <a:extLst>
                    <a:ext uri="{FF2B5EF4-FFF2-40B4-BE49-F238E27FC236}">
                      <a16:creationId xmlns:a16="http://schemas.microsoft.com/office/drawing/2014/main" id="{B787FD32-AFDD-4771-9578-110FB05616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Rectangle 53">
                  <a:extLst>
                    <a:ext uri="{FF2B5EF4-FFF2-40B4-BE49-F238E27FC236}">
                      <a16:creationId xmlns:a16="http://schemas.microsoft.com/office/drawing/2014/main" id="{152AE897-4199-4515-B517-9F13B520F0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Rectangle 54">
                  <a:extLst>
                    <a:ext uri="{FF2B5EF4-FFF2-40B4-BE49-F238E27FC236}">
                      <a16:creationId xmlns:a16="http://schemas.microsoft.com/office/drawing/2014/main" id="{9D862B2D-6C8F-4842-90EC-99091A49D1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5">
                  <a:extLst>
                    <a:ext uri="{FF2B5EF4-FFF2-40B4-BE49-F238E27FC236}">
                      <a16:creationId xmlns:a16="http://schemas.microsoft.com/office/drawing/2014/main" id="{AF164355-B1E9-4CC0-B8AB-828EF93845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56">
                  <a:extLst>
                    <a:ext uri="{FF2B5EF4-FFF2-40B4-BE49-F238E27FC236}">
                      <a16:creationId xmlns:a16="http://schemas.microsoft.com/office/drawing/2014/main" id="{12F5C83F-779E-4504-BD83-64CA1225DF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04B6368-75DF-4A0F-BD23-C3D533F5F79B}"/>
                </a:ext>
              </a:extLst>
            </p:cNvPr>
            <p:cNvSpPr txBox="1"/>
            <p:nvPr/>
          </p:nvSpPr>
          <p:spPr>
            <a:xfrm>
              <a:off x="946912" y="2999983"/>
              <a:ext cx="2135449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tham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tổng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quát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296987" y="4191000"/>
            <a:ext cx="12548628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Phương trình chính tắc của đường thẳng:</a:t>
            </a:r>
            <a:endParaRPr lang="en-US" sz="4400" b="1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561061" y="5049380"/>
                <a:ext cx="22062526" cy="2546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300"/>
                  </a:spcAft>
                </a:pPr>
                <a:r>
                  <a:rPr lang="nl-NL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là </a:t>
                </a:r>
                <a:r>
                  <a:rPr lang="nl-NL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VTCP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300"/>
                  </a:spcAf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phương trình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nl-NL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phương trình chính tắc của đường thẳng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061" y="5049380"/>
                <a:ext cx="22062526" cy="2546018"/>
              </a:xfrm>
              <a:prstGeom prst="rect">
                <a:avLst/>
              </a:prstGeom>
              <a:blipFill>
                <a:blip r:embed="rId3"/>
                <a:stretch>
                  <a:fillRect l="-1105" t="-5502" r="-1133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601787" y="7572509"/>
                <a:ext cx="1294456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đường thẳng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hai điểm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7" y="7572509"/>
                <a:ext cx="12944569" cy="769441"/>
              </a:xfrm>
              <a:prstGeom prst="rect">
                <a:avLst/>
              </a:prstGeom>
              <a:blipFill>
                <a:blip r:embed="rId4"/>
                <a:stretch>
                  <a:fillRect l="-1931" t="-16667" r="-94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4229837" y="7493532"/>
                <a:ext cx="53571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nl-NL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nl-NL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837" y="7493532"/>
                <a:ext cx="535717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9819527" y="8449076"/>
                <a:ext cx="4442755" cy="1304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5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  <m:r>
                      <a:rPr lang="vi-VN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vi-VN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vi-VN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527" y="8449076"/>
                <a:ext cx="4442755" cy="13045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783472" y="1876139"/>
            <a:ext cx="7224478" cy="960438"/>
            <a:chOff x="783472" y="1876139"/>
            <a:chExt cx="7224478" cy="96043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6903DEB-C79C-4F8E-A9FC-92C9D49BFA93}"/>
                </a:ext>
              </a:extLst>
            </p:cNvPr>
            <p:cNvSpPr txBox="1"/>
            <p:nvPr/>
          </p:nvSpPr>
          <p:spPr>
            <a:xfrm>
              <a:off x="2020413" y="2047921"/>
              <a:ext cx="5987537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</a:t>
              </a:r>
              <a:r>
                <a:rPr lang="en-US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TẮT </a:t>
              </a:r>
              <a:r>
                <a:rPr lang="en-US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783472" y="1876139"/>
              <a:ext cx="6962774" cy="960438"/>
              <a:chOff x="13477876" y="4114800"/>
              <a:chExt cx="6962774" cy="960438"/>
            </a:xfrm>
          </p:grpSpPr>
          <p:sp>
            <p:nvSpPr>
              <p:cNvPr id="41" name="Freeform 71"/>
              <p:cNvSpPr>
                <a:spLocks/>
              </p:cNvSpPr>
              <p:nvPr/>
            </p:nvSpPr>
            <p:spPr bwMode="auto">
              <a:xfrm>
                <a:off x="13477876" y="4657725"/>
                <a:ext cx="6962774" cy="417513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Oval 72"/>
              <p:cNvSpPr>
                <a:spLocks noChangeArrowheads="1"/>
              </p:cNvSpPr>
              <p:nvPr/>
            </p:nvSpPr>
            <p:spPr bwMode="auto">
              <a:xfrm>
                <a:off x="14111288" y="4114800"/>
                <a:ext cx="285750" cy="280988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Freeform 73"/>
              <p:cNvSpPr>
                <a:spLocks/>
              </p:cNvSpPr>
              <p:nvPr/>
            </p:nvSpPr>
            <p:spPr bwMode="auto">
              <a:xfrm>
                <a:off x="14039850" y="4373563"/>
                <a:ext cx="209550" cy="190500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74"/>
              <p:cNvSpPr>
                <a:spLocks/>
              </p:cNvSpPr>
              <p:nvPr/>
            </p:nvSpPr>
            <p:spPr bwMode="auto">
              <a:xfrm>
                <a:off x="14039850" y="4373563"/>
                <a:ext cx="209550" cy="190500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75"/>
              <p:cNvSpPr>
                <a:spLocks/>
              </p:cNvSpPr>
              <p:nvPr/>
            </p:nvSpPr>
            <p:spPr bwMode="auto">
              <a:xfrm>
                <a:off x="14039850" y="4373563"/>
                <a:ext cx="209550" cy="190500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6"/>
              <p:cNvSpPr>
                <a:spLocks/>
              </p:cNvSpPr>
              <p:nvPr/>
            </p:nvSpPr>
            <p:spPr bwMode="auto">
              <a:xfrm>
                <a:off x="14039850" y="4373563"/>
                <a:ext cx="415925" cy="190500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77"/>
              <p:cNvSpPr>
                <a:spLocks/>
              </p:cNvSpPr>
              <p:nvPr/>
            </p:nvSpPr>
            <p:spPr bwMode="auto">
              <a:xfrm>
                <a:off x="13965238" y="4452938"/>
                <a:ext cx="566737" cy="17621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78"/>
              <p:cNvSpPr>
                <a:spLocks/>
              </p:cNvSpPr>
              <p:nvPr/>
            </p:nvSpPr>
            <p:spPr bwMode="auto">
              <a:xfrm>
                <a:off x="14254163" y="4508500"/>
                <a:ext cx="306387" cy="473075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79"/>
              <p:cNvSpPr>
                <a:spLocks/>
              </p:cNvSpPr>
              <p:nvPr/>
            </p:nvSpPr>
            <p:spPr bwMode="auto">
              <a:xfrm>
                <a:off x="13943013" y="4508500"/>
                <a:ext cx="617537" cy="473075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80"/>
              <p:cNvSpPr>
                <a:spLocks/>
              </p:cNvSpPr>
              <p:nvPr/>
            </p:nvSpPr>
            <p:spPr bwMode="auto">
              <a:xfrm>
                <a:off x="14254163" y="4657725"/>
                <a:ext cx="30162" cy="323850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Freeform 81"/>
              <p:cNvSpPr>
                <a:spLocks/>
              </p:cNvSpPr>
              <p:nvPr/>
            </p:nvSpPr>
            <p:spPr bwMode="auto">
              <a:xfrm>
                <a:off x="14254163" y="4657725"/>
                <a:ext cx="30162" cy="323850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82"/>
              <p:cNvSpPr>
                <a:spLocks/>
              </p:cNvSpPr>
              <p:nvPr/>
            </p:nvSpPr>
            <p:spPr bwMode="auto">
              <a:xfrm>
                <a:off x="14254163" y="4657725"/>
                <a:ext cx="30162" cy="323850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769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47" grpId="0"/>
      <p:bldP spid="48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8">
            <a:extLst>
              <a:ext uri="{FF2B5EF4-FFF2-40B4-BE49-F238E27FC236}">
                <a16:creationId xmlns:a16="http://schemas.microsoft.com/office/drawing/2014/main" id="{A13E1C32-1D3D-4270-B671-D95AC1F9636F}"/>
              </a:ext>
            </a:extLst>
          </p:cNvPr>
          <p:cNvSpPr/>
          <p:nvPr/>
        </p:nvSpPr>
        <p:spPr>
          <a:xfrm>
            <a:off x="440097" y="3334694"/>
            <a:ext cx="23218963" cy="4361506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9" name="Group 65">
            <a:extLst>
              <a:ext uri="{FF2B5EF4-FFF2-40B4-BE49-F238E27FC236}">
                <a16:creationId xmlns:a16="http://schemas.microsoft.com/office/drawing/2014/main" id="{A012353F-8492-45FB-94B9-1B2463702CCE}"/>
              </a:ext>
            </a:extLst>
          </p:cNvPr>
          <p:cNvGrpSpPr/>
          <p:nvPr/>
        </p:nvGrpSpPr>
        <p:grpSpPr>
          <a:xfrm>
            <a:off x="1587" y="3046335"/>
            <a:ext cx="19735800" cy="800218"/>
            <a:chOff x="166396" y="8755081"/>
            <a:chExt cx="14667061" cy="9091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88539F1-636B-4C54-9BE3-DE5EA34FB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1"/>
              <a:ext cx="14448935" cy="909119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1" name="Group 7">
              <a:extLst>
                <a:ext uri="{FF2B5EF4-FFF2-40B4-BE49-F238E27FC236}">
                  <a16:creationId xmlns:a16="http://schemas.microsoft.com/office/drawing/2014/main" id="{ECDF6DA9-C79C-450E-997B-05E61ECFFF62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4" name="Freeform 45">
                <a:extLst>
                  <a:ext uri="{FF2B5EF4-FFF2-40B4-BE49-F238E27FC236}">
                    <a16:creationId xmlns:a16="http://schemas.microsoft.com/office/drawing/2014/main" id="{863966A9-B2B3-4C4F-B750-13C43F5E7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Freeform 46">
                <a:extLst>
                  <a:ext uri="{FF2B5EF4-FFF2-40B4-BE49-F238E27FC236}">
                    <a16:creationId xmlns:a16="http://schemas.microsoft.com/office/drawing/2014/main" id="{08CC3EC4-7A1C-4071-9D85-76D4084B30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Freeform 47">
                <a:extLst>
                  <a:ext uri="{FF2B5EF4-FFF2-40B4-BE49-F238E27FC236}">
                    <a16:creationId xmlns:a16="http://schemas.microsoft.com/office/drawing/2014/main" id="{23896F4A-76C5-42E5-9FF4-CDCC1481B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Freeform 48">
                <a:extLst>
                  <a:ext uri="{FF2B5EF4-FFF2-40B4-BE49-F238E27FC236}">
                    <a16:creationId xmlns:a16="http://schemas.microsoft.com/office/drawing/2014/main" id="{8B8B1378-A0EB-4486-95C4-3374C1B475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9">
                <a:extLst>
                  <a:ext uri="{FF2B5EF4-FFF2-40B4-BE49-F238E27FC236}">
                    <a16:creationId xmlns:a16="http://schemas.microsoft.com/office/drawing/2014/main" id="{2B44C01E-2F68-40C5-AF6F-0CA29269D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50">
                <a:extLst>
                  <a:ext uri="{FF2B5EF4-FFF2-40B4-BE49-F238E27FC236}">
                    <a16:creationId xmlns:a16="http://schemas.microsoft.com/office/drawing/2014/main" id="{D7FFFAC8-0A3F-46AE-A130-8BE5C6018E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51">
                <a:extLst>
                  <a:ext uri="{FF2B5EF4-FFF2-40B4-BE49-F238E27FC236}">
                    <a16:creationId xmlns:a16="http://schemas.microsoft.com/office/drawing/2014/main" id="{F9C3872B-F899-4A18-95D6-B1F7A1F574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52">
                <a:extLst>
                  <a:ext uri="{FF2B5EF4-FFF2-40B4-BE49-F238E27FC236}">
                    <a16:creationId xmlns:a16="http://schemas.microsoft.com/office/drawing/2014/main" id="{B787FD32-AFDD-4771-9578-110FB05616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Rectangle 53">
                <a:extLst>
                  <a:ext uri="{FF2B5EF4-FFF2-40B4-BE49-F238E27FC236}">
                    <a16:creationId xmlns:a16="http://schemas.microsoft.com/office/drawing/2014/main" id="{152AE897-4199-4515-B517-9F13B520F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ectangle 54">
                <a:extLst>
                  <a:ext uri="{FF2B5EF4-FFF2-40B4-BE49-F238E27FC236}">
                    <a16:creationId xmlns:a16="http://schemas.microsoft.com/office/drawing/2014/main" id="{9D862B2D-6C8F-4842-90EC-99091A49D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5">
                <a:extLst>
                  <a:ext uri="{FF2B5EF4-FFF2-40B4-BE49-F238E27FC236}">
                    <a16:creationId xmlns:a16="http://schemas.microsoft.com/office/drawing/2014/main" id="{AF164355-B1E9-4CC0-B8AB-828EF9384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12F5C83F-779E-4504-BD83-64CA1225DF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04B6368-75DF-4A0F-BD23-C3D533F5F79B}"/>
              </a:ext>
            </a:extLst>
          </p:cNvPr>
          <p:cNvSpPr txBox="1"/>
          <p:nvPr/>
        </p:nvSpPr>
        <p:spPr>
          <a:xfrm>
            <a:off x="946912" y="2999983"/>
            <a:ext cx="213544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quát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endParaRPr 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287407" y="4114800"/>
                <a:ext cx="16217325" cy="1514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300"/>
                  </a:spcAft>
                </a:pPr>
                <a:r>
                  <a:rPr lang="nl-NL" sz="4400" b="1" dirty="0" smtClean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Vectơ pháp tuyến của đường thẳng 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nl-NL" sz="4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nl-NL" sz="4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nl-NL" sz="4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sz="44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300"/>
                  </a:spcAft>
                </a:pPr>
                <a:endParaRPr lang="en-US" sz="4400" b="1" dirty="0">
                  <a:solidFill>
                    <a:schemeClr val="tx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407" y="4114800"/>
                <a:ext cx="16217325" cy="1514582"/>
              </a:xfrm>
              <a:prstGeom prst="rect">
                <a:avLst/>
              </a:prstGeom>
              <a:blipFill>
                <a:blip r:embed="rId3"/>
                <a:stretch>
                  <a:fillRect l="-1503" t="-9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049407" y="5339694"/>
                <a:ext cx="21212694" cy="1634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là 1 vectơ pháp tuyến (VTPT) của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giá của nó vuông góc với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407" y="5339694"/>
                <a:ext cx="21212694" cy="1634037"/>
              </a:xfrm>
              <a:prstGeom prst="rect">
                <a:avLst/>
              </a:prstGeom>
              <a:blipFill>
                <a:blip r:embed="rId4"/>
                <a:stretch>
                  <a:fillRect l="-1149" t="-4478" b="-1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EB004A02-5764-401C-ABBE-C961A5117F22}"/>
              </a:ext>
            </a:extLst>
          </p:cNvPr>
          <p:cNvGrpSpPr/>
          <p:nvPr/>
        </p:nvGrpSpPr>
        <p:grpSpPr>
          <a:xfrm>
            <a:off x="407544" y="8229600"/>
            <a:ext cx="23352379" cy="4419601"/>
            <a:chOff x="1282435" y="3538092"/>
            <a:chExt cx="26477787" cy="3876141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ED1E0BF-44F8-48EA-9989-E912DFD21D43}"/>
                </a:ext>
              </a:extLst>
            </p:cNvPr>
            <p:cNvGrpSpPr/>
            <p:nvPr/>
          </p:nvGrpSpPr>
          <p:grpSpPr>
            <a:xfrm>
              <a:off x="1282435" y="3574108"/>
              <a:ext cx="26477787" cy="3840125"/>
              <a:chOff x="1124780" y="1993683"/>
              <a:chExt cx="26477789" cy="3840125"/>
            </a:xfrm>
          </p:grpSpPr>
          <p:sp>
            <p:nvSpPr>
              <p:cNvPr id="63" name="Rounded Rectangle 47">
                <a:extLst>
                  <a:ext uri="{FF2B5EF4-FFF2-40B4-BE49-F238E27FC236}">
                    <a16:creationId xmlns:a16="http://schemas.microsoft.com/office/drawing/2014/main" id="{9401CF9E-863D-4F8D-8C0F-67E122EF5582}"/>
                  </a:ext>
                </a:extLst>
              </p:cNvPr>
              <p:cNvSpPr/>
              <p:nvPr/>
            </p:nvSpPr>
            <p:spPr>
              <a:xfrm>
                <a:off x="1302694" y="2091328"/>
                <a:ext cx="26299875" cy="374248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71450" algn="l"/>
                  </a:tabLst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Freeform 20">
                <a:extLst>
                  <a:ext uri="{FF2B5EF4-FFF2-40B4-BE49-F238E27FC236}">
                    <a16:creationId xmlns:a16="http://schemas.microsoft.com/office/drawing/2014/main" id="{E6618603-3A23-4208-975E-8CE98165A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780" y="1993683"/>
                <a:ext cx="8217684" cy="832773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A549FC3-BD7F-4641-9B42-40A08ED5C2A8}"/>
                </a:ext>
              </a:extLst>
            </p:cNvPr>
            <p:cNvSpPr txBox="1"/>
            <p:nvPr/>
          </p:nvSpPr>
          <p:spPr>
            <a:xfrm>
              <a:off x="1550431" y="3538092"/>
              <a:ext cx="4018786" cy="674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2346928" y="9677400"/>
                <a:ext cx="1672866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-Đường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 có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nhau.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928" y="9677400"/>
                <a:ext cx="16728669" cy="769441"/>
              </a:xfrm>
              <a:prstGeom prst="rect">
                <a:avLst/>
              </a:prstGeom>
              <a:blipFill>
                <a:blip r:embed="rId5"/>
                <a:stretch>
                  <a:fillRect l="-1494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346928" y="10591800"/>
                <a:ext cx="106792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-Nếu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VTCP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có VTPT là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928" y="10591800"/>
                <a:ext cx="10679270" cy="769441"/>
              </a:xfrm>
              <a:prstGeom prst="rect">
                <a:avLst/>
              </a:prstGeom>
              <a:blipFill>
                <a:blip r:embed="rId6"/>
                <a:stretch>
                  <a:fillRect l="-2340" t="-17460" r="-1256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2574587" y="10544414"/>
                <a:ext cx="10537436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ngược lại.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4587" y="10544414"/>
                <a:ext cx="10537436" cy="816827"/>
              </a:xfrm>
              <a:prstGeom prst="rect">
                <a:avLst/>
              </a:prstGeom>
              <a:blipFill>
                <a:blip r:embed="rId7"/>
                <a:stretch>
                  <a:fillRect t="-17910" r="-1447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95275" y="8436114"/>
            <a:ext cx="7059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 hệ giữa VTCP và VTPT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783472" y="1876139"/>
            <a:ext cx="7224478" cy="960438"/>
            <a:chOff x="783472" y="1876139"/>
            <a:chExt cx="7224478" cy="96043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6903DEB-C79C-4F8E-A9FC-92C9D49BFA93}"/>
                </a:ext>
              </a:extLst>
            </p:cNvPr>
            <p:cNvSpPr txBox="1"/>
            <p:nvPr/>
          </p:nvSpPr>
          <p:spPr>
            <a:xfrm>
              <a:off x="2020413" y="2047921"/>
              <a:ext cx="5987537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</a:t>
              </a:r>
              <a:r>
                <a:rPr lang="en-US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TẮT </a:t>
              </a:r>
              <a:r>
                <a:rPr lang="en-US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83472" y="1876139"/>
              <a:ext cx="6962774" cy="960438"/>
              <a:chOff x="13477876" y="4114800"/>
              <a:chExt cx="6962774" cy="960438"/>
            </a:xfrm>
          </p:grpSpPr>
          <p:sp>
            <p:nvSpPr>
              <p:cNvPr id="40" name="Freeform 71"/>
              <p:cNvSpPr>
                <a:spLocks/>
              </p:cNvSpPr>
              <p:nvPr/>
            </p:nvSpPr>
            <p:spPr bwMode="auto">
              <a:xfrm>
                <a:off x="13477876" y="4657725"/>
                <a:ext cx="6962774" cy="417513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Oval 72"/>
              <p:cNvSpPr>
                <a:spLocks noChangeArrowheads="1"/>
              </p:cNvSpPr>
              <p:nvPr/>
            </p:nvSpPr>
            <p:spPr bwMode="auto">
              <a:xfrm>
                <a:off x="14111288" y="4114800"/>
                <a:ext cx="285750" cy="280988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Freeform 73"/>
              <p:cNvSpPr>
                <a:spLocks/>
              </p:cNvSpPr>
              <p:nvPr/>
            </p:nvSpPr>
            <p:spPr bwMode="auto">
              <a:xfrm>
                <a:off x="14039850" y="4373563"/>
                <a:ext cx="209550" cy="190500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Freeform 74"/>
              <p:cNvSpPr>
                <a:spLocks/>
              </p:cNvSpPr>
              <p:nvPr/>
            </p:nvSpPr>
            <p:spPr bwMode="auto">
              <a:xfrm>
                <a:off x="14039850" y="4373563"/>
                <a:ext cx="209550" cy="190500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75"/>
              <p:cNvSpPr>
                <a:spLocks/>
              </p:cNvSpPr>
              <p:nvPr/>
            </p:nvSpPr>
            <p:spPr bwMode="auto">
              <a:xfrm>
                <a:off x="14039850" y="4373563"/>
                <a:ext cx="209550" cy="190500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76"/>
              <p:cNvSpPr>
                <a:spLocks/>
              </p:cNvSpPr>
              <p:nvPr/>
            </p:nvSpPr>
            <p:spPr bwMode="auto">
              <a:xfrm>
                <a:off x="14039850" y="4373563"/>
                <a:ext cx="415925" cy="190500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77"/>
              <p:cNvSpPr>
                <a:spLocks/>
              </p:cNvSpPr>
              <p:nvPr/>
            </p:nvSpPr>
            <p:spPr bwMode="auto">
              <a:xfrm>
                <a:off x="13965238" y="4452938"/>
                <a:ext cx="566737" cy="17621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8"/>
              <p:cNvSpPr>
                <a:spLocks/>
              </p:cNvSpPr>
              <p:nvPr/>
            </p:nvSpPr>
            <p:spPr bwMode="auto">
              <a:xfrm>
                <a:off x="14254163" y="4508500"/>
                <a:ext cx="306387" cy="473075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9"/>
              <p:cNvSpPr>
                <a:spLocks/>
              </p:cNvSpPr>
              <p:nvPr/>
            </p:nvSpPr>
            <p:spPr bwMode="auto">
              <a:xfrm>
                <a:off x="13943013" y="4508500"/>
                <a:ext cx="617537" cy="473075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80"/>
              <p:cNvSpPr>
                <a:spLocks/>
              </p:cNvSpPr>
              <p:nvPr/>
            </p:nvSpPr>
            <p:spPr bwMode="auto">
              <a:xfrm>
                <a:off x="14254163" y="4657725"/>
                <a:ext cx="30162" cy="323850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81"/>
              <p:cNvSpPr>
                <a:spLocks/>
              </p:cNvSpPr>
              <p:nvPr/>
            </p:nvSpPr>
            <p:spPr bwMode="auto">
              <a:xfrm>
                <a:off x="14254163" y="4657725"/>
                <a:ext cx="30162" cy="323850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82"/>
              <p:cNvSpPr>
                <a:spLocks/>
              </p:cNvSpPr>
              <p:nvPr/>
            </p:nvSpPr>
            <p:spPr bwMode="auto">
              <a:xfrm>
                <a:off x="14254163" y="4657725"/>
                <a:ext cx="30162" cy="323850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785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/>
      <p:bldP spid="66" grpId="0"/>
      <p:bldP spid="67" grpId="0"/>
      <p:bldP spid="6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8">
            <a:extLst>
              <a:ext uri="{FF2B5EF4-FFF2-40B4-BE49-F238E27FC236}">
                <a16:creationId xmlns:a16="http://schemas.microsoft.com/office/drawing/2014/main" id="{A13E1C32-1D3D-4270-B671-D95AC1F9636F}"/>
              </a:ext>
            </a:extLst>
          </p:cNvPr>
          <p:cNvSpPr/>
          <p:nvPr/>
        </p:nvSpPr>
        <p:spPr>
          <a:xfrm>
            <a:off x="440097" y="3334694"/>
            <a:ext cx="23218963" cy="4361506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9" name="Group 65">
            <a:extLst>
              <a:ext uri="{FF2B5EF4-FFF2-40B4-BE49-F238E27FC236}">
                <a16:creationId xmlns:a16="http://schemas.microsoft.com/office/drawing/2014/main" id="{A012353F-8492-45FB-94B9-1B2463702CCE}"/>
              </a:ext>
            </a:extLst>
          </p:cNvPr>
          <p:cNvGrpSpPr/>
          <p:nvPr/>
        </p:nvGrpSpPr>
        <p:grpSpPr>
          <a:xfrm>
            <a:off x="1587" y="3046335"/>
            <a:ext cx="19735800" cy="800218"/>
            <a:chOff x="166396" y="8755081"/>
            <a:chExt cx="14667061" cy="9091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88539F1-636B-4C54-9BE3-DE5EA34FB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1"/>
              <a:ext cx="14448935" cy="909119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1" name="Group 7">
              <a:extLst>
                <a:ext uri="{FF2B5EF4-FFF2-40B4-BE49-F238E27FC236}">
                  <a16:creationId xmlns:a16="http://schemas.microsoft.com/office/drawing/2014/main" id="{ECDF6DA9-C79C-450E-997B-05E61ECFFF62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4" name="Freeform 45">
                <a:extLst>
                  <a:ext uri="{FF2B5EF4-FFF2-40B4-BE49-F238E27FC236}">
                    <a16:creationId xmlns:a16="http://schemas.microsoft.com/office/drawing/2014/main" id="{863966A9-B2B3-4C4F-B750-13C43F5E7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Freeform 46">
                <a:extLst>
                  <a:ext uri="{FF2B5EF4-FFF2-40B4-BE49-F238E27FC236}">
                    <a16:creationId xmlns:a16="http://schemas.microsoft.com/office/drawing/2014/main" id="{08CC3EC4-7A1C-4071-9D85-76D4084B30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Freeform 47">
                <a:extLst>
                  <a:ext uri="{FF2B5EF4-FFF2-40B4-BE49-F238E27FC236}">
                    <a16:creationId xmlns:a16="http://schemas.microsoft.com/office/drawing/2014/main" id="{23896F4A-76C5-42E5-9FF4-CDCC1481B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Freeform 48">
                <a:extLst>
                  <a:ext uri="{FF2B5EF4-FFF2-40B4-BE49-F238E27FC236}">
                    <a16:creationId xmlns:a16="http://schemas.microsoft.com/office/drawing/2014/main" id="{8B8B1378-A0EB-4486-95C4-3374C1B475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9">
                <a:extLst>
                  <a:ext uri="{FF2B5EF4-FFF2-40B4-BE49-F238E27FC236}">
                    <a16:creationId xmlns:a16="http://schemas.microsoft.com/office/drawing/2014/main" id="{2B44C01E-2F68-40C5-AF6F-0CA29269D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50">
                <a:extLst>
                  <a:ext uri="{FF2B5EF4-FFF2-40B4-BE49-F238E27FC236}">
                    <a16:creationId xmlns:a16="http://schemas.microsoft.com/office/drawing/2014/main" id="{D7FFFAC8-0A3F-46AE-A130-8BE5C6018E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51">
                <a:extLst>
                  <a:ext uri="{FF2B5EF4-FFF2-40B4-BE49-F238E27FC236}">
                    <a16:creationId xmlns:a16="http://schemas.microsoft.com/office/drawing/2014/main" id="{F9C3872B-F899-4A18-95D6-B1F7A1F574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52">
                <a:extLst>
                  <a:ext uri="{FF2B5EF4-FFF2-40B4-BE49-F238E27FC236}">
                    <a16:creationId xmlns:a16="http://schemas.microsoft.com/office/drawing/2014/main" id="{B787FD32-AFDD-4771-9578-110FB05616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Rectangle 53">
                <a:extLst>
                  <a:ext uri="{FF2B5EF4-FFF2-40B4-BE49-F238E27FC236}">
                    <a16:creationId xmlns:a16="http://schemas.microsoft.com/office/drawing/2014/main" id="{152AE897-4199-4515-B517-9F13B520F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ectangle 54">
                <a:extLst>
                  <a:ext uri="{FF2B5EF4-FFF2-40B4-BE49-F238E27FC236}">
                    <a16:creationId xmlns:a16="http://schemas.microsoft.com/office/drawing/2014/main" id="{9D862B2D-6C8F-4842-90EC-99091A49D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5">
                <a:extLst>
                  <a:ext uri="{FF2B5EF4-FFF2-40B4-BE49-F238E27FC236}">
                    <a16:creationId xmlns:a16="http://schemas.microsoft.com/office/drawing/2014/main" id="{AF164355-B1E9-4CC0-B8AB-828EF9384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12F5C83F-779E-4504-BD83-64CA1225DF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04B6368-75DF-4A0F-BD23-C3D533F5F79B}"/>
              </a:ext>
            </a:extLst>
          </p:cNvPr>
          <p:cNvSpPr txBox="1"/>
          <p:nvPr/>
        </p:nvSpPr>
        <p:spPr>
          <a:xfrm>
            <a:off x="946912" y="2999983"/>
            <a:ext cx="213544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quát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endParaRPr 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ED1E0BF-44F8-48EA-9989-E912DFD21D43}"/>
              </a:ext>
            </a:extLst>
          </p:cNvPr>
          <p:cNvGrpSpPr/>
          <p:nvPr/>
        </p:nvGrpSpPr>
        <p:grpSpPr>
          <a:xfrm>
            <a:off x="564457" y="8270667"/>
            <a:ext cx="23195466" cy="5216733"/>
            <a:chOff x="1302694" y="1993684"/>
            <a:chExt cx="26299875" cy="4575253"/>
          </a:xfrm>
        </p:grpSpPr>
        <p:sp>
          <p:nvSpPr>
            <p:cNvPr id="63" name="Rounded Rectangle 47">
              <a:extLst>
                <a:ext uri="{FF2B5EF4-FFF2-40B4-BE49-F238E27FC236}">
                  <a16:creationId xmlns:a16="http://schemas.microsoft.com/office/drawing/2014/main" id="{9401CF9E-863D-4F8D-8C0F-67E122EF5582}"/>
                </a:ext>
              </a:extLst>
            </p:cNvPr>
            <p:cNvSpPr/>
            <p:nvPr/>
          </p:nvSpPr>
          <p:spPr>
            <a:xfrm>
              <a:off x="1302694" y="2194788"/>
              <a:ext cx="26299875" cy="4374149"/>
            </a:xfrm>
            <a:prstGeom prst="roundRect">
              <a:avLst>
                <a:gd name="adj" fmla="val 4611"/>
              </a:avLst>
            </a:prstGeom>
            <a:solidFill>
              <a:srgbClr val="E7D2B3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tabLst>
                  <a:tab pos="171450" algn="l"/>
                </a:tabLst>
              </a:pPr>
              <a:endPara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E6618603-3A23-4208-975E-8CE98165A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589" y="1993684"/>
              <a:ext cx="13828828" cy="800218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1523548" y="4300824"/>
            <a:ext cx="15165839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Phương trình tổng quát (PTTQ) của đường thẳng.</a:t>
            </a:r>
            <a:endParaRPr lang="en-US" sz="4400" b="1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2059557" y="5139024"/>
                <a:ext cx="926888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PTTQ của đường thẳng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557" y="5139024"/>
                <a:ext cx="9268884" cy="769441"/>
              </a:xfrm>
              <a:prstGeom prst="rect">
                <a:avLst/>
              </a:prstGeom>
              <a:blipFill>
                <a:blip r:embed="rId3"/>
                <a:stretch>
                  <a:fillRect l="-2697" t="-16667" r="-171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0946131" y="5139024"/>
                <a:ext cx="27591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nl-NL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131" y="5139024"/>
                <a:ext cx="275915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13705284" y="5139024"/>
            <a:ext cx="32704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 có VTPT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17177796" y="5139024"/>
                <a:ext cx="21318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7796" y="5139024"/>
                <a:ext cx="213180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/>
          <p:cNvSpPr/>
          <p:nvPr/>
        </p:nvSpPr>
        <p:spPr>
          <a:xfrm>
            <a:off x="19492930" y="5139024"/>
            <a:ext cx="8980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nl-NL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4678349" y="6088559"/>
                <a:ext cx="118729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349" y="6088559"/>
                <a:ext cx="1187293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10462" y="8305848"/>
            <a:ext cx="12147877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dạng đặc biệt của phương trình tổng quát.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363787" y="9415433"/>
                <a:ext cx="158496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hoặc trùng với trục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PTTQ của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87" y="9415433"/>
                <a:ext cx="15849600" cy="769441"/>
              </a:xfrm>
              <a:prstGeom prst="rect">
                <a:avLst/>
              </a:prstGeom>
              <a:blipFill>
                <a:blip r:embed="rId7"/>
                <a:stretch>
                  <a:fillRect l="-157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7779371" y="9415433"/>
                <a:ext cx="30604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9371" y="9415433"/>
                <a:ext cx="3060453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2363787" y="10304230"/>
                <a:ext cx="1534314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hoặc trùng với trục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PTTQ của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87" y="10304230"/>
                <a:ext cx="15343140" cy="769441"/>
              </a:xfrm>
              <a:prstGeom prst="rect">
                <a:avLst/>
              </a:prstGeom>
              <a:blipFill>
                <a:blip r:embed="rId9"/>
                <a:stretch>
                  <a:fillRect l="-1629" t="-16535" r="-318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7925233" y="10304230"/>
                <a:ext cx="305724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233" y="10304230"/>
                <a:ext cx="305724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363787" y="11382897"/>
                <a:ext cx="138345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gốc tọa độ O </a:t>
                </a: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PTTQ của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87" y="11382897"/>
                <a:ext cx="13834561" cy="769441"/>
              </a:xfrm>
              <a:prstGeom prst="rect">
                <a:avLst/>
              </a:prstGeom>
              <a:blipFill>
                <a:blip r:embed="rId11"/>
                <a:stretch>
                  <a:fillRect l="-180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14198307" y="11382897"/>
                <a:ext cx="345158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8307" y="11382897"/>
                <a:ext cx="345158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2363787" y="12272978"/>
                <a:ext cx="1344042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 smtClean="0"/>
                  <a:t>-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hai điểm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PTTQ 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87" y="12272978"/>
                <a:ext cx="13440425" cy="769441"/>
              </a:xfrm>
              <a:prstGeom prst="rect">
                <a:avLst/>
              </a:prstGeom>
              <a:blipFill>
                <a:blip r:embed="rId13"/>
                <a:stretch>
                  <a:fillRect l="-1859" t="-18898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15340507" y="12056830"/>
                <a:ext cx="6071727" cy="1278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0"/>
                  </a:spcAft>
                  <a:buClr>
                    <a:srgbClr val="000000"/>
                  </a:buClr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0507" y="12056830"/>
                <a:ext cx="6071727" cy="1278170"/>
              </a:xfrm>
              <a:prstGeom prst="rect">
                <a:avLst/>
              </a:prstGeom>
              <a:blipFill>
                <a:blip r:embed="rId14"/>
                <a:stretch>
                  <a:fillRect r="-310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783472" y="1876139"/>
            <a:ext cx="7224478" cy="960438"/>
            <a:chOff x="783472" y="1876139"/>
            <a:chExt cx="7224478" cy="96043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6903DEB-C79C-4F8E-A9FC-92C9D49BFA93}"/>
                </a:ext>
              </a:extLst>
            </p:cNvPr>
            <p:cNvSpPr txBox="1"/>
            <p:nvPr/>
          </p:nvSpPr>
          <p:spPr>
            <a:xfrm>
              <a:off x="2020413" y="2047921"/>
              <a:ext cx="5987537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</a:t>
              </a:r>
              <a:r>
                <a:rPr lang="en-US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TẮT </a:t>
              </a:r>
              <a:r>
                <a:rPr lang="en-US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83472" y="1876139"/>
              <a:ext cx="6962774" cy="960438"/>
              <a:chOff x="13477876" y="4114800"/>
              <a:chExt cx="6962774" cy="960438"/>
            </a:xfrm>
          </p:grpSpPr>
          <p:sp>
            <p:nvSpPr>
              <p:cNvPr id="46" name="Freeform 71"/>
              <p:cNvSpPr>
                <a:spLocks/>
              </p:cNvSpPr>
              <p:nvPr/>
            </p:nvSpPr>
            <p:spPr bwMode="auto">
              <a:xfrm>
                <a:off x="13477876" y="4657725"/>
                <a:ext cx="6962774" cy="417513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72"/>
              <p:cNvSpPr>
                <a:spLocks noChangeArrowheads="1"/>
              </p:cNvSpPr>
              <p:nvPr/>
            </p:nvSpPr>
            <p:spPr bwMode="auto">
              <a:xfrm>
                <a:off x="14111288" y="4114800"/>
                <a:ext cx="285750" cy="280988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73"/>
              <p:cNvSpPr>
                <a:spLocks/>
              </p:cNvSpPr>
              <p:nvPr/>
            </p:nvSpPr>
            <p:spPr bwMode="auto">
              <a:xfrm>
                <a:off x="14039850" y="4373563"/>
                <a:ext cx="209550" cy="190500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4"/>
              <p:cNvSpPr>
                <a:spLocks/>
              </p:cNvSpPr>
              <p:nvPr/>
            </p:nvSpPr>
            <p:spPr bwMode="auto">
              <a:xfrm>
                <a:off x="14039850" y="4373563"/>
                <a:ext cx="209550" cy="190500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5"/>
              <p:cNvSpPr>
                <a:spLocks/>
              </p:cNvSpPr>
              <p:nvPr/>
            </p:nvSpPr>
            <p:spPr bwMode="auto">
              <a:xfrm>
                <a:off x="14039850" y="4373563"/>
                <a:ext cx="209550" cy="190500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76"/>
              <p:cNvSpPr>
                <a:spLocks/>
              </p:cNvSpPr>
              <p:nvPr/>
            </p:nvSpPr>
            <p:spPr bwMode="auto">
              <a:xfrm>
                <a:off x="14039850" y="4373563"/>
                <a:ext cx="415925" cy="190500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77"/>
              <p:cNvSpPr>
                <a:spLocks/>
              </p:cNvSpPr>
              <p:nvPr/>
            </p:nvSpPr>
            <p:spPr bwMode="auto">
              <a:xfrm>
                <a:off x="13965238" y="4452938"/>
                <a:ext cx="566737" cy="17621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78"/>
              <p:cNvSpPr>
                <a:spLocks/>
              </p:cNvSpPr>
              <p:nvPr/>
            </p:nvSpPr>
            <p:spPr bwMode="auto">
              <a:xfrm>
                <a:off x="14254163" y="4508500"/>
                <a:ext cx="306387" cy="473075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79"/>
              <p:cNvSpPr>
                <a:spLocks/>
              </p:cNvSpPr>
              <p:nvPr/>
            </p:nvSpPr>
            <p:spPr bwMode="auto">
              <a:xfrm>
                <a:off x="13943013" y="4508500"/>
                <a:ext cx="617537" cy="473075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Freeform 80"/>
              <p:cNvSpPr>
                <a:spLocks/>
              </p:cNvSpPr>
              <p:nvPr/>
            </p:nvSpPr>
            <p:spPr bwMode="auto">
              <a:xfrm>
                <a:off x="14254163" y="4657725"/>
                <a:ext cx="30162" cy="323850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81"/>
              <p:cNvSpPr>
                <a:spLocks/>
              </p:cNvSpPr>
              <p:nvPr/>
            </p:nvSpPr>
            <p:spPr bwMode="auto">
              <a:xfrm>
                <a:off x="14254163" y="4657725"/>
                <a:ext cx="30162" cy="323850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Freeform 82"/>
              <p:cNvSpPr>
                <a:spLocks/>
              </p:cNvSpPr>
              <p:nvPr/>
            </p:nvSpPr>
            <p:spPr bwMode="auto">
              <a:xfrm>
                <a:off x="14254163" y="4657725"/>
                <a:ext cx="30162" cy="323850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69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5" grpId="0"/>
      <p:bldP spid="6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3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6416040" y="1594370"/>
            <a:ext cx="10959147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14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5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16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63586" y="2590800"/>
            <a:ext cx="22478999" cy="3962400"/>
            <a:chOff x="763587" y="2590800"/>
            <a:chExt cx="21868726" cy="3962400"/>
          </a:xfrm>
        </p:grpSpPr>
        <p:sp>
          <p:nvSpPr>
            <p:cNvPr id="112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763587" y="2603758"/>
              <a:ext cx="21868726" cy="3949442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763587" y="2590800"/>
              <a:ext cx="4572000" cy="1097280"/>
              <a:chOff x="534987" y="1597026"/>
              <a:chExt cx="4197167" cy="1227177"/>
            </a:xfrm>
          </p:grpSpPr>
          <p:sp>
            <p:nvSpPr>
              <p:cNvPr id="130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1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2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35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6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7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3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4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714" y="1597026"/>
                <a:ext cx="3173467" cy="860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1/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80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853439" y="6885098"/>
            <a:ext cx="22389147" cy="6373701"/>
            <a:chOff x="853439" y="6885098"/>
            <a:chExt cx="22389147" cy="6373701"/>
          </a:xfrm>
        </p:grpSpPr>
        <p:sp>
          <p:nvSpPr>
            <p:cNvPr id="143" name="Rounded Rectangle 142"/>
            <p:cNvSpPr/>
            <p:nvPr/>
          </p:nvSpPr>
          <p:spPr>
            <a:xfrm>
              <a:off x="853439" y="6885098"/>
              <a:ext cx="22389147" cy="63737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887349" y="6934200"/>
              <a:ext cx="4572000" cy="863419"/>
              <a:chOff x="1224542" y="6322796"/>
              <a:chExt cx="3305491" cy="828633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36894" y="6354476"/>
                <a:ext cx="1647098" cy="738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862511" y="2707065"/>
                <a:ext cx="17380074" cy="3195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 phương trình tham số của đường thẳng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đây: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511" y="2707065"/>
                <a:ext cx="17380074" cy="3195490"/>
              </a:xfrm>
              <a:prstGeom prst="rect">
                <a:avLst/>
              </a:prstGeom>
              <a:blipFill>
                <a:blip r:embed="rId3"/>
                <a:stretch>
                  <a:fillRect l="-1438" t="-4389" b="-6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04094" y="8043156"/>
                <a:ext cx="869981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PTTS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94" y="8043156"/>
                <a:ext cx="8699818" cy="769441"/>
              </a:xfrm>
              <a:prstGeom prst="rect">
                <a:avLst/>
              </a:prstGeom>
              <a:blipFill>
                <a:blip r:embed="rId4"/>
                <a:stretch>
                  <a:fillRect l="-2873" t="-16535" r="-1892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503912" y="7692439"/>
                <a:ext cx="3288593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3912" y="7692439"/>
                <a:ext cx="3288593" cy="1602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62105" y="9386368"/>
                <a:ext cx="16903681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105" y="9386368"/>
                <a:ext cx="16903681" cy="816827"/>
              </a:xfrm>
              <a:prstGeom prst="rect">
                <a:avLst/>
              </a:prstGeom>
              <a:blipFill>
                <a:blip r:embed="rId6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022387" y="9410060"/>
                <a:ext cx="47329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2387" y="9410060"/>
                <a:ext cx="4732962" cy="769441"/>
              </a:xfrm>
              <a:prstGeom prst="rect">
                <a:avLst/>
              </a:prstGeom>
              <a:blipFill>
                <a:blip r:embed="rId7"/>
                <a:stretch>
                  <a:fillRect l="-514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422707" y="10535093"/>
                <a:ext cx="5454250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PTTS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07" y="10535093"/>
                <a:ext cx="5454250" cy="1602683"/>
              </a:xfrm>
              <a:prstGeom prst="rect">
                <a:avLst/>
              </a:prstGeom>
              <a:blipFill>
                <a:blip r:embed="rId8"/>
                <a:stretch>
                  <a:fillRect l="-4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1708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74"/>
    </mc:Choice>
    <mc:Fallback xmlns="">
      <p:transition spd="slow" advTm="40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397793" y="326002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3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5654040" y="1594370"/>
            <a:ext cx="10959147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14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5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16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63586" y="2590800"/>
            <a:ext cx="22478999" cy="3962400"/>
            <a:chOff x="763587" y="2590800"/>
            <a:chExt cx="21868726" cy="3962400"/>
          </a:xfrm>
        </p:grpSpPr>
        <p:sp>
          <p:nvSpPr>
            <p:cNvPr id="112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763587" y="2603758"/>
              <a:ext cx="21868726" cy="3949442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763587" y="2590800"/>
              <a:ext cx="4572000" cy="1097280"/>
              <a:chOff x="534987" y="1597026"/>
              <a:chExt cx="4197167" cy="1227177"/>
            </a:xfrm>
          </p:grpSpPr>
          <p:sp>
            <p:nvSpPr>
              <p:cNvPr id="130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1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2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35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6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7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3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4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714" y="1597026"/>
                <a:ext cx="3173467" cy="860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2/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80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853439" y="6885098"/>
            <a:ext cx="22389147" cy="6373701"/>
            <a:chOff x="853439" y="6885098"/>
            <a:chExt cx="22389147" cy="6373701"/>
          </a:xfrm>
        </p:grpSpPr>
        <p:sp>
          <p:nvSpPr>
            <p:cNvPr id="143" name="Rounded Rectangle 142"/>
            <p:cNvSpPr/>
            <p:nvPr/>
          </p:nvSpPr>
          <p:spPr>
            <a:xfrm>
              <a:off x="853439" y="6885098"/>
              <a:ext cx="22389147" cy="63737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887349" y="6934200"/>
              <a:ext cx="4572000" cy="863419"/>
              <a:chOff x="1224542" y="6322796"/>
              <a:chExt cx="3305491" cy="828633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36894" y="6354476"/>
                <a:ext cx="1647098" cy="738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10383" y="2886470"/>
                <a:ext cx="17251204" cy="3195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 phương trình tổng quát của đường thẳng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đây: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383" y="2886470"/>
                <a:ext cx="17251204" cy="3195490"/>
              </a:xfrm>
              <a:prstGeom prst="rect">
                <a:avLst/>
              </a:prstGeom>
              <a:blipFill>
                <a:blip r:embed="rId3"/>
                <a:stretch>
                  <a:fillRect l="-1413" t="-4580" b="-6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81413" y="7899249"/>
                <a:ext cx="9083373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413" y="7899249"/>
                <a:ext cx="9083373" cy="816827"/>
              </a:xfrm>
              <a:prstGeom prst="rect">
                <a:avLst/>
              </a:prstGeom>
              <a:blipFill>
                <a:blip r:embed="rId4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213615" y="7957585"/>
                <a:ext cx="7358553" cy="81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3615" y="7957585"/>
                <a:ext cx="7358553" cy="816827"/>
              </a:xfrm>
              <a:prstGeom prst="rect">
                <a:avLst/>
              </a:prstGeom>
              <a:blipFill>
                <a:blip r:embed="rId5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51909" y="8959565"/>
                <a:ext cx="15161277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PTTQ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909" y="8959565"/>
                <a:ext cx="15161277" cy="816827"/>
              </a:xfrm>
              <a:prstGeom prst="rect">
                <a:avLst/>
              </a:prstGeom>
              <a:blipFill>
                <a:blip r:embed="rId6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698787" y="8915634"/>
                <a:ext cx="5184817" cy="919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𝟐𝟑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8787" y="8915634"/>
                <a:ext cx="5184817" cy="919419"/>
              </a:xfrm>
              <a:prstGeom prst="rect">
                <a:avLst/>
              </a:prstGeom>
              <a:blipFill>
                <a:blip r:embed="rId7"/>
                <a:stretch>
                  <a:fillRect r="-2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74579" y="9976276"/>
                <a:ext cx="15719607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79" y="9976276"/>
                <a:ext cx="15719607" cy="816827"/>
              </a:xfrm>
              <a:prstGeom prst="rect">
                <a:avLst/>
              </a:prstGeom>
              <a:blipFill>
                <a:blip r:embed="rId8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586233" y="10023662"/>
                <a:ext cx="667900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VTPT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6233" y="10023662"/>
                <a:ext cx="6679008" cy="769441"/>
              </a:xfrm>
              <a:prstGeom prst="rect">
                <a:avLst/>
              </a:prstGeom>
              <a:blipFill>
                <a:blip r:embed="rId9"/>
                <a:stretch>
                  <a:fillRect l="-3744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038381" y="11107246"/>
                <a:ext cx="9547851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PTTQ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381" y="11107246"/>
                <a:ext cx="9547851" cy="816827"/>
              </a:xfrm>
              <a:prstGeom prst="rect">
                <a:avLst/>
              </a:prstGeom>
              <a:blipFill>
                <a:blip r:embed="rId10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1638717" y="11122900"/>
                <a:ext cx="4508350" cy="84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8717" y="11122900"/>
                <a:ext cx="4508350" cy="842475"/>
              </a:xfrm>
              <a:prstGeom prst="rect">
                <a:avLst/>
              </a:prstGeom>
              <a:blipFill>
                <a:blip r:embed="rId11"/>
                <a:stretch>
                  <a:fillRect r="-2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3569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74"/>
    </mc:Choice>
    <mc:Fallback xmlns="">
      <p:transition spd="slow" advTm="40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397793" y="3260022"/>
            <a:ext cx="1869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3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5577840" y="1393882"/>
            <a:ext cx="11092379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14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5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116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3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63587" y="2361955"/>
            <a:ext cx="22752280" cy="4292757"/>
            <a:chOff x="763587" y="2590800"/>
            <a:chExt cx="21868726" cy="3962400"/>
          </a:xfrm>
        </p:grpSpPr>
        <p:sp>
          <p:nvSpPr>
            <p:cNvPr id="112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763587" y="2603758"/>
              <a:ext cx="21868726" cy="3949442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763587" y="2590800"/>
              <a:ext cx="4572000" cy="1097280"/>
              <a:chOff x="534987" y="1597026"/>
              <a:chExt cx="4197167" cy="1227177"/>
            </a:xfrm>
          </p:grpSpPr>
          <p:sp>
            <p:nvSpPr>
              <p:cNvPr id="130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1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2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35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6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7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3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4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714" y="1597026"/>
                <a:ext cx="3173467" cy="794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3/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80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853439" y="6885098"/>
            <a:ext cx="22661336" cy="6373701"/>
            <a:chOff x="853439" y="6885098"/>
            <a:chExt cx="22389147" cy="6373701"/>
          </a:xfrm>
        </p:grpSpPr>
        <p:sp>
          <p:nvSpPr>
            <p:cNvPr id="143" name="Rounded Rectangle 142"/>
            <p:cNvSpPr/>
            <p:nvPr/>
          </p:nvSpPr>
          <p:spPr>
            <a:xfrm>
              <a:off x="853439" y="6885098"/>
              <a:ext cx="22389147" cy="63737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887349" y="6934200"/>
              <a:ext cx="4572000" cy="863419"/>
              <a:chOff x="1224542" y="6322796"/>
              <a:chExt cx="3305491" cy="828633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36894" y="6354476"/>
                <a:ext cx="1647098" cy="738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23709" y="2590800"/>
                <a:ext cx="17518878" cy="3817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709" y="2590800"/>
                <a:ext cx="17518878" cy="3817392"/>
              </a:xfrm>
              <a:prstGeom prst="rect">
                <a:avLst/>
              </a:prstGeom>
              <a:blipFill>
                <a:blip r:embed="rId3"/>
                <a:stretch>
                  <a:fillRect l="-1427" t="-3674" b="-5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98065" y="7015256"/>
                <a:ext cx="10493895" cy="906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a.Đường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VTCP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065" y="7015256"/>
                <a:ext cx="10493895" cy="906851"/>
              </a:xfrm>
              <a:prstGeom prst="rect">
                <a:avLst/>
              </a:prstGeom>
              <a:blipFill>
                <a:blip r:embed="rId4"/>
                <a:stretch>
                  <a:fillRect l="-2382" t="-8725" b="-2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811525" y="7050816"/>
                <a:ext cx="69738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1525" y="7050816"/>
                <a:ext cx="6973862" cy="769441"/>
              </a:xfrm>
              <a:prstGeom prst="rect">
                <a:avLst/>
              </a:prstGeom>
              <a:blipFill>
                <a:blip r:embed="rId5"/>
                <a:stretch>
                  <a:fillRect l="-3584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82787" y="8229600"/>
                <a:ext cx="15316201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PTTQ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AB</m:t>
                    </m:r>
                  </m:oMath>
                </a14:m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787" y="8229600"/>
                <a:ext cx="15316201" cy="816827"/>
              </a:xfrm>
              <a:prstGeom prst="rect">
                <a:avLst/>
              </a:prstGeom>
              <a:blipFill>
                <a:blip r:embed="rId6"/>
                <a:stretch>
                  <a:fillRect l="-1592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230278" y="8229600"/>
                <a:ext cx="5590195" cy="842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𝟏𝟓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0278" y="8229600"/>
                <a:ext cx="5590195" cy="8424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949367" y="9220200"/>
                <a:ext cx="12340220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BC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367" y="9220200"/>
                <a:ext cx="12340220" cy="856068"/>
              </a:xfrm>
              <a:prstGeom prst="rect">
                <a:avLst/>
              </a:prstGeom>
              <a:blipFill>
                <a:blip r:embed="rId8"/>
                <a:stretch>
                  <a:fillRect l="-2026"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598693" y="9328819"/>
                <a:ext cx="688189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VTPT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8693" y="9328819"/>
                <a:ext cx="6881894" cy="769441"/>
              </a:xfrm>
              <a:prstGeom prst="rect">
                <a:avLst/>
              </a:prstGeom>
              <a:blipFill>
                <a:blip r:embed="rId9"/>
                <a:stretch>
                  <a:fillRect l="-3632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06586" y="10306803"/>
                <a:ext cx="15174887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PTTQ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586" y="10306803"/>
                <a:ext cx="15174887" cy="816827"/>
              </a:xfrm>
              <a:prstGeom prst="rect">
                <a:avLst/>
              </a:prstGeom>
              <a:blipFill>
                <a:blip r:embed="rId10"/>
                <a:stretch>
                  <a:fillRect l="-1647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6308387" y="10326904"/>
                <a:ext cx="4563158" cy="842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8387" y="10326904"/>
                <a:ext cx="4563158" cy="8424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15344" y="11189480"/>
                <a:ext cx="12192000" cy="85606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AC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344" y="11189480"/>
                <a:ext cx="12192000" cy="856068"/>
              </a:xfrm>
              <a:prstGeom prst="rect">
                <a:avLst/>
              </a:prstGeom>
              <a:blipFill>
                <a:blip r:embed="rId12"/>
                <a:stretch>
                  <a:fillRect l="-2050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598693" y="11211863"/>
                <a:ext cx="65427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8693" y="11211863"/>
                <a:ext cx="6542753" cy="769441"/>
              </a:xfrm>
              <a:prstGeom prst="rect">
                <a:avLst/>
              </a:prstGeom>
              <a:blipFill>
                <a:blip r:embed="rId13"/>
                <a:stretch>
                  <a:fillRect l="-382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25875" y="12137173"/>
                <a:ext cx="14504403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PTTQ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AC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875" y="12137173"/>
                <a:ext cx="14504403" cy="816827"/>
              </a:xfrm>
              <a:prstGeom prst="rect">
                <a:avLst/>
              </a:prstGeom>
              <a:blipFill>
                <a:blip r:embed="rId14"/>
                <a:stretch>
                  <a:fillRect l="-1681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384587" y="12184559"/>
                <a:ext cx="552305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4587" y="12184559"/>
                <a:ext cx="5523050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608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74"/>
    </mc:Choice>
    <mc:Fallback xmlns="">
      <p:transition spd="slow" advTm="40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2" grpId="0"/>
      <p:bldP spid="3" grpId="0"/>
      <p:bldP spid="4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5.9|1.5|20.1|19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5.9|1.5|20.1|19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5.9|1.5|20.1|19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5.9|1.5|20.1|19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5.9|1.5|20.1|19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5.9|1.5|20.1|19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5.9|1.5|20.1|1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4|1.4|4.3|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4|1.4|4.3|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4|1.4|4.3|7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4|1.4|4.3|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4|1.4|4.3|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5.9|1.5|20.1|19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5.9|1.5|20.1|19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5.9|1.5|20.1|19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4857</TotalTime>
  <Words>1414</Words>
  <PresentationFormat>Custom</PresentationFormat>
  <Paragraphs>309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2021-09-06T00:46:52Z</dcterms:modified>
</cp:coreProperties>
</file>