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93" r:id="rId4"/>
    <p:sldId id="258" r:id="rId5"/>
    <p:sldId id="259" r:id="rId6"/>
    <p:sldId id="260" r:id="rId7"/>
    <p:sldId id="295" r:id="rId8"/>
    <p:sldId id="296" r:id="rId9"/>
    <p:sldId id="297" r:id="rId10"/>
    <p:sldId id="299" r:id="rId11"/>
    <p:sldId id="300" r:id="rId12"/>
    <p:sldId id="301" r:id="rId13"/>
    <p:sldId id="294" r:id="rId14"/>
    <p:sldId id="302" r:id="rId15"/>
    <p:sldId id="303" r:id="rId16"/>
    <p:sldId id="304" r:id="rId17"/>
    <p:sldId id="305" r:id="rId18"/>
    <p:sldId id="306" r:id="rId19"/>
    <p:sldId id="307" r:id="rId20"/>
    <p:sldId id="308" r:id="rId21"/>
    <p:sldId id="310" r:id="rId22"/>
    <p:sldId id="298" r:id="rId23"/>
    <p:sldId id="311" r:id="rId24"/>
    <p:sldId id="312" r:id="rId25"/>
    <p:sldId id="313" r:id="rId26"/>
    <p:sldId id="314" r:id="rId27"/>
    <p:sldId id="315" r:id="rId28"/>
    <p:sldId id="316" r:id="rId29"/>
    <p:sldId id="317" r:id="rId30"/>
    <p:sldId id="318" r:id="rId31"/>
    <p:sldId id="319" r:id="rId32"/>
    <p:sldId id="292" r:id="rId33"/>
    <p:sldId id="320" r:id="rId34"/>
    <p:sldId id="325" r:id="rId35"/>
    <p:sldId id="324" r:id="rId36"/>
    <p:sldId id="323" r:id="rId37"/>
    <p:sldId id="322" r:id="rId38"/>
    <p:sldId id="321" r:id="rId39"/>
    <p:sldId id="326" r:id="rId40"/>
    <p:sldId id="327" r:id="rId41"/>
    <p:sldId id="328" r:id="rId42"/>
    <p:sldId id="275" r:id="rId43"/>
    <p:sldId id="277" r:id="rId44"/>
  </p:sldIdLst>
  <p:sldSz cx="18288000" cy="10287000"/>
  <p:notesSz cx="6858000" cy="9144000"/>
  <p:embeddedFontLst>
    <p:embeddedFont>
      <p:font typeface="Calibri" panose="020F0502020204030204" pitchFamily="34" charset="0"/>
      <p:regular r:id="rId45"/>
      <p:bold r:id="rId46"/>
      <p:italic r:id="rId47"/>
      <p:boldItalic r:id="rId48"/>
    </p:embeddedFont>
    <p:embeddedFont>
      <p:font typeface="Cambria Math" panose="02040503050406030204" pitchFamily="18"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E78B"/>
    <a:srgbClr val="00E266"/>
    <a:srgbClr val="000000"/>
    <a:srgbClr val="00D0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32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svg"/><Relationship Id="rId7" Type="http://schemas.openxmlformats.org/officeDocument/2006/relationships/image" Target="../media/image4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7.sv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svg"/><Relationship Id="rId7" Type="http://schemas.openxmlformats.org/officeDocument/2006/relationships/image" Target="../media/image24.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54.svg"/></Relationships>
</file>

<file path=ppt/slides/_rels/slide1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12.sv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7.sv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3.svg"/><Relationship Id="rId7" Type="http://schemas.openxmlformats.org/officeDocument/2006/relationships/image" Target="../media/image16.svg"/><Relationship Id="rId12" Type="http://schemas.openxmlformats.org/officeDocument/2006/relationships/image" Target="../media/image56.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2.svg"/><Relationship Id="rId5" Type="http://schemas.openxmlformats.org/officeDocument/2006/relationships/image" Target="../media/image12.svg"/><Relationship Id="rId10"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image" Target="../media/image18.sv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3.svg"/><Relationship Id="rId7" Type="http://schemas.openxmlformats.org/officeDocument/2006/relationships/image" Target="../media/image16.svg"/><Relationship Id="rId12" Type="http://schemas.openxmlformats.org/officeDocument/2006/relationships/image" Target="../media/image5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2.svg"/><Relationship Id="rId5" Type="http://schemas.openxmlformats.org/officeDocument/2006/relationships/image" Target="../media/image12.svg"/><Relationship Id="rId10"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image" Target="../media/image18.sv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3.svg"/><Relationship Id="rId7" Type="http://schemas.openxmlformats.org/officeDocument/2006/relationships/image" Target="../media/image16.svg"/><Relationship Id="rId12" Type="http://schemas.openxmlformats.org/officeDocument/2006/relationships/image" Target="../media/image58.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2.svg"/><Relationship Id="rId5" Type="http://schemas.openxmlformats.org/officeDocument/2006/relationships/image" Target="../media/image12.svg"/><Relationship Id="rId10"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image" Target="../media/image18.sv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3.svg"/><Relationship Id="rId7" Type="http://schemas.openxmlformats.org/officeDocument/2006/relationships/image" Target="../media/image16.svg"/><Relationship Id="rId12" Type="http://schemas.openxmlformats.org/officeDocument/2006/relationships/image" Target="../media/image59.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2.svg"/><Relationship Id="rId5" Type="http://schemas.openxmlformats.org/officeDocument/2006/relationships/image" Target="../media/image12.svg"/><Relationship Id="rId10"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image" Target="../media/image18.sv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3.svg"/><Relationship Id="rId7" Type="http://schemas.openxmlformats.org/officeDocument/2006/relationships/image" Target="../media/image16.svg"/><Relationship Id="rId12" Type="http://schemas.openxmlformats.org/officeDocument/2006/relationships/image" Target="../media/image60.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2.svg"/><Relationship Id="rId5" Type="http://schemas.openxmlformats.org/officeDocument/2006/relationships/image" Target="../media/image12.svg"/><Relationship Id="rId10"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image" Target="../media/image18.svg"/></Relationships>
</file>

<file path=ppt/slides/_rels/slide21.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24.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2.sv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8.sv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8.sv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8.sv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8.sv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8.sv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svg"/><Relationship Id="rId7" Type="http://schemas.openxmlformats.org/officeDocument/2006/relationships/image" Target="../media/image64.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6.png"/><Relationship Id="rId5" Type="http://schemas.openxmlformats.org/officeDocument/2006/relationships/image" Target="../media/image62.svg"/><Relationship Id="rId10" Type="http://schemas.openxmlformats.org/officeDocument/2006/relationships/image" Target="../media/image65.png"/><Relationship Id="rId4" Type="http://schemas.openxmlformats.org/officeDocument/2006/relationships/image" Target="../media/image61.png"/><Relationship Id="rId9" Type="http://schemas.openxmlformats.org/officeDocument/2006/relationships/image" Target="../media/image24.svg"/></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svg"/><Relationship Id="rId7" Type="http://schemas.openxmlformats.org/officeDocument/2006/relationships/image" Target="../media/image64.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5.png"/><Relationship Id="rId5" Type="http://schemas.openxmlformats.org/officeDocument/2006/relationships/image" Target="../media/image62.sv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24.svg"/></Relationships>
</file>

<file path=ppt/slides/_rels/slide2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svg"/><Relationship Id="rId7" Type="http://schemas.openxmlformats.org/officeDocument/2006/relationships/image" Target="../media/image64.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svg"/><Relationship Id="rId10" Type="http://schemas.openxmlformats.org/officeDocument/2006/relationships/image" Target="../media/image65.png"/><Relationship Id="rId4" Type="http://schemas.openxmlformats.org/officeDocument/2006/relationships/image" Target="../media/image61.png"/><Relationship Id="rId9" Type="http://schemas.openxmlformats.org/officeDocument/2006/relationships/image" Target="../media/image24.sv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3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svg"/><Relationship Id="rId7" Type="http://schemas.openxmlformats.org/officeDocument/2006/relationships/image" Target="../media/image64.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svg"/><Relationship Id="rId10" Type="http://schemas.openxmlformats.org/officeDocument/2006/relationships/image" Target="../media/image65.png"/><Relationship Id="rId4" Type="http://schemas.openxmlformats.org/officeDocument/2006/relationships/image" Target="../media/image61.png"/><Relationship Id="rId9" Type="http://schemas.openxmlformats.org/officeDocument/2006/relationships/image" Target="../media/image24.svg"/></Relationships>
</file>

<file path=ppt/slides/_rels/slide3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svg"/><Relationship Id="rId7" Type="http://schemas.openxmlformats.org/officeDocument/2006/relationships/image" Target="../media/image64.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24.svg"/></Relationships>
</file>

<file path=ppt/slides/_rels/slide3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68.png"/></Relationships>
</file>

<file path=ppt/slides/_rels/slide33.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svg"/><Relationship Id="rId7" Type="http://schemas.openxmlformats.org/officeDocument/2006/relationships/image" Target="../media/image4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56.png"/></Relationships>
</file>

<file path=ppt/slides/_rels/slide34.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svg"/><Relationship Id="rId7" Type="http://schemas.openxmlformats.org/officeDocument/2006/relationships/image" Target="../media/image4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57.png"/></Relationships>
</file>

<file path=ppt/slides/_rels/slide3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svg"/><Relationship Id="rId7" Type="http://schemas.openxmlformats.org/officeDocument/2006/relationships/image" Target="../media/image4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svg"/><Relationship Id="rId7" Type="http://schemas.openxmlformats.org/officeDocument/2006/relationships/image" Target="../media/image4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59.png"/></Relationships>
</file>

<file path=ppt/slides/_rels/slide37.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svg"/><Relationship Id="rId7" Type="http://schemas.openxmlformats.org/officeDocument/2006/relationships/image" Target="../media/image4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svg"/><Relationship Id="rId7" Type="http://schemas.openxmlformats.org/officeDocument/2006/relationships/image" Target="../media/image4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7.sv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svg"/><Relationship Id="rId7" Type="http://schemas.openxmlformats.org/officeDocument/2006/relationships/image" Target="../media/image4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7.sv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svg"/></Relationships>
</file>

<file path=ppt/slides/_rels/slide40.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svg"/><Relationship Id="rId7" Type="http://schemas.openxmlformats.org/officeDocument/2006/relationships/image" Target="../media/image4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7.sv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svg"/><Relationship Id="rId7" Type="http://schemas.openxmlformats.org/officeDocument/2006/relationships/image" Target="../media/image4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7.sv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50.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14.svg"/><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1.svg"/></Relationships>
</file>

<file path=ppt/slides/_rels/slide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3.svg"/><Relationship Id="rId7" Type="http://schemas.openxmlformats.org/officeDocument/2006/relationships/image" Target="../media/image16.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2.svg"/><Relationship Id="rId5" Type="http://schemas.openxmlformats.org/officeDocument/2006/relationships/image" Target="../media/image12.svg"/><Relationship Id="rId10"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image" Target="../media/image18.sv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99261">
            <a:off x="15266592" y="6288337"/>
            <a:ext cx="4913938" cy="593992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34102">
            <a:off x="15337074" y="-16661"/>
            <a:ext cx="4524890" cy="48989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4612">
            <a:off x="-1900337" y="-36557"/>
            <a:ext cx="5207673" cy="346547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93282">
            <a:off x="-1631611" y="6368261"/>
            <a:ext cx="5320621" cy="4624104"/>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09797">
            <a:off x="-1292046" y="3393046"/>
            <a:ext cx="4321518" cy="1634320"/>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59855">
            <a:off x="16262970" y="5259252"/>
            <a:ext cx="1209483" cy="2181035"/>
          </a:xfrm>
          <a:prstGeom prst="rect">
            <a:avLst/>
          </a:prstGeom>
        </p:spPr>
      </p:pic>
      <p:sp>
        <p:nvSpPr>
          <p:cNvPr id="12" name="Hộp Văn bản 11">
            <a:extLst>
              <a:ext uri="{FF2B5EF4-FFF2-40B4-BE49-F238E27FC236}">
                <a16:creationId xmlns:a16="http://schemas.microsoft.com/office/drawing/2014/main" id="{ED19750C-3B03-561B-26A7-66437B3523CA}"/>
              </a:ext>
            </a:extLst>
          </p:cNvPr>
          <p:cNvSpPr txBox="1"/>
          <p:nvPr/>
        </p:nvSpPr>
        <p:spPr>
          <a:xfrm>
            <a:off x="3405588" y="3537995"/>
            <a:ext cx="11311703"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MÔN HỌC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9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21200" y="16329"/>
            <a:ext cx="625666" cy="324637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3988" y="7665150"/>
            <a:ext cx="1905000" cy="231803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73335" y="7024293"/>
            <a:ext cx="2273531" cy="2248729"/>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52535" y="1064963"/>
            <a:ext cx="715129" cy="2273531"/>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031789" y="7635601"/>
            <a:ext cx="1004487" cy="2273531"/>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7873" y="-1273296"/>
            <a:ext cx="3629343" cy="3154229"/>
          </a:xfrm>
          <a:prstGeom prst="rect">
            <a:avLst/>
          </a:prstGeom>
        </p:spPr>
      </p:pic>
      <p:pic>
        <p:nvPicPr>
          <p:cNvPr id="15" name="Picture 14">
            <a:extLst>
              <a:ext uri="{FF2B5EF4-FFF2-40B4-BE49-F238E27FC236}">
                <a16:creationId xmlns:a16="http://schemas.microsoft.com/office/drawing/2014/main" id="{41722F9C-5C18-468F-80B0-D7D93CDA4FAE}"/>
              </a:ext>
            </a:extLst>
          </p:cNvPr>
          <p:cNvPicPr>
            <a:picLocks noChangeAspect="1"/>
          </p:cNvPicPr>
          <p:nvPr/>
        </p:nvPicPr>
        <p:blipFill rotWithShape="1">
          <a:blip r:embed="rId14">
            <a:extLst>
              <a:ext uri="{28A0092B-C50C-407E-A947-70E740481C1C}">
                <a14:useLocalDpi xmlns:a14="http://schemas.microsoft.com/office/drawing/2010/main" val="0"/>
              </a:ext>
            </a:extLst>
          </a:blip>
          <a:srcRect l="56386" t="9944" r="11686" b="6461"/>
          <a:stretch/>
        </p:blipFill>
        <p:spPr>
          <a:xfrm>
            <a:off x="1530504" y="723900"/>
            <a:ext cx="6950501" cy="6065892"/>
          </a:xfrm>
          <a:prstGeom prst="rect">
            <a:avLst/>
          </a:prstGeom>
        </p:spPr>
      </p:pic>
      <p:sp>
        <p:nvSpPr>
          <p:cNvPr id="2" name="Rectangle: Rounded Corners 1">
            <a:extLst>
              <a:ext uri="{FF2B5EF4-FFF2-40B4-BE49-F238E27FC236}">
                <a16:creationId xmlns:a16="http://schemas.microsoft.com/office/drawing/2014/main" id="{1C909925-9B66-4097-A947-02031A61966C}"/>
              </a:ext>
            </a:extLst>
          </p:cNvPr>
          <p:cNvSpPr/>
          <p:nvPr/>
        </p:nvSpPr>
        <p:spPr>
          <a:xfrm>
            <a:off x="9012319" y="3481822"/>
            <a:ext cx="7677567" cy="57912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lnSpc>
                <a:spcPct val="150000"/>
              </a:lnSpc>
            </a:pPr>
            <a:r>
              <a:rPr lang="vi-VN" sz="3600" dirty="0">
                <a:solidFill>
                  <a:schemeClr val="accent3">
                    <a:lumMod val="75000"/>
                  </a:schemeClr>
                </a:solidFill>
                <a:latin typeface="Arial" panose="020B0604020202020204" pitchFamily="34" charset="0"/>
                <a:cs typeface="Arial" panose="020B0604020202020204" pitchFamily="34" charset="0"/>
              </a:rPr>
              <a:t>Vì trong trong bình đã có nước và dinh dưỡng cần thiết cung cấp cho cây; mặt khác bình đã tạo thế đứng cho cây nên bộ rễ và lá thực hiện được các chức năng của chúng một cách thuận lợi.</a:t>
            </a:r>
            <a:endParaRPr lang="en-US" sz="3600" dirty="0">
              <a:solidFill>
                <a:schemeClr val="accent3">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46622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AE78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4194">
            <a:off x="14791413" y="8754989"/>
            <a:ext cx="3722305" cy="247702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17403" y="0"/>
            <a:ext cx="2306520" cy="152230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34102">
            <a:off x="16136668" y="-233930"/>
            <a:ext cx="1996143" cy="2161179"/>
          </a:xfrm>
          <a:prstGeom prst="rect">
            <a:avLst/>
          </a:prstGeom>
        </p:spPr>
      </p:pic>
      <p:sp>
        <p:nvSpPr>
          <p:cNvPr id="7" name="Freeform 7"/>
          <p:cNvSpPr/>
          <p:nvPr/>
        </p:nvSpPr>
        <p:spPr>
          <a:xfrm>
            <a:off x="184886" y="8724356"/>
            <a:ext cx="1676399" cy="1562644"/>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13" name="Freeform 13"/>
          <p:cNvSpPr/>
          <p:nvPr/>
        </p:nvSpPr>
        <p:spPr>
          <a:xfrm>
            <a:off x="-409621" y="9280694"/>
            <a:ext cx="1948714" cy="1424725"/>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9" name="Hộp Văn bản 15">
            <a:extLst>
              <a:ext uri="{FF2B5EF4-FFF2-40B4-BE49-F238E27FC236}">
                <a16:creationId xmlns:a16="http://schemas.microsoft.com/office/drawing/2014/main" id="{9479C20E-1BDD-4A4E-8C36-B0317565C1B2}"/>
              </a:ext>
            </a:extLst>
          </p:cNvPr>
          <p:cNvSpPr txBox="1"/>
          <p:nvPr/>
        </p:nvSpPr>
        <p:spPr>
          <a:xfrm>
            <a:off x="2422056" y="564036"/>
            <a:ext cx="13443887" cy="982513"/>
          </a:xfrm>
          <a:prstGeom prst="rect">
            <a:avLst/>
          </a:prstGeom>
          <a:noFill/>
        </p:spPr>
        <p:txBody>
          <a:bodyPr wrap="square">
            <a:spAutoFit/>
          </a:bodyPr>
          <a:lstStyle/>
          <a:p>
            <a:pPr lvl="0" algn="just">
              <a:lnSpc>
                <a:spcPct val="150000"/>
              </a:lnSpc>
              <a:spcBef>
                <a:spcPts val="600"/>
              </a:spcBef>
            </a:pPr>
            <a:r>
              <a:rPr lang="vi-VN" sz="4400" b="1" dirty="0">
                <a:solidFill>
                  <a:srgbClr val="000000"/>
                </a:solidFill>
                <a:ea typeface="Calibri" panose="020F0502020204030204" pitchFamily="34" charset="0"/>
                <a:cs typeface="Arial" panose="020B0604020202020204" pitchFamily="34" charset="0"/>
              </a:rPr>
              <a:t>2. Cơ sở khoa học của trồng cây không dùng đất</a:t>
            </a:r>
          </a:p>
        </p:txBody>
      </p:sp>
      <p:sp>
        <p:nvSpPr>
          <p:cNvPr id="5" name="Speech Bubble: Rectangle 4">
            <a:extLst>
              <a:ext uri="{FF2B5EF4-FFF2-40B4-BE49-F238E27FC236}">
                <a16:creationId xmlns:a16="http://schemas.microsoft.com/office/drawing/2014/main" id="{540BB846-9245-4ED4-AA25-98E4CF1DCB4C}"/>
              </a:ext>
            </a:extLst>
          </p:cNvPr>
          <p:cNvSpPr/>
          <p:nvPr/>
        </p:nvSpPr>
        <p:spPr>
          <a:xfrm>
            <a:off x="911535" y="2911210"/>
            <a:ext cx="16464932" cy="1522304"/>
          </a:xfrm>
          <a:prstGeom prst="wedgeRectCallout">
            <a:avLst/>
          </a:prstGeom>
        </p:spPr>
        <p:style>
          <a:lnRef idx="2">
            <a:schemeClr val="accent3"/>
          </a:lnRef>
          <a:fillRef idx="1">
            <a:schemeClr val="lt1"/>
          </a:fillRef>
          <a:effectRef idx="0">
            <a:schemeClr val="accent3"/>
          </a:effectRef>
          <a:fontRef idx="minor">
            <a:schemeClr val="dk1"/>
          </a:fontRef>
        </p:style>
        <p:txBody>
          <a:bodyPr rtlCol="0" anchor="ctr"/>
          <a:lstStyle/>
          <a:p>
            <a:pPr algn="just">
              <a:lnSpc>
                <a:spcPct val="150000"/>
              </a:lnSpc>
            </a:pPr>
            <a:r>
              <a:rPr lang="vi-VN" sz="3600" dirty="0">
                <a:solidFill>
                  <a:schemeClr val="accent3">
                    <a:lumMod val="75000"/>
                  </a:schemeClr>
                </a:solidFill>
                <a:latin typeface="Arial" panose="020B0604020202020204" pitchFamily="34" charset="0"/>
                <a:cs typeface="Arial" panose="020B0604020202020204" pitchFamily="34" charset="0"/>
              </a:rPr>
              <a:t>Quan sát Hình 21.3 và cho biết: </a:t>
            </a:r>
            <a:r>
              <a:rPr lang="vi-VN" sz="3600" dirty="0">
                <a:solidFill>
                  <a:schemeClr val="tx1"/>
                </a:solidFill>
                <a:latin typeface="Arial" panose="020B0604020202020204" pitchFamily="34" charset="0"/>
                <a:cs typeface="Arial" panose="020B0604020202020204" pitchFamily="34" charset="0"/>
              </a:rPr>
              <a:t>Giá thể trồng cây cần có những đặc điểm gì? </a:t>
            </a:r>
          </a:p>
        </p:txBody>
      </p:sp>
      <p:sp>
        <p:nvSpPr>
          <p:cNvPr id="6" name="TextBox 5">
            <a:extLst>
              <a:ext uri="{FF2B5EF4-FFF2-40B4-BE49-F238E27FC236}">
                <a16:creationId xmlns:a16="http://schemas.microsoft.com/office/drawing/2014/main" id="{7CB47F07-FBC9-448E-9F52-D67B53C6E50F}"/>
              </a:ext>
            </a:extLst>
          </p:cNvPr>
          <p:cNvSpPr txBox="1"/>
          <p:nvPr/>
        </p:nvSpPr>
        <p:spPr>
          <a:xfrm>
            <a:off x="2782537" y="1551992"/>
            <a:ext cx="5867400" cy="982513"/>
          </a:xfrm>
          <a:prstGeom prst="rect">
            <a:avLst/>
          </a:prstGeom>
          <a:noFill/>
        </p:spPr>
        <p:txBody>
          <a:bodyPr wrap="square" rtlCol="0">
            <a:spAutoFit/>
          </a:bodyPr>
          <a:lstStyle/>
          <a:p>
            <a:pPr algn="just">
              <a:lnSpc>
                <a:spcPct val="150000"/>
              </a:lnSpc>
            </a:pPr>
            <a:r>
              <a:rPr lang="vi-VN" sz="4400" b="1" dirty="0">
                <a:solidFill>
                  <a:srgbClr val="00B050"/>
                </a:solidFill>
                <a:latin typeface="Arial" panose="020B0604020202020204" pitchFamily="34" charset="0"/>
                <a:cs typeface="Arial" panose="020B0604020202020204" pitchFamily="34" charset="0"/>
              </a:rPr>
              <a:t>2.1. Giá thể</a:t>
            </a:r>
            <a:endParaRPr lang="en-US" sz="4400" b="1" dirty="0">
              <a:solidFill>
                <a:srgbClr val="00B05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F3B07213-5E6E-4997-B908-551C8416D453}"/>
              </a:ext>
            </a:extLst>
          </p:cNvPr>
          <p:cNvPicPr>
            <a:picLocks noChangeAspect="1"/>
          </p:cNvPicPr>
          <p:nvPr/>
        </p:nvPicPr>
        <p:blipFill rotWithShape="1">
          <a:blip r:embed="rId8">
            <a:extLst>
              <a:ext uri="{28A0092B-C50C-407E-A947-70E740481C1C}">
                <a14:useLocalDpi xmlns:a14="http://schemas.microsoft.com/office/drawing/2010/main" val="0"/>
              </a:ext>
            </a:extLst>
          </a:blip>
          <a:srcRect l="4411" t="52933" r="4411" b="2943"/>
          <a:stretch/>
        </p:blipFill>
        <p:spPr>
          <a:xfrm>
            <a:off x="257731" y="4970989"/>
            <a:ext cx="17772537" cy="4513265"/>
          </a:xfrm>
          <a:prstGeom prst="rect">
            <a:avLst/>
          </a:prstGeom>
        </p:spPr>
      </p:pic>
    </p:spTree>
    <p:extLst>
      <p:ext uri="{BB962C8B-B14F-4D97-AF65-F5344CB8AC3E}">
        <p14:creationId xmlns:p14="http://schemas.microsoft.com/office/powerpoint/2010/main" val="3584829228"/>
      </p:ext>
    </p:extLst>
  </p:cSld>
  <p:clrMapOvr>
    <a:masterClrMapping/>
  </p:clrMapOvr>
  <mc:AlternateContent xmlns:mc="http://schemas.openxmlformats.org/markup-compatibility/2006" xmlns:p15="http://schemas.microsoft.com/office/powerpoint/2012/main">
    <mc:Choice Requires="p15">
      <p:transition spd="slow">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9F9"/>
        </a:solidFill>
        <a:effectLst/>
      </p:bgPr>
    </p:bg>
    <p:spTree>
      <p:nvGrpSpPr>
        <p:cNvPr id="1" name=""/>
        <p:cNvGrpSpPr/>
        <p:nvPr/>
      </p:nvGrpSpPr>
      <p:grpSpPr>
        <a:xfrm>
          <a:off x="0" y="0"/>
          <a:ext cx="0" cy="0"/>
          <a:chOff x="0" y="0"/>
          <a:chExt cx="0" cy="0"/>
        </a:xfrm>
      </p:grpSpPr>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37790">
            <a:off x="16121496" y="1619530"/>
            <a:ext cx="1803504" cy="796821"/>
          </a:xfrm>
          <a:prstGeom prst="rect">
            <a:avLst/>
          </a:prstGeom>
        </p:spPr>
      </p:pic>
      <p:pic>
        <p:nvPicPr>
          <p:cNvPr id="2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03567">
            <a:off x="16063845" y="1026126"/>
            <a:ext cx="1803504" cy="796821"/>
          </a:xfrm>
          <a:prstGeom prst="rect">
            <a:avLst/>
          </a:prstGeom>
        </p:spPr>
      </p:pic>
      <p:pic>
        <p:nvPicPr>
          <p:cNvPr id="23" name="Picture 2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8384">
            <a:off x="16108411" y="409867"/>
            <a:ext cx="1803504" cy="796821"/>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14672" y="-221720"/>
            <a:ext cx="3629343" cy="3154229"/>
          </a:xfrm>
          <a:prstGeom prst="rect">
            <a:avLst/>
          </a:prstGeom>
        </p:spPr>
      </p:pic>
      <p:pic>
        <p:nvPicPr>
          <p:cNvPr id="25" name="Picture 2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flipV="1">
            <a:off x="13156357" y="7583940"/>
            <a:ext cx="5126880" cy="2712585"/>
          </a:xfrm>
          <a:prstGeom prst="rect">
            <a:avLst/>
          </a:prstGeom>
        </p:spPr>
      </p:pic>
      <p:sp>
        <p:nvSpPr>
          <p:cNvPr id="8" name="Rectangle: Rounded Corners 7">
            <a:extLst>
              <a:ext uri="{FF2B5EF4-FFF2-40B4-BE49-F238E27FC236}">
                <a16:creationId xmlns:a16="http://schemas.microsoft.com/office/drawing/2014/main" id="{15513385-DBC0-4795-994C-D03DC49A3CDE}"/>
              </a:ext>
            </a:extLst>
          </p:cNvPr>
          <p:cNvSpPr/>
          <p:nvPr/>
        </p:nvSpPr>
        <p:spPr>
          <a:xfrm>
            <a:off x="1709345" y="1077793"/>
            <a:ext cx="14474180" cy="81314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lnSpc>
                <a:spcPct val="150000"/>
              </a:lnSpc>
            </a:pPr>
            <a:r>
              <a:rPr lang="vi-VN" sz="3600" dirty="0">
                <a:solidFill>
                  <a:schemeClr val="accent3">
                    <a:lumMod val="75000"/>
                  </a:schemeClr>
                </a:solidFill>
                <a:latin typeface="Arial" panose="020B0604020202020204" pitchFamily="34" charset="0"/>
                <a:cs typeface="Arial" panose="020B0604020202020204" pitchFamily="34" charset="0"/>
              </a:rPr>
              <a:t>- Giá thể trồng cây không dùng đất là vật liệu giúp bộ rễ cây phát triển thuận lợi.</a:t>
            </a:r>
          </a:p>
          <a:p>
            <a:pPr algn="just">
              <a:lnSpc>
                <a:spcPct val="150000"/>
              </a:lnSpc>
            </a:pPr>
            <a:r>
              <a:rPr lang="vi-VN" sz="3600" dirty="0">
                <a:solidFill>
                  <a:schemeClr val="accent3">
                    <a:lumMod val="75000"/>
                  </a:schemeClr>
                </a:solidFill>
                <a:latin typeface="Arial" panose="020B0604020202020204" pitchFamily="34" charset="0"/>
                <a:cs typeface="Arial" panose="020B0604020202020204" pitchFamily="34" charset="0"/>
              </a:rPr>
              <a:t>- Giá thể là một hay hỗn hợp nhiều vật liệu tạo độ thông thoáng và giữ được nước tốt tuỳ theo yêu của cầu phương pháp trồng cây không dùng đất </a:t>
            </a:r>
          </a:p>
          <a:p>
            <a:pPr algn="just">
              <a:lnSpc>
                <a:spcPct val="150000"/>
              </a:lnSpc>
            </a:pPr>
            <a:r>
              <a:rPr lang="vi-VN" sz="3600" dirty="0">
                <a:solidFill>
                  <a:schemeClr val="accent3">
                    <a:lumMod val="75000"/>
                  </a:schemeClr>
                </a:solidFill>
                <a:latin typeface="Arial" panose="020B0604020202020204" pitchFamily="34" charset="0"/>
                <a:cs typeface="Arial" panose="020B0604020202020204" pitchFamily="34" charset="0"/>
              </a:rPr>
              <a:t>+ Xơ dừa, len đá có khả năng giữ nước tốt nên được dùng trong hệ thống trồng cây trên giá thể tưới nhỏ giọt, khi canh; mút xốp, trấu hun dùng trong hệ thống màng mỏng dinh dưỡng,...</a:t>
            </a:r>
          </a:p>
        </p:txBody>
      </p:sp>
    </p:spTree>
    <p:extLst>
      <p:ext uri="{BB962C8B-B14F-4D97-AF65-F5344CB8AC3E}">
        <p14:creationId xmlns:p14="http://schemas.microsoft.com/office/powerpoint/2010/main" val="12052669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barn(inVertical)">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arn(inVertical)">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42259">
            <a:off x="16217564" y="-200259"/>
            <a:ext cx="2838195" cy="177000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46207">
            <a:off x="-167752" y="-274944"/>
            <a:ext cx="1209483" cy="2181035"/>
          </a:xfrm>
          <a:prstGeom prst="rect">
            <a:avLst/>
          </a:prstGeom>
        </p:spPr>
      </p:pic>
      <p:sp>
        <p:nvSpPr>
          <p:cNvPr id="10" name="Freeform 10"/>
          <p:cNvSpPr/>
          <p:nvPr/>
        </p:nvSpPr>
        <p:spPr>
          <a:xfrm rot="301842">
            <a:off x="-55686" y="8686855"/>
            <a:ext cx="1997753" cy="162339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000000"/>
          </a:solidFill>
        </p:spPr>
      </p:sp>
      <p:sp>
        <p:nvSpPr>
          <p:cNvPr id="13" name="Freeform 13"/>
          <p:cNvSpPr/>
          <p:nvPr/>
        </p:nvSpPr>
        <p:spPr>
          <a:xfrm rot="21339041">
            <a:off x="-666652" y="9268646"/>
            <a:ext cx="1997753" cy="162339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000000"/>
          </a:solidFill>
        </p:spPr>
      </p:sp>
      <p:sp>
        <p:nvSpPr>
          <p:cNvPr id="19" name="Hộp Văn bản 18">
            <a:extLst>
              <a:ext uri="{FF2B5EF4-FFF2-40B4-BE49-F238E27FC236}">
                <a16:creationId xmlns:a16="http://schemas.microsoft.com/office/drawing/2014/main" id="{5936C99A-B1DE-8E75-9ACD-D69CC63BEF75}"/>
              </a:ext>
            </a:extLst>
          </p:cNvPr>
          <p:cNvSpPr txBox="1"/>
          <p:nvPr/>
        </p:nvSpPr>
        <p:spPr>
          <a:xfrm>
            <a:off x="1389781" y="2998134"/>
            <a:ext cx="6620257" cy="5518242"/>
          </a:xfrm>
          <a:prstGeom prst="rect">
            <a:avLst/>
          </a:prstGeom>
          <a:noFill/>
        </p:spPr>
        <p:txBody>
          <a:bodyPr wrap="square" rtlCol="0">
            <a:spAutoFit/>
          </a:bodyPr>
          <a:lstStyle/>
          <a:p>
            <a:pPr lvl="0" algn="just">
              <a:lnSpc>
                <a:spcPct val="150000"/>
              </a:lnSpc>
            </a:pPr>
            <a:r>
              <a:rPr lang="vi-VN" sz="4000" dirty="0">
                <a:solidFill>
                  <a:srgbClr val="FF0000"/>
                </a:solidFill>
                <a:cs typeface="Arial" panose="020B0604020202020204" pitchFamily="34" charset="0"/>
              </a:rPr>
              <a:t>Đọc khái niệm và quan sát Bảng 21.1 để trả lời câu hỏi: </a:t>
            </a:r>
          </a:p>
          <a:p>
            <a:pPr lvl="0" algn="just">
              <a:lnSpc>
                <a:spcPct val="150000"/>
              </a:lnSpc>
            </a:pPr>
            <a:r>
              <a:rPr lang="vi-VN" sz="4000" dirty="0">
                <a:solidFill>
                  <a:prstClr val="black"/>
                </a:solidFill>
                <a:cs typeface="Arial" panose="020B0604020202020204" pitchFamily="34" charset="0"/>
              </a:rPr>
              <a:t>Vì sao khi pha chế dung dịch dinh dưỡng cần phải có đủ 14 nguyên tố thiết yếu cho cây?</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2" name="Hộp Văn bản 15">
            <a:extLst>
              <a:ext uri="{FF2B5EF4-FFF2-40B4-BE49-F238E27FC236}">
                <a16:creationId xmlns:a16="http://schemas.microsoft.com/office/drawing/2014/main" id="{E8534FDB-8F5D-48B1-9D10-F714AB84A676}"/>
              </a:ext>
            </a:extLst>
          </p:cNvPr>
          <p:cNvSpPr txBox="1"/>
          <p:nvPr/>
        </p:nvSpPr>
        <p:spPr>
          <a:xfrm>
            <a:off x="2422056" y="270593"/>
            <a:ext cx="13443887" cy="982513"/>
          </a:xfrm>
          <a:prstGeom prst="rect">
            <a:avLst/>
          </a:prstGeom>
          <a:noFill/>
        </p:spPr>
        <p:txBody>
          <a:bodyPr wrap="square">
            <a:spAutoFit/>
          </a:bodyPr>
          <a:lstStyle/>
          <a:p>
            <a:pPr lvl="0" algn="just">
              <a:lnSpc>
                <a:spcPct val="150000"/>
              </a:lnSpc>
              <a:spcBef>
                <a:spcPts val="600"/>
              </a:spcBef>
            </a:pPr>
            <a:r>
              <a:rPr lang="vi-VN" sz="4400" b="1" dirty="0">
                <a:solidFill>
                  <a:srgbClr val="000000"/>
                </a:solidFill>
                <a:ea typeface="Calibri" panose="020F0502020204030204" pitchFamily="34" charset="0"/>
                <a:cs typeface="Arial" panose="020B0604020202020204" pitchFamily="34" charset="0"/>
              </a:rPr>
              <a:t>2. Cơ sở khoa học của trồng cây không dùng đất</a:t>
            </a:r>
          </a:p>
        </p:txBody>
      </p:sp>
      <p:sp>
        <p:nvSpPr>
          <p:cNvPr id="14" name="TextBox 13">
            <a:extLst>
              <a:ext uri="{FF2B5EF4-FFF2-40B4-BE49-F238E27FC236}">
                <a16:creationId xmlns:a16="http://schemas.microsoft.com/office/drawing/2014/main" id="{07C3B55E-FE24-4046-94A3-728670E3EF6C}"/>
              </a:ext>
            </a:extLst>
          </p:cNvPr>
          <p:cNvSpPr txBox="1"/>
          <p:nvPr/>
        </p:nvSpPr>
        <p:spPr>
          <a:xfrm>
            <a:off x="1594088" y="1137113"/>
            <a:ext cx="7885463" cy="982513"/>
          </a:xfrm>
          <a:prstGeom prst="rect">
            <a:avLst/>
          </a:prstGeom>
          <a:noFill/>
        </p:spPr>
        <p:txBody>
          <a:bodyPr wrap="square" rtlCol="0">
            <a:spAutoFit/>
          </a:bodyPr>
          <a:lstStyle/>
          <a:p>
            <a:pPr algn="just">
              <a:lnSpc>
                <a:spcPct val="150000"/>
              </a:lnSpc>
            </a:pPr>
            <a:r>
              <a:rPr lang="vi-VN" sz="4400" b="1" dirty="0">
                <a:solidFill>
                  <a:srgbClr val="00B050"/>
                </a:solidFill>
                <a:cs typeface="Arial" panose="020B0604020202020204" pitchFamily="34" charset="0"/>
              </a:rPr>
              <a:t>2.2. Dung dịch dinh dưỡng</a:t>
            </a:r>
            <a:endParaRPr lang="en-US" sz="4400" b="1" dirty="0">
              <a:solidFill>
                <a:srgbClr val="00B05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3B56DE4-09E0-4DC4-AC68-008A6614A207}"/>
              </a:ext>
            </a:extLst>
          </p:cNvPr>
          <p:cNvPicPr>
            <a:picLocks noChangeAspect="1"/>
          </p:cNvPicPr>
          <p:nvPr/>
        </p:nvPicPr>
        <p:blipFill rotWithShape="1">
          <a:blip r:embed="rId6">
            <a:extLst>
              <a:ext uri="{28A0092B-C50C-407E-A947-70E740481C1C}">
                <a14:useLocalDpi xmlns:a14="http://schemas.microsoft.com/office/drawing/2010/main" val="0"/>
              </a:ext>
            </a:extLst>
          </a:blip>
          <a:srcRect l="41558" t="13502" r="4410" b="17587"/>
          <a:stretch/>
        </p:blipFill>
        <p:spPr>
          <a:xfrm>
            <a:off x="8370519" y="2781299"/>
            <a:ext cx="9195187" cy="7260941"/>
          </a:xfrm>
          <a:prstGeom prst="rect">
            <a:avLst/>
          </a:prstGeom>
        </p:spPr>
      </p:pic>
      <p:sp>
        <p:nvSpPr>
          <p:cNvPr id="9" name="TextBox 8">
            <a:extLst>
              <a:ext uri="{FF2B5EF4-FFF2-40B4-BE49-F238E27FC236}">
                <a16:creationId xmlns:a16="http://schemas.microsoft.com/office/drawing/2014/main" id="{FDDE1B2A-A6E1-431C-83A4-2AB3A0AC0195}"/>
              </a:ext>
            </a:extLst>
          </p:cNvPr>
          <p:cNvSpPr txBox="1"/>
          <p:nvPr/>
        </p:nvSpPr>
        <p:spPr>
          <a:xfrm>
            <a:off x="9233190" y="1503784"/>
            <a:ext cx="7690260" cy="1305165"/>
          </a:xfrm>
          <a:prstGeom prst="rect">
            <a:avLst/>
          </a:prstGeom>
          <a:noFill/>
        </p:spPr>
        <p:txBody>
          <a:bodyPr wrap="square" rtlCol="0">
            <a:spAutoFit/>
          </a:bodyPr>
          <a:lstStyle/>
          <a:p>
            <a:pPr algn="ctr">
              <a:lnSpc>
                <a:spcPct val="150000"/>
              </a:lnSpc>
            </a:pPr>
            <a:r>
              <a:rPr lang="vi-VN" sz="2800" i="1" dirty="0">
                <a:latin typeface="Arial" panose="020B0604020202020204" pitchFamily="34" charset="0"/>
                <a:cs typeface="Arial" panose="020B0604020202020204" pitchFamily="34" charset="0"/>
              </a:rPr>
              <a:t>Bảng 21.1. Một số loại phân bón thường sử dụng trong pha chế dung dịch dinh dưỡng</a:t>
            </a:r>
            <a:endParaRPr lang="en-US" sz="28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32120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fade">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42259">
            <a:off x="16217564" y="-200259"/>
            <a:ext cx="2838195" cy="177000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46207">
            <a:off x="-167752" y="-274944"/>
            <a:ext cx="1209483" cy="2181035"/>
          </a:xfrm>
          <a:prstGeom prst="rect">
            <a:avLst/>
          </a:prstGeom>
        </p:spPr>
      </p:pic>
      <p:sp>
        <p:nvSpPr>
          <p:cNvPr id="10" name="Freeform 10"/>
          <p:cNvSpPr/>
          <p:nvPr/>
        </p:nvSpPr>
        <p:spPr>
          <a:xfrm rot="301842">
            <a:off x="-55686" y="8686855"/>
            <a:ext cx="1997753" cy="162339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000000"/>
          </a:solidFill>
        </p:spPr>
      </p:sp>
      <p:sp>
        <p:nvSpPr>
          <p:cNvPr id="13" name="Freeform 13"/>
          <p:cNvSpPr/>
          <p:nvPr/>
        </p:nvSpPr>
        <p:spPr>
          <a:xfrm rot="21339041">
            <a:off x="-666652" y="9268646"/>
            <a:ext cx="1997753" cy="162339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000000"/>
          </a:solidFill>
        </p:spPr>
      </p:sp>
      <p:sp>
        <p:nvSpPr>
          <p:cNvPr id="3" name="Scroll: Vertical 2">
            <a:extLst>
              <a:ext uri="{FF2B5EF4-FFF2-40B4-BE49-F238E27FC236}">
                <a16:creationId xmlns:a16="http://schemas.microsoft.com/office/drawing/2014/main" id="{97BB82CB-B1A3-4688-BE5B-9465E239B1BE}"/>
              </a:ext>
            </a:extLst>
          </p:cNvPr>
          <p:cNvSpPr/>
          <p:nvPr/>
        </p:nvSpPr>
        <p:spPr>
          <a:xfrm>
            <a:off x="332224" y="1733697"/>
            <a:ext cx="17754600" cy="6357461"/>
          </a:xfrm>
          <a:prstGeom prst="verticalScroll">
            <a:avLst/>
          </a:prstGeom>
          <a:solidFill>
            <a:srgbClr val="92D050"/>
          </a:solidFill>
          <a:ln>
            <a:solidFill>
              <a:schemeClr val="accent3">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just">
              <a:lnSpc>
                <a:spcPct val="150000"/>
              </a:lnSpc>
            </a:pPr>
            <a:r>
              <a:rPr lang="vi-VN" sz="3600" dirty="0">
                <a:solidFill>
                  <a:schemeClr val="tx1"/>
                </a:solidFill>
                <a:latin typeface="Arial" panose="020B0604020202020204" pitchFamily="34" charset="0"/>
                <a:cs typeface="Arial" panose="020B0604020202020204" pitchFamily="34" charset="0"/>
              </a:rPr>
              <a:t>Khi pha chế dung dịch dinh dưỡng cần phải có đủ 14 nguyên tố thiết yếu cho cây vì:</a:t>
            </a:r>
          </a:p>
          <a:p>
            <a:pPr algn="just">
              <a:lnSpc>
                <a:spcPct val="150000"/>
              </a:lnSpc>
            </a:pPr>
            <a:r>
              <a:rPr lang="vi-VN" sz="3600" dirty="0">
                <a:solidFill>
                  <a:schemeClr val="tx1"/>
                </a:solidFill>
                <a:latin typeface="Arial" panose="020B0604020202020204" pitchFamily="34" charset="0"/>
                <a:cs typeface="Arial" panose="020B0604020202020204" pitchFamily="34" charset="0"/>
              </a:rPr>
              <a:t>Cây trồng cần chất dinh dưỡng đa lượng và các nguyên tố vi lượng để sinh trưởng và phát triển tốt nhất. Với từng nguyên tố dinh dưỡng khác nhau cây trồng cần với liều lượng khác nhau. Mỗi nguyên tố đều đóng một vai trò quan trọng thiết yếu trong sự phát triển tốt của cây trồng.</a:t>
            </a:r>
            <a:endParaRPr lang="en-US" sz="3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53172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AE78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4194">
            <a:off x="14791413" y="8754989"/>
            <a:ext cx="3722305" cy="247702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17403" y="0"/>
            <a:ext cx="2306520" cy="152230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34102">
            <a:off x="16136668" y="-233930"/>
            <a:ext cx="1996143" cy="2161179"/>
          </a:xfrm>
          <a:prstGeom prst="rect">
            <a:avLst/>
          </a:prstGeom>
        </p:spPr>
      </p:pic>
      <p:sp>
        <p:nvSpPr>
          <p:cNvPr id="7" name="Freeform 7"/>
          <p:cNvSpPr/>
          <p:nvPr/>
        </p:nvSpPr>
        <p:spPr>
          <a:xfrm>
            <a:off x="184886" y="8724356"/>
            <a:ext cx="1676399" cy="1562644"/>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13" name="Freeform 13"/>
          <p:cNvSpPr/>
          <p:nvPr/>
        </p:nvSpPr>
        <p:spPr>
          <a:xfrm>
            <a:off x="-409621" y="9280694"/>
            <a:ext cx="1948714" cy="1424725"/>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8" name="Rectangle: Rounded Corners 7">
            <a:extLst>
              <a:ext uri="{FF2B5EF4-FFF2-40B4-BE49-F238E27FC236}">
                <a16:creationId xmlns:a16="http://schemas.microsoft.com/office/drawing/2014/main" id="{1E5EC2D1-607F-42CD-8B78-149F1DDB2750}"/>
              </a:ext>
            </a:extLst>
          </p:cNvPr>
          <p:cNvSpPr/>
          <p:nvPr/>
        </p:nvSpPr>
        <p:spPr>
          <a:xfrm>
            <a:off x="2187942" y="2628899"/>
            <a:ext cx="13466879" cy="640079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lnSpc>
                <a:spcPct val="150000"/>
              </a:lnSpc>
            </a:pPr>
            <a:r>
              <a:rPr lang="vi-VN" sz="3600" dirty="0">
                <a:solidFill>
                  <a:schemeClr val="accent3">
                    <a:lumMod val="75000"/>
                  </a:schemeClr>
                </a:solidFill>
                <a:latin typeface="Arial" panose="020B0604020202020204" pitchFamily="34" charset="0"/>
                <a:cs typeface="Arial" panose="020B0604020202020204" pitchFamily="34" charset="0"/>
              </a:rPr>
              <a:t>- Dung dịch dinh dưỡng được pha chế từ các loại phân bón khác nhau và nước, có chứa đầy đủ các nguyên tố thiết yếu cho cây trồng.</a:t>
            </a:r>
          </a:p>
          <a:p>
            <a:pPr algn="just">
              <a:lnSpc>
                <a:spcPct val="150000"/>
              </a:lnSpc>
            </a:pPr>
            <a:r>
              <a:rPr lang="vi-VN" sz="3600" dirty="0">
                <a:solidFill>
                  <a:schemeClr val="accent3">
                    <a:lumMod val="75000"/>
                  </a:schemeClr>
                </a:solidFill>
                <a:latin typeface="Arial" panose="020B0604020202020204" pitchFamily="34" charset="0"/>
                <a:cs typeface="Arial" panose="020B0604020202020204" pitchFamily="34" charset="0"/>
              </a:rPr>
              <a:t>- Tuỳ theo từng loại cây trồng, giai đoạn sinh trưởng và điều kiện thời tiết cần kiểm soát nồng độ và pH dung dịch dinh dưỡng bằng máy đo pH, độ dẫn điện (EC) để đạt năng suất và chất lượng tối ưu.</a:t>
            </a:r>
          </a:p>
        </p:txBody>
      </p:sp>
      <p:sp>
        <p:nvSpPr>
          <p:cNvPr id="5" name="TextBox 4">
            <a:extLst>
              <a:ext uri="{FF2B5EF4-FFF2-40B4-BE49-F238E27FC236}">
                <a16:creationId xmlns:a16="http://schemas.microsoft.com/office/drawing/2014/main" id="{2243B763-3A01-4753-A5EC-4CAF494B7400}"/>
              </a:ext>
            </a:extLst>
          </p:cNvPr>
          <p:cNvSpPr txBox="1"/>
          <p:nvPr/>
        </p:nvSpPr>
        <p:spPr>
          <a:xfrm>
            <a:off x="6470055" y="879667"/>
            <a:ext cx="4343400" cy="1063433"/>
          </a:xfrm>
          <a:prstGeom prst="rect">
            <a:avLst/>
          </a:prstGeom>
          <a:noFill/>
        </p:spPr>
        <p:txBody>
          <a:bodyPr wrap="square" rtlCol="0">
            <a:spAutoFit/>
          </a:bodyPr>
          <a:lstStyle/>
          <a:p>
            <a:pPr algn="ctr">
              <a:lnSpc>
                <a:spcPct val="150000"/>
              </a:lnSpc>
            </a:pPr>
            <a:r>
              <a:rPr lang="en-US" sz="4800" b="1" dirty="0">
                <a:solidFill>
                  <a:srgbClr val="FF0000"/>
                </a:solidFill>
                <a:latin typeface="Arial" panose="020B0604020202020204" pitchFamily="34" charset="0"/>
                <a:cs typeface="Arial" panose="020B0604020202020204" pitchFamily="34" charset="0"/>
              </a:rPr>
              <a:t>KẾT LUẬN</a:t>
            </a:r>
          </a:p>
        </p:txBody>
      </p:sp>
    </p:spTree>
    <p:extLst>
      <p:ext uri="{BB962C8B-B14F-4D97-AF65-F5344CB8AC3E}">
        <p14:creationId xmlns:p14="http://schemas.microsoft.com/office/powerpoint/2010/main" val="13862285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randombar(horizontal)">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42259">
            <a:off x="15726338" y="152175"/>
            <a:ext cx="2838195" cy="177000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46207">
            <a:off x="247557" y="-53342"/>
            <a:ext cx="1209483" cy="2181035"/>
          </a:xfrm>
          <a:prstGeom prst="rect">
            <a:avLst/>
          </a:prstGeom>
        </p:spPr>
      </p:pic>
      <p:sp>
        <p:nvSpPr>
          <p:cNvPr id="16" name="Hộp Văn bản 15">
            <a:extLst>
              <a:ext uri="{FF2B5EF4-FFF2-40B4-BE49-F238E27FC236}">
                <a16:creationId xmlns:a16="http://schemas.microsoft.com/office/drawing/2014/main" id="{22E56269-D677-2B2A-2E6C-30359D739EF9}"/>
              </a:ext>
            </a:extLst>
          </p:cNvPr>
          <p:cNvSpPr txBox="1"/>
          <p:nvPr/>
        </p:nvSpPr>
        <p:spPr>
          <a:xfrm>
            <a:off x="2939113" y="495935"/>
            <a:ext cx="12409773" cy="982513"/>
          </a:xfrm>
          <a:prstGeom prst="rect">
            <a:avLst/>
          </a:prstGeom>
          <a:noFill/>
        </p:spPr>
        <p:txBody>
          <a:bodyPr wrap="square">
            <a:spAutoFit/>
          </a:bodyPr>
          <a:lstStyle/>
          <a:p>
            <a:pPr lvl="0" algn="just">
              <a:lnSpc>
                <a:spcPct val="150000"/>
              </a:lnSpc>
              <a:spcBef>
                <a:spcPts val="600"/>
              </a:spcBef>
              <a:defRPr/>
            </a:pP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3.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hệ</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thống</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cây</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trồng</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dùng</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đất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9" name="Picture 6">
            <a:extLst>
              <a:ext uri="{FF2B5EF4-FFF2-40B4-BE49-F238E27FC236}">
                <a16:creationId xmlns:a16="http://schemas.microsoft.com/office/drawing/2014/main" id="{8FF42F46-FF2A-4E06-BE2C-CC19AC183E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3988" y="7665150"/>
            <a:ext cx="1905000" cy="2318031"/>
          </a:xfrm>
          <a:prstGeom prst="rect">
            <a:avLst/>
          </a:prstGeom>
        </p:spPr>
      </p:pic>
      <p:pic>
        <p:nvPicPr>
          <p:cNvPr id="10" name="Picture 7">
            <a:extLst>
              <a:ext uri="{FF2B5EF4-FFF2-40B4-BE49-F238E27FC236}">
                <a16:creationId xmlns:a16="http://schemas.microsoft.com/office/drawing/2014/main" id="{3D3A5A80-1C51-473D-BF2E-7E8F02DD6F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573335" y="7024293"/>
            <a:ext cx="2273531" cy="2248729"/>
          </a:xfrm>
          <a:prstGeom prst="rect">
            <a:avLst/>
          </a:prstGeom>
        </p:spPr>
      </p:pic>
      <p:pic>
        <p:nvPicPr>
          <p:cNvPr id="11" name="Picture 9">
            <a:extLst>
              <a:ext uri="{FF2B5EF4-FFF2-40B4-BE49-F238E27FC236}">
                <a16:creationId xmlns:a16="http://schemas.microsoft.com/office/drawing/2014/main" id="{BFD29CA9-D63A-4AB0-9510-5B64C520C03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031789" y="7635601"/>
            <a:ext cx="1004487" cy="2273531"/>
          </a:xfrm>
          <a:prstGeom prst="rect">
            <a:avLst/>
          </a:prstGeom>
        </p:spPr>
      </p:pic>
      <p:sp>
        <p:nvSpPr>
          <p:cNvPr id="2" name="Rectangle 1">
            <a:extLst>
              <a:ext uri="{FF2B5EF4-FFF2-40B4-BE49-F238E27FC236}">
                <a16:creationId xmlns:a16="http://schemas.microsoft.com/office/drawing/2014/main" id="{0C0B4924-D467-47C2-8076-128B7AC7687B}"/>
              </a:ext>
            </a:extLst>
          </p:cNvPr>
          <p:cNvSpPr/>
          <p:nvPr/>
        </p:nvSpPr>
        <p:spPr>
          <a:xfrm>
            <a:off x="838443" y="1808240"/>
            <a:ext cx="4191000" cy="9144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lnSpc>
                <a:spcPct val="150000"/>
              </a:lnSpc>
            </a:pPr>
            <a:r>
              <a:rPr lang="vi-VN" sz="3600" b="1" dirty="0">
                <a:solidFill>
                  <a:srgbClr val="FF0000"/>
                </a:solidFill>
              </a:rPr>
              <a:t>Hoạt động nhóm</a:t>
            </a:r>
            <a:endParaRPr lang="en-US" sz="3600" b="1" dirty="0">
              <a:solidFill>
                <a:srgbClr val="FF0000"/>
              </a:solidFill>
            </a:endParaRPr>
          </a:p>
        </p:txBody>
      </p:sp>
      <p:sp>
        <p:nvSpPr>
          <p:cNvPr id="4" name="Arrow: Pentagon 3">
            <a:extLst>
              <a:ext uri="{FF2B5EF4-FFF2-40B4-BE49-F238E27FC236}">
                <a16:creationId xmlns:a16="http://schemas.microsoft.com/office/drawing/2014/main" id="{0E4BC30E-3FBC-47F3-AF62-A922CE9AA96C}"/>
              </a:ext>
            </a:extLst>
          </p:cNvPr>
          <p:cNvSpPr/>
          <p:nvPr/>
        </p:nvSpPr>
        <p:spPr>
          <a:xfrm>
            <a:off x="5490218" y="1741544"/>
            <a:ext cx="11936701" cy="982513"/>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50000"/>
              </a:lnSpc>
            </a:pPr>
            <a:r>
              <a:rPr lang="vi-VN" sz="3200" dirty="0"/>
              <a:t>Nhóm 1: Tìm hiểu hệ thống trồng cây trên giá thể tưới nhỏ giọt</a:t>
            </a:r>
            <a:endParaRPr lang="en-US" sz="3200" dirty="0"/>
          </a:p>
        </p:txBody>
      </p:sp>
      <p:pic>
        <p:nvPicPr>
          <p:cNvPr id="8" name="Picture 7">
            <a:extLst>
              <a:ext uri="{FF2B5EF4-FFF2-40B4-BE49-F238E27FC236}">
                <a16:creationId xmlns:a16="http://schemas.microsoft.com/office/drawing/2014/main" id="{2B5C408F-13C4-4EDB-8DD1-4451D07F795F}"/>
              </a:ext>
            </a:extLst>
          </p:cNvPr>
          <p:cNvPicPr>
            <a:picLocks noChangeAspect="1"/>
          </p:cNvPicPr>
          <p:nvPr/>
        </p:nvPicPr>
        <p:blipFill rotWithShape="1">
          <a:blip r:embed="rId12">
            <a:extLst>
              <a:ext uri="{28A0092B-C50C-407E-A947-70E740481C1C}">
                <a14:useLocalDpi xmlns:a14="http://schemas.microsoft.com/office/drawing/2010/main" val="0"/>
              </a:ext>
            </a:extLst>
          </a:blip>
          <a:srcRect l="3930" t="19634" r="3220" b="35185"/>
          <a:stretch/>
        </p:blipFill>
        <p:spPr>
          <a:xfrm>
            <a:off x="2283733" y="3231534"/>
            <a:ext cx="13720531" cy="6677598"/>
          </a:xfrm>
          <a:prstGeom prst="rect">
            <a:avLst/>
          </a:prstGeom>
        </p:spPr>
      </p:pic>
    </p:spTree>
    <p:extLst>
      <p:ext uri="{BB962C8B-B14F-4D97-AF65-F5344CB8AC3E}">
        <p14:creationId xmlns:p14="http://schemas.microsoft.com/office/powerpoint/2010/main" val="3154075579"/>
      </p:ext>
    </p:extLst>
  </p:cSld>
  <p:clrMapOvr>
    <a:masterClrMapping/>
  </p:clrMapOvr>
  <mc:AlternateContent xmlns:mc="http://schemas.openxmlformats.org/markup-compatibility/2006">
    <mc:Choice xmlns:p15="http://schemas.microsoft.com/office/powerpoint/2012/main" Requires="p15">
      <p:transition spd="slow">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42259">
            <a:off x="15726338" y="152175"/>
            <a:ext cx="2838195" cy="177000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46207">
            <a:off x="247557" y="-53342"/>
            <a:ext cx="1209483" cy="2181035"/>
          </a:xfrm>
          <a:prstGeom prst="rect">
            <a:avLst/>
          </a:prstGeom>
        </p:spPr>
      </p:pic>
      <p:sp>
        <p:nvSpPr>
          <p:cNvPr id="16" name="Hộp Văn bản 15">
            <a:extLst>
              <a:ext uri="{FF2B5EF4-FFF2-40B4-BE49-F238E27FC236}">
                <a16:creationId xmlns:a16="http://schemas.microsoft.com/office/drawing/2014/main" id="{22E56269-D677-2B2A-2E6C-30359D739EF9}"/>
              </a:ext>
            </a:extLst>
          </p:cNvPr>
          <p:cNvSpPr txBox="1"/>
          <p:nvPr/>
        </p:nvSpPr>
        <p:spPr>
          <a:xfrm>
            <a:off x="2939113" y="495935"/>
            <a:ext cx="12409773" cy="982513"/>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0"/>
              </a:spcAft>
              <a:buClrTx/>
              <a:buSzTx/>
              <a:buFontTx/>
              <a:buNone/>
              <a:tabLst/>
              <a:defRPr/>
            </a:pP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Các</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hệ</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thống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cây</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trồng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dùng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đất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9" name="Picture 6">
            <a:extLst>
              <a:ext uri="{FF2B5EF4-FFF2-40B4-BE49-F238E27FC236}">
                <a16:creationId xmlns:a16="http://schemas.microsoft.com/office/drawing/2014/main" id="{8FF42F46-FF2A-4E06-BE2C-CC19AC183E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3988" y="7665150"/>
            <a:ext cx="1905000" cy="2318031"/>
          </a:xfrm>
          <a:prstGeom prst="rect">
            <a:avLst/>
          </a:prstGeom>
        </p:spPr>
      </p:pic>
      <p:pic>
        <p:nvPicPr>
          <p:cNvPr id="10" name="Picture 7">
            <a:extLst>
              <a:ext uri="{FF2B5EF4-FFF2-40B4-BE49-F238E27FC236}">
                <a16:creationId xmlns:a16="http://schemas.microsoft.com/office/drawing/2014/main" id="{3D3A5A80-1C51-473D-BF2E-7E8F02DD6F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573335" y="7024293"/>
            <a:ext cx="2273531" cy="2248729"/>
          </a:xfrm>
          <a:prstGeom prst="rect">
            <a:avLst/>
          </a:prstGeom>
        </p:spPr>
      </p:pic>
      <p:pic>
        <p:nvPicPr>
          <p:cNvPr id="11" name="Picture 9">
            <a:extLst>
              <a:ext uri="{FF2B5EF4-FFF2-40B4-BE49-F238E27FC236}">
                <a16:creationId xmlns:a16="http://schemas.microsoft.com/office/drawing/2014/main" id="{BFD29CA9-D63A-4AB0-9510-5B64C520C03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031789" y="7635601"/>
            <a:ext cx="1004487" cy="2273531"/>
          </a:xfrm>
          <a:prstGeom prst="rect">
            <a:avLst/>
          </a:prstGeom>
        </p:spPr>
      </p:pic>
      <p:sp>
        <p:nvSpPr>
          <p:cNvPr id="2" name="Rectangle 1">
            <a:extLst>
              <a:ext uri="{FF2B5EF4-FFF2-40B4-BE49-F238E27FC236}">
                <a16:creationId xmlns:a16="http://schemas.microsoft.com/office/drawing/2014/main" id="{0C0B4924-D467-47C2-8076-128B7AC7687B}"/>
              </a:ext>
            </a:extLst>
          </p:cNvPr>
          <p:cNvSpPr/>
          <p:nvPr/>
        </p:nvSpPr>
        <p:spPr>
          <a:xfrm>
            <a:off x="834770" y="1993082"/>
            <a:ext cx="4191000" cy="9144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Hoạt động nhóm</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4" name="Arrow: Pentagon 3">
            <a:extLst>
              <a:ext uri="{FF2B5EF4-FFF2-40B4-BE49-F238E27FC236}">
                <a16:creationId xmlns:a16="http://schemas.microsoft.com/office/drawing/2014/main" id="{0E4BC30E-3FBC-47F3-AF62-A922CE9AA96C}"/>
              </a:ext>
            </a:extLst>
          </p:cNvPr>
          <p:cNvSpPr/>
          <p:nvPr/>
        </p:nvSpPr>
        <p:spPr>
          <a:xfrm>
            <a:off x="5486545" y="1926386"/>
            <a:ext cx="11936701" cy="982513"/>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a:lnSpc>
                <a:spcPct val="150000"/>
              </a:lnSpc>
            </a:pPr>
            <a:r>
              <a:rPr lang="vi-VN" sz="3200" dirty="0">
                <a:solidFill>
                  <a:prstClr val="white"/>
                </a:solidFill>
              </a:rPr>
              <a:t>Nhóm 2: Tìm hiểu hệ thống thuỷ canh màng mỏng dinh dưỡng</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E452EC0D-05C2-4CD3-97C6-FC38DDA547BA}"/>
              </a:ext>
            </a:extLst>
          </p:cNvPr>
          <p:cNvPicPr>
            <a:picLocks noChangeAspect="1"/>
          </p:cNvPicPr>
          <p:nvPr/>
        </p:nvPicPr>
        <p:blipFill rotWithShape="1">
          <a:blip r:embed="rId12">
            <a:extLst>
              <a:ext uri="{28A0092B-C50C-407E-A947-70E740481C1C}">
                <a14:useLocalDpi xmlns:a14="http://schemas.microsoft.com/office/drawing/2010/main" val="0"/>
              </a:ext>
            </a:extLst>
          </a:blip>
          <a:srcRect l="4865" t="23288" r="4865" b="36667"/>
          <a:stretch/>
        </p:blipFill>
        <p:spPr>
          <a:xfrm>
            <a:off x="1653922" y="3477188"/>
            <a:ext cx="14980153" cy="5703071"/>
          </a:xfrm>
          <a:prstGeom prst="rect">
            <a:avLst/>
          </a:prstGeom>
        </p:spPr>
      </p:pic>
    </p:spTree>
    <p:extLst>
      <p:ext uri="{BB962C8B-B14F-4D97-AF65-F5344CB8AC3E}">
        <p14:creationId xmlns:p14="http://schemas.microsoft.com/office/powerpoint/2010/main" val="28984305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42259">
            <a:off x="15726338" y="152175"/>
            <a:ext cx="2838195" cy="177000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46207">
            <a:off x="247557" y="-53342"/>
            <a:ext cx="1209483" cy="2181035"/>
          </a:xfrm>
          <a:prstGeom prst="rect">
            <a:avLst/>
          </a:prstGeom>
        </p:spPr>
      </p:pic>
      <p:sp>
        <p:nvSpPr>
          <p:cNvPr id="16" name="Hộp Văn bản 15">
            <a:extLst>
              <a:ext uri="{FF2B5EF4-FFF2-40B4-BE49-F238E27FC236}">
                <a16:creationId xmlns:a16="http://schemas.microsoft.com/office/drawing/2014/main" id="{22E56269-D677-2B2A-2E6C-30359D739EF9}"/>
              </a:ext>
            </a:extLst>
          </p:cNvPr>
          <p:cNvSpPr txBox="1"/>
          <p:nvPr/>
        </p:nvSpPr>
        <p:spPr>
          <a:xfrm>
            <a:off x="2939113" y="495935"/>
            <a:ext cx="12409773" cy="982513"/>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0"/>
              </a:spcAft>
              <a:buClrTx/>
              <a:buSzTx/>
              <a:buFontTx/>
              <a:buNone/>
              <a:tabLst/>
              <a:defRPr/>
            </a:pP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Các</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hệ</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thống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cây</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trồng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dùng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đất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9" name="Picture 6">
            <a:extLst>
              <a:ext uri="{FF2B5EF4-FFF2-40B4-BE49-F238E27FC236}">
                <a16:creationId xmlns:a16="http://schemas.microsoft.com/office/drawing/2014/main" id="{8FF42F46-FF2A-4E06-BE2C-CC19AC183E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3988" y="7665150"/>
            <a:ext cx="1905000" cy="2318031"/>
          </a:xfrm>
          <a:prstGeom prst="rect">
            <a:avLst/>
          </a:prstGeom>
        </p:spPr>
      </p:pic>
      <p:pic>
        <p:nvPicPr>
          <p:cNvPr id="10" name="Picture 7">
            <a:extLst>
              <a:ext uri="{FF2B5EF4-FFF2-40B4-BE49-F238E27FC236}">
                <a16:creationId xmlns:a16="http://schemas.microsoft.com/office/drawing/2014/main" id="{3D3A5A80-1C51-473D-BF2E-7E8F02DD6F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573335" y="7024293"/>
            <a:ext cx="2273531" cy="2248729"/>
          </a:xfrm>
          <a:prstGeom prst="rect">
            <a:avLst/>
          </a:prstGeom>
        </p:spPr>
      </p:pic>
      <p:pic>
        <p:nvPicPr>
          <p:cNvPr id="11" name="Picture 9">
            <a:extLst>
              <a:ext uri="{FF2B5EF4-FFF2-40B4-BE49-F238E27FC236}">
                <a16:creationId xmlns:a16="http://schemas.microsoft.com/office/drawing/2014/main" id="{BFD29CA9-D63A-4AB0-9510-5B64C520C03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031789" y="7635601"/>
            <a:ext cx="1004487" cy="2273531"/>
          </a:xfrm>
          <a:prstGeom prst="rect">
            <a:avLst/>
          </a:prstGeom>
        </p:spPr>
      </p:pic>
      <p:sp>
        <p:nvSpPr>
          <p:cNvPr id="2" name="Rectangle 1">
            <a:extLst>
              <a:ext uri="{FF2B5EF4-FFF2-40B4-BE49-F238E27FC236}">
                <a16:creationId xmlns:a16="http://schemas.microsoft.com/office/drawing/2014/main" id="{0C0B4924-D467-47C2-8076-128B7AC7687B}"/>
              </a:ext>
            </a:extLst>
          </p:cNvPr>
          <p:cNvSpPr/>
          <p:nvPr/>
        </p:nvSpPr>
        <p:spPr>
          <a:xfrm>
            <a:off x="834770" y="1993082"/>
            <a:ext cx="4191000" cy="9144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Hoạt động nhóm</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4" name="Arrow: Pentagon 3">
            <a:extLst>
              <a:ext uri="{FF2B5EF4-FFF2-40B4-BE49-F238E27FC236}">
                <a16:creationId xmlns:a16="http://schemas.microsoft.com/office/drawing/2014/main" id="{0E4BC30E-3FBC-47F3-AF62-A922CE9AA96C}"/>
              </a:ext>
            </a:extLst>
          </p:cNvPr>
          <p:cNvSpPr/>
          <p:nvPr/>
        </p:nvSpPr>
        <p:spPr>
          <a:xfrm>
            <a:off x="5486545" y="1926386"/>
            <a:ext cx="11936701" cy="982513"/>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a:lnSpc>
                <a:spcPct val="150000"/>
              </a:lnSpc>
            </a:pPr>
            <a:r>
              <a:rPr lang="vi-VN" sz="3200" dirty="0">
                <a:solidFill>
                  <a:prstClr val="white"/>
                </a:solidFill>
              </a:rPr>
              <a:t>Nhóm 3: Tìm hiểu hệ thống thuỷ canh thuỷ triều</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6B009FB0-4BBF-4542-8CFF-47A25C0F3364}"/>
              </a:ext>
            </a:extLst>
          </p:cNvPr>
          <p:cNvPicPr>
            <a:picLocks noChangeAspect="1"/>
          </p:cNvPicPr>
          <p:nvPr/>
        </p:nvPicPr>
        <p:blipFill rotWithShape="1">
          <a:blip r:embed="rId12">
            <a:extLst>
              <a:ext uri="{28A0092B-C50C-407E-A947-70E740481C1C}">
                <a14:useLocalDpi xmlns:a14="http://schemas.microsoft.com/office/drawing/2010/main" val="0"/>
              </a:ext>
            </a:extLst>
          </a:blip>
          <a:srcRect l="4084" t="7145" r="4084" b="40493"/>
          <a:stretch/>
        </p:blipFill>
        <p:spPr>
          <a:xfrm>
            <a:off x="1894750" y="3422116"/>
            <a:ext cx="14502823" cy="6202037"/>
          </a:xfrm>
          <a:prstGeom prst="rect">
            <a:avLst/>
          </a:prstGeom>
        </p:spPr>
      </p:pic>
    </p:spTree>
    <p:extLst>
      <p:ext uri="{BB962C8B-B14F-4D97-AF65-F5344CB8AC3E}">
        <p14:creationId xmlns:p14="http://schemas.microsoft.com/office/powerpoint/2010/main" val="14847887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42259">
            <a:off x="15726338" y="152175"/>
            <a:ext cx="2838195" cy="177000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46207">
            <a:off x="247557" y="-53342"/>
            <a:ext cx="1209483" cy="2181035"/>
          </a:xfrm>
          <a:prstGeom prst="rect">
            <a:avLst/>
          </a:prstGeom>
        </p:spPr>
      </p:pic>
      <p:sp>
        <p:nvSpPr>
          <p:cNvPr id="16" name="Hộp Văn bản 15">
            <a:extLst>
              <a:ext uri="{FF2B5EF4-FFF2-40B4-BE49-F238E27FC236}">
                <a16:creationId xmlns:a16="http://schemas.microsoft.com/office/drawing/2014/main" id="{22E56269-D677-2B2A-2E6C-30359D739EF9}"/>
              </a:ext>
            </a:extLst>
          </p:cNvPr>
          <p:cNvSpPr txBox="1"/>
          <p:nvPr/>
        </p:nvSpPr>
        <p:spPr>
          <a:xfrm>
            <a:off x="2939113" y="495935"/>
            <a:ext cx="12409773" cy="982513"/>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0"/>
              </a:spcAft>
              <a:buClrTx/>
              <a:buSzTx/>
              <a:buFontTx/>
              <a:buNone/>
              <a:tabLst/>
              <a:defRPr/>
            </a:pP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Các</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hệ</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thống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cây</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trồng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dùng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đất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9" name="Picture 6">
            <a:extLst>
              <a:ext uri="{FF2B5EF4-FFF2-40B4-BE49-F238E27FC236}">
                <a16:creationId xmlns:a16="http://schemas.microsoft.com/office/drawing/2014/main" id="{8FF42F46-FF2A-4E06-BE2C-CC19AC183E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3988" y="7665150"/>
            <a:ext cx="1905000" cy="2318031"/>
          </a:xfrm>
          <a:prstGeom prst="rect">
            <a:avLst/>
          </a:prstGeom>
        </p:spPr>
      </p:pic>
      <p:pic>
        <p:nvPicPr>
          <p:cNvPr id="10" name="Picture 7">
            <a:extLst>
              <a:ext uri="{FF2B5EF4-FFF2-40B4-BE49-F238E27FC236}">
                <a16:creationId xmlns:a16="http://schemas.microsoft.com/office/drawing/2014/main" id="{3D3A5A80-1C51-473D-BF2E-7E8F02DD6F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573335" y="7024293"/>
            <a:ext cx="2273531" cy="2248729"/>
          </a:xfrm>
          <a:prstGeom prst="rect">
            <a:avLst/>
          </a:prstGeom>
        </p:spPr>
      </p:pic>
      <p:pic>
        <p:nvPicPr>
          <p:cNvPr id="11" name="Picture 9">
            <a:extLst>
              <a:ext uri="{FF2B5EF4-FFF2-40B4-BE49-F238E27FC236}">
                <a16:creationId xmlns:a16="http://schemas.microsoft.com/office/drawing/2014/main" id="{BFD29CA9-D63A-4AB0-9510-5B64C520C03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031789" y="7635601"/>
            <a:ext cx="1004487" cy="2273531"/>
          </a:xfrm>
          <a:prstGeom prst="rect">
            <a:avLst/>
          </a:prstGeom>
        </p:spPr>
      </p:pic>
      <p:sp>
        <p:nvSpPr>
          <p:cNvPr id="2" name="Rectangle 1">
            <a:extLst>
              <a:ext uri="{FF2B5EF4-FFF2-40B4-BE49-F238E27FC236}">
                <a16:creationId xmlns:a16="http://schemas.microsoft.com/office/drawing/2014/main" id="{0C0B4924-D467-47C2-8076-128B7AC7687B}"/>
              </a:ext>
            </a:extLst>
          </p:cNvPr>
          <p:cNvSpPr/>
          <p:nvPr/>
        </p:nvSpPr>
        <p:spPr>
          <a:xfrm>
            <a:off x="834770" y="1993082"/>
            <a:ext cx="4191000" cy="9144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Hoạt động nhóm</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4" name="Arrow: Pentagon 3">
            <a:extLst>
              <a:ext uri="{FF2B5EF4-FFF2-40B4-BE49-F238E27FC236}">
                <a16:creationId xmlns:a16="http://schemas.microsoft.com/office/drawing/2014/main" id="{0E4BC30E-3FBC-47F3-AF62-A922CE9AA96C}"/>
              </a:ext>
            </a:extLst>
          </p:cNvPr>
          <p:cNvSpPr/>
          <p:nvPr/>
        </p:nvSpPr>
        <p:spPr>
          <a:xfrm>
            <a:off x="5486545" y="1926386"/>
            <a:ext cx="11936701" cy="982513"/>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a:lnSpc>
                <a:spcPct val="150000"/>
              </a:lnSpc>
            </a:pPr>
            <a:r>
              <a:rPr lang="vi-VN" sz="3200" dirty="0">
                <a:solidFill>
                  <a:prstClr val="white"/>
                </a:solidFill>
              </a:rPr>
              <a:t>Nhóm 4: Tìm hiểu hệ thống thuỷ canh tĩnh</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80480242-0CCA-449F-9425-82B6176A73B4}"/>
              </a:ext>
            </a:extLst>
          </p:cNvPr>
          <p:cNvPicPr>
            <a:picLocks noChangeAspect="1"/>
          </p:cNvPicPr>
          <p:nvPr/>
        </p:nvPicPr>
        <p:blipFill rotWithShape="1">
          <a:blip r:embed="rId12">
            <a:extLst>
              <a:ext uri="{28A0092B-C50C-407E-A947-70E740481C1C}">
                <a14:useLocalDpi xmlns:a14="http://schemas.microsoft.com/office/drawing/2010/main" val="0"/>
              </a:ext>
            </a:extLst>
          </a:blip>
          <a:srcRect l="10603" t="42064" r="8351" b="13494"/>
          <a:stretch/>
        </p:blipFill>
        <p:spPr>
          <a:xfrm>
            <a:off x="1537475" y="3422116"/>
            <a:ext cx="15213048" cy="5916185"/>
          </a:xfrm>
          <a:prstGeom prst="rect">
            <a:avLst/>
          </a:prstGeom>
        </p:spPr>
      </p:pic>
    </p:spTree>
    <p:extLst>
      <p:ext uri="{BB962C8B-B14F-4D97-AF65-F5344CB8AC3E}">
        <p14:creationId xmlns:p14="http://schemas.microsoft.com/office/powerpoint/2010/main" val="38609229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9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21200" y="16329"/>
            <a:ext cx="625666" cy="324637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1134" y="7635601"/>
            <a:ext cx="1905000" cy="231803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73335" y="7024293"/>
            <a:ext cx="2273531" cy="2248729"/>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52535" y="1064963"/>
            <a:ext cx="715129" cy="2273531"/>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031789" y="7635601"/>
            <a:ext cx="1004487" cy="2273531"/>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28600" y="-952500"/>
            <a:ext cx="3629343" cy="3154229"/>
          </a:xfrm>
          <a:prstGeom prst="rect">
            <a:avLst/>
          </a:prstGeom>
        </p:spPr>
      </p:pic>
      <p:sp>
        <p:nvSpPr>
          <p:cNvPr id="11" name="Hộp Văn bản 10">
            <a:extLst>
              <a:ext uri="{FF2B5EF4-FFF2-40B4-BE49-F238E27FC236}">
                <a16:creationId xmlns:a16="http://schemas.microsoft.com/office/drawing/2014/main" id="{0BE2A1CC-4C05-0558-61C5-361B0FE7D573}"/>
              </a:ext>
            </a:extLst>
          </p:cNvPr>
          <p:cNvSpPr txBox="1"/>
          <p:nvPr/>
        </p:nvSpPr>
        <p:spPr>
          <a:xfrm>
            <a:off x="5793778" y="495300"/>
            <a:ext cx="72390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KHỞI ĐỘNG</a:t>
            </a:r>
          </a:p>
        </p:txBody>
      </p:sp>
      <p:sp>
        <p:nvSpPr>
          <p:cNvPr id="14" name="Hộp Văn bản 13">
            <a:extLst>
              <a:ext uri="{FF2B5EF4-FFF2-40B4-BE49-F238E27FC236}">
                <a16:creationId xmlns:a16="http://schemas.microsoft.com/office/drawing/2014/main" id="{47034CFA-B70C-DB30-6492-2E92F49B2DFD}"/>
              </a:ext>
            </a:extLst>
          </p:cNvPr>
          <p:cNvSpPr txBox="1"/>
          <p:nvPr/>
        </p:nvSpPr>
        <p:spPr>
          <a:xfrm>
            <a:off x="2630309" y="1842618"/>
            <a:ext cx="13537569" cy="1827380"/>
          </a:xfrm>
          <a:prstGeom prst="wedgeRoundRectCallout">
            <a:avLst>
              <a:gd name="adj1" fmla="val -57102"/>
              <a:gd name="adj2" fmla="val 85534"/>
              <a:gd name="adj3" fmla="val 16667"/>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50000"/>
              </a:lnSpc>
            </a:pPr>
            <a:r>
              <a:rPr lang="vi-VN"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 sát Hình 21.1, cho biết hình nào mô tả phương pháp trồng cây không dùng đất. Vì sao?</a:t>
            </a:r>
            <a:endParaRPr lang="en-US" sz="3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AA7FAAA-A591-4E84-9E18-BB952ADD6D38}"/>
              </a:ext>
            </a:extLst>
          </p:cNvPr>
          <p:cNvPicPr>
            <a:picLocks noChangeAspect="1"/>
          </p:cNvPicPr>
          <p:nvPr/>
        </p:nvPicPr>
        <p:blipFill rotWithShape="1">
          <a:blip r:embed="rId14">
            <a:extLst>
              <a:ext uri="{28A0092B-C50C-407E-A947-70E740481C1C}">
                <a14:useLocalDpi xmlns:a14="http://schemas.microsoft.com/office/drawing/2010/main" val="0"/>
              </a:ext>
            </a:extLst>
          </a:blip>
          <a:srcRect l="15532" t="23984" r="14171" b="13749"/>
          <a:stretch/>
        </p:blipFill>
        <p:spPr>
          <a:xfrm>
            <a:off x="2346134" y="4539835"/>
            <a:ext cx="14105920" cy="49689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out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42259">
            <a:off x="15726338" y="152175"/>
            <a:ext cx="2838195" cy="177000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46207">
            <a:off x="247557" y="-53342"/>
            <a:ext cx="1209483" cy="2181035"/>
          </a:xfrm>
          <a:prstGeom prst="rect">
            <a:avLst/>
          </a:prstGeom>
        </p:spPr>
      </p:pic>
      <p:sp>
        <p:nvSpPr>
          <p:cNvPr id="16" name="Hộp Văn bản 15">
            <a:extLst>
              <a:ext uri="{FF2B5EF4-FFF2-40B4-BE49-F238E27FC236}">
                <a16:creationId xmlns:a16="http://schemas.microsoft.com/office/drawing/2014/main" id="{22E56269-D677-2B2A-2E6C-30359D739EF9}"/>
              </a:ext>
            </a:extLst>
          </p:cNvPr>
          <p:cNvSpPr txBox="1"/>
          <p:nvPr/>
        </p:nvSpPr>
        <p:spPr>
          <a:xfrm>
            <a:off x="2939113" y="495935"/>
            <a:ext cx="12409773" cy="982513"/>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0"/>
              </a:spcAft>
              <a:buClrTx/>
              <a:buSzTx/>
              <a:buFontTx/>
              <a:buNone/>
              <a:tabLst/>
              <a:defRPr/>
            </a:pP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Các</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hệ</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thống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cây</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trồng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dùng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đất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9" name="Picture 6">
            <a:extLst>
              <a:ext uri="{FF2B5EF4-FFF2-40B4-BE49-F238E27FC236}">
                <a16:creationId xmlns:a16="http://schemas.microsoft.com/office/drawing/2014/main" id="{8FF42F46-FF2A-4E06-BE2C-CC19AC183E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3988" y="7665150"/>
            <a:ext cx="1905000" cy="2318031"/>
          </a:xfrm>
          <a:prstGeom prst="rect">
            <a:avLst/>
          </a:prstGeom>
        </p:spPr>
      </p:pic>
      <p:pic>
        <p:nvPicPr>
          <p:cNvPr id="10" name="Picture 7">
            <a:extLst>
              <a:ext uri="{FF2B5EF4-FFF2-40B4-BE49-F238E27FC236}">
                <a16:creationId xmlns:a16="http://schemas.microsoft.com/office/drawing/2014/main" id="{3D3A5A80-1C51-473D-BF2E-7E8F02DD6F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573335" y="7024293"/>
            <a:ext cx="2273531" cy="2248729"/>
          </a:xfrm>
          <a:prstGeom prst="rect">
            <a:avLst/>
          </a:prstGeom>
        </p:spPr>
      </p:pic>
      <p:pic>
        <p:nvPicPr>
          <p:cNvPr id="11" name="Picture 9">
            <a:extLst>
              <a:ext uri="{FF2B5EF4-FFF2-40B4-BE49-F238E27FC236}">
                <a16:creationId xmlns:a16="http://schemas.microsoft.com/office/drawing/2014/main" id="{BFD29CA9-D63A-4AB0-9510-5B64C520C03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031789" y="7635601"/>
            <a:ext cx="1004487" cy="2273531"/>
          </a:xfrm>
          <a:prstGeom prst="rect">
            <a:avLst/>
          </a:prstGeom>
        </p:spPr>
      </p:pic>
      <p:sp>
        <p:nvSpPr>
          <p:cNvPr id="2" name="Rectangle 1">
            <a:extLst>
              <a:ext uri="{FF2B5EF4-FFF2-40B4-BE49-F238E27FC236}">
                <a16:creationId xmlns:a16="http://schemas.microsoft.com/office/drawing/2014/main" id="{0C0B4924-D467-47C2-8076-128B7AC7687B}"/>
              </a:ext>
            </a:extLst>
          </p:cNvPr>
          <p:cNvSpPr/>
          <p:nvPr/>
        </p:nvSpPr>
        <p:spPr>
          <a:xfrm>
            <a:off x="834770" y="1993082"/>
            <a:ext cx="4191000" cy="9144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Hoạt động nhóm</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4" name="Arrow: Pentagon 3">
            <a:extLst>
              <a:ext uri="{FF2B5EF4-FFF2-40B4-BE49-F238E27FC236}">
                <a16:creationId xmlns:a16="http://schemas.microsoft.com/office/drawing/2014/main" id="{0E4BC30E-3FBC-47F3-AF62-A922CE9AA96C}"/>
              </a:ext>
            </a:extLst>
          </p:cNvPr>
          <p:cNvSpPr/>
          <p:nvPr/>
        </p:nvSpPr>
        <p:spPr>
          <a:xfrm>
            <a:off x="5486545" y="1926386"/>
            <a:ext cx="11936701" cy="982513"/>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a:lnSpc>
                <a:spcPct val="150000"/>
              </a:lnSpc>
            </a:pPr>
            <a:r>
              <a:rPr lang="vi-VN" sz="3200" dirty="0">
                <a:solidFill>
                  <a:prstClr val="white"/>
                </a:solidFill>
              </a:rPr>
              <a:t>Nhóm 5: Tìm hiểu hệ thống khí canh</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BD80D914-7C0F-4D1B-80B4-4FDC2256C1A3}"/>
              </a:ext>
            </a:extLst>
          </p:cNvPr>
          <p:cNvPicPr>
            <a:picLocks noChangeAspect="1"/>
          </p:cNvPicPr>
          <p:nvPr/>
        </p:nvPicPr>
        <p:blipFill rotWithShape="1">
          <a:blip r:embed="rId12">
            <a:extLst>
              <a:ext uri="{28A0092B-C50C-407E-A947-70E740481C1C}">
                <a14:useLocalDpi xmlns:a14="http://schemas.microsoft.com/office/drawing/2010/main" val="0"/>
              </a:ext>
            </a:extLst>
          </a:blip>
          <a:srcRect l="4483" t="6297" r="4916" b="57407"/>
          <a:stretch/>
        </p:blipFill>
        <p:spPr>
          <a:xfrm>
            <a:off x="1050485" y="3422116"/>
            <a:ext cx="16187029" cy="6038019"/>
          </a:xfrm>
          <a:prstGeom prst="rect">
            <a:avLst/>
          </a:prstGeom>
        </p:spPr>
      </p:pic>
    </p:spTree>
    <p:extLst>
      <p:ext uri="{BB962C8B-B14F-4D97-AF65-F5344CB8AC3E}">
        <p14:creationId xmlns:p14="http://schemas.microsoft.com/office/powerpoint/2010/main" val="21668421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F9F9"/>
        </a:solidFill>
        <a:effectLst/>
      </p:bgPr>
    </p:bg>
    <p:spTree>
      <p:nvGrpSpPr>
        <p:cNvPr id="1" name=""/>
        <p:cNvGrpSpPr/>
        <p:nvPr/>
      </p:nvGrpSpPr>
      <p:grpSpPr>
        <a:xfrm>
          <a:off x="0" y="0"/>
          <a:ext cx="0" cy="0"/>
          <a:chOff x="0" y="0"/>
          <a:chExt cx="0" cy="0"/>
        </a:xfrm>
      </p:grpSpPr>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37790">
            <a:off x="16724979" y="363372"/>
            <a:ext cx="1803504" cy="796821"/>
          </a:xfrm>
          <a:prstGeom prst="rect">
            <a:avLst/>
          </a:prstGeom>
        </p:spPr>
      </p:pic>
      <p:pic>
        <p:nvPicPr>
          <p:cNvPr id="2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03567">
            <a:off x="16667328" y="-230032"/>
            <a:ext cx="1803504" cy="796821"/>
          </a:xfrm>
          <a:prstGeom prst="rect">
            <a:avLst/>
          </a:prstGeom>
        </p:spPr>
      </p:pic>
      <p:pic>
        <p:nvPicPr>
          <p:cNvPr id="23" name="Picture 2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8384">
            <a:off x="16711894" y="-846291"/>
            <a:ext cx="1803504" cy="796821"/>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9749" y="-1645999"/>
            <a:ext cx="3629343" cy="3154229"/>
          </a:xfrm>
          <a:prstGeom prst="rect">
            <a:avLst/>
          </a:prstGeom>
        </p:spPr>
      </p:pic>
      <p:sp>
        <p:nvSpPr>
          <p:cNvPr id="9" name="TextBox 8">
            <a:extLst>
              <a:ext uri="{FF2B5EF4-FFF2-40B4-BE49-F238E27FC236}">
                <a16:creationId xmlns:a16="http://schemas.microsoft.com/office/drawing/2014/main" id="{A995BEBE-6277-40D1-BB5B-BB98F6C501C9}"/>
              </a:ext>
            </a:extLst>
          </p:cNvPr>
          <p:cNvSpPr txBox="1"/>
          <p:nvPr/>
        </p:nvSpPr>
        <p:spPr>
          <a:xfrm>
            <a:off x="2689997" y="301232"/>
            <a:ext cx="13411200" cy="833883"/>
          </a:xfrm>
          <a:prstGeom prst="rect">
            <a:avLst/>
          </a:prstGeom>
          <a:noFill/>
        </p:spPr>
        <p:txBody>
          <a:bodyPr wrap="square" rtlCol="0">
            <a:spAutoFit/>
          </a:bodyPr>
          <a:lstStyle/>
          <a:p>
            <a:pPr algn="just">
              <a:lnSpc>
                <a:spcPct val="150000"/>
              </a:lnSpc>
            </a:pPr>
            <a:r>
              <a:rPr lang="vi-VN" sz="3600" b="1" dirty="0"/>
              <a:t>Các nhóm đổi vị trí thành viên và hoàn thành bảng sau: </a:t>
            </a:r>
            <a:endParaRPr lang="en-US" sz="3600" b="1" dirty="0"/>
          </a:p>
        </p:txBody>
      </p:sp>
      <p:graphicFrame>
        <p:nvGraphicFramePr>
          <p:cNvPr id="10" name="Table 9">
            <a:extLst>
              <a:ext uri="{FF2B5EF4-FFF2-40B4-BE49-F238E27FC236}">
                <a16:creationId xmlns:a16="http://schemas.microsoft.com/office/drawing/2014/main" id="{DCC7356F-238A-449C-8645-E267AAA65997}"/>
              </a:ext>
            </a:extLst>
          </p:cNvPr>
          <p:cNvGraphicFramePr>
            <a:graphicFrameLocks noGrp="1"/>
          </p:cNvGraphicFramePr>
          <p:nvPr>
            <p:extLst>
              <p:ext uri="{D42A27DB-BD31-4B8C-83A1-F6EECF244321}">
                <p14:modId xmlns:p14="http://schemas.microsoft.com/office/powerpoint/2010/main" val="441245843"/>
              </p:ext>
            </p:extLst>
          </p:nvPr>
        </p:nvGraphicFramePr>
        <p:xfrm>
          <a:off x="577686" y="1452603"/>
          <a:ext cx="17196500" cy="8551124"/>
        </p:xfrm>
        <a:graphic>
          <a:graphicData uri="http://schemas.openxmlformats.org/drawingml/2006/table">
            <a:tbl>
              <a:tblPr firstRow="1" firstCol="1" bandRow="1"/>
              <a:tblGrid>
                <a:gridCol w="3955570">
                  <a:extLst>
                    <a:ext uri="{9D8B030D-6E8A-4147-A177-3AD203B41FA5}">
                      <a16:colId xmlns:a16="http://schemas.microsoft.com/office/drawing/2014/main" val="1403636221"/>
                    </a:ext>
                  </a:extLst>
                </a:gridCol>
                <a:gridCol w="4641103">
                  <a:extLst>
                    <a:ext uri="{9D8B030D-6E8A-4147-A177-3AD203B41FA5}">
                      <a16:colId xmlns:a16="http://schemas.microsoft.com/office/drawing/2014/main" val="528899761"/>
                    </a:ext>
                  </a:extLst>
                </a:gridCol>
                <a:gridCol w="4298337">
                  <a:extLst>
                    <a:ext uri="{9D8B030D-6E8A-4147-A177-3AD203B41FA5}">
                      <a16:colId xmlns:a16="http://schemas.microsoft.com/office/drawing/2014/main" val="4160353171"/>
                    </a:ext>
                  </a:extLst>
                </a:gridCol>
                <a:gridCol w="4301490">
                  <a:extLst>
                    <a:ext uri="{9D8B030D-6E8A-4147-A177-3AD203B41FA5}">
                      <a16:colId xmlns:a16="http://schemas.microsoft.com/office/drawing/2014/main" val="4166197221"/>
                    </a:ext>
                  </a:extLst>
                </a:gridCol>
              </a:tblGrid>
              <a:tr h="901308">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Hệ thống trồng cây</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Nguyên lí hoạt động</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Ưu và nhược điểm</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Đối tượng áp dụng</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8827116"/>
                  </a:ext>
                </a:extLst>
              </a:tr>
              <a:tr h="1524391">
                <a:tc>
                  <a:txBody>
                    <a:bodyPr/>
                    <a:lstStyle/>
                    <a:p>
                      <a:pPr algn="just">
                        <a:lnSpc>
                          <a:spcPct val="150000"/>
                        </a:lnSpc>
                        <a:spcBef>
                          <a:spcPts val="100"/>
                        </a:spcBef>
                        <a:spcAft>
                          <a:spcPts val="100"/>
                        </a:spcAft>
                      </a:pP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thống</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trồng</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cây</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trên</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giá</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thể</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tưới</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nhỏ</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giọt</a:t>
                      </a:r>
                      <a:endParaRPr lang="en-US" sz="2800"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4268607"/>
                  </a:ext>
                </a:extLst>
              </a:tr>
              <a:tr h="2147476">
                <a:tc>
                  <a:txBody>
                    <a:bodyPr/>
                    <a:lstStyle/>
                    <a:p>
                      <a:pPr algn="just">
                        <a:lnSpc>
                          <a:spcPct val="150000"/>
                        </a:lnSpc>
                        <a:spcBef>
                          <a:spcPts val="100"/>
                        </a:spcBef>
                        <a:spcAft>
                          <a:spcPts val="100"/>
                        </a:spcAft>
                      </a:pP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trồng</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cây</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thuỷ</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canh</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màng</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mỏng</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dinh</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dưỡng</a:t>
                      </a:r>
                      <a:endParaRPr lang="en-US" sz="2800"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9328428"/>
                  </a:ext>
                </a:extLst>
              </a:tr>
              <a:tr h="1212850">
                <a:tc>
                  <a:txBody>
                    <a:bodyPr/>
                    <a:lstStyle/>
                    <a:p>
                      <a:pPr algn="just">
                        <a:lnSpc>
                          <a:spcPct val="150000"/>
                        </a:lnSpc>
                        <a:spcBef>
                          <a:spcPts val="100"/>
                        </a:spcBef>
                        <a:spcAft>
                          <a:spcPts val="100"/>
                        </a:spcAft>
                      </a:pP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thống</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thuỷ</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canh</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thuỷ</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triều</a:t>
                      </a:r>
                      <a:endParaRPr lang="en-US" sz="2800"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0548930"/>
                  </a:ext>
                </a:extLst>
              </a:tr>
              <a:tr h="901308">
                <a:tc>
                  <a:txBody>
                    <a:bodyPr/>
                    <a:lstStyle/>
                    <a:p>
                      <a:pPr algn="just">
                        <a:lnSpc>
                          <a:spcPct val="150000"/>
                        </a:lnSpc>
                        <a:spcBef>
                          <a:spcPts val="100"/>
                        </a:spcBef>
                        <a:spcAft>
                          <a:spcPts val="100"/>
                        </a:spcAft>
                      </a:pP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thống</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thuỷ</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canh</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tĩnh</a:t>
                      </a:r>
                      <a:endParaRPr lang="en-US" sz="2800"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8833687"/>
                  </a:ext>
                </a:extLst>
              </a:tr>
              <a:tr h="589767">
                <a:tc>
                  <a:txBody>
                    <a:bodyPr/>
                    <a:lstStyle/>
                    <a:p>
                      <a:pPr algn="just">
                        <a:lnSpc>
                          <a:spcPct val="150000"/>
                        </a:lnSpc>
                        <a:spcBef>
                          <a:spcPts val="100"/>
                        </a:spcBef>
                        <a:spcAft>
                          <a:spcPts val="100"/>
                        </a:spcAft>
                      </a:pP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thống</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khí</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canh</a:t>
                      </a:r>
                      <a:endParaRPr lang="en-US" sz="2800"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6940349"/>
                  </a:ext>
                </a:extLst>
              </a:tr>
            </a:tbl>
          </a:graphicData>
        </a:graphic>
      </p:graphicFrame>
    </p:spTree>
    <p:extLst>
      <p:ext uri="{BB962C8B-B14F-4D97-AF65-F5344CB8AC3E}">
        <p14:creationId xmlns:p14="http://schemas.microsoft.com/office/powerpoint/2010/main" val="5359865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3988" y="7665150"/>
            <a:ext cx="1905000" cy="231803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73335" y="7024293"/>
            <a:ext cx="2273531" cy="224872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031789" y="7635601"/>
            <a:ext cx="1004487" cy="2273531"/>
          </a:xfrm>
          <a:prstGeom prst="rect">
            <a:avLst/>
          </a:prstGeom>
        </p:spPr>
      </p:pic>
      <p:sp>
        <p:nvSpPr>
          <p:cNvPr id="4" name="Rectangle 3">
            <a:extLst>
              <a:ext uri="{FF2B5EF4-FFF2-40B4-BE49-F238E27FC236}">
                <a16:creationId xmlns:a16="http://schemas.microsoft.com/office/drawing/2014/main" id="{A42499DE-9467-4664-BA19-8C21E9219BCB}"/>
              </a:ext>
            </a:extLst>
          </p:cNvPr>
          <p:cNvSpPr/>
          <p:nvPr/>
        </p:nvSpPr>
        <p:spPr>
          <a:xfrm>
            <a:off x="3298489" y="378143"/>
            <a:ext cx="11691021" cy="916276"/>
          </a:xfrm>
          <a:prstGeom prst="rect">
            <a:avLst/>
          </a:prstGeom>
        </p:spPr>
        <p:txBody>
          <a:bodyPr wrap="none">
            <a:spAutoFit/>
          </a:bodyPr>
          <a:lstStyle/>
          <a:p>
            <a:pPr algn="just">
              <a:lnSpc>
                <a:spcPct val="150000"/>
              </a:lnSpc>
              <a:spcBef>
                <a:spcPts val="100"/>
              </a:spcBef>
              <a:spcAft>
                <a:spcPts val="100"/>
              </a:spcAft>
            </a:pPr>
            <a:r>
              <a:rPr lang="vi-VN" sz="4000" b="1" dirty="0">
                <a:solidFill>
                  <a:schemeClr val="accent3">
                    <a:lumMod val="75000"/>
                  </a:schemeClr>
                </a:solidFill>
                <a:ea typeface="Calibri" panose="020F0502020204030204" pitchFamily="34" charset="0"/>
                <a:cs typeface="Times New Roman" panose="02020603050405020304" pitchFamily="18" charset="0"/>
              </a:rPr>
              <a:t>a. Hệ thống trồng cây trên giá thể tưới nhỏ giọt</a:t>
            </a:r>
            <a:endParaRPr lang="en-US" sz="3200" dirty="0">
              <a:solidFill>
                <a:schemeClr val="accent3">
                  <a:lumMod val="75000"/>
                </a:schemeClr>
              </a:solidFill>
              <a:effectLst/>
              <a:ea typeface="Calibri" panose="020F0502020204030204" pitchFamily="34" charset="0"/>
              <a:cs typeface="Times New Roman" panose="02020603050405020304" pitchFamily="18" charset="0"/>
            </a:endParaRPr>
          </a:p>
        </p:txBody>
      </p:sp>
      <p:graphicFrame>
        <p:nvGraphicFramePr>
          <p:cNvPr id="12" name="Table 11">
            <a:extLst>
              <a:ext uri="{FF2B5EF4-FFF2-40B4-BE49-F238E27FC236}">
                <a16:creationId xmlns:a16="http://schemas.microsoft.com/office/drawing/2014/main" id="{D2C0FFB3-949D-4960-8536-D63595016D51}"/>
              </a:ext>
            </a:extLst>
          </p:cNvPr>
          <p:cNvGraphicFramePr>
            <a:graphicFrameLocks noGrp="1"/>
          </p:cNvGraphicFramePr>
          <p:nvPr>
            <p:extLst>
              <p:ext uri="{D42A27DB-BD31-4B8C-83A1-F6EECF244321}">
                <p14:modId xmlns:p14="http://schemas.microsoft.com/office/powerpoint/2010/main" val="3021487413"/>
              </p:ext>
            </p:extLst>
          </p:nvPr>
        </p:nvGraphicFramePr>
        <p:xfrm>
          <a:off x="457200" y="1600200"/>
          <a:ext cx="17196500" cy="7183120"/>
        </p:xfrm>
        <a:graphic>
          <a:graphicData uri="http://schemas.openxmlformats.org/drawingml/2006/table">
            <a:tbl>
              <a:tblPr firstRow="1" firstCol="1" bandRow="1"/>
              <a:tblGrid>
                <a:gridCol w="2590800">
                  <a:extLst>
                    <a:ext uri="{9D8B030D-6E8A-4147-A177-3AD203B41FA5}">
                      <a16:colId xmlns:a16="http://schemas.microsoft.com/office/drawing/2014/main" val="2408196342"/>
                    </a:ext>
                  </a:extLst>
                </a:gridCol>
                <a:gridCol w="4648200">
                  <a:extLst>
                    <a:ext uri="{9D8B030D-6E8A-4147-A177-3AD203B41FA5}">
                      <a16:colId xmlns:a16="http://schemas.microsoft.com/office/drawing/2014/main" val="3778040539"/>
                    </a:ext>
                  </a:extLst>
                </a:gridCol>
                <a:gridCol w="5656010">
                  <a:extLst>
                    <a:ext uri="{9D8B030D-6E8A-4147-A177-3AD203B41FA5}">
                      <a16:colId xmlns:a16="http://schemas.microsoft.com/office/drawing/2014/main" val="4247407813"/>
                    </a:ext>
                  </a:extLst>
                </a:gridCol>
                <a:gridCol w="4301490">
                  <a:extLst>
                    <a:ext uri="{9D8B030D-6E8A-4147-A177-3AD203B41FA5}">
                      <a16:colId xmlns:a16="http://schemas.microsoft.com/office/drawing/2014/main" val="2676366342"/>
                    </a:ext>
                  </a:extLst>
                </a:gridCol>
              </a:tblGrid>
              <a:tr h="901308">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Hệ thống trồng cây</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Nguyên lí hoạt động</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Ưu và nhược điểm</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Đối tượng áp dụng</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9304580"/>
                  </a:ext>
                </a:extLst>
              </a:tr>
              <a:tr h="1524391">
                <a:tc>
                  <a:txBody>
                    <a:bodyPr/>
                    <a:lstStyle/>
                    <a:p>
                      <a:pPr algn="just">
                        <a:lnSpc>
                          <a:spcPct val="150000"/>
                        </a:lnSpc>
                        <a:spcBef>
                          <a:spcPts val="100"/>
                        </a:spcBef>
                        <a:spcAft>
                          <a:spcPts val="100"/>
                        </a:spcAft>
                      </a:pP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thống</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trồng</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cây</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trên</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giá</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thể</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tưới</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nhỏ</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giọt</a:t>
                      </a:r>
                      <a:endParaRPr lang="en-US" sz="2800"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Bơm do đồng hồ giờ hẹn giờ điều khiển, hút dung dịch dinh dưỡng từ bể chứa qua bộ lọc, vào hệ thống ống dẫn và đi qua các van nhỏ giọt đến từng cây.</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457200" algn="just">
                        <a:lnSpc>
                          <a:spcPct val="150000"/>
                        </a:lnSpc>
                        <a:spcBef>
                          <a:spcPts val="100"/>
                        </a:spcBef>
                        <a:spcAft>
                          <a:spcPts val="100"/>
                        </a:spcAft>
                        <a:buFontTx/>
                        <a:buChar char="-"/>
                      </a:pPr>
                      <a:r>
                        <a:rPr lang="vi-VN" sz="3200" i="0" dirty="0">
                          <a:solidFill>
                            <a:schemeClr val="tx1"/>
                          </a:solidFill>
                          <a:effectLst/>
                          <a:latin typeface="+mn-lt"/>
                          <a:ea typeface="Calibri" panose="020F0502020204030204" pitchFamily="34" charset="0"/>
                          <a:cs typeface="Times New Roman" panose="02020603050405020304" pitchFamily="18" charset="0"/>
                        </a:rPr>
                        <a:t>Ưu điểm: tiết kiệm; cung cấp theo yêu cầu, dễ kiểm soát độ ẩm của giá thể, lượng nước; chi phí không quá cao.</a:t>
                      </a:r>
                    </a:p>
                    <a:p>
                      <a:pPr marL="457200" indent="-457200" algn="just">
                        <a:lnSpc>
                          <a:spcPct val="150000"/>
                        </a:lnSpc>
                        <a:spcBef>
                          <a:spcPts val="100"/>
                        </a:spcBef>
                        <a:spcAft>
                          <a:spcPts val="100"/>
                        </a:spcAft>
                        <a:buFontTx/>
                        <a:buChar char="-"/>
                      </a:pPr>
                      <a:r>
                        <a:rPr lang="vi-VN" sz="3200" i="0" dirty="0">
                          <a:solidFill>
                            <a:schemeClr val="tx1"/>
                          </a:solidFill>
                          <a:effectLst/>
                          <a:latin typeface="+mn-lt"/>
                          <a:ea typeface="Calibri" panose="020F0502020204030204" pitchFamily="34" charset="0"/>
                          <a:cs typeface="Times New Roman" panose="02020603050405020304" pitchFamily="18" charset="0"/>
                        </a:rPr>
                        <a:t>Nhược điểm: dễ tắc van tưới; bệnh lây nhanh nếu nhiễm vào nguồn nước.</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rau ăn quả (cả chua, dưa chuột, dưa lưới, ớt ngọt,....); hoa, cây cảnh trồng chậu,...</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2443573"/>
                  </a:ext>
                </a:extLst>
              </a:tr>
            </a:tbl>
          </a:graphicData>
        </a:graphic>
      </p:graphicFrame>
    </p:spTree>
    <p:extLst>
      <p:ext uri="{BB962C8B-B14F-4D97-AF65-F5344CB8AC3E}">
        <p14:creationId xmlns:p14="http://schemas.microsoft.com/office/powerpoint/2010/main" val="20642488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7200" y="7869156"/>
            <a:ext cx="1905000" cy="231803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73335" y="7024293"/>
            <a:ext cx="2273531" cy="224872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031789" y="7635601"/>
            <a:ext cx="1004487" cy="2273531"/>
          </a:xfrm>
          <a:prstGeom prst="rect">
            <a:avLst/>
          </a:prstGeom>
        </p:spPr>
      </p:pic>
      <p:sp>
        <p:nvSpPr>
          <p:cNvPr id="4" name="Rectangle 3">
            <a:extLst>
              <a:ext uri="{FF2B5EF4-FFF2-40B4-BE49-F238E27FC236}">
                <a16:creationId xmlns:a16="http://schemas.microsoft.com/office/drawing/2014/main" id="{A42499DE-9467-4664-BA19-8C21E9219BCB}"/>
              </a:ext>
            </a:extLst>
          </p:cNvPr>
          <p:cNvSpPr/>
          <p:nvPr/>
        </p:nvSpPr>
        <p:spPr>
          <a:xfrm>
            <a:off x="2505003" y="378143"/>
            <a:ext cx="13277994" cy="916276"/>
          </a:xfrm>
          <a:prstGeom prst="rect">
            <a:avLst/>
          </a:prstGeom>
        </p:spPr>
        <p:txBody>
          <a:bodyPr wrap="none">
            <a:spAutoFit/>
          </a:bodyPr>
          <a:lstStyle/>
          <a:p>
            <a:pPr lvl="0" algn="just">
              <a:lnSpc>
                <a:spcPct val="150000"/>
              </a:lnSpc>
              <a:spcBef>
                <a:spcPts val="100"/>
              </a:spcBef>
              <a:spcAft>
                <a:spcPts val="100"/>
              </a:spcAft>
            </a:pPr>
            <a:r>
              <a:rPr lang="vi-VN" sz="4000" b="1" dirty="0">
                <a:solidFill>
                  <a:srgbClr val="9BBB59">
                    <a:lumMod val="75000"/>
                  </a:srgbClr>
                </a:solidFill>
                <a:ea typeface="Calibri" panose="020F0502020204030204" pitchFamily="34" charset="0"/>
                <a:cs typeface="Times New Roman" panose="02020603050405020304" pitchFamily="18" charset="0"/>
              </a:rPr>
              <a:t>b. Hệ thống thuỷ canh màng mỏng dinh dưỡng (NFT) </a:t>
            </a:r>
            <a:endParaRPr kumimoji="0" lang="en-US" sz="3200" b="0" i="0" u="none" strike="noStrike" kern="1200" cap="none" spc="0" normalizeH="0" baseline="0" noProof="0" dirty="0">
              <a:ln>
                <a:noFill/>
              </a:ln>
              <a:solidFill>
                <a:srgbClr val="9BBB59">
                  <a:lumMod val="75000"/>
                </a:srgbClr>
              </a:solidFill>
              <a:effectLst/>
              <a:uLnTx/>
              <a:uFillTx/>
              <a:latin typeface="Calibri"/>
              <a:ea typeface="Calibri" panose="020F0502020204030204" pitchFamily="34" charset="0"/>
              <a:cs typeface="Times New Roman" panose="02020603050405020304" pitchFamily="18" charset="0"/>
            </a:endParaRPr>
          </a:p>
        </p:txBody>
      </p:sp>
      <p:graphicFrame>
        <p:nvGraphicFramePr>
          <p:cNvPr id="12" name="Table 11">
            <a:extLst>
              <a:ext uri="{FF2B5EF4-FFF2-40B4-BE49-F238E27FC236}">
                <a16:creationId xmlns:a16="http://schemas.microsoft.com/office/drawing/2014/main" id="{D2C0FFB3-949D-4960-8536-D63595016D51}"/>
              </a:ext>
            </a:extLst>
          </p:cNvPr>
          <p:cNvGraphicFramePr>
            <a:graphicFrameLocks noGrp="1"/>
          </p:cNvGraphicFramePr>
          <p:nvPr>
            <p:extLst>
              <p:ext uri="{D42A27DB-BD31-4B8C-83A1-F6EECF244321}">
                <p14:modId xmlns:p14="http://schemas.microsoft.com/office/powerpoint/2010/main" val="631070756"/>
              </p:ext>
            </p:extLst>
          </p:nvPr>
        </p:nvGraphicFramePr>
        <p:xfrm>
          <a:off x="457200" y="1600200"/>
          <a:ext cx="17196500" cy="7183120"/>
        </p:xfrm>
        <a:graphic>
          <a:graphicData uri="http://schemas.openxmlformats.org/drawingml/2006/table">
            <a:tbl>
              <a:tblPr firstRow="1" firstCol="1" bandRow="1"/>
              <a:tblGrid>
                <a:gridCol w="2133600">
                  <a:extLst>
                    <a:ext uri="{9D8B030D-6E8A-4147-A177-3AD203B41FA5}">
                      <a16:colId xmlns:a16="http://schemas.microsoft.com/office/drawing/2014/main" val="2408196342"/>
                    </a:ext>
                  </a:extLst>
                </a:gridCol>
                <a:gridCol w="5257800">
                  <a:extLst>
                    <a:ext uri="{9D8B030D-6E8A-4147-A177-3AD203B41FA5}">
                      <a16:colId xmlns:a16="http://schemas.microsoft.com/office/drawing/2014/main" val="3778040539"/>
                    </a:ext>
                  </a:extLst>
                </a:gridCol>
                <a:gridCol w="5791200">
                  <a:extLst>
                    <a:ext uri="{9D8B030D-6E8A-4147-A177-3AD203B41FA5}">
                      <a16:colId xmlns:a16="http://schemas.microsoft.com/office/drawing/2014/main" val="4247407813"/>
                    </a:ext>
                  </a:extLst>
                </a:gridCol>
                <a:gridCol w="4013900">
                  <a:extLst>
                    <a:ext uri="{9D8B030D-6E8A-4147-A177-3AD203B41FA5}">
                      <a16:colId xmlns:a16="http://schemas.microsoft.com/office/drawing/2014/main" val="2676366342"/>
                    </a:ext>
                  </a:extLst>
                </a:gridCol>
              </a:tblGrid>
              <a:tr h="901308">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Hệ thống trồng cây</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Nguyên lí hoạt động</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Ưu và nhược điểm</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Đối tượng áp dụng</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9304580"/>
                  </a:ext>
                </a:extLst>
              </a:tr>
              <a:tr h="1524391">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Arial" panose="020B0604020202020204" pitchFamily="34" charset="0"/>
                        </a:rPr>
                        <a:t>Hệ thống thuỷ canh màng mỏng dinh dưỡng (NFT) </a:t>
                      </a:r>
                      <a:endParaRPr lang="en-US" sz="2800"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Bơm do đồng hồ giờ hẹn giờ điều khiển, hút dung dịch dinh dưỡng từ bể chứa qua bộ lọc vào các mảng tạo thành dòng chảy dung dịch dinh dưỡng qua bộ rễ của từng cây.</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457200" algn="just">
                        <a:lnSpc>
                          <a:spcPct val="150000"/>
                        </a:lnSpc>
                        <a:spcBef>
                          <a:spcPts val="100"/>
                        </a:spcBef>
                        <a:spcAft>
                          <a:spcPts val="100"/>
                        </a:spcAft>
                        <a:buFontTx/>
                        <a:buChar char="-"/>
                      </a:pPr>
                      <a:r>
                        <a:rPr lang="vi-VN" sz="3200" i="0" dirty="0">
                          <a:solidFill>
                            <a:schemeClr val="tx1"/>
                          </a:solidFill>
                          <a:effectLst/>
                          <a:latin typeface="+mn-lt"/>
                          <a:ea typeface="Calibri" panose="020F0502020204030204" pitchFamily="34" charset="0"/>
                          <a:cs typeface="Times New Roman" panose="02020603050405020304" pitchFamily="18" charset="0"/>
                        </a:rPr>
                        <a:t>Ưu điểm: dinh dưỡng giàu oxygen, tái sử dụng dinh dưỡng và hạn chế ô nhiễm môi trường. </a:t>
                      </a:r>
                    </a:p>
                    <a:p>
                      <a:pPr marL="457200" indent="-457200" algn="just">
                        <a:lnSpc>
                          <a:spcPct val="150000"/>
                        </a:lnSpc>
                        <a:spcBef>
                          <a:spcPts val="100"/>
                        </a:spcBef>
                        <a:spcAft>
                          <a:spcPts val="100"/>
                        </a:spcAft>
                        <a:buFontTx/>
                        <a:buChar char="-"/>
                      </a:pPr>
                      <a:r>
                        <a:rPr lang="vi-VN" sz="3200" i="0" dirty="0">
                          <a:solidFill>
                            <a:schemeClr val="tx1"/>
                          </a:solidFill>
                          <a:effectLst/>
                          <a:latin typeface="+mn-lt"/>
                          <a:ea typeface="Calibri" panose="020F0502020204030204" pitchFamily="34" charset="0"/>
                          <a:cs typeface="Times New Roman" panose="02020603050405020304" pitchFamily="18" charset="0"/>
                        </a:rPr>
                        <a:t>Nhược điểm: bệnh lan nhanh nếu nhiễm vào nguồn nước; khó vệ sinh, chi phi lắp đặt và vận hành cao.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cây có hình thái thân, lá nhỏ như rau ăn lá (xà lách, rau cải, rau gia vị)</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2443573"/>
                  </a:ext>
                </a:extLst>
              </a:tr>
            </a:tbl>
          </a:graphicData>
        </a:graphic>
      </p:graphicFrame>
    </p:spTree>
    <p:extLst>
      <p:ext uri="{BB962C8B-B14F-4D97-AF65-F5344CB8AC3E}">
        <p14:creationId xmlns:p14="http://schemas.microsoft.com/office/powerpoint/2010/main" val="30451405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3988" y="7665150"/>
            <a:ext cx="1905000" cy="231803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73335" y="7024293"/>
            <a:ext cx="2273531" cy="224872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031789" y="7635601"/>
            <a:ext cx="1004487" cy="2273531"/>
          </a:xfrm>
          <a:prstGeom prst="rect">
            <a:avLst/>
          </a:prstGeom>
        </p:spPr>
      </p:pic>
      <p:sp>
        <p:nvSpPr>
          <p:cNvPr id="4" name="Rectangle 3">
            <a:extLst>
              <a:ext uri="{FF2B5EF4-FFF2-40B4-BE49-F238E27FC236}">
                <a16:creationId xmlns:a16="http://schemas.microsoft.com/office/drawing/2014/main" id="{A42499DE-9467-4664-BA19-8C21E9219BCB}"/>
              </a:ext>
            </a:extLst>
          </p:cNvPr>
          <p:cNvSpPr/>
          <p:nvPr/>
        </p:nvSpPr>
        <p:spPr>
          <a:xfrm>
            <a:off x="5134729" y="378143"/>
            <a:ext cx="8018542" cy="916276"/>
          </a:xfrm>
          <a:prstGeom prst="rect">
            <a:avLst/>
          </a:prstGeom>
        </p:spPr>
        <p:txBody>
          <a:bodyPr wrap="none">
            <a:spAutoFit/>
          </a:bodyPr>
          <a:lstStyle/>
          <a:p>
            <a:pPr lvl="0" algn="just">
              <a:lnSpc>
                <a:spcPct val="150000"/>
              </a:lnSpc>
              <a:spcBef>
                <a:spcPts val="100"/>
              </a:spcBef>
              <a:spcAft>
                <a:spcPts val="100"/>
              </a:spcAft>
            </a:pPr>
            <a:r>
              <a:rPr lang="vi-VN" sz="4000" b="1" dirty="0">
                <a:solidFill>
                  <a:srgbClr val="9BBB59">
                    <a:lumMod val="75000"/>
                  </a:srgbClr>
                </a:solidFill>
                <a:ea typeface="Calibri" panose="020F0502020204030204" pitchFamily="34" charset="0"/>
                <a:cs typeface="Times New Roman" panose="02020603050405020304" pitchFamily="18" charset="0"/>
              </a:rPr>
              <a:t>c. Hệ thống thuỷ canh thuỷ triều</a:t>
            </a:r>
            <a:endParaRPr kumimoji="0" lang="en-US" sz="3200" b="0" i="0" u="none" strike="noStrike" kern="1200" cap="none" spc="0" normalizeH="0" baseline="0" noProof="0" dirty="0">
              <a:ln>
                <a:noFill/>
              </a:ln>
              <a:solidFill>
                <a:srgbClr val="9BBB59">
                  <a:lumMod val="75000"/>
                </a:srgbClr>
              </a:solidFill>
              <a:effectLst/>
              <a:uLnTx/>
              <a:uFillTx/>
              <a:latin typeface="Calibri"/>
              <a:ea typeface="Calibri" panose="020F0502020204030204" pitchFamily="34" charset="0"/>
              <a:cs typeface="Times New Roman" panose="02020603050405020304" pitchFamily="18" charset="0"/>
            </a:endParaRPr>
          </a:p>
        </p:txBody>
      </p:sp>
      <p:graphicFrame>
        <p:nvGraphicFramePr>
          <p:cNvPr id="12" name="Table 11">
            <a:extLst>
              <a:ext uri="{FF2B5EF4-FFF2-40B4-BE49-F238E27FC236}">
                <a16:creationId xmlns:a16="http://schemas.microsoft.com/office/drawing/2014/main" id="{D2C0FFB3-949D-4960-8536-D63595016D51}"/>
              </a:ext>
            </a:extLst>
          </p:cNvPr>
          <p:cNvGraphicFramePr>
            <a:graphicFrameLocks noGrp="1"/>
          </p:cNvGraphicFramePr>
          <p:nvPr>
            <p:extLst>
              <p:ext uri="{D42A27DB-BD31-4B8C-83A1-F6EECF244321}">
                <p14:modId xmlns:p14="http://schemas.microsoft.com/office/powerpoint/2010/main" val="2348402165"/>
              </p:ext>
            </p:extLst>
          </p:nvPr>
        </p:nvGraphicFramePr>
        <p:xfrm>
          <a:off x="457200" y="1600200"/>
          <a:ext cx="17196500" cy="4988560"/>
        </p:xfrm>
        <a:graphic>
          <a:graphicData uri="http://schemas.openxmlformats.org/drawingml/2006/table">
            <a:tbl>
              <a:tblPr firstRow="1" firstCol="1" bandRow="1"/>
              <a:tblGrid>
                <a:gridCol w="1981200">
                  <a:extLst>
                    <a:ext uri="{9D8B030D-6E8A-4147-A177-3AD203B41FA5}">
                      <a16:colId xmlns:a16="http://schemas.microsoft.com/office/drawing/2014/main" val="2408196342"/>
                    </a:ext>
                  </a:extLst>
                </a:gridCol>
                <a:gridCol w="6615473">
                  <a:extLst>
                    <a:ext uri="{9D8B030D-6E8A-4147-A177-3AD203B41FA5}">
                      <a16:colId xmlns:a16="http://schemas.microsoft.com/office/drawing/2014/main" val="3778040539"/>
                    </a:ext>
                  </a:extLst>
                </a:gridCol>
                <a:gridCol w="4585927">
                  <a:extLst>
                    <a:ext uri="{9D8B030D-6E8A-4147-A177-3AD203B41FA5}">
                      <a16:colId xmlns:a16="http://schemas.microsoft.com/office/drawing/2014/main" val="4247407813"/>
                    </a:ext>
                  </a:extLst>
                </a:gridCol>
                <a:gridCol w="4013900">
                  <a:extLst>
                    <a:ext uri="{9D8B030D-6E8A-4147-A177-3AD203B41FA5}">
                      <a16:colId xmlns:a16="http://schemas.microsoft.com/office/drawing/2014/main" val="2676366342"/>
                    </a:ext>
                  </a:extLst>
                </a:gridCol>
              </a:tblGrid>
              <a:tr h="901308">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Hệ thống trồng cây</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Nguyên lí hoạt động</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Ưu và nhược điểm</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Đối tượng áp dụng</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9304580"/>
                  </a:ext>
                </a:extLst>
              </a:tr>
              <a:tr h="1524391">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Arial" panose="020B0604020202020204" pitchFamily="34" charset="0"/>
                        </a:rPr>
                        <a:t>Hệ thống thuỷ canh thuỷ triều</a:t>
                      </a:r>
                      <a:endParaRPr lang="en-US" sz="2800"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đồng hồ hẹn giờ bơm dung dịch dinh dưỡng tự động vào bồn. chứa các chậu giả thể trồng cây. Khi mực nước cao hơn ống thoát trận sẽ chảy hồi lưu về bể chứa.</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457200" algn="just">
                        <a:lnSpc>
                          <a:spcPct val="150000"/>
                        </a:lnSpc>
                        <a:spcBef>
                          <a:spcPts val="100"/>
                        </a:spcBef>
                        <a:spcAft>
                          <a:spcPts val="100"/>
                        </a:spcAft>
                        <a:buFontTx/>
                        <a:buChar char="-"/>
                      </a:pPr>
                      <a:r>
                        <a:rPr lang="vi-VN" sz="3200" i="0" dirty="0">
                          <a:solidFill>
                            <a:schemeClr val="tx1"/>
                          </a:solidFill>
                          <a:effectLst/>
                          <a:latin typeface="+mn-lt"/>
                          <a:ea typeface="Calibri" panose="020F0502020204030204" pitchFamily="34" charset="0"/>
                          <a:cs typeface="Times New Roman" panose="02020603050405020304" pitchFamily="18" charset="0"/>
                        </a:rPr>
                        <a:t>Ưu điểm: dễ vận hành và đơn giản.</a:t>
                      </a:r>
                    </a:p>
                    <a:p>
                      <a:pPr marL="457200" indent="-457200" algn="just">
                        <a:lnSpc>
                          <a:spcPct val="150000"/>
                        </a:lnSpc>
                        <a:spcBef>
                          <a:spcPts val="100"/>
                        </a:spcBef>
                        <a:spcAft>
                          <a:spcPts val="100"/>
                        </a:spcAft>
                        <a:buFontTx/>
                        <a:buChar char="-"/>
                      </a:pPr>
                      <a:r>
                        <a:rPr lang="vi-VN" sz="3200" i="0" dirty="0">
                          <a:solidFill>
                            <a:schemeClr val="tx1"/>
                          </a:solidFill>
                          <a:effectLst/>
                          <a:latin typeface="+mn-lt"/>
                          <a:ea typeface="Calibri" panose="020F0502020204030204" pitchFamily="34" charset="0"/>
                          <a:cs typeface="Times New Roman" panose="02020603050405020304" pitchFamily="18" charset="0"/>
                        </a:rPr>
                        <a:t>Nhược điểm: giả thể dễ bị khô khi gặp thời tiết nắng nóng.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cây có thời gian sinh trưởng ngắn như rau ăn lá, dâu tây, hoa thời vụ...</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2443573"/>
                  </a:ext>
                </a:extLst>
              </a:tr>
            </a:tbl>
          </a:graphicData>
        </a:graphic>
      </p:graphicFrame>
    </p:spTree>
    <p:extLst>
      <p:ext uri="{BB962C8B-B14F-4D97-AF65-F5344CB8AC3E}">
        <p14:creationId xmlns:p14="http://schemas.microsoft.com/office/powerpoint/2010/main" val="708255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7200" y="7742852"/>
            <a:ext cx="1905000" cy="231803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73335" y="7024293"/>
            <a:ext cx="2273531" cy="224872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031789" y="7635601"/>
            <a:ext cx="1004487" cy="2273531"/>
          </a:xfrm>
          <a:prstGeom prst="rect">
            <a:avLst/>
          </a:prstGeom>
        </p:spPr>
      </p:pic>
      <p:sp>
        <p:nvSpPr>
          <p:cNvPr id="4" name="Rectangle 3">
            <a:extLst>
              <a:ext uri="{FF2B5EF4-FFF2-40B4-BE49-F238E27FC236}">
                <a16:creationId xmlns:a16="http://schemas.microsoft.com/office/drawing/2014/main" id="{A42499DE-9467-4664-BA19-8C21E9219BCB}"/>
              </a:ext>
            </a:extLst>
          </p:cNvPr>
          <p:cNvSpPr/>
          <p:nvPr/>
        </p:nvSpPr>
        <p:spPr>
          <a:xfrm>
            <a:off x="5820013" y="378143"/>
            <a:ext cx="6647974" cy="916276"/>
          </a:xfrm>
          <a:prstGeom prst="rect">
            <a:avLst/>
          </a:prstGeom>
        </p:spPr>
        <p:txBody>
          <a:bodyPr wrap="none">
            <a:spAutoFit/>
          </a:bodyPr>
          <a:lstStyle/>
          <a:p>
            <a:pPr lvl="0" algn="just">
              <a:lnSpc>
                <a:spcPct val="150000"/>
              </a:lnSpc>
              <a:spcBef>
                <a:spcPts val="100"/>
              </a:spcBef>
              <a:spcAft>
                <a:spcPts val="100"/>
              </a:spcAft>
            </a:pPr>
            <a:r>
              <a:rPr lang="vi-VN" sz="4000" b="1" dirty="0">
                <a:solidFill>
                  <a:srgbClr val="9BBB59">
                    <a:lumMod val="75000"/>
                  </a:srgbClr>
                </a:solidFill>
                <a:ea typeface="Calibri" panose="020F0502020204030204" pitchFamily="34" charset="0"/>
                <a:cs typeface="Times New Roman" panose="02020603050405020304" pitchFamily="18" charset="0"/>
              </a:rPr>
              <a:t>d. Hệ thống thuỷ canh tĩnh</a:t>
            </a:r>
            <a:endParaRPr kumimoji="0" lang="en-US" sz="3200" b="0" i="0" u="none" strike="noStrike" kern="1200" cap="none" spc="0" normalizeH="0" baseline="0" noProof="0" dirty="0">
              <a:ln>
                <a:noFill/>
              </a:ln>
              <a:solidFill>
                <a:srgbClr val="9BBB59">
                  <a:lumMod val="75000"/>
                </a:srgbClr>
              </a:solidFill>
              <a:effectLst/>
              <a:uLnTx/>
              <a:uFillTx/>
              <a:latin typeface="Calibri"/>
              <a:ea typeface="Calibri" panose="020F0502020204030204" pitchFamily="34" charset="0"/>
              <a:cs typeface="Times New Roman" panose="02020603050405020304" pitchFamily="18" charset="0"/>
            </a:endParaRPr>
          </a:p>
        </p:txBody>
      </p:sp>
      <p:graphicFrame>
        <p:nvGraphicFramePr>
          <p:cNvPr id="12" name="Table 11">
            <a:extLst>
              <a:ext uri="{FF2B5EF4-FFF2-40B4-BE49-F238E27FC236}">
                <a16:creationId xmlns:a16="http://schemas.microsoft.com/office/drawing/2014/main" id="{D2C0FFB3-949D-4960-8536-D63595016D51}"/>
              </a:ext>
            </a:extLst>
          </p:cNvPr>
          <p:cNvGraphicFramePr>
            <a:graphicFrameLocks noGrp="1"/>
          </p:cNvGraphicFramePr>
          <p:nvPr>
            <p:extLst>
              <p:ext uri="{D42A27DB-BD31-4B8C-83A1-F6EECF244321}">
                <p14:modId xmlns:p14="http://schemas.microsoft.com/office/powerpoint/2010/main" val="4142189141"/>
              </p:ext>
            </p:extLst>
          </p:nvPr>
        </p:nvGraphicFramePr>
        <p:xfrm>
          <a:off x="457200" y="1600200"/>
          <a:ext cx="17196500" cy="6451600"/>
        </p:xfrm>
        <a:graphic>
          <a:graphicData uri="http://schemas.openxmlformats.org/drawingml/2006/table">
            <a:tbl>
              <a:tblPr firstRow="1" firstCol="1" bandRow="1"/>
              <a:tblGrid>
                <a:gridCol w="1981200">
                  <a:extLst>
                    <a:ext uri="{9D8B030D-6E8A-4147-A177-3AD203B41FA5}">
                      <a16:colId xmlns:a16="http://schemas.microsoft.com/office/drawing/2014/main" val="2408196342"/>
                    </a:ext>
                  </a:extLst>
                </a:gridCol>
                <a:gridCol w="5943600">
                  <a:extLst>
                    <a:ext uri="{9D8B030D-6E8A-4147-A177-3AD203B41FA5}">
                      <a16:colId xmlns:a16="http://schemas.microsoft.com/office/drawing/2014/main" val="3778040539"/>
                    </a:ext>
                  </a:extLst>
                </a:gridCol>
                <a:gridCol w="5257800">
                  <a:extLst>
                    <a:ext uri="{9D8B030D-6E8A-4147-A177-3AD203B41FA5}">
                      <a16:colId xmlns:a16="http://schemas.microsoft.com/office/drawing/2014/main" val="4247407813"/>
                    </a:ext>
                  </a:extLst>
                </a:gridCol>
                <a:gridCol w="4013900">
                  <a:extLst>
                    <a:ext uri="{9D8B030D-6E8A-4147-A177-3AD203B41FA5}">
                      <a16:colId xmlns:a16="http://schemas.microsoft.com/office/drawing/2014/main" val="2676366342"/>
                    </a:ext>
                  </a:extLst>
                </a:gridCol>
              </a:tblGrid>
              <a:tr h="901308">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Hệ thống trồng cây</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Nguyên lí hoạt động</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Ưu và nhược điểm</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Đối tượng áp dụng</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9304580"/>
                  </a:ext>
                </a:extLst>
              </a:tr>
              <a:tr h="1524391">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Arial" panose="020B0604020202020204" pitchFamily="34" charset="0"/>
                        </a:rPr>
                        <a:t>Hệ thống thuỷ canh tĩnh</a:t>
                      </a:r>
                      <a:endParaRPr lang="en-US" sz="2800"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cây được trồng trong giá thể và nhúng trực tiếp vào dung dịch dinh dưỡng. Để cung cấp đủ oxygen cho cây hô hấp, dung dịch dinh dưỡng cần được sục khí hoặc tạo khoảng không giữa bề mặt dinh dưỡng và gốc cây.</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457200" algn="just">
                        <a:lnSpc>
                          <a:spcPct val="150000"/>
                        </a:lnSpc>
                        <a:spcBef>
                          <a:spcPts val="100"/>
                        </a:spcBef>
                        <a:spcAft>
                          <a:spcPts val="100"/>
                        </a:spcAft>
                        <a:buFontTx/>
                        <a:buChar char="-"/>
                      </a:pPr>
                      <a:r>
                        <a:rPr lang="vi-VN" sz="3200" i="0" dirty="0">
                          <a:solidFill>
                            <a:schemeClr val="tx1"/>
                          </a:solidFill>
                          <a:effectLst/>
                          <a:latin typeface="+mn-lt"/>
                          <a:ea typeface="Calibri" panose="020F0502020204030204" pitchFamily="34" charset="0"/>
                          <a:cs typeface="Times New Roman" panose="02020603050405020304" pitchFamily="18" charset="0"/>
                        </a:rPr>
                        <a:t>Ưu điểm: dễ làm, chi phí thấp. </a:t>
                      </a:r>
                    </a:p>
                    <a:p>
                      <a:pPr marL="457200" indent="-457200" algn="just">
                        <a:lnSpc>
                          <a:spcPct val="150000"/>
                        </a:lnSpc>
                        <a:spcBef>
                          <a:spcPts val="100"/>
                        </a:spcBef>
                        <a:spcAft>
                          <a:spcPts val="100"/>
                        </a:spcAft>
                        <a:buFontTx/>
                        <a:buChar char="-"/>
                      </a:pPr>
                      <a:r>
                        <a:rPr lang="vi-VN" sz="3200" i="0" dirty="0">
                          <a:solidFill>
                            <a:schemeClr val="tx1"/>
                          </a:solidFill>
                          <a:effectLst/>
                          <a:latin typeface="+mn-lt"/>
                          <a:ea typeface="Calibri" panose="020F0502020204030204" pitchFamily="34" charset="0"/>
                          <a:cs typeface="Times New Roman" panose="02020603050405020304" pitchFamily="18" charset="0"/>
                        </a:rPr>
                        <a:t>Nhược điểm: dễ xảy ra tình trạng cây héo do thiếu oxygen, nhất là thời tiết nắng nóng; cần bổ sung dinh dưỡng cho cây.</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rau ăn lá ngắn ngày, cây cảnh nhỏ trồng trong nhà (cỏ lan chi, phủ quý, hồng môn,...)</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2443573"/>
                  </a:ext>
                </a:extLst>
              </a:tr>
            </a:tbl>
          </a:graphicData>
        </a:graphic>
      </p:graphicFrame>
    </p:spTree>
    <p:extLst>
      <p:ext uri="{BB962C8B-B14F-4D97-AF65-F5344CB8AC3E}">
        <p14:creationId xmlns:p14="http://schemas.microsoft.com/office/powerpoint/2010/main" val="32696667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3988" y="7665150"/>
            <a:ext cx="1905000" cy="231803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73335" y="7024293"/>
            <a:ext cx="2273531" cy="224872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031789" y="7635601"/>
            <a:ext cx="1004487" cy="2273531"/>
          </a:xfrm>
          <a:prstGeom prst="rect">
            <a:avLst/>
          </a:prstGeom>
        </p:spPr>
      </p:pic>
      <p:sp>
        <p:nvSpPr>
          <p:cNvPr id="4" name="Rectangle 3">
            <a:extLst>
              <a:ext uri="{FF2B5EF4-FFF2-40B4-BE49-F238E27FC236}">
                <a16:creationId xmlns:a16="http://schemas.microsoft.com/office/drawing/2014/main" id="{A42499DE-9467-4664-BA19-8C21E9219BCB}"/>
              </a:ext>
            </a:extLst>
          </p:cNvPr>
          <p:cNvSpPr/>
          <p:nvPr/>
        </p:nvSpPr>
        <p:spPr>
          <a:xfrm>
            <a:off x="6545371" y="378143"/>
            <a:ext cx="5197257" cy="916276"/>
          </a:xfrm>
          <a:prstGeom prst="rect">
            <a:avLst/>
          </a:prstGeom>
        </p:spPr>
        <p:txBody>
          <a:bodyPr wrap="none">
            <a:spAutoFit/>
          </a:bodyPr>
          <a:lstStyle/>
          <a:p>
            <a:pPr lvl="0" algn="just">
              <a:lnSpc>
                <a:spcPct val="150000"/>
              </a:lnSpc>
              <a:spcBef>
                <a:spcPts val="100"/>
              </a:spcBef>
              <a:spcAft>
                <a:spcPts val="100"/>
              </a:spcAft>
            </a:pPr>
            <a:r>
              <a:rPr lang="vi-VN" sz="4000" b="1" dirty="0">
                <a:solidFill>
                  <a:srgbClr val="9BBB59">
                    <a:lumMod val="75000"/>
                  </a:srgbClr>
                </a:solidFill>
                <a:ea typeface="Calibri" panose="020F0502020204030204" pitchFamily="34" charset="0"/>
                <a:cs typeface="Times New Roman" panose="02020603050405020304" pitchFamily="18" charset="0"/>
              </a:rPr>
              <a:t>e. Hệ thống khí canh</a:t>
            </a:r>
            <a:endParaRPr kumimoji="0" lang="en-US" sz="3200" b="0" i="0" u="none" strike="noStrike" kern="1200" cap="none" spc="0" normalizeH="0" baseline="0" noProof="0" dirty="0">
              <a:ln>
                <a:noFill/>
              </a:ln>
              <a:solidFill>
                <a:srgbClr val="9BBB59">
                  <a:lumMod val="75000"/>
                </a:srgbClr>
              </a:solidFill>
              <a:effectLst/>
              <a:uLnTx/>
              <a:uFillTx/>
              <a:latin typeface="Calibri"/>
              <a:ea typeface="Calibri" panose="020F0502020204030204" pitchFamily="34" charset="0"/>
              <a:cs typeface="Times New Roman" panose="02020603050405020304" pitchFamily="18" charset="0"/>
            </a:endParaRPr>
          </a:p>
        </p:txBody>
      </p:sp>
      <p:graphicFrame>
        <p:nvGraphicFramePr>
          <p:cNvPr id="12" name="Table 11">
            <a:extLst>
              <a:ext uri="{FF2B5EF4-FFF2-40B4-BE49-F238E27FC236}">
                <a16:creationId xmlns:a16="http://schemas.microsoft.com/office/drawing/2014/main" id="{D2C0FFB3-949D-4960-8536-D63595016D51}"/>
              </a:ext>
            </a:extLst>
          </p:cNvPr>
          <p:cNvGraphicFramePr>
            <a:graphicFrameLocks noGrp="1"/>
          </p:cNvGraphicFramePr>
          <p:nvPr>
            <p:extLst>
              <p:ext uri="{D42A27DB-BD31-4B8C-83A1-F6EECF244321}">
                <p14:modId xmlns:p14="http://schemas.microsoft.com/office/powerpoint/2010/main" val="2874880048"/>
              </p:ext>
            </p:extLst>
          </p:nvPr>
        </p:nvGraphicFramePr>
        <p:xfrm>
          <a:off x="457200" y="1600200"/>
          <a:ext cx="17196500" cy="7914640"/>
        </p:xfrm>
        <a:graphic>
          <a:graphicData uri="http://schemas.openxmlformats.org/drawingml/2006/table">
            <a:tbl>
              <a:tblPr firstRow="1" firstCol="1" bandRow="1"/>
              <a:tblGrid>
                <a:gridCol w="2133600">
                  <a:extLst>
                    <a:ext uri="{9D8B030D-6E8A-4147-A177-3AD203B41FA5}">
                      <a16:colId xmlns:a16="http://schemas.microsoft.com/office/drawing/2014/main" val="2408196342"/>
                    </a:ext>
                  </a:extLst>
                </a:gridCol>
                <a:gridCol w="4876800">
                  <a:extLst>
                    <a:ext uri="{9D8B030D-6E8A-4147-A177-3AD203B41FA5}">
                      <a16:colId xmlns:a16="http://schemas.microsoft.com/office/drawing/2014/main" val="3778040539"/>
                    </a:ext>
                  </a:extLst>
                </a:gridCol>
                <a:gridCol w="6324600">
                  <a:extLst>
                    <a:ext uri="{9D8B030D-6E8A-4147-A177-3AD203B41FA5}">
                      <a16:colId xmlns:a16="http://schemas.microsoft.com/office/drawing/2014/main" val="4247407813"/>
                    </a:ext>
                  </a:extLst>
                </a:gridCol>
                <a:gridCol w="3861500">
                  <a:extLst>
                    <a:ext uri="{9D8B030D-6E8A-4147-A177-3AD203B41FA5}">
                      <a16:colId xmlns:a16="http://schemas.microsoft.com/office/drawing/2014/main" val="2676366342"/>
                    </a:ext>
                  </a:extLst>
                </a:gridCol>
              </a:tblGrid>
              <a:tr h="901308">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Hệ thống trồng cây</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Nguyên lí hoạt động</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Ưu và nhược điểm</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Đối tượng áp dụng</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9304580"/>
                  </a:ext>
                </a:extLst>
              </a:tr>
              <a:tr h="1524391">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Arial" panose="020B0604020202020204" pitchFamily="34" charset="0"/>
                        </a:rPr>
                        <a:t>Hệ thống khí canh</a:t>
                      </a:r>
                      <a:endParaRPr lang="en-US" sz="2800"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Bơm do đồng hồ hẹn giờ điều khiển, hút dinh dưỡng từ bể chứa qua bộ lọc vào hệ thống phun sương và phun trực tiếp vào rễ cây. Trong bể trồng cây có ống thu hồi dinh dưỡng thừa về bể chứa để tái sử dụng.</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457200" algn="just">
                        <a:lnSpc>
                          <a:spcPct val="150000"/>
                        </a:lnSpc>
                        <a:spcBef>
                          <a:spcPts val="100"/>
                        </a:spcBef>
                        <a:spcAft>
                          <a:spcPts val="100"/>
                        </a:spcAft>
                        <a:buFontTx/>
                        <a:buChar char="-"/>
                      </a:pPr>
                      <a:r>
                        <a:rPr lang="vi-VN" sz="3200" i="0" dirty="0">
                          <a:solidFill>
                            <a:schemeClr val="tx1"/>
                          </a:solidFill>
                          <a:effectLst/>
                          <a:latin typeface="+mn-lt"/>
                          <a:ea typeface="Calibri" panose="020F0502020204030204" pitchFamily="34" charset="0"/>
                          <a:cs typeface="Times New Roman" panose="02020603050405020304" pitchFamily="18" charset="0"/>
                        </a:rPr>
                        <a:t>Ưu điểm: Bộ rễ phát triển trong môi trường giàu oxygen; tiết kiệm nước và dinh dưỡng, tận dụng không gian.</a:t>
                      </a:r>
                    </a:p>
                    <a:p>
                      <a:pPr marL="457200" indent="-457200" algn="just">
                        <a:lnSpc>
                          <a:spcPct val="150000"/>
                        </a:lnSpc>
                        <a:spcBef>
                          <a:spcPts val="100"/>
                        </a:spcBef>
                        <a:spcAft>
                          <a:spcPts val="100"/>
                        </a:spcAft>
                        <a:buFontTx/>
                        <a:buChar char="-"/>
                      </a:pPr>
                      <a:r>
                        <a:rPr lang="vi-VN" sz="3200" i="0" dirty="0">
                          <a:solidFill>
                            <a:schemeClr val="tx1"/>
                          </a:solidFill>
                          <a:effectLst/>
                          <a:latin typeface="+mn-lt"/>
                          <a:ea typeface="Calibri" panose="020F0502020204030204" pitchFamily="34" charset="0"/>
                          <a:cs typeface="Times New Roman" panose="02020603050405020304" pitchFamily="18" charset="0"/>
                        </a:rPr>
                        <a:t>Nhược điểm: Bệnh lan nhanh nếu nhiễm vào nguồn nước. Rễ cây dễ khô nếu hệ thống trục trặc. Chi phí đầu tư và duy trì hệ thống cao.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rau ăn lá và nhận nhanh vô tính giống cây sạch bệnh.</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2443573"/>
                  </a:ext>
                </a:extLst>
              </a:tr>
            </a:tbl>
          </a:graphicData>
        </a:graphic>
      </p:graphicFrame>
    </p:spTree>
    <p:extLst>
      <p:ext uri="{BB962C8B-B14F-4D97-AF65-F5344CB8AC3E}">
        <p14:creationId xmlns:p14="http://schemas.microsoft.com/office/powerpoint/2010/main" val="299595761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52581" y="7249534"/>
            <a:ext cx="1335419" cy="302255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8286"/>
            <a:ext cx="2497793" cy="581305"/>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853852" y="0"/>
            <a:ext cx="434148" cy="3022553"/>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895277" y="0"/>
            <a:ext cx="2397485" cy="2083633"/>
          </a:xfrm>
          <a:prstGeom prst="rect">
            <a:avLst/>
          </a:prstGeom>
        </p:spPr>
      </p:pic>
      <p:sp>
        <p:nvSpPr>
          <p:cNvPr id="3" name="Hộp Văn bản 2">
            <a:extLst>
              <a:ext uri="{FF2B5EF4-FFF2-40B4-BE49-F238E27FC236}">
                <a16:creationId xmlns:a16="http://schemas.microsoft.com/office/drawing/2014/main" id="{562884A5-4233-45CF-373A-321E27C2E0A7}"/>
              </a:ext>
            </a:extLst>
          </p:cNvPr>
          <p:cNvSpPr txBox="1"/>
          <p:nvPr/>
        </p:nvSpPr>
        <p:spPr>
          <a:xfrm>
            <a:off x="3801490" y="383549"/>
            <a:ext cx="11114500" cy="982513"/>
          </a:xfrm>
          <a:prstGeom prst="rect">
            <a:avLst/>
          </a:prstGeom>
          <a:noFill/>
        </p:spPr>
        <p:txBody>
          <a:bodyPr wrap="square">
            <a:spAutoFit/>
          </a:bodyPr>
          <a:lstStyle/>
          <a:p>
            <a:pPr lvl="0" algn="ctr">
              <a:lnSpc>
                <a:spcPct val="150000"/>
              </a:lnSpc>
              <a:spcBef>
                <a:spcPts val="600"/>
              </a:spcBef>
            </a:pPr>
            <a:r>
              <a:rPr lang="fr-FR" sz="4400" b="1" dirty="0" err="1">
                <a:solidFill>
                  <a:srgbClr val="FF0000"/>
                </a:solidFill>
                <a:latin typeface="Arial" panose="020B0604020202020204" pitchFamily="34" charset="0"/>
                <a:ea typeface="Calibri" panose="020F0502020204030204" pitchFamily="34" charset="0"/>
                <a:cs typeface="Arial" panose="020B0604020202020204" pitchFamily="34" charset="0"/>
              </a:rPr>
              <a:t>Thực</a:t>
            </a:r>
            <a:r>
              <a:rPr lang="fr-FR" sz="4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FF0000"/>
                </a:solidFill>
                <a:latin typeface="Arial" panose="020B0604020202020204" pitchFamily="34" charset="0"/>
                <a:ea typeface="Calibri" panose="020F0502020204030204" pitchFamily="34" charset="0"/>
                <a:cs typeface="Arial" panose="020B0604020202020204" pitchFamily="34" charset="0"/>
              </a:rPr>
              <a:t>hành</a:t>
            </a:r>
            <a:r>
              <a:rPr lang="fr-FR" sz="4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FF0000"/>
                </a:solidFill>
                <a:latin typeface="Arial" panose="020B0604020202020204" pitchFamily="34" charset="0"/>
                <a:ea typeface="Calibri" panose="020F0502020204030204" pitchFamily="34" charset="0"/>
                <a:cs typeface="Arial" panose="020B0604020202020204" pitchFamily="34" charset="0"/>
              </a:rPr>
              <a:t>trồng</a:t>
            </a:r>
            <a:r>
              <a:rPr lang="fr-FR" sz="4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FF0000"/>
                </a:solidFill>
                <a:latin typeface="Arial" panose="020B0604020202020204" pitchFamily="34" charset="0"/>
                <a:ea typeface="Calibri" panose="020F0502020204030204" pitchFamily="34" charset="0"/>
                <a:cs typeface="Arial" panose="020B0604020202020204" pitchFamily="34" charset="0"/>
              </a:rPr>
              <a:t>rau</a:t>
            </a:r>
            <a:r>
              <a:rPr lang="fr-FR" sz="4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FF0000"/>
                </a:solidFill>
                <a:latin typeface="Arial" panose="020B0604020202020204" pitchFamily="34" charset="0"/>
                <a:ea typeface="Calibri" panose="020F0502020204030204" pitchFamily="34" charset="0"/>
                <a:cs typeface="Arial" panose="020B0604020202020204" pitchFamily="34" charset="0"/>
              </a:rPr>
              <a:t>thuỷ</a:t>
            </a:r>
            <a:r>
              <a:rPr lang="fr-FR" sz="4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FF0000"/>
                </a:solidFill>
                <a:latin typeface="Arial" panose="020B0604020202020204" pitchFamily="34" charset="0"/>
                <a:ea typeface="Calibri" panose="020F0502020204030204" pitchFamily="34" charset="0"/>
                <a:cs typeface="Arial" panose="020B0604020202020204" pitchFamily="34" charset="0"/>
              </a:rPr>
              <a:t>canh</a:t>
            </a:r>
            <a:r>
              <a:rPr lang="fr-FR" sz="4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FF0000"/>
                </a:solidFill>
                <a:latin typeface="Arial" panose="020B0604020202020204" pitchFamily="34" charset="0"/>
                <a:ea typeface="Calibri" panose="020F0502020204030204" pitchFamily="34" charset="0"/>
                <a:cs typeface="Arial" panose="020B0604020202020204" pitchFamily="34" charset="0"/>
              </a:rPr>
              <a:t>tĩnh</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2B20E1F-A489-4EA2-A4E4-7DE9B1358D93}"/>
              </a:ext>
            </a:extLst>
          </p:cNvPr>
          <p:cNvPicPr>
            <a:picLocks noChangeAspect="1"/>
          </p:cNvPicPr>
          <p:nvPr/>
        </p:nvPicPr>
        <p:blipFill rotWithShape="1">
          <a:blip r:embed="rId10">
            <a:extLst>
              <a:ext uri="{28A0092B-C50C-407E-A947-70E740481C1C}">
                <a14:useLocalDpi xmlns:a14="http://schemas.microsoft.com/office/drawing/2010/main" val="0"/>
              </a:ext>
            </a:extLst>
          </a:blip>
          <a:srcRect l="6942" t="19489" r="80263" b="69178"/>
          <a:stretch/>
        </p:blipFill>
        <p:spPr>
          <a:xfrm>
            <a:off x="2211829" y="5124975"/>
            <a:ext cx="3445028" cy="3400534"/>
          </a:xfrm>
          <a:prstGeom prst="rect">
            <a:avLst/>
          </a:prstGeom>
        </p:spPr>
      </p:pic>
      <p:sp>
        <p:nvSpPr>
          <p:cNvPr id="5" name="TextBox 4">
            <a:extLst>
              <a:ext uri="{FF2B5EF4-FFF2-40B4-BE49-F238E27FC236}">
                <a16:creationId xmlns:a16="http://schemas.microsoft.com/office/drawing/2014/main" id="{4D7AFEF0-C9FE-4FB6-AD7D-D3206578163F}"/>
              </a:ext>
            </a:extLst>
          </p:cNvPr>
          <p:cNvSpPr txBox="1"/>
          <p:nvPr/>
        </p:nvSpPr>
        <p:spPr>
          <a:xfrm>
            <a:off x="1276605" y="1526158"/>
            <a:ext cx="8428504" cy="833883"/>
          </a:xfrm>
          <a:prstGeom prst="rect">
            <a:avLst/>
          </a:prstGeom>
          <a:noFill/>
        </p:spPr>
        <p:txBody>
          <a:bodyPr wrap="square" rtlCol="0">
            <a:spAutoFit/>
          </a:bodyPr>
          <a:lstStyle/>
          <a:p>
            <a:pPr algn="just">
              <a:lnSpc>
                <a:spcPct val="150000"/>
              </a:lnSpc>
            </a:pPr>
            <a:r>
              <a:rPr lang="vi-VN" sz="3600" b="1" dirty="0"/>
              <a:t>1. Chuẩn bị</a:t>
            </a:r>
            <a:endParaRPr lang="en-US" sz="3600" b="1" dirty="0"/>
          </a:p>
        </p:txBody>
      </p:sp>
      <p:sp>
        <p:nvSpPr>
          <p:cNvPr id="6" name="TextBox 5">
            <a:extLst>
              <a:ext uri="{FF2B5EF4-FFF2-40B4-BE49-F238E27FC236}">
                <a16:creationId xmlns:a16="http://schemas.microsoft.com/office/drawing/2014/main" id="{E8464D14-8967-4AF4-82B5-E803A40C71A4}"/>
              </a:ext>
            </a:extLst>
          </p:cNvPr>
          <p:cNvSpPr txBox="1"/>
          <p:nvPr/>
        </p:nvSpPr>
        <p:spPr>
          <a:xfrm>
            <a:off x="1714500" y="2264329"/>
            <a:ext cx="14859000" cy="1490152"/>
          </a:xfrm>
          <a:prstGeom prst="rect">
            <a:avLst/>
          </a:prstGeom>
          <a:noFill/>
        </p:spPr>
        <p:txBody>
          <a:bodyPr wrap="square" rtlCol="0">
            <a:spAutoFit/>
          </a:bodyPr>
          <a:lstStyle/>
          <a:p>
            <a:pPr algn="just">
              <a:lnSpc>
                <a:spcPct val="150000"/>
              </a:lnSpc>
            </a:pPr>
            <a:r>
              <a:rPr lang="vi-VN" sz="3200" dirty="0"/>
              <a:t>Cây xà lách con, trấu hun, mút xốp, máy đo pH/EC, kính nhựa, lọ nhỏ giọt, rọ nhựa, thùng xốp có nắp đục lỗ tròn, dung dịch dinh dưỡng. </a:t>
            </a:r>
            <a:endParaRPr lang="en-US" sz="3200" dirty="0"/>
          </a:p>
        </p:txBody>
      </p:sp>
      <p:sp>
        <p:nvSpPr>
          <p:cNvPr id="13" name="TextBox 12">
            <a:extLst>
              <a:ext uri="{FF2B5EF4-FFF2-40B4-BE49-F238E27FC236}">
                <a16:creationId xmlns:a16="http://schemas.microsoft.com/office/drawing/2014/main" id="{C3478A07-A879-4680-BE86-0C8FD7D5078E}"/>
              </a:ext>
            </a:extLst>
          </p:cNvPr>
          <p:cNvSpPr txBox="1"/>
          <p:nvPr/>
        </p:nvSpPr>
        <p:spPr>
          <a:xfrm>
            <a:off x="1276605" y="3816630"/>
            <a:ext cx="8428504" cy="833883"/>
          </a:xfrm>
          <a:prstGeom prst="rect">
            <a:avLst/>
          </a:prstGeom>
          <a:noFill/>
        </p:spPr>
        <p:txBody>
          <a:bodyPr wrap="square" rtlCol="0">
            <a:spAutoFit/>
          </a:bodyPr>
          <a:lstStyle/>
          <a:p>
            <a:pPr algn="just">
              <a:lnSpc>
                <a:spcPct val="150000"/>
              </a:lnSpc>
            </a:pPr>
            <a:r>
              <a:rPr lang="vi-VN" sz="3600" b="1" dirty="0"/>
              <a:t>2. Quy trình thực hiện</a:t>
            </a:r>
            <a:endParaRPr lang="en-US" sz="3600" b="1" dirty="0"/>
          </a:p>
        </p:txBody>
      </p:sp>
      <p:sp>
        <p:nvSpPr>
          <p:cNvPr id="8" name="TextBox 7">
            <a:extLst>
              <a:ext uri="{FF2B5EF4-FFF2-40B4-BE49-F238E27FC236}">
                <a16:creationId xmlns:a16="http://schemas.microsoft.com/office/drawing/2014/main" id="{539F4DDD-949C-4340-BA61-E7B99651776D}"/>
              </a:ext>
            </a:extLst>
          </p:cNvPr>
          <p:cNvSpPr txBox="1"/>
          <p:nvPr/>
        </p:nvSpPr>
        <p:spPr>
          <a:xfrm>
            <a:off x="7763741" y="4564475"/>
            <a:ext cx="8420100" cy="2217082"/>
          </a:xfrm>
          <a:prstGeom prst="rect">
            <a:avLst/>
          </a:prstGeom>
          <a:noFill/>
        </p:spPr>
        <p:txBody>
          <a:bodyPr wrap="square" rtlCol="0">
            <a:spAutoFit/>
          </a:bodyPr>
          <a:lstStyle/>
          <a:p>
            <a:pPr algn="just">
              <a:lnSpc>
                <a:spcPct val="150000"/>
              </a:lnSpc>
            </a:pPr>
            <a:r>
              <a:rPr lang="vi-VN" sz="3200" dirty="0">
                <a:latin typeface="Arial" panose="020B0604020202020204" pitchFamily="34" charset="0"/>
                <a:cs typeface="Arial" panose="020B0604020202020204" pitchFamily="34" charset="0"/>
              </a:rPr>
              <a:t>Bước 1. Pha dung dịch dinh dưỡng theo công thức có sẵn vào thùng xốp. Thùng xốp cần lót nylon nếu rò rỉ nước.</a:t>
            </a:r>
            <a:endParaRPr lang="en-US" sz="32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63D42AB0-9E60-4575-B3B9-246DA309FED9}"/>
                  </a:ext>
                </a:extLst>
              </p:cNvPr>
              <p:cNvSpPr txBox="1"/>
              <p:nvPr/>
            </p:nvSpPr>
            <p:spPr>
              <a:xfrm>
                <a:off x="7763741" y="6946612"/>
                <a:ext cx="8420100" cy="2955746"/>
              </a:xfrm>
              <a:prstGeom prst="rect">
                <a:avLst/>
              </a:prstGeom>
              <a:noFill/>
            </p:spPr>
            <p:txBody>
              <a:bodyPr wrap="square" rtlCol="0">
                <a:spAutoFit/>
              </a:bodyPr>
              <a:lstStyle/>
              <a:p>
                <a:pPr algn="just">
                  <a:lnSpc>
                    <a:spcPct val="150000"/>
                  </a:lnSpc>
                </a:pPr>
                <a:r>
                  <a:rPr lang="vi-VN" sz="3200" dirty="0">
                    <a:latin typeface="Arial" panose="020B0604020202020204" pitchFamily="34" charset="0"/>
                    <a:cs typeface="Arial" panose="020B0604020202020204" pitchFamily="34" charset="0"/>
                  </a:rPr>
                  <a:t>Bước 2. Điều chỉnh dung dịch dinh dưỡng có EC xấp xỉ 1,5mS/cm và pH xấp xỉ 6,0. Sử dụng phosphoric acid (</a:t>
                </a:r>
                <a14:m>
                  <m:oMath xmlns:m="http://schemas.openxmlformats.org/officeDocument/2006/math">
                    <m:sSub>
                      <m:sSubPr>
                        <m:ctrlPr>
                          <a:rPr lang="vi-VN" sz="3200" smtClean="0">
                            <a:latin typeface="Cambria Math" panose="02040503050406030204" pitchFamily="18" charset="0"/>
                            <a:cs typeface="Arial" panose="020B0604020202020204" pitchFamily="34" charset="0"/>
                          </a:rPr>
                        </m:ctrlPr>
                      </m:sSubPr>
                      <m:e>
                        <m:r>
                          <m:rPr>
                            <m:sty m:val="p"/>
                          </m:rPr>
                          <a:rPr lang="vi-VN" sz="3200" b="0" i="0" smtClean="0">
                            <a:latin typeface="Cambria Math" panose="02040503050406030204" pitchFamily="18" charset="0"/>
                            <a:cs typeface="Arial" panose="020B0604020202020204" pitchFamily="34" charset="0"/>
                          </a:rPr>
                          <m:t>H</m:t>
                        </m:r>
                      </m:e>
                      <m:sub>
                        <m:r>
                          <a:rPr lang="vi-VN" sz="3200" b="0" i="0" smtClean="0">
                            <a:latin typeface="Cambria Math" panose="02040503050406030204" pitchFamily="18" charset="0"/>
                            <a:cs typeface="Arial" panose="020B0604020202020204" pitchFamily="34" charset="0"/>
                          </a:rPr>
                          <m:t>2</m:t>
                        </m:r>
                      </m:sub>
                    </m:sSub>
                    <m:r>
                      <m:rPr>
                        <m:sty m:val="p"/>
                      </m:rPr>
                      <a:rPr lang="vi-VN" sz="3200" b="0" i="0" smtClean="0">
                        <a:latin typeface="Cambria Math" panose="02040503050406030204" pitchFamily="18" charset="0"/>
                        <a:cs typeface="Arial" panose="020B0604020202020204" pitchFamily="34" charset="0"/>
                      </a:rPr>
                      <m:t>P</m:t>
                    </m:r>
                    <m:sSub>
                      <m:sSubPr>
                        <m:ctrlPr>
                          <a:rPr lang="vi-VN" sz="3200" b="0" smtClean="0">
                            <a:latin typeface="Cambria Math" panose="02040503050406030204" pitchFamily="18" charset="0"/>
                            <a:cs typeface="Arial" panose="020B0604020202020204" pitchFamily="34" charset="0"/>
                          </a:rPr>
                        </m:ctrlPr>
                      </m:sSubPr>
                      <m:e>
                        <m:r>
                          <m:rPr>
                            <m:sty m:val="p"/>
                          </m:rPr>
                          <a:rPr lang="vi-VN" sz="3200" b="0" i="0" smtClean="0">
                            <a:latin typeface="Cambria Math" panose="02040503050406030204" pitchFamily="18" charset="0"/>
                            <a:cs typeface="Arial" panose="020B0604020202020204" pitchFamily="34" charset="0"/>
                          </a:rPr>
                          <m:t>O</m:t>
                        </m:r>
                      </m:e>
                      <m:sub>
                        <m:r>
                          <a:rPr lang="vi-VN" sz="3200" b="0" i="0" smtClean="0">
                            <a:latin typeface="Cambria Math" panose="02040503050406030204" pitchFamily="18" charset="0"/>
                            <a:cs typeface="Arial" panose="020B0604020202020204" pitchFamily="34" charset="0"/>
                          </a:rPr>
                          <m:t>4</m:t>
                        </m:r>
                      </m:sub>
                    </m:sSub>
                  </m:oMath>
                </a14:m>
                <a:r>
                  <a:rPr lang="vi-VN" sz="3200" dirty="0">
                    <a:latin typeface="Arial" panose="020B0604020202020204" pitchFamily="34" charset="0"/>
                    <a:cs typeface="Arial" panose="020B0604020202020204" pitchFamily="34" charset="0"/>
                  </a:rPr>
                  <a:t>) bổ sung vào dung dịch để giảm pH.</a:t>
                </a:r>
                <a:endParaRPr lang="en-US" sz="3200" dirty="0">
                  <a:latin typeface="Arial" panose="020B0604020202020204" pitchFamily="34" charset="0"/>
                  <a:cs typeface="Arial" panose="020B0604020202020204" pitchFamily="34" charset="0"/>
                </a:endParaRPr>
              </a:p>
            </p:txBody>
          </p:sp>
        </mc:Choice>
        <mc:Fallback>
          <p:sp>
            <p:nvSpPr>
              <p:cNvPr id="15" name="TextBox 14">
                <a:extLst>
                  <a:ext uri="{FF2B5EF4-FFF2-40B4-BE49-F238E27FC236}">
                    <a16:creationId xmlns:a16="http://schemas.microsoft.com/office/drawing/2014/main" id="{63D42AB0-9E60-4575-B3B9-246DA309FED9}"/>
                  </a:ext>
                </a:extLst>
              </p:cNvPr>
              <p:cNvSpPr txBox="1">
                <a:spLocks noRot="1" noChangeAspect="1" noMove="1" noResize="1" noEditPoints="1" noAdjustHandles="1" noChangeArrowheads="1" noChangeShapeType="1" noTextEdit="1"/>
              </p:cNvSpPr>
              <p:nvPr/>
            </p:nvSpPr>
            <p:spPr>
              <a:xfrm>
                <a:off x="7763741" y="6946612"/>
                <a:ext cx="8420100" cy="2955746"/>
              </a:xfrm>
              <a:prstGeom prst="rect">
                <a:avLst/>
              </a:prstGeom>
              <a:blipFill>
                <a:blip r:embed="rId11"/>
                <a:stretch>
                  <a:fillRect l="-1883" r="-1810" b="-5992"/>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CB2D1443-D36E-4DFA-BB00-0C30A809C0FF}"/>
              </a:ext>
            </a:extLst>
          </p:cNvPr>
          <p:cNvSpPr txBox="1"/>
          <p:nvPr/>
        </p:nvSpPr>
        <p:spPr>
          <a:xfrm>
            <a:off x="1709822" y="8795031"/>
            <a:ext cx="4449041" cy="669094"/>
          </a:xfrm>
          <a:prstGeom prst="rect">
            <a:avLst/>
          </a:prstGeom>
          <a:noFill/>
        </p:spPr>
        <p:txBody>
          <a:bodyPr wrap="square" rtlCol="0">
            <a:spAutoFit/>
          </a:bodyPr>
          <a:lstStyle/>
          <a:p>
            <a:pPr algn="ctr">
              <a:lnSpc>
                <a:spcPct val="150000"/>
              </a:lnSpc>
            </a:pPr>
            <a:r>
              <a:rPr lang="vi-VN" sz="2800" i="1" dirty="0"/>
              <a:t>Hình 21.9. Pha dung dịch</a:t>
            </a:r>
            <a:endParaRPr lang="en-US" sz="2800" i="1" dirty="0"/>
          </a:p>
        </p:txBody>
      </p:sp>
    </p:spTree>
    <p:extLst>
      <p:ext uri="{BB962C8B-B14F-4D97-AF65-F5344CB8AC3E}">
        <p14:creationId xmlns:p14="http://schemas.microsoft.com/office/powerpoint/2010/main" val="5186345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3" grpId="0"/>
      <p:bldP spid="8" grpId="0"/>
      <p:bldP spid="15"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52581" y="7249534"/>
            <a:ext cx="1335419" cy="302255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8286"/>
            <a:ext cx="2497793" cy="581305"/>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853852" y="0"/>
            <a:ext cx="434148" cy="3022553"/>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895277" y="0"/>
            <a:ext cx="2397485" cy="2083633"/>
          </a:xfrm>
          <a:prstGeom prst="rect">
            <a:avLst/>
          </a:prstGeom>
        </p:spPr>
      </p:pic>
      <p:sp>
        <p:nvSpPr>
          <p:cNvPr id="3" name="Hộp Văn bản 2">
            <a:extLst>
              <a:ext uri="{FF2B5EF4-FFF2-40B4-BE49-F238E27FC236}">
                <a16:creationId xmlns:a16="http://schemas.microsoft.com/office/drawing/2014/main" id="{562884A5-4233-45CF-373A-321E27C2E0A7}"/>
              </a:ext>
            </a:extLst>
          </p:cNvPr>
          <p:cNvSpPr txBox="1"/>
          <p:nvPr/>
        </p:nvSpPr>
        <p:spPr>
          <a:xfrm>
            <a:off x="3801490" y="383549"/>
            <a:ext cx="11114500" cy="982513"/>
          </a:xfrm>
          <a:prstGeom prst="rect">
            <a:avLst/>
          </a:prstGeom>
          <a:noFill/>
        </p:spPr>
        <p:txBody>
          <a:bodyPr wrap="square">
            <a:spAutoFit/>
          </a:bodyPr>
          <a:lstStyle/>
          <a:p>
            <a:pPr marL="0" marR="0" lvl="0" indent="0" algn="ctr" defTabSz="914400" rtl="0" eaLnBrk="1" fontAlgn="auto" latinLnBrk="0" hangingPunct="1">
              <a:lnSpc>
                <a:spcPct val="150000"/>
              </a:lnSpc>
              <a:spcBef>
                <a:spcPts val="600"/>
              </a:spcBef>
              <a:spcAft>
                <a:spcPts val="0"/>
              </a:spcAft>
              <a:buClrTx/>
              <a:buSzTx/>
              <a:buFontTx/>
              <a:buNone/>
              <a:tabLst/>
              <a:defRPr/>
            </a:pPr>
            <a:r>
              <a:rPr kumimoji="0" lang="fr-FR" sz="44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Thực</a:t>
            </a:r>
            <a:r>
              <a:rPr kumimoji="0" lang="fr-FR"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hành</a:t>
            </a:r>
            <a:r>
              <a:rPr kumimoji="0" lang="fr-FR"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trồng</a:t>
            </a:r>
            <a:r>
              <a:rPr kumimoji="0" lang="fr-FR"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rau</a:t>
            </a:r>
            <a:r>
              <a:rPr kumimoji="0" lang="fr-FR"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thuỷ</a:t>
            </a:r>
            <a:r>
              <a:rPr kumimoji="0" lang="fr-FR"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canh</a:t>
            </a:r>
            <a:r>
              <a:rPr kumimoji="0" lang="fr-FR"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tĩnh</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539F4DDD-949C-4340-BA61-E7B99651776D}"/>
                  </a:ext>
                </a:extLst>
              </p:cNvPr>
              <p:cNvSpPr txBox="1"/>
              <p:nvPr/>
            </p:nvSpPr>
            <p:spPr>
              <a:xfrm>
                <a:off x="6553200" y="2837630"/>
                <a:ext cx="9075907" cy="147841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Bước</a:t>
                </a:r>
                <a:r>
                  <a:rPr kumimoji="0" lang="vi-VN"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3. Đục lỗ trên nắp thùng xốp với khoảng cách 15 </a:t>
                </a:r>
                <a14:m>
                  <m:oMath xmlns:m="http://schemas.openxmlformats.org/officeDocument/2006/math">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15 cm và</a:t>
                </a:r>
                <a:r>
                  <a:rPr kumimoji="0" lang="vi-VN"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lồng vừa rọ nhựa.</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8" name="TextBox 7">
                <a:extLst>
                  <a:ext uri="{FF2B5EF4-FFF2-40B4-BE49-F238E27FC236}">
                    <a16:creationId xmlns:a16="http://schemas.microsoft.com/office/drawing/2014/main" id="{539F4DDD-949C-4340-BA61-E7B99651776D}"/>
                  </a:ext>
                </a:extLst>
              </p:cNvPr>
              <p:cNvSpPr txBox="1">
                <a:spLocks noRot="1" noChangeAspect="1" noMove="1" noResize="1" noEditPoints="1" noAdjustHandles="1" noChangeArrowheads="1" noChangeShapeType="1" noTextEdit="1"/>
              </p:cNvSpPr>
              <p:nvPr/>
            </p:nvSpPr>
            <p:spPr>
              <a:xfrm>
                <a:off x="6553200" y="2837630"/>
                <a:ext cx="9075907" cy="1478418"/>
              </a:xfrm>
              <a:prstGeom prst="rect">
                <a:avLst/>
              </a:prstGeom>
              <a:blipFill>
                <a:blip r:embed="rId10"/>
                <a:stretch>
                  <a:fillRect l="-1679" r="-1679" b="-12346"/>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63D42AB0-9E60-4575-B3B9-246DA309FED9}"/>
              </a:ext>
            </a:extLst>
          </p:cNvPr>
          <p:cNvSpPr txBox="1"/>
          <p:nvPr/>
        </p:nvSpPr>
        <p:spPr>
          <a:xfrm>
            <a:off x="6553200" y="6710161"/>
            <a:ext cx="9188840" cy="147841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Bước</a:t>
            </a:r>
            <a:r>
              <a:rPr kumimoji="0" lang="vi-VN"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4. Làm ướt giá thể bằng cách cho trấu hun hoặc xơ dừa hoặc mút xốp ngập nước rồi vớt ra.</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CB2D1443-D36E-4DFA-BB00-0C30A809C0FF}"/>
              </a:ext>
            </a:extLst>
          </p:cNvPr>
          <p:cNvSpPr txBox="1"/>
          <p:nvPr/>
        </p:nvSpPr>
        <p:spPr>
          <a:xfrm>
            <a:off x="1116434" y="4833579"/>
            <a:ext cx="4449041" cy="66909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Hình</a:t>
            </a:r>
            <a:r>
              <a:rPr kumimoji="0" lang="vi-VN" sz="2800" b="0" i="1" u="none" strike="noStrike" kern="1200" cap="none" spc="0" normalizeH="0" noProof="0" dirty="0">
                <a:ln>
                  <a:noFill/>
                </a:ln>
                <a:solidFill>
                  <a:prstClr val="black"/>
                </a:solidFill>
                <a:effectLst/>
                <a:uLnTx/>
                <a:uFillTx/>
                <a:latin typeface="Arial" panose="020B0604020202020204" pitchFamily="34" charset="0"/>
                <a:ea typeface="+mn-ea"/>
                <a:cs typeface="+mn-cs"/>
              </a:rPr>
              <a:t> 21.10. Đục lỗ</a:t>
            </a: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89C5D76D-31B9-4C88-A9F8-FD99D7207089}"/>
              </a:ext>
            </a:extLst>
          </p:cNvPr>
          <p:cNvPicPr>
            <a:picLocks noChangeAspect="1"/>
          </p:cNvPicPr>
          <p:nvPr/>
        </p:nvPicPr>
        <p:blipFill rotWithShape="1">
          <a:blip r:embed="rId11">
            <a:extLst>
              <a:ext uri="{28A0092B-C50C-407E-A947-70E740481C1C}">
                <a14:useLocalDpi xmlns:a14="http://schemas.microsoft.com/office/drawing/2010/main" val="0"/>
              </a:ext>
            </a:extLst>
          </a:blip>
          <a:srcRect l="51369" t="17835" r="29750" b="72320"/>
          <a:stretch/>
        </p:blipFill>
        <p:spPr>
          <a:xfrm>
            <a:off x="740330" y="1755818"/>
            <a:ext cx="5201251" cy="3022552"/>
          </a:xfrm>
          <a:prstGeom prst="rect">
            <a:avLst/>
          </a:prstGeom>
        </p:spPr>
      </p:pic>
      <p:pic>
        <p:nvPicPr>
          <p:cNvPr id="16" name="Picture 15">
            <a:extLst>
              <a:ext uri="{FF2B5EF4-FFF2-40B4-BE49-F238E27FC236}">
                <a16:creationId xmlns:a16="http://schemas.microsoft.com/office/drawing/2014/main" id="{BBCB610F-2542-4857-BA1F-8E70A6D883D5}"/>
              </a:ext>
            </a:extLst>
          </p:cNvPr>
          <p:cNvPicPr>
            <a:picLocks noChangeAspect="1"/>
          </p:cNvPicPr>
          <p:nvPr/>
        </p:nvPicPr>
        <p:blipFill rotWithShape="1">
          <a:blip r:embed="rId11">
            <a:extLst>
              <a:ext uri="{28A0092B-C50C-407E-A947-70E740481C1C}">
                <a14:useLocalDpi xmlns:a14="http://schemas.microsoft.com/office/drawing/2010/main" val="0"/>
              </a:ext>
            </a:extLst>
          </a:blip>
          <a:srcRect l="77452" t="17702" r="7047" b="71953"/>
          <a:stretch/>
        </p:blipFill>
        <p:spPr>
          <a:xfrm>
            <a:off x="914400" y="5784932"/>
            <a:ext cx="5027181" cy="3328877"/>
          </a:xfrm>
          <a:prstGeom prst="rect">
            <a:avLst/>
          </a:prstGeom>
        </p:spPr>
      </p:pic>
      <p:sp>
        <p:nvSpPr>
          <p:cNvPr id="17" name="TextBox 16">
            <a:extLst>
              <a:ext uri="{FF2B5EF4-FFF2-40B4-BE49-F238E27FC236}">
                <a16:creationId xmlns:a16="http://schemas.microsoft.com/office/drawing/2014/main" id="{B92F15BE-7320-4C78-B8DB-092A71372F59}"/>
              </a:ext>
            </a:extLst>
          </p:cNvPr>
          <p:cNvSpPr txBox="1"/>
          <p:nvPr/>
        </p:nvSpPr>
        <p:spPr>
          <a:xfrm>
            <a:off x="977295" y="9113809"/>
            <a:ext cx="5027181" cy="66909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Hình</a:t>
            </a:r>
            <a:r>
              <a:rPr kumimoji="0" lang="vi-VN" sz="2800" b="0" i="1" u="none" strike="noStrike" kern="1200" cap="none" spc="0" normalizeH="0" noProof="0" dirty="0">
                <a:ln>
                  <a:noFill/>
                </a:ln>
                <a:solidFill>
                  <a:prstClr val="black"/>
                </a:solidFill>
                <a:effectLst/>
                <a:uLnTx/>
                <a:uFillTx/>
                <a:latin typeface="Arial" panose="020B0604020202020204" pitchFamily="34" charset="0"/>
                <a:ea typeface="+mn-ea"/>
                <a:cs typeface="+mn-cs"/>
              </a:rPr>
              <a:t> 21.11. Làm ướt giá thể</a:t>
            </a: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1315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par>
                                <p:cTn id="28" presetID="53" presetClass="entr" presetSubtype="16"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 calcmode="lin" valueType="num">
                                      <p:cBhvr additive="base">
                                        <p:cTn id="3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2"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52581" y="7249534"/>
            <a:ext cx="1335419" cy="302255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8286"/>
            <a:ext cx="2497793" cy="581305"/>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853852" y="0"/>
            <a:ext cx="434148" cy="3022553"/>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895277" y="0"/>
            <a:ext cx="2397485" cy="2083633"/>
          </a:xfrm>
          <a:prstGeom prst="rect">
            <a:avLst/>
          </a:prstGeom>
        </p:spPr>
      </p:pic>
      <p:sp>
        <p:nvSpPr>
          <p:cNvPr id="3" name="Hộp Văn bản 2">
            <a:extLst>
              <a:ext uri="{FF2B5EF4-FFF2-40B4-BE49-F238E27FC236}">
                <a16:creationId xmlns:a16="http://schemas.microsoft.com/office/drawing/2014/main" id="{562884A5-4233-45CF-373A-321E27C2E0A7}"/>
              </a:ext>
            </a:extLst>
          </p:cNvPr>
          <p:cNvSpPr txBox="1"/>
          <p:nvPr/>
        </p:nvSpPr>
        <p:spPr>
          <a:xfrm>
            <a:off x="3801490" y="383549"/>
            <a:ext cx="11114500" cy="982513"/>
          </a:xfrm>
          <a:prstGeom prst="rect">
            <a:avLst/>
          </a:prstGeom>
          <a:noFill/>
        </p:spPr>
        <p:txBody>
          <a:bodyPr wrap="square">
            <a:spAutoFit/>
          </a:bodyPr>
          <a:lstStyle/>
          <a:p>
            <a:pPr marL="0" marR="0" lvl="0" indent="0" algn="ctr" defTabSz="914400" rtl="0" eaLnBrk="1" fontAlgn="auto" latinLnBrk="0" hangingPunct="1">
              <a:lnSpc>
                <a:spcPct val="150000"/>
              </a:lnSpc>
              <a:spcBef>
                <a:spcPts val="600"/>
              </a:spcBef>
              <a:spcAft>
                <a:spcPts val="0"/>
              </a:spcAft>
              <a:buClrTx/>
              <a:buSzTx/>
              <a:buFontTx/>
              <a:buNone/>
              <a:tabLst/>
              <a:defRPr/>
            </a:pPr>
            <a:r>
              <a:rPr kumimoji="0" lang="fr-FR" sz="44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Thực</a:t>
            </a:r>
            <a:r>
              <a:rPr kumimoji="0" lang="fr-FR"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hành</a:t>
            </a:r>
            <a:r>
              <a:rPr kumimoji="0" lang="fr-FR"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trồng</a:t>
            </a:r>
            <a:r>
              <a:rPr kumimoji="0" lang="fr-FR"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rau</a:t>
            </a:r>
            <a:r>
              <a:rPr kumimoji="0" lang="fr-FR"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thuỷ</a:t>
            </a:r>
            <a:r>
              <a:rPr kumimoji="0" lang="fr-FR"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canh</a:t>
            </a:r>
            <a:r>
              <a:rPr kumimoji="0" lang="fr-FR"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tĩnh</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539F4DDD-949C-4340-BA61-E7B99651776D}"/>
              </a:ext>
            </a:extLst>
          </p:cNvPr>
          <p:cNvSpPr txBox="1"/>
          <p:nvPr/>
        </p:nvSpPr>
        <p:spPr>
          <a:xfrm>
            <a:off x="6553200" y="2559693"/>
            <a:ext cx="9075907" cy="147841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Bước</a:t>
            </a:r>
            <a:r>
              <a:rPr kumimoji="0" lang="vi-VN"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5. Cho trấu hun hoặc xơ dừa hoặc mút xốp ướt vào rọ.</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63D42AB0-9E60-4575-B3B9-246DA309FED9}"/>
              </a:ext>
            </a:extLst>
          </p:cNvPr>
          <p:cNvSpPr txBox="1"/>
          <p:nvPr/>
        </p:nvSpPr>
        <p:spPr>
          <a:xfrm>
            <a:off x="6553200" y="6710161"/>
            <a:ext cx="9188840" cy="147841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Bước</a:t>
            </a:r>
            <a:r>
              <a:rPr kumimoji="0" lang="vi-VN"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6. </a:t>
            </a:r>
            <a:r>
              <a:rPr lang="vi-VN" sz="3200" dirty="0">
                <a:solidFill>
                  <a:prstClr val="black"/>
                </a:solidFill>
                <a:latin typeface="Arial" panose="020B0604020202020204" pitchFamily="34" charset="0"/>
                <a:cs typeface="Arial" panose="020B0604020202020204" pitchFamily="34" charset="0"/>
              </a:rPr>
              <a:t>Đặt cây vào giữa rọ. Đặt các rọ cây vào nắp thùng xốp.</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CB2D1443-D36E-4DFA-BB00-0C30A809C0FF}"/>
              </a:ext>
            </a:extLst>
          </p:cNvPr>
          <p:cNvSpPr txBox="1"/>
          <p:nvPr/>
        </p:nvSpPr>
        <p:spPr>
          <a:xfrm>
            <a:off x="1116434" y="4833579"/>
            <a:ext cx="5208166" cy="66909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Hình 21.12. Cho giá</a:t>
            </a:r>
            <a:r>
              <a:rPr kumimoji="0" lang="vi-VN" sz="2800" b="0" i="1" u="none" strike="noStrike" kern="1200" cap="none" spc="0" normalizeH="0" noProof="0" dirty="0">
                <a:ln>
                  <a:noFill/>
                </a:ln>
                <a:solidFill>
                  <a:prstClr val="black"/>
                </a:solidFill>
                <a:effectLst/>
                <a:uLnTx/>
                <a:uFillTx/>
                <a:latin typeface="Arial" panose="020B0604020202020204" pitchFamily="34" charset="0"/>
                <a:ea typeface="+mn-ea"/>
                <a:cs typeface="+mn-cs"/>
              </a:rPr>
              <a:t> thể vào rọ</a:t>
            </a: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BBCB610F-2542-4857-BA1F-8E70A6D883D5}"/>
              </a:ext>
            </a:extLst>
          </p:cNvPr>
          <p:cNvPicPr>
            <a:picLocks noChangeAspect="1"/>
          </p:cNvPicPr>
          <p:nvPr/>
        </p:nvPicPr>
        <p:blipFill rotWithShape="1">
          <a:blip r:embed="rId10">
            <a:extLst>
              <a:ext uri="{28A0092B-C50C-407E-A947-70E740481C1C}">
                <a14:useLocalDpi xmlns:a14="http://schemas.microsoft.com/office/drawing/2010/main" val="0"/>
              </a:ext>
            </a:extLst>
          </a:blip>
          <a:srcRect l="31249" t="44756" r="53250" b="44637"/>
          <a:stretch/>
        </p:blipFill>
        <p:spPr>
          <a:xfrm>
            <a:off x="1206927" y="5955447"/>
            <a:ext cx="4651963" cy="3158362"/>
          </a:xfrm>
          <a:prstGeom prst="rect">
            <a:avLst/>
          </a:prstGeom>
        </p:spPr>
      </p:pic>
      <p:sp>
        <p:nvSpPr>
          <p:cNvPr id="17" name="TextBox 16">
            <a:extLst>
              <a:ext uri="{FF2B5EF4-FFF2-40B4-BE49-F238E27FC236}">
                <a16:creationId xmlns:a16="http://schemas.microsoft.com/office/drawing/2014/main" id="{B92F15BE-7320-4C78-B8DB-092A71372F59}"/>
              </a:ext>
            </a:extLst>
          </p:cNvPr>
          <p:cNvSpPr txBox="1"/>
          <p:nvPr/>
        </p:nvSpPr>
        <p:spPr>
          <a:xfrm>
            <a:off x="977295" y="9113809"/>
            <a:ext cx="5027181" cy="66909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Hình 21.13. </a:t>
            </a:r>
            <a:r>
              <a:rPr lang="vi-VN" sz="2800" i="1" dirty="0">
                <a:solidFill>
                  <a:prstClr val="black"/>
                </a:solidFill>
                <a:latin typeface="Arial" panose="020B0604020202020204" pitchFamily="34" charset="0"/>
              </a:rPr>
              <a:t>Đặt cây vào rọ</a:t>
            </a: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B07BDDEC-083E-4741-BD72-8144E8B12947}"/>
              </a:ext>
            </a:extLst>
          </p:cNvPr>
          <p:cNvPicPr>
            <a:picLocks noChangeAspect="1"/>
          </p:cNvPicPr>
          <p:nvPr/>
        </p:nvPicPr>
        <p:blipFill rotWithShape="1">
          <a:blip r:embed="rId10">
            <a:extLst>
              <a:ext uri="{28A0092B-C50C-407E-A947-70E740481C1C}">
                <a14:useLocalDpi xmlns:a14="http://schemas.microsoft.com/office/drawing/2010/main" val="0"/>
              </a:ext>
            </a:extLst>
          </a:blip>
          <a:srcRect l="5801" t="43682" r="77155" b="44450"/>
          <a:stretch/>
        </p:blipFill>
        <p:spPr>
          <a:xfrm>
            <a:off x="1744090" y="1501790"/>
            <a:ext cx="4114800" cy="3193149"/>
          </a:xfrm>
          <a:prstGeom prst="rect">
            <a:avLst/>
          </a:prstGeom>
        </p:spPr>
      </p:pic>
    </p:spTree>
    <p:extLst>
      <p:ext uri="{BB962C8B-B14F-4D97-AF65-F5344CB8AC3E}">
        <p14:creationId xmlns:p14="http://schemas.microsoft.com/office/powerpoint/2010/main" val="33514732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par>
                                <p:cTn id="26" presetID="22" presetClass="entr" presetSubtype="4"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33"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2"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9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21200" y="16329"/>
            <a:ext cx="625666" cy="324637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1134" y="7635601"/>
            <a:ext cx="1905000" cy="231803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73335" y="7024293"/>
            <a:ext cx="2273531" cy="2248729"/>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52535" y="1064963"/>
            <a:ext cx="715129" cy="2273531"/>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031789" y="7635601"/>
            <a:ext cx="1004487" cy="2273531"/>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28600" y="-952500"/>
            <a:ext cx="3629343" cy="3154229"/>
          </a:xfrm>
          <a:prstGeom prst="rect">
            <a:avLst/>
          </a:prstGeom>
        </p:spPr>
      </p:pic>
      <p:pic>
        <p:nvPicPr>
          <p:cNvPr id="3" name="Picture 2">
            <a:extLst>
              <a:ext uri="{FF2B5EF4-FFF2-40B4-BE49-F238E27FC236}">
                <a16:creationId xmlns:a16="http://schemas.microsoft.com/office/drawing/2014/main" id="{1AA7FAAA-A591-4E84-9E18-BB952ADD6D38}"/>
              </a:ext>
            </a:extLst>
          </p:cNvPr>
          <p:cNvPicPr>
            <a:picLocks noChangeAspect="1"/>
          </p:cNvPicPr>
          <p:nvPr/>
        </p:nvPicPr>
        <p:blipFill rotWithShape="1">
          <a:blip r:embed="rId14">
            <a:extLst>
              <a:ext uri="{28A0092B-C50C-407E-A947-70E740481C1C}">
                <a14:useLocalDpi xmlns:a14="http://schemas.microsoft.com/office/drawing/2010/main" val="0"/>
              </a:ext>
            </a:extLst>
          </a:blip>
          <a:srcRect l="15532" t="23984" r="65481" b="22383"/>
          <a:stretch/>
        </p:blipFill>
        <p:spPr>
          <a:xfrm>
            <a:off x="914400" y="951684"/>
            <a:ext cx="4343400" cy="4283100"/>
          </a:xfrm>
          <a:prstGeom prst="rect">
            <a:avLst/>
          </a:prstGeom>
        </p:spPr>
      </p:pic>
      <p:sp>
        <p:nvSpPr>
          <p:cNvPr id="2" name="Rectangle: Rounded Corners 1">
            <a:extLst>
              <a:ext uri="{FF2B5EF4-FFF2-40B4-BE49-F238E27FC236}">
                <a16:creationId xmlns:a16="http://schemas.microsoft.com/office/drawing/2014/main" id="{659D4482-9ADB-4CF3-BCE2-9563903D66F8}"/>
              </a:ext>
            </a:extLst>
          </p:cNvPr>
          <p:cNvSpPr/>
          <p:nvPr/>
        </p:nvSpPr>
        <p:spPr>
          <a:xfrm>
            <a:off x="8823341" y="951684"/>
            <a:ext cx="8301678" cy="543649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lnSpc>
                <a:spcPct val="150000"/>
              </a:lnSpc>
            </a:pPr>
            <a:r>
              <a:rPr lang="vi-VN" sz="3200" dirty="0">
                <a:solidFill>
                  <a:srgbClr val="FF0000"/>
                </a:solidFill>
              </a:rPr>
              <a:t>Hình 21.1A và C thể hiện phương pháp trồng cây không dùng đất. </a:t>
            </a:r>
            <a:r>
              <a:rPr lang="vi-VN" sz="3200" dirty="0">
                <a:solidFill>
                  <a:schemeClr val="accent3">
                    <a:lumMod val="75000"/>
                  </a:schemeClr>
                </a:solidFill>
              </a:rPr>
              <a:t>Bởi vì: </a:t>
            </a:r>
          </a:p>
          <a:p>
            <a:pPr marL="457200" indent="-457200" algn="just">
              <a:lnSpc>
                <a:spcPct val="150000"/>
              </a:lnSpc>
              <a:buFont typeface="Arial" panose="020B0604020202020204" pitchFamily="34" charset="0"/>
              <a:buChar char="•"/>
            </a:pPr>
            <a:r>
              <a:rPr lang="vi-VN" sz="3200" dirty="0">
                <a:solidFill>
                  <a:schemeClr val="accent3">
                    <a:lumMod val="75000"/>
                  </a:schemeClr>
                </a:solidFill>
              </a:rPr>
              <a:t>Hình 21.1A cho thấy cây rau muống mọc lên từ khay chứa viễn đá bọt</a:t>
            </a:r>
          </a:p>
          <a:p>
            <a:pPr marL="457200" indent="-457200" algn="just">
              <a:lnSpc>
                <a:spcPct val="150000"/>
              </a:lnSpc>
              <a:buFont typeface="Arial" panose="020B0604020202020204" pitchFamily="34" charset="0"/>
              <a:buChar char="•"/>
            </a:pPr>
            <a:r>
              <a:rPr lang="vi-VN" sz="3200" dirty="0">
                <a:solidFill>
                  <a:schemeClr val="accent3">
                    <a:lumMod val="75000"/>
                  </a:schemeClr>
                </a:solidFill>
              </a:rPr>
              <a:t>Hình 21.1C thể hiện cây xà lách có bộ rễ trắng được nhấc lên từ thùng chứa dung dịch</a:t>
            </a:r>
            <a:endParaRPr lang="en-US" sz="3200" dirty="0">
              <a:solidFill>
                <a:schemeClr val="accent3">
                  <a:lumMod val="75000"/>
                </a:schemeClr>
              </a:solidFill>
            </a:endParaRPr>
          </a:p>
        </p:txBody>
      </p:sp>
      <p:pic>
        <p:nvPicPr>
          <p:cNvPr id="12" name="Picture 11">
            <a:extLst>
              <a:ext uri="{FF2B5EF4-FFF2-40B4-BE49-F238E27FC236}">
                <a16:creationId xmlns:a16="http://schemas.microsoft.com/office/drawing/2014/main" id="{28C80AF9-8C59-43C7-B8BE-77D65451AA63}"/>
              </a:ext>
            </a:extLst>
          </p:cNvPr>
          <p:cNvPicPr>
            <a:picLocks noChangeAspect="1"/>
          </p:cNvPicPr>
          <p:nvPr/>
        </p:nvPicPr>
        <p:blipFill rotWithShape="1">
          <a:blip r:embed="rId14">
            <a:extLst>
              <a:ext uri="{28A0092B-C50C-407E-A947-70E740481C1C}">
                <a14:useLocalDpi xmlns:a14="http://schemas.microsoft.com/office/drawing/2010/main" val="0"/>
              </a:ext>
            </a:extLst>
          </a:blip>
          <a:srcRect l="70295" t="23985" r="14171" b="22342"/>
          <a:stretch/>
        </p:blipFill>
        <p:spPr>
          <a:xfrm>
            <a:off x="5257800" y="951684"/>
            <a:ext cx="3117054" cy="4283100"/>
          </a:xfrm>
          <a:prstGeom prst="rect">
            <a:avLst/>
          </a:prstGeom>
        </p:spPr>
      </p:pic>
      <p:pic>
        <p:nvPicPr>
          <p:cNvPr id="13" name="Picture 12">
            <a:extLst>
              <a:ext uri="{FF2B5EF4-FFF2-40B4-BE49-F238E27FC236}">
                <a16:creationId xmlns:a16="http://schemas.microsoft.com/office/drawing/2014/main" id="{CD0D5F47-F682-4CC5-AB94-A6E1B57E3EB0}"/>
              </a:ext>
            </a:extLst>
          </p:cNvPr>
          <p:cNvPicPr>
            <a:picLocks noChangeAspect="1"/>
          </p:cNvPicPr>
          <p:nvPr/>
        </p:nvPicPr>
        <p:blipFill rotWithShape="1">
          <a:blip r:embed="rId14">
            <a:extLst>
              <a:ext uri="{28A0092B-C50C-407E-A947-70E740481C1C}">
                <a14:useLocalDpi xmlns:a14="http://schemas.microsoft.com/office/drawing/2010/main" val="0"/>
              </a:ext>
            </a:extLst>
          </a:blip>
          <a:srcRect l="37476" t="23985" r="32613" b="22342"/>
          <a:stretch/>
        </p:blipFill>
        <p:spPr>
          <a:xfrm>
            <a:off x="1393634" y="5580429"/>
            <a:ext cx="6002001" cy="4283100"/>
          </a:xfrm>
          <a:prstGeom prst="rect">
            <a:avLst/>
          </a:prstGeom>
        </p:spPr>
      </p:pic>
      <p:sp>
        <p:nvSpPr>
          <p:cNvPr id="15" name="Rectangle: Rounded Corners 14">
            <a:extLst>
              <a:ext uri="{FF2B5EF4-FFF2-40B4-BE49-F238E27FC236}">
                <a16:creationId xmlns:a16="http://schemas.microsoft.com/office/drawing/2014/main" id="{06F65747-000F-421A-A19E-71E6E37F9AD3}"/>
              </a:ext>
            </a:extLst>
          </p:cNvPr>
          <p:cNvSpPr/>
          <p:nvPr/>
        </p:nvSpPr>
        <p:spPr>
          <a:xfrm>
            <a:off x="8062873" y="7319153"/>
            <a:ext cx="8301678" cy="167721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lnSpc>
                <a:spcPct val="150000"/>
              </a:lnSpc>
            </a:pPr>
            <a:r>
              <a:rPr lang="vi-VN" sz="3200" dirty="0">
                <a:solidFill>
                  <a:schemeClr val="accent3">
                    <a:lumMod val="75000"/>
                  </a:schemeClr>
                </a:solidFill>
              </a:rPr>
              <a:t>Hình 21.1B cây hành mọc trên đất canh tác truyền thống và phổ biến</a:t>
            </a:r>
            <a:endParaRPr lang="en-US" sz="3200" dirty="0">
              <a:solidFill>
                <a:schemeClr val="accent3">
                  <a:lumMod val="75000"/>
                </a:schemeClr>
              </a:solidFill>
            </a:endParaRPr>
          </a:p>
        </p:txBody>
      </p:sp>
    </p:spTree>
    <p:extLst>
      <p:ext uri="{BB962C8B-B14F-4D97-AF65-F5344CB8AC3E}">
        <p14:creationId xmlns:p14="http://schemas.microsoft.com/office/powerpoint/2010/main" val="12668628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
                                            <p:bg/>
                                          </p:spTgt>
                                        </p:tgtEl>
                                        <p:attrNameLst>
                                          <p:attrName>style.visibility</p:attrName>
                                        </p:attrNameLst>
                                      </p:cBhvr>
                                      <p:to>
                                        <p:strVal val="visible"/>
                                      </p:to>
                                    </p:set>
                                    <p:anim calcmode="lin" valueType="num">
                                      <p:cBhvr>
                                        <p:cTn id="20" dur="500" fill="hold"/>
                                        <p:tgtEl>
                                          <p:spTgt spid="2">
                                            <p:bg/>
                                          </p:spTgt>
                                        </p:tgtEl>
                                        <p:attrNameLst>
                                          <p:attrName>ppt_w</p:attrName>
                                        </p:attrNameLst>
                                      </p:cBhvr>
                                      <p:tavLst>
                                        <p:tav tm="0">
                                          <p:val>
                                            <p:fltVal val="0"/>
                                          </p:val>
                                        </p:tav>
                                        <p:tav tm="100000">
                                          <p:val>
                                            <p:strVal val="#ppt_w"/>
                                          </p:val>
                                        </p:tav>
                                      </p:tavLst>
                                    </p:anim>
                                    <p:anim calcmode="lin" valueType="num">
                                      <p:cBhvr>
                                        <p:cTn id="21" dur="500" fill="hold"/>
                                        <p:tgtEl>
                                          <p:spTgt spid="2">
                                            <p:bg/>
                                          </p:spTgt>
                                        </p:tgtEl>
                                        <p:attrNameLst>
                                          <p:attrName>ppt_h</p:attrName>
                                        </p:attrNameLst>
                                      </p:cBhvr>
                                      <p:tavLst>
                                        <p:tav tm="0">
                                          <p:val>
                                            <p:fltVal val="0"/>
                                          </p:val>
                                        </p:tav>
                                        <p:tav tm="100000">
                                          <p:val>
                                            <p:strVal val="#ppt_h"/>
                                          </p:val>
                                        </p:tav>
                                      </p:tavLst>
                                    </p:anim>
                                    <p:animEffect transition="in" filter="fade">
                                      <p:cBhvr>
                                        <p:cTn id="22" dur="500"/>
                                        <p:tgtEl>
                                          <p:spTgt spid="2">
                                            <p:bg/>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 calcmode="lin" valueType="num">
                                      <p:cBhvr>
                                        <p:cTn id="2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
                                            <p:txEl>
                                              <p:pRg st="1" end="1"/>
                                            </p:txEl>
                                          </p:spTgt>
                                        </p:tgtEl>
                                        <p:attrNameLst>
                                          <p:attrName>style.visibility</p:attrName>
                                        </p:attrNameLst>
                                      </p:cBhvr>
                                      <p:to>
                                        <p:strVal val="visible"/>
                                      </p:to>
                                    </p:set>
                                    <p:anim calcmode="lin" valueType="num">
                                      <p:cBhvr>
                                        <p:cTn id="3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3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36" dur="500"/>
                                        <p:tgtEl>
                                          <p:spTgt spid="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 calcmode="lin" valueType="num">
                                      <p:cBhvr>
                                        <p:cTn id="41"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42"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43" dur="500"/>
                                        <p:tgtEl>
                                          <p:spTgt spid="2">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52581" y="7249534"/>
            <a:ext cx="1335419" cy="302255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8286"/>
            <a:ext cx="2497793" cy="581305"/>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853852" y="0"/>
            <a:ext cx="434148" cy="3022553"/>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145112" y="-478798"/>
            <a:ext cx="2397485" cy="2083633"/>
          </a:xfrm>
          <a:prstGeom prst="rect">
            <a:avLst/>
          </a:prstGeom>
        </p:spPr>
      </p:pic>
      <p:sp>
        <p:nvSpPr>
          <p:cNvPr id="3" name="Hộp Văn bản 2">
            <a:extLst>
              <a:ext uri="{FF2B5EF4-FFF2-40B4-BE49-F238E27FC236}">
                <a16:creationId xmlns:a16="http://schemas.microsoft.com/office/drawing/2014/main" id="{562884A5-4233-45CF-373A-321E27C2E0A7}"/>
              </a:ext>
            </a:extLst>
          </p:cNvPr>
          <p:cNvSpPr txBox="1"/>
          <p:nvPr/>
        </p:nvSpPr>
        <p:spPr>
          <a:xfrm>
            <a:off x="3801490" y="383549"/>
            <a:ext cx="11114500" cy="982513"/>
          </a:xfrm>
          <a:prstGeom prst="rect">
            <a:avLst/>
          </a:prstGeom>
          <a:noFill/>
        </p:spPr>
        <p:txBody>
          <a:bodyPr wrap="square">
            <a:spAutoFit/>
          </a:bodyPr>
          <a:lstStyle/>
          <a:p>
            <a:pPr marL="0" marR="0" lvl="0" indent="0" algn="ctr" defTabSz="914400" rtl="0" eaLnBrk="1" fontAlgn="auto" latinLnBrk="0" hangingPunct="1">
              <a:lnSpc>
                <a:spcPct val="150000"/>
              </a:lnSpc>
              <a:spcBef>
                <a:spcPts val="600"/>
              </a:spcBef>
              <a:spcAft>
                <a:spcPts val="0"/>
              </a:spcAft>
              <a:buClrTx/>
              <a:buSzTx/>
              <a:buFontTx/>
              <a:buNone/>
              <a:tabLst/>
              <a:defRPr/>
            </a:pPr>
            <a:r>
              <a:rPr kumimoji="0" lang="fr-FR" sz="44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Thực</a:t>
            </a:r>
            <a:r>
              <a:rPr kumimoji="0" lang="fr-FR"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hành</a:t>
            </a:r>
            <a:r>
              <a:rPr kumimoji="0" lang="fr-FR"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trồng</a:t>
            </a:r>
            <a:r>
              <a:rPr kumimoji="0" lang="fr-FR"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rau</a:t>
            </a:r>
            <a:r>
              <a:rPr kumimoji="0" lang="fr-FR"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thuỷ</a:t>
            </a:r>
            <a:r>
              <a:rPr kumimoji="0" lang="fr-FR"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canh</a:t>
            </a:r>
            <a:r>
              <a:rPr kumimoji="0" lang="fr-FR"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tĩnh</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539F4DDD-949C-4340-BA61-E7B99651776D}"/>
              </a:ext>
            </a:extLst>
          </p:cNvPr>
          <p:cNvSpPr txBox="1"/>
          <p:nvPr/>
        </p:nvSpPr>
        <p:spPr>
          <a:xfrm>
            <a:off x="7544128" y="2329737"/>
            <a:ext cx="9075907" cy="147841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Bước</a:t>
            </a:r>
            <a:r>
              <a:rPr kumimoji="0" lang="vi-VN"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7. Đặt nắp thùng xốp có các rọ trồng cây đậy kín miệng thùng.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63D42AB0-9E60-4575-B3B9-246DA309FED9}"/>
              </a:ext>
            </a:extLst>
          </p:cNvPr>
          <p:cNvSpPr txBox="1"/>
          <p:nvPr/>
        </p:nvSpPr>
        <p:spPr>
          <a:xfrm>
            <a:off x="7544128" y="4294285"/>
            <a:ext cx="9188840" cy="221708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Bước</a:t>
            </a:r>
            <a:r>
              <a:rPr kumimoji="0" lang="vi-VN"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8. Theo dõi sinh trưởng của cây cho đến khi thu hoạch. Bổ sung dung dịch dinh dưỡng vào thùng nếu cạn.</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CB2D1443-D36E-4DFA-BB00-0C30A809C0FF}"/>
              </a:ext>
            </a:extLst>
          </p:cNvPr>
          <p:cNvSpPr txBox="1"/>
          <p:nvPr/>
        </p:nvSpPr>
        <p:spPr>
          <a:xfrm>
            <a:off x="1076992" y="5356387"/>
            <a:ext cx="5741566" cy="66909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Hình</a:t>
            </a:r>
            <a:r>
              <a:rPr kumimoji="0" lang="vi-VN" sz="2800" b="0" i="1" u="none" strike="noStrike" kern="1200" cap="none" spc="0" normalizeH="0" noProof="0" dirty="0">
                <a:ln>
                  <a:noFill/>
                </a:ln>
                <a:solidFill>
                  <a:prstClr val="black"/>
                </a:solidFill>
                <a:effectLst/>
                <a:uLnTx/>
                <a:uFillTx/>
                <a:latin typeface="Arial" panose="020B0604020202020204" pitchFamily="34" charset="0"/>
                <a:ea typeface="+mn-ea"/>
                <a:cs typeface="+mn-cs"/>
              </a:rPr>
              <a:t> 21.14. </a:t>
            </a:r>
            <a:r>
              <a:rPr lang="vi-VN" sz="2800" i="1" dirty="0">
                <a:solidFill>
                  <a:prstClr val="black"/>
                </a:solidFill>
                <a:latin typeface="Arial" panose="020B0604020202020204" pitchFamily="34" charset="0"/>
              </a:rPr>
              <a:t>Đậy kín miệng thùng</a:t>
            </a: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5C926161-AD9D-49B1-B5A1-EACA4238892F}"/>
              </a:ext>
            </a:extLst>
          </p:cNvPr>
          <p:cNvPicPr>
            <a:picLocks noChangeAspect="1"/>
          </p:cNvPicPr>
          <p:nvPr/>
        </p:nvPicPr>
        <p:blipFill rotWithShape="1">
          <a:blip r:embed="rId10">
            <a:extLst>
              <a:ext uri="{28A0092B-C50C-407E-A947-70E740481C1C}">
                <a14:useLocalDpi xmlns:a14="http://schemas.microsoft.com/office/drawing/2010/main" val="0"/>
              </a:ext>
            </a:extLst>
          </a:blip>
          <a:srcRect l="52335" t="44074" r="26426" b="43989"/>
          <a:stretch/>
        </p:blipFill>
        <p:spPr>
          <a:xfrm>
            <a:off x="1511748" y="2196167"/>
            <a:ext cx="4872054" cy="3051760"/>
          </a:xfrm>
          <a:prstGeom prst="rect">
            <a:avLst/>
          </a:prstGeom>
        </p:spPr>
      </p:pic>
      <p:sp>
        <p:nvSpPr>
          <p:cNvPr id="18" name="TextBox 17">
            <a:extLst>
              <a:ext uri="{FF2B5EF4-FFF2-40B4-BE49-F238E27FC236}">
                <a16:creationId xmlns:a16="http://schemas.microsoft.com/office/drawing/2014/main" id="{98E6B6A9-C92C-4E2E-B41B-DA292D352D70}"/>
              </a:ext>
            </a:extLst>
          </p:cNvPr>
          <p:cNvSpPr txBox="1"/>
          <p:nvPr/>
        </p:nvSpPr>
        <p:spPr>
          <a:xfrm>
            <a:off x="1511748" y="7218054"/>
            <a:ext cx="14851521" cy="147841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Yêu</a:t>
            </a:r>
            <a:r>
              <a:rPr kumimoji="0" lang="vi-VN" sz="32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cầu sản phẩm: </a:t>
            </a:r>
            <a:r>
              <a:rPr kumimoji="0" lang="vi-VN"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Cây trồng đứng thẳng trong rọ chứa giá thể và đặt ngay ngắn trên thùng xốp sạch và đẹp. Tỉ lệ cây sống 100%, cây xanh tốt.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452626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barn(inVertical)">
                                      <p:cBhvr>
                                        <p:cTn id="25" dur="500"/>
                                        <p:tgtEl>
                                          <p:spTgt spid="1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anim calcmode="lin" valueType="num">
                                      <p:cBhvr>
                                        <p:cTn id="35"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2"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52581" y="7249534"/>
            <a:ext cx="1335419" cy="302255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8286"/>
            <a:ext cx="2497793" cy="581305"/>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853852" y="0"/>
            <a:ext cx="434148" cy="3022553"/>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895277" y="0"/>
            <a:ext cx="2397485" cy="2083633"/>
          </a:xfrm>
          <a:prstGeom prst="rect">
            <a:avLst/>
          </a:prstGeom>
        </p:spPr>
      </p:pic>
      <p:sp>
        <p:nvSpPr>
          <p:cNvPr id="3" name="Hộp Văn bản 2">
            <a:extLst>
              <a:ext uri="{FF2B5EF4-FFF2-40B4-BE49-F238E27FC236}">
                <a16:creationId xmlns:a16="http://schemas.microsoft.com/office/drawing/2014/main" id="{562884A5-4233-45CF-373A-321E27C2E0A7}"/>
              </a:ext>
            </a:extLst>
          </p:cNvPr>
          <p:cNvSpPr txBox="1"/>
          <p:nvPr/>
        </p:nvSpPr>
        <p:spPr>
          <a:xfrm>
            <a:off x="3801490" y="383549"/>
            <a:ext cx="11114500" cy="982513"/>
          </a:xfrm>
          <a:prstGeom prst="rect">
            <a:avLst/>
          </a:prstGeom>
          <a:noFill/>
        </p:spPr>
        <p:txBody>
          <a:bodyPr wrap="square">
            <a:spAutoFit/>
          </a:bodyPr>
          <a:lstStyle/>
          <a:p>
            <a:pPr marL="0" marR="0" lvl="0" indent="0" algn="ctr" defTabSz="914400" rtl="0" eaLnBrk="1" fontAlgn="auto" latinLnBrk="0" hangingPunct="1">
              <a:lnSpc>
                <a:spcPct val="150000"/>
              </a:lnSpc>
              <a:spcBef>
                <a:spcPts val="600"/>
              </a:spcBef>
              <a:spcAft>
                <a:spcPts val="0"/>
              </a:spcAft>
              <a:buClrTx/>
              <a:buSzTx/>
              <a:buFontTx/>
              <a:buNone/>
              <a:tabLst/>
              <a:defRPr/>
            </a:pPr>
            <a:r>
              <a:rPr kumimoji="0" lang="fr-FR" sz="44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Thực</a:t>
            </a:r>
            <a:r>
              <a:rPr kumimoji="0" lang="fr-FR"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hành</a:t>
            </a:r>
            <a:r>
              <a:rPr kumimoji="0" lang="fr-FR"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trồng</a:t>
            </a:r>
            <a:r>
              <a:rPr kumimoji="0" lang="fr-FR"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rau</a:t>
            </a:r>
            <a:r>
              <a:rPr kumimoji="0" lang="fr-FR"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thuỷ</a:t>
            </a:r>
            <a:r>
              <a:rPr kumimoji="0" lang="fr-FR"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canh</a:t>
            </a:r>
            <a:r>
              <a:rPr kumimoji="0" lang="fr-FR"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tĩnh</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4D7AFEF0-C9FE-4FB6-AD7D-D3206578163F}"/>
              </a:ext>
            </a:extLst>
          </p:cNvPr>
          <p:cNvSpPr txBox="1"/>
          <p:nvPr/>
        </p:nvSpPr>
        <p:spPr>
          <a:xfrm>
            <a:off x="1298376" y="1740418"/>
            <a:ext cx="8428504" cy="83388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3. Báo</a:t>
            </a:r>
            <a:r>
              <a:rPr kumimoji="0" lang="vi-VN" sz="3600" b="1" i="0" u="none" strike="noStrike" kern="1200" cap="none" spc="0" normalizeH="0" noProof="0" dirty="0">
                <a:ln>
                  <a:noFill/>
                </a:ln>
                <a:solidFill>
                  <a:prstClr val="black"/>
                </a:solidFill>
                <a:effectLst/>
                <a:uLnTx/>
                <a:uFillTx/>
                <a:latin typeface="Arial" panose="020B0604020202020204" pitchFamily="34" charset="0"/>
                <a:ea typeface="+mn-ea"/>
                <a:cs typeface="+mn-cs"/>
              </a:rPr>
              <a:t> cáo kết quả</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C10419D3-5892-422F-94E0-811E0D25BDF9}"/>
              </a:ext>
            </a:extLst>
          </p:cNvPr>
          <p:cNvSpPr txBox="1"/>
          <p:nvPr/>
        </p:nvSpPr>
        <p:spPr>
          <a:xfrm>
            <a:off x="1298376" y="2612216"/>
            <a:ext cx="9075907" cy="82067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vi-VN" sz="3600" dirty="0">
                <a:solidFill>
                  <a:prstClr val="black"/>
                </a:solidFill>
                <a:latin typeface="Arial" panose="020B0604020202020204" pitchFamily="34" charset="0"/>
                <a:cs typeface="Arial" panose="020B0604020202020204" pitchFamily="34" charset="0"/>
              </a:rPr>
              <a:t>Đánh giá kết quả theo mẫu Bảng 21.2.</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aphicFrame>
        <p:nvGraphicFramePr>
          <p:cNvPr id="17" name="Table 16">
            <a:extLst>
              <a:ext uri="{FF2B5EF4-FFF2-40B4-BE49-F238E27FC236}">
                <a16:creationId xmlns:a16="http://schemas.microsoft.com/office/drawing/2014/main" id="{1E42AEE5-6E97-4742-B8A7-1B9FA1E1B146}"/>
              </a:ext>
            </a:extLst>
          </p:cNvPr>
          <p:cNvGraphicFramePr>
            <a:graphicFrameLocks noGrp="1"/>
          </p:cNvGraphicFramePr>
          <p:nvPr>
            <p:extLst>
              <p:ext uri="{D42A27DB-BD31-4B8C-83A1-F6EECF244321}">
                <p14:modId xmlns:p14="http://schemas.microsoft.com/office/powerpoint/2010/main" val="1138119565"/>
              </p:ext>
            </p:extLst>
          </p:nvPr>
        </p:nvGraphicFramePr>
        <p:xfrm>
          <a:off x="1692242" y="3923711"/>
          <a:ext cx="14903516" cy="2930400"/>
        </p:xfrm>
        <a:graphic>
          <a:graphicData uri="http://schemas.openxmlformats.org/drawingml/2006/table">
            <a:tbl>
              <a:tblPr firstRow="1" bandRow="1">
                <a:tableStyleId>{F5AB1C69-6EDB-4FF4-983F-18BD219EF322}</a:tableStyleId>
              </a:tblPr>
              <a:tblGrid>
                <a:gridCol w="3725879">
                  <a:extLst>
                    <a:ext uri="{9D8B030D-6E8A-4147-A177-3AD203B41FA5}">
                      <a16:colId xmlns:a16="http://schemas.microsoft.com/office/drawing/2014/main" val="3401240349"/>
                    </a:ext>
                  </a:extLst>
                </a:gridCol>
                <a:gridCol w="3725879">
                  <a:extLst>
                    <a:ext uri="{9D8B030D-6E8A-4147-A177-3AD203B41FA5}">
                      <a16:colId xmlns:a16="http://schemas.microsoft.com/office/drawing/2014/main" val="640318738"/>
                    </a:ext>
                  </a:extLst>
                </a:gridCol>
                <a:gridCol w="3725879">
                  <a:extLst>
                    <a:ext uri="{9D8B030D-6E8A-4147-A177-3AD203B41FA5}">
                      <a16:colId xmlns:a16="http://schemas.microsoft.com/office/drawing/2014/main" val="2635374276"/>
                    </a:ext>
                  </a:extLst>
                </a:gridCol>
                <a:gridCol w="3725879">
                  <a:extLst>
                    <a:ext uri="{9D8B030D-6E8A-4147-A177-3AD203B41FA5}">
                      <a16:colId xmlns:a16="http://schemas.microsoft.com/office/drawing/2014/main" val="1159465638"/>
                    </a:ext>
                  </a:extLst>
                </a:gridCol>
              </a:tblGrid>
              <a:tr h="269240">
                <a:tc rowSpan="2">
                  <a:txBody>
                    <a:bodyPr/>
                    <a:lstStyle/>
                    <a:p>
                      <a:pPr algn="ctr">
                        <a:lnSpc>
                          <a:spcPct val="150000"/>
                        </a:lnSpc>
                      </a:pPr>
                      <a:r>
                        <a:rPr lang="vi-VN" sz="3200" dirty="0">
                          <a:solidFill>
                            <a:schemeClr val="tx1"/>
                          </a:solidFill>
                          <a:latin typeface="Arial" panose="020B0604020202020204" pitchFamily="34" charset="0"/>
                          <a:cs typeface="Arial" panose="020B0604020202020204" pitchFamily="34" charset="0"/>
                        </a:rPr>
                        <a:t>Chỉ tiêu đánh giá</a:t>
                      </a:r>
                      <a:endParaRPr lang="en-US" sz="32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gridSpan="3">
                  <a:txBody>
                    <a:bodyPr/>
                    <a:lstStyle/>
                    <a:p>
                      <a:pPr algn="ctr">
                        <a:lnSpc>
                          <a:spcPct val="150000"/>
                        </a:lnSpc>
                      </a:pPr>
                      <a:r>
                        <a:rPr lang="vi-VN" sz="3200" dirty="0">
                          <a:solidFill>
                            <a:schemeClr val="tx1"/>
                          </a:solidFill>
                          <a:latin typeface="Arial" panose="020B0604020202020204" pitchFamily="34" charset="0"/>
                          <a:cs typeface="Arial" panose="020B0604020202020204" pitchFamily="34" charset="0"/>
                        </a:rPr>
                        <a:t>Kết quả đánh giá</a:t>
                      </a:r>
                      <a:endParaRPr lang="en-US" sz="32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pPr algn="just">
                        <a:lnSpc>
                          <a:spcPct val="150000"/>
                        </a:lnSpc>
                      </a:pP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pPr algn="just">
                        <a:lnSpc>
                          <a:spcPct val="150000"/>
                        </a:lnSpc>
                      </a:pP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3688767866"/>
                  </a:ext>
                </a:extLst>
              </a:tr>
              <a:tr h="370840">
                <a:tc vMerge="1">
                  <a:txBody>
                    <a:bodyPr/>
                    <a:lstStyle/>
                    <a:p>
                      <a:pPr algn="just"/>
                      <a:endParaRPr lang="en-US" sz="3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lnSpc>
                          <a:spcPct val="150000"/>
                        </a:lnSpc>
                      </a:pPr>
                      <a:r>
                        <a:rPr lang="vi-VN" sz="3200" dirty="0">
                          <a:solidFill>
                            <a:schemeClr val="tx1"/>
                          </a:solidFill>
                          <a:latin typeface="Arial" panose="020B0604020202020204" pitchFamily="34" charset="0"/>
                          <a:cs typeface="Arial" panose="020B0604020202020204" pitchFamily="34" charset="0"/>
                        </a:rPr>
                        <a:t>Tốt</a:t>
                      </a:r>
                      <a:endParaRPr lang="en-US" sz="32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lnSpc>
                          <a:spcPct val="150000"/>
                        </a:lnSpc>
                      </a:pPr>
                      <a:r>
                        <a:rPr lang="vi-VN" sz="3200" dirty="0">
                          <a:solidFill>
                            <a:schemeClr val="tx1"/>
                          </a:solidFill>
                          <a:latin typeface="Arial" panose="020B0604020202020204" pitchFamily="34" charset="0"/>
                          <a:cs typeface="Arial" panose="020B0604020202020204" pitchFamily="34" charset="0"/>
                        </a:rPr>
                        <a:t>Đạt</a:t>
                      </a:r>
                      <a:endParaRPr lang="en-US" sz="32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lnSpc>
                          <a:spcPct val="150000"/>
                        </a:lnSpc>
                      </a:pPr>
                      <a:r>
                        <a:rPr lang="vi-VN" sz="3200" dirty="0">
                          <a:solidFill>
                            <a:schemeClr val="tx1"/>
                          </a:solidFill>
                          <a:latin typeface="Arial" panose="020B0604020202020204" pitchFamily="34" charset="0"/>
                          <a:cs typeface="Arial" panose="020B0604020202020204" pitchFamily="34" charset="0"/>
                        </a:rPr>
                        <a:t>Không đạt</a:t>
                      </a:r>
                      <a:endParaRPr lang="en-US" sz="32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3592856984"/>
                  </a:ext>
                </a:extLst>
              </a:tr>
              <a:tr h="370840">
                <a:tc>
                  <a:txBody>
                    <a:bodyPr/>
                    <a:lstStyle/>
                    <a:p>
                      <a:pPr algn="ctr">
                        <a:lnSpc>
                          <a:spcPct val="150000"/>
                        </a:lnSpc>
                      </a:pPr>
                      <a:r>
                        <a:rPr lang="vi-VN" sz="3200" dirty="0">
                          <a:solidFill>
                            <a:schemeClr val="tx1"/>
                          </a:solidFill>
                          <a:latin typeface="Arial" panose="020B0604020202020204" pitchFamily="34" charset="0"/>
                          <a:cs typeface="Arial" panose="020B0604020202020204" pitchFamily="34" charset="0"/>
                        </a:rPr>
                        <a:t>Thực hiện quy trình</a:t>
                      </a:r>
                      <a:endParaRPr lang="en-US" sz="3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vi-VN" sz="3200" dirty="0">
                          <a:solidFill>
                            <a:schemeClr val="tx1"/>
                          </a:solidFill>
                          <a:latin typeface="Arial" panose="020B0604020202020204" pitchFamily="34" charset="0"/>
                          <a:cs typeface="Arial" panose="020B0604020202020204" pitchFamily="34" charset="0"/>
                        </a:rPr>
                        <a:t>?</a:t>
                      </a:r>
                      <a:endParaRPr lang="en-US" sz="3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vi-VN" sz="3200" dirty="0">
                          <a:solidFill>
                            <a:schemeClr val="tx1"/>
                          </a:solidFill>
                          <a:latin typeface="Arial" panose="020B0604020202020204" pitchFamily="34" charset="0"/>
                          <a:cs typeface="Arial" panose="020B0604020202020204" pitchFamily="34" charset="0"/>
                        </a:rPr>
                        <a:t>?</a:t>
                      </a:r>
                      <a:endParaRPr lang="en-US" sz="3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vi-VN" sz="3200" dirty="0">
                          <a:solidFill>
                            <a:schemeClr val="tx1"/>
                          </a:solidFill>
                          <a:latin typeface="Arial" panose="020B0604020202020204" pitchFamily="34" charset="0"/>
                          <a:cs typeface="Arial" panose="020B0604020202020204" pitchFamily="34" charset="0"/>
                        </a:rPr>
                        <a:t>?</a:t>
                      </a:r>
                      <a:endParaRPr lang="en-US" sz="3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1988222"/>
                  </a:ext>
                </a:extLst>
              </a:tr>
              <a:tr h="370840">
                <a:tc>
                  <a:txBody>
                    <a:bodyPr/>
                    <a:lstStyle/>
                    <a:p>
                      <a:pPr algn="ctr">
                        <a:lnSpc>
                          <a:spcPct val="150000"/>
                        </a:lnSpc>
                      </a:pPr>
                      <a:r>
                        <a:rPr lang="vi-VN" sz="3200" dirty="0">
                          <a:solidFill>
                            <a:schemeClr val="tx1"/>
                          </a:solidFill>
                          <a:latin typeface="Arial" panose="020B0604020202020204" pitchFamily="34" charset="0"/>
                          <a:cs typeface="Arial" panose="020B0604020202020204" pitchFamily="34" charset="0"/>
                        </a:rPr>
                        <a:t>Sản phẩm</a:t>
                      </a:r>
                      <a:endParaRPr lang="en-US" sz="3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vi-VN" sz="3200" dirty="0">
                          <a:solidFill>
                            <a:schemeClr val="tx1"/>
                          </a:solidFill>
                          <a:latin typeface="Arial" panose="020B0604020202020204" pitchFamily="34" charset="0"/>
                          <a:cs typeface="Arial" panose="020B0604020202020204" pitchFamily="34" charset="0"/>
                        </a:rPr>
                        <a:t>?</a:t>
                      </a:r>
                      <a:endParaRPr lang="en-US" sz="3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vi-VN" sz="3200" dirty="0">
                          <a:solidFill>
                            <a:schemeClr val="tx1"/>
                          </a:solidFill>
                          <a:latin typeface="Arial" panose="020B0604020202020204" pitchFamily="34" charset="0"/>
                          <a:cs typeface="Arial" panose="020B0604020202020204" pitchFamily="34" charset="0"/>
                        </a:rPr>
                        <a:t>?</a:t>
                      </a:r>
                      <a:endParaRPr lang="en-US" sz="3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vi-VN" sz="3200" dirty="0">
                          <a:solidFill>
                            <a:schemeClr val="tx1"/>
                          </a:solidFill>
                          <a:latin typeface="Arial" panose="020B0604020202020204" pitchFamily="34" charset="0"/>
                          <a:cs typeface="Arial" panose="020B0604020202020204" pitchFamily="34" charset="0"/>
                        </a:rPr>
                        <a:t>?</a:t>
                      </a:r>
                      <a:endParaRPr lang="en-US" sz="3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33229138"/>
                  </a:ext>
                </a:extLst>
              </a:tr>
            </a:tbl>
          </a:graphicData>
        </a:graphic>
      </p:graphicFrame>
    </p:spTree>
    <p:extLst>
      <p:ext uri="{BB962C8B-B14F-4D97-AF65-F5344CB8AC3E}">
        <p14:creationId xmlns:p14="http://schemas.microsoft.com/office/powerpoint/2010/main" val="9653476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AF9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21200" y="16329"/>
            <a:ext cx="625666" cy="324637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3988" y="7665150"/>
            <a:ext cx="1905000" cy="231803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73335" y="7024293"/>
            <a:ext cx="2273531" cy="2248729"/>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52535" y="1064963"/>
            <a:ext cx="715129" cy="2273531"/>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031789" y="7635601"/>
            <a:ext cx="1004487" cy="2273531"/>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28600" y="-952500"/>
            <a:ext cx="3629343" cy="3154229"/>
          </a:xfrm>
          <a:prstGeom prst="rect">
            <a:avLst/>
          </a:prstGeom>
        </p:spPr>
      </p:pic>
      <p:sp>
        <p:nvSpPr>
          <p:cNvPr id="11" name="Hộp Văn bản 10">
            <a:extLst>
              <a:ext uri="{FF2B5EF4-FFF2-40B4-BE49-F238E27FC236}">
                <a16:creationId xmlns:a16="http://schemas.microsoft.com/office/drawing/2014/main" id="{0BE2A1CC-4C05-0558-61C5-361B0FE7D573}"/>
              </a:ext>
            </a:extLst>
          </p:cNvPr>
          <p:cNvSpPr txBox="1"/>
          <p:nvPr/>
        </p:nvSpPr>
        <p:spPr>
          <a:xfrm>
            <a:off x="5793778" y="495300"/>
            <a:ext cx="7239000" cy="118487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vi-VN" sz="54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TẬP</a:t>
            </a: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C359BA94-783B-4205-898B-BDC90924938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06481" y="4546089"/>
            <a:ext cx="5947012" cy="5947012"/>
          </a:xfrm>
          <a:prstGeom prst="rect">
            <a:avLst/>
          </a:prstGeom>
        </p:spPr>
      </p:pic>
      <p:sp>
        <p:nvSpPr>
          <p:cNvPr id="16" name="Cloud Callout 12">
            <a:extLst>
              <a:ext uri="{FF2B5EF4-FFF2-40B4-BE49-F238E27FC236}">
                <a16:creationId xmlns:a16="http://schemas.microsoft.com/office/drawing/2014/main" id="{272ACCFD-2D61-4D91-8172-A5A617F4B639}"/>
              </a:ext>
            </a:extLst>
          </p:cNvPr>
          <p:cNvSpPr/>
          <p:nvPr/>
        </p:nvSpPr>
        <p:spPr>
          <a:xfrm>
            <a:off x="6007081" y="2606401"/>
            <a:ext cx="10835298" cy="4670699"/>
          </a:xfrm>
          <a:prstGeom prst="cloudCallout">
            <a:avLst>
              <a:gd name="adj1" fmla="val -48827"/>
              <a:gd name="adj2" fmla="val 47220"/>
            </a:avLst>
          </a:prstGeom>
          <a:solidFill>
            <a:schemeClr val="accent2">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200" dirty="0">
                <a:solidFill>
                  <a:schemeClr val="tx1"/>
                </a:solidFill>
                <a:latin typeface="Arial" panose="020B0604020202020204" pitchFamily="34" charset="0"/>
                <a:cs typeface="Arial" panose="020B0604020202020204" pitchFamily="34" charset="0"/>
              </a:rPr>
              <a:t>Em hãy vẽ sơ đồ nguyên lí hoạt động của các hệ thống trồng cây không dùng đất.</a:t>
            </a:r>
            <a:endParaRPr lang="fr-FR" sz="4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9022628"/>
      </p:ext>
    </p:extLst>
  </p:cSld>
  <p:clrMapOvr>
    <a:masterClrMapping/>
  </p:clrMapOvr>
  <mc:AlternateContent xmlns:mc="http://schemas.openxmlformats.org/markup-compatibility/2006">
    <mc:Choice xmlns:p15="http://schemas.microsoft.com/office/powerpoint/2012/main" Requires="p15">
      <p:transition spd="slow">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barn(inVertical)">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barn(inVertical)">
                                      <p:cBhvr>
                                        <p:cTn id="2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AAE78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4194">
            <a:off x="14791413" y="8754989"/>
            <a:ext cx="3722305" cy="247702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67427" y="-67521"/>
            <a:ext cx="2306520" cy="152230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34102">
            <a:off x="16266300" y="-541245"/>
            <a:ext cx="1996143" cy="2161179"/>
          </a:xfrm>
          <a:prstGeom prst="rect">
            <a:avLst/>
          </a:prstGeom>
        </p:spPr>
      </p:pic>
      <p:sp>
        <p:nvSpPr>
          <p:cNvPr id="7" name="Freeform 7"/>
          <p:cNvSpPr/>
          <p:nvPr/>
        </p:nvSpPr>
        <p:spPr>
          <a:xfrm>
            <a:off x="184886" y="8724356"/>
            <a:ext cx="1676399" cy="1562644"/>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13" name="Freeform 13"/>
          <p:cNvSpPr/>
          <p:nvPr/>
        </p:nvSpPr>
        <p:spPr>
          <a:xfrm>
            <a:off x="-409621" y="9280694"/>
            <a:ext cx="1948714" cy="1424725"/>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8" name="Hộp Văn bản 7">
            <a:extLst>
              <a:ext uri="{FF2B5EF4-FFF2-40B4-BE49-F238E27FC236}">
                <a16:creationId xmlns:a16="http://schemas.microsoft.com/office/drawing/2014/main" id="{E853FEB4-80BB-E0B7-2434-8F349E4BD0B5}"/>
              </a:ext>
            </a:extLst>
          </p:cNvPr>
          <p:cNvSpPr txBox="1"/>
          <p:nvPr/>
        </p:nvSpPr>
        <p:spPr>
          <a:xfrm>
            <a:off x="608279" y="1493344"/>
            <a:ext cx="10669321" cy="820674"/>
          </a:xfrm>
          <a:prstGeom prst="rect">
            <a:avLst/>
          </a:prstGeom>
          <a:noFill/>
        </p:spPr>
        <p:txBody>
          <a:bodyPr wrap="square">
            <a:spAutoFit/>
          </a:bodyPr>
          <a:lstStyle/>
          <a:p>
            <a:pPr lvl="0" algn="just">
              <a:lnSpc>
                <a:spcPct val="150000"/>
              </a:lnSpc>
              <a:spcBef>
                <a:spcPts val="600"/>
              </a:spcBef>
              <a:spcAft>
                <a:spcPts val="600"/>
              </a:spcAft>
            </a:pPr>
            <a:r>
              <a:rPr lang="vi-VN" sz="3600" b="1" dirty="0">
                <a:solidFill>
                  <a:srgbClr val="000000"/>
                </a:solidFill>
                <a:latin typeface="Arial" panose="020B0604020202020204" pitchFamily="34" charset="0"/>
                <a:ea typeface="Calibri" panose="020F0502020204030204" pitchFamily="34" charset="0"/>
                <a:cs typeface="Arial" panose="020B0604020202020204" pitchFamily="34" charset="0"/>
              </a:rPr>
              <a:t>Chia </a:t>
            </a:r>
            <a:r>
              <a:rPr lang="fr-FR" sz="3600" b="1" dirty="0">
                <a:solidFill>
                  <a:srgbClr val="000000"/>
                </a:solidFill>
                <a:latin typeface="Arial" panose="020B0604020202020204" pitchFamily="34" charset="0"/>
                <a:ea typeface="Calibri" panose="020F0502020204030204" pitchFamily="34" charset="0"/>
                <a:cs typeface="Arial" panose="020B0604020202020204" pitchFamily="34" charset="0"/>
              </a:rPr>
              <a:t>HS </a:t>
            </a:r>
            <a:r>
              <a:rPr lang="fr-FR" sz="3600" b="1"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36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600" b="1" dirty="0">
                <a:solidFill>
                  <a:srgbClr val="000000"/>
                </a:solidFill>
                <a:latin typeface="Arial" panose="020B0604020202020204" pitchFamily="34" charset="0"/>
                <a:ea typeface="Calibri" panose="020F0502020204030204" pitchFamily="34" charset="0"/>
                <a:cs typeface="Arial" panose="020B0604020202020204" pitchFamily="34" charset="0"/>
              </a:rPr>
              <a:t>5</a:t>
            </a:r>
            <a:r>
              <a:rPr lang="fr-FR" sz="36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b="1" dirty="0" err="1">
                <a:solidFill>
                  <a:srgbClr val="000000"/>
                </a:solidFill>
                <a:latin typeface="Arial" panose="020B0604020202020204" pitchFamily="34" charset="0"/>
                <a:ea typeface="Calibri" panose="020F0502020204030204" pitchFamily="34" charset="0"/>
                <a:cs typeface="Arial" panose="020B0604020202020204" pitchFamily="34" charset="0"/>
              </a:rPr>
              <a:t>nhóm</a:t>
            </a:r>
            <a:r>
              <a:rPr lang="vi-VN" sz="3600" b="1" dirty="0">
                <a:solidFill>
                  <a:srgbClr val="000000"/>
                </a:solidFill>
                <a:latin typeface="Arial" panose="020B0604020202020204" pitchFamily="34" charset="0"/>
                <a:ea typeface="Calibri" panose="020F0502020204030204" pitchFamily="34" charset="0"/>
                <a:cs typeface="Arial" panose="020B0604020202020204" pitchFamily="34" charset="0"/>
              </a:rPr>
              <a:t> và thực hiện nhiệm vụ:</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Bảo hộ giống cây trồng - TRƯỜNG LUẬT">
            <a:extLst>
              <a:ext uri="{FF2B5EF4-FFF2-40B4-BE49-F238E27FC236}">
                <a16:creationId xmlns:a16="http://schemas.microsoft.com/office/drawing/2014/main" id="{53494BEA-4609-5B6E-755B-2C10913060A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666" t="4667" r="22000" b="6000"/>
          <a:stretch/>
        </p:blipFill>
        <p:spPr bwMode="auto">
          <a:xfrm>
            <a:off x="14859001" y="130770"/>
            <a:ext cx="2864262" cy="2085930"/>
          </a:xfrm>
          <a:prstGeom prst="rect">
            <a:avLst/>
          </a:prstGeom>
          <a:noFill/>
          <a:extLst>
            <a:ext uri="{909E8E84-426E-40DD-AFC4-6F175D3DCCD1}">
              <a14:hiddenFill xmlns:a14="http://schemas.microsoft.com/office/drawing/2010/main">
                <a:solidFill>
                  <a:srgbClr val="FFFFFF"/>
                </a:solidFill>
              </a14:hiddenFill>
            </a:ext>
          </a:extLst>
        </p:spPr>
      </p:pic>
      <p:sp>
        <p:nvSpPr>
          <p:cNvPr id="9" name="Hộp Văn bản 10">
            <a:extLst>
              <a:ext uri="{FF2B5EF4-FFF2-40B4-BE49-F238E27FC236}">
                <a16:creationId xmlns:a16="http://schemas.microsoft.com/office/drawing/2014/main" id="{EBE281D8-D516-43FD-BAED-DCF6F7096AB2}"/>
              </a:ext>
            </a:extLst>
          </p:cNvPr>
          <p:cNvSpPr txBox="1"/>
          <p:nvPr/>
        </p:nvSpPr>
        <p:spPr>
          <a:xfrm>
            <a:off x="5782232" y="251832"/>
            <a:ext cx="7239000" cy="118487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VẬN</a:t>
            </a:r>
            <a:r>
              <a:rPr kumimoji="0" lang="vi-VN" sz="54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DỤNG</a:t>
            </a: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EAE2B7A0-3154-48A5-BBA6-BDD7A57182C0}"/>
              </a:ext>
            </a:extLst>
          </p:cNvPr>
          <p:cNvSpPr/>
          <p:nvPr/>
        </p:nvSpPr>
        <p:spPr>
          <a:xfrm>
            <a:off x="586508" y="2502648"/>
            <a:ext cx="16808864" cy="13716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lnSpc>
                <a:spcPct val="150000"/>
              </a:lnSpc>
            </a:pPr>
            <a:r>
              <a:rPr lang="vi-VN" sz="3200" dirty="0">
                <a:solidFill>
                  <a:schemeClr val="accent3">
                    <a:lumMod val="75000"/>
                  </a:schemeClr>
                </a:solidFill>
              </a:rPr>
              <a:t>Quan sát Hình 21.4 và nêu loại cây trồng ở địa phương em có thể ứng dụng hệ thống tưới nhỏ giọt để trồng cây.</a:t>
            </a:r>
            <a:endParaRPr lang="en-US" sz="3200" dirty="0">
              <a:solidFill>
                <a:schemeClr val="accent3">
                  <a:lumMod val="75000"/>
                </a:schemeClr>
              </a:solidFill>
            </a:endParaRPr>
          </a:p>
        </p:txBody>
      </p:sp>
      <p:pic>
        <p:nvPicPr>
          <p:cNvPr id="16" name="Picture 15">
            <a:extLst>
              <a:ext uri="{FF2B5EF4-FFF2-40B4-BE49-F238E27FC236}">
                <a16:creationId xmlns:a16="http://schemas.microsoft.com/office/drawing/2014/main" id="{5B3FF067-823E-41D6-AB4B-41EACB2393FF}"/>
              </a:ext>
            </a:extLst>
          </p:cNvPr>
          <p:cNvPicPr>
            <a:picLocks noChangeAspect="1"/>
          </p:cNvPicPr>
          <p:nvPr/>
        </p:nvPicPr>
        <p:blipFill rotWithShape="1">
          <a:blip r:embed="rId9">
            <a:extLst>
              <a:ext uri="{28A0092B-C50C-407E-A947-70E740481C1C}">
                <a14:useLocalDpi xmlns:a14="http://schemas.microsoft.com/office/drawing/2010/main" val="0"/>
              </a:ext>
            </a:extLst>
          </a:blip>
          <a:srcRect l="3930" t="19634" r="3220" b="35185"/>
          <a:stretch/>
        </p:blipFill>
        <p:spPr>
          <a:xfrm>
            <a:off x="2852079" y="4193150"/>
            <a:ext cx="11813267" cy="5749358"/>
          </a:xfrm>
          <a:prstGeom prst="rect">
            <a:avLst/>
          </a:prstGeom>
        </p:spPr>
      </p:pic>
    </p:spTree>
    <p:extLst>
      <p:ext uri="{BB962C8B-B14F-4D97-AF65-F5344CB8AC3E}">
        <p14:creationId xmlns:p14="http://schemas.microsoft.com/office/powerpoint/2010/main" val="315953689"/>
      </p:ext>
    </p:extLst>
  </p:cSld>
  <p:clrMapOvr>
    <a:masterClrMapping/>
  </p:clrMapOvr>
  <mc:AlternateContent xmlns:mc="http://schemas.openxmlformats.org/markup-compatibility/2006">
    <mc:Choice xmlns:p15="http://schemas.microsoft.com/office/powerpoint/2012/main" Requires="p15">
      <p:transition spd="slow">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AAE78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4194">
            <a:off x="14791413" y="8754989"/>
            <a:ext cx="3722305" cy="247702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67427" y="-67521"/>
            <a:ext cx="2306520" cy="152230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34102">
            <a:off x="16266300" y="-541245"/>
            <a:ext cx="1996143" cy="2161179"/>
          </a:xfrm>
          <a:prstGeom prst="rect">
            <a:avLst/>
          </a:prstGeom>
        </p:spPr>
      </p:pic>
      <p:sp>
        <p:nvSpPr>
          <p:cNvPr id="7" name="Freeform 7"/>
          <p:cNvSpPr/>
          <p:nvPr/>
        </p:nvSpPr>
        <p:spPr>
          <a:xfrm>
            <a:off x="184886" y="8724356"/>
            <a:ext cx="1676399" cy="1562644"/>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13" name="Freeform 13"/>
          <p:cNvSpPr/>
          <p:nvPr/>
        </p:nvSpPr>
        <p:spPr>
          <a:xfrm>
            <a:off x="-409621" y="9280694"/>
            <a:ext cx="1948714" cy="1424725"/>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8" name="Hộp Văn bản 7">
            <a:extLst>
              <a:ext uri="{FF2B5EF4-FFF2-40B4-BE49-F238E27FC236}">
                <a16:creationId xmlns:a16="http://schemas.microsoft.com/office/drawing/2014/main" id="{E853FEB4-80BB-E0B7-2434-8F349E4BD0B5}"/>
              </a:ext>
            </a:extLst>
          </p:cNvPr>
          <p:cNvSpPr txBox="1"/>
          <p:nvPr/>
        </p:nvSpPr>
        <p:spPr>
          <a:xfrm>
            <a:off x="608279" y="1493344"/>
            <a:ext cx="10821721" cy="820674"/>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Chia </a:t>
            </a:r>
            <a:r>
              <a:rPr kumimoji="0" lang="fr-FR"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HS </a:t>
            </a:r>
            <a:r>
              <a:rPr kumimoji="0" lang="fr-FR" sz="36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thành</a:t>
            </a:r>
            <a:r>
              <a:rPr kumimoji="0" lang="fr-FR"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5</a:t>
            </a:r>
            <a:r>
              <a:rPr kumimoji="0" lang="fr-FR"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nhóm</a:t>
            </a: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và thực hiện nhiệm vụ:</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Bảo hộ giống cây trồng - TRƯỜNG LUẬT">
            <a:extLst>
              <a:ext uri="{FF2B5EF4-FFF2-40B4-BE49-F238E27FC236}">
                <a16:creationId xmlns:a16="http://schemas.microsoft.com/office/drawing/2014/main" id="{53494BEA-4609-5B6E-755B-2C10913060A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666" t="4667" r="22000" b="6000"/>
          <a:stretch/>
        </p:blipFill>
        <p:spPr bwMode="auto">
          <a:xfrm>
            <a:off x="14859001" y="130770"/>
            <a:ext cx="2864262" cy="2085930"/>
          </a:xfrm>
          <a:prstGeom prst="rect">
            <a:avLst/>
          </a:prstGeom>
          <a:noFill/>
          <a:extLst>
            <a:ext uri="{909E8E84-426E-40DD-AFC4-6F175D3DCCD1}">
              <a14:hiddenFill xmlns:a14="http://schemas.microsoft.com/office/drawing/2010/main">
                <a:solidFill>
                  <a:srgbClr val="FFFFFF"/>
                </a:solidFill>
              </a14:hiddenFill>
            </a:ext>
          </a:extLst>
        </p:spPr>
      </p:pic>
      <p:sp>
        <p:nvSpPr>
          <p:cNvPr id="9" name="Hộp Văn bản 10">
            <a:extLst>
              <a:ext uri="{FF2B5EF4-FFF2-40B4-BE49-F238E27FC236}">
                <a16:creationId xmlns:a16="http://schemas.microsoft.com/office/drawing/2014/main" id="{EBE281D8-D516-43FD-BAED-DCF6F7096AB2}"/>
              </a:ext>
            </a:extLst>
          </p:cNvPr>
          <p:cNvSpPr txBox="1"/>
          <p:nvPr/>
        </p:nvSpPr>
        <p:spPr>
          <a:xfrm>
            <a:off x="5782232" y="251832"/>
            <a:ext cx="7239000" cy="118487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VẬN DỤNG</a:t>
            </a: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Rectangle: Rounded Corners 10">
            <a:extLst>
              <a:ext uri="{FF2B5EF4-FFF2-40B4-BE49-F238E27FC236}">
                <a16:creationId xmlns:a16="http://schemas.microsoft.com/office/drawing/2014/main" id="{7C9D3979-F1EE-4F43-92E3-72EB7CECB5EF}"/>
              </a:ext>
            </a:extLst>
          </p:cNvPr>
          <p:cNvSpPr/>
          <p:nvPr/>
        </p:nvSpPr>
        <p:spPr>
          <a:xfrm>
            <a:off x="608279" y="2602552"/>
            <a:ext cx="16808864" cy="13716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9BBB59">
                    <a:lumMod val="75000"/>
                  </a:srgbClr>
                </a:solidFill>
                <a:effectLst/>
                <a:uLnTx/>
                <a:uFillTx/>
                <a:latin typeface="Arial" panose="020B0604020202020204" pitchFamily="34" charset="0"/>
                <a:ea typeface="+mn-ea"/>
                <a:cs typeface="+mn-cs"/>
              </a:rPr>
              <a:t>Quan sát Hình 21.5 và cho biết bộ phận nào làm nhiệm vụ điều tiết hệ thống để cung cấp nước và dinh dưỡng định kì cho cây.</a:t>
            </a:r>
            <a:endParaRPr kumimoji="0" lang="en-US" sz="3200" b="0" i="0" u="none" strike="noStrike" kern="1200" cap="none" spc="0" normalizeH="0" baseline="0" noProof="0" dirty="0">
              <a:ln>
                <a:noFill/>
              </a:ln>
              <a:solidFill>
                <a:srgbClr val="9BBB59">
                  <a:lumMod val="75000"/>
                </a:srgbClr>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ACAF1D91-2766-4771-82E9-31DBAC28532F}"/>
              </a:ext>
            </a:extLst>
          </p:cNvPr>
          <p:cNvPicPr>
            <a:picLocks noChangeAspect="1"/>
          </p:cNvPicPr>
          <p:nvPr/>
        </p:nvPicPr>
        <p:blipFill rotWithShape="1">
          <a:blip r:embed="rId9">
            <a:extLst>
              <a:ext uri="{28A0092B-C50C-407E-A947-70E740481C1C}">
                <a14:useLocalDpi xmlns:a14="http://schemas.microsoft.com/office/drawing/2010/main" val="0"/>
              </a:ext>
            </a:extLst>
          </a:blip>
          <a:srcRect l="4865" t="23288" r="4865" b="36667"/>
          <a:stretch/>
        </p:blipFill>
        <p:spPr>
          <a:xfrm>
            <a:off x="1525238" y="4287953"/>
            <a:ext cx="14980153" cy="5703071"/>
          </a:xfrm>
          <a:prstGeom prst="rect">
            <a:avLst/>
          </a:prstGeom>
        </p:spPr>
      </p:pic>
    </p:spTree>
    <p:extLst>
      <p:ext uri="{BB962C8B-B14F-4D97-AF65-F5344CB8AC3E}">
        <p14:creationId xmlns:p14="http://schemas.microsoft.com/office/powerpoint/2010/main" val="38316817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AAE78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4194">
            <a:off x="14791413" y="8754989"/>
            <a:ext cx="3722305" cy="247702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67427" y="-67521"/>
            <a:ext cx="2306520" cy="152230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34102">
            <a:off x="16266300" y="-541245"/>
            <a:ext cx="1996143" cy="2161179"/>
          </a:xfrm>
          <a:prstGeom prst="rect">
            <a:avLst/>
          </a:prstGeom>
        </p:spPr>
      </p:pic>
      <p:sp>
        <p:nvSpPr>
          <p:cNvPr id="7" name="Freeform 7"/>
          <p:cNvSpPr/>
          <p:nvPr/>
        </p:nvSpPr>
        <p:spPr>
          <a:xfrm>
            <a:off x="184886" y="8724356"/>
            <a:ext cx="1676399" cy="1562644"/>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13" name="Freeform 13"/>
          <p:cNvSpPr/>
          <p:nvPr/>
        </p:nvSpPr>
        <p:spPr>
          <a:xfrm>
            <a:off x="-409621" y="9280694"/>
            <a:ext cx="1948714" cy="1424725"/>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8" name="Hộp Văn bản 7">
            <a:extLst>
              <a:ext uri="{FF2B5EF4-FFF2-40B4-BE49-F238E27FC236}">
                <a16:creationId xmlns:a16="http://schemas.microsoft.com/office/drawing/2014/main" id="{E853FEB4-80BB-E0B7-2434-8F349E4BD0B5}"/>
              </a:ext>
            </a:extLst>
          </p:cNvPr>
          <p:cNvSpPr txBox="1"/>
          <p:nvPr/>
        </p:nvSpPr>
        <p:spPr>
          <a:xfrm>
            <a:off x="608279" y="1493344"/>
            <a:ext cx="11126521" cy="820674"/>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Chia</a:t>
            </a:r>
            <a:r>
              <a:rPr kumimoji="0" lang="vi-VN" sz="3600" b="1"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HS </a:t>
            </a:r>
            <a:r>
              <a:rPr kumimoji="0" lang="fr-FR" sz="36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thành</a:t>
            </a:r>
            <a:r>
              <a:rPr kumimoji="0" lang="fr-FR"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5</a:t>
            </a:r>
            <a:r>
              <a:rPr kumimoji="0" lang="fr-FR"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nhóm</a:t>
            </a: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và thực hiện nhiệm vụ:</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Bảo hộ giống cây trồng - TRƯỜNG LUẬT">
            <a:extLst>
              <a:ext uri="{FF2B5EF4-FFF2-40B4-BE49-F238E27FC236}">
                <a16:creationId xmlns:a16="http://schemas.microsoft.com/office/drawing/2014/main" id="{53494BEA-4609-5B6E-755B-2C10913060A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666" t="4667" r="22000" b="6000"/>
          <a:stretch/>
        </p:blipFill>
        <p:spPr bwMode="auto">
          <a:xfrm>
            <a:off x="14859001" y="130770"/>
            <a:ext cx="2864262" cy="2085930"/>
          </a:xfrm>
          <a:prstGeom prst="rect">
            <a:avLst/>
          </a:prstGeom>
          <a:noFill/>
          <a:extLst>
            <a:ext uri="{909E8E84-426E-40DD-AFC4-6F175D3DCCD1}">
              <a14:hiddenFill xmlns:a14="http://schemas.microsoft.com/office/drawing/2010/main">
                <a:solidFill>
                  <a:srgbClr val="FFFFFF"/>
                </a:solidFill>
              </a14:hiddenFill>
            </a:ext>
          </a:extLst>
        </p:spPr>
      </p:pic>
      <p:sp>
        <p:nvSpPr>
          <p:cNvPr id="9" name="Hộp Văn bản 10">
            <a:extLst>
              <a:ext uri="{FF2B5EF4-FFF2-40B4-BE49-F238E27FC236}">
                <a16:creationId xmlns:a16="http://schemas.microsoft.com/office/drawing/2014/main" id="{EBE281D8-D516-43FD-BAED-DCF6F7096AB2}"/>
              </a:ext>
            </a:extLst>
          </p:cNvPr>
          <p:cNvSpPr txBox="1"/>
          <p:nvPr/>
        </p:nvSpPr>
        <p:spPr>
          <a:xfrm>
            <a:off x="5782232" y="251832"/>
            <a:ext cx="7239000" cy="118487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VẬN DỤNG</a:t>
            </a: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Rounded Corners 11">
            <a:extLst>
              <a:ext uri="{FF2B5EF4-FFF2-40B4-BE49-F238E27FC236}">
                <a16:creationId xmlns:a16="http://schemas.microsoft.com/office/drawing/2014/main" id="{317D2262-25E2-403C-A05F-C08E8AC0749F}"/>
              </a:ext>
            </a:extLst>
          </p:cNvPr>
          <p:cNvSpPr/>
          <p:nvPr/>
        </p:nvSpPr>
        <p:spPr>
          <a:xfrm>
            <a:off x="622134" y="2705100"/>
            <a:ext cx="12489813" cy="91005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9BBB59">
                    <a:lumMod val="75000"/>
                  </a:srgbClr>
                </a:solidFill>
                <a:effectLst/>
                <a:uLnTx/>
                <a:uFillTx/>
                <a:latin typeface="Arial" panose="020B0604020202020204" pitchFamily="34" charset="0"/>
                <a:ea typeface="+mn-ea"/>
                <a:cs typeface="+mn-cs"/>
              </a:rPr>
              <a:t>Quan sát và cho biết mối quan hệ giữa cá và cây trong Hình 21.6B. </a:t>
            </a:r>
            <a:endParaRPr kumimoji="0" lang="en-US" sz="3200" b="0" i="0" u="none" strike="noStrike" kern="1200" cap="none" spc="0" normalizeH="0" baseline="0" noProof="0" dirty="0">
              <a:ln>
                <a:noFill/>
              </a:ln>
              <a:solidFill>
                <a:srgbClr val="9BBB59">
                  <a:lumMod val="75000"/>
                </a:srgbClr>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20F9439A-6BC9-498D-B1C1-1E77DC72EB90}"/>
              </a:ext>
            </a:extLst>
          </p:cNvPr>
          <p:cNvPicPr>
            <a:picLocks noChangeAspect="1"/>
          </p:cNvPicPr>
          <p:nvPr/>
        </p:nvPicPr>
        <p:blipFill rotWithShape="1">
          <a:blip r:embed="rId9">
            <a:extLst>
              <a:ext uri="{28A0092B-C50C-407E-A947-70E740481C1C}">
                <a14:useLocalDpi xmlns:a14="http://schemas.microsoft.com/office/drawing/2010/main" val="0"/>
              </a:ext>
            </a:extLst>
          </a:blip>
          <a:srcRect l="4084" t="7145" r="4084" b="40493"/>
          <a:stretch/>
        </p:blipFill>
        <p:spPr>
          <a:xfrm>
            <a:off x="1892588" y="3833131"/>
            <a:ext cx="14502823" cy="6202037"/>
          </a:xfrm>
          <a:prstGeom prst="rect">
            <a:avLst/>
          </a:prstGeom>
        </p:spPr>
      </p:pic>
    </p:spTree>
    <p:extLst>
      <p:ext uri="{BB962C8B-B14F-4D97-AF65-F5344CB8AC3E}">
        <p14:creationId xmlns:p14="http://schemas.microsoft.com/office/powerpoint/2010/main" val="427678861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AAE78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4194">
            <a:off x="14791413" y="8754989"/>
            <a:ext cx="3722305" cy="247702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67427" y="-67521"/>
            <a:ext cx="2306520" cy="152230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34102">
            <a:off x="16266300" y="-541245"/>
            <a:ext cx="1996143" cy="2161179"/>
          </a:xfrm>
          <a:prstGeom prst="rect">
            <a:avLst/>
          </a:prstGeom>
        </p:spPr>
      </p:pic>
      <p:sp>
        <p:nvSpPr>
          <p:cNvPr id="7" name="Freeform 7"/>
          <p:cNvSpPr/>
          <p:nvPr/>
        </p:nvSpPr>
        <p:spPr>
          <a:xfrm>
            <a:off x="184886" y="8724356"/>
            <a:ext cx="1676399" cy="1562644"/>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13" name="Freeform 13"/>
          <p:cNvSpPr/>
          <p:nvPr/>
        </p:nvSpPr>
        <p:spPr>
          <a:xfrm>
            <a:off x="-409621" y="9280694"/>
            <a:ext cx="1948714" cy="1424725"/>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8" name="Hộp Văn bản 7">
            <a:extLst>
              <a:ext uri="{FF2B5EF4-FFF2-40B4-BE49-F238E27FC236}">
                <a16:creationId xmlns:a16="http://schemas.microsoft.com/office/drawing/2014/main" id="{E853FEB4-80BB-E0B7-2434-8F349E4BD0B5}"/>
              </a:ext>
            </a:extLst>
          </p:cNvPr>
          <p:cNvSpPr txBox="1"/>
          <p:nvPr/>
        </p:nvSpPr>
        <p:spPr>
          <a:xfrm>
            <a:off x="608279" y="1493344"/>
            <a:ext cx="10288321" cy="820674"/>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lang="vi-VN" sz="3600" b="1" dirty="0">
                <a:solidFill>
                  <a:srgbClr val="000000"/>
                </a:solidFill>
                <a:latin typeface="Arial" panose="020B0604020202020204" pitchFamily="34" charset="0"/>
                <a:ea typeface="Calibri" panose="020F0502020204030204" pitchFamily="34" charset="0"/>
                <a:cs typeface="Arial" panose="020B0604020202020204" pitchFamily="34" charset="0"/>
              </a:rPr>
              <a:t>Chia HS</a:t>
            </a:r>
            <a:r>
              <a:rPr kumimoji="0" lang="fr-FR"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thành</a:t>
            </a:r>
            <a:r>
              <a:rPr kumimoji="0" lang="fr-FR"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5</a:t>
            </a:r>
            <a:r>
              <a:rPr kumimoji="0" lang="fr-FR"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nhóm</a:t>
            </a: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và thực hiện nhiệm vụ:</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Bảo hộ giống cây trồng - TRƯỜNG LUẬT">
            <a:extLst>
              <a:ext uri="{FF2B5EF4-FFF2-40B4-BE49-F238E27FC236}">
                <a16:creationId xmlns:a16="http://schemas.microsoft.com/office/drawing/2014/main" id="{53494BEA-4609-5B6E-755B-2C10913060A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666" t="4667" r="22000" b="6000"/>
          <a:stretch/>
        </p:blipFill>
        <p:spPr bwMode="auto">
          <a:xfrm>
            <a:off x="14859001" y="130770"/>
            <a:ext cx="2864262" cy="2085930"/>
          </a:xfrm>
          <a:prstGeom prst="rect">
            <a:avLst/>
          </a:prstGeom>
          <a:noFill/>
          <a:extLst>
            <a:ext uri="{909E8E84-426E-40DD-AFC4-6F175D3DCCD1}">
              <a14:hiddenFill xmlns:a14="http://schemas.microsoft.com/office/drawing/2010/main">
                <a:solidFill>
                  <a:srgbClr val="FFFFFF"/>
                </a:solidFill>
              </a14:hiddenFill>
            </a:ext>
          </a:extLst>
        </p:spPr>
      </p:pic>
      <p:sp>
        <p:nvSpPr>
          <p:cNvPr id="9" name="Hộp Văn bản 10">
            <a:extLst>
              <a:ext uri="{FF2B5EF4-FFF2-40B4-BE49-F238E27FC236}">
                <a16:creationId xmlns:a16="http://schemas.microsoft.com/office/drawing/2014/main" id="{EBE281D8-D516-43FD-BAED-DCF6F7096AB2}"/>
              </a:ext>
            </a:extLst>
          </p:cNvPr>
          <p:cNvSpPr txBox="1"/>
          <p:nvPr/>
        </p:nvSpPr>
        <p:spPr>
          <a:xfrm>
            <a:off x="5782232" y="251832"/>
            <a:ext cx="7239000" cy="118487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VẬN DỤNG</a:t>
            </a: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ctangle: Rounded Corners 13">
            <a:extLst>
              <a:ext uri="{FF2B5EF4-FFF2-40B4-BE49-F238E27FC236}">
                <a16:creationId xmlns:a16="http://schemas.microsoft.com/office/drawing/2014/main" id="{79B8DCC0-A56D-4B0F-BDD5-ACEC24561CFD}"/>
              </a:ext>
            </a:extLst>
          </p:cNvPr>
          <p:cNvSpPr/>
          <p:nvPr/>
        </p:nvSpPr>
        <p:spPr>
          <a:xfrm>
            <a:off x="622134" y="2602552"/>
            <a:ext cx="16808864" cy="13716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9BBB59">
                    <a:lumMod val="75000"/>
                  </a:srgbClr>
                </a:solidFill>
                <a:effectLst/>
                <a:uLnTx/>
                <a:uFillTx/>
                <a:latin typeface="Arial" panose="020B0604020202020204" pitchFamily="34" charset="0"/>
                <a:ea typeface="+mn-ea"/>
                <a:cs typeface="+mn-cs"/>
              </a:rPr>
              <a:t>Quan sát và cho biết loại giá thể nào có thể sử dụng để thay thế mút xốp trồng xà lách trong hệ thống thuỷ canh tĩnh trong Hình 21.7B? </a:t>
            </a:r>
            <a:endParaRPr kumimoji="0" lang="en-US" sz="3200" b="0" i="0" u="none" strike="noStrike" kern="1200" cap="none" spc="0" normalizeH="0" baseline="0" noProof="0" dirty="0">
              <a:ln>
                <a:noFill/>
              </a:ln>
              <a:solidFill>
                <a:srgbClr val="9BBB59">
                  <a:lumMod val="75000"/>
                </a:srgbClr>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65033913-1BB7-4D13-AA79-E1754140D9DA}"/>
              </a:ext>
            </a:extLst>
          </p:cNvPr>
          <p:cNvPicPr>
            <a:picLocks noChangeAspect="1"/>
          </p:cNvPicPr>
          <p:nvPr/>
        </p:nvPicPr>
        <p:blipFill rotWithShape="1">
          <a:blip r:embed="rId9">
            <a:extLst>
              <a:ext uri="{28A0092B-C50C-407E-A947-70E740481C1C}">
                <a14:useLocalDpi xmlns:a14="http://schemas.microsoft.com/office/drawing/2010/main" val="0"/>
              </a:ext>
            </a:extLst>
          </a:blip>
          <a:srcRect l="10603" t="42064" r="8351" b="13494"/>
          <a:stretch/>
        </p:blipFill>
        <p:spPr>
          <a:xfrm>
            <a:off x="1539093" y="4108592"/>
            <a:ext cx="15213048" cy="5916185"/>
          </a:xfrm>
          <a:prstGeom prst="rect">
            <a:avLst/>
          </a:prstGeom>
        </p:spPr>
      </p:pic>
    </p:spTree>
    <p:extLst>
      <p:ext uri="{BB962C8B-B14F-4D97-AF65-F5344CB8AC3E}">
        <p14:creationId xmlns:p14="http://schemas.microsoft.com/office/powerpoint/2010/main" val="1334051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AAE78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4194">
            <a:off x="14791413" y="8754989"/>
            <a:ext cx="3722305" cy="247702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67427" y="-67521"/>
            <a:ext cx="2306520" cy="152230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34102">
            <a:off x="16266300" y="-541245"/>
            <a:ext cx="1996143" cy="2161179"/>
          </a:xfrm>
          <a:prstGeom prst="rect">
            <a:avLst/>
          </a:prstGeom>
        </p:spPr>
      </p:pic>
      <p:sp>
        <p:nvSpPr>
          <p:cNvPr id="7" name="Freeform 7"/>
          <p:cNvSpPr/>
          <p:nvPr/>
        </p:nvSpPr>
        <p:spPr>
          <a:xfrm>
            <a:off x="184886" y="8724356"/>
            <a:ext cx="1676399" cy="1562644"/>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13" name="Freeform 13"/>
          <p:cNvSpPr/>
          <p:nvPr/>
        </p:nvSpPr>
        <p:spPr>
          <a:xfrm>
            <a:off x="-409621" y="9280694"/>
            <a:ext cx="1948714" cy="1424725"/>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8" name="Hộp Văn bản 7">
            <a:extLst>
              <a:ext uri="{FF2B5EF4-FFF2-40B4-BE49-F238E27FC236}">
                <a16:creationId xmlns:a16="http://schemas.microsoft.com/office/drawing/2014/main" id="{E853FEB4-80BB-E0B7-2434-8F349E4BD0B5}"/>
              </a:ext>
            </a:extLst>
          </p:cNvPr>
          <p:cNvSpPr txBox="1"/>
          <p:nvPr/>
        </p:nvSpPr>
        <p:spPr>
          <a:xfrm>
            <a:off x="608279" y="1493344"/>
            <a:ext cx="10669321" cy="820674"/>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Chia </a:t>
            </a:r>
            <a:r>
              <a:rPr kumimoji="0" lang="fr-FR"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HS </a:t>
            </a:r>
            <a:r>
              <a:rPr kumimoji="0" lang="fr-FR" sz="36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thành</a:t>
            </a:r>
            <a:r>
              <a:rPr kumimoji="0" lang="fr-FR"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5</a:t>
            </a:r>
            <a:r>
              <a:rPr kumimoji="0" lang="fr-FR"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nhóm</a:t>
            </a: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và thực hiện nhiệm vụ:</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Bảo hộ giống cây trồng - TRƯỜNG LUẬT">
            <a:extLst>
              <a:ext uri="{FF2B5EF4-FFF2-40B4-BE49-F238E27FC236}">
                <a16:creationId xmlns:a16="http://schemas.microsoft.com/office/drawing/2014/main" id="{53494BEA-4609-5B6E-755B-2C10913060A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666" t="4667" r="22000" b="6000"/>
          <a:stretch/>
        </p:blipFill>
        <p:spPr bwMode="auto">
          <a:xfrm>
            <a:off x="14859001" y="130770"/>
            <a:ext cx="2864262" cy="2085930"/>
          </a:xfrm>
          <a:prstGeom prst="rect">
            <a:avLst/>
          </a:prstGeom>
          <a:noFill/>
          <a:extLst>
            <a:ext uri="{909E8E84-426E-40DD-AFC4-6F175D3DCCD1}">
              <a14:hiddenFill xmlns:a14="http://schemas.microsoft.com/office/drawing/2010/main">
                <a:solidFill>
                  <a:srgbClr val="FFFFFF"/>
                </a:solidFill>
              </a14:hiddenFill>
            </a:ext>
          </a:extLst>
        </p:spPr>
      </p:pic>
      <p:sp>
        <p:nvSpPr>
          <p:cNvPr id="9" name="Hộp Văn bản 10">
            <a:extLst>
              <a:ext uri="{FF2B5EF4-FFF2-40B4-BE49-F238E27FC236}">
                <a16:creationId xmlns:a16="http://schemas.microsoft.com/office/drawing/2014/main" id="{EBE281D8-D516-43FD-BAED-DCF6F7096AB2}"/>
              </a:ext>
            </a:extLst>
          </p:cNvPr>
          <p:cNvSpPr txBox="1"/>
          <p:nvPr/>
        </p:nvSpPr>
        <p:spPr>
          <a:xfrm>
            <a:off x="5782232" y="251832"/>
            <a:ext cx="7239000" cy="118487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VẬN DỤNG</a:t>
            </a: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ectangle: Rounded Corners 14">
            <a:extLst>
              <a:ext uri="{FF2B5EF4-FFF2-40B4-BE49-F238E27FC236}">
                <a16:creationId xmlns:a16="http://schemas.microsoft.com/office/drawing/2014/main" id="{424C1776-C7A0-44AA-9860-D02BDBB874BF}"/>
              </a:ext>
            </a:extLst>
          </p:cNvPr>
          <p:cNvSpPr/>
          <p:nvPr/>
        </p:nvSpPr>
        <p:spPr>
          <a:xfrm>
            <a:off x="629061" y="2525943"/>
            <a:ext cx="16808864" cy="13716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9BBB59">
                    <a:lumMod val="75000"/>
                  </a:srgbClr>
                </a:solidFill>
                <a:effectLst/>
                <a:uLnTx/>
                <a:uFillTx/>
                <a:latin typeface="Arial" panose="020B0604020202020204" pitchFamily="34" charset="0"/>
                <a:ea typeface="+mn-ea"/>
                <a:cs typeface="+mn-cs"/>
              </a:rPr>
              <a:t>Quan sát và cho biết hệ thống khí canh ở Hình 21.8 có thể ứng dụng để nhân giống bằng phương pháp giâm cành được không. Vì sao? </a:t>
            </a:r>
            <a:endParaRPr kumimoji="0" lang="en-US" sz="3200" b="0" i="0" u="none" strike="noStrike" kern="1200" cap="none" spc="0" normalizeH="0" baseline="0" noProof="0" dirty="0">
              <a:ln>
                <a:noFill/>
              </a:ln>
              <a:solidFill>
                <a:srgbClr val="9BBB59">
                  <a:lumMod val="75000"/>
                </a:srgbClr>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EC8531BD-1F31-4D87-9F88-F7CED2102E16}"/>
              </a:ext>
            </a:extLst>
          </p:cNvPr>
          <p:cNvPicPr>
            <a:picLocks noChangeAspect="1"/>
          </p:cNvPicPr>
          <p:nvPr/>
        </p:nvPicPr>
        <p:blipFill rotWithShape="1">
          <a:blip r:embed="rId9">
            <a:extLst>
              <a:ext uri="{28A0092B-C50C-407E-A947-70E740481C1C}">
                <a14:useLocalDpi xmlns:a14="http://schemas.microsoft.com/office/drawing/2010/main" val="0"/>
              </a:ext>
            </a:extLst>
          </a:blip>
          <a:srcRect l="4483" t="6297" r="4916" b="57407"/>
          <a:stretch/>
        </p:blipFill>
        <p:spPr>
          <a:xfrm>
            <a:off x="1350043" y="4106004"/>
            <a:ext cx="15587914" cy="5814540"/>
          </a:xfrm>
          <a:prstGeom prst="rect">
            <a:avLst/>
          </a:prstGeom>
        </p:spPr>
      </p:pic>
    </p:spTree>
    <p:extLst>
      <p:ext uri="{BB962C8B-B14F-4D97-AF65-F5344CB8AC3E}">
        <p14:creationId xmlns:p14="http://schemas.microsoft.com/office/powerpoint/2010/main" val="25821462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AAE78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4194">
            <a:off x="14791413" y="8754989"/>
            <a:ext cx="3722305" cy="247702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67427" y="-67521"/>
            <a:ext cx="2306520" cy="152230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34102">
            <a:off x="16266300" y="-541245"/>
            <a:ext cx="1996143" cy="2161179"/>
          </a:xfrm>
          <a:prstGeom prst="rect">
            <a:avLst/>
          </a:prstGeom>
        </p:spPr>
      </p:pic>
      <p:sp>
        <p:nvSpPr>
          <p:cNvPr id="7" name="Freeform 7"/>
          <p:cNvSpPr/>
          <p:nvPr/>
        </p:nvSpPr>
        <p:spPr>
          <a:xfrm>
            <a:off x="184886" y="8724356"/>
            <a:ext cx="1676399" cy="1562644"/>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13" name="Freeform 13"/>
          <p:cNvSpPr/>
          <p:nvPr/>
        </p:nvSpPr>
        <p:spPr>
          <a:xfrm>
            <a:off x="-409621" y="9280694"/>
            <a:ext cx="1948714" cy="1424725"/>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pic>
        <p:nvPicPr>
          <p:cNvPr id="1026" name="Picture 2" descr="Bảo hộ giống cây trồng - TRƯỜNG LUẬT">
            <a:extLst>
              <a:ext uri="{FF2B5EF4-FFF2-40B4-BE49-F238E27FC236}">
                <a16:creationId xmlns:a16="http://schemas.microsoft.com/office/drawing/2014/main" id="{53494BEA-4609-5B6E-755B-2C10913060A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666" t="4667" r="22000" b="6000"/>
          <a:stretch/>
        </p:blipFill>
        <p:spPr bwMode="auto">
          <a:xfrm>
            <a:off x="14859001" y="130770"/>
            <a:ext cx="2864262" cy="20859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EAE2B7A0-3154-48A5-BBA6-BDD7A57182C0}"/>
              </a:ext>
            </a:extLst>
          </p:cNvPr>
          <p:cNvSpPr/>
          <p:nvPr/>
        </p:nvSpPr>
        <p:spPr>
          <a:xfrm>
            <a:off x="564736" y="1905771"/>
            <a:ext cx="16808864" cy="168361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9BBB59">
                    <a:lumMod val="75000"/>
                  </a:srgbClr>
                </a:solidFill>
                <a:effectLst/>
                <a:uLnTx/>
                <a:uFillTx/>
                <a:latin typeface="Arial" panose="020B0604020202020204" pitchFamily="34" charset="0"/>
                <a:ea typeface="+mn-ea"/>
                <a:cs typeface="+mn-cs"/>
              </a:rPr>
              <a:t>Quan sát Hình 21.4 và nêu loại cây trồng ở địa phương em có thể ứng dụng hệ thống tưới nhỏ giọt để trồng cây.</a:t>
            </a:r>
            <a:endParaRPr kumimoji="0" lang="en-US" sz="3600" b="0" i="0" u="none" strike="noStrike" kern="1200" cap="none" spc="0" normalizeH="0" baseline="0" noProof="0" dirty="0">
              <a:ln>
                <a:noFill/>
              </a:ln>
              <a:solidFill>
                <a:srgbClr val="9BBB59">
                  <a:lumMod val="75000"/>
                </a:srgbClr>
              </a:solidFill>
              <a:effectLst/>
              <a:uLnTx/>
              <a:uFillTx/>
              <a:latin typeface="Calibri"/>
              <a:ea typeface="+mn-ea"/>
              <a:cs typeface="+mn-cs"/>
            </a:endParaRPr>
          </a:p>
        </p:txBody>
      </p:sp>
      <p:sp>
        <p:nvSpPr>
          <p:cNvPr id="10" name="Arrow: Right 9">
            <a:extLst>
              <a:ext uri="{FF2B5EF4-FFF2-40B4-BE49-F238E27FC236}">
                <a16:creationId xmlns:a16="http://schemas.microsoft.com/office/drawing/2014/main" id="{8E5F261E-CB7C-41F0-A261-D574A4D96718}"/>
              </a:ext>
            </a:extLst>
          </p:cNvPr>
          <p:cNvSpPr/>
          <p:nvPr/>
        </p:nvSpPr>
        <p:spPr>
          <a:xfrm>
            <a:off x="685800" y="5181599"/>
            <a:ext cx="1981200" cy="1371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9BC2AAA-9141-47B5-B939-00E95174E995}"/>
              </a:ext>
            </a:extLst>
          </p:cNvPr>
          <p:cNvSpPr/>
          <p:nvPr/>
        </p:nvSpPr>
        <p:spPr>
          <a:xfrm>
            <a:off x="3522189" y="4842928"/>
            <a:ext cx="13851411" cy="213545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lnSpc>
                <a:spcPct val="150000"/>
              </a:lnSpc>
            </a:pPr>
            <a:r>
              <a:rPr lang="vi-VN" sz="3600" dirty="0">
                <a:solidFill>
                  <a:srgbClr val="FF0000"/>
                </a:solidFill>
              </a:rPr>
              <a:t>cây rau (cà chua, dưa chuột, bắp,...), cây hoa (hoa hồng, hoa cúc,...), cây ăn quả (bưởi, hồng xiêm,...).</a:t>
            </a:r>
            <a:endParaRPr lang="en-US" sz="3600" dirty="0">
              <a:solidFill>
                <a:srgbClr val="FF0000"/>
              </a:solidFill>
            </a:endParaRPr>
          </a:p>
        </p:txBody>
      </p:sp>
    </p:spTree>
    <p:extLst>
      <p:ext uri="{BB962C8B-B14F-4D97-AF65-F5344CB8AC3E}">
        <p14:creationId xmlns:p14="http://schemas.microsoft.com/office/powerpoint/2010/main" val="20680487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AAE78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4194">
            <a:off x="14791413" y="8754989"/>
            <a:ext cx="3722305" cy="247702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67427" y="-67521"/>
            <a:ext cx="2306520" cy="152230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34102">
            <a:off x="16266300" y="-541245"/>
            <a:ext cx="1996143" cy="2161179"/>
          </a:xfrm>
          <a:prstGeom prst="rect">
            <a:avLst/>
          </a:prstGeom>
        </p:spPr>
      </p:pic>
      <p:sp>
        <p:nvSpPr>
          <p:cNvPr id="7" name="Freeform 7"/>
          <p:cNvSpPr/>
          <p:nvPr/>
        </p:nvSpPr>
        <p:spPr>
          <a:xfrm>
            <a:off x="184886" y="8724356"/>
            <a:ext cx="1676399" cy="1562644"/>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13" name="Freeform 13"/>
          <p:cNvSpPr/>
          <p:nvPr/>
        </p:nvSpPr>
        <p:spPr>
          <a:xfrm>
            <a:off x="-409621" y="9280694"/>
            <a:ext cx="1948714" cy="1424725"/>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pic>
        <p:nvPicPr>
          <p:cNvPr id="1026" name="Picture 2" descr="Bảo hộ giống cây trồng - TRƯỜNG LUẬT">
            <a:extLst>
              <a:ext uri="{FF2B5EF4-FFF2-40B4-BE49-F238E27FC236}">
                <a16:creationId xmlns:a16="http://schemas.microsoft.com/office/drawing/2014/main" id="{53494BEA-4609-5B6E-755B-2C10913060A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666" t="4667" r="22000" b="6000"/>
          <a:stretch/>
        </p:blipFill>
        <p:spPr bwMode="auto">
          <a:xfrm>
            <a:off x="14859001" y="130770"/>
            <a:ext cx="2864262" cy="20859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EAE2B7A0-3154-48A5-BBA6-BDD7A57182C0}"/>
              </a:ext>
            </a:extLst>
          </p:cNvPr>
          <p:cNvSpPr/>
          <p:nvPr/>
        </p:nvSpPr>
        <p:spPr>
          <a:xfrm>
            <a:off x="575622" y="819879"/>
            <a:ext cx="16808864" cy="168361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lvl="0" algn="just">
              <a:lnSpc>
                <a:spcPct val="150000"/>
              </a:lnSpc>
            </a:pPr>
            <a:r>
              <a:rPr lang="vi-VN" sz="3600" dirty="0">
                <a:solidFill>
                  <a:srgbClr val="9BBB59">
                    <a:lumMod val="75000"/>
                  </a:srgbClr>
                </a:solidFill>
              </a:rPr>
              <a:t>Quan sát Hình 21.5 và cho biết bộ phận nào làm nhiệm vụ điều tiết hệ thống để cung cấp nước và dinh dưỡng định kì cho cây.</a:t>
            </a:r>
          </a:p>
        </p:txBody>
      </p:sp>
      <p:sp>
        <p:nvSpPr>
          <p:cNvPr id="10" name="Arrow: Right 9">
            <a:extLst>
              <a:ext uri="{FF2B5EF4-FFF2-40B4-BE49-F238E27FC236}">
                <a16:creationId xmlns:a16="http://schemas.microsoft.com/office/drawing/2014/main" id="{8E5F261E-CB7C-41F0-A261-D574A4D96718}"/>
              </a:ext>
            </a:extLst>
          </p:cNvPr>
          <p:cNvSpPr/>
          <p:nvPr/>
        </p:nvSpPr>
        <p:spPr>
          <a:xfrm>
            <a:off x="1872171" y="3374978"/>
            <a:ext cx="1447800" cy="876301"/>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59BC2AAA-9141-47B5-B939-00E95174E995}"/>
              </a:ext>
            </a:extLst>
          </p:cNvPr>
          <p:cNvSpPr/>
          <p:nvPr/>
        </p:nvSpPr>
        <p:spPr>
          <a:xfrm>
            <a:off x="4610590" y="3019021"/>
            <a:ext cx="3869211" cy="13716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lnSpc>
                <a:spcPct val="150000"/>
              </a:lnSpc>
            </a:pPr>
            <a:r>
              <a:rPr lang="vi-VN" sz="3600" dirty="0">
                <a:solidFill>
                  <a:srgbClr val="FF0000"/>
                </a:solidFill>
              </a:rPr>
              <a:t>đồng hồ hẹn giờ.</a:t>
            </a:r>
            <a:endParaRPr kumimoji="0" lang="en-US" sz="3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ectangle: Rounded Corners 10">
            <a:extLst>
              <a:ext uri="{FF2B5EF4-FFF2-40B4-BE49-F238E27FC236}">
                <a16:creationId xmlns:a16="http://schemas.microsoft.com/office/drawing/2014/main" id="{78425CB5-9695-4A53-AC35-5E52BBF8F6DA}"/>
              </a:ext>
            </a:extLst>
          </p:cNvPr>
          <p:cNvSpPr/>
          <p:nvPr/>
        </p:nvSpPr>
        <p:spPr>
          <a:xfrm>
            <a:off x="597393" y="4799251"/>
            <a:ext cx="16808864" cy="168361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lvl="0" algn="just">
              <a:lnSpc>
                <a:spcPct val="150000"/>
              </a:lnSpc>
            </a:pPr>
            <a:r>
              <a:rPr lang="vi-VN" sz="3600" dirty="0">
                <a:solidFill>
                  <a:srgbClr val="9BBB59">
                    <a:lumMod val="75000"/>
                  </a:srgbClr>
                </a:solidFill>
              </a:rPr>
              <a:t>Quan sát Hình 21.5 và cho biết bộ phận nào làm nhiệm vụ điều tiết hệ thống để cung cấp nước và dinh dưỡng định kì cho cây.</a:t>
            </a:r>
          </a:p>
        </p:txBody>
      </p:sp>
      <p:sp>
        <p:nvSpPr>
          <p:cNvPr id="12" name="Arrow: Right 11">
            <a:extLst>
              <a:ext uri="{FF2B5EF4-FFF2-40B4-BE49-F238E27FC236}">
                <a16:creationId xmlns:a16="http://schemas.microsoft.com/office/drawing/2014/main" id="{B66FAE4B-2AB4-43F9-AABC-3470531DFCDE}"/>
              </a:ext>
            </a:extLst>
          </p:cNvPr>
          <p:cNvSpPr/>
          <p:nvPr/>
        </p:nvSpPr>
        <p:spPr>
          <a:xfrm>
            <a:off x="2057400" y="7630701"/>
            <a:ext cx="1676400" cy="106789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F4E2711-23E9-4907-A7A2-25B8BFE4F775}"/>
              </a:ext>
            </a:extLst>
          </p:cNvPr>
          <p:cNvSpPr/>
          <p:nvPr/>
        </p:nvSpPr>
        <p:spPr>
          <a:xfrm>
            <a:off x="4610590" y="6862179"/>
            <a:ext cx="12773896" cy="260494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lnSpc>
                <a:spcPct val="150000"/>
              </a:lnSpc>
            </a:pPr>
            <a:r>
              <a:rPr lang="vi-VN" sz="3600" dirty="0">
                <a:solidFill>
                  <a:srgbClr val="FF0000"/>
                </a:solidFill>
              </a:rPr>
              <a:t>chất thải, thức ăn thừa của cá cung cấp một phần nguồn dinh dưỡng cho cây; cây giúp làm sạch môi trường nước của cả khi dung dịch chảy qua giá thể và bộ rễ.</a:t>
            </a:r>
            <a:endParaRPr lang="en-US" sz="3600" dirty="0">
              <a:solidFill>
                <a:srgbClr val="FF0000"/>
              </a:solidFill>
            </a:endParaRPr>
          </a:p>
        </p:txBody>
      </p:sp>
    </p:spTree>
    <p:extLst>
      <p:ext uri="{BB962C8B-B14F-4D97-AF65-F5344CB8AC3E}">
        <p14:creationId xmlns:p14="http://schemas.microsoft.com/office/powerpoint/2010/main" val="1375697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0-#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6" grpId="0" animBg="1"/>
      <p:bldP spid="11" grpId="0" animBg="1"/>
      <p:bldP spid="12"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061311">
            <a:off x="-1012326" y="63832"/>
            <a:ext cx="4693556" cy="3080679"/>
          </a:xfrm>
          <a:prstGeom prst="rect">
            <a:avLst/>
          </a:prstGeom>
        </p:spPr>
      </p:pic>
      <p:grpSp>
        <p:nvGrpSpPr>
          <p:cNvPr id="6" name="Group 6"/>
          <p:cNvGrpSpPr/>
          <p:nvPr/>
        </p:nvGrpSpPr>
        <p:grpSpPr>
          <a:xfrm>
            <a:off x="14625980" y="-71082"/>
            <a:ext cx="3493659" cy="3590204"/>
            <a:chOff x="0" y="0"/>
            <a:chExt cx="10076913" cy="8354677"/>
          </a:xfrm>
        </p:grpSpPr>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0076913" cy="8354677"/>
            </a:xfrm>
            <a:prstGeom prst="rect">
              <a:avLst/>
            </a:prstGeom>
          </p:spPr>
        </p:pic>
        <p:sp>
          <p:nvSpPr>
            <p:cNvPr id="10" name="Freeform 10"/>
            <p:cNvSpPr/>
            <p:nvPr/>
          </p:nvSpPr>
          <p:spPr>
            <a:xfrm>
              <a:off x="2771056" y="1139087"/>
              <a:ext cx="6469841" cy="668205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0000"/>
            </a:solidFill>
          </p:spPr>
        </p:sp>
      </p:gr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21000" y="7736188"/>
            <a:ext cx="2430228" cy="2550812"/>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83229" y="7379541"/>
            <a:ext cx="2362200" cy="2327841"/>
          </a:xfrm>
          <a:prstGeom prst="rect">
            <a:avLst/>
          </a:prstGeom>
        </p:spPr>
      </p:pic>
      <p:sp>
        <p:nvSpPr>
          <p:cNvPr id="13" name="Hộp Văn bản 12">
            <a:extLst>
              <a:ext uri="{FF2B5EF4-FFF2-40B4-BE49-F238E27FC236}">
                <a16:creationId xmlns:a16="http://schemas.microsoft.com/office/drawing/2014/main" id="{E605D4CD-6705-6EB1-E7D4-011E4A73EC04}"/>
              </a:ext>
            </a:extLst>
          </p:cNvPr>
          <p:cNvSpPr txBox="1"/>
          <p:nvPr/>
        </p:nvSpPr>
        <p:spPr>
          <a:xfrm>
            <a:off x="2540862" y="3519122"/>
            <a:ext cx="13206276" cy="3211007"/>
          </a:xfrm>
          <a:prstGeom prst="rect">
            <a:avLst/>
          </a:prstGeom>
          <a:noFill/>
        </p:spPr>
        <p:txBody>
          <a:bodyPr wrap="square" rtlCol="0">
            <a:spAutoFit/>
          </a:bodyPr>
          <a:lstStyle/>
          <a:p>
            <a:pPr algn="ctr">
              <a:lnSpc>
                <a:spcPct val="150000"/>
              </a:lnSpc>
            </a:pPr>
            <a:r>
              <a:rPr lang="en-US" sz="7200" b="1" dirty="0">
                <a:solidFill>
                  <a:schemeClr val="accent6">
                    <a:lumMod val="50000"/>
                  </a:schemeClr>
                </a:solidFill>
                <a:latin typeface="Arial" panose="020B0604020202020204" pitchFamily="34" charset="0"/>
                <a:cs typeface="Arial" panose="020B0604020202020204" pitchFamily="34" charset="0"/>
              </a:rPr>
              <a:t>BÀI 21: CÔNG NGHỆ TRỒNG CÂY KHÔNG DÙNG ĐẤT</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AAE78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4194">
            <a:off x="14791413" y="8754989"/>
            <a:ext cx="3722305" cy="247702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67427" y="-67521"/>
            <a:ext cx="2306520" cy="152230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34102">
            <a:off x="16266300" y="-541245"/>
            <a:ext cx="1996143" cy="2161179"/>
          </a:xfrm>
          <a:prstGeom prst="rect">
            <a:avLst/>
          </a:prstGeom>
        </p:spPr>
      </p:pic>
      <p:sp>
        <p:nvSpPr>
          <p:cNvPr id="7" name="Freeform 7"/>
          <p:cNvSpPr/>
          <p:nvPr/>
        </p:nvSpPr>
        <p:spPr>
          <a:xfrm>
            <a:off x="184886" y="8724356"/>
            <a:ext cx="1676399" cy="1562644"/>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13" name="Freeform 13"/>
          <p:cNvSpPr/>
          <p:nvPr/>
        </p:nvSpPr>
        <p:spPr>
          <a:xfrm>
            <a:off x="-409621" y="9280694"/>
            <a:ext cx="1948714" cy="1424725"/>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pic>
        <p:nvPicPr>
          <p:cNvPr id="1026" name="Picture 2" descr="Bảo hộ giống cây trồng - TRƯỜNG LUẬT">
            <a:extLst>
              <a:ext uri="{FF2B5EF4-FFF2-40B4-BE49-F238E27FC236}">
                <a16:creationId xmlns:a16="http://schemas.microsoft.com/office/drawing/2014/main" id="{53494BEA-4609-5B6E-755B-2C10913060A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666" t="4667" r="22000" b="6000"/>
          <a:stretch/>
        </p:blipFill>
        <p:spPr bwMode="auto">
          <a:xfrm>
            <a:off x="14859001" y="130770"/>
            <a:ext cx="2864262" cy="20859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EAE2B7A0-3154-48A5-BBA6-BDD7A57182C0}"/>
              </a:ext>
            </a:extLst>
          </p:cNvPr>
          <p:cNvSpPr/>
          <p:nvPr/>
        </p:nvSpPr>
        <p:spPr>
          <a:xfrm>
            <a:off x="575621" y="1383961"/>
            <a:ext cx="16808864" cy="168361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lvl="0" algn="just">
              <a:lnSpc>
                <a:spcPct val="150000"/>
              </a:lnSpc>
            </a:pPr>
            <a:r>
              <a:rPr lang="vi-VN" sz="3600" dirty="0">
                <a:solidFill>
                  <a:srgbClr val="9BBB59">
                    <a:lumMod val="75000"/>
                  </a:srgbClr>
                </a:solidFill>
              </a:rPr>
              <a:t>Quan sát và cho biết loại giá thể nào có thể sử dụng để thay thế mút xốp trồng xà lách trong hệ thống thuỷ canh tĩnh trong Hình 21.7B? </a:t>
            </a:r>
          </a:p>
        </p:txBody>
      </p:sp>
      <p:sp>
        <p:nvSpPr>
          <p:cNvPr id="10" name="Arrow: Right 9">
            <a:extLst>
              <a:ext uri="{FF2B5EF4-FFF2-40B4-BE49-F238E27FC236}">
                <a16:creationId xmlns:a16="http://schemas.microsoft.com/office/drawing/2014/main" id="{8E5F261E-CB7C-41F0-A261-D574A4D96718}"/>
              </a:ext>
            </a:extLst>
          </p:cNvPr>
          <p:cNvSpPr/>
          <p:nvPr/>
        </p:nvSpPr>
        <p:spPr>
          <a:xfrm>
            <a:off x="1137385" y="5143500"/>
            <a:ext cx="1447800" cy="876301"/>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59BC2AAA-9141-47B5-B939-00E95174E995}"/>
              </a:ext>
            </a:extLst>
          </p:cNvPr>
          <p:cNvSpPr/>
          <p:nvPr/>
        </p:nvSpPr>
        <p:spPr>
          <a:xfrm>
            <a:off x="3151413" y="3927752"/>
            <a:ext cx="13838291" cy="350005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just">
              <a:lnSpc>
                <a:spcPct val="150000"/>
              </a:lnSpc>
            </a:pPr>
            <a:r>
              <a:rPr lang="vi-VN" sz="3600" dirty="0">
                <a:solidFill>
                  <a:srgbClr val="FF0000"/>
                </a:solidFill>
              </a:rPr>
              <a:t>Trấu hun, xơ dừa được bọc lót vải không dệt đặt trong rọ nhựa. Vải không dệt sẽ không để trấu hun, xơ dừa rơi vào dung dịch dinh dưỡng dây tắc ống dẫn; rễ cây vẫn đâm xuyên qua vải để phát triển bình thường.</a:t>
            </a:r>
            <a:endParaRPr kumimoji="0" lang="en-US" sz="36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2492846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AAE78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4194">
            <a:off x="14791413" y="8754989"/>
            <a:ext cx="3722305" cy="247702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67427" y="-67521"/>
            <a:ext cx="2306520" cy="152230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34102">
            <a:off x="16266300" y="-541245"/>
            <a:ext cx="1996143" cy="2161179"/>
          </a:xfrm>
          <a:prstGeom prst="rect">
            <a:avLst/>
          </a:prstGeom>
        </p:spPr>
      </p:pic>
      <p:sp>
        <p:nvSpPr>
          <p:cNvPr id="7" name="Freeform 7"/>
          <p:cNvSpPr/>
          <p:nvPr/>
        </p:nvSpPr>
        <p:spPr>
          <a:xfrm>
            <a:off x="184886" y="8724356"/>
            <a:ext cx="1676399" cy="1562644"/>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13" name="Freeform 13"/>
          <p:cNvSpPr/>
          <p:nvPr/>
        </p:nvSpPr>
        <p:spPr>
          <a:xfrm>
            <a:off x="-409621" y="9280694"/>
            <a:ext cx="1948714" cy="1424725"/>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pic>
        <p:nvPicPr>
          <p:cNvPr id="1026" name="Picture 2" descr="Bảo hộ giống cây trồng - TRƯỜNG LUẬT">
            <a:extLst>
              <a:ext uri="{FF2B5EF4-FFF2-40B4-BE49-F238E27FC236}">
                <a16:creationId xmlns:a16="http://schemas.microsoft.com/office/drawing/2014/main" id="{53494BEA-4609-5B6E-755B-2C10913060A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666" t="4667" r="22000" b="6000"/>
          <a:stretch/>
        </p:blipFill>
        <p:spPr bwMode="auto">
          <a:xfrm>
            <a:off x="14859001" y="130770"/>
            <a:ext cx="2864262" cy="20859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EAE2B7A0-3154-48A5-BBA6-BDD7A57182C0}"/>
              </a:ext>
            </a:extLst>
          </p:cNvPr>
          <p:cNvSpPr/>
          <p:nvPr/>
        </p:nvSpPr>
        <p:spPr>
          <a:xfrm>
            <a:off x="575621" y="1383961"/>
            <a:ext cx="16808864" cy="168361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lvl="0" algn="just">
              <a:lnSpc>
                <a:spcPct val="150000"/>
              </a:lnSpc>
            </a:pPr>
            <a:r>
              <a:rPr lang="vi-VN" sz="3600" dirty="0">
                <a:solidFill>
                  <a:srgbClr val="9BBB59">
                    <a:lumMod val="75000"/>
                  </a:srgbClr>
                </a:solidFill>
              </a:rPr>
              <a:t>Quan sát và cho biết hệ thống khí canh ở Hình 21.8 có thể ứng dụng để nhân giống bằng phương pháp giâm cành được không. Vì sao? </a:t>
            </a:r>
          </a:p>
        </p:txBody>
      </p:sp>
      <p:sp>
        <p:nvSpPr>
          <p:cNvPr id="10" name="Arrow: Right 9">
            <a:extLst>
              <a:ext uri="{FF2B5EF4-FFF2-40B4-BE49-F238E27FC236}">
                <a16:creationId xmlns:a16="http://schemas.microsoft.com/office/drawing/2014/main" id="{8E5F261E-CB7C-41F0-A261-D574A4D96718}"/>
              </a:ext>
            </a:extLst>
          </p:cNvPr>
          <p:cNvSpPr/>
          <p:nvPr/>
        </p:nvSpPr>
        <p:spPr>
          <a:xfrm>
            <a:off x="1137385" y="5143500"/>
            <a:ext cx="1447800" cy="876301"/>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59BC2AAA-9141-47B5-B939-00E95174E995}"/>
              </a:ext>
            </a:extLst>
          </p:cNvPr>
          <p:cNvSpPr/>
          <p:nvPr/>
        </p:nvSpPr>
        <p:spPr>
          <a:xfrm>
            <a:off x="3151413" y="3927752"/>
            <a:ext cx="13838291" cy="350005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just">
              <a:lnSpc>
                <a:spcPct val="150000"/>
              </a:lnSpc>
            </a:pPr>
            <a:r>
              <a:rPr lang="vi-VN" sz="3600" dirty="0">
                <a:solidFill>
                  <a:srgbClr val="FF0000"/>
                </a:solidFill>
              </a:rPr>
              <a:t>Có, vì hệ thống khí canh cung cấp đủ độ ẩm và tạo độ thông thoáng, thậm chí cung cấp dinh dưỡng và chất kích thích ra rễ được pha trộn trong nước; cây khoai tây, cà chua đã được ứng dụng để giâm cành trên hệ thống khí canh.</a:t>
            </a:r>
            <a:endParaRPr kumimoji="0" lang="en-US" sz="36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17702474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AF9F9"/>
        </a:solidFill>
        <a:effectLst/>
      </p:bgPr>
    </p:bg>
    <p:spTree>
      <p:nvGrpSpPr>
        <p:cNvPr id="1" name=""/>
        <p:cNvGrpSpPr/>
        <p:nvPr/>
      </p:nvGrpSpPr>
      <p:grpSpPr>
        <a:xfrm>
          <a:off x="0" y="0"/>
          <a:ext cx="0" cy="0"/>
          <a:chOff x="0" y="0"/>
          <a:chExt cx="0" cy="0"/>
        </a:xfrm>
      </p:grpSpPr>
      <p:sp>
        <p:nvSpPr>
          <p:cNvPr id="7" name="Freeform 7"/>
          <p:cNvSpPr/>
          <p:nvPr/>
        </p:nvSpPr>
        <p:spPr>
          <a:xfrm>
            <a:off x="1217130" y="4229100"/>
            <a:ext cx="3707855" cy="3829473"/>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0000"/>
          </a:solidFill>
        </p:spPr>
      </p:sp>
      <p:sp>
        <p:nvSpPr>
          <p:cNvPr id="13" name="Freeform 13"/>
          <p:cNvSpPr/>
          <p:nvPr/>
        </p:nvSpPr>
        <p:spPr>
          <a:xfrm>
            <a:off x="7330616" y="4229099"/>
            <a:ext cx="3707855" cy="3829473"/>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0000"/>
          </a:solidFill>
        </p:spPr>
      </p:sp>
      <p:sp>
        <p:nvSpPr>
          <p:cNvPr id="16" name="Freeform 16"/>
          <p:cNvSpPr/>
          <p:nvPr/>
        </p:nvSpPr>
        <p:spPr>
          <a:xfrm>
            <a:off x="13444102" y="4236824"/>
            <a:ext cx="3707855" cy="3829473"/>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0000"/>
          </a:solidFill>
        </p:spPr>
      </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673057">
            <a:off x="152427" y="387526"/>
            <a:ext cx="2129407" cy="2333015"/>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339005">
            <a:off x="17269287" y="681226"/>
            <a:ext cx="769706" cy="3993758"/>
          </a:xfrm>
          <a:prstGeom prst="rect">
            <a:avLst/>
          </a:prstGeom>
        </p:spPr>
      </p:pic>
      <p:sp>
        <p:nvSpPr>
          <p:cNvPr id="2" name="Hộp Văn bản 1">
            <a:extLst>
              <a:ext uri="{FF2B5EF4-FFF2-40B4-BE49-F238E27FC236}">
                <a16:creationId xmlns:a16="http://schemas.microsoft.com/office/drawing/2014/main" id="{2A63C545-8C63-89E3-3FE9-92114773F944}"/>
              </a:ext>
            </a:extLst>
          </p:cNvPr>
          <p:cNvSpPr txBox="1"/>
          <p:nvPr/>
        </p:nvSpPr>
        <p:spPr>
          <a:xfrm>
            <a:off x="3962400" y="1257300"/>
            <a:ext cx="103632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6" name="Hộp Văn bản 5">
            <a:extLst>
              <a:ext uri="{FF2B5EF4-FFF2-40B4-BE49-F238E27FC236}">
                <a16:creationId xmlns:a16="http://schemas.microsoft.com/office/drawing/2014/main" id="{5C62D162-FCE3-675B-54A4-33FD10678966}"/>
              </a:ext>
            </a:extLst>
          </p:cNvPr>
          <p:cNvSpPr txBox="1"/>
          <p:nvPr/>
        </p:nvSpPr>
        <p:spPr>
          <a:xfrm>
            <a:off x="1392017" y="4910226"/>
            <a:ext cx="3358081" cy="3013838"/>
          </a:xfrm>
          <a:prstGeom prst="rect">
            <a:avLst/>
          </a:prstGeom>
          <a:noFill/>
        </p:spPr>
        <p:txBody>
          <a:bodyPr wrap="square">
            <a:spAutoFit/>
          </a:bodyPr>
          <a:lstStyle/>
          <a:p>
            <a:pPr marR="0" lvl="0" algn="ctr">
              <a:lnSpc>
                <a:spcPct val="150000"/>
              </a:lnSpc>
              <a:spcBef>
                <a:spcPts val="0"/>
              </a:spcBef>
              <a:spcAft>
                <a:spcPts val="0"/>
              </a:spcAft>
            </a:pP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Củng</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cố</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kiến</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học</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a:t>
            </a:r>
            <a:endParaRPr lang="en-US" sz="4400" dirty="0">
              <a:effectLst/>
              <a:latin typeface="Arial" panose="020B0604020202020204" pitchFamily="34" charset="0"/>
              <a:ea typeface="Noto Sans Symbols"/>
              <a:cs typeface="Arial" panose="020B0604020202020204" pitchFamily="34" charset="0"/>
            </a:endParaRPr>
          </a:p>
        </p:txBody>
      </p:sp>
      <p:sp>
        <p:nvSpPr>
          <p:cNvPr id="11" name="Hộp Văn bản 10">
            <a:extLst>
              <a:ext uri="{FF2B5EF4-FFF2-40B4-BE49-F238E27FC236}">
                <a16:creationId xmlns:a16="http://schemas.microsoft.com/office/drawing/2014/main" id="{DAB090D2-EFE8-4BDC-1A8F-DDDCB57B6F22}"/>
              </a:ext>
            </a:extLst>
          </p:cNvPr>
          <p:cNvSpPr txBox="1"/>
          <p:nvPr/>
        </p:nvSpPr>
        <p:spPr>
          <a:xfrm>
            <a:off x="7624258" y="4902501"/>
            <a:ext cx="3120571" cy="3013838"/>
          </a:xfrm>
          <a:prstGeom prst="rect">
            <a:avLst/>
          </a:prstGeom>
          <a:noFill/>
        </p:spPr>
        <p:txBody>
          <a:bodyPr wrap="square">
            <a:spAutoFit/>
          </a:bodyPr>
          <a:lstStyle/>
          <a:p>
            <a:pPr algn="ctr">
              <a:lnSpc>
                <a:spcPct val="150000"/>
              </a:lnSpc>
            </a:pP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nhiệm</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vụ</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giao</a:t>
            </a:r>
            <a:endParaRPr lang="en-US" sz="4400" dirty="0">
              <a:latin typeface="Arial" panose="020B0604020202020204" pitchFamily="34" charset="0"/>
              <a:cs typeface="Arial" panose="020B0604020202020204" pitchFamily="34" charset="0"/>
            </a:endParaRPr>
          </a:p>
        </p:txBody>
      </p:sp>
      <p:sp>
        <p:nvSpPr>
          <p:cNvPr id="15" name="Hộp Văn bản 14">
            <a:extLst>
              <a:ext uri="{FF2B5EF4-FFF2-40B4-BE49-F238E27FC236}">
                <a16:creationId xmlns:a16="http://schemas.microsoft.com/office/drawing/2014/main" id="{5FFF9B3C-D0FA-00A1-CEA5-52645FEF0504}"/>
              </a:ext>
            </a:extLst>
          </p:cNvPr>
          <p:cNvSpPr txBox="1"/>
          <p:nvPr/>
        </p:nvSpPr>
        <p:spPr>
          <a:xfrm>
            <a:off x="13871309" y="4902501"/>
            <a:ext cx="2853440" cy="3013838"/>
          </a:xfrm>
          <a:prstGeom prst="rect">
            <a:avLst/>
          </a:prstGeom>
          <a:noFill/>
        </p:spPr>
        <p:txBody>
          <a:bodyPr wrap="square">
            <a:spAutoFit/>
          </a:bodyPr>
          <a:lstStyle/>
          <a:p>
            <a:pPr algn="ctr">
              <a:lnSpc>
                <a:spcPct val="150000"/>
              </a:lnSpc>
            </a:pP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trước</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nội</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dung</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ôn tập</a:t>
            </a:r>
            <a:endParaRPr lang="en-US" sz="4400" dirty="0">
              <a:latin typeface="Arial" panose="020B0604020202020204" pitchFamily="34" charset="0"/>
              <a:cs typeface="Arial" panose="020B0604020202020204" pitchFamily="34" charset="0"/>
            </a:endParaRPr>
          </a:p>
        </p:txBody>
      </p:sp>
      <p:pic>
        <p:nvPicPr>
          <p:cNvPr id="19" name="Picture 21">
            <a:extLst>
              <a:ext uri="{FF2B5EF4-FFF2-40B4-BE49-F238E27FC236}">
                <a16:creationId xmlns:a16="http://schemas.microsoft.com/office/drawing/2014/main" id="{A4DCB536-FD11-2DFA-67BB-40F3A8E2FC3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37790">
            <a:off x="2178831" y="3846135"/>
            <a:ext cx="1803504" cy="796821"/>
          </a:xfrm>
          <a:prstGeom prst="rect">
            <a:avLst/>
          </a:prstGeom>
        </p:spPr>
      </p:pic>
      <p:pic>
        <p:nvPicPr>
          <p:cNvPr id="20" name="Picture 21">
            <a:extLst>
              <a:ext uri="{FF2B5EF4-FFF2-40B4-BE49-F238E27FC236}">
                <a16:creationId xmlns:a16="http://schemas.microsoft.com/office/drawing/2014/main" id="{B2E2B11E-71F9-7251-3F49-6856E34352D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37790">
            <a:off x="8282791" y="3846134"/>
            <a:ext cx="1803504" cy="796821"/>
          </a:xfrm>
          <a:prstGeom prst="rect">
            <a:avLst/>
          </a:prstGeom>
        </p:spPr>
      </p:pic>
      <p:pic>
        <p:nvPicPr>
          <p:cNvPr id="21" name="Picture 21">
            <a:extLst>
              <a:ext uri="{FF2B5EF4-FFF2-40B4-BE49-F238E27FC236}">
                <a16:creationId xmlns:a16="http://schemas.microsoft.com/office/drawing/2014/main" id="{2B2C0ACA-A5EA-CCB1-D15A-35881BB3B7A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37790">
            <a:off x="14521297" y="3846134"/>
            <a:ext cx="1803504" cy="796821"/>
          </a:xfrm>
          <a:prstGeom prst="rect">
            <a:avLst/>
          </a:prstGeom>
        </p:spPr>
      </p:pic>
    </p:spTree>
    <p:extLst>
      <p:ext uri="{BB962C8B-B14F-4D97-AF65-F5344CB8AC3E}">
        <p14:creationId xmlns:p14="http://schemas.microsoft.com/office/powerpoint/2010/main" val="365614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anim calcmode="lin" valueType="num">
                                      <p:cBhvr>
                                        <p:cTn id="30" dur="500" fill="hold"/>
                                        <p:tgtEl>
                                          <p:spTgt spid="20"/>
                                        </p:tgtEl>
                                        <p:attrNameLst>
                                          <p:attrName>ppt_x</p:attrName>
                                        </p:attrNameLst>
                                      </p:cBhvr>
                                      <p:tavLst>
                                        <p:tav tm="0">
                                          <p:val>
                                            <p:strVal val="#ppt_x"/>
                                          </p:val>
                                        </p:tav>
                                        <p:tav tm="100000">
                                          <p:val>
                                            <p:strVal val="#ppt_x"/>
                                          </p:val>
                                        </p:tav>
                                      </p:tavLst>
                                    </p:anim>
                                    <p:anim calcmode="lin" valueType="num">
                                      <p:cBhvr>
                                        <p:cTn id="31" dur="5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anim calcmode="lin" valueType="num">
                                      <p:cBhvr>
                                        <p:cTn id="40" dur="500" fill="hold"/>
                                        <p:tgtEl>
                                          <p:spTgt spid="11"/>
                                        </p:tgtEl>
                                        <p:attrNameLst>
                                          <p:attrName>ppt_x</p:attrName>
                                        </p:attrNameLst>
                                      </p:cBhvr>
                                      <p:tavLst>
                                        <p:tav tm="0">
                                          <p:val>
                                            <p:strVal val="#ppt_x"/>
                                          </p:val>
                                        </p:tav>
                                        <p:tav tm="100000">
                                          <p:val>
                                            <p:strVal val="#ppt_x"/>
                                          </p:val>
                                        </p:tav>
                                      </p:tavLst>
                                    </p:anim>
                                    <p:anim calcmode="lin" valueType="num">
                                      <p:cBhvr>
                                        <p:cTn id="4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anim calcmode="lin" valueType="num">
                                      <p:cBhvr>
                                        <p:cTn id="47" dur="500" fill="hold"/>
                                        <p:tgtEl>
                                          <p:spTgt spid="21"/>
                                        </p:tgtEl>
                                        <p:attrNameLst>
                                          <p:attrName>ppt_x</p:attrName>
                                        </p:attrNameLst>
                                      </p:cBhvr>
                                      <p:tavLst>
                                        <p:tav tm="0">
                                          <p:val>
                                            <p:strVal val="#ppt_x"/>
                                          </p:val>
                                        </p:tav>
                                        <p:tav tm="100000">
                                          <p:val>
                                            <p:strVal val="#ppt_x"/>
                                          </p:val>
                                        </p:tav>
                                      </p:tavLst>
                                    </p:anim>
                                    <p:anim calcmode="lin" valueType="num">
                                      <p:cBhvr>
                                        <p:cTn id="48" dur="500" fill="hold"/>
                                        <p:tgtEl>
                                          <p:spTgt spid="2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anim calcmode="lin" valueType="num">
                                      <p:cBhvr>
                                        <p:cTn id="52" dur="500" fill="hold"/>
                                        <p:tgtEl>
                                          <p:spTgt spid="15"/>
                                        </p:tgtEl>
                                        <p:attrNameLst>
                                          <p:attrName>ppt_x</p:attrName>
                                        </p:attrNameLst>
                                      </p:cBhvr>
                                      <p:tavLst>
                                        <p:tav tm="0">
                                          <p:val>
                                            <p:strVal val="#ppt_x"/>
                                          </p:val>
                                        </p:tav>
                                        <p:tav tm="100000">
                                          <p:val>
                                            <p:strVal val="#ppt_x"/>
                                          </p:val>
                                        </p:tav>
                                      </p:tavLst>
                                    </p:anim>
                                    <p:anim calcmode="lin" valueType="num">
                                      <p:cBhvr>
                                        <p:cTn id="53" dur="500" fill="hold"/>
                                        <p:tgtEl>
                                          <p:spTgt spid="15"/>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99261">
            <a:off x="15266592" y="6288337"/>
            <a:ext cx="4913938" cy="593992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34102">
            <a:off x="15337074" y="-16661"/>
            <a:ext cx="4524890" cy="48989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4612">
            <a:off x="-1900337" y="-36557"/>
            <a:ext cx="5207673" cy="346547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93282">
            <a:off x="-1631611" y="6368261"/>
            <a:ext cx="5320621" cy="4624104"/>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09797">
            <a:off x="-1292046" y="3393046"/>
            <a:ext cx="4321518" cy="1634320"/>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59855">
            <a:off x="16262970" y="5259252"/>
            <a:ext cx="1209483" cy="2181035"/>
          </a:xfrm>
          <a:prstGeom prst="rect">
            <a:avLst/>
          </a:prstGeom>
        </p:spPr>
      </p:pic>
      <p:sp>
        <p:nvSpPr>
          <p:cNvPr id="2" name="Hộp Văn bản 1">
            <a:extLst>
              <a:ext uri="{FF2B5EF4-FFF2-40B4-BE49-F238E27FC236}">
                <a16:creationId xmlns:a16="http://schemas.microsoft.com/office/drawing/2014/main" id="{18787A89-8B9F-518F-0178-CD62AAE1ED54}"/>
              </a:ext>
            </a:extLst>
          </p:cNvPr>
          <p:cNvSpPr txBox="1"/>
          <p:nvPr/>
        </p:nvSpPr>
        <p:spPr>
          <a:xfrm>
            <a:off x="4398113" y="2324100"/>
            <a:ext cx="9347992" cy="540417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CẢM ƠN CÁC EM ĐÃ LẮNG NGHE BÀI GIẢNG</a:t>
            </a:r>
          </a:p>
        </p:txBody>
      </p:sp>
    </p:spTree>
    <p:extLst>
      <p:ext uri="{BB962C8B-B14F-4D97-AF65-F5344CB8AC3E}">
        <p14:creationId xmlns:p14="http://schemas.microsoft.com/office/powerpoint/2010/main" val="1294115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AE78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38574">
            <a:off x="651768" y="295519"/>
            <a:ext cx="1790300" cy="218329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09403" y="763502"/>
            <a:ext cx="3592452" cy="237101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0152" y="8197898"/>
            <a:ext cx="2231263" cy="1898602"/>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57727">
            <a:off x="16649618" y="-914065"/>
            <a:ext cx="1621161" cy="2923406"/>
          </a:xfrm>
          <a:prstGeom prst="rect">
            <a:avLst/>
          </a:prstGeom>
        </p:spPr>
      </p:pic>
      <p:sp>
        <p:nvSpPr>
          <p:cNvPr id="12" name="Hộp Văn bản 11">
            <a:extLst>
              <a:ext uri="{FF2B5EF4-FFF2-40B4-BE49-F238E27FC236}">
                <a16:creationId xmlns:a16="http://schemas.microsoft.com/office/drawing/2014/main" id="{99E79690-EB81-3EA2-45AB-5BB3CA0EE583}"/>
              </a:ext>
            </a:extLst>
          </p:cNvPr>
          <p:cNvSpPr txBox="1"/>
          <p:nvPr/>
        </p:nvSpPr>
        <p:spPr>
          <a:xfrm>
            <a:off x="3809999" y="1395013"/>
            <a:ext cx="107442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NỘI DUNG BÀI HỌC</a:t>
            </a:r>
          </a:p>
        </p:txBody>
      </p:sp>
      <p:sp>
        <p:nvSpPr>
          <p:cNvPr id="13" name="Freeform 13">
            <a:extLst>
              <a:ext uri="{FF2B5EF4-FFF2-40B4-BE49-F238E27FC236}">
                <a16:creationId xmlns:a16="http://schemas.microsoft.com/office/drawing/2014/main" id="{A0DE14DB-DA81-899D-1EA4-C981BE43528A}"/>
              </a:ext>
            </a:extLst>
          </p:cNvPr>
          <p:cNvSpPr/>
          <p:nvPr/>
        </p:nvSpPr>
        <p:spPr>
          <a:xfrm>
            <a:off x="1295400" y="3548211"/>
            <a:ext cx="4380633" cy="3871267"/>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000000"/>
          </a:solidFill>
        </p:spPr>
      </p:sp>
      <p:sp>
        <p:nvSpPr>
          <p:cNvPr id="15" name="Hộp Văn bản 14">
            <a:extLst>
              <a:ext uri="{FF2B5EF4-FFF2-40B4-BE49-F238E27FC236}">
                <a16:creationId xmlns:a16="http://schemas.microsoft.com/office/drawing/2014/main" id="{A331E892-C573-A502-2A82-8B01E17E15AE}"/>
              </a:ext>
            </a:extLst>
          </p:cNvPr>
          <p:cNvSpPr txBox="1"/>
          <p:nvPr/>
        </p:nvSpPr>
        <p:spPr>
          <a:xfrm>
            <a:off x="1636399" y="4008099"/>
            <a:ext cx="3698634" cy="2748253"/>
          </a:xfrm>
          <a:prstGeom prst="rect">
            <a:avLst/>
          </a:prstGeom>
          <a:noFill/>
        </p:spPr>
        <p:txBody>
          <a:bodyPr wrap="square" rtlCol="0">
            <a:spAutoFit/>
          </a:bodyPr>
          <a:lstStyle/>
          <a:p>
            <a:pPr algn="ctr">
              <a:lnSpc>
                <a:spcPct val="150000"/>
              </a:lnSpc>
            </a:pPr>
            <a:r>
              <a:rPr lang="vi-VN" sz="4000" dirty="0">
                <a:latin typeface="Arial" panose="020B0604020202020204" pitchFamily="34" charset="0"/>
                <a:cs typeface="Arial" panose="020B0604020202020204" pitchFamily="34" charset="0"/>
              </a:rPr>
              <a:t>1. Khái niệm về trồng cây không dùng đất </a:t>
            </a:r>
            <a:endParaRPr lang="en-US" sz="4000" dirty="0">
              <a:latin typeface="Arial" panose="020B0604020202020204" pitchFamily="34" charset="0"/>
              <a:cs typeface="Arial" panose="020B0604020202020204" pitchFamily="34" charset="0"/>
            </a:endParaRPr>
          </a:p>
        </p:txBody>
      </p:sp>
      <p:sp>
        <p:nvSpPr>
          <p:cNvPr id="17" name="Freeform 13">
            <a:extLst>
              <a:ext uri="{FF2B5EF4-FFF2-40B4-BE49-F238E27FC236}">
                <a16:creationId xmlns:a16="http://schemas.microsoft.com/office/drawing/2014/main" id="{B2EBF8F4-C939-410E-81BE-21A5E0C89738}"/>
              </a:ext>
            </a:extLst>
          </p:cNvPr>
          <p:cNvSpPr/>
          <p:nvPr/>
        </p:nvSpPr>
        <p:spPr>
          <a:xfrm>
            <a:off x="6781800" y="3548211"/>
            <a:ext cx="4800599" cy="3871267"/>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000000"/>
          </a:solidFill>
        </p:spPr>
      </p:sp>
      <p:sp>
        <p:nvSpPr>
          <p:cNvPr id="18" name="Hộp Văn bản 14">
            <a:extLst>
              <a:ext uri="{FF2B5EF4-FFF2-40B4-BE49-F238E27FC236}">
                <a16:creationId xmlns:a16="http://schemas.microsoft.com/office/drawing/2014/main" id="{6322D819-EB7A-401E-A1DA-3053BC840B44}"/>
              </a:ext>
            </a:extLst>
          </p:cNvPr>
          <p:cNvSpPr txBox="1"/>
          <p:nvPr/>
        </p:nvSpPr>
        <p:spPr>
          <a:xfrm>
            <a:off x="6953683" y="4008099"/>
            <a:ext cx="4380633" cy="2748253"/>
          </a:xfrm>
          <a:prstGeom prst="rect">
            <a:avLst/>
          </a:prstGeom>
          <a:noFill/>
        </p:spPr>
        <p:txBody>
          <a:bodyPr wrap="square" rtlCol="0">
            <a:spAutoFit/>
          </a:bodyPr>
          <a:lstStyle/>
          <a:p>
            <a:pPr algn="ctr">
              <a:lnSpc>
                <a:spcPct val="150000"/>
              </a:lnSpc>
            </a:pPr>
            <a:r>
              <a:rPr lang="vi-VN" sz="4000" dirty="0">
                <a:latin typeface="Arial" panose="020B0604020202020204" pitchFamily="34" charset="0"/>
                <a:cs typeface="Arial" panose="020B0604020202020204" pitchFamily="34" charset="0"/>
              </a:rPr>
              <a:t>2. Cơ sở khoa học của trồng cây không dùng đất</a:t>
            </a:r>
            <a:endParaRPr lang="en-US" sz="4000" dirty="0">
              <a:latin typeface="Arial" panose="020B0604020202020204" pitchFamily="34" charset="0"/>
              <a:cs typeface="Arial" panose="020B0604020202020204" pitchFamily="34" charset="0"/>
            </a:endParaRPr>
          </a:p>
        </p:txBody>
      </p:sp>
      <p:sp>
        <p:nvSpPr>
          <p:cNvPr id="19" name="Freeform 13">
            <a:extLst>
              <a:ext uri="{FF2B5EF4-FFF2-40B4-BE49-F238E27FC236}">
                <a16:creationId xmlns:a16="http://schemas.microsoft.com/office/drawing/2014/main" id="{8A8DE52E-FF7E-41E2-8843-96710E5EFE6A}"/>
              </a:ext>
            </a:extLst>
          </p:cNvPr>
          <p:cNvSpPr/>
          <p:nvPr/>
        </p:nvSpPr>
        <p:spPr>
          <a:xfrm>
            <a:off x="12628263" y="3548211"/>
            <a:ext cx="4380633" cy="3871267"/>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000000"/>
          </a:solidFill>
        </p:spPr>
      </p:sp>
      <p:sp>
        <p:nvSpPr>
          <p:cNvPr id="20" name="Hộp Văn bản 14">
            <a:extLst>
              <a:ext uri="{FF2B5EF4-FFF2-40B4-BE49-F238E27FC236}">
                <a16:creationId xmlns:a16="http://schemas.microsoft.com/office/drawing/2014/main" id="{F381E1A7-A9AD-4A77-9567-53E091D23636}"/>
              </a:ext>
            </a:extLst>
          </p:cNvPr>
          <p:cNvSpPr txBox="1"/>
          <p:nvPr/>
        </p:nvSpPr>
        <p:spPr>
          <a:xfrm>
            <a:off x="12969262" y="4008099"/>
            <a:ext cx="3698634" cy="2748253"/>
          </a:xfrm>
          <a:prstGeom prst="rect">
            <a:avLst/>
          </a:prstGeom>
          <a:noFill/>
        </p:spPr>
        <p:txBody>
          <a:bodyPr wrap="square" rtlCol="0">
            <a:spAutoFit/>
          </a:bodyPr>
          <a:lstStyle/>
          <a:p>
            <a:pPr algn="ctr">
              <a:lnSpc>
                <a:spcPct val="150000"/>
              </a:lnSpc>
            </a:pPr>
            <a:r>
              <a:rPr lang="vi-VN" sz="4000" dirty="0">
                <a:latin typeface="Arial" panose="020B0604020202020204" pitchFamily="34" charset="0"/>
                <a:cs typeface="Arial" panose="020B0604020202020204" pitchFamily="34" charset="0"/>
              </a:rPr>
              <a:t>3. Các hệ thống trồng cây không dùng đất</a:t>
            </a:r>
            <a:endParaRPr lang="en-US" sz="4000" dirty="0">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par>
                                <p:cTn id="21" presetID="14" presetClass="entr" presetSubtype="1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par>
                                <p:cTn id="29" presetID="14" presetClass="entr" presetSubtype="1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42259">
            <a:off x="15726338" y="152175"/>
            <a:ext cx="2838195" cy="177000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46207">
            <a:off x="247557" y="-53342"/>
            <a:ext cx="1209483" cy="2181035"/>
          </a:xfrm>
          <a:prstGeom prst="rect">
            <a:avLst/>
          </a:prstGeom>
        </p:spPr>
      </p:pic>
      <p:sp>
        <p:nvSpPr>
          <p:cNvPr id="10" name="Freeform 10"/>
          <p:cNvSpPr/>
          <p:nvPr/>
        </p:nvSpPr>
        <p:spPr>
          <a:xfrm rot="301842">
            <a:off x="15840728" y="7731290"/>
            <a:ext cx="1997753" cy="162339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000000"/>
          </a:solidFill>
        </p:spPr>
      </p:sp>
      <p:sp>
        <p:nvSpPr>
          <p:cNvPr id="13" name="Freeform 13"/>
          <p:cNvSpPr/>
          <p:nvPr/>
        </p:nvSpPr>
        <p:spPr>
          <a:xfrm rot="21339041">
            <a:off x="15021508" y="8296751"/>
            <a:ext cx="1997753" cy="162339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000000"/>
          </a:solidFill>
        </p:spPr>
      </p:sp>
      <p:sp>
        <p:nvSpPr>
          <p:cNvPr id="16" name="Hộp Văn bản 15">
            <a:extLst>
              <a:ext uri="{FF2B5EF4-FFF2-40B4-BE49-F238E27FC236}">
                <a16:creationId xmlns:a16="http://schemas.microsoft.com/office/drawing/2014/main" id="{22E56269-D677-2B2A-2E6C-30359D739EF9}"/>
              </a:ext>
            </a:extLst>
          </p:cNvPr>
          <p:cNvSpPr txBox="1"/>
          <p:nvPr/>
        </p:nvSpPr>
        <p:spPr>
          <a:xfrm>
            <a:off x="2939113" y="842609"/>
            <a:ext cx="12409773" cy="982513"/>
          </a:xfrm>
          <a:prstGeom prst="rect">
            <a:avLst/>
          </a:prstGeom>
          <a:noFill/>
        </p:spPr>
        <p:txBody>
          <a:bodyPr wrap="square">
            <a:spAutoFit/>
          </a:bodyPr>
          <a:lstStyle/>
          <a:p>
            <a:pPr algn="just">
              <a:lnSpc>
                <a:spcPct val="150000"/>
              </a:lnSpc>
              <a:spcBef>
                <a:spcPts val="600"/>
              </a:spcBef>
            </a:pPr>
            <a:r>
              <a:rPr lang="fr-FR"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1.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Khái</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niệm</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về</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trồng</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cây</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dùng</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đất</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C6A60C5-726E-47D6-B7C4-74B5C876A64B}"/>
              </a:ext>
            </a:extLst>
          </p:cNvPr>
          <p:cNvSpPr/>
          <p:nvPr/>
        </p:nvSpPr>
        <p:spPr>
          <a:xfrm>
            <a:off x="1828800" y="2956071"/>
            <a:ext cx="4572595" cy="982513"/>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lnSpc>
                <a:spcPct val="150000"/>
              </a:lnSpc>
            </a:pPr>
            <a:r>
              <a:rPr lang="vi-VN" sz="3600" b="1" dirty="0">
                <a:solidFill>
                  <a:srgbClr val="FF0000"/>
                </a:solidFill>
              </a:rPr>
              <a:t>Thảo luận cặp đôi</a:t>
            </a:r>
            <a:endParaRPr lang="en-US" sz="3600" b="1" dirty="0">
              <a:solidFill>
                <a:srgbClr val="FF0000"/>
              </a:solidFill>
            </a:endParaRPr>
          </a:p>
        </p:txBody>
      </p:sp>
      <p:pic>
        <p:nvPicPr>
          <p:cNvPr id="4" name="Picture 3">
            <a:extLst>
              <a:ext uri="{FF2B5EF4-FFF2-40B4-BE49-F238E27FC236}">
                <a16:creationId xmlns:a16="http://schemas.microsoft.com/office/drawing/2014/main" id="{0A788BBA-FEE6-4569-B991-6F4D9F1263B6}"/>
              </a:ext>
            </a:extLst>
          </p:cNvPr>
          <p:cNvPicPr>
            <a:picLocks noChangeAspect="1"/>
          </p:cNvPicPr>
          <p:nvPr/>
        </p:nvPicPr>
        <p:blipFill rotWithShape="1">
          <a:blip r:embed="rId6">
            <a:extLst>
              <a:ext uri="{28A0092B-C50C-407E-A947-70E740481C1C}">
                <a14:useLocalDpi xmlns:a14="http://schemas.microsoft.com/office/drawing/2010/main" val="0"/>
              </a:ext>
            </a:extLst>
          </a:blip>
          <a:srcRect l="40832" t="37839" r="41249" b="39628"/>
          <a:stretch/>
        </p:blipFill>
        <p:spPr>
          <a:xfrm>
            <a:off x="572249" y="5001752"/>
            <a:ext cx="6755877" cy="4778715"/>
          </a:xfrm>
          <a:prstGeom prst="rect">
            <a:avLst/>
          </a:prstGeom>
        </p:spPr>
      </p:pic>
      <p:sp>
        <p:nvSpPr>
          <p:cNvPr id="5" name="Thought Bubble: Cloud 4">
            <a:extLst>
              <a:ext uri="{FF2B5EF4-FFF2-40B4-BE49-F238E27FC236}">
                <a16:creationId xmlns:a16="http://schemas.microsoft.com/office/drawing/2014/main" id="{FCF396EC-F955-4A71-A8E7-6F9C33225BAA}"/>
              </a:ext>
            </a:extLst>
          </p:cNvPr>
          <p:cNvSpPr/>
          <p:nvPr/>
        </p:nvSpPr>
        <p:spPr>
          <a:xfrm>
            <a:off x="6414653" y="2771045"/>
            <a:ext cx="10044547" cy="450041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dirty="0"/>
              <a:t>Nêu khái niệm trồng cây không dùng đất và ưu, nhược điểm của phương pháp này. </a:t>
            </a:r>
            <a:endParaRPr lang="en-US" sz="360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42259">
            <a:off x="15726338" y="152175"/>
            <a:ext cx="2838195" cy="177000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46207">
            <a:off x="247557" y="-53342"/>
            <a:ext cx="1209483" cy="2181035"/>
          </a:xfrm>
          <a:prstGeom prst="rect">
            <a:avLst/>
          </a:prstGeom>
        </p:spPr>
      </p:pic>
      <p:sp>
        <p:nvSpPr>
          <p:cNvPr id="16" name="Hộp Văn bản 15">
            <a:extLst>
              <a:ext uri="{FF2B5EF4-FFF2-40B4-BE49-F238E27FC236}">
                <a16:creationId xmlns:a16="http://schemas.microsoft.com/office/drawing/2014/main" id="{22E56269-D677-2B2A-2E6C-30359D739EF9}"/>
              </a:ext>
            </a:extLst>
          </p:cNvPr>
          <p:cNvSpPr txBox="1"/>
          <p:nvPr/>
        </p:nvSpPr>
        <p:spPr>
          <a:xfrm>
            <a:off x="2939113" y="650240"/>
            <a:ext cx="12409773" cy="982513"/>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0"/>
              </a:spcAft>
              <a:buClrTx/>
              <a:buSzTx/>
              <a:buFontTx/>
              <a:buNone/>
              <a:tabLst/>
              <a:defRPr/>
            </a:pP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1.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Khái</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niệm</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về</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trồng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cây</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dùng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đất</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FA4C382-71EE-4031-885D-6A346091A546}"/>
              </a:ext>
            </a:extLst>
          </p:cNvPr>
          <p:cNvSpPr/>
          <p:nvPr/>
        </p:nvSpPr>
        <p:spPr>
          <a:xfrm>
            <a:off x="2009396" y="1884310"/>
            <a:ext cx="13764001" cy="1664879"/>
          </a:xfrm>
          <a:prstGeom prst="rect">
            <a:avLst/>
          </a:prstGeom>
        </p:spPr>
        <p:txBody>
          <a:bodyPr wrap="square">
            <a:spAutoFit/>
          </a:bodyPr>
          <a:lstStyle/>
          <a:p>
            <a:pPr algn="just">
              <a:lnSpc>
                <a:spcPct val="150000"/>
              </a:lnSpc>
              <a:spcBef>
                <a:spcPts val="100"/>
              </a:spcBef>
              <a:spcAft>
                <a:spcPts val="100"/>
              </a:spcAft>
            </a:pPr>
            <a:r>
              <a:rPr lang="vi-VN" sz="3600" dirty="0">
                <a:solidFill>
                  <a:schemeClr val="accent3">
                    <a:lumMod val="50000"/>
                  </a:schemeClr>
                </a:solidFill>
                <a:ea typeface="Calibri" panose="020F0502020204030204" pitchFamily="34" charset="0"/>
                <a:cs typeface="Times New Roman" panose="02020603050405020304" pitchFamily="18" charset="0"/>
              </a:rPr>
              <a:t>- Trồng cây không dùng đất là biện pháp canh tác trong dung dịch dinh dưỡng hoặc trên giá thể không có nguồn gốc đất tự nhiên.</a:t>
            </a:r>
            <a:endParaRPr lang="en-US" sz="2800" dirty="0">
              <a:solidFill>
                <a:schemeClr val="accent3">
                  <a:lumMod val="50000"/>
                </a:schemeClr>
              </a:solidFill>
              <a:effectLst/>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B09DFED9-FCCB-43E9-9779-AA55399E4489}"/>
              </a:ext>
            </a:extLst>
          </p:cNvPr>
          <p:cNvSpPr/>
          <p:nvPr/>
        </p:nvSpPr>
        <p:spPr>
          <a:xfrm>
            <a:off x="2009397" y="3697111"/>
            <a:ext cx="13764000" cy="5883598"/>
          </a:xfrm>
          <a:prstGeom prst="rect">
            <a:avLst/>
          </a:prstGeom>
        </p:spPr>
        <p:txBody>
          <a:bodyPr wrap="square">
            <a:spAutoFit/>
          </a:bodyPr>
          <a:lstStyle/>
          <a:p>
            <a:pPr algn="just">
              <a:lnSpc>
                <a:spcPct val="150000"/>
              </a:lnSpc>
              <a:spcBef>
                <a:spcPts val="100"/>
              </a:spcBef>
              <a:spcAft>
                <a:spcPts val="100"/>
              </a:spcAft>
            </a:pPr>
            <a:r>
              <a:rPr lang="vi-VN" sz="3600" dirty="0">
                <a:solidFill>
                  <a:srgbClr val="FF0000"/>
                </a:solidFill>
                <a:ea typeface="Calibri" panose="020F0502020204030204" pitchFamily="34" charset="0"/>
                <a:cs typeface="Times New Roman" panose="02020603050405020304" pitchFamily="18" charset="0"/>
              </a:rPr>
              <a:t>- Ưu điểm:</a:t>
            </a:r>
            <a:endParaRPr lang="en-US" sz="3600" dirty="0">
              <a:solidFill>
                <a:srgbClr val="FF0000"/>
              </a:solidFill>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vi-VN" sz="3600" dirty="0">
                <a:solidFill>
                  <a:schemeClr val="accent3">
                    <a:lumMod val="50000"/>
                  </a:schemeClr>
                </a:solidFill>
                <a:ea typeface="Calibri" panose="020F0502020204030204" pitchFamily="34" charset="0"/>
                <a:cs typeface="Times New Roman" panose="02020603050405020304" pitchFamily="18" charset="0"/>
              </a:rPr>
              <a:t>+ Tăng mật độ trồng; giảm thuốc trừ sâu, bệnh và cỏ; kiểm soát được môi trường, giúp cây sinh trưởng tốt, năng suất, chất lượng tốt và an toàn với con người, thân thiện với môi trường</a:t>
            </a:r>
          </a:p>
          <a:p>
            <a:pPr algn="just">
              <a:lnSpc>
                <a:spcPct val="150000"/>
              </a:lnSpc>
              <a:spcBef>
                <a:spcPts val="100"/>
              </a:spcBef>
              <a:spcAft>
                <a:spcPts val="100"/>
              </a:spcAft>
            </a:pPr>
            <a:r>
              <a:rPr lang="vi-VN" sz="3600" dirty="0">
                <a:solidFill>
                  <a:schemeClr val="accent3">
                    <a:lumMod val="50000"/>
                  </a:schemeClr>
                </a:solidFill>
                <a:ea typeface="Calibri" panose="020F0502020204030204" pitchFamily="34" charset="0"/>
                <a:cs typeface="Times New Roman" panose="02020603050405020304" pitchFamily="18" charset="0"/>
              </a:rPr>
              <a:t>+ Tái sử dụng nguồn nước và dinh dưỡng, giảm các chi phí, tận dụng diện tích (ban công, sân thượng,...) </a:t>
            </a:r>
          </a:p>
          <a:p>
            <a:pPr algn="just">
              <a:lnSpc>
                <a:spcPct val="150000"/>
              </a:lnSpc>
              <a:spcBef>
                <a:spcPts val="100"/>
              </a:spcBef>
              <a:spcAft>
                <a:spcPts val="100"/>
              </a:spcAft>
            </a:pPr>
            <a:r>
              <a:rPr lang="vi-VN" sz="3600" dirty="0">
                <a:solidFill>
                  <a:schemeClr val="accent3">
                    <a:lumMod val="50000"/>
                  </a:schemeClr>
                </a:solidFill>
                <a:ea typeface="Calibri" panose="020F0502020204030204" pitchFamily="34" charset="0"/>
                <a:cs typeface="Times New Roman" panose="02020603050405020304" pitchFamily="18" charset="0"/>
              </a:rPr>
              <a:t>+ Tăng hiệu quả kinh tế</a:t>
            </a:r>
          </a:p>
        </p:txBody>
      </p:sp>
    </p:spTree>
    <p:extLst>
      <p:ext uri="{BB962C8B-B14F-4D97-AF65-F5344CB8AC3E}">
        <p14:creationId xmlns:p14="http://schemas.microsoft.com/office/powerpoint/2010/main" val="128636666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down)">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wipe(down)">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wipe(down)">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wipe(down)">
                                      <p:cBhvr>
                                        <p:cTn id="2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42259">
            <a:off x="15726338" y="152175"/>
            <a:ext cx="2838195" cy="177000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46207">
            <a:off x="247557" y="-53342"/>
            <a:ext cx="1209483" cy="2181035"/>
          </a:xfrm>
          <a:prstGeom prst="rect">
            <a:avLst/>
          </a:prstGeom>
        </p:spPr>
      </p:pic>
      <p:sp>
        <p:nvSpPr>
          <p:cNvPr id="16" name="Hộp Văn bản 15">
            <a:extLst>
              <a:ext uri="{FF2B5EF4-FFF2-40B4-BE49-F238E27FC236}">
                <a16:creationId xmlns:a16="http://schemas.microsoft.com/office/drawing/2014/main" id="{22E56269-D677-2B2A-2E6C-30359D739EF9}"/>
              </a:ext>
            </a:extLst>
          </p:cNvPr>
          <p:cNvSpPr txBox="1"/>
          <p:nvPr/>
        </p:nvSpPr>
        <p:spPr>
          <a:xfrm>
            <a:off x="2939111" y="1037175"/>
            <a:ext cx="12409773" cy="982513"/>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0"/>
              </a:spcAft>
              <a:buClrTx/>
              <a:buSzTx/>
              <a:buFontTx/>
              <a:buNone/>
              <a:tabLst/>
              <a:defRPr/>
            </a:pP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1.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Khái</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niệm</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về</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trồng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cây</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dùng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đất</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B09DFED9-FCCB-43E9-9779-AA55399E4489}"/>
              </a:ext>
            </a:extLst>
          </p:cNvPr>
          <p:cNvSpPr/>
          <p:nvPr/>
        </p:nvSpPr>
        <p:spPr>
          <a:xfrm>
            <a:off x="2840642" y="2527823"/>
            <a:ext cx="12606713" cy="5620834"/>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 Nhược điểm:</a:t>
            </a:r>
            <a:endParaRPr kumimoji="0" lang="en-US" sz="4000" b="0"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100"/>
              </a:spcBef>
              <a:spcAft>
                <a:spcPts val="100"/>
              </a:spcAft>
              <a:buClrTx/>
              <a:buSzTx/>
              <a:buFontTx/>
              <a:buNone/>
              <a:tabLst/>
              <a:defRPr/>
            </a:pPr>
            <a:r>
              <a:rPr kumimoji="0" lang="vi-VN" sz="4000" b="0" i="0" u="none" strike="noStrike" kern="1200" cap="none" spc="0" normalizeH="0" baseline="0" noProof="0" dirty="0">
                <a:ln>
                  <a:noFill/>
                </a:ln>
                <a:solidFill>
                  <a:srgbClr val="9BBB59">
                    <a:lumMod val="50000"/>
                  </a:srgbClr>
                </a:solidFill>
                <a:effectLst/>
                <a:uLnTx/>
                <a:uFillTx/>
                <a:latin typeface="Arial" panose="020B0604020202020204" pitchFamily="34" charset="0"/>
                <a:ea typeface="Calibri" panose="020F0502020204030204" pitchFamily="34" charset="0"/>
                <a:cs typeface="Times New Roman" panose="02020603050405020304" pitchFamily="18" charset="0"/>
              </a:rPr>
              <a:t>+ Chi phí</a:t>
            </a:r>
            <a:r>
              <a:rPr kumimoji="0" lang="vi-VN" sz="4000" b="0" i="0" u="none" strike="noStrike" kern="1200" cap="none" spc="0" normalizeH="0" noProof="0" dirty="0">
                <a:ln>
                  <a:noFill/>
                </a:ln>
                <a:solidFill>
                  <a:srgbClr val="9BBB59">
                    <a:lumMod val="50000"/>
                  </a:srgbClr>
                </a:solidFill>
                <a:effectLst/>
                <a:uLnTx/>
                <a:uFillTx/>
                <a:latin typeface="Arial" panose="020B0604020202020204" pitchFamily="34" charset="0"/>
                <a:ea typeface="Calibri" panose="020F0502020204030204" pitchFamily="34" charset="0"/>
                <a:cs typeface="Times New Roman" panose="02020603050405020304" pitchFamily="18" charset="0"/>
              </a:rPr>
              <a:t> đầu tư lớn</a:t>
            </a:r>
          </a:p>
          <a:p>
            <a:pPr marL="0" marR="0" lvl="0" indent="0" algn="just" defTabSz="914400" rtl="0" eaLnBrk="1" fontAlgn="auto" latinLnBrk="0" hangingPunct="1">
              <a:lnSpc>
                <a:spcPct val="150000"/>
              </a:lnSpc>
              <a:spcBef>
                <a:spcPts val="100"/>
              </a:spcBef>
              <a:spcAft>
                <a:spcPts val="100"/>
              </a:spcAft>
              <a:buClrTx/>
              <a:buSzTx/>
              <a:buFontTx/>
              <a:buNone/>
              <a:tabLst/>
              <a:defRPr/>
            </a:pPr>
            <a:r>
              <a:rPr lang="vi-VN" sz="4000" baseline="0" dirty="0">
                <a:solidFill>
                  <a:srgbClr val="9BBB59">
                    <a:lumMod val="50000"/>
                  </a:srgbClr>
                </a:solidFill>
                <a:latin typeface="Arial" panose="020B0604020202020204" pitchFamily="34" charset="0"/>
                <a:ea typeface="Calibri" panose="020F0502020204030204" pitchFamily="34" charset="0"/>
                <a:cs typeface="Times New Roman" panose="02020603050405020304" pitchFamily="18" charset="0"/>
              </a:rPr>
              <a:t>+</a:t>
            </a:r>
            <a:r>
              <a:rPr lang="vi-VN" sz="4000" dirty="0">
                <a:solidFill>
                  <a:srgbClr val="9BBB59">
                    <a:lumMod val="50000"/>
                  </a:srgbClr>
                </a:solidFill>
                <a:latin typeface="Arial" panose="020B0604020202020204" pitchFamily="34" charset="0"/>
                <a:ea typeface="Calibri" panose="020F0502020204030204" pitchFamily="34" charset="0"/>
                <a:cs typeface="Times New Roman" panose="02020603050405020304" pitchFamily="18" charset="0"/>
              </a:rPr>
              <a:t> Yêu cầu nguồn nhân lực chất lượng cao</a:t>
            </a:r>
          </a:p>
          <a:p>
            <a:pPr marL="0" marR="0" lvl="0" indent="0" algn="just" defTabSz="914400" rtl="0" eaLnBrk="1" fontAlgn="auto" latinLnBrk="0" hangingPunct="1">
              <a:lnSpc>
                <a:spcPct val="150000"/>
              </a:lnSpc>
              <a:spcBef>
                <a:spcPts val="100"/>
              </a:spcBef>
              <a:spcAft>
                <a:spcPts val="100"/>
              </a:spcAft>
              <a:buClrTx/>
              <a:buSzTx/>
              <a:buFontTx/>
              <a:buNone/>
              <a:tabLst/>
              <a:defRPr/>
            </a:pPr>
            <a:r>
              <a:rPr kumimoji="0" lang="vi-VN" sz="4000" b="0" i="0" u="none" strike="noStrike" kern="1200" cap="none" spc="0" normalizeH="0" baseline="0" noProof="0" dirty="0">
                <a:ln>
                  <a:noFill/>
                </a:ln>
                <a:solidFill>
                  <a:srgbClr val="9BBB59">
                    <a:lumMod val="50000"/>
                  </a:srgbClr>
                </a:solidFill>
                <a:effectLst/>
                <a:uLnTx/>
                <a:uFillTx/>
                <a:latin typeface="Arial" panose="020B0604020202020204" pitchFamily="34" charset="0"/>
                <a:ea typeface="Calibri" panose="020F0502020204030204" pitchFamily="34" charset="0"/>
                <a:cs typeface="Times New Roman" panose="02020603050405020304" pitchFamily="18" charset="0"/>
              </a:rPr>
              <a:t>+ Nguồn</a:t>
            </a:r>
            <a:r>
              <a:rPr kumimoji="0" lang="vi-VN" sz="4000" b="0" i="0" u="none" strike="noStrike" kern="1200" cap="none" spc="0" normalizeH="0" noProof="0" dirty="0">
                <a:ln>
                  <a:noFill/>
                </a:ln>
                <a:solidFill>
                  <a:srgbClr val="9BBB59">
                    <a:lumMod val="50000"/>
                  </a:srgbClr>
                </a:solidFill>
                <a:effectLst/>
                <a:uLnTx/>
                <a:uFillTx/>
                <a:latin typeface="Arial" panose="020B0604020202020204" pitchFamily="34" charset="0"/>
                <a:ea typeface="Calibri" panose="020F0502020204030204" pitchFamily="34" charset="0"/>
                <a:cs typeface="Times New Roman" panose="02020603050405020304" pitchFamily="18" charset="0"/>
              </a:rPr>
              <a:t> vật liệu, thiết bị, máy mọc hạn chế</a:t>
            </a:r>
          </a:p>
          <a:p>
            <a:pPr marL="0" marR="0" lvl="0" indent="0" algn="just" defTabSz="914400" rtl="0" eaLnBrk="1" fontAlgn="auto" latinLnBrk="0" hangingPunct="1">
              <a:lnSpc>
                <a:spcPct val="150000"/>
              </a:lnSpc>
              <a:spcBef>
                <a:spcPts val="100"/>
              </a:spcBef>
              <a:spcAft>
                <a:spcPts val="100"/>
              </a:spcAft>
              <a:buClrTx/>
              <a:buSzTx/>
              <a:buFontTx/>
              <a:buNone/>
              <a:tabLst/>
              <a:defRPr/>
            </a:pPr>
            <a:r>
              <a:rPr lang="vi-VN" sz="4000" baseline="0" dirty="0">
                <a:solidFill>
                  <a:srgbClr val="9BBB59">
                    <a:lumMod val="50000"/>
                  </a:srgbClr>
                </a:solidFill>
                <a:latin typeface="Arial" panose="020B0604020202020204" pitchFamily="34" charset="0"/>
                <a:ea typeface="Calibri" panose="020F0502020204030204" pitchFamily="34" charset="0"/>
                <a:cs typeface="Times New Roman" panose="02020603050405020304" pitchFamily="18" charset="0"/>
              </a:rPr>
              <a:t>+</a:t>
            </a:r>
            <a:r>
              <a:rPr lang="vi-VN" sz="4000" dirty="0">
                <a:solidFill>
                  <a:srgbClr val="9BBB59">
                    <a:lumMod val="50000"/>
                  </a:srgbClr>
                </a:solidFill>
                <a:latin typeface="Arial" panose="020B0604020202020204" pitchFamily="34" charset="0"/>
                <a:ea typeface="Calibri" panose="020F0502020204030204" pitchFamily="34" charset="0"/>
                <a:cs typeface="Times New Roman" panose="02020603050405020304" pitchFamily="18" charset="0"/>
              </a:rPr>
              <a:t> Khi bị bệnh có thể lây lan nhanh, cần kiểm tra và theo dõi thường xuyên</a:t>
            </a:r>
            <a:endParaRPr kumimoji="0" lang="vi-VN" sz="4000" b="0" i="0" u="none" strike="noStrike" kern="1200" cap="none" spc="0" normalizeH="0" baseline="0" noProof="0" dirty="0">
              <a:ln>
                <a:noFill/>
              </a:ln>
              <a:solidFill>
                <a:srgbClr val="9BBB59">
                  <a:lumMod val="50000"/>
                </a:srgbClr>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pic>
        <p:nvPicPr>
          <p:cNvPr id="9" name="Picture 6">
            <a:extLst>
              <a:ext uri="{FF2B5EF4-FFF2-40B4-BE49-F238E27FC236}">
                <a16:creationId xmlns:a16="http://schemas.microsoft.com/office/drawing/2014/main" id="{8FF42F46-FF2A-4E06-BE2C-CC19AC183E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3988" y="7665150"/>
            <a:ext cx="1905000" cy="2318031"/>
          </a:xfrm>
          <a:prstGeom prst="rect">
            <a:avLst/>
          </a:prstGeom>
        </p:spPr>
      </p:pic>
      <p:pic>
        <p:nvPicPr>
          <p:cNvPr id="10" name="Picture 7">
            <a:extLst>
              <a:ext uri="{FF2B5EF4-FFF2-40B4-BE49-F238E27FC236}">
                <a16:creationId xmlns:a16="http://schemas.microsoft.com/office/drawing/2014/main" id="{3D3A5A80-1C51-473D-BF2E-7E8F02DD6F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573335" y="7024293"/>
            <a:ext cx="2273531" cy="2248729"/>
          </a:xfrm>
          <a:prstGeom prst="rect">
            <a:avLst/>
          </a:prstGeom>
        </p:spPr>
      </p:pic>
      <p:pic>
        <p:nvPicPr>
          <p:cNvPr id="11" name="Picture 9">
            <a:extLst>
              <a:ext uri="{FF2B5EF4-FFF2-40B4-BE49-F238E27FC236}">
                <a16:creationId xmlns:a16="http://schemas.microsoft.com/office/drawing/2014/main" id="{BFD29CA9-D63A-4AB0-9510-5B64C520C03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031789" y="7635601"/>
            <a:ext cx="1004487" cy="2273531"/>
          </a:xfrm>
          <a:prstGeom prst="rect">
            <a:avLst/>
          </a:prstGeom>
        </p:spPr>
      </p:pic>
    </p:spTree>
    <p:extLst>
      <p:ext uri="{BB962C8B-B14F-4D97-AF65-F5344CB8AC3E}">
        <p14:creationId xmlns:p14="http://schemas.microsoft.com/office/powerpoint/2010/main" val="14479679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randombar(horizontal)">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randombar(horizontal)">
                                      <p:cBhvr>
                                        <p:cTn id="2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9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21200" y="16329"/>
            <a:ext cx="625666" cy="324637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3988" y="7665150"/>
            <a:ext cx="1905000" cy="231803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73335" y="7024293"/>
            <a:ext cx="2273531" cy="2248729"/>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52535" y="1064963"/>
            <a:ext cx="715129" cy="2273531"/>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031789" y="7635601"/>
            <a:ext cx="1004487" cy="2273531"/>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7873" y="-1273296"/>
            <a:ext cx="3629343" cy="3154229"/>
          </a:xfrm>
          <a:prstGeom prst="rect">
            <a:avLst/>
          </a:prstGeom>
        </p:spPr>
      </p:pic>
      <p:sp>
        <p:nvSpPr>
          <p:cNvPr id="14" name="Hộp Văn bản 13">
            <a:extLst>
              <a:ext uri="{FF2B5EF4-FFF2-40B4-BE49-F238E27FC236}">
                <a16:creationId xmlns:a16="http://schemas.microsoft.com/office/drawing/2014/main" id="{47034CFA-B70C-DB30-6492-2E92F49B2DFD}"/>
              </a:ext>
            </a:extLst>
          </p:cNvPr>
          <p:cNvSpPr txBox="1"/>
          <p:nvPr/>
        </p:nvSpPr>
        <p:spPr>
          <a:xfrm>
            <a:off x="1066798" y="1639518"/>
            <a:ext cx="7703469" cy="2746781"/>
          </a:xfrm>
          <a:prstGeom prst="wedgeRoundRectCallout">
            <a:avLst>
              <a:gd name="adj1" fmla="val -57102"/>
              <a:gd name="adj2" fmla="val 85534"/>
              <a:gd name="adj3" fmla="val 16667"/>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just">
              <a:lnSpc>
                <a:spcPct val="150000"/>
              </a:lnSpc>
            </a:pPr>
            <a:r>
              <a:rPr lang="vi-VN" sz="3600" dirty="0">
                <a:solidFill>
                  <a:srgbClr val="000000"/>
                </a:solidFill>
                <a:ea typeface="Times New Roman" panose="02020603050405020304" pitchFamily="18" charset="0"/>
                <a:cs typeface="Arial" panose="020B0604020202020204" pitchFamily="34" charset="0"/>
              </a:rPr>
              <a:t>Quan sát Hình 21.2 và cho biết vì sao cây hồng môn có thể sống trong bình nước mà không cần đất. </a:t>
            </a:r>
          </a:p>
        </p:txBody>
      </p:sp>
      <p:pic>
        <p:nvPicPr>
          <p:cNvPr id="15" name="Picture 14">
            <a:extLst>
              <a:ext uri="{FF2B5EF4-FFF2-40B4-BE49-F238E27FC236}">
                <a16:creationId xmlns:a16="http://schemas.microsoft.com/office/drawing/2014/main" id="{41722F9C-5C18-468F-80B0-D7D93CDA4FAE}"/>
              </a:ext>
            </a:extLst>
          </p:cNvPr>
          <p:cNvPicPr>
            <a:picLocks noChangeAspect="1"/>
          </p:cNvPicPr>
          <p:nvPr/>
        </p:nvPicPr>
        <p:blipFill rotWithShape="1">
          <a:blip r:embed="rId14">
            <a:extLst>
              <a:ext uri="{28A0092B-C50C-407E-A947-70E740481C1C}">
                <a14:useLocalDpi xmlns:a14="http://schemas.microsoft.com/office/drawing/2010/main" val="0"/>
              </a:ext>
            </a:extLst>
          </a:blip>
          <a:srcRect l="56386" t="9944" r="11686" b="6461"/>
          <a:stretch/>
        </p:blipFill>
        <p:spPr>
          <a:xfrm>
            <a:off x="9086150" y="3268150"/>
            <a:ext cx="6950501" cy="6065892"/>
          </a:xfrm>
          <a:prstGeom prst="rect">
            <a:avLst/>
          </a:prstGeom>
        </p:spPr>
      </p:pic>
    </p:spTree>
    <p:extLst>
      <p:ext uri="{BB962C8B-B14F-4D97-AF65-F5344CB8AC3E}">
        <p14:creationId xmlns:p14="http://schemas.microsoft.com/office/powerpoint/2010/main" val="202657083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heel(1)">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TotalTime>
  <Words>2652</Words>
  <PresentationFormat>Custom</PresentationFormat>
  <Paragraphs>205</Paragraphs>
  <Slides>43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Cambria Math</vt:lpstr>
      <vt:lpstr>Arial</vt:lpstr>
      <vt:lpstr>Noto Sans Symbols</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2022-12-22T18:05:52Z</dcterms:modified>
  <dc:identifier>DAFNCcebPCY</dc:identifier>
</cp:coreProperties>
</file>