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3" r:id="rId2"/>
    <p:sldId id="264" r:id="rId3"/>
    <p:sldId id="265" r:id="rId4"/>
    <p:sldId id="266" r:id="rId5"/>
    <p:sldId id="267" r:id="rId6"/>
    <p:sldId id="272" r:id="rId7"/>
    <p:sldId id="268" r:id="rId8"/>
    <p:sldId id="273" r:id="rId9"/>
    <p:sldId id="275" r:id="rId10"/>
    <p:sldId id="277" r:id="rId11"/>
    <p:sldId id="280" r:id="rId12"/>
    <p:sldId id="284" r:id="rId13"/>
    <p:sldId id="271" r:id="rId14"/>
    <p:sldId id="285" r:id="rId15"/>
    <p:sldId id="291" r:id="rId16"/>
    <p:sldId id="292" r:id="rId17"/>
    <p:sldId id="293" r:id="rId18"/>
    <p:sldId id="294" r:id="rId19"/>
    <p:sldId id="295" r:id="rId20"/>
    <p:sldId id="296" r:id="rId21"/>
    <p:sldId id="301" r:id="rId22"/>
    <p:sldId id="297" r:id="rId23"/>
    <p:sldId id="302" r:id="rId24"/>
    <p:sldId id="303" r:id="rId25"/>
    <p:sldId id="308" r:id="rId26"/>
    <p:sldId id="309" r:id="rId27"/>
    <p:sldId id="310" r:id="rId28"/>
    <p:sldId id="313" r:id="rId29"/>
    <p:sldId id="314" r:id="rId30"/>
    <p:sldId id="312" r:id="rId31"/>
    <p:sldId id="318" r:id="rId32"/>
    <p:sldId id="319" r:id="rId33"/>
    <p:sldId id="320" r:id="rId34"/>
    <p:sldId id="322" r:id="rId35"/>
    <p:sldId id="323"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A0D4"/>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738"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86C1FC-A877-4569-B307-834565E2DBB5}" type="datetimeFigureOut">
              <a:rPr lang="en-US" smtClean="0"/>
              <a:t>6/30/2023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05A5D91-8343-4B83-B071-58D9D1D84879}" type="slidenum">
              <a:rPr lang="en-US" smtClean="0"/>
              <a:t>‹#›</a:t>
            </a:fld>
            <a:endParaRPr lang="en-US"/>
          </a:p>
        </p:txBody>
      </p:sp>
    </p:spTree>
    <p:extLst>
      <p:ext uri="{BB962C8B-B14F-4D97-AF65-F5344CB8AC3E}">
        <p14:creationId xmlns:p14="http://schemas.microsoft.com/office/powerpoint/2010/main" val="2254144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392B679-AE23-4750-8FB0-6513430B8953}" type="slidenum">
              <a:rPr lang="zh-CN" altLang="en-US" smtClean="0"/>
              <a:t>1</a:t>
            </a:fld>
            <a:endParaRPr lang="zh-CN" altLang="en-US"/>
          </a:p>
        </p:txBody>
      </p:sp>
    </p:spTree>
    <p:extLst>
      <p:ext uri="{BB962C8B-B14F-4D97-AF65-F5344CB8AC3E}">
        <p14:creationId xmlns:p14="http://schemas.microsoft.com/office/powerpoint/2010/main" val="3372927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275968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C4E0407-6F04-474B-B9D2-B4E88092727A}" type="slidenum">
              <a:rPr lang="zh-CN" altLang="en-US" smtClean="0"/>
              <a:t>34</a:t>
            </a:fld>
            <a:endParaRPr lang="zh-CN" altLang="en-US"/>
          </a:p>
        </p:txBody>
      </p:sp>
    </p:spTree>
    <p:extLst>
      <p:ext uri="{BB962C8B-B14F-4D97-AF65-F5344CB8AC3E}">
        <p14:creationId xmlns:p14="http://schemas.microsoft.com/office/powerpoint/2010/main" val="4131686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2E3AE05-7DD1-4AF0-924E-BEEA496F3737}" type="slidenum">
              <a:rPr lang="zh-CN" altLang="en-US" smtClean="0"/>
              <a:t>5</a:t>
            </a:fld>
            <a:endParaRPr lang="zh-CN" altLang="en-US"/>
          </a:p>
        </p:txBody>
      </p:sp>
    </p:spTree>
    <p:extLst>
      <p:ext uri="{BB962C8B-B14F-4D97-AF65-F5344CB8AC3E}">
        <p14:creationId xmlns:p14="http://schemas.microsoft.com/office/powerpoint/2010/main" val="18090893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6</a:t>
            </a:fld>
            <a:endParaRPr lang="zh-CN" altLang="en-US"/>
          </a:p>
        </p:txBody>
      </p:sp>
    </p:spTree>
    <p:extLst>
      <p:ext uri="{BB962C8B-B14F-4D97-AF65-F5344CB8AC3E}">
        <p14:creationId xmlns:p14="http://schemas.microsoft.com/office/powerpoint/2010/main" val="4066255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8</a:t>
            </a:fld>
            <a:endParaRPr lang="zh-CN" altLang="en-US"/>
          </a:p>
        </p:txBody>
      </p:sp>
    </p:spTree>
    <p:extLst>
      <p:ext uri="{BB962C8B-B14F-4D97-AF65-F5344CB8AC3E}">
        <p14:creationId xmlns:p14="http://schemas.microsoft.com/office/powerpoint/2010/main" val="1080140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1CB8912-F0BA-4AD8-8415-DA1F26BCB09F}" type="slidenum">
              <a:rPr lang="zh-CN" altLang="en-US" smtClean="0"/>
              <a:t>12</a:t>
            </a:fld>
            <a:endParaRPr lang="zh-CN" altLang="en-US"/>
          </a:p>
        </p:txBody>
      </p:sp>
    </p:spTree>
    <p:extLst>
      <p:ext uri="{BB962C8B-B14F-4D97-AF65-F5344CB8AC3E}">
        <p14:creationId xmlns:p14="http://schemas.microsoft.com/office/powerpoint/2010/main" val="3929111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15</a:t>
            </a:fld>
            <a:endParaRPr lang="zh-CN" altLang="en-US"/>
          </a:p>
        </p:txBody>
      </p:sp>
    </p:spTree>
    <p:extLst>
      <p:ext uri="{BB962C8B-B14F-4D97-AF65-F5344CB8AC3E}">
        <p14:creationId xmlns:p14="http://schemas.microsoft.com/office/powerpoint/2010/main" val="36209888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20</a:t>
            </a:fld>
            <a:endParaRPr lang="zh-CN" altLang="en-US"/>
          </a:p>
        </p:txBody>
      </p:sp>
    </p:spTree>
    <p:extLst>
      <p:ext uri="{BB962C8B-B14F-4D97-AF65-F5344CB8AC3E}">
        <p14:creationId xmlns:p14="http://schemas.microsoft.com/office/powerpoint/2010/main" val="1960583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148B0EA-B62F-42A2-A049-51642A713202}" type="slidenum">
              <a:rPr lang="zh-CN" altLang="en-US" smtClean="0"/>
              <a:t>24</a:t>
            </a:fld>
            <a:endParaRPr lang="zh-CN" altLang="en-US"/>
          </a:p>
        </p:txBody>
      </p:sp>
    </p:spTree>
    <p:extLst>
      <p:ext uri="{BB962C8B-B14F-4D97-AF65-F5344CB8AC3E}">
        <p14:creationId xmlns:p14="http://schemas.microsoft.com/office/powerpoint/2010/main" val="2943044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0F2A6EB-9F69-4690-847A-BD7D4AC91AEC}" type="slidenum">
              <a:rPr kumimoji="0" lang="zh-CN" altLang="en-US" sz="1200" b="0" i="0" u="none" strike="noStrike" kern="1200" cap="none" spc="0" normalizeH="0" baseline="0" noProof="0" smtClean="0">
                <a:ln>
                  <a:noFill/>
                </a:ln>
                <a:solidFill>
                  <a:prstClr val="black"/>
                </a:solidFill>
                <a:effectLst/>
                <a:uLnTx/>
                <a:uFillTx/>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zh-CN" altLang="en-US" sz="1200" b="0" i="0" u="none" strike="noStrike" kern="1200" cap="none" spc="0" normalizeH="0" baseline="0" noProof="0" dirty="0">
              <a:ln>
                <a:noFill/>
              </a:ln>
              <a:solidFill>
                <a:prstClr val="black"/>
              </a:solidFill>
              <a:effectLst/>
              <a:uLnTx/>
              <a:uFillTx/>
              <a:cs typeface="+mn-cs"/>
            </a:endParaRPr>
          </a:p>
        </p:txBody>
      </p:sp>
    </p:spTree>
    <p:extLst>
      <p:ext uri="{BB962C8B-B14F-4D97-AF65-F5344CB8AC3E}">
        <p14:creationId xmlns:p14="http://schemas.microsoft.com/office/powerpoint/2010/main" val="1505616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4192664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214324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3689161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895226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66452BB-95A6-4DA9-95C3-0FC504DAFCAD}"/>
              </a:ext>
            </a:extLst>
          </p:cNvPr>
          <p:cNvGrpSpPr/>
          <p:nvPr userDrawn="1"/>
        </p:nvGrpSpPr>
        <p:grpSpPr>
          <a:xfrm>
            <a:off x="0" y="0"/>
            <a:ext cx="12217400" cy="6873643"/>
            <a:chOff x="-12700" y="-1"/>
            <a:chExt cx="12217400" cy="6873643"/>
          </a:xfrm>
        </p:grpSpPr>
        <p:grpSp>
          <p:nvGrpSpPr>
            <p:cNvPr id="5" name="组合 4">
              <a:extLst>
                <a:ext uri="{FF2B5EF4-FFF2-40B4-BE49-F238E27FC236}">
                  <a16:creationId xmlns:a16="http://schemas.microsoft.com/office/drawing/2014/main" id="{82752867-3645-4ECF-967D-1A1169DC14BD}"/>
                </a:ext>
              </a:extLst>
            </p:cNvPr>
            <p:cNvGrpSpPr/>
            <p:nvPr/>
          </p:nvGrpSpPr>
          <p:grpSpPr>
            <a:xfrm>
              <a:off x="-12700" y="-1"/>
              <a:ext cx="12217400" cy="6873643"/>
              <a:chOff x="-12700" y="-1"/>
              <a:chExt cx="12217400" cy="6873643"/>
            </a:xfrm>
          </p:grpSpPr>
          <p:pic>
            <p:nvPicPr>
              <p:cNvPr id="7" name="图片 6">
                <a:extLst>
                  <a:ext uri="{FF2B5EF4-FFF2-40B4-BE49-F238E27FC236}">
                    <a16:creationId xmlns:a16="http://schemas.microsoft.com/office/drawing/2014/main" id="{B2BD4769-7BF7-4451-A2E2-96940B52BC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a:off x="957382" y="910782"/>
                <a:ext cx="4994035" cy="6908799"/>
              </a:xfrm>
              <a:prstGeom prst="rect">
                <a:avLst/>
              </a:prstGeom>
            </p:spPr>
          </p:pic>
          <p:pic>
            <p:nvPicPr>
              <p:cNvPr id="8" name="图片 7">
                <a:extLst>
                  <a:ext uri="{FF2B5EF4-FFF2-40B4-BE49-F238E27FC236}">
                    <a16:creationId xmlns:a16="http://schemas.microsoft.com/office/drawing/2014/main" id="{4B8EB40D-ADA0-40B7-A0AD-7AD17AFE02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flipV="1">
                <a:off x="6240583" y="922225"/>
                <a:ext cx="4994035" cy="6908799"/>
              </a:xfrm>
              <a:prstGeom prst="rect">
                <a:avLst/>
              </a:prstGeom>
            </p:spPr>
          </p:pic>
          <p:pic>
            <p:nvPicPr>
              <p:cNvPr id="9" name="图片 8">
                <a:extLst>
                  <a:ext uri="{FF2B5EF4-FFF2-40B4-BE49-F238E27FC236}">
                    <a16:creationId xmlns:a16="http://schemas.microsoft.com/office/drawing/2014/main" id="{2141F557-F8F6-4D5C-89AB-6DAE19C7DB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V="1">
                <a:off x="6253283" y="-957382"/>
                <a:ext cx="4994035" cy="6908799"/>
              </a:xfrm>
              <a:prstGeom prst="rect">
                <a:avLst/>
              </a:prstGeom>
            </p:spPr>
          </p:pic>
          <p:pic>
            <p:nvPicPr>
              <p:cNvPr id="10" name="图片 9">
                <a:extLst>
                  <a:ext uri="{FF2B5EF4-FFF2-40B4-BE49-F238E27FC236}">
                    <a16:creationId xmlns:a16="http://schemas.microsoft.com/office/drawing/2014/main" id="{05600232-4FFA-4DC0-8246-640EEFAD3D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16200000" flipH="1" flipV="1">
                <a:off x="944682" y="-957383"/>
                <a:ext cx="4994035" cy="6908799"/>
              </a:xfrm>
              <a:prstGeom prst="rect">
                <a:avLst/>
              </a:prstGeom>
            </p:spPr>
          </p:pic>
        </p:grpSp>
        <p:sp>
          <p:nvSpPr>
            <p:cNvPr id="6" name="矩形 5">
              <a:extLst>
                <a:ext uri="{FF2B5EF4-FFF2-40B4-BE49-F238E27FC236}">
                  <a16:creationId xmlns:a16="http://schemas.microsoft.com/office/drawing/2014/main" id="{7EB21A80-7DA5-44A2-A82B-601D99770F64}"/>
                </a:ext>
              </a:extLst>
            </p:cNvPr>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36210061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605361"/>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87C5BA-CD16-45BE-8A2B-3D516F352C2F}"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790013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B87C5BA-CD16-45BE-8A2B-3D516F352C2F}" type="datetimeFigureOut">
              <a:rPr lang="en-US" smtClean="0"/>
              <a:t>6/30/2023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221235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87C5BA-CD16-45BE-8A2B-3D516F352C2F}"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30620584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87C5BA-CD16-45BE-8A2B-3D516F352C2F}" type="datetimeFigureOut">
              <a:rPr lang="en-US" smtClean="0"/>
              <a:t>6/30/2023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2085437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87C5BA-CD16-45BE-8A2B-3D516F352C2F}" type="datetimeFigureOut">
              <a:rPr lang="en-US" smtClean="0"/>
              <a:t>6/30/2023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513711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87C5BA-CD16-45BE-8A2B-3D516F352C2F}" type="datetimeFigureOut">
              <a:rPr lang="en-US" smtClean="0"/>
              <a:t>6/30/2023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5985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253952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B87C5BA-CD16-45BE-8A2B-3D516F352C2F}" type="datetimeFigureOut">
              <a:rPr lang="en-US" smtClean="0"/>
              <a:t>6/30/2023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C3FEE4-ED70-4713-BB9B-6F38B9E574B8}" type="slidenum">
              <a:rPr lang="en-US" smtClean="0"/>
              <a:t>‹#›</a:t>
            </a:fld>
            <a:endParaRPr lang="en-US"/>
          </a:p>
        </p:txBody>
      </p:sp>
    </p:spTree>
    <p:extLst>
      <p:ext uri="{BB962C8B-B14F-4D97-AF65-F5344CB8AC3E}">
        <p14:creationId xmlns:p14="http://schemas.microsoft.com/office/powerpoint/2010/main" val="15672448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87C5BA-CD16-45BE-8A2B-3D516F352C2F}" type="datetimeFigureOut">
              <a:rPr lang="en-US" smtClean="0"/>
              <a:t>6/30/2023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C3FEE4-ED70-4713-BB9B-6F38B9E574B8}" type="slidenum">
              <a:rPr lang="en-US" smtClean="0"/>
              <a:t>‹#›</a:t>
            </a:fld>
            <a:endParaRPr lang="en-US"/>
          </a:p>
        </p:txBody>
      </p:sp>
    </p:spTree>
    <p:extLst>
      <p:ext uri="{BB962C8B-B14F-4D97-AF65-F5344CB8AC3E}">
        <p14:creationId xmlns:p14="http://schemas.microsoft.com/office/powerpoint/2010/main" val="31379643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media/image18.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3.xml"/><Relationship Id="rId5" Type="http://schemas.openxmlformats.org/officeDocument/2006/relationships/image" Target="../media/image21.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9.pn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5" Type="http://schemas.openxmlformats.org/officeDocument/2006/relationships/image" Target="../media/image10.png"/><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4.xml"/><Relationship Id="rId4" Type="http://schemas.openxmlformats.org/officeDocument/2006/relationships/image" Target="../media/image28.png"/></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30.png"/></Relationships>
</file>

<file path=ppt/slides/_rels/slide3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图片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86340" y="132484"/>
            <a:ext cx="8178013" cy="6858000"/>
          </a:xfrm>
          <a:prstGeom prst="rect">
            <a:avLst/>
          </a:prstGeom>
        </p:spPr>
      </p:pic>
      <p:sp>
        <p:nvSpPr>
          <p:cNvPr id="28" name="任意多边形: 形状 27"/>
          <p:cNvSpPr/>
          <p:nvPr/>
        </p:nvSpPr>
        <p:spPr>
          <a:xfrm rot="5400000">
            <a:off x="4821706" y="-619613"/>
            <a:ext cx="2619541" cy="7806829"/>
          </a:xfrm>
          <a:custGeom>
            <a:avLst/>
            <a:gdLst>
              <a:gd name="connsiteX0" fmla="*/ 0 w 2436548"/>
              <a:gd name="connsiteY0" fmla="*/ 6270161 h 7058152"/>
              <a:gd name="connsiteX1" fmla="*/ 0 w 2436548"/>
              <a:gd name="connsiteY1" fmla="*/ 5379975 h 7058152"/>
              <a:gd name="connsiteX2" fmla="*/ 0 w 2436548"/>
              <a:gd name="connsiteY2" fmla="*/ 5239276 h 7058152"/>
              <a:gd name="connsiteX3" fmla="*/ 0 w 2436548"/>
              <a:gd name="connsiteY3" fmla="*/ 4489789 h 7058152"/>
              <a:gd name="connsiteX4" fmla="*/ 0 w 2436548"/>
              <a:gd name="connsiteY4" fmla="*/ 4349089 h 7058152"/>
              <a:gd name="connsiteX5" fmla="*/ 0 w 2436548"/>
              <a:gd name="connsiteY5" fmla="*/ 3599603 h 7058152"/>
              <a:gd name="connsiteX6" fmla="*/ 0 w 2436548"/>
              <a:gd name="connsiteY6" fmla="*/ 3458903 h 7058152"/>
              <a:gd name="connsiteX7" fmla="*/ 0 w 2436548"/>
              <a:gd name="connsiteY7" fmla="*/ 2709417 h 7058152"/>
              <a:gd name="connsiteX8" fmla="*/ 0 w 2436548"/>
              <a:gd name="connsiteY8" fmla="*/ 2568717 h 7058152"/>
              <a:gd name="connsiteX9" fmla="*/ 0 w 2436548"/>
              <a:gd name="connsiteY9" fmla="*/ 1819231 h 7058152"/>
              <a:gd name="connsiteX10" fmla="*/ 0 w 2436548"/>
              <a:gd name="connsiteY10" fmla="*/ 1678531 h 7058152"/>
              <a:gd name="connsiteX11" fmla="*/ 0 w 2436548"/>
              <a:gd name="connsiteY11" fmla="*/ 788345 h 7058152"/>
              <a:gd name="connsiteX12" fmla="*/ 144192 w 2436548"/>
              <a:gd name="connsiteY12" fmla="*/ 548276 h 7058152"/>
              <a:gd name="connsiteX13" fmla="*/ 1074083 w 2436548"/>
              <a:gd name="connsiteY13" fmla="*/ 32834 h 7058152"/>
              <a:gd name="connsiteX14" fmla="*/ 1218275 w 2436548"/>
              <a:gd name="connsiteY14" fmla="*/ 0 h 7058152"/>
              <a:gd name="connsiteX15" fmla="*/ 1362467 w 2436548"/>
              <a:gd name="connsiteY15" fmla="*/ 32834 h 7058152"/>
              <a:gd name="connsiteX16" fmla="*/ 2292356 w 2436548"/>
              <a:gd name="connsiteY16" fmla="*/ 548276 h 7058152"/>
              <a:gd name="connsiteX17" fmla="*/ 2436548 w 2436548"/>
              <a:gd name="connsiteY17" fmla="*/ 788345 h 7058152"/>
              <a:gd name="connsiteX18" fmla="*/ 2436548 w 2436548"/>
              <a:gd name="connsiteY18" fmla="*/ 1567550 h 7058152"/>
              <a:gd name="connsiteX19" fmla="*/ 2436548 w 2436548"/>
              <a:gd name="connsiteY19" fmla="*/ 1678531 h 7058152"/>
              <a:gd name="connsiteX20" fmla="*/ 2436548 w 2436548"/>
              <a:gd name="connsiteY20" fmla="*/ 1690370 h 7058152"/>
              <a:gd name="connsiteX21" fmla="*/ 2436548 w 2436548"/>
              <a:gd name="connsiteY21" fmla="*/ 1764868 h 7058152"/>
              <a:gd name="connsiteX22" fmla="*/ 2436548 w 2436548"/>
              <a:gd name="connsiteY22" fmla="*/ 1803123 h 7058152"/>
              <a:gd name="connsiteX23" fmla="*/ 2436548 w 2436548"/>
              <a:gd name="connsiteY23" fmla="*/ 1817218 h 7058152"/>
              <a:gd name="connsiteX24" fmla="*/ 2436548 w 2436548"/>
              <a:gd name="connsiteY24" fmla="*/ 1819231 h 7058152"/>
              <a:gd name="connsiteX25" fmla="*/ 2436548 w 2436548"/>
              <a:gd name="connsiteY25" fmla="*/ 1942135 h 7058152"/>
              <a:gd name="connsiteX26" fmla="*/ 2436548 w 2436548"/>
              <a:gd name="connsiteY26" fmla="*/ 2457736 h 7058152"/>
              <a:gd name="connsiteX27" fmla="*/ 2436548 w 2436548"/>
              <a:gd name="connsiteY27" fmla="*/ 2568717 h 7058152"/>
              <a:gd name="connsiteX28" fmla="*/ 2436548 w 2436548"/>
              <a:gd name="connsiteY28" fmla="*/ 2580556 h 7058152"/>
              <a:gd name="connsiteX29" fmla="*/ 2436548 w 2436548"/>
              <a:gd name="connsiteY29" fmla="*/ 2655054 h 7058152"/>
              <a:gd name="connsiteX30" fmla="*/ 2436548 w 2436548"/>
              <a:gd name="connsiteY30" fmla="*/ 2693309 h 7058152"/>
              <a:gd name="connsiteX31" fmla="*/ 2436548 w 2436548"/>
              <a:gd name="connsiteY31" fmla="*/ 2707403 h 7058152"/>
              <a:gd name="connsiteX32" fmla="*/ 2436548 w 2436548"/>
              <a:gd name="connsiteY32" fmla="*/ 2709417 h 7058152"/>
              <a:gd name="connsiteX33" fmla="*/ 2436548 w 2436548"/>
              <a:gd name="connsiteY33" fmla="*/ 2832321 h 7058152"/>
              <a:gd name="connsiteX34" fmla="*/ 2436548 w 2436548"/>
              <a:gd name="connsiteY34" fmla="*/ 3347922 h 7058152"/>
              <a:gd name="connsiteX35" fmla="*/ 2436548 w 2436548"/>
              <a:gd name="connsiteY35" fmla="*/ 3458903 h 7058152"/>
              <a:gd name="connsiteX36" fmla="*/ 2436548 w 2436548"/>
              <a:gd name="connsiteY36" fmla="*/ 3470742 h 7058152"/>
              <a:gd name="connsiteX37" fmla="*/ 2436548 w 2436548"/>
              <a:gd name="connsiteY37" fmla="*/ 3545240 h 7058152"/>
              <a:gd name="connsiteX38" fmla="*/ 2436548 w 2436548"/>
              <a:gd name="connsiteY38" fmla="*/ 3583495 h 7058152"/>
              <a:gd name="connsiteX39" fmla="*/ 2436548 w 2436548"/>
              <a:gd name="connsiteY39" fmla="*/ 3597589 h 7058152"/>
              <a:gd name="connsiteX40" fmla="*/ 2436548 w 2436548"/>
              <a:gd name="connsiteY40" fmla="*/ 3599603 h 7058152"/>
              <a:gd name="connsiteX41" fmla="*/ 2436548 w 2436548"/>
              <a:gd name="connsiteY41" fmla="*/ 3618952 h 7058152"/>
              <a:gd name="connsiteX42" fmla="*/ 2436548 w 2436548"/>
              <a:gd name="connsiteY42" fmla="*/ 4306313 h 7058152"/>
              <a:gd name="connsiteX43" fmla="*/ 2436548 w 2436548"/>
              <a:gd name="connsiteY43" fmla="*/ 4349089 h 7058152"/>
              <a:gd name="connsiteX44" fmla="*/ 2436548 w 2436548"/>
              <a:gd name="connsiteY44" fmla="*/ 4360928 h 7058152"/>
              <a:gd name="connsiteX45" fmla="*/ 2436548 w 2436548"/>
              <a:gd name="connsiteY45" fmla="*/ 4435426 h 7058152"/>
              <a:gd name="connsiteX46" fmla="*/ 2436548 w 2436548"/>
              <a:gd name="connsiteY46" fmla="*/ 4473682 h 7058152"/>
              <a:gd name="connsiteX47" fmla="*/ 2436548 w 2436548"/>
              <a:gd name="connsiteY47" fmla="*/ 4487776 h 7058152"/>
              <a:gd name="connsiteX48" fmla="*/ 2436548 w 2436548"/>
              <a:gd name="connsiteY48" fmla="*/ 4489789 h 7058152"/>
              <a:gd name="connsiteX49" fmla="*/ 2436548 w 2436548"/>
              <a:gd name="connsiteY49" fmla="*/ 4509139 h 7058152"/>
              <a:gd name="connsiteX50" fmla="*/ 2436548 w 2436548"/>
              <a:gd name="connsiteY50" fmla="*/ 5196500 h 7058152"/>
              <a:gd name="connsiteX51" fmla="*/ 2436548 w 2436548"/>
              <a:gd name="connsiteY51" fmla="*/ 5239276 h 7058152"/>
              <a:gd name="connsiteX52" fmla="*/ 2436548 w 2436548"/>
              <a:gd name="connsiteY52" fmla="*/ 5251115 h 7058152"/>
              <a:gd name="connsiteX53" fmla="*/ 2436548 w 2436548"/>
              <a:gd name="connsiteY53" fmla="*/ 5293649 h 7058152"/>
              <a:gd name="connsiteX54" fmla="*/ 2436548 w 2436548"/>
              <a:gd name="connsiteY54" fmla="*/ 5325612 h 7058152"/>
              <a:gd name="connsiteX55" fmla="*/ 2436548 w 2436548"/>
              <a:gd name="connsiteY55" fmla="*/ 5363868 h 7058152"/>
              <a:gd name="connsiteX56" fmla="*/ 2436548 w 2436548"/>
              <a:gd name="connsiteY56" fmla="*/ 5377962 h 7058152"/>
              <a:gd name="connsiteX57" fmla="*/ 2436548 w 2436548"/>
              <a:gd name="connsiteY57" fmla="*/ 5379975 h 7058152"/>
              <a:gd name="connsiteX58" fmla="*/ 2436548 w 2436548"/>
              <a:gd name="connsiteY58" fmla="*/ 5420738 h 7058152"/>
              <a:gd name="connsiteX59" fmla="*/ 2436548 w 2436548"/>
              <a:gd name="connsiteY59" fmla="*/ 6270161 h 7058152"/>
              <a:gd name="connsiteX60" fmla="*/ 2292356 w 2436548"/>
              <a:gd name="connsiteY60" fmla="*/ 6510230 h 7058152"/>
              <a:gd name="connsiteX61" fmla="*/ 1362466 w 2436548"/>
              <a:gd name="connsiteY61" fmla="*/ 7024261 h 7058152"/>
              <a:gd name="connsiteX62" fmla="*/ 1074083 w 2436548"/>
              <a:gd name="connsiteY62" fmla="*/ 7024261 h 7058152"/>
              <a:gd name="connsiteX63" fmla="*/ 144192 w 2436548"/>
              <a:gd name="connsiteY63" fmla="*/ 6510230 h 7058152"/>
              <a:gd name="connsiteX64" fmla="*/ 0 w 2436548"/>
              <a:gd name="connsiteY64" fmla="*/ 6270161 h 7058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2436548" h="7058152">
                <a:moveTo>
                  <a:pt x="0" y="6270161"/>
                </a:moveTo>
                <a:lnTo>
                  <a:pt x="0" y="5379975"/>
                </a:lnTo>
                <a:lnTo>
                  <a:pt x="0" y="5239276"/>
                </a:lnTo>
                <a:lnTo>
                  <a:pt x="0" y="4489789"/>
                </a:lnTo>
                <a:lnTo>
                  <a:pt x="0" y="4349089"/>
                </a:lnTo>
                <a:lnTo>
                  <a:pt x="0" y="3599603"/>
                </a:lnTo>
                <a:lnTo>
                  <a:pt x="0" y="3458903"/>
                </a:lnTo>
                <a:lnTo>
                  <a:pt x="0" y="2709417"/>
                </a:lnTo>
                <a:lnTo>
                  <a:pt x="0" y="2568717"/>
                </a:lnTo>
                <a:lnTo>
                  <a:pt x="0" y="1819231"/>
                </a:lnTo>
                <a:lnTo>
                  <a:pt x="0" y="1678531"/>
                </a:lnTo>
                <a:lnTo>
                  <a:pt x="0" y="788345"/>
                </a:lnTo>
                <a:cubicBezTo>
                  <a:pt x="0" y="699379"/>
                  <a:pt x="64740" y="592053"/>
                  <a:pt x="144192" y="548276"/>
                </a:cubicBezTo>
                <a:cubicBezTo>
                  <a:pt x="1074083" y="32834"/>
                  <a:pt x="1074083" y="32834"/>
                  <a:pt x="1074083" y="32834"/>
                </a:cubicBezTo>
                <a:cubicBezTo>
                  <a:pt x="1113809" y="10945"/>
                  <a:pt x="1166041" y="0"/>
                  <a:pt x="1218275" y="0"/>
                </a:cubicBezTo>
                <a:cubicBezTo>
                  <a:pt x="1270507" y="0"/>
                  <a:pt x="1322740" y="10945"/>
                  <a:pt x="1362467" y="32834"/>
                </a:cubicBezTo>
                <a:cubicBezTo>
                  <a:pt x="2292356" y="548276"/>
                  <a:pt x="2292356" y="548276"/>
                  <a:pt x="2292356" y="548276"/>
                </a:cubicBezTo>
                <a:cubicBezTo>
                  <a:pt x="2371809" y="592053"/>
                  <a:pt x="2436548" y="699379"/>
                  <a:pt x="2436548" y="788345"/>
                </a:cubicBezTo>
                <a:cubicBezTo>
                  <a:pt x="2436548" y="1174927"/>
                  <a:pt x="2436548" y="1416541"/>
                  <a:pt x="2436548" y="1567550"/>
                </a:cubicBezTo>
                <a:lnTo>
                  <a:pt x="2436548" y="1678531"/>
                </a:lnTo>
                <a:lnTo>
                  <a:pt x="2436548" y="1690370"/>
                </a:lnTo>
                <a:lnTo>
                  <a:pt x="2436548" y="1764868"/>
                </a:lnTo>
                <a:lnTo>
                  <a:pt x="2436548" y="1803123"/>
                </a:lnTo>
                <a:lnTo>
                  <a:pt x="2436548" y="1817218"/>
                </a:lnTo>
                <a:lnTo>
                  <a:pt x="2436548" y="1819231"/>
                </a:lnTo>
                <a:lnTo>
                  <a:pt x="2436548" y="1942135"/>
                </a:lnTo>
                <a:cubicBezTo>
                  <a:pt x="2436548" y="2180257"/>
                  <a:pt x="2436548" y="2344479"/>
                  <a:pt x="2436548" y="2457736"/>
                </a:cubicBezTo>
                <a:lnTo>
                  <a:pt x="2436548" y="2568717"/>
                </a:lnTo>
                <a:lnTo>
                  <a:pt x="2436548" y="2580556"/>
                </a:lnTo>
                <a:lnTo>
                  <a:pt x="2436548" y="2655054"/>
                </a:lnTo>
                <a:lnTo>
                  <a:pt x="2436548" y="2693309"/>
                </a:lnTo>
                <a:lnTo>
                  <a:pt x="2436548" y="2707403"/>
                </a:lnTo>
                <a:lnTo>
                  <a:pt x="2436548" y="2709417"/>
                </a:lnTo>
                <a:lnTo>
                  <a:pt x="2436548" y="2832321"/>
                </a:lnTo>
                <a:cubicBezTo>
                  <a:pt x="2436548" y="3070443"/>
                  <a:pt x="2436548" y="3234665"/>
                  <a:pt x="2436548" y="3347922"/>
                </a:cubicBezTo>
                <a:lnTo>
                  <a:pt x="2436548" y="3458903"/>
                </a:lnTo>
                <a:lnTo>
                  <a:pt x="2436548" y="3470742"/>
                </a:lnTo>
                <a:lnTo>
                  <a:pt x="2436548" y="3545240"/>
                </a:lnTo>
                <a:lnTo>
                  <a:pt x="2436548" y="3583495"/>
                </a:lnTo>
                <a:lnTo>
                  <a:pt x="2436548" y="3597589"/>
                </a:lnTo>
                <a:lnTo>
                  <a:pt x="2436548" y="3599603"/>
                </a:lnTo>
                <a:lnTo>
                  <a:pt x="2436548" y="3618952"/>
                </a:lnTo>
                <a:cubicBezTo>
                  <a:pt x="2436548" y="3971605"/>
                  <a:pt x="2436548" y="4181448"/>
                  <a:pt x="2436548" y="4306313"/>
                </a:cubicBezTo>
                <a:lnTo>
                  <a:pt x="2436548" y="4349089"/>
                </a:lnTo>
                <a:lnTo>
                  <a:pt x="2436548" y="4360928"/>
                </a:lnTo>
                <a:lnTo>
                  <a:pt x="2436548" y="4435426"/>
                </a:lnTo>
                <a:lnTo>
                  <a:pt x="2436548" y="4473682"/>
                </a:lnTo>
                <a:lnTo>
                  <a:pt x="2436548" y="4487776"/>
                </a:lnTo>
                <a:lnTo>
                  <a:pt x="2436548" y="4489789"/>
                </a:lnTo>
                <a:lnTo>
                  <a:pt x="2436548" y="4509139"/>
                </a:lnTo>
                <a:cubicBezTo>
                  <a:pt x="2436548" y="4861792"/>
                  <a:pt x="2436548" y="5071635"/>
                  <a:pt x="2436548" y="5196500"/>
                </a:cubicBezTo>
                <a:lnTo>
                  <a:pt x="2436548" y="5239276"/>
                </a:lnTo>
                <a:lnTo>
                  <a:pt x="2436548" y="5251115"/>
                </a:lnTo>
                <a:lnTo>
                  <a:pt x="2436548" y="5293649"/>
                </a:lnTo>
                <a:lnTo>
                  <a:pt x="2436548" y="5325612"/>
                </a:lnTo>
                <a:lnTo>
                  <a:pt x="2436548" y="5363868"/>
                </a:lnTo>
                <a:lnTo>
                  <a:pt x="2436548" y="5377962"/>
                </a:lnTo>
                <a:lnTo>
                  <a:pt x="2436548" y="5379975"/>
                </a:lnTo>
                <a:lnTo>
                  <a:pt x="2436548" y="5420738"/>
                </a:lnTo>
                <a:cubicBezTo>
                  <a:pt x="2436548" y="6270161"/>
                  <a:pt x="2436548" y="6270161"/>
                  <a:pt x="2436548" y="6270161"/>
                </a:cubicBezTo>
                <a:cubicBezTo>
                  <a:pt x="2436548" y="6357715"/>
                  <a:pt x="2371809" y="6465040"/>
                  <a:pt x="2292356" y="6510230"/>
                </a:cubicBezTo>
                <a:cubicBezTo>
                  <a:pt x="1362466" y="7024261"/>
                  <a:pt x="1362466" y="7024261"/>
                  <a:pt x="1362466" y="7024261"/>
                </a:cubicBezTo>
                <a:cubicBezTo>
                  <a:pt x="1283014" y="7069450"/>
                  <a:pt x="1153535" y="7069450"/>
                  <a:pt x="1074083" y="7024261"/>
                </a:cubicBezTo>
                <a:cubicBezTo>
                  <a:pt x="144192" y="6510230"/>
                  <a:pt x="144192" y="6510230"/>
                  <a:pt x="144192" y="6510230"/>
                </a:cubicBezTo>
                <a:cubicBezTo>
                  <a:pt x="64740" y="6465040"/>
                  <a:pt x="0" y="6357715"/>
                  <a:pt x="0" y="6270161"/>
                </a:cubicBezTo>
                <a:close/>
              </a:path>
            </a:pathLst>
          </a:custGeom>
          <a:noFill/>
          <a:ln w="22225">
            <a:solidFill>
              <a:schemeClr val="bg1"/>
            </a:solidFill>
          </a:ln>
        </p:spPr>
        <p:style>
          <a:lnRef idx="1">
            <a:schemeClr val="accent1"/>
          </a:lnRef>
          <a:fillRef idx="0">
            <a:schemeClr val="accent1"/>
          </a:fillRef>
          <a:effectRef idx="0">
            <a:schemeClr val="accent1"/>
          </a:effectRef>
          <a:fontRef idx="minor">
            <a:schemeClr val="tx1"/>
          </a:fontRef>
        </p:style>
        <p:txBody>
          <a:bodyPr wrap="square" anchor="ctr">
            <a:noAutofit/>
          </a:bodyPr>
          <a:lstStyle/>
          <a:p>
            <a:pPr algn="ctr"/>
            <a:endParaRPr sz="2400" dirty="0">
              <a:latin typeface="印品黑体" panose="00000500000000000000" pitchFamily="2" charset="-122"/>
            </a:endParaRPr>
          </a:p>
        </p:txBody>
      </p:sp>
      <p:grpSp>
        <p:nvGrpSpPr>
          <p:cNvPr id="8" name="组合 7"/>
          <p:cNvGrpSpPr/>
          <p:nvPr/>
        </p:nvGrpSpPr>
        <p:grpSpPr>
          <a:xfrm>
            <a:off x="6260540" y="-4216272"/>
            <a:ext cx="9719981" cy="9320671"/>
            <a:chOff x="4038018" y="-2900668"/>
            <a:chExt cx="7289986" cy="6990503"/>
          </a:xfrm>
        </p:grpSpPr>
        <p:pic>
          <p:nvPicPr>
            <p:cNvPr id="14" name="图片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994340" y="-1411478"/>
              <a:ext cx="4332447" cy="3570061"/>
            </a:xfrm>
            <a:prstGeom prst="rect">
              <a:avLst/>
            </a:prstGeom>
          </p:spPr>
        </p:pic>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768064" flipH="1" flipV="1">
              <a:off x="6995557" y="519774"/>
              <a:ext cx="4332447" cy="3570061"/>
            </a:xfrm>
            <a:prstGeom prst="rect">
              <a:avLst/>
            </a:prstGeom>
          </p:spPr>
        </p:pic>
        <p:pic>
          <p:nvPicPr>
            <p:cNvPr id="16" name="图片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flipV="1">
              <a:off x="4038018" y="-2900668"/>
              <a:ext cx="4332447" cy="3570061"/>
            </a:xfrm>
            <a:prstGeom prst="rect">
              <a:avLst/>
            </a:prstGeom>
          </p:spPr>
        </p:pic>
      </p:grpSp>
      <p:grpSp>
        <p:nvGrpSpPr>
          <p:cNvPr id="9" name="组合 8"/>
          <p:cNvGrpSpPr/>
          <p:nvPr/>
        </p:nvGrpSpPr>
        <p:grpSpPr>
          <a:xfrm>
            <a:off x="-3245211" y="2965206"/>
            <a:ext cx="9762520" cy="7361201"/>
            <a:chOff x="-2433908" y="2223904"/>
            <a:chExt cx="7321890" cy="5520901"/>
          </a:xfrm>
        </p:grpSpPr>
        <p:pic>
          <p:nvPicPr>
            <p:cNvPr id="5" name="图片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3908" y="2223904"/>
              <a:ext cx="4261107" cy="3511276"/>
            </a:xfrm>
            <a:prstGeom prst="rect">
              <a:avLst/>
            </a:prstGeom>
          </p:spPr>
        </p:pic>
        <p:pic>
          <p:nvPicPr>
            <p:cNvPr id="13" name="图片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723311" y="3807486"/>
              <a:ext cx="4261107" cy="3511276"/>
            </a:xfrm>
            <a:prstGeom prst="rect">
              <a:avLst/>
            </a:prstGeom>
          </p:spPr>
        </p:pic>
        <p:pic>
          <p:nvPicPr>
            <p:cNvPr id="20" name="图片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374509">
              <a:off x="626875" y="4233529"/>
              <a:ext cx="4261107" cy="3511276"/>
            </a:xfrm>
            <a:prstGeom prst="rect">
              <a:avLst/>
            </a:prstGeom>
          </p:spPr>
        </p:pic>
      </p:grpSp>
      <p:sp>
        <p:nvSpPr>
          <p:cNvPr id="6" name="TextBox 5"/>
          <p:cNvSpPr txBox="1"/>
          <p:nvPr/>
        </p:nvSpPr>
        <p:spPr>
          <a:xfrm>
            <a:off x="253499" y="629463"/>
            <a:ext cx="3245648" cy="830997"/>
          </a:xfrm>
          <a:prstGeom prst="rect">
            <a:avLst/>
          </a:prstGeom>
          <a:noFill/>
        </p:spPr>
        <p:txBody>
          <a:bodyPr wrap="square" rtlCol="0">
            <a:spAutoFit/>
          </a:bodyPr>
          <a:lstStyle/>
          <a:p>
            <a:r>
              <a:rPr lang="en-US" sz="4800" b="1" i="1" smtClean="0">
                <a:solidFill>
                  <a:srgbClr val="002060"/>
                </a:solidFill>
                <a:latin typeface="Times New Roman" panose="02020603050405020304" pitchFamily="18" charset="0"/>
                <a:cs typeface="Times New Roman" panose="02020603050405020304" pitchFamily="18" charset="0"/>
              </a:rPr>
              <a:t>Tiết:……..</a:t>
            </a:r>
            <a:endParaRPr lang="en-US" sz="4800" b="1" i="1">
              <a:solidFill>
                <a:srgbClr val="002060"/>
              </a:solidFill>
              <a:latin typeface="Times New Roman" panose="02020603050405020304" pitchFamily="18" charset="0"/>
              <a:cs typeface="Times New Roman" panose="02020603050405020304" pitchFamily="18" charset="0"/>
            </a:endParaRPr>
          </a:p>
        </p:txBody>
      </p:sp>
      <p:sp>
        <p:nvSpPr>
          <p:cNvPr id="7" name="Rectangle 6"/>
          <p:cNvSpPr/>
          <p:nvPr/>
        </p:nvSpPr>
        <p:spPr>
          <a:xfrm>
            <a:off x="137010" y="2071798"/>
            <a:ext cx="11595033" cy="1533112"/>
          </a:xfrm>
          <a:prstGeom prst="rect">
            <a:avLst/>
          </a:prstGeom>
        </p:spPr>
        <p:txBody>
          <a:bodyPr wrap="none">
            <a:spAutoFit/>
          </a:bodyPr>
          <a:lstStyle/>
          <a:p>
            <a:pPr algn="ctr">
              <a:lnSpc>
                <a:spcPct val="130000"/>
              </a:lnSpc>
              <a:spcAft>
                <a:spcPts val="0"/>
              </a:spcAft>
            </a:pPr>
            <a:r>
              <a:rPr lang="en-US" sz="8000" b="1">
                <a:solidFill>
                  <a:srgbClr val="C00000"/>
                </a:solidFill>
                <a:latin typeface="Times New Roman" panose="02020603050405020304" pitchFamily="18" charset="0"/>
                <a:ea typeface="Times New Roman" panose="02020603050405020304" pitchFamily="18" charset="0"/>
              </a:rPr>
              <a:t>ÔN TẬP </a:t>
            </a:r>
            <a:r>
              <a:rPr lang="en-US" sz="8000" b="1" smtClean="0">
                <a:solidFill>
                  <a:srgbClr val="C00000"/>
                </a:solidFill>
                <a:latin typeface="Times New Roman" panose="02020603050405020304" pitchFamily="18" charset="0"/>
                <a:ea typeface="Times New Roman" panose="02020603050405020304" pitchFamily="18" charset="0"/>
              </a:rPr>
              <a:t>CUỐI HỌC </a:t>
            </a:r>
            <a:r>
              <a:rPr lang="en-US" sz="8000" b="1">
                <a:solidFill>
                  <a:srgbClr val="C00000"/>
                </a:solidFill>
                <a:latin typeface="Times New Roman" panose="02020603050405020304" pitchFamily="18" charset="0"/>
                <a:ea typeface="Times New Roman" panose="02020603050405020304" pitchFamily="18" charset="0"/>
              </a:rPr>
              <a:t>KÌ I</a:t>
            </a:r>
            <a:endParaRPr lang="en-US" sz="7200">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80519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a16="http://schemas.microsoft.com/office/drawing/2014/main" xmlns:a14="http://schemas.microsoft.com/office/drawing/2010/main"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25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750"/>
                                        <p:tgtEl>
                                          <p:spTgt spid="9"/>
                                        </p:tgtEl>
                                      </p:cBhvr>
                                    </p:animEffect>
                                  </p:childTnLst>
                                </p:cTn>
                              </p:par>
                              <p:par>
                                <p:cTn id="13" presetID="16" presetClass="entr" presetSubtype="37"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barn(outVertical)">
                                      <p:cBhvr>
                                        <p:cTn id="15"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52856328"/>
              </p:ext>
            </p:extLst>
          </p:nvPr>
        </p:nvGraphicFramePr>
        <p:xfrm>
          <a:off x="177420" y="92355"/>
          <a:ext cx="11859904" cy="6536776"/>
        </p:xfrm>
        <a:graphic>
          <a:graphicData uri="http://schemas.openxmlformats.org/drawingml/2006/table">
            <a:tbl>
              <a:tblPr firstRow="1" firstCol="1" bandRow="1"/>
              <a:tblGrid>
                <a:gridCol w="1228299">
                  <a:extLst>
                    <a:ext uri="{9D8B030D-6E8A-4147-A177-3AD203B41FA5}">
                      <a16:colId xmlns:a16="http://schemas.microsoft.com/office/drawing/2014/main" val="1909505286"/>
                    </a:ext>
                  </a:extLst>
                </a:gridCol>
                <a:gridCol w="2047165">
                  <a:extLst>
                    <a:ext uri="{9D8B030D-6E8A-4147-A177-3AD203B41FA5}">
                      <a16:colId xmlns:a16="http://schemas.microsoft.com/office/drawing/2014/main" val="1634862819"/>
                    </a:ext>
                  </a:extLst>
                </a:gridCol>
                <a:gridCol w="1282889">
                  <a:extLst>
                    <a:ext uri="{9D8B030D-6E8A-4147-A177-3AD203B41FA5}">
                      <a16:colId xmlns:a16="http://schemas.microsoft.com/office/drawing/2014/main" val="3467716490"/>
                    </a:ext>
                  </a:extLst>
                </a:gridCol>
                <a:gridCol w="1501254">
                  <a:extLst>
                    <a:ext uri="{9D8B030D-6E8A-4147-A177-3AD203B41FA5}">
                      <a16:colId xmlns:a16="http://schemas.microsoft.com/office/drawing/2014/main" val="415563821"/>
                    </a:ext>
                  </a:extLst>
                </a:gridCol>
                <a:gridCol w="4094328">
                  <a:extLst>
                    <a:ext uri="{9D8B030D-6E8A-4147-A177-3AD203B41FA5}">
                      <a16:colId xmlns:a16="http://schemas.microsoft.com/office/drawing/2014/main" val="3817783292"/>
                    </a:ext>
                  </a:extLst>
                </a:gridCol>
                <a:gridCol w="1705969">
                  <a:extLst>
                    <a:ext uri="{9D8B030D-6E8A-4147-A177-3AD203B41FA5}">
                      <a16:colId xmlns:a16="http://schemas.microsoft.com/office/drawing/2014/main" val="2060072934"/>
                    </a:ext>
                  </a:extLst>
                </a:gridCol>
              </a:tblGrid>
              <a:tr h="260662">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Bài học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Tác giả</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grid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4215673287"/>
                  </a:ext>
                </a:extLst>
              </a:tr>
              <a:tr h="4444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extLst>
                  <a:ext uri="{0D108BD9-81ED-4DB2-BD59-A6C34878D82A}">
                    <a16:rowId xmlns:a16="http://schemas.microsoft.com/office/drawing/2014/main" val="4009501426"/>
                  </a:ext>
                </a:extLst>
              </a:tr>
              <a:tr h="1363559">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3</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a:t>
                      </a:r>
                      <a:r>
                        <a:rPr lang="en-US" sz="2400" b="1">
                          <a:effectLst/>
                          <a:latin typeface="Times New Roman" panose="02020603050405020304" pitchFamily="18" charset="0"/>
                          <a:ea typeface="Times New Roman" panose="02020603050405020304" pitchFamily="18" charset="0"/>
                        </a:rPr>
                        <a:t>Bức thư của thủ lĩnh da đỏ</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Xi-át-tô</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 Văn bản nghị luận</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00">
                          <a:effectLst/>
                          <a:latin typeface="Times New Roman" panose="02020603050405020304" pitchFamily="18" charset="0"/>
                          <a:ea typeface="Times New Roman" panose="02020603050405020304" pitchFamily="18" charset="0"/>
                        </a:rPr>
                        <a:t> </a:t>
                      </a:r>
                      <a:r>
                        <a:rPr lang="en-US" sz="2400">
                          <a:solidFill>
                            <a:schemeClr val="tx1"/>
                          </a:solidFill>
                          <a:effectLst/>
                          <a:latin typeface="Times New Roman" panose="02020603050405020304" pitchFamily="18" charset="0"/>
                          <a:ea typeface="Times New Roman" panose="02020603050405020304" pitchFamily="18" charset="0"/>
                        </a:rPr>
                        <a:t>Qua bức thư trả lời yêu cầu mua đất của Tổng thống Mĩ Phreng-klin, thủ lĩnh người da đỏ Xi-át-tơn, đã đặt ra một vấn đề có ý nghĩa toàn nhân loại: Con người phải sống </a:t>
                      </a:r>
                      <a:r>
                        <a:rPr lang="en-US" sz="2400">
                          <a:effectLst/>
                          <a:latin typeface="Times New Roman" panose="02020603050405020304" pitchFamily="18" charset="0"/>
                          <a:ea typeface="Times New Roman" panose="02020603050405020304" pitchFamily="18" charset="0"/>
                        </a:rPr>
                        <a:t>hòa hợp với thiên nhiên, phải chăm lo bảo vệ môi trường và thiên nhiên như bảo vệ mạng sống của chính mình.</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15000"/>
                        </a:lnSpc>
                        <a:spcAft>
                          <a:spcPts val="0"/>
                        </a:spcAft>
                      </a:pPr>
                      <a:r>
                        <a:rPr lang="en-US" sz="2400">
                          <a:effectLst/>
                          <a:latin typeface="Times New Roman" panose="02020603050405020304" pitchFamily="18" charset="0"/>
                          <a:ea typeface="Times New Roman" panose="02020603050405020304" pitchFamily="18" charset="0"/>
                        </a:rPr>
                        <a:t>Văn bản</a:t>
                      </a:r>
                    </a:p>
                    <a:p>
                      <a:pPr algn="just">
                        <a:lnSpc>
                          <a:spcPct val="115000"/>
                        </a:lnSpc>
                        <a:spcAft>
                          <a:spcPts val="0"/>
                        </a:spcAft>
                      </a:pPr>
                      <a:r>
                        <a:rPr lang="en-US" sz="2400">
                          <a:effectLst/>
                          <a:latin typeface="Times New Roman" panose="02020603050405020304" pitchFamily="18" charset="0"/>
                          <a:ea typeface="Times New Roman" panose="02020603050405020304" pitchFamily="18" charset="0"/>
                        </a:rPr>
                        <a:t>Phương thức biểu đạt: nghị luận kết hợp với miêu tả, biểu cảm. Sử dụng phép so sánh, nhân hoa, điệp ngữ phong phú đa dạng.</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01162111"/>
                  </a:ext>
                </a:extLst>
              </a:tr>
            </a:tbl>
          </a:graphicData>
        </a:graphic>
      </p:graphicFrame>
    </p:spTree>
    <p:extLst>
      <p:ext uri="{BB962C8B-B14F-4D97-AF65-F5344CB8AC3E}">
        <p14:creationId xmlns:p14="http://schemas.microsoft.com/office/powerpoint/2010/main" val="4041615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31537769"/>
              </p:ext>
            </p:extLst>
          </p:nvPr>
        </p:nvGraphicFramePr>
        <p:xfrm>
          <a:off x="177420" y="92355"/>
          <a:ext cx="11859904" cy="6281570"/>
        </p:xfrm>
        <a:graphic>
          <a:graphicData uri="http://schemas.openxmlformats.org/drawingml/2006/table">
            <a:tbl>
              <a:tblPr firstRow="1" firstCol="1" bandRow="1"/>
              <a:tblGrid>
                <a:gridCol w="696037">
                  <a:extLst>
                    <a:ext uri="{9D8B030D-6E8A-4147-A177-3AD203B41FA5}">
                      <a16:colId xmlns:a16="http://schemas.microsoft.com/office/drawing/2014/main" val="1909505286"/>
                    </a:ext>
                  </a:extLst>
                </a:gridCol>
                <a:gridCol w="1446662">
                  <a:extLst>
                    <a:ext uri="{9D8B030D-6E8A-4147-A177-3AD203B41FA5}">
                      <a16:colId xmlns:a16="http://schemas.microsoft.com/office/drawing/2014/main" val="1634862819"/>
                    </a:ext>
                  </a:extLst>
                </a:gridCol>
                <a:gridCol w="1173708">
                  <a:extLst>
                    <a:ext uri="{9D8B030D-6E8A-4147-A177-3AD203B41FA5}">
                      <a16:colId xmlns:a16="http://schemas.microsoft.com/office/drawing/2014/main" val="3467716490"/>
                    </a:ext>
                  </a:extLst>
                </a:gridCol>
                <a:gridCol w="1405719">
                  <a:extLst>
                    <a:ext uri="{9D8B030D-6E8A-4147-A177-3AD203B41FA5}">
                      <a16:colId xmlns:a16="http://schemas.microsoft.com/office/drawing/2014/main" val="415563821"/>
                    </a:ext>
                  </a:extLst>
                </a:gridCol>
                <a:gridCol w="3425588">
                  <a:extLst>
                    <a:ext uri="{9D8B030D-6E8A-4147-A177-3AD203B41FA5}">
                      <a16:colId xmlns:a16="http://schemas.microsoft.com/office/drawing/2014/main" val="3817783292"/>
                    </a:ext>
                  </a:extLst>
                </a:gridCol>
                <a:gridCol w="3712190">
                  <a:extLst>
                    <a:ext uri="{9D8B030D-6E8A-4147-A177-3AD203B41FA5}">
                      <a16:colId xmlns:a16="http://schemas.microsoft.com/office/drawing/2014/main" val="2060072934"/>
                    </a:ext>
                  </a:extLst>
                </a:gridCol>
              </a:tblGrid>
              <a:tr h="260662">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Bài học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Tác giả</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grid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4215673287"/>
                  </a:ext>
                </a:extLst>
              </a:tr>
              <a:tr h="4444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extLst>
                  <a:ext uri="{0D108BD9-81ED-4DB2-BD59-A6C34878D82A}">
                    <a16:rowId xmlns:a16="http://schemas.microsoft.com/office/drawing/2014/main" val="4009501426"/>
                  </a:ext>
                </a:extLst>
              </a:tr>
              <a:tr h="1363559">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4</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b="1">
                          <a:effectLst/>
                          <a:latin typeface="Times New Roman" panose="02020603050405020304" pitchFamily="18" charset="0"/>
                          <a:ea typeface="Times New Roman" panose="02020603050405020304" pitchFamily="18" charset="0"/>
                        </a:rPr>
                        <a:t>Khoe của</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smtClean="0">
                          <a:effectLst/>
                          <a:latin typeface="Times New Roman" panose="02020603050405020304" pitchFamily="18" charset="0"/>
                          <a:ea typeface="Times New Roman" panose="02020603050405020304" pitchFamily="18" charset="0"/>
                        </a:rPr>
                        <a:t>Truyện </a:t>
                      </a:r>
                      <a:r>
                        <a:rPr lang="en-US" sz="2450">
                          <a:effectLst/>
                          <a:latin typeface="Times New Roman" panose="02020603050405020304" pitchFamily="18" charset="0"/>
                          <a:ea typeface="Times New Roman" panose="02020603050405020304" pitchFamily="18" charset="0"/>
                        </a:rPr>
                        <a:t>cười</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a:effectLst/>
                          <a:latin typeface="Times New Roman" panose="02020603050405020304" pitchFamily="18" charset="0"/>
                          <a:ea typeface="Times New Roman" panose="02020603050405020304" pitchFamily="18" charset="0"/>
                        </a:rPr>
                        <a:t> Truyện “Lợn cưới, áo mới” chế giễu, phê phán những người có tính hay khoe của, một tính xấu khá phổ biến trong xã hội.</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smtClean="0">
                          <a:effectLst/>
                          <a:latin typeface="Times New Roman" panose="02020603050405020304" pitchFamily="18" charset="0"/>
                          <a:ea typeface="Times New Roman" panose="02020603050405020304" pitchFamily="18" charset="0"/>
                        </a:rPr>
                        <a:t>- Cách </a:t>
                      </a:r>
                      <a:r>
                        <a:rPr lang="en-US" sz="2450">
                          <a:effectLst/>
                          <a:latin typeface="Times New Roman" panose="02020603050405020304" pitchFamily="18" charset="0"/>
                          <a:ea typeface="Times New Roman" panose="02020603050405020304" pitchFamily="18" charset="0"/>
                        </a:rPr>
                        <a:t>kể chuyện ngắn gọn, gây ấn tượng cho người đọc.</a:t>
                      </a:r>
                    </a:p>
                    <a:p>
                      <a:pPr algn="just">
                        <a:lnSpc>
                          <a:spcPct val="115000"/>
                        </a:lnSpc>
                        <a:spcAft>
                          <a:spcPts val="0"/>
                        </a:spcAft>
                      </a:pPr>
                      <a:r>
                        <a:rPr lang="en-US" sz="2450">
                          <a:effectLst/>
                          <a:latin typeface="Times New Roman" panose="02020603050405020304" pitchFamily="18" charset="0"/>
                          <a:ea typeface="Times New Roman" panose="02020603050405020304" pitchFamily="18" charset="0"/>
                        </a:rPr>
                        <a:t>- Có yếu tố gây cười, hài hước.</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01162111"/>
                  </a:ext>
                </a:extLst>
              </a:tr>
              <a:tr h="2282639">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5</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b="1" smtClean="0">
                          <a:effectLst/>
                          <a:latin typeface="Times New Roman" panose="02020603050405020304" pitchFamily="18" charset="0"/>
                          <a:ea typeface="Times New Roman" panose="02020603050405020304" pitchFamily="18" charset="0"/>
                        </a:rPr>
                        <a:t>Ông </a:t>
                      </a:r>
                      <a:r>
                        <a:rPr lang="en-US" sz="2450" b="1">
                          <a:effectLst/>
                          <a:latin typeface="Times New Roman" panose="02020603050405020304" pitchFamily="18" charset="0"/>
                          <a:ea typeface="Times New Roman" panose="02020603050405020304" pitchFamily="18" charset="0"/>
                        </a:rPr>
                        <a:t>Giuốc- đanh mặc lễ phục</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Mô-li-e</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50">
                          <a:effectLst/>
                          <a:latin typeface="Times New Roman" panose="02020603050405020304" pitchFamily="18" charset="0"/>
                          <a:ea typeface="Times New Roman" panose="02020603050405020304" pitchFamily="18" charset="0"/>
                        </a:rPr>
                        <a:t> Hài kịch</a:t>
                      </a: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a:effectLst/>
                          <a:latin typeface="Times New Roman" panose="02020603050405020304" pitchFamily="18" charset="0"/>
                          <a:ea typeface="Times New Roman" panose="02020603050405020304" pitchFamily="18" charset="0"/>
                        </a:rPr>
                        <a:t> Văn bản khắc họa tính cách lố lăng của một tên trưởng giả đã dốt nát còn đòi học làm sang, tạo nên tiếng cười cho độc </a:t>
                      </a:r>
                      <a:r>
                        <a:rPr lang="en-US" sz="2450" smtClean="0">
                          <a:effectLst/>
                          <a:latin typeface="Times New Roman" panose="02020603050405020304" pitchFamily="18" charset="0"/>
                          <a:ea typeface="Times New Roman" panose="02020603050405020304" pitchFamily="18" charset="0"/>
                        </a:rPr>
                        <a:t>giả.</a:t>
                      </a:r>
                      <a:endParaRPr lang="en-US" sz="2450">
                        <a:effectLst/>
                        <a:latin typeface="Times New Roman" panose="02020603050405020304" pitchFamily="18" charset="0"/>
                        <a:ea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53975" indent="0" algn="just">
                        <a:lnSpc>
                          <a:spcPct val="115000"/>
                        </a:lnSpc>
                        <a:spcAft>
                          <a:spcPts val="0"/>
                        </a:spcAft>
                      </a:pPr>
                      <a:r>
                        <a:rPr lang="en-US" sz="2450" smtClean="0">
                          <a:effectLst/>
                          <a:latin typeface="Times New Roman" panose="02020603050405020304" pitchFamily="18" charset="0"/>
                          <a:ea typeface="Times New Roman" panose="02020603050405020304" pitchFamily="18" charset="0"/>
                        </a:rPr>
                        <a:t>Sử </a:t>
                      </a:r>
                      <a:r>
                        <a:rPr lang="en-US" sz="2450">
                          <a:effectLst/>
                          <a:latin typeface="Times New Roman" panose="02020603050405020304" pitchFamily="18" charset="0"/>
                          <a:ea typeface="Times New Roman" panose="02020603050405020304" pitchFamily="18" charset="0"/>
                        </a:rPr>
                        <a:t>dụng lời thoại sinh động, chân thực và phù hợp, nghệ thuật tăng cấp khiến cho lớp kịch càng ngày càng hấp dẫn, tính cách nhân vật được khắc họa thành công, rõ nét</a:t>
                      </a:r>
                      <a:r>
                        <a:rPr lang="vi-VN" sz="2450">
                          <a:effectLst/>
                          <a:latin typeface="Times New Roman" panose="02020603050405020304" pitchFamily="18" charset="0"/>
                          <a:ea typeface="Times New Roman" panose="02020603050405020304" pitchFamily="18" charset="0"/>
                        </a:rPr>
                        <a:t>.</a:t>
                      </a:r>
                      <a:endParaRPr lang="en-US" sz="2450">
                        <a:effectLst/>
                        <a:latin typeface="Times New Roman" panose="02020603050405020304" pitchFamily="18" charset="0"/>
                        <a:ea typeface="Times New Roman" panose="02020603050405020304" pitchFamily="18" charset="0"/>
                      </a:endParaRPr>
                    </a:p>
                  </a:txBody>
                  <a:tcPr marL="47625" marR="47625" marT="47625" marB="4762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24269421"/>
                  </a:ext>
                </a:extLst>
              </a:tr>
            </a:tbl>
          </a:graphicData>
        </a:graphic>
      </p:graphicFrame>
    </p:spTree>
    <p:extLst>
      <p:ext uri="{BB962C8B-B14F-4D97-AF65-F5344CB8AC3E}">
        <p14:creationId xmlns:p14="http://schemas.microsoft.com/office/powerpoint/2010/main" val="4118947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5785" y="423082"/>
            <a:ext cx="11436824" cy="4708476"/>
          </a:xfrm>
          <a:prstGeom prst="rect">
            <a:avLst/>
          </a:prstGeom>
        </p:spPr>
      </p:pic>
    </p:spTree>
    <p:extLst>
      <p:ext uri="{BB962C8B-B14F-4D97-AF65-F5344CB8AC3E}">
        <p14:creationId xmlns:p14="http://schemas.microsoft.com/office/powerpoint/2010/main" val="3305773300"/>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083346384"/>
              </p:ext>
            </p:extLst>
          </p:nvPr>
        </p:nvGraphicFramePr>
        <p:xfrm>
          <a:off x="163771" y="65059"/>
          <a:ext cx="11887201" cy="6526512"/>
        </p:xfrm>
        <a:graphic>
          <a:graphicData uri="http://schemas.openxmlformats.org/drawingml/2006/table">
            <a:tbl>
              <a:tblPr firstRow="1" firstCol="1" bandRow="1"/>
              <a:tblGrid>
                <a:gridCol w="1128043">
                  <a:extLst>
                    <a:ext uri="{9D8B030D-6E8A-4147-A177-3AD203B41FA5}">
                      <a16:colId xmlns:a16="http://schemas.microsoft.com/office/drawing/2014/main" val="5024310"/>
                    </a:ext>
                  </a:extLst>
                </a:gridCol>
                <a:gridCol w="2521009">
                  <a:extLst>
                    <a:ext uri="{9D8B030D-6E8A-4147-A177-3AD203B41FA5}">
                      <a16:colId xmlns:a16="http://schemas.microsoft.com/office/drawing/2014/main" val="2991617116"/>
                    </a:ext>
                  </a:extLst>
                </a:gridCol>
                <a:gridCol w="8238149">
                  <a:extLst>
                    <a:ext uri="{9D8B030D-6E8A-4147-A177-3AD203B41FA5}">
                      <a16:colId xmlns:a16="http://schemas.microsoft.com/office/drawing/2014/main" val="3194763658"/>
                    </a:ext>
                  </a:extLst>
                </a:gridCol>
              </a:tblGrid>
              <a:tr h="184147">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STT</a:t>
                      </a:r>
                      <a:endParaRPr lang="en-US" sz="24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Thể loại</a:t>
                      </a:r>
                      <a:endParaRPr lang="en-US" sz="24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Kinh nghiệm đọc rút ra</a:t>
                      </a:r>
                      <a:endParaRPr lang="en-US" sz="24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64854879"/>
                  </a:ext>
                </a:extLst>
              </a:tr>
              <a:tr h="1223013">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1</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Thơ sáu chữ, bảy chữ</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Chú ý âm vần, thanh, sự trùng điệp của âm hưởng</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Đọc và cảm nhận được hình tượng ngôn nghữ trong tác phẩm</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Đọc và phát hiện ý ngoài lời thơ, dùng trí tưởng tượng để khôi phục hoàn chỉnh về đời sống cảm xúc trong bài thơ</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Thấy được giọng điệu, ý vị của thơ</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Tìm hiểu ngữ cảnh, chủ thể trữ tình của thơ</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2889411"/>
                  </a:ext>
                </a:extLst>
              </a:tr>
              <a:tr h="833438">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2</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Văn bản thuyết minh giải thích một hiện tượng tự nhiên</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Tìm hiểu bố cục tổng quan</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Xác định được đối tượng thuyết minh</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Nắm chắc những đặc điểm và tính chất của sự vật, hiện tượng cần được thuyết minh</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641955427"/>
                  </a:ext>
                </a:extLst>
              </a:tr>
              <a:tr h="703580">
                <a:tc>
                  <a:txBody>
                    <a:bodyPr/>
                    <a:lstStyle/>
                    <a:p>
                      <a:pPr algn="ctr">
                        <a:lnSpc>
                          <a:spcPct val="115000"/>
                        </a:lnSpc>
                        <a:spcAft>
                          <a:spcPts val="0"/>
                        </a:spcAft>
                      </a:pPr>
                      <a:r>
                        <a:rPr lang="en-US" sz="2400">
                          <a:effectLst/>
                          <a:latin typeface="Times New Roman" panose="02020603050405020304" pitchFamily="18" charset="0"/>
                          <a:ea typeface="Times New Roman" panose="02020603050405020304" pitchFamily="18" charset="0"/>
                        </a:rPr>
                        <a:t>3</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400" b="1">
                          <a:effectLst/>
                          <a:latin typeface="Times New Roman" panose="02020603050405020304" pitchFamily="18" charset="0"/>
                          <a:ea typeface="Times New Roman" panose="02020603050405020304" pitchFamily="18" charset="0"/>
                        </a:rPr>
                        <a:t>Văn bản nghị luận</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Chú ý tìm ra các luận điểm, lí lẽ và dẫn chứng để thấy được sự liên kết của văn bản</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Cần hiểu được mục đích và đối tượng hướng đến của văn bản.</a:t>
                      </a:r>
                    </a:p>
                    <a:p>
                      <a:pPr algn="just">
                        <a:lnSpc>
                          <a:spcPct val="115000"/>
                        </a:lnSpc>
                        <a:spcAft>
                          <a:spcPts val="0"/>
                        </a:spcAft>
                      </a:pPr>
                      <a:r>
                        <a:rPr lang="vi-VN" sz="2400">
                          <a:effectLst/>
                          <a:latin typeface="Times New Roman" panose="02020603050405020304" pitchFamily="18" charset="0"/>
                          <a:ea typeface="Times New Roman" panose="02020603050405020304" pitchFamily="18" charset="0"/>
                        </a:rPr>
                        <a:t>- </a:t>
                      </a:r>
                      <a:r>
                        <a:rPr lang="en-US" sz="2400">
                          <a:effectLst/>
                          <a:latin typeface="Times New Roman" panose="02020603050405020304" pitchFamily="18" charset="0"/>
                          <a:ea typeface="Times New Roman" panose="02020603050405020304" pitchFamily="18" charset="0"/>
                        </a:rPr>
                        <a:t>Nghệ thuật viết văn nghị luận của tác giả</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8705221"/>
                  </a:ext>
                </a:extLst>
              </a:tr>
            </a:tbl>
          </a:graphicData>
        </a:graphic>
      </p:graphicFrame>
    </p:spTree>
    <p:extLst>
      <p:ext uri="{BB962C8B-B14F-4D97-AF65-F5344CB8AC3E}">
        <p14:creationId xmlns:p14="http://schemas.microsoft.com/office/powerpoint/2010/main" val="775705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93161365"/>
              </p:ext>
            </p:extLst>
          </p:nvPr>
        </p:nvGraphicFramePr>
        <p:xfrm>
          <a:off x="163771" y="119651"/>
          <a:ext cx="11887201" cy="4952034"/>
        </p:xfrm>
        <a:graphic>
          <a:graphicData uri="http://schemas.openxmlformats.org/drawingml/2006/table">
            <a:tbl>
              <a:tblPr firstRow="1" firstCol="1" bandRow="1"/>
              <a:tblGrid>
                <a:gridCol w="1128043">
                  <a:extLst>
                    <a:ext uri="{9D8B030D-6E8A-4147-A177-3AD203B41FA5}">
                      <a16:colId xmlns:a16="http://schemas.microsoft.com/office/drawing/2014/main" val="5024310"/>
                    </a:ext>
                  </a:extLst>
                </a:gridCol>
                <a:gridCol w="2521009">
                  <a:extLst>
                    <a:ext uri="{9D8B030D-6E8A-4147-A177-3AD203B41FA5}">
                      <a16:colId xmlns:a16="http://schemas.microsoft.com/office/drawing/2014/main" val="2991617116"/>
                    </a:ext>
                  </a:extLst>
                </a:gridCol>
                <a:gridCol w="8238149">
                  <a:extLst>
                    <a:ext uri="{9D8B030D-6E8A-4147-A177-3AD203B41FA5}">
                      <a16:colId xmlns:a16="http://schemas.microsoft.com/office/drawing/2014/main" val="3194763658"/>
                    </a:ext>
                  </a:extLst>
                </a:gridCol>
              </a:tblGrid>
              <a:tr h="184147">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Kinh nghiệm đọc rút ra</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264854879"/>
                  </a:ext>
                </a:extLst>
              </a:tr>
              <a:tr h="833438">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rPr>
                        <a:t>4</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Truyện cười</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just">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Khái quát những đặc trưng của thể loại truyện cười</a:t>
                      </a:r>
                    </a:p>
                    <a:p>
                      <a:pPr algn="just">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Chỉ ra mục đích của tiếng cười</a:t>
                      </a:r>
                    </a:p>
                    <a:p>
                      <a:pPr algn="just">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Trả lời câu hỏi: Cái cười ở đây bật ra nhằm mục đích gì? Có thể rút ra những bài học gì cho cuộc sống từ truyện cười đã đọc</a:t>
                      </a:r>
                      <a:r>
                        <a:rPr lang="vi-VN" sz="2800">
                          <a:effectLst/>
                          <a:latin typeface="Times New Roman" panose="02020603050405020304" pitchFamily="18" charset="0"/>
                          <a:ea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endParaRP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571075174"/>
                  </a:ext>
                </a:extLst>
              </a:tr>
              <a:tr h="573722">
                <a:tc>
                  <a:txBody>
                    <a:bodyPr/>
                    <a:lstStyle/>
                    <a:p>
                      <a:pPr algn="ctr">
                        <a:lnSpc>
                          <a:spcPct val="115000"/>
                        </a:lnSpc>
                        <a:spcAft>
                          <a:spcPts val="0"/>
                        </a:spcAft>
                      </a:pPr>
                      <a:r>
                        <a:rPr lang="en-US" sz="2800">
                          <a:effectLst/>
                          <a:latin typeface="Times New Roman" panose="02020603050405020304" pitchFamily="18" charset="0"/>
                          <a:ea typeface="Times New Roman" panose="02020603050405020304" pitchFamily="18" charset="0"/>
                        </a:rPr>
                        <a:t>5</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lnSpc>
                          <a:spcPct val="115000"/>
                        </a:lnSpc>
                        <a:spcAft>
                          <a:spcPts val="0"/>
                        </a:spcAft>
                      </a:pPr>
                      <a:r>
                        <a:rPr lang="en-US" sz="2800" b="1">
                          <a:effectLst/>
                          <a:latin typeface="Times New Roman" panose="02020603050405020304" pitchFamily="18" charset="0"/>
                          <a:ea typeface="Times New Roman" panose="02020603050405020304" pitchFamily="18" charset="0"/>
                        </a:rPr>
                        <a:t>Hài kịch</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nhân vật kịch</a:t>
                      </a:r>
                    </a:p>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xung đột kịch</a:t>
                      </a:r>
                    </a:p>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hành động kịch</a:t>
                      </a:r>
                    </a:p>
                    <a:p>
                      <a:pPr>
                        <a:lnSpc>
                          <a:spcPct val="115000"/>
                        </a:lnSpc>
                        <a:spcAft>
                          <a:spcPts val="0"/>
                        </a:spcAft>
                      </a:pPr>
                      <a:r>
                        <a:rPr lang="vi-VN" sz="2800">
                          <a:effectLst/>
                          <a:latin typeface="Times New Roman" panose="02020603050405020304" pitchFamily="18" charset="0"/>
                          <a:ea typeface="Times New Roman" panose="02020603050405020304" pitchFamily="18" charset="0"/>
                        </a:rPr>
                        <a:t>- </a:t>
                      </a:r>
                      <a:r>
                        <a:rPr lang="en-US" sz="2800">
                          <a:effectLst/>
                          <a:latin typeface="Times New Roman" panose="02020603050405020304" pitchFamily="18" charset="0"/>
                          <a:ea typeface="Times New Roman" panose="02020603050405020304" pitchFamily="18" charset="0"/>
                        </a:rPr>
                        <a:t>Tìm hiểu lời thoại</a:t>
                      </a:r>
                    </a:p>
                  </a:txBody>
                  <a:tcPr marL="27144" marR="27144" marT="27144" marB="2714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375544365"/>
                  </a:ext>
                </a:extLst>
              </a:tr>
            </a:tbl>
          </a:graphicData>
        </a:graphic>
      </p:graphicFrame>
    </p:spTree>
    <p:extLst>
      <p:ext uri="{BB962C8B-B14F-4D97-AF65-F5344CB8AC3E}">
        <p14:creationId xmlns:p14="http://schemas.microsoft.com/office/powerpoint/2010/main" val="45623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2238237" y="1166841"/>
            <a:ext cx="4408227" cy="4524315"/>
          </a:xfrm>
          <a:prstGeom prst="rect">
            <a:avLst/>
          </a:prstGeom>
        </p:spPr>
        <p:txBody>
          <a:bodyPr wrap="square">
            <a:spAutoFit/>
          </a:bodyPr>
          <a:lstStyle/>
          <a:p>
            <a:pPr algn="just">
              <a:spcAft>
                <a:spcPts val="0"/>
              </a:spcAft>
            </a:pP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a:t>
            </a: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 </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TIẾNG VIỆT</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6256683"/>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50745" y="360896"/>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2" name="Picture 1"/>
          <p:cNvPicPr>
            <a:picLocks noChangeAspect="1"/>
          </p:cNvPicPr>
          <p:nvPr/>
        </p:nvPicPr>
        <p:blipFill>
          <a:blip r:embed="rId5"/>
          <a:stretch>
            <a:fillRect/>
          </a:stretch>
        </p:blipFill>
        <p:spPr>
          <a:xfrm>
            <a:off x="764274" y="518615"/>
            <a:ext cx="10658901" cy="5841242"/>
          </a:xfrm>
          <a:prstGeom prst="rect">
            <a:avLst/>
          </a:prstGeom>
        </p:spPr>
      </p:pic>
    </p:spTree>
    <p:custDataLst>
      <p:tags r:id="rId1"/>
    </p:custDataLst>
    <p:extLst>
      <p:ext uri="{BB962C8B-B14F-4D97-AF65-F5344CB8AC3E}">
        <p14:creationId xmlns:p14="http://schemas.microsoft.com/office/powerpoint/2010/main" val="11034012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6" name="图片 15">
            <a:extLst>
              <a:ext uri="{FF2B5EF4-FFF2-40B4-BE49-F238E27FC236}">
                <a16:creationId xmlns:a16="http://schemas.microsoft.com/office/drawing/2014/main" id="{F31A6B46-279F-4364-9BE4-7B161F2522D3}"/>
              </a:ext>
            </a:extLst>
          </p:cNvPr>
          <p:cNvPicPr>
            <a:picLocks noChangeAspect="1"/>
          </p:cNvPicPr>
          <p:nvPr/>
        </p:nvPicPr>
        <p:blipFill>
          <a:blip r:embed="rId3"/>
          <a:stretch>
            <a:fillRect/>
          </a:stretch>
        </p:blipFill>
        <p:spPr>
          <a:xfrm>
            <a:off x="-11061" y="1536736"/>
            <a:ext cx="4284199" cy="5180893"/>
          </a:xfrm>
          <a:prstGeom prst="rect">
            <a:avLst/>
          </a:prstGeom>
          <a:noFill/>
          <a:ln w="9525">
            <a:noFill/>
          </a:ln>
        </p:spPr>
      </p:pic>
      <p:sp>
        <p:nvSpPr>
          <p:cNvPr id="2" name="Rectangle 1"/>
          <p:cNvSpPr/>
          <p:nvPr/>
        </p:nvSpPr>
        <p:spPr>
          <a:xfrm>
            <a:off x="4245842" y="46206"/>
            <a:ext cx="7750540" cy="6124754"/>
          </a:xfrm>
          <a:prstGeom prst="rect">
            <a:avLst/>
          </a:prstGeom>
        </p:spPr>
        <p:txBody>
          <a:bodyPr wrap="square">
            <a:spAutoFit/>
          </a:bodyPr>
          <a:lstStyle/>
          <a:p>
            <a:pPr algn="just"/>
            <a:r>
              <a:rPr lang="vi-VN" sz="2800" b="1" smtClean="0">
                <a:solidFill>
                  <a:srgbClr val="FF0000"/>
                </a:solidFill>
                <a:latin typeface="Times New Roman" panose="02020603050405020304" pitchFamily="18" charset="0"/>
                <a:cs typeface="Times New Roman" panose="02020603050405020304" pitchFamily="18" charset="0"/>
              </a:rPr>
              <a:t>II</a:t>
            </a:r>
            <a:r>
              <a:rPr lang="vi-VN" sz="2800" b="1">
                <a:solidFill>
                  <a:srgbClr val="FF0000"/>
                </a:solidFill>
                <a:latin typeface="Times New Roman" panose="02020603050405020304" pitchFamily="18" charset="0"/>
                <a:cs typeface="Times New Roman" panose="02020603050405020304" pitchFamily="18" charset="0"/>
              </a:rPr>
              <a:t>. TIẾNG </a:t>
            </a:r>
            <a:r>
              <a:rPr lang="vi-VN" sz="2800" b="1" smtClean="0">
                <a:solidFill>
                  <a:srgbClr val="FF0000"/>
                </a:solidFill>
                <a:latin typeface="Times New Roman" panose="02020603050405020304" pitchFamily="18" charset="0"/>
                <a:cs typeface="Times New Roman" panose="02020603050405020304" pitchFamily="18" charset="0"/>
              </a:rPr>
              <a:t>VIỆT</a:t>
            </a:r>
            <a:endPar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vi-VN" sz="2800" b="1" smtClean="0">
                <a:solidFill>
                  <a:srgbClr val="000000"/>
                </a:solidFill>
                <a:latin typeface="Times New Roman" panose="02020603050405020304" pitchFamily="18" charset="0"/>
                <a:ea typeface="Calibri" panose="020F0502020204030204" pitchFamily="34" charset="0"/>
                <a:cs typeface="Cambria" panose="02040503050406030204" pitchFamily="18" charset="0"/>
              </a:rPr>
              <a:t>1</a:t>
            </a:r>
            <a:r>
              <a:rPr lang="vi-VN" sz="2800" b="1">
                <a:solidFill>
                  <a:srgbClr val="000000"/>
                </a:solidFill>
                <a:latin typeface="Times New Roman" panose="02020603050405020304" pitchFamily="18" charset="0"/>
                <a:ea typeface="Calibri" panose="020F0502020204030204" pitchFamily="34" charset="0"/>
                <a:cs typeface="Cambria" panose="02040503050406030204" pitchFamily="18" charset="0"/>
              </a:rPr>
              <a:t>. Đọc đoạn văn và thực hiện yêu cầu</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a. Đoạn văn trên được viết theo kiểu </a:t>
            </a:r>
            <a:r>
              <a:rPr lang="en-US" sz="2800" b="1">
                <a:solidFill>
                  <a:srgbClr val="002060"/>
                </a:solidFill>
                <a:latin typeface="Times New Roman" panose="02020603050405020304" pitchFamily="18" charset="0"/>
                <a:ea typeface="Calibri" panose="020F0502020204030204" pitchFamily="34" charset="0"/>
                <a:cs typeface="Cambria" panose="02040503050406030204" pitchFamily="18" charset="0"/>
              </a:rPr>
              <a:t>diễn dịch</a:t>
            </a:r>
            <a:endParaRPr lang="en-US" sz="2800" b="1" smtClean="0">
              <a:solidFill>
                <a:srgbClr val="002060"/>
              </a:solidFill>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b. Câu chủ đề của đoạn văn trên là: </a:t>
            </a:r>
            <a:r>
              <a:rPr lang="en-US" sz="2800" b="1" i="1">
                <a:solidFill>
                  <a:srgbClr val="C00000"/>
                </a:solidFill>
                <a:latin typeface="Times New Roman" panose="02020603050405020304" pitchFamily="18" charset="0"/>
                <a:ea typeface="Calibri" panose="020F0502020204030204" pitchFamily="34" charset="0"/>
                <a:cs typeface="Cambria" panose="02040503050406030204" pitchFamily="18" charset="0"/>
              </a:rPr>
              <a:t>Tiếng cười có một nhiệm vụ quan trong với cấu trúc cơ thể của chúng ta.</a:t>
            </a:r>
            <a:endParaRPr lang="en-US" sz="2800" b="1" i="1" smtClean="0">
              <a:solidFill>
                <a:srgbClr val="C00000"/>
              </a:solidFill>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c.</a:t>
            </a: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Tìm từ Hán Việt:</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i="1">
                <a:solidFill>
                  <a:srgbClr val="000000"/>
                </a:solidFill>
                <a:latin typeface="Times New Roman" panose="02020603050405020304" pitchFamily="18" charset="0"/>
                <a:ea typeface="Calibri" panose="020F0502020204030204" pitchFamily="34" charset="0"/>
                <a:cs typeface="Cambria" panose="02040503050406030204" pitchFamily="18" charset="0"/>
              </a:rPr>
              <a:t>Thân thể: </a:t>
            </a: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thân mình. Chỉ chung mình mẩy chân tay của một người.</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i="1">
                <a:solidFill>
                  <a:srgbClr val="000000"/>
                </a:solidFill>
                <a:latin typeface="Times New Roman" panose="02020603050405020304" pitchFamily="18" charset="0"/>
                <a:ea typeface="Calibri" panose="020F0502020204030204" pitchFamily="34" charset="0"/>
                <a:cs typeface="Cambria" panose="02040503050406030204" pitchFamily="18" charset="0"/>
              </a:rPr>
              <a:t>Hài hòa:</a:t>
            </a: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 phối kết phù hợp và cân đối, hòa thuận nhịp nhàng</a:t>
            </a: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i="1">
                <a:solidFill>
                  <a:srgbClr val="000000"/>
                </a:solidFill>
                <a:latin typeface="Times New Roman" panose="02020603050405020304" pitchFamily="18" charset="0"/>
                <a:ea typeface="Calibri" panose="020F0502020204030204" pitchFamily="34" charset="0"/>
                <a:cs typeface="Cambria" panose="02040503050406030204" pitchFamily="18" charset="0"/>
              </a:rPr>
              <a:t>Khôi phục: </a:t>
            </a: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Cái gì đã mất mà lấy lại được, làm cho việc gì trở lại như vốn có, như trước đó gọi là “khôi phục”.</a:t>
            </a: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19367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50745" y="360896"/>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cs typeface="+mn-ea"/>
              <a:sym typeface="+mn-lt"/>
            </a:endParaRPr>
          </a:p>
        </p:txBody>
      </p:sp>
      <p:pic>
        <p:nvPicPr>
          <p:cNvPr id="6" name="Picture 5"/>
          <p:cNvPicPr>
            <a:picLocks noChangeAspect="1"/>
          </p:cNvPicPr>
          <p:nvPr/>
        </p:nvPicPr>
        <p:blipFill>
          <a:blip r:embed="rId5"/>
          <a:stretch>
            <a:fillRect/>
          </a:stretch>
        </p:blipFill>
        <p:spPr>
          <a:xfrm>
            <a:off x="791570" y="504967"/>
            <a:ext cx="10631606" cy="5308979"/>
          </a:xfrm>
          <a:prstGeom prst="rect">
            <a:avLst/>
          </a:prstGeom>
        </p:spPr>
      </p:pic>
    </p:spTree>
    <p:custDataLst>
      <p:tags r:id="rId1"/>
    </p:custDataLst>
    <p:extLst>
      <p:ext uri="{BB962C8B-B14F-4D97-AF65-F5344CB8AC3E}">
        <p14:creationId xmlns:p14="http://schemas.microsoft.com/office/powerpoint/2010/main" val="35121129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5">
            <a:extLst>
              <a:ext uri="{FF2B5EF4-FFF2-40B4-BE49-F238E27FC236}">
                <a16:creationId xmlns:a16="http://schemas.microsoft.com/office/drawing/2014/main" id="{F31A6B46-279F-4364-9BE4-7B161F2522D3}"/>
              </a:ext>
            </a:extLst>
          </p:cNvPr>
          <p:cNvPicPr>
            <a:picLocks noChangeAspect="1"/>
          </p:cNvPicPr>
          <p:nvPr/>
        </p:nvPicPr>
        <p:blipFill>
          <a:blip r:embed="rId2"/>
          <a:stretch>
            <a:fillRect/>
          </a:stretch>
        </p:blipFill>
        <p:spPr>
          <a:xfrm>
            <a:off x="-11060" y="4080681"/>
            <a:ext cx="2208350" cy="2636948"/>
          </a:xfrm>
          <a:prstGeom prst="rect">
            <a:avLst/>
          </a:prstGeom>
          <a:noFill/>
          <a:ln w="9525">
            <a:noFill/>
          </a:ln>
        </p:spPr>
      </p:pic>
      <p:sp>
        <p:nvSpPr>
          <p:cNvPr id="2" name="Rectangle 1"/>
          <p:cNvSpPr/>
          <p:nvPr/>
        </p:nvSpPr>
        <p:spPr>
          <a:xfrm>
            <a:off x="2115404" y="141742"/>
            <a:ext cx="9990161" cy="6555641"/>
          </a:xfrm>
          <a:prstGeom prst="rect">
            <a:avLst/>
          </a:prstGeom>
        </p:spPr>
        <p:txBody>
          <a:bodyPr wrap="square">
            <a:spAutoFit/>
          </a:bodyPr>
          <a:lstStyle/>
          <a:p>
            <a:pPr algn="just"/>
            <a:r>
              <a:rPr lang="vi-VN" sz="2800" b="1" smtClean="0">
                <a:solidFill>
                  <a:srgbClr val="FF0000"/>
                </a:solidFill>
                <a:latin typeface="Times New Roman" panose="02020603050405020304" pitchFamily="18" charset="0"/>
                <a:cs typeface="Times New Roman" panose="02020603050405020304" pitchFamily="18" charset="0"/>
              </a:rPr>
              <a:t>II</a:t>
            </a:r>
            <a:r>
              <a:rPr lang="vi-VN" sz="2800" b="1">
                <a:solidFill>
                  <a:srgbClr val="FF0000"/>
                </a:solidFill>
                <a:latin typeface="Times New Roman" panose="02020603050405020304" pitchFamily="18" charset="0"/>
                <a:cs typeface="Times New Roman" panose="02020603050405020304" pitchFamily="18" charset="0"/>
              </a:rPr>
              <a:t>. TIẾNG </a:t>
            </a:r>
            <a:r>
              <a:rPr lang="vi-VN" sz="2800" b="1" smtClean="0">
                <a:solidFill>
                  <a:srgbClr val="FF0000"/>
                </a:solidFill>
                <a:latin typeface="Times New Roman" panose="02020603050405020304" pitchFamily="18" charset="0"/>
                <a:cs typeface="Times New Roman" panose="02020603050405020304" pitchFamily="18" charset="0"/>
              </a:rPr>
              <a:t>VIỆT</a:t>
            </a:r>
            <a:endParaRPr lang="en-US" sz="2800" b="1" smtClean="0">
              <a:solidFill>
                <a:srgbClr val="FF0000"/>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en-US" sz="2800" b="1" smtClean="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vi-VN" sz="2800" b="1" smtClean="0">
                <a:solidFill>
                  <a:srgbClr val="000000"/>
                </a:solidFill>
                <a:latin typeface="Times New Roman" panose="02020603050405020304" pitchFamily="18" charset="0"/>
                <a:ea typeface="Calibri" panose="020F0502020204030204" pitchFamily="34" charset="0"/>
                <a:cs typeface="Cambria" panose="02040503050406030204" pitchFamily="18" charset="0"/>
              </a:rPr>
              <a:t>1</a:t>
            </a:r>
            <a:r>
              <a:rPr lang="vi-VN" sz="2800" b="1">
                <a:solidFill>
                  <a:srgbClr val="000000"/>
                </a:solidFill>
                <a:latin typeface="Times New Roman" panose="02020603050405020304" pitchFamily="18" charset="0"/>
                <a:ea typeface="Calibri" panose="020F0502020204030204" pitchFamily="34" charset="0"/>
                <a:cs typeface="Cambria" panose="02040503050406030204" pitchFamily="18" charset="0"/>
              </a:rPr>
              <a:t>. Đọc đoạn văn và thực hiện yêu cầu</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vi-VN"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vi-VN" sz="2800" b="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2. Xác định từ ngữ địa phương, thán từ</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a. Từ </a:t>
            </a:r>
            <a:r>
              <a:rPr lang="en-US" sz="2800" b="1" i="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miệt</a:t>
            </a:r>
            <a: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là từ ngữ địa phương, được dùng để chỉ “vùng,</a:t>
            </a:r>
            <a:b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br>
            <a: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miền, thường không lớn lắm”.</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b. Trong bài ca dao, </a:t>
            </a:r>
            <a:r>
              <a:rPr lang="en-US" sz="2800" b="1" i="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“ơi”</a:t>
            </a:r>
            <a: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là thán từ, dùng để gọi một cách thân mật, thân thiết.</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r>
              <a:rPr lang="vi-VN" sz="2800" b="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3. Xác định từ tượng thanh, nghĩa tường minh và nghĩa hàm ẩn</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 Trong câu tục ngữ, từ tượng thanh </a:t>
            </a:r>
            <a:r>
              <a:rPr lang="vi-VN" sz="2800" i="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uôm uôm</a:t>
            </a: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có tác dụng mô phỏng âm thanh của tiếng ếch kêu.</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b. Nghĩa tường minh của câu tục ngữ: Khi ếch kêu uôm uôm thì ao chuôm đầy nước.</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vi-VN"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Nghĩa hàm ẩn của câu tục ngữ: Ếch kêu uôm uôm là dấu hiệu báo trời sắp mưa. Câu tục ngữ nêu lên một kinh nghiệm của dân gian về thời tiết.</a:t>
            </a:r>
            <a:endParaRPr lang="en-US" sz="2400" smtClean="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014300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xEl>
                                              <p:pRg st="3" end="3"/>
                                            </p:txEl>
                                          </p:spTgt>
                                        </p:tgtEl>
                                        <p:attrNameLst>
                                          <p:attrName>style.visibility</p:attrName>
                                        </p:attrNameLst>
                                      </p:cBhvr>
                                      <p:to>
                                        <p:strVal val="visible"/>
                                      </p:to>
                                    </p:set>
                                    <p:animEffect transition="in" filter="barn(inVertical)">
                                      <p:cBhvr>
                                        <p:cTn id="18" dur="500"/>
                                        <p:tgtEl>
                                          <p:spTgt spid="2">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Effect transition="in" filter="barn(inVertical)">
                                      <p:cBhvr>
                                        <p:cTn id="23" dur="500"/>
                                        <p:tgtEl>
                                          <p:spTgt spid="2">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
                                            <p:txEl>
                                              <p:pRg st="5" end="5"/>
                                            </p:txEl>
                                          </p:spTgt>
                                        </p:tgtEl>
                                        <p:attrNameLst>
                                          <p:attrName>style.visibility</p:attrName>
                                        </p:attrNameLst>
                                      </p:cBhvr>
                                      <p:to>
                                        <p:strVal val="visible"/>
                                      </p:to>
                                    </p:set>
                                    <p:animEffect transition="in" filter="barn(inVertical)">
                                      <p:cBhvr>
                                        <p:cTn id="28" dur="500"/>
                                        <p:tgtEl>
                                          <p:spTgt spid="2">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Effect transition="in" filter="barn(inVertical)">
                                      <p:cBhvr>
                                        <p:cTn id="33" dur="500"/>
                                        <p:tgtEl>
                                          <p:spTgt spid="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2">
                                            <p:txEl>
                                              <p:pRg st="7" end="7"/>
                                            </p:txEl>
                                          </p:spTgt>
                                        </p:tgtEl>
                                        <p:attrNameLst>
                                          <p:attrName>style.visibility</p:attrName>
                                        </p:attrNameLst>
                                      </p:cBhvr>
                                      <p:to>
                                        <p:strVal val="visible"/>
                                      </p:to>
                                    </p:set>
                                    <p:animEffect transition="in" filter="barn(inVertical)">
                                      <p:cBhvr>
                                        <p:cTn id="38" dur="500"/>
                                        <p:tgtEl>
                                          <p:spTgt spid="2">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Effect transition="in" filter="barn(inVertical)">
                                      <p:cBhvr>
                                        <p:cTn id="43"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878554"/>
            <a:ext cx="8939283" cy="1300892"/>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1:</a:t>
            </a:r>
            <a:r>
              <a:rPr lang="vi-VN" sz="4800" b="1">
                <a:solidFill>
                  <a:srgbClr val="002060"/>
                </a:solidFill>
                <a:latin typeface="Times New Roman" panose="02020603050405020304" pitchFamily="18" charset="0"/>
                <a:ea typeface="Times New Roman" panose="02020603050405020304" pitchFamily="18" charset="0"/>
              </a:rPr>
              <a:t> KHỞI </a:t>
            </a:r>
            <a:r>
              <a:rPr lang="vi-VN" sz="4800" b="1" smtClean="0">
                <a:solidFill>
                  <a:srgbClr val="002060"/>
                </a:solidFill>
                <a:latin typeface="Times New Roman" panose="02020603050405020304" pitchFamily="18" charset="0"/>
                <a:ea typeface="Times New Roman" panose="02020603050405020304" pitchFamily="18" charset="0"/>
              </a:rPr>
              <a:t>ĐỘNG</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58279069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1476635" y="1415535"/>
            <a:ext cx="5226303" cy="1569660"/>
          </a:xfrm>
          <a:prstGeom prst="rect">
            <a:avLst/>
          </a:prstGeom>
        </p:spPr>
        <p:txBody>
          <a:bodyPr wrap="none">
            <a:spAutoFit/>
          </a:bodyPr>
          <a:lstStyle/>
          <a:p>
            <a:pPr algn="just">
              <a:spcAft>
                <a:spcPts val="0"/>
              </a:spcAft>
            </a:pP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II</a:t>
            </a: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 </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VIẾT</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2680171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5008433"/>
            <a:ext cx="12192000" cy="1849568"/>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11729"/>
            <a:ext cx="10453646" cy="6375191"/>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1603" y="2612"/>
              <a:ext cx="2629" cy="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III. VIẾT</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pic>
        <p:nvPicPr>
          <p:cNvPr id="2" name="Picture 1"/>
          <p:cNvPicPr>
            <a:picLocks noChangeAspect="1"/>
          </p:cNvPicPr>
          <p:nvPr/>
        </p:nvPicPr>
        <p:blipFill>
          <a:blip r:embed="rId5"/>
          <a:stretch>
            <a:fillRect/>
          </a:stretch>
        </p:blipFill>
        <p:spPr>
          <a:xfrm>
            <a:off x="2890294" y="2185692"/>
            <a:ext cx="9029700" cy="3228975"/>
          </a:xfrm>
          <a:prstGeom prst="rect">
            <a:avLst/>
          </a:prstGeom>
        </p:spPr>
      </p:pic>
    </p:spTree>
    <p:extLst>
      <p:ext uri="{BB962C8B-B14F-4D97-AF65-F5344CB8AC3E}">
        <p14:creationId xmlns:p14="http://schemas.microsoft.com/office/powerpoint/2010/main" val="194865162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randombar(horizontal)">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691302496"/>
              </p:ext>
            </p:extLst>
          </p:nvPr>
        </p:nvGraphicFramePr>
        <p:xfrm>
          <a:off x="40939" y="72345"/>
          <a:ext cx="12096468" cy="6703352"/>
        </p:xfrm>
        <a:graphic>
          <a:graphicData uri="http://schemas.openxmlformats.org/drawingml/2006/table">
            <a:tbl>
              <a:tblPr firstRow="1" firstCol="1" bandRow="1">
                <a:tableStyleId>{5C22544A-7EE6-4342-B048-85BDC9FD1C3A}</a:tableStyleId>
              </a:tblPr>
              <a:tblGrid>
                <a:gridCol w="1987958">
                  <a:extLst>
                    <a:ext uri="{9D8B030D-6E8A-4147-A177-3AD203B41FA5}">
                      <a16:colId xmlns:a16="http://schemas.microsoft.com/office/drawing/2014/main" val="3790243140"/>
                    </a:ext>
                  </a:extLst>
                </a:gridCol>
                <a:gridCol w="3697641">
                  <a:extLst>
                    <a:ext uri="{9D8B030D-6E8A-4147-A177-3AD203B41FA5}">
                      <a16:colId xmlns:a16="http://schemas.microsoft.com/office/drawing/2014/main" val="176599982"/>
                    </a:ext>
                  </a:extLst>
                </a:gridCol>
                <a:gridCol w="4191587">
                  <a:extLst>
                    <a:ext uri="{9D8B030D-6E8A-4147-A177-3AD203B41FA5}">
                      <a16:colId xmlns:a16="http://schemas.microsoft.com/office/drawing/2014/main" val="619860508"/>
                    </a:ext>
                  </a:extLst>
                </a:gridCol>
                <a:gridCol w="2219282">
                  <a:extLst>
                    <a:ext uri="{9D8B030D-6E8A-4147-A177-3AD203B41FA5}">
                      <a16:colId xmlns:a16="http://schemas.microsoft.com/office/drawing/2014/main" val="283143050"/>
                    </a:ext>
                  </a:extLst>
                </a:gridCol>
              </a:tblGrid>
              <a:tr h="215207">
                <a:tc>
                  <a:txBody>
                    <a:bodyPr/>
                    <a:lstStyle/>
                    <a:p>
                      <a:pPr algn="ctr">
                        <a:lnSpc>
                          <a:spcPct val="115000"/>
                        </a:lnSpc>
                        <a:spcAft>
                          <a:spcPts val="0"/>
                        </a:spcAft>
                      </a:pPr>
                      <a:r>
                        <a:rPr lang="en-US" sz="2300">
                          <a:solidFill>
                            <a:srgbClr val="C00000"/>
                          </a:solidFill>
                          <a:effectLst/>
                          <a:latin typeface="Times New Roman" panose="02020603050405020304" pitchFamily="18" charset="0"/>
                          <a:cs typeface="Times New Roman" panose="02020603050405020304" pitchFamily="18" charset="0"/>
                        </a:rPr>
                        <a:t>Kiểu bài</a:t>
                      </a:r>
                      <a:endParaRPr lang="en-US" sz="23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US" sz="2300">
                          <a:solidFill>
                            <a:srgbClr val="C00000"/>
                          </a:solidFill>
                          <a:effectLst/>
                          <a:latin typeface="Times New Roman" panose="02020603050405020304" pitchFamily="18" charset="0"/>
                          <a:cs typeface="Times New Roman" panose="02020603050405020304" pitchFamily="18" charset="0"/>
                        </a:rPr>
                        <a:t>Khái niệm</a:t>
                      </a:r>
                      <a:endParaRPr lang="en-US" sz="23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US" sz="2300">
                          <a:solidFill>
                            <a:srgbClr val="C00000"/>
                          </a:solidFill>
                          <a:effectLst/>
                          <a:latin typeface="Times New Roman" panose="02020603050405020304" pitchFamily="18" charset="0"/>
                          <a:cs typeface="Times New Roman" panose="02020603050405020304" pitchFamily="18" charset="0"/>
                        </a:rPr>
                        <a:t>Đặc điểm</a:t>
                      </a:r>
                      <a:endParaRPr lang="en-US" sz="23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lnSpc>
                          <a:spcPct val="115000"/>
                        </a:lnSpc>
                        <a:spcAft>
                          <a:spcPts val="0"/>
                        </a:spcAft>
                      </a:pPr>
                      <a:r>
                        <a:rPr lang="en-US" sz="2300">
                          <a:solidFill>
                            <a:srgbClr val="C00000"/>
                          </a:solidFill>
                          <a:effectLst/>
                          <a:latin typeface="Times New Roman" panose="02020603050405020304" pitchFamily="18" charset="0"/>
                          <a:cs typeface="Times New Roman" panose="02020603050405020304" pitchFamily="18" charset="0"/>
                        </a:rPr>
                        <a:t>Bố cục</a:t>
                      </a:r>
                      <a:endParaRPr lang="en-US" sz="230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42156595"/>
                  </a:ext>
                </a:extLst>
              </a:tr>
              <a:tr h="1581059">
                <a:tc>
                  <a:txBody>
                    <a:bodyPr/>
                    <a:lstStyle/>
                    <a:p>
                      <a:pPr algn="ctr">
                        <a:lnSpc>
                          <a:spcPct val="115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Văn bản thuyết minh giải thích một hiện tượng tự nhiên</a:t>
                      </a:r>
                      <a:endParaRPr lang="en-US" sz="23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Là văn bản được viết để lí giải nguyên nhân xuất hiện và cách thức diễn ra của một hiện tượng tự nhiên</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Thường xuât hiện trong các tài liệu khoa học với các dạng như: giải thích trình tự diễn ra các hiện tượng tự nhiên, giải thích nguyên nhân dẫn đến sự xuất hiện của hiện tượng tự nhiên.....</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mở đầu</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nội dung</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kết thúc</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572662973"/>
                  </a:ext>
                </a:extLst>
              </a:tr>
              <a:tr h="1581059">
                <a:tc>
                  <a:txBody>
                    <a:bodyPr/>
                    <a:lstStyle/>
                    <a:p>
                      <a:pPr algn="ctr">
                        <a:lnSpc>
                          <a:spcPct val="115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Văn bản kiến nghị về một vấn đề của đời sống</a:t>
                      </a:r>
                      <a:endParaRPr lang="en-US" sz="23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Là kiêu văn bản thông tin trình bày ý kiến, nguyện vọng của người viết, đề nghị cơ quan, tổ chức, cá nhân xem xét giải quyết một vấn đề của đời sống thuộc thẩm quyền của họ</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Cung cấp đầy đủ, chính xác các thông tin về thời gian, địa điểm, tổ chức hoặc cá nhân đề nghị, thông tin về người viết kiến nghị</a:t>
                      </a:r>
                      <a:r>
                        <a:rPr lang="vi-VN" sz="2300">
                          <a:solidFill>
                            <a:schemeClr val="tx1"/>
                          </a:solidFill>
                          <a:effectLst/>
                          <a:latin typeface="Times New Roman" panose="02020603050405020304" pitchFamily="18" charset="0"/>
                          <a:cs typeface="Times New Roman" panose="02020603050405020304" pitchFamily="18" charset="0"/>
                        </a:rPr>
                        <a:t>.</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mở đầu</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nội dung</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kết thúc</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phụ định</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680058128"/>
                  </a:ext>
                </a:extLst>
              </a:tr>
              <a:tr h="974013">
                <a:tc>
                  <a:txBody>
                    <a:bodyPr/>
                    <a:lstStyle/>
                    <a:p>
                      <a:pPr algn="ctr">
                        <a:lnSpc>
                          <a:spcPct val="115000"/>
                        </a:lnSpc>
                        <a:spcAft>
                          <a:spcPts val="0"/>
                        </a:spcAft>
                      </a:pPr>
                      <a:r>
                        <a:rPr lang="en-US" sz="2300">
                          <a:solidFill>
                            <a:srgbClr val="002060"/>
                          </a:solidFill>
                          <a:effectLst/>
                          <a:latin typeface="Times New Roman" panose="02020603050405020304" pitchFamily="18" charset="0"/>
                          <a:cs typeface="Times New Roman" panose="02020603050405020304" pitchFamily="18" charset="0"/>
                        </a:rPr>
                        <a:t>Bài văn kể lại một hoạt động xã hội</a:t>
                      </a:r>
                      <a:endParaRPr lang="en-US" sz="230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Là kiểu văn bản về về một hoạt động xã hội của chủ thể</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Thể hiện việc chuẩn bị, điễn biến và ý nghĩa của hoạt động</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mở đầu</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nội dung</a:t>
                      </a:r>
                    </a:p>
                    <a:p>
                      <a:pPr algn="just">
                        <a:lnSpc>
                          <a:spcPct val="115000"/>
                        </a:lnSpc>
                        <a:spcAft>
                          <a:spcPts val="0"/>
                        </a:spcAft>
                      </a:pPr>
                      <a:r>
                        <a:rPr lang="en-US" sz="2300">
                          <a:solidFill>
                            <a:schemeClr val="tx1"/>
                          </a:solidFill>
                          <a:effectLst/>
                          <a:latin typeface="Times New Roman" panose="02020603050405020304" pitchFamily="18" charset="0"/>
                          <a:cs typeface="Times New Roman" panose="02020603050405020304" pitchFamily="18" charset="0"/>
                        </a:rPr>
                        <a:t>- Phần kết thúc</a:t>
                      </a:r>
                      <a:endParaRPr lang="en-US" sz="23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1723" marR="31723" marT="31723" marB="317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2765634260"/>
                  </a:ext>
                </a:extLst>
              </a:tr>
            </a:tbl>
          </a:graphicData>
        </a:graphic>
      </p:graphicFrame>
    </p:spTree>
    <p:extLst>
      <p:ext uri="{BB962C8B-B14F-4D97-AF65-F5344CB8AC3E}">
        <p14:creationId xmlns:p14="http://schemas.microsoft.com/office/powerpoint/2010/main" val="135857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6045955"/>
            <a:ext cx="12192000" cy="812045"/>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600501"/>
            <a:ext cx="10453646" cy="7629098"/>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1603" y="2612"/>
              <a:ext cx="2629" cy="9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III. VIẾT</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pic>
        <p:nvPicPr>
          <p:cNvPr id="3" name="Picture 2"/>
          <p:cNvPicPr>
            <a:picLocks noChangeAspect="1"/>
          </p:cNvPicPr>
          <p:nvPr/>
        </p:nvPicPr>
        <p:blipFill>
          <a:blip r:embed="rId5"/>
          <a:stretch>
            <a:fillRect/>
          </a:stretch>
        </p:blipFill>
        <p:spPr>
          <a:xfrm>
            <a:off x="2941955" y="1688759"/>
            <a:ext cx="8863358" cy="1204566"/>
          </a:xfrm>
          <a:prstGeom prst="rect">
            <a:avLst/>
          </a:prstGeom>
        </p:spPr>
      </p:pic>
      <p:sp>
        <p:nvSpPr>
          <p:cNvPr id="4" name="Rectangle 3"/>
          <p:cNvSpPr/>
          <p:nvPr/>
        </p:nvSpPr>
        <p:spPr>
          <a:xfrm>
            <a:off x="2941955" y="3056062"/>
            <a:ext cx="8863358" cy="3046988"/>
          </a:xfrm>
          <a:prstGeom prst="rect">
            <a:avLst/>
          </a:prstGeom>
        </p:spPr>
        <p:txBody>
          <a:bodyPr wrap="square">
            <a:spAutoFit/>
          </a:bodyPr>
          <a:lstStyle/>
          <a:p>
            <a:pPr algn="just">
              <a:spcAft>
                <a:spcPts val="0"/>
              </a:spcAft>
            </a:pPr>
            <a:r>
              <a:rPr lang="en-US" sz="24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r>
              <a:rPr lang="vi-VN" sz="24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Ở học kì I của lớp 8, em được tiếp tục rèn luyện một số kiểu bài viết đã học ở lớp 6 và lớp 7. Đó là những kiểu bài như: viết đoạn văn ghi lại cảm nghĩ về một bài thơ tự do, viết văn bản thuyết minh giải thích một hiện tượng tự nhiên, viết bài văn nghị luận về một vấn đề của đời sống, viết bài văn kể lại một hoạt động xã hội, viết văn bản kiến nghị về một vấn đề của đời sống. So với những lớp trước, ở học kì này, em đã học thêm được cách triển khai chi tiết nội dung, cách trình bày và hiểu được cách làm bài văn sâu hơn các kì trước.</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2936794"/>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2000009" y="1166841"/>
            <a:ext cx="4311467" cy="4524315"/>
          </a:xfrm>
          <a:prstGeom prst="rect">
            <a:avLst/>
          </a:prstGeom>
        </p:spPr>
        <p:txBody>
          <a:bodyPr wrap="square">
            <a:spAutoFit/>
          </a:bodyPr>
          <a:lstStyle/>
          <a:p>
            <a:pPr algn="just">
              <a:spcAft>
                <a:spcPts val="0"/>
              </a:spcAft>
            </a:pP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IV</a:t>
            </a:r>
            <a:r>
              <a:rPr lang="vi-VN"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 </a:t>
            </a:r>
            <a:r>
              <a:rPr lang="en-US" sz="9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NÓI VÀ NGHE</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56112244"/>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6045955"/>
            <a:ext cx="12192000" cy="812045"/>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600501"/>
            <a:ext cx="10453646" cy="7629098"/>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0410" y="2696"/>
              <a:ext cx="4735" cy="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IV. NÓI VÀ NGHE</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sp>
        <p:nvSpPr>
          <p:cNvPr id="2" name="Rectangle 1"/>
          <p:cNvSpPr/>
          <p:nvPr/>
        </p:nvSpPr>
        <p:spPr>
          <a:xfrm>
            <a:off x="2941955" y="1859340"/>
            <a:ext cx="8890653" cy="4093428"/>
          </a:xfrm>
          <a:prstGeom prst="rect">
            <a:avLst/>
          </a:prstGeom>
        </p:spPr>
        <p:txBody>
          <a:bodyPr wrap="square">
            <a:spAutoFit/>
          </a:bodyPr>
          <a:lstStyle/>
          <a:p>
            <a:pPr algn="just">
              <a:spcAft>
                <a:spcPts val="0"/>
              </a:spcAft>
            </a:pPr>
            <a:r>
              <a:rPr lang="en-US" sz="2600" b="1">
                <a:solidFill>
                  <a:srgbClr val="000000"/>
                </a:solidFill>
                <a:latin typeface="Times New Roman" panose="02020603050405020304" pitchFamily="18" charset="0"/>
                <a:ea typeface="Calibri" panose="020F0502020204030204" pitchFamily="34" charset="0"/>
                <a:cs typeface="Cambria" panose="02040503050406030204" pitchFamily="18" charset="0"/>
              </a:rPr>
              <a:t>1. Liệt kê những nội dung thực hành nói và nghe mà em đã trải nghiệm ở mỗi bài học của học kì I. Trong những nội dung ấy, em có ấn tượng với trải nghiệm ở bài học nào nhất?</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a:latin typeface="Times New Roman" panose="02020603050405020304" pitchFamily="18" charset="0"/>
                <a:ea typeface="Calibri" panose="020F0502020204030204" pitchFamily="34" charset="0"/>
                <a:cs typeface="Cambria" panose="02040503050406030204" pitchFamily="18" charset="0"/>
              </a:rPr>
              <a:t>   Những nội dung thực hành nói và nghe:</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a:latin typeface="Times New Roman" panose="02020603050405020304" pitchFamily="18" charset="0"/>
                <a:ea typeface="Calibri" panose="020F0502020204030204" pitchFamily="34" charset="0"/>
                <a:cs typeface="Cambria" panose="02040503050406030204" pitchFamily="18" charset="0"/>
              </a:rPr>
              <a:t>- Nghe và tóm tắt nội dung thuyết trình của người khác.</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a:latin typeface="Times New Roman" panose="02020603050405020304" pitchFamily="18" charset="0"/>
                <a:ea typeface="Calibri" panose="020F0502020204030204" pitchFamily="34" charset="0"/>
                <a:cs typeface="Cambria" panose="02040503050406030204" pitchFamily="18" charset="0"/>
              </a:rPr>
              <a:t>- Nghe và nắm bắt nội dung chính trong thảo luận nhóm, trình bày lại nội dung đó.</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a:latin typeface="Times New Roman" panose="02020603050405020304" pitchFamily="18" charset="0"/>
                <a:ea typeface="Calibri" panose="020F0502020204030204" pitchFamily="34" charset="0"/>
                <a:cs typeface="Cambria" panose="02040503050406030204" pitchFamily="18" charset="0"/>
              </a:rPr>
              <a:t>- Trình bày ý kiến về một vấn đề xã hội.</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a:latin typeface="Times New Roman" panose="02020603050405020304" pitchFamily="18" charset="0"/>
                <a:ea typeface="Calibri" panose="020F0502020204030204" pitchFamily="34" charset="0"/>
                <a:cs typeface="Cambria" panose="02040503050406030204" pitchFamily="18" charset="0"/>
              </a:rPr>
              <a:t>- Thảo luận ý kiến về một vấn đề của đời sống.</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a:latin typeface="Times New Roman" panose="02020603050405020304" pitchFamily="18" charset="0"/>
                <a:ea typeface="Calibri" panose="020F0502020204030204" pitchFamily="34" charset="0"/>
                <a:cs typeface="Cambria" panose="02040503050406030204" pitchFamily="18" charset="0"/>
              </a:rPr>
              <a:t>- Trình bày ý kiến về một vấn đề xã hội.</a:t>
            </a: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38102380"/>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fade">
                                      <p:cBhvr>
                                        <p:cTn id="27" dur="1000"/>
                                        <p:tgtEl>
                                          <p:spTgt spid="2">
                                            <p:txEl>
                                              <p:pRg st="2" end="2"/>
                                            </p:txEl>
                                          </p:spTgt>
                                        </p:tgtEl>
                                      </p:cBhvr>
                                    </p:animEffect>
                                    <p:anim calcmode="lin" valueType="num">
                                      <p:cBhvr>
                                        <p:cTn id="2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2">
                                            <p:txEl>
                                              <p:pRg st="3" end="3"/>
                                            </p:txEl>
                                          </p:spTgt>
                                        </p:tgtEl>
                                        <p:attrNameLst>
                                          <p:attrName>style.visibility</p:attrName>
                                        </p:attrNameLst>
                                      </p:cBhvr>
                                      <p:to>
                                        <p:strVal val="visible"/>
                                      </p:to>
                                    </p:set>
                                    <p:animEffect transition="in" filter="fade">
                                      <p:cBhvr>
                                        <p:cTn id="34" dur="1000"/>
                                        <p:tgtEl>
                                          <p:spTgt spid="2">
                                            <p:txEl>
                                              <p:pRg st="3" end="3"/>
                                            </p:txEl>
                                          </p:spTgt>
                                        </p:tgtEl>
                                      </p:cBhvr>
                                    </p:animEffect>
                                    <p:anim calcmode="lin" valueType="num">
                                      <p:cBhvr>
                                        <p:cTn id="35"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
                                            <p:txEl>
                                              <p:pRg st="4" end="4"/>
                                            </p:txEl>
                                          </p:spTgt>
                                        </p:tgtEl>
                                        <p:attrNameLst>
                                          <p:attrName>style.visibility</p:attrName>
                                        </p:attrNameLst>
                                      </p:cBhvr>
                                      <p:to>
                                        <p:strVal val="visible"/>
                                      </p:to>
                                    </p:set>
                                    <p:animEffect transition="in" filter="fade">
                                      <p:cBhvr>
                                        <p:cTn id="41" dur="1000"/>
                                        <p:tgtEl>
                                          <p:spTgt spid="2">
                                            <p:txEl>
                                              <p:pRg st="4" end="4"/>
                                            </p:txEl>
                                          </p:spTgt>
                                        </p:tgtEl>
                                      </p:cBhvr>
                                    </p:animEffect>
                                    <p:anim calcmode="lin" valueType="num">
                                      <p:cBhvr>
                                        <p:cTn id="42"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3"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2">
                                            <p:txEl>
                                              <p:pRg st="5" end="5"/>
                                            </p:txEl>
                                          </p:spTgt>
                                        </p:tgtEl>
                                        <p:attrNameLst>
                                          <p:attrName>style.visibility</p:attrName>
                                        </p:attrNameLst>
                                      </p:cBhvr>
                                      <p:to>
                                        <p:strVal val="visible"/>
                                      </p:to>
                                    </p:set>
                                    <p:animEffect transition="in" filter="fade">
                                      <p:cBhvr>
                                        <p:cTn id="48" dur="1000"/>
                                        <p:tgtEl>
                                          <p:spTgt spid="2">
                                            <p:txEl>
                                              <p:pRg st="5" end="5"/>
                                            </p:txEl>
                                          </p:spTgt>
                                        </p:tgtEl>
                                      </p:cBhvr>
                                    </p:animEffect>
                                    <p:anim calcmode="lin" valueType="num">
                                      <p:cBhvr>
                                        <p:cTn id="49"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
                                            <p:txEl>
                                              <p:pRg st="6" end="6"/>
                                            </p:txEl>
                                          </p:spTgt>
                                        </p:tgtEl>
                                        <p:attrNameLst>
                                          <p:attrName>style.visibility</p:attrName>
                                        </p:attrNameLst>
                                      </p:cBhvr>
                                      <p:to>
                                        <p:strVal val="visible"/>
                                      </p:to>
                                    </p:set>
                                    <p:animEffect transition="in" filter="fade">
                                      <p:cBhvr>
                                        <p:cTn id="55" dur="1000"/>
                                        <p:tgtEl>
                                          <p:spTgt spid="2">
                                            <p:txEl>
                                              <p:pRg st="6" end="6"/>
                                            </p:txEl>
                                          </p:spTgt>
                                        </p:tgtEl>
                                      </p:cBhvr>
                                    </p:animEffect>
                                    <p:anim calcmode="lin" valueType="num">
                                      <p:cBhvr>
                                        <p:cTn id="5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5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6045955"/>
            <a:ext cx="12192000" cy="812045"/>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600501"/>
            <a:ext cx="10453646" cy="7629098"/>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0410" y="2696"/>
              <a:ext cx="4735" cy="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IV. NÓI VÀ NGHE</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sp>
        <p:nvSpPr>
          <p:cNvPr id="2" name="Rectangle 1"/>
          <p:cNvSpPr/>
          <p:nvPr/>
        </p:nvSpPr>
        <p:spPr>
          <a:xfrm>
            <a:off x="2941955" y="1859340"/>
            <a:ext cx="8890653" cy="4493538"/>
          </a:xfrm>
          <a:prstGeom prst="rect">
            <a:avLst/>
          </a:prstGeom>
        </p:spPr>
        <p:txBody>
          <a:bodyPr wrap="square">
            <a:spAutoFit/>
          </a:bodyPr>
          <a:lstStyle/>
          <a:p>
            <a:pPr algn="just">
              <a:spcAft>
                <a:spcPts val="0"/>
              </a:spcAft>
            </a:pPr>
            <a:r>
              <a:rPr lang="en-US" sz="2600" b="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2. Việc nghe tóm tắt nội dung thuyết trình của người khác và nghe nắm bắt nội dung chính trong thảo luận nhóm, trình bày lại nội dung đó có điểm gì giống và khác nhau?</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r>
              <a:rPr lang="en-US" sz="2600" b="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Giống nhau:</a:t>
            </a:r>
            <a:r>
              <a:rPr lang="en-US" sz="26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Cùng tóm tắt nội dung từ bên ngoài, ý kiến của người khác.</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r>
              <a:rPr lang="en-US" sz="26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r>
              <a:rPr lang="en-US" sz="2600" b="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Khác nhau</a:t>
            </a:r>
            <a:r>
              <a:rPr lang="en-US" sz="26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Nghe tóm tắt nội dung thuyết trình của người khác thì cần sự tập trung và cần xem xét ý hiểu, cách trình bày của người khác để rút kinh nghiệm còn nghe nắm bắt nội dung chính trong thảo luận nhóm, trình bày lại nội dung đó thì cần sự tập trung và chọn lọc ra các ý kiến tốt nhất để trình bày.</a:t>
            </a:r>
            <a:endParaRPr lang="en-US" sz="2600" smtClean="0">
              <a:effectLst/>
              <a:latin typeface="Times New Roman" panose="02020603050405020304" pitchFamily="18" charset="0"/>
              <a:ea typeface="Times New Roman" panose="02020603050405020304" pitchFamily="18" charset="0"/>
            </a:endParaRPr>
          </a:p>
          <a:p>
            <a:pPr algn="just">
              <a:spcAft>
                <a:spcPts val="0"/>
              </a:spcAft>
            </a:pPr>
            <a:endParaRPr lang="en-US" sz="26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987073723"/>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Effect transition="in" filter="barn(inVertical)">
                                      <p:cBhvr>
                                        <p:cTn id="22" dur="500"/>
                                        <p:tgtEl>
                                          <p:spTgt spid="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2" end="2"/>
                                            </p:txEl>
                                          </p:spTgt>
                                        </p:tgtEl>
                                        <p:attrNameLst>
                                          <p:attrName>style.visibility</p:attrName>
                                        </p:attrNameLst>
                                      </p:cBhvr>
                                      <p:to>
                                        <p:strVal val="visible"/>
                                      </p:to>
                                    </p:set>
                                    <p:animEffect transition="in" filter="barn(inVertical)">
                                      <p:cBhvr>
                                        <p:cTn id="2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DBBBFE32-C524-4C1F-A79A-F1C97A8B71BB}"/>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6301"/>
          <a:stretch/>
        </p:blipFill>
        <p:spPr>
          <a:xfrm>
            <a:off x="0" y="6045955"/>
            <a:ext cx="12192000" cy="812045"/>
          </a:xfrm>
          <a:prstGeom prst="rect">
            <a:avLst/>
          </a:prstGeom>
        </p:spPr>
      </p:pic>
      <p:pic>
        <p:nvPicPr>
          <p:cNvPr id="22" name="图片 21">
            <a:extLst>
              <a:ext uri="{FF2B5EF4-FFF2-40B4-BE49-F238E27FC236}">
                <a16:creationId xmlns:a16="http://schemas.microsoft.com/office/drawing/2014/main" id="{8B62CB30-6C1F-48E1-B4B4-4717D91D3968}"/>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1965" y="2552130"/>
            <a:ext cx="3423920" cy="3128389"/>
          </a:xfrm>
          <a:prstGeom prst="rect">
            <a:avLst/>
          </a:prstGeom>
        </p:spPr>
      </p:pic>
      <p:grpSp>
        <p:nvGrpSpPr>
          <p:cNvPr id="23" name="组合 22">
            <a:extLst>
              <a:ext uri="{FF2B5EF4-FFF2-40B4-BE49-F238E27FC236}">
                <a16:creationId xmlns:a16="http://schemas.microsoft.com/office/drawing/2014/main" id="{53CE410A-9031-4AEB-835A-DABDA8446FD7}"/>
              </a:ext>
            </a:extLst>
          </p:cNvPr>
          <p:cNvGrpSpPr/>
          <p:nvPr/>
        </p:nvGrpSpPr>
        <p:grpSpPr>
          <a:xfrm>
            <a:off x="2115942" y="-600501"/>
            <a:ext cx="10453646" cy="7629098"/>
            <a:chOff x="6737" y="1505"/>
            <a:chExt cx="11774" cy="7930"/>
          </a:xfrm>
        </p:grpSpPr>
        <p:pic>
          <p:nvPicPr>
            <p:cNvPr id="24" name="图片 23" descr="8c028dabe04d64ea3c3aa11767f6d819">
              <a:extLst>
                <a:ext uri="{FF2B5EF4-FFF2-40B4-BE49-F238E27FC236}">
                  <a16:creationId xmlns:a16="http://schemas.microsoft.com/office/drawing/2014/main" id="{74978D22-1740-4DFE-8D54-9434E640BBB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37" y="1505"/>
              <a:ext cx="11774" cy="7930"/>
            </a:xfrm>
            <a:prstGeom prst="rect">
              <a:avLst/>
            </a:prstGeom>
          </p:spPr>
        </p:pic>
        <p:sp>
          <p:nvSpPr>
            <p:cNvPr id="30" name="文本框 29">
              <a:extLst>
                <a:ext uri="{FF2B5EF4-FFF2-40B4-BE49-F238E27FC236}">
                  <a16:creationId xmlns:a16="http://schemas.microsoft.com/office/drawing/2014/main" id="{F1F4AAA6-3BA0-4D6A-8FD7-18611E50C54E}"/>
                </a:ext>
              </a:extLst>
            </p:cNvPr>
            <p:cNvSpPr txBox="1"/>
            <p:nvPr/>
          </p:nvSpPr>
          <p:spPr>
            <a:xfrm>
              <a:off x="10410" y="2696"/>
              <a:ext cx="4735" cy="80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400" b="1" smtClean="0">
                  <a:solidFill>
                    <a:srgbClr val="FF0000"/>
                  </a:solidFill>
                  <a:cs typeface="+mn-ea"/>
                  <a:sym typeface="+mn-lt"/>
                </a:rPr>
                <a:t>IV. NÓI VÀ NGHE</a:t>
              </a:r>
              <a:endParaRPr kumimoji="0" lang="en-US" altLang="zh-CN" sz="4400" b="1" i="0" u="none" strike="noStrike" kern="1200" cap="none" spc="0" normalizeH="0" baseline="0" noProof="0" dirty="0">
                <a:ln>
                  <a:noFill/>
                </a:ln>
                <a:solidFill>
                  <a:srgbClr val="FF0000"/>
                </a:solidFill>
                <a:effectLst/>
                <a:uLnTx/>
                <a:uFillTx/>
                <a:cs typeface="+mn-ea"/>
                <a:sym typeface="+mn-lt"/>
              </a:endParaRPr>
            </a:p>
          </p:txBody>
        </p:sp>
      </p:grpSp>
      <p:sp>
        <p:nvSpPr>
          <p:cNvPr id="2" name="Rectangle 1"/>
          <p:cNvSpPr/>
          <p:nvPr/>
        </p:nvSpPr>
        <p:spPr>
          <a:xfrm>
            <a:off x="2941955" y="1777452"/>
            <a:ext cx="8890653" cy="4832092"/>
          </a:xfrm>
          <a:prstGeom prst="rect">
            <a:avLst/>
          </a:prstGeom>
        </p:spPr>
        <p:txBody>
          <a:bodyPr wrap="square">
            <a:spAutoFit/>
          </a:bodyPr>
          <a:lstStyle/>
          <a:p>
            <a:pPr algn="just">
              <a:spcAft>
                <a:spcPts val="0"/>
              </a:spcAft>
            </a:pPr>
            <a:r>
              <a:rPr lang="en-US" sz="2800" b="1"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3. Điều quan trọng nhất cần lưu ý để việc thảo luận ý kiến về một vấn đề của đời sống đạt kết quả như mong muốn là gì? Vì sao em cho như vậy?</a:t>
            </a:r>
          </a:p>
          <a:p>
            <a:pPr algn="just">
              <a:spcAft>
                <a:spcPts val="0"/>
              </a:spcAft>
            </a:pPr>
            <a:endParaRPr lang="en-US" sz="2800" smtClean="0">
              <a:effectLst/>
              <a:latin typeface="Times New Roman" panose="02020603050405020304" pitchFamily="18" charset="0"/>
              <a:ea typeface="Times New Roman" panose="02020603050405020304" pitchFamily="18" charset="0"/>
            </a:endParaRPr>
          </a:p>
          <a:p>
            <a:pPr algn="just">
              <a:spcAft>
                <a:spcPts val="0"/>
              </a:spcAft>
            </a:pPr>
            <a:r>
              <a:rPr lang="en-US" sz="2800">
                <a:solidFill>
                  <a:srgbClr val="000000"/>
                </a:solidFill>
                <a:latin typeface="Times New Roman" panose="02020603050405020304" pitchFamily="18" charset="0"/>
                <a:ea typeface="Calibri" panose="020F0502020204030204" pitchFamily="34" charset="0"/>
                <a:cs typeface="Cambria" panose="02040503050406030204" pitchFamily="18" charset="0"/>
              </a:rPr>
              <a:t>	</a:t>
            </a:r>
            <a:r>
              <a:rPr lang="en-US" sz="2800" smtClean="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Điều quan trọng nhất cần lưu ý để việc thảo luận ý kiến về một vấn đề của đời sống đạt kết quả như mong muốn là cần tôn trọng quan điểm khác biệt. Bởi mỗi người có một suy nghĩ khác nhau, cần tôn trọng các ý kiến đó, không chen ngang mà nên nghe và thống nhất, học hỏi, tìm ra ý kiến tốt nhất để cùng nhau học tập trao đổi.</a:t>
            </a:r>
            <a:endParaRPr lang="en-US" sz="2800" smtClean="0">
              <a:effectLst/>
              <a:latin typeface="Times New Roman" panose="02020603050405020304" pitchFamily="18" charset="0"/>
              <a:ea typeface="Times New Roman" panose="02020603050405020304" pitchFamily="18" charset="0"/>
            </a:endParaRPr>
          </a:p>
          <a:p>
            <a:pPr algn="just">
              <a:spcAft>
                <a:spcPts val="0"/>
              </a:spcAft>
            </a:pPr>
            <a:endParaRPr lang="en-US" sz="2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29541342"/>
      </p:ext>
    </p:extLst>
  </p:cSld>
  <p:clrMapOvr>
    <a:masterClrMapping/>
  </p:clrMapOvr>
  <mc:AlternateContent xmlns:mc="http://schemas.openxmlformats.org/markup-compatibility/2006" xmlns:p14="http://schemas.microsoft.com/office/powerpoint/2010/main">
    <mc:Choice Requires="p14">
      <p:transition spd="slow" p14:dur="1200" advClick="0">
        <p14:prism/>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0-#ppt_w/2"/>
                                          </p:val>
                                        </p:tav>
                                        <p:tav tm="100000">
                                          <p:val>
                                            <p:strVal val="#ppt_x"/>
                                          </p:val>
                                        </p:tav>
                                      </p:tavLst>
                                    </p:anim>
                                    <p:anim calcmode="lin" valueType="num">
                                      <p:cBhvr additive="base">
                                        <p:cTn id="8" dur="500" fill="hold"/>
                                        <p:tgtEl>
                                          <p:spTgt spid="2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3" presetClass="entr" presetSubtype="10"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linds(horizontal)">
                                      <p:cBhvr>
                                        <p:cTn id="12" dur="1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0" end="0"/>
                                            </p:txEl>
                                          </p:spTgt>
                                        </p:tgtEl>
                                        <p:attrNameLst>
                                          <p:attrName>style.visibility</p:attrName>
                                        </p:attrNameLst>
                                      </p:cBhvr>
                                      <p:to>
                                        <p:strVal val="visible"/>
                                      </p:to>
                                    </p:set>
                                    <p:animEffect transition="in" filter="barn(inVertical)">
                                      <p:cBhvr>
                                        <p:cTn id="17" dur="500"/>
                                        <p:tgtEl>
                                          <p:spTgt spid="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inVertical)">
                                      <p:cBhvr>
                                        <p:cTn id="2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en-US" sz="4800" b="1" u="sng">
                <a:solidFill>
                  <a:srgbClr val="002060"/>
                </a:solidFill>
                <a:latin typeface="Times New Roman" panose="02020603050405020304" pitchFamily="18" charset="0"/>
                <a:ea typeface="Times New Roman" panose="02020603050405020304" pitchFamily="18" charset="0"/>
              </a:rPr>
              <a:t>3</a:t>
            </a:r>
            <a:r>
              <a:rPr lang="vi-VN" sz="4800" b="1" u="sng" smtClean="0">
                <a:solidFill>
                  <a:srgbClr val="002060"/>
                </a:solidFill>
                <a:latin typeface="Times New Roman" panose="02020603050405020304" pitchFamily="18" charset="0"/>
                <a:ea typeface="Times New Roman" panose="02020603050405020304" pitchFamily="18" charset="0"/>
              </a:rPr>
              <a:t>:</a:t>
            </a:r>
            <a:r>
              <a:rPr lang="vi-VN" sz="4800" b="1" smtClean="0">
                <a:solidFill>
                  <a:srgbClr val="002060"/>
                </a:solidFill>
                <a:latin typeface="Times New Roman" panose="02020603050405020304" pitchFamily="18" charset="0"/>
                <a:ea typeface="Times New Roman" panose="02020603050405020304" pitchFamily="18" charset="0"/>
              </a:rPr>
              <a:t> </a:t>
            </a:r>
            <a:r>
              <a:rPr lang="en-US" sz="4800" b="1" smtClean="0">
                <a:solidFill>
                  <a:srgbClr val="002060"/>
                </a:solidFill>
                <a:latin typeface="Times New Roman" panose="02020603050405020304" pitchFamily="18" charset="0"/>
                <a:ea typeface="Times New Roman" panose="02020603050405020304" pitchFamily="18" charset="0"/>
              </a:rPr>
              <a:t>LUYỆN TẬP</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13714157"/>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1521;p28">
            <a:extLst>
              <a:ext uri="{FF2B5EF4-FFF2-40B4-BE49-F238E27FC236}">
                <a16:creationId xmlns:a16="http://schemas.microsoft.com/office/drawing/2014/main" id="{BA443E73-C798-4857-911E-570CE41C8A5C}"/>
              </a:ext>
            </a:extLst>
          </p:cNvPr>
          <p:cNvSpPr/>
          <p:nvPr/>
        </p:nvSpPr>
        <p:spPr>
          <a:xfrm>
            <a:off x="-1334736" y="-689148"/>
            <a:ext cx="3933179" cy="321817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86BEBF"/>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cs typeface="+mn-ea"/>
              <a:sym typeface="+mn-lt"/>
            </a:endParaRPr>
          </a:p>
        </p:txBody>
      </p:sp>
      <p:sp>
        <p:nvSpPr>
          <p:cNvPr id="3" name="Google Shape;11522;p28">
            <a:extLst>
              <a:ext uri="{FF2B5EF4-FFF2-40B4-BE49-F238E27FC236}">
                <a16:creationId xmlns:a16="http://schemas.microsoft.com/office/drawing/2014/main" id="{C19CF817-6BD0-439F-A9CB-46956CB7B186}"/>
              </a:ext>
            </a:extLst>
          </p:cNvPr>
          <p:cNvSpPr/>
          <p:nvPr/>
        </p:nvSpPr>
        <p:spPr>
          <a:xfrm rot="5400000">
            <a:off x="9978441" y="5356560"/>
            <a:ext cx="466477" cy="511826"/>
          </a:xfrm>
          <a:custGeom>
            <a:avLst/>
            <a:gdLst/>
            <a:ahLst/>
            <a:cxnLst/>
            <a:rect l="l" t="t" r="r" b="b"/>
            <a:pathLst>
              <a:path w="2903" h="2718" extrusionOk="0">
                <a:moveTo>
                  <a:pt x="1564" y="1"/>
                </a:moveTo>
                <a:cubicBezTo>
                  <a:pt x="1273" y="1"/>
                  <a:pt x="1022" y="131"/>
                  <a:pt x="911" y="501"/>
                </a:cubicBezTo>
                <a:cubicBezTo>
                  <a:pt x="685" y="1190"/>
                  <a:pt x="0" y="1581"/>
                  <a:pt x="359" y="2200"/>
                </a:cubicBezTo>
                <a:cubicBezTo>
                  <a:pt x="576" y="2574"/>
                  <a:pt x="867" y="2717"/>
                  <a:pt x="1177" y="2717"/>
                </a:cubicBezTo>
                <a:cubicBezTo>
                  <a:pt x="1580" y="2717"/>
                  <a:pt x="2014" y="2475"/>
                  <a:pt x="2354" y="2183"/>
                </a:cubicBezTo>
                <a:cubicBezTo>
                  <a:pt x="2560" y="1994"/>
                  <a:pt x="2746" y="1754"/>
                  <a:pt x="2767" y="1499"/>
                </a:cubicBezTo>
                <a:cubicBezTo>
                  <a:pt x="2767" y="1223"/>
                  <a:pt x="2903" y="604"/>
                  <a:pt x="2680" y="431"/>
                </a:cubicBezTo>
                <a:cubicBezTo>
                  <a:pt x="2396" y="227"/>
                  <a:pt x="1946" y="1"/>
                  <a:pt x="1564" y="1"/>
                </a:cubicBezTo>
                <a:close/>
              </a:path>
            </a:pathLst>
          </a:custGeom>
          <a:solidFill>
            <a:srgbClr val="E5D0C3"/>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cs typeface="+mn-ea"/>
              <a:sym typeface="+mn-lt"/>
            </a:endParaRPr>
          </a:p>
        </p:txBody>
      </p:sp>
      <p:sp>
        <p:nvSpPr>
          <p:cNvPr id="4" name="Google Shape;11523;p28">
            <a:extLst>
              <a:ext uri="{FF2B5EF4-FFF2-40B4-BE49-F238E27FC236}">
                <a16:creationId xmlns:a16="http://schemas.microsoft.com/office/drawing/2014/main" id="{74D8CC21-7DFA-4702-8CDE-21D456688DC9}"/>
              </a:ext>
            </a:extLst>
          </p:cNvPr>
          <p:cNvSpPr/>
          <p:nvPr/>
        </p:nvSpPr>
        <p:spPr>
          <a:xfrm rot="5400000" flipH="1">
            <a:off x="8111253" y="5960227"/>
            <a:ext cx="381291" cy="311972"/>
          </a:xfrm>
          <a:custGeom>
            <a:avLst/>
            <a:gdLst/>
            <a:ahLst/>
            <a:cxnLst/>
            <a:rect l="l" t="t" r="r" b="b"/>
            <a:pathLst>
              <a:path w="2442" h="1998" extrusionOk="0">
                <a:moveTo>
                  <a:pt x="1079" y="1"/>
                </a:moveTo>
                <a:cubicBezTo>
                  <a:pt x="952" y="1"/>
                  <a:pt x="821" y="27"/>
                  <a:pt x="689" y="85"/>
                </a:cubicBezTo>
                <a:cubicBezTo>
                  <a:pt x="207" y="274"/>
                  <a:pt x="1" y="703"/>
                  <a:pt x="1" y="1202"/>
                </a:cubicBezTo>
                <a:cubicBezTo>
                  <a:pt x="1" y="1425"/>
                  <a:pt x="17" y="1684"/>
                  <a:pt x="207" y="1837"/>
                </a:cubicBezTo>
                <a:cubicBezTo>
                  <a:pt x="354" y="1956"/>
                  <a:pt x="560" y="1997"/>
                  <a:pt x="754" y="1997"/>
                </a:cubicBezTo>
                <a:cubicBezTo>
                  <a:pt x="790" y="1997"/>
                  <a:pt x="824" y="1996"/>
                  <a:pt x="859" y="1994"/>
                </a:cubicBezTo>
                <a:cubicBezTo>
                  <a:pt x="1514" y="1961"/>
                  <a:pt x="2442" y="1528"/>
                  <a:pt x="2095" y="740"/>
                </a:cubicBezTo>
                <a:cubicBezTo>
                  <a:pt x="1910" y="312"/>
                  <a:pt x="1517" y="1"/>
                  <a:pt x="1079" y="1"/>
                </a:cubicBezTo>
                <a:close/>
              </a:path>
            </a:pathLst>
          </a:custGeom>
          <a:solidFill>
            <a:srgbClr val="FF763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cs typeface="+mn-ea"/>
              <a:sym typeface="+mn-lt"/>
            </a:endParaRPr>
          </a:p>
        </p:txBody>
      </p:sp>
      <p:sp>
        <p:nvSpPr>
          <p:cNvPr id="5" name="Google Shape;11524;p28">
            <a:extLst>
              <a:ext uri="{FF2B5EF4-FFF2-40B4-BE49-F238E27FC236}">
                <a16:creationId xmlns:a16="http://schemas.microsoft.com/office/drawing/2014/main" id="{E9DFA326-1AC9-4B56-86CE-1CCE1CD57C7C}"/>
              </a:ext>
            </a:extLst>
          </p:cNvPr>
          <p:cNvSpPr/>
          <p:nvPr/>
        </p:nvSpPr>
        <p:spPr>
          <a:xfrm rot="10800000">
            <a:off x="8075787" y="5734428"/>
            <a:ext cx="4271792" cy="1123572"/>
          </a:xfrm>
          <a:custGeom>
            <a:avLst/>
            <a:gdLst/>
            <a:ahLst/>
            <a:cxnLst/>
            <a:rect l="l" t="t" r="r" b="b"/>
            <a:pathLst>
              <a:path w="12333" h="4473" extrusionOk="0">
                <a:moveTo>
                  <a:pt x="17" y="0"/>
                </a:moveTo>
                <a:lnTo>
                  <a:pt x="33" y="4041"/>
                </a:lnTo>
                <a:cubicBezTo>
                  <a:pt x="0" y="4090"/>
                  <a:pt x="602" y="4280"/>
                  <a:pt x="652" y="4297"/>
                </a:cubicBezTo>
                <a:cubicBezTo>
                  <a:pt x="775" y="4335"/>
                  <a:pt x="897" y="4355"/>
                  <a:pt x="1019" y="4355"/>
                </a:cubicBezTo>
                <a:cubicBezTo>
                  <a:pt x="1221" y="4355"/>
                  <a:pt x="1420" y="4301"/>
                  <a:pt x="1612" y="4193"/>
                </a:cubicBezTo>
                <a:cubicBezTo>
                  <a:pt x="2198" y="3868"/>
                  <a:pt x="2577" y="3282"/>
                  <a:pt x="3159" y="2940"/>
                </a:cubicBezTo>
                <a:cubicBezTo>
                  <a:pt x="3576" y="2709"/>
                  <a:pt x="4037" y="2592"/>
                  <a:pt x="4498" y="2592"/>
                </a:cubicBezTo>
                <a:cubicBezTo>
                  <a:pt x="4893" y="2592"/>
                  <a:pt x="5287" y="2678"/>
                  <a:pt x="5653" y="2854"/>
                </a:cubicBezTo>
                <a:cubicBezTo>
                  <a:pt x="6131" y="3093"/>
                  <a:pt x="6494" y="3455"/>
                  <a:pt x="6906" y="3781"/>
                </a:cubicBezTo>
                <a:cubicBezTo>
                  <a:pt x="7302" y="4107"/>
                  <a:pt x="7817" y="4433"/>
                  <a:pt x="8333" y="4470"/>
                </a:cubicBezTo>
                <a:cubicBezTo>
                  <a:pt x="8363" y="4472"/>
                  <a:pt x="8393" y="4472"/>
                  <a:pt x="8423" y="4472"/>
                </a:cubicBezTo>
                <a:cubicBezTo>
                  <a:pt x="9185" y="4472"/>
                  <a:pt x="9795" y="3880"/>
                  <a:pt x="10291" y="3352"/>
                </a:cubicBezTo>
                <a:cubicBezTo>
                  <a:pt x="10786" y="2783"/>
                  <a:pt x="11252" y="2186"/>
                  <a:pt x="11648" y="1547"/>
                </a:cubicBezTo>
                <a:cubicBezTo>
                  <a:pt x="11837" y="1221"/>
                  <a:pt x="12006" y="879"/>
                  <a:pt x="12147" y="536"/>
                </a:cubicBezTo>
                <a:cubicBezTo>
                  <a:pt x="12212" y="380"/>
                  <a:pt x="12332" y="0"/>
                  <a:pt x="12332" y="0"/>
                </a:cubicBezTo>
                <a:close/>
              </a:path>
            </a:pathLst>
          </a:custGeom>
          <a:solidFill>
            <a:srgbClr val="FF7631"/>
          </a:solidFill>
          <a:ln>
            <a:noFill/>
          </a:ln>
        </p:spPr>
        <p:txBody>
          <a:bodyPr spcFirstLastPara="1" wrap="square" lIns="91425" tIns="91425" rIns="91425" bIns="91425" anchor="ctr" anchorCtr="0">
            <a:noAutofit/>
          </a:bodyPr>
          <a:lstStyle/>
          <a:p>
            <a:pPr defTabSz="914400">
              <a:buClr>
                <a:srgbClr val="000000"/>
              </a:buClr>
            </a:pPr>
            <a:endParaRPr sz="1400" kern="0">
              <a:solidFill>
                <a:srgbClr val="000000"/>
              </a:solidFill>
              <a:cs typeface="+mn-ea"/>
              <a:sym typeface="+mn-lt"/>
            </a:endParaRPr>
          </a:p>
        </p:txBody>
      </p:sp>
      <p:pic>
        <p:nvPicPr>
          <p:cNvPr id="7" name="图片 6">
            <a:extLst>
              <a:ext uri="{FF2B5EF4-FFF2-40B4-BE49-F238E27FC236}">
                <a16:creationId xmlns:a16="http://schemas.microsoft.com/office/drawing/2014/main" id="{411F580D-4BA8-47D6-ABEA-C887597B15A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0130" y="-76709"/>
            <a:ext cx="6858000" cy="6858000"/>
          </a:xfrm>
          <a:prstGeom prst="rect">
            <a:avLst/>
          </a:prstGeom>
        </p:spPr>
      </p:pic>
      <p:sp>
        <p:nvSpPr>
          <p:cNvPr id="6" name="Rectangle 5"/>
          <p:cNvSpPr/>
          <p:nvPr/>
        </p:nvSpPr>
        <p:spPr>
          <a:xfrm>
            <a:off x="5887556" y="135508"/>
            <a:ext cx="6096000" cy="4524315"/>
          </a:xfrm>
          <a:prstGeom prst="rect">
            <a:avLst/>
          </a:prstGeom>
        </p:spPr>
        <p:txBody>
          <a:bodyPr>
            <a:spAutoFit/>
          </a:bodyPr>
          <a:lstStyle/>
          <a:p>
            <a:pPr algn="just">
              <a:spcAft>
                <a:spcPts val="0"/>
              </a:spcAft>
              <a:tabLst>
                <a:tab pos="90170" algn="l"/>
                <a:tab pos="180340" algn="l"/>
                <a:tab pos="270510" algn="l"/>
              </a:tabLst>
            </a:pPr>
            <a:r>
              <a:rPr lang="en-US" sz="4800" b="1" i="1" smtClean="0">
                <a:solidFill>
                  <a:srgbClr val="C00000"/>
                </a:solidFill>
                <a:latin typeface="Times New Roman" panose="02020603050405020304" pitchFamily="18" charset="0"/>
                <a:ea typeface="Arial" panose="020B0604020202020204" pitchFamily="34" charset="0"/>
                <a:cs typeface="Cambria" panose="02040503050406030204" pitchFamily="18" charset="0"/>
              </a:rPr>
              <a:t>? </a:t>
            </a:r>
            <a:r>
              <a:rPr lang="en-US" sz="4800" b="1" i="1" smtClean="0">
                <a:solidFill>
                  <a:srgbClr val="C00000"/>
                </a:solidFill>
                <a:effectLst/>
                <a:latin typeface="Times New Roman" panose="02020603050405020304" pitchFamily="18" charset="0"/>
                <a:ea typeface="Arial" panose="020B0604020202020204" pitchFamily="34" charset="0"/>
                <a:cs typeface="Cambria" panose="02040503050406030204" pitchFamily="18" charset="0"/>
              </a:rPr>
              <a:t>Nhận định về cách viết các kiểu bài đã học ở kì I được trình bày trong bảng SGK/133 là đúng hay sai? Lí giải vì sao?</a:t>
            </a:r>
            <a:endParaRPr lang="en-US" sz="4800" b="1">
              <a:solidFill>
                <a:srgbClr val="C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75347941"/>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8683" y="0"/>
            <a:ext cx="12289365" cy="6858000"/>
          </a:xfrm>
          <a:prstGeom prst="rect">
            <a:avLst/>
          </a:prstGeom>
        </p:spPr>
      </p:pic>
      <p:pic>
        <p:nvPicPr>
          <p:cNvPr id="4" name="Picture 4" descr="D:\360安全浏览器下载\包图网_19623519读书片刻阅读海报展板\3.png"/>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 y="1"/>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圆角矩形 4"/>
          <p:cNvSpPr/>
          <p:nvPr/>
        </p:nvSpPr>
        <p:spPr>
          <a:xfrm>
            <a:off x="678460" y="548680"/>
            <a:ext cx="10890511" cy="6136208"/>
          </a:xfrm>
          <a:prstGeom prst="roundRect">
            <a:avLst>
              <a:gd name="adj" fmla="val 8436"/>
            </a:avLst>
          </a:prstGeom>
          <a:solidFill>
            <a:schemeClr val="bg1"/>
          </a:solidFill>
          <a:ln>
            <a:noFill/>
          </a:ln>
          <a:effectLst>
            <a:outerShdw blurRad="203200" sx="101000" sy="101000" algn="ctr" rotWithShape="0">
              <a:prstClr val="black">
                <a:alpha val="2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de-DE" i="1"/>
              <a:t>Em đã học những nội dung nào trong học kì 1?</a:t>
            </a:r>
            <a:endParaRPr lang="en-US"/>
          </a:p>
        </p:txBody>
      </p:sp>
      <p:pic>
        <p:nvPicPr>
          <p:cNvPr id="2" name="图片 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095395" y="3800331"/>
            <a:ext cx="10119796" cy="2884557"/>
          </a:xfrm>
          <a:prstGeom prst="rect">
            <a:avLst/>
          </a:prstGeom>
        </p:spPr>
      </p:pic>
      <p:sp>
        <p:nvSpPr>
          <p:cNvPr id="21" name="Rectangle 20"/>
          <p:cNvSpPr/>
          <p:nvPr/>
        </p:nvSpPr>
        <p:spPr>
          <a:xfrm>
            <a:off x="1074691" y="1674674"/>
            <a:ext cx="10161203" cy="1754326"/>
          </a:xfrm>
          <a:prstGeom prst="rect">
            <a:avLst/>
          </a:prstGeom>
        </p:spPr>
        <p:txBody>
          <a:bodyPr wrap="square">
            <a:spAutoFit/>
          </a:bodyPr>
          <a:lstStyle/>
          <a:p>
            <a:pPr algn="just">
              <a:spcAft>
                <a:spcPts val="0"/>
              </a:spcAft>
              <a:tabLst>
                <a:tab pos="90170" algn="l"/>
                <a:tab pos="180340" algn="l"/>
                <a:tab pos="270510" algn="l"/>
              </a:tabLst>
            </a:pPr>
            <a:r>
              <a:rPr lang="de-DE" sz="5400" b="1" i="1">
                <a:solidFill>
                  <a:srgbClr val="FF0000"/>
                </a:solidFill>
                <a:latin typeface="Times New Roman" panose="02020603050405020304" pitchFamily="18" charset="0"/>
                <a:ea typeface="Arial" panose="020B0604020202020204" pitchFamily="34" charset="0"/>
              </a:rPr>
              <a:t>Em đã học những nội dung nào trong học kì 1?</a:t>
            </a:r>
            <a:endParaRPr lang="en-US" sz="4800" b="1">
              <a:solidFill>
                <a:srgbClr val="FF0000"/>
              </a:solidFill>
              <a:effectLst/>
              <a:latin typeface="Times New Roman" panose="02020603050405020304" pitchFamily="18" charset="0"/>
              <a:ea typeface="Times New Roman" panose="02020603050405020304" pitchFamily="18" charset="0"/>
            </a:endParaRPr>
          </a:p>
        </p:txBody>
      </p:sp>
    </p:spTree>
    <p:custDataLst>
      <p:tags r:id="rId1"/>
    </p:custDataLst>
    <p:extLst>
      <p:ext uri="{BB962C8B-B14F-4D97-AF65-F5344CB8AC3E}">
        <p14:creationId xmlns:p14="http://schemas.microsoft.com/office/powerpoint/2010/main" val="2816106289"/>
      </p:ext>
    </p:extLst>
  </p:cSld>
  <p:clrMapOvr>
    <a:masterClrMapping/>
  </p:clrMapOvr>
  <mc:AlternateContent xmlns:mc="http://schemas.openxmlformats.org/markup-compatibility/2006" xmlns:p14="http://schemas.microsoft.com/office/powerpoint/2010/main">
    <mc:Choice Requires="p14">
      <p:transition spd="slow" p14:dur="1500" advTm="1613">
        <p:random/>
      </p:transition>
    </mc:Choice>
    <mc:Fallback xmlns:a16="http://schemas.microsoft.com/office/drawing/2014/main" xmlns:a14="http://schemas.microsoft.com/office/drawing/2010/main" xmlns="">
      <p:transition spd="slow" advTm="1613">
        <p:random/>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055793575"/>
              </p:ext>
            </p:extLst>
          </p:nvPr>
        </p:nvGraphicFramePr>
        <p:xfrm>
          <a:off x="109181" y="45710"/>
          <a:ext cx="11969087" cy="6720840"/>
        </p:xfrm>
        <a:graphic>
          <a:graphicData uri="http://schemas.openxmlformats.org/drawingml/2006/table">
            <a:tbl>
              <a:tblPr firstRow="1" firstCol="1" bandRow="1"/>
              <a:tblGrid>
                <a:gridCol w="1160072">
                  <a:extLst>
                    <a:ext uri="{9D8B030D-6E8A-4147-A177-3AD203B41FA5}">
                      <a16:colId xmlns:a16="http://schemas.microsoft.com/office/drawing/2014/main" val="1215676025"/>
                    </a:ext>
                  </a:extLst>
                </a:gridCol>
                <a:gridCol w="1373344">
                  <a:extLst>
                    <a:ext uri="{9D8B030D-6E8A-4147-A177-3AD203B41FA5}">
                      <a16:colId xmlns:a16="http://schemas.microsoft.com/office/drawing/2014/main" val="744502828"/>
                    </a:ext>
                  </a:extLst>
                </a:gridCol>
                <a:gridCol w="920947">
                  <a:extLst>
                    <a:ext uri="{9D8B030D-6E8A-4147-A177-3AD203B41FA5}">
                      <a16:colId xmlns:a16="http://schemas.microsoft.com/office/drawing/2014/main" val="37844530"/>
                    </a:ext>
                  </a:extLst>
                </a:gridCol>
                <a:gridCol w="8514724">
                  <a:extLst>
                    <a:ext uri="{9D8B030D-6E8A-4147-A177-3AD203B41FA5}">
                      <a16:colId xmlns:a16="http://schemas.microsoft.com/office/drawing/2014/main" val="633086412"/>
                    </a:ext>
                  </a:extLst>
                </a:gridCol>
              </a:tblGrid>
              <a:tr h="145045">
                <a:tc>
                  <a:txBody>
                    <a:bodyPr/>
                    <a:lstStyle/>
                    <a:p>
                      <a:pPr algn="ctr">
                        <a:spcAft>
                          <a:spcPts val="0"/>
                        </a:spcAft>
                      </a:pPr>
                      <a:r>
                        <a:rPr lang="en-US" sz="2100" b="1">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STT</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en-US" sz="2100" b="1">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Đúng</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en-US" sz="2100" b="1">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Sai</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tc>
                  <a:txBody>
                    <a:bodyPr/>
                    <a:lstStyle/>
                    <a:p>
                      <a:pPr algn="ctr">
                        <a:spcAft>
                          <a:spcPts val="0"/>
                        </a:spcAft>
                      </a:pPr>
                      <a:r>
                        <a:rPr lang="en-US" sz="2100" b="1">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Lí giải (nếu sai)</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66"/>
                    </a:solidFill>
                  </a:tcPr>
                </a:tc>
                <a:extLst>
                  <a:ext uri="{0D108BD9-81ED-4DB2-BD59-A6C34878D82A}">
                    <a16:rowId xmlns:a16="http://schemas.microsoft.com/office/drawing/2014/main" val="3018596585"/>
                  </a:ext>
                </a:extLst>
              </a:tr>
              <a:tr h="290089">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1</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1534347"/>
                  </a:ext>
                </a:extLst>
              </a:tr>
              <a:tr h="1160357">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2</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ctr">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ctr">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ctr">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6693120"/>
                  </a:ext>
                </a:extLst>
              </a:tr>
              <a:tr h="145045">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3</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1615037"/>
                  </a:ext>
                </a:extLst>
              </a:tr>
              <a:tr h="1305401">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4</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62511940"/>
                  </a:ext>
                </a:extLst>
              </a:tr>
              <a:tr h="435134">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5</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7949427"/>
                  </a:ext>
                </a:extLst>
              </a:tr>
              <a:tr h="580178">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6</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n-US" sz="2100" smtClean="0">
                        <a:solidFill>
                          <a:srgbClr val="000000"/>
                        </a:solidFill>
                        <a:effectLst/>
                        <a:latin typeface="Times New Roman" panose="02020603050405020304" pitchFamily="18" charset="0"/>
                        <a:ea typeface="Times New Roman" panose="02020603050405020304" pitchFamily="18" charset="0"/>
                      </a:endParaRPr>
                    </a:p>
                    <a:p>
                      <a:pPr algn="just">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4037544"/>
                  </a:ext>
                </a:extLst>
              </a:tr>
              <a:tr h="145045">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7</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52760182"/>
                  </a:ext>
                </a:extLst>
              </a:tr>
              <a:tr h="145045">
                <a:tc>
                  <a:txBody>
                    <a:bodyPr/>
                    <a:lstStyle/>
                    <a:p>
                      <a:pPr algn="ctr">
                        <a:spcAft>
                          <a:spcPts val="0"/>
                        </a:spcAft>
                      </a:pPr>
                      <a:r>
                        <a:rPr lang="en-US"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8</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vi-VN" sz="2100">
                          <a:solidFill>
                            <a:srgbClr val="000000"/>
                          </a:solidFill>
                          <a:effectLst/>
                          <a:latin typeface="Times New Roman" panose="02020603050405020304" pitchFamily="18" charset="0"/>
                          <a:ea typeface="Calibri" panose="020F0502020204030204" pitchFamily="34" charset="0"/>
                          <a:cs typeface="Cambria" panose="02040503050406030204" pitchFamily="18" charset="0"/>
                        </a:rPr>
                        <a:t> </a:t>
                      </a:r>
                      <a:endParaRPr lang="en-US" sz="2100">
                        <a:solidFill>
                          <a:srgbClr val="000000"/>
                        </a:solidFill>
                        <a:effectLst/>
                        <a:latin typeface="Times New Roman" panose="02020603050405020304" pitchFamily="18" charset="0"/>
                        <a:ea typeface="Times New Roman" panose="02020603050405020304" pitchFamily="18" charset="0"/>
                      </a:endParaRPr>
                    </a:p>
                  </a:txBody>
                  <a:tcPr marL="50208" marR="5020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20806262"/>
                  </a:ext>
                </a:extLst>
              </a:tr>
            </a:tbl>
          </a:graphicData>
        </a:graphic>
      </p:graphicFrame>
      <p:sp>
        <p:nvSpPr>
          <p:cNvPr id="3" name="TextBox 2"/>
          <p:cNvSpPr txBox="1"/>
          <p:nvPr/>
        </p:nvSpPr>
        <p:spPr>
          <a:xfrm>
            <a:off x="2906974" y="313898"/>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4" name="TextBox 3"/>
          <p:cNvSpPr txBox="1"/>
          <p:nvPr/>
        </p:nvSpPr>
        <p:spPr>
          <a:xfrm>
            <a:off x="2906974" y="1462585"/>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5" name="TextBox 4"/>
          <p:cNvSpPr txBox="1"/>
          <p:nvPr/>
        </p:nvSpPr>
        <p:spPr>
          <a:xfrm>
            <a:off x="2906974" y="3605283"/>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6" name="TextBox 5"/>
          <p:cNvSpPr txBox="1"/>
          <p:nvPr/>
        </p:nvSpPr>
        <p:spPr>
          <a:xfrm>
            <a:off x="2906974" y="4862750"/>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7" name="TextBox 6"/>
          <p:cNvSpPr txBox="1"/>
          <p:nvPr/>
        </p:nvSpPr>
        <p:spPr>
          <a:xfrm>
            <a:off x="2906974" y="5491484"/>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8" name="TextBox 7"/>
          <p:cNvSpPr txBox="1"/>
          <p:nvPr/>
        </p:nvSpPr>
        <p:spPr>
          <a:xfrm>
            <a:off x="1694598" y="2390632"/>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9" name="TextBox 8"/>
          <p:cNvSpPr txBox="1"/>
          <p:nvPr/>
        </p:nvSpPr>
        <p:spPr>
          <a:xfrm>
            <a:off x="1694598" y="5925402"/>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10" name="TextBox 9"/>
          <p:cNvSpPr txBox="1"/>
          <p:nvPr/>
        </p:nvSpPr>
        <p:spPr>
          <a:xfrm>
            <a:off x="1694598" y="6248567"/>
            <a:ext cx="382138" cy="646331"/>
          </a:xfrm>
          <a:prstGeom prst="rect">
            <a:avLst/>
          </a:prstGeom>
          <a:noFill/>
        </p:spPr>
        <p:txBody>
          <a:bodyPr wrap="square" rtlCol="0">
            <a:spAutoFit/>
          </a:bodyPr>
          <a:lstStyle/>
          <a:p>
            <a:r>
              <a:rPr lang="en-US" sz="3600" b="1" smtClean="0">
                <a:solidFill>
                  <a:srgbClr val="FF0000"/>
                </a:solidFill>
                <a:latin typeface="Times New Roman" panose="02020603050405020304" pitchFamily="18" charset="0"/>
                <a:ea typeface="Calibri" panose="020F0502020204030204" pitchFamily="34" charset="0"/>
                <a:cs typeface="Cambria" panose="02040503050406030204" pitchFamily="18" charset="0"/>
              </a:rPr>
              <a:t>x</a:t>
            </a:r>
            <a:endParaRPr lang="en-US" sz="3600" b="1">
              <a:solidFill>
                <a:srgbClr val="FF0000"/>
              </a:solidFill>
              <a:latin typeface="Times New Roman" panose="02020603050405020304" pitchFamily="18" charset="0"/>
              <a:ea typeface="Times New Roman" panose="02020603050405020304" pitchFamily="18" charset="0"/>
            </a:endParaRPr>
          </a:p>
        </p:txBody>
      </p:sp>
      <p:sp>
        <p:nvSpPr>
          <p:cNvPr id="12" name="Rectangle 11"/>
          <p:cNvSpPr/>
          <p:nvPr/>
        </p:nvSpPr>
        <p:spPr>
          <a:xfrm>
            <a:off x="3575712" y="341194"/>
            <a:ext cx="8502555" cy="738664"/>
          </a:xfrm>
          <a:prstGeom prst="rect">
            <a:avLst/>
          </a:prstGeom>
        </p:spPr>
        <p:txBody>
          <a:bodyPr wrap="square">
            <a:spAutoFit/>
          </a:bodyPr>
          <a:lstStyle/>
          <a:p>
            <a:pPr lvl="0" algn="just"/>
            <a:r>
              <a:rPr lang="vi-VN" sz="2100">
                <a:solidFill>
                  <a:srgbClr val="000000"/>
                </a:solidFill>
                <a:latin typeface="Times New Roman" panose="02020603050405020304" pitchFamily="18" charset="0"/>
                <a:ea typeface="Calibri" panose="020F0502020204030204" pitchFamily="34" charset="0"/>
                <a:cs typeface="Cambria" panose="02040503050406030204" pitchFamily="18" charset="0"/>
              </a:rPr>
              <a:t>Có thể sử dụng vần chân, vần lưng, vần liền, vần cách hoặc sử dụng phối hợp nhiều loại vần.</a:t>
            </a:r>
            <a:endParaRPr lang="en-US" sz="2100">
              <a:solidFill>
                <a:srgbClr val="000000"/>
              </a:solidFill>
              <a:latin typeface="Times New Roman" panose="02020603050405020304" pitchFamily="18" charset="0"/>
              <a:ea typeface="Times New Roman" panose="02020603050405020304" pitchFamily="18" charset="0"/>
            </a:endParaRPr>
          </a:p>
        </p:txBody>
      </p:sp>
      <p:sp>
        <p:nvSpPr>
          <p:cNvPr id="13" name="Rectangle 12"/>
          <p:cNvSpPr/>
          <p:nvPr/>
        </p:nvSpPr>
        <p:spPr>
          <a:xfrm>
            <a:off x="3575711" y="960229"/>
            <a:ext cx="8502556" cy="1708160"/>
          </a:xfrm>
          <a:prstGeom prst="rect">
            <a:avLst/>
          </a:prstGeom>
        </p:spPr>
        <p:txBody>
          <a:bodyPr wrap="square">
            <a:spAutoFit/>
          </a:bodyPr>
          <a:lstStyle/>
          <a:p>
            <a:pPr lvl="0" algn="just"/>
            <a:r>
              <a:rPr lang="vi-VN" sz="2100">
                <a:solidFill>
                  <a:srgbClr val="000000"/>
                </a:solidFill>
                <a:latin typeface="Times New Roman" panose="02020603050405020304" pitchFamily="18" charset="0"/>
                <a:ea typeface="Calibri" panose="020F0502020204030204" pitchFamily="34" charset="0"/>
                <a:cs typeface="Cambria" panose="02040503050406030204" pitchFamily="18" charset="0"/>
              </a:rPr>
              <a:t>Bố cục của đoạn văn ghi lại cảm xúc về một bài thơ tự do gồm ba phần: mở đoạn (giới thiệu nhan đề bài thơ tự do, tên tác giả, nêu cảm xúc chung về bài thơ), thân đoạn (nêu các ý thể hiện cảm xúc về toàn bộ bài thơ hoặc một vài nét độc đáo của bài thơ), kết đoạn (khẳng định lại cảm xúc về bài thơ và ý nghĩa của nó đối với người viết).</a:t>
            </a:r>
            <a:endParaRPr lang="en-US" sz="2100">
              <a:solidFill>
                <a:srgbClr val="000000"/>
              </a:solidFill>
              <a:latin typeface="Times New Roman" panose="02020603050405020304" pitchFamily="18" charset="0"/>
              <a:ea typeface="Times New Roman" panose="02020603050405020304" pitchFamily="18" charset="0"/>
            </a:endParaRPr>
          </a:p>
        </p:txBody>
      </p:sp>
      <p:sp>
        <p:nvSpPr>
          <p:cNvPr id="14" name="Rectangle 13"/>
          <p:cNvSpPr/>
          <p:nvPr/>
        </p:nvSpPr>
        <p:spPr>
          <a:xfrm>
            <a:off x="3575711" y="2899138"/>
            <a:ext cx="8502556" cy="2031325"/>
          </a:xfrm>
          <a:prstGeom prst="rect">
            <a:avLst/>
          </a:prstGeom>
        </p:spPr>
        <p:txBody>
          <a:bodyPr wrap="square">
            <a:spAutoFit/>
          </a:bodyPr>
          <a:lstStyle/>
          <a:p>
            <a:pPr lvl="0" algn="just"/>
            <a:r>
              <a:rPr lang="vi-VN" sz="2100">
                <a:solidFill>
                  <a:srgbClr val="000000"/>
                </a:solidFill>
                <a:latin typeface="Times New Roman" panose="02020603050405020304" pitchFamily="18" charset="0"/>
                <a:ea typeface="Calibri" panose="020F0502020204030204" pitchFamily="34" charset="0"/>
                <a:cs typeface="Cambria" panose="02040503050406030204" pitchFamily="18" charset="0"/>
              </a:rPr>
              <a:t>Để thu thập tư liệu cho bài viết giải thích một hiện tượng tự nhiên, người viết không những cần chú ý quan sát và ghi chép lại cẩn thận cách thức diễn ra của hiện tượng tự nhiên (nếu có điều kiện thuận lợi) mà còn cần tìm đọc tư liệu về hiện tượng tự nhiên muốn giải thích trên Internet, tạp chí/ sách chuyên ngành, báo, SGK, phim tư liệu, chương trình </a:t>
            </a:r>
            <a:r>
              <a:rPr lang="vi-VN" sz="2100" smtClean="0">
                <a:solidFill>
                  <a:srgbClr val="000000"/>
                </a:solidFill>
                <a:latin typeface="Times New Roman" panose="02020603050405020304" pitchFamily="18" charset="0"/>
                <a:ea typeface="Calibri" panose="020F0502020204030204" pitchFamily="34" charset="0"/>
                <a:cs typeface="Cambria" panose="02040503050406030204" pitchFamily="18" charset="0"/>
              </a:rPr>
              <a:t>tivi </a:t>
            </a:r>
            <a:r>
              <a:rPr lang="vi-VN" sz="2100">
                <a:solidFill>
                  <a:srgbClr val="000000"/>
                </a:solidFill>
                <a:latin typeface="Times New Roman" panose="02020603050405020304" pitchFamily="18" charset="0"/>
                <a:ea typeface="Calibri" panose="020F0502020204030204" pitchFamily="34" charset="0"/>
                <a:cs typeface="Cambria" panose="02040503050406030204" pitchFamily="18" charset="0"/>
              </a:rPr>
              <a:t>hoặc tham khảo ý kiến của các nhà nghiên cứu.</a:t>
            </a:r>
            <a:endParaRPr lang="en-US" sz="2100">
              <a:solidFill>
                <a:srgbClr val="000000"/>
              </a:solidFill>
              <a:latin typeface="Times New Roman" panose="02020603050405020304" pitchFamily="18" charset="0"/>
              <a:ea typeface="Times New Roman" panose="02020603050405020304" pitchFamily="18" charset="0"/>
            </a:endParaRPr>
          </a:p>
        </p:txBody>
      </p:sp>
      <p:sp>
        <p:nvSpPr>
          <p:cNvPr id="15" name="Rectangle 14"/>
          <p:cNvSpPr/>
          <p:nvPr/>
        </p:nvSpPr>
        <p:spPr>
          <a:xfrm>
            <a:off x="3575709" y="4800325"/>
            <a:ext cx="8502557" cy="738664"/>
          </a:xfrm>
          <a:prstGeom prst="rect">
            <a:avLst/>
          </a:prstGeom>
        </p:spPr>
        <p:txBody>
          <a:bodyPr wrap="square">
            <a:spAutoFit/>
          </a:bodyPr>
          <a:lstStyle/>
          <a:p>
            <a:pPr lvl="0" algn="just"/>
            <a:r>
              <a:rPr lang="vi-VN" sz="2100">
                <a:solidFill>
                  <a:srgbClr val="000000"/>
                </a:solidFill>
                <a:latin typeface="Times New Roman" panose="02020603050405020304" pitchFamily="18" charset="0"/>
                <a:ea typeface="Calibri" panose="020F0502020204030204" pitchFamily="34" charset="0"/>
                <a:cs typeface="Cambria" panose="02040503050406030204" pitchFamily="18" charset="0"/>
              </a:rPr>
              <a:t>Phần nội dung của VB kiến nghị gồm lí do kiến nghị, nội dung kiến nghị và đề xuất hướng giải pháp liên quan đến vấn đề kiến nghị (nếu có).</a:t>
            </a:r>
            <a:endParaRPr lang="en-US" sz="2100">
              <a:solidFill>
                <a:srgbClr val="000000"/>
              </a:solidFill>
              <a:latin typeface="Times New Roman" panose="02020603050405020304" pitchFamily="18" charset="0"/>
              <a:ea typeface="Times New Roman" panose="02020603050405020304" pitchFamily="18" charset="0"/>
            </a:endParaRPr>
          </a:p>
        </p:txBody>
      </p:sp>
      <p:sp>
        <p:nvSpPr>
          <p:cNvPr id="16" name="Rectangle 15"/>
          <p:cNvSpPr/>
          <p:nvPr/>
        </p:nvSpPr>
        <p:spPr>
          <a:xfrm>
            <a:off x="3575706" y="5450540"/>
            <a:ext cx="8502559" cy="738664"/>
          </a:xfrm>
          <a:prstGeom prst="rect">
            <a:avLst/>
          </a:prstGeom>
        </p:spPr>
        <p:txBody>
          <a:bodyPr wrap="square">
            <a:spAutoFit/>
          </a:bodyPr>
          <a:lstStyle/>
          <a:p>
            <a:pPr lvl="0" algn="just"/>
            <a:r>
              <a:rPr lang="vi-VN" sz="2100">
                <a:solidFill>
                  <a:srgbClr val="000000"/>
                </a:solidFill>
                <a:latin typeface="Times New Roman" panose="02020603050405020304" pitchFamily="18" charset="0"/>
                <a:ea typeface="Calibri" panose="020F0502020204030204" pitchFamily="34" charset="0"/>
                <a:cs typeface="Cambria" panose="02040503050406030204" pitchFamily="18" charset="0"/>
              </a:rPr>
              <a:t>Đối với bài văn kể về một chuyến đi hay một hoạt động xã hội, người kể cần kể lại các sự việc một cách chân thực theo trình tự diễn tiến của hoạt động.</a:t>
            </a:r>
            <a:endParaRPr lang="en-US" sz="210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01759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barn(inVertical)">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5"/>
                                        </p:tgtEl>
                                        <p:attrNameLst>
                                          <p:attrName>style.visibility</p:attrName>
                                        </p:attrNameLst>
                                      </p:cBhvr>
                                      <p:to>
                                        <p:strVal val="visible"/>
                                      </p:to>
                                    </p:set>
                                    <p:anim calcmode="lin" valueType="num">
                                      <p:cBhvr additive="base">
                                        <p:cTn id="48" dur="500" fill="hold"/>
                                        <p:tgtEl>
                                          <p:spTgt spid="5"/>
                                        </p:tgtEl>
                                        <p:attrNameLst>
                                          <p:attrName>ppt_x</p:attrName>
                                        </p:attrNameLst>
                                      </p:cBhvr>
                                      <p:tavLst>
                                        <p:tav tm="0">
                                          <p:val>
                                            <p:strVal val="#ppt_x"/>
                                          </p:val>
                                        </p:tav>
                                        <p:tav tm="100000">
                                          <p:val>
                                            <p:strVal val="#ppt_x"/>
                                          </p:val>
                                        </p:tav>
                                      </p:tavLst>
                                    </p:anim>
                                    <p:anim calcmode="lin" valueType="num">
                                      <p:cBhvr additive="base">
                                        <p:cTn id="4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barn(inVertical)">
                                      <p:cBhvr>
                                        <p:cTn id="54" dur="500"/>
                                        <p:tgtEl>
                                          <p:spTgt spid="14"/>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additive="base">
                                        <p:cTn id="59" dur="500" fill="hold"/>
                                        <p:tgtEl>
                                          <p:spTgt spid="6"/>
                                        </p:tgtEl>
                                        <p:attrNameLst>
                                          <p:attrName>ppt_x</p:attrName>
                                        </p:attrNameLst>
                                      </p:cBhvr>
                                      <p:tavLst>
                                        <p:tav tm="0">
                                          <p:val>
                                            <p:strVal val="#ppt_x"/>
                                          </p:val>
                                        </p:tav>
                                        <p:tav tm="100000">
                                          <p:val>
                                            <p:strVal val="#ppt_x"/>
                                          </p:val>
                                        </p:tav>
                                      </p:tavLst>
                                    </p:anim>
                                    <p:anim calcmode="lin" valueType="num">
                                      <p:cBhvr additive="base">
                                        <p:cTn id="6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Effect transition="in" filter="barn(inVertical)">
                                      <p:cBhvr>
                                        <p:cTn id="65" dur="500"/>
                                        <p:tgtEl>
                                          <p:spTgt spid="15"/>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7"/>
                                        </p:tgtEl>
                                        <p:attrNameLst>
                                          <p:attrName>style.visibility</p:attrName>
                                        </p:attrNameLst>
                                      </p:cBhvr>
                                      <p:to>
                                        <p:strVal val="visible"/>
                                      </p:to>
                                    </p:set>
                                    <p:anim calcmode="lin" valueType="num">
                                      <p:cBhvr additive="base">
                                        <p:cTn id="70" dur="500" fill="hold"/>
                                        <p:tgtEl>
                                          <p:spTgt spid="7"/>
                                        </p:tgtEl>
                                        <p:attrNameLst>
                                          <p:attrName>ppt_x</p:attrName>
                                        </p:attrNameLst>
                                      </p:cBhvr>
                                      <p:tavLst>
                                        <p:tav tm="0">
                                          <p:val>
                                            <p:strVal val="#ppt_x"/>
                                          </p:val>
                                        </p:tav>
                                        <p:tav tm="100000">
                                          <p:val>
                                            <p:strVal val="#ppt_x"/>
                                          </p:val>
                                        </p:tav>
                                      </p:tavLst>
                                    </p:anim>
                                    <p:anim calcmode="lin" valueType="num">
                                      <p:cBhvr additive="base">
                                        <p:cTn id="71"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16" presetClass="entr" presetSubtype="21" fill="hold" grpId="0" nodeType="click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barn(inVertical)">
                                      <p:cBhvr>
                                        <p:cTn id="76" dur="500"/>
                                        <p:tgtEl>
                                          <p:spTgt spid="16"/>
                                        </p:tgtEl>
                                      </p:cBhvr>
                                    </p:animEffect>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grpId="0" nodeType="click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additive="base">
                                        <p:cTn id="81" dur="500" fill="hold"/>
                                        <p:tgtEl>
                                          <p:spTgt spid="9"/>
                                        </p:tgtEl>
                                        <p:attrNameLst>
                                          <p:attrName>ppt_x</p:attrName>
                                        </p:attrNameLst>
                                      </p:cBhvr>
                                      <p:tavLst>
                                        <p:tav tm="0">
                                          <p:val>
                                            <p:strVal val="#ppt_x"/>
                                          </p:val>
                                        </p:tav>
                                        <p:tav tm="100000">
                                          <p:val>
                                            <p:strVal val="#ppt_x"/>
                                          </p:val>
                                        </p:tav>
                                      </p:tavLst>
                                    </p:anim>
                                    <p:anim calcmode="lin" valueType="num">
                                      <p:cBhvr additive="base">
                                        <p:cTn id="8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grpId="0" nodeType="click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down)">
                                      <p:cBhvr>
                                        <p:cTn id="87" dur="580">
                                          <p:stCondLst>
                                            <p:cond delay="0"/>
                                          </p:stCondLst>
                                        </p:cTn>
                                        <p:tgtEl>
                                          <p:spTgt spid="10"/>
                                        </p:tgtEl>
                                      </p:cBhvr>
                                    </p:animEffect>
                                    <p:anim calcmode="lin" valueType="num">
                                      <p:cBhvr>
                                        <p:cTn id="8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93" dur="26">
                                          <p:stCondLst>
                                            <p:cond delay="650"/>
                                          </p:stCondLst>
                                        </p:cTn>
                                        <p:tgtEl>
                                          <p:spTgt spid="10"/>
                                        </p:tgtEl>
                                      </p:cBhvr>
                                      <p:to x="100000" y="60000"/>
                                    </p:animScale>
                                    <p:animScale>
                                      <p:cBhvr>
                                        <p:cTn id="94" dur="166" decel="50000">
                                          <p:stCondLst>
                                            <p:cond delay="676"/>
                                          </p:stCondLst>
                                        </p:cTn>
                                        <p:tgtEl>
                                          <p:spTgt spid="10"/>
                                        </p:tgtEl>
                                      </p:cBhvr>
                                      <p:to x="100000" y="100000"/>
                                    </p:animScale>
                                    <p:animScale>
                                      <p:cBhvr>
                                        <p:cTn id="95" dur="26">
                                          <p:stCondLst>
                                            <p:cond delay="1312"/>
                                          </p:stCondLst>
                                        </p:cTn>
                                        <p:tgtEl>
                                          <p:spTgt spid="10"/>
                                        </p:tgtEl>
                                      </p:cBhvr>
                                      <p:to x="100000" y="80000"/>
                                    </p:animScale>
                                    <p:animScale>
                                      <p:cBhvr>
                                        <p:cTn id="96" dur="166" decel="50000">
                                          <p:stCondLst>
                                            <p:cond delay="1338"/>
                                          </p:stCondLst>
                                        </p:cTn>
                                        <p:tgtEl>
                                          <p:spTgt spid="10"/>
                                        </p:tgtEl>
                                      </p:cBhvr>
                                      <p:to x="100000" y="100000"/>
                                    </p:animScale>
                                    <p:animScale>
                                      <p:cBhvr>
                                        <p:cTn id="97" dur="26">
                                          <p:stCondLst>
                                            <p:cond delay="1642"/>
                                          </p:stCondLst>
                                        </p:cTn>
                                        <p:tgtEl>
                                          <p:spTgt spid="10"/>
                                        </p:tgtEl>
                                      </p:cBhvr>
                                      <p:to x="100000" y="90000"/>
                                    </p:animScale>
                                    <p:animScale>
                                      <p:cBhvr>
                                        <p:cTn id="98" dur="166" decel="50000">
                                          <p:stCondLst>
                                            <p:cond delay="1668"/>
                                          </p:stCondLst>
                                        </p:cTn>
                                        <p:tgtEl>
                                          <p:spTgt spid="10"/>
                                        </p:tgtEl>
                                      </p:cBhvr>
                                      <p:to x="100000" y="100000"/>
                                    </p:animScale>
                                    <p:animScale>
                                      <p:cBhvr>
                                        <p:cTn id="99" dur="26">
                                          <p:stCondLst>
                                            <p:cond delay="1808"/>
                                          </p:stCondLst>
                                        </p:cTn>
                                        <p:tgtEl>
                                          <p:spTgt spid="10"/>
                                        </p:tgtEl>
                                      </p:cBhvr>
                                      <p:to x="100000" y="95000"/>
                                    </p:animScale>
                                    <p:animScale>
                                      <p:cBhvr>
                                        <p:cTn id="100" dur="166" decel="50000">
                                          <p:stCondLst>
                                            <p:cond delay="1834"/>
                                          </p:stCondLst>
                                        </p:cTn>
                                        <p:tgtEl>
                                          <p:spTgt spid="1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8" grpId="0"/>
      <p:bldP spid="9" grpId="0"/>
      <p:bldP spid="10" grpId="0"/>
      <p:bldP spid="12" grpId="0"/>
      <p:bldP spid="13" grpId="0"/>
      <p:bldP spid="14" grpId="0"/>
      <p:bldP spid="15" grpId="0"/>
      <p:bldP spid="1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en-US" sz="4800" b="1" u="sng" smtClean="0">
                <a:solidFill>
                  <a:srgbClr val="002060"/>
                </a:solidFill>
                <a:latin typeface="Times New Roman" panose="02020603050405020304" pitchFamily="18" charset="0"/>
                <a:ea typeface="Times New Roman" panose="02020603050405020304" pitchFamily="18" charset="0"/>
              </a:rPr>
              <a:t>4</a:t>
            </a:r>
            <a:r>
              <a:rPr lang="vi-VN" sz="4800" b="1" u="sng" smtClean="0">
                <a:solidFill>
                  <a:srgbClr val="002060"/>
                </a:solidFill>
                <a:latin typeface="Times New Roman" panose="02020603050405020304" pitchFamily="18" charset="0"/>
                <a:ea typeface="Times New Roman" panose="02020603050405020304" pitchFamily="18" charset="0"/>
              </a:rPr>
              <a:t>:</a:t>
            </a:r>
            <a:r>
              <a:rPr lang="vi-VN" sz="4800" b="1" smtClean="0">
                <a:solidFill>
                  <a:srgbClr val="002060"/>
                </a:solidFill>
                <a:latin typeface="Times New Roman" panose="02020603050405020304" pitchFamily="18" charset="0"/>
                <a:ea typeface="Times New Roman" panose="02020603050405020304" pitchFamily="18" charset="0"/>
              </a:rPr>
              <a:t> </a:t>
            </a:r>
            <a:r>
              <a:rPr lang="en-US" sz="4800" b="1" smtClean="0">
                <a:solidFill>
                  <a:srgbClr val="002060"/>
                </a:solidFill>
                <a:latin typeface="Times New Roman" panose="02020603050405020304" pitchFamily="18" charset="0"/>
                <a:ea typeface="Times New Roman" panose="02020603050405020304" pitchFamily="18" charset="0"/>
              </a:rPr>
              <a:t>VẬN DỤNG</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77705526"/>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BBA4F8D5-E0BE-43A6-8949-F3B8CF49A23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0" y="0"/>
            <a:ext cx="12192000" cy="6858000"/>
          </a:xfrm>
          <a:prstGeom prst="rect">
            <a:avLst/>
          </a:prstGeom>
        </p:spPr>
      </p:pic>
      <p:sp>
        <p:nvSpPr>
          <p:cNvPr id="3" name="矩形 2">
            <a:extLst>
              <a:ext uri="{FF2B5EF4-FFF2-40B4-BE49-F238E27FC236}">
                <a16:creationId xmlns:a16="http://schemas.microsoft.com/office/drawing/2014/main" id="{60CE15A4-8E18-46CE-AF30-1F94122AB816}"/>
              </a:ext>
            </a:extLst>
          </p:cNvPr>
          <p:cNvSpPr/>
          <p:nvPr/>
        </p:nvSpPr>
        <p:spPr>
          <a:xfrm>
            <a:off x="0" y="1516284"/>
            <a:ext cx="12192000" cy="3825432"/>
          </a:xfrm>
          <a:prstGeom prst="rect">
            <a:avLst/>
          </a:prstGeom>
          <a:solidFill>
            <a:srgbClr val="FCFEFC"/>
          </a:solidFill>
          <a:ln>
            <a:noFill/>
          </a:ln>
          <a:effectLst>
            <a:outerShdw blurRad="6350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tabLst>
                <a:tab pos="90170" algn="l"/>
                <a:tab pos="180340" algn="l"/>
                <a:tab pos="270510" algn="l"/>
              </a:tabLst>
            </a:pPr>
            <a:r>
              <a:rPr lang="nl-NL" i="1">
                <a:latin typeface="Times New Roman" panose="02020603050405020304" pitchFamily="18" charset="0"/>
                <a:ea typeface="Arial" panose="020B0604020202020204" pitchFamily="34" charset="0"/>
              </a:rPr>
              <a:t> (1). </a:t>
            </a:r>
            <a:r>
              <a:rPr lang="en-US" i="1">
                <a:latin typeface="Times New Roman" panose="02020603050405020304" pitchFamily="18" charset="0"/>
                <a:ea typeface="Arial" panose="020B0604020202020204" pitchFamily="34" charset="0"/>
              </a:rPr>
              <a:t>Nếu được chia sẻ kinh nghiệm liên quan đến việc trình bày ý kiến về một vấn đề xã hội, em sẽ chọn chia sẻ điều gì?</a:t>
            </a:r>
            <a:endParaRPr lang="en-US" sz="1600" smtClean="0">
              <a:effectLst/>
              <a:latin typeface="Times New Roman" panose="02020603050405020304" pitchFamily="18" charset="0"/>
              <a:ea typeface="Times New Roman" panose="02020603050405020304" pitchFamily="18" charset="0"/>
            </a:endParaRPr>
          </a:p>
          <a:p>
            <a:pPr algn="just">
              <a:spcAft>
                <a:spcPts val="0"/>
              </a:spcAft>
              <a:tabLst>
                <a:tab pos="90170" algn="l"/>
                <a:tab pos="180340" algn="l"/>
                <a:tab pos="270510" algn="l"/>
              </a:tabLst>
            </a:pPr>
            <a:r>
              <a:rPr lang="nl-NL" i="1">
                <a:latin typeface="Times New Roman" panose="02020603050405020304" pitchFamily="18" charset="0"/>
                <a:ea typeface="Arial" panose="020B0604020202020204" pitchFamily="34" charset="0"/>
              </a:rPr>
              <a:t> (2). Đọc diễn cảm 1 bài thơ hoặc đoạn thơ 6 chữ hoặc 7 chữ mà em yêu thích. Nêu ấn tượng của em về bài thơ, đoạn thơ ấy?</a:t>
            </a:r>
            <a:endParaRPr lang="en-US" sz="1600">
              <a:effectLst/>
              <a:latin typeface="Times New Roman" panose="02020603050405020304" pitchFamily="18" charset="0"/>
              <a:ea typeface="Times New Roman" panose="02020603050405020304" pitchFamily="18" charset="0"/>
            </a:endParaRPr>
          </a:p>
        </p:txBody>
      </p:sp>
      <p:pic>
        <p:nvPicPr>
          <p:cNvPr id="28" name="图片 27">
            <a:extLst>
              <a:ext uri="{FF2B5EF4-FFF2-40B4-BE49-F238E27FC236}">
                <a16:creationId xmlns:a16="http://schemas.microsoft.com/office/drawing/2014/main" id="{7D868303-8B9E-4FF4-9329-40A66475085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20311003" flipH="1" flipV="1">
            <a:off x="-807258" y="979302"/>
            <a:ext cx="3446477" cy="316281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pic>
        <p:nvPicPr>
          <p:cNvPr id="29" name="图片 28">
            <a:extLst>
              <a:ext uri="{FF2B5EF4-FFF2-40B4-BE49-F238E27FC236}">
                <a16:creationId xmlns:a16="http://schemas.microsoft.com/office/drawing/2014/main" id="{EE1968FC-E782-482C-B652-2043F41A138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1288997" flipH="1">
            <a:off x="8911336" y="2715882"/>
            <a:ext cx="3446477" cy="316281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sp>
        <p:nvSpPr>
          <p:cNvPr id="4" name="Rectangle 3"/>
          <p:cNvSpPr/>
          <p:nvPr/>
        </p:nvSpPr>
        <p:spPr>
          <a:xfrm>
            <a:off x="2265527" y="1650221"/>
            <a:ext cx="7192372" cy="3616375"/>
          </a:xfrm>
          <a:prstGeom prst="rect">
            <a:avLst/>
          </a:prstGeom>
        </p:spPr>
        <p:txBody>
          <a:bodyPr wrap="square">
            <a:spAutoFit/>
          </a:bodyPr>
          <a:lstStyle/>
          <a:p>
            <a:pPr algn="just">
              <a:spcBef>
                <a:spcPts val="600"/>
              </a:spcBef>
              <a:spcAft>
                <a:spcPts val="0"/>
              </a:spcAft>
              <a:tabLst>
                <a:tab pos="90170" algn="l"/>
                <a:tab pos="180340" algn="l"/>
                <a:tab pos="270510" algn="l"/>
              </a:tabLst>
            </a:pPr>
            <a:r>
              <a:rPr lang="nl-NL" sz="3200" b="1" i="1" smtClean="0">
                <a:solidFill>
                  <a:srgbClr val="C00000"/>
                </a:solidFill>
                <a:effectLst/>
                <a:latin typeface="Times New Roman" panose="02020603050405020304" pitchFamily="18" charset="0"/>
                <a:ea typeface="Arial" panose="020B0604020202020204" pitchFamily="34" charset="0"/>
              </a:rPr>
              <a:t> (1). </a:t>
            </a:r>
            <a:r>
              <a:rPr lang="en-US" sz="3200" b="1" i="1" smtClean="0">
                <a:solidFill>
                  <a:srgbClr val="C00000"/>
                </a:solidFill>
                <a:effectLst/>
                <a:latin typeface="Times New Roman" panose="02020603050405020304" pitchFamily="18" charset="0"/>
                <a:ea typeface="Arial" panose="020B0604020202020204" pitchFamily="34" charset="0"/>
              </a:rPr>
              <a:t>Nếu được chia sẻ kinh nghiệm liên quan đến việc trình bày ý kiến về một vấn đề xã hội, em sẽ chọn chia sẻ điều gì?</a:t>
            </a:r>
            <a:endParaRPr lang="en-US" sz="3200" b="1" smtClean="0">
              <a:solidFill>
                <a:srgbClr val="C00000"/>
              </a:solidFill>
              <a:effectLst/>
              <a:latin typeface="Times New Roman" panose="02020603050405020304" pitchFamily="18" charset="0"/>
              <a:ea typeface="Times New Roman" panose="02020603050405020304" pitchFamily="18" charset="0"/>
            </a:endParaRPr>
          </a:p>
          <a:p>
            <a:pPr algn="just">
              <a:spcBef>
                <a:spcPts val="600"/>
              </a:spcBef>
              <a:spcAft>
                <a:spcPts val="0"/>
              </a:spcAft>
              <a:tabLst>
                <a:tab pos="90170" algn="l"/>
                <a:tab pos="180340" algn="l"/>
                <a:tab pos="270510" algn="l"/>
              </a:tabLst>
            </a:pPr>
            <a:r>
              <a:rPr lang="nl-NL" sz="3200" b="1" i="1" smtClean="0">
                <a:solidFill>
                  <a:srgbClr val="C00000"/>
                </a:solidFill>
                <a:effectLst/>
                <a:latin typeface="Times New Roman" panose="02020603050405020304" pitchFamily="18" charset="0"/>
                <a:ea typeface="Arial" panose="020B0604020202020204" pitchFamily="34" charset="0"/>
              </a:rPr>
              <a:t> (2). Đọc diễn cảm 1 bài thơ hoặc đoạn thơ 6 chữ hoặc 7 chữ mà em yêu thích. Nêu ấn tượng của em về bài thơ, đoạn thơ ấy?</a:t>
            </a:r>
            <a:endParaRPr lang="en-US" sz="3200" b="1">
              <a:solidFill>
                <a:srgbClr val="C00000"/>
              </a:solidFill>
              <a:effectLst/>
              <a:latin typeface="Times New Roman" panose="02020603050405020304" pitchFamily="18" charset="0"/>
              <a:ea typeface="Times New Roman" panose="02020603050405020304" pitchFamily="18" charset="0"/>
            </a:endParaRPr>
          </a:p>
        </p:txBody>
      </p:sp>
      <p:sp>
        <p:nvSpPr>
          <p:cNvPr id="5" name="Rectangle 4"/>
          <p:cNvSpPr/>
          <p:nvPr/>
        </p:nvSpPr>
        <p:spPr>
          <a:xfrm>
            <a:off x="4147389" y="525512"/>
            <a:ext cx="3897222" cy="923330"/>
          </a:xfrm>
          <a:prstGeom prst="rect">
            <a:avLst/>
          </a:prstGeom>
        </p:spPr>
        <p:txBody>
          <a:bodyPr wrap="none">
            <a:spAutoFit/>
          </a:bodyPr>
          <a:lstStyle/>
          <a:p>
            <a:pPr lvl="0" algn="ctr">
              <a:defRPr/>
            </a:pPr>
            <a:r>
              <a:rPr lang="en-US" sz="5400" b="1">
                <a:solidFill>
                  <a:srgbClr val="002060"/>
                </a:solidFill>
                <a:latin typeface="Times New Roman" panose="02020603050405020304" pitchFamily="18" charset="0"/>
                <a:ea typeface="Times New Roman" panose="02020603050405020304" pitchFamily="18" charset="0"/>
              </a:rPr>
              <a:t>VẬN DỤNG</a:t>
            </a:r>
            <a:endParaRPr lang="en-US" sz="48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8416177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0CE15A4-8E18-46CE-AF30-1F94122AB816}"/>
              </a:ext>
            </a:extLst>
          </p:cNvPr>
          <p:cNvSpPr/>
          <p:nvPr/>
        </p:nvSpPr>
        <p:spPr>
          <a:xfrm>
            <a:off x="428094" y="360134"/>
            <a:ext cx="11335812" cy="6137732"/>
          </a:xfrm>
          <a:prstGeom prst="rect">
            <a:avLst/>
          </a:prstGeom>
          <a:solidFill>
            <a:srgbClr val="FCFEFC"/>
          </a:solidFill>
          <a:ln>
            <a:noFill/>
          </a:ln>
          <a:effectLst>
            <a:outerShdw blurRad="635000" sx="102000" sy="102000" algn="ctr" rotWithShape="0">
              <a:schemeClr val="tx1">
                <a:lumMod val="65000"/>
                <a:lumOff val="3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just">
              <a:spcAft>
                <a:spcPts val="0"/>
              </a:spcAft>
            </a:pPr>
            <a:r>
              <a:rPr lang="en-US" kern="100">
                <a:latin typeface="Times New Roman" panose="02020603050405020304" pitchFamily="18" charset="0"/>
                <a:ea typeface="Times New Roman" panose="02020603050405020304" pitchFamily="18" charset="0"/>
              </a:rPr>
              <a:t>Nếu được chia sẻ kinh nghiệm liên quan đến việc trình bày ý kiến về một vấn đề xã hội, em sẽ chọn chia sẻ về cách tìm ý:</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Dựa vào bài viết lựa chọn các ý chính, các chỗ có thể lược bỏ.</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Tìm những câu mở đầu, kết thúc bài nói phù hợp, nhằm gây chú ý, tạo ấn tượng đối với người nghe.</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Sử dụng công cụ hỗ trợ như: bản tóm tắt các ý chính đề khi cần chỉ nhìn lướt qua là nhớ, chuẩn bị tìm hình ảnh, video, sơ đồ, bảng biểu để trình chiếu nhằm tăng tính thuyết phục cho lí lẽ và bằng chứng.</a:t>
            </a:r>
            <a:endParaRPr lang="en-US" sz="1600" smtClean="0">
              <a:effectLst/>
              <a:latin typeface="Times New Roman" panose="02020603050405020304" pitchFamily="18" charset="0"/>
              <a:ea typeface="Times New Roman" panose="02020603050405020304" pitchFamily="18" charset="0"/>
            </a:endParaRPr>
          </a:p>
          <a:p>
            <a:pPr algn="just">
              <a:spcAft>
                <a:spcPts val="0"/>
              </a:spcAft>
            </a:pPr>
            <a:r>
              <a:rPr lang="en-US" kern="100">
                <a:latin typeface="Times New Roman" panose="02020603050405020304" pitchFamily="18" charset="0"/>
                <a:ea typeface="Times New Roman" panose="02020603050405020304" pitchFamily="18" charset="0"/>
              </a:rPr>
              <a:t>- Dự kiến trước một số điểm thắc mắc mà người nghe có thể nêu lên để tìm cách trả lời, giải đáp.</a:t>
            </a:r>
            <a:endParaRPr lang="zh-CN" altLang="en-US" dirty="0">
              <a:latin typeface="字魂35号-经典雅黑" panose="02000000000000000000" pitchFamily="2" charset="-122"/>
              <a:ea typeface="字魂35号-经典雅黑" panose="02000000000000000000" pitchFamily="2" charset="-122"/>
            </a:endParaRPr>
          </a:p>
        </p:txBody>
      </p:sp>
      <p:pic>
        <p:nvPicPr>
          <p:cNvPr id="7" name="图片 6">
            <a:extLst>
              <a:ext uri="{FF2B5EF4-FFF2-40B4-BE49-F238E27FC236}">
                <a16:creationId xmlns:a16="http://schemas.microsoft.com/office/drawing/2014/main" id="{89CAB318-3ECB-4126-B92A-B0E952AACE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311003" flipH="1" flipV="1">
            <a:off x="9605143" y="-26160"/>
            <a:ext cx="2344734" cy="2197746"/>
          </a:xfrm>
          <a:custGeom>
            <a:avLst/>
            <a:gdLst>
              <a:gd name="connsiteX0" fmla="*/ 635748 w 2881237"/>
              <a:gd name="connsiteY0" fmla="*/ 0 h 2685327"/>
              <a:gd name="connsiteX1" fmla="*/ 1075586 w 2881237"/>
              <a:gd name="connsiteY1" fmla="*/ 115747 h 2685327"/>
              <a:gd name="connsiteX2" fmla="*/ 1445976 w 2881237"/>
              <a:gd name="connsiteY2" fmla="*/ 995423 h 2685327"/>
              <a:gd name="connsiteX3" fmla="*/ 2105733 w 2881237"/>
              <a:gd name="connsiteY3" fmla="*/ 914400 h 2685327"/>
              <a:gd name="connsiteX4" fmla="*/ 2881237 w 2881237"/>
              <a:gd name="connsiteY4" fmla="*/ 1076446 h 2685327"/>
              <a:gd name="connsiteX5" fmla="*/ 2580295 w 2881237"/>
              <a:gd name="connsiteY5" fmla="*/ 1747777 h 2685327"/>
              <a:gd name="connsiteX6" fmla="*/ 901966 w 2881237"/>
              <a:gd name="connsiteY6" fmla="*/ 2685327 h 2685327"/>
              <a:gd name="connsiteX7" fmla="*/ 0 w 2881237"/>
              <a:gd name="connsiteY7" fmla="*/ 2008853 h 2685327"/>
              <a:gd name="connsiteX8" fmla="*/ 0 w 2881237"/>
              <a:gd name="connsiteY8" fmla="*/ 1501840 h 2685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1237" h="2685327">
                <a:moveTo>
                  <a:pt x="635748" y="0"/>
                </a:moveTo>
                <a:lnTo>
                  <a:pt x="1075586" y="115747"/>
                </a:lnTo>
                <a:lnTo>
                  <a:pt x="1445976" y="995423"/>
                </a:lnTo>
                <a:lnTo>
                  <a:pt x="2105733" y="914400"/>
                </a:lnTo>
                <a:lnTo>
                  <a:pt x="2881237" y="1076446"/>
                </a:lnTo>
                <a:lnTo>
                  <a:pt x="2580295" y="1747777"/>
                </a:lnTo>
                <a:lnTo>
                  <a:pt x="901966" y="2685327"/>
                </a:lnTo>
                <a:lnTo>
                  <a:pt x="0" y="2008853"/>
                </a:lnTo>
                <a:lnTo>
                  <a:pt x="0" y="1501840"/>
                </a:lnTo>
                <a:close/>
              </a:path>
            </a:pathLst>
          </a:custGeom>
        </p:spPr>
      </p:pic>
      <p:pic>
        <p:nvPicPr>
          <p:cNvPr id="13" name="图片 12">
            <a:extLst>
              <a:ext uri="{FF2B5EF4-FFF2-40B4-BE49-F238E27FC236}">
                <a16:creationId xmlns:a16="http://schemas.microsoft.com/office/drawing/2014/main" id="{63D3409E-1E07-45FC-B205-029B113C012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437573">
            <a:off x="-202774" y="4555007"/>
            <a:ext cx="2514163" cy="2514163"/>
          </a:xfrm>
          <a:prstGeom prst="rect">
            <a:avLst/>
          </a:prstGeom>
        </p:spPr>
      </p:pic>
      <p:sp>
        <p:nvSpPr>
          <p:cNvPr id="5" name="矩形: 对角圆角 4">
            <a:extLst>
              <a:ext uri="{FF2B5EF4-FFF2-40B4-BE49-F238E27FC236}">
                <a16:creationId xmlns:a16="http://schemas.microsoft.com/office/drawing/2014/main" id="{5BD3B75C-015C-4658-90A3-6FB9ABB5BA69}"/>
              </a:ext>
            </a:extLst>
          </p:cNvPr>
          <p:cNvSpPr/>
          <p:nvPr/>
        </p:nvSpPr>
        <p:spPr>
          <a:xfrm flipH="1">
            <a:off x="4602642" y="607733"/>
            <a:ext cx="2986715" cy="854779"/>
          </a:xfrm>
          <a:prstGeom prst="round2DiagRect">
            <a:avLst>
              <a:gd name="adj1" fmla="val 50000"/>
              <a:gd name="adj2" fmla="val 0"/>
            </a:avLst>
          </a:prstGeom>
          <a:solidFill>
            <a:srgbClr val="08657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字魂35号-经典雅黑" panose="02000000000000000000" pitchFamily="2" charset="-122"/>
              <a:ea typeface="字魂35号-经典雅黑" panose="02000000000000000000" pitchFamily="2" charset="-122"/>
            </a:endParaRPr>
          </a:p>
        </p:txBody>
      </p:sp>
      <p:sp>
        <p:nvSpPr>
          <p:cNvPr id="11" name="文本框 10">
            <a:extLst>
              <a:ext uri="{FF2B5EF4-FFF2-40B4-BE49-F238E27FC236}">
                <a16:creationId xmlns:a16="http://schemas.microsoft.com/office/drawing/2014/main" id="{E3EA058B-EB72-44B6-BFCB-70F0FE2344BC}"/>
              </a:ext>
            </a:extLst>
          </p:cNvPr>
          <p:cNvSpPr txBox="1"/>
          <p:nvPr/>
        </p:nvSpPr>
        <p:spPr>
          <a:xfrm>
            <a:off x="4778972" y="766046"/>
            <a:ext cx="2634054" cy="646331"/>
          </a:xfrm>
          <a:prstGeom prst="rect">
            <a:avLst/>
          </a:prstGeom>
          <a:noFill/>
        </p:spPr>
        <p:txBody>
          <a:bodyPr wrap="none" rtlCol="0">
            <a:spAutoFit/>
          </a:bodyPr>
          <a:lstStyle/>
          <a:p>
            <a:r>
              <a:rPr lang="en-US" altLang="zh-CN" sz="3600" b="1" smtClean="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rPr>
              <a:t>VẬN DỤNG</a:t>
            </a:r>
            <a:endParaRPr lang="zh-CN" altLang="en-US" sz="3600" b="1" dirty="0">
              <a:solidFill>
                <a:schemeClr val="bg1"/>
              </a:solidFill>
              <a:latin typeface="Times New Roman" panose="02020603050405020304" pitchFamily="18" charset="0"/>
              <a:ea typeface="字魂35号-经典雅黑" panose="02000000000000000000" pitchFamily="2" charset="-122"/>
              <a:cs typeface="Times New Roman" panose="02020603050405020304" pitchFamily="18" charset="0"/>
            </a:endParaRPr>
          </a:p>
        </p:txBody>
      </p:sp>
      <p:sp>
        <p:nvSpPr>
          <p:cNvPr id="2" name="Rectangle 1"/>
          <p:cNvSpPr/>
          <p:nvPr/>
        </p:nvSpPr>
        <p:spPr>
          <a:xfrm>
            <a:off x="1473958" y="1659225"/>
            <a:ext cx="10017457" cy="4401205"/>
          </a:xfrm>
          <a:prstGeom prst="rect">
            <a:avLst/>
          </a:prstGeom>
        </p:spPr>
        <p:txBody>
          <a:bodyPr wrap="square">
            <a:spAutoFit/>
          </a:bodyPr>
          <a:lstStyle/>
          <a:p>
            <a:pPr algn="just">
              <a:spcAft>
                <a:spcPts val="0"/>
              </a:spcAft>
            </a:pPr>
            <a:r>
              <a:rPr lang="en-US" sz="2800" kern="1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kern="100" smtClean="0">
                <a:effectLst/>
                <a:latin typeface="Times New Roman" panose="02020603050405020304" pitchFamily="18" charset="0"/>
                <a:ea typeface="Times New Roman" panose="02020603050405020304" pitchFamily="18" charset="0"/>
                <a:cs typeface="Times New Roman" panose="02020603050405020304" pitchFamily="18" charset="0"/>
              </a:rPr>
              <a:t>Nếu được chia sẻ kinh nghiệm liên quan đến việc trình bày ý kiến về một vấn đề xã hội, em sẽ chọn chia sẻ về cách tìm ý:</a:t>
            </a:r>
            <a:endParaRPr lang="en-US" sz="2800" b="1"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smtClean="0">
                <a:effectLst/>
                <a:latin typeface="Times New Roman" panose="02020603050405020304" pitchFamily="18" charset="0"/>
                <a:ea typeface="Times New Roman" panose="02020603050405020304" pitchFamily="18" charset="0"/>
                <a:cs typeface="Times New Roman" panose="02020603050405020304" pitchFamily="18" charset="0"/>
              </a:rPr>
              <a:t>- Dựa vào bài viết lựa chọn các ý chính, các chỗ có thể lược bỏ.</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smtClean="0">
                <a:effectLst/>
                <a:latin typeface="Times New Roman" panose="02020603050405020304" pitchFamily="18" charset="0"/>
                <a:ea typeface="Times New Roman" panose="02020603050405020304" pitchFamily="18" charset="0"/>
                <a:cs typeface="Times New Roman" panose="02020603050405020304" pitchFamily="18" charset="0"/>
              </a:rPr>
              <a:t>- Tìm những câu mở đầu, kết thúc bài nói phù hợp, nhằm gây chú ý, tạo ấn tượng đối với người nghe.</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smtClean="0">
                <a:effectLst/>
                <a:latin typeface="Times New Roman" panose="02020603050405020304" pitchFamily="18" charset="0"/>
                <a:ea typeface="Times New Roman" panose="02020603050405020304" pitchFamily="18" charset="0"/>
                <a:cs typeface="Times New Roman" panose="02020603050405020304" pitchFamily="18" charset="0"/>
              </a:rPr>
              <a:t>- Sử dụng công cụ hỗ trợ như: bản tóm tắt các ý chính đề khi cần chỉ nhìn lướt qua là nhớ, chuẩn bị tìm hình ảnh, video, sơ đồ, bảng biểu để trình chiếu nhằm tăng tính thuyết phục cho lí lẽ và bằng chứng.</a:t>
            </a:r>
            <a:endParaRPr lang="en-US" sz="2800" smtClean="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0"/>
              </a:spcAft>
            </a:pPr>
            <a:r>
              <a:rPr lang="en-US" sz="2800" kern="100" smtClean="0">
                <a:effectLst/>
                <a:latin typeface="Times New Roman" panose="02020603050405020304" pitchFamily="18" charset="0"/>
                <a:ea typeface="Times New Roman" panose="02020603050405020304" pitchFamily="18" charset="0"/>
                <a:cs typeface="Times New Roman" panose="02020603050405020304" pitchFamily="18" charset="0"/>
              </a:rPr>
              <a:t>- Dự kiến trước một số điểm thắc mắc mà người nghe có thể nêu lên để tìm cách trả lời, giải đáp.</a:t>
            </a:r>
            <a:endParaRPr lang="en-US" sz="28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114722"/>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0A759005-CB17-4450-AFFC-15A29CA478FB}"/>
              </a:ext>
            </a:extLst>
          </p:cNvPr>
          <p:cNvSpPr/>
          <p:nvPr/>
        </p:nvSpPr>
        <p:spPr>
          <a:xfrm>
            <a:off x="6096000" y="0"/>
            <a:ext cx="6096000" cy="6858000"/>
          </a:xfrm>
          <a:prstGeom prst="rect">
            <a:avLst/>
          </a:prstGeom>
          <a:solidFill>
            <a:srgbClr val="F5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 name="矩形 3">
            <a:extLst>
              <a:ext uri="{FF2B5EF4-FFF2-40B4-BE49-F238E27FC236}">
                <a16:creationId xmlns:a16="http://schemas.microsoft.com/office/drawing/2014/main" id="{B5D87940-3FD1-4F71-93FC-64491147262E}"/>
              </a:ext>
            </a:extLst>
          </p:cNvPr>
          <p:cNvSpPr/>
          <p:nvPr/>
        </p:nvSpPr>
        <p:spPr>
          <a:xfrm>
            <a:off x="213360" y="228600"/>
            <a:ext cx="11765280" cy="6355080"/>
          </a:xfrm>
          <a:prstGeom prst="rect">
            <a:avLst/>
          </a:prstGeom>
          <a:noFill/>
          <a:ln>
            <a:solidFill>
              <a:srgbClr val="F5E9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4">
            <a:extLst>
              <a:ext uri="{FF2B5EF4-FFF2-40B4-BE49-F238E27FC236}">
                <a16:creationId xmlns:a16="http://schemas.microsoft.com/office/drawing/2014/main" id="{BD210201-2824-4AB0-B389-231D8900A397}"/>
              </a:ext>
            </a:extLst>
          </p:cNvPr>
          <p:cNvSpPr/>
          <p:nvPr/>
        </p:nvSpPr>
        <p:spPr>
          <a:xfrm>
            <a:off x="6096000" y="274320"/>
            <a:ext cx="5882640" cy="63550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6" name="圆角矩形 33">
            <a:extLst>
              <a:ext uri="{FF2B5EF4-FFF2-40B4-BE49-F238E27FC236}">
                <a16:creationId xmlns:a16="http://schemas.microsoft.com/office/drawing/2014/main" id="{EF579238-B836-44CF-B04A-60AF717967C9}"/>
              </a:ext>
            </a:extLst>
          </p:cNvPr>
          <p:cNvSpPr/>
          <p:nvPr/>
        </p:nvSpPr>
        <p:spPr>
          <a:xfrm flipV="1">
            <a:off x="204787" y="525834"/>
            <a:ext cx="504742" cy="72000"/>
          </a:xfrm>
          <a:prstGeom prst="roundRect">
            <a:avLst>
              <a:gd name="adj" fmla="val 50000"/>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7" name="文本框 6">
            <a:extLst>
              <a:ext uri="{FF2B5EF4-FFF2-40B4-BE49-F238E27FC236}">
                <a16:creationId xmlns:a16="http://schemas.microsoft.com/office/drawing/2014/main" id="{A9BFC42D-C44F-4349-A2BA-E2B7BFBFBE80}"/>
              </a:ext>
            </a:extLst>
          </p:cNvPr>
          <p:cNvSpPr txBox="1"/>
          <p:nvPr/>
        </p:nvSpPr>
        <p:spPr>
          <a:xfrm>
            <a:off x="770436" y="380376"/>
            <a:ext cx="5009333" cy="707886"/>
          </a:xfrm>
          <a:prstGeom prst="rect">
            <a:avLst/>
          </a:prstGeom>
          <a:noFill/>
        </p:spPr>
        <p:txBody>
          <a:bodyPr vert="horz" wrap="square" rtlCol="0">
            <a:spAutoFit/>
          </a:bodyPr>
          <a:lstStyle>
            <a:defPPr>
              <a:defRPr lang="zh-CN"/>
            </a:defPPr>
            <a:lvl1pPr algn="dist">
              <a:defRPr sz="2800" b="1" spc="300">
                <a:solidFill>
                  <a:schemeClr val="accent4"/>
                </a:solidFill>
                <a:latin typeface="方正清刻本悦宋简体" panose="02000000000000000000" pitchFamily="2" charset="-122"/>
                <a:ea typeface="方正清刻本悦宋简体" panose="02000000000000000000" pitchFamily="2" charset="-122"/>
              </a:defRPr>
            </a:lvl1pPr>
          </a:lstStyle>
          <a:p>
            <a:pPr algn="l"/>
            <a:r>
              <a:rPr lang="en-US" altLang="zh-CN" sz="4000" smtClean="0">
                <a:solidFill>
                  <a:srgbClr val="C00000"/>
                </a:solidFill>
                <a:latin typeface="+mn-lt"/>
                <a:ea typeface="+mn-ea"/>
                <a:cs typeface="+mn-ea"/>
                <a:sym typeface="+mn-lt"/>
              </a:rPr>
              <a:t>NHẬN XÉT, DẶN DÒ</a:t>
            </a:r>
            <a:endParaRPr lang="zh-CN" altLang="en-US" sz="4000" dirty="0">
              <a:solidFill>
                <a:srgbClr val="C00000"/>
              </a:solidFill>
              <a:latin typeface="+mn-lt"/>
              <a:ea typeface="+mn-ea"/>
              <a:cs typeface="+mn-ea"/>
              <a:sym typeface="+mn-lt"/>
            </a:endParaRPr>
          </a:p>
        </p:txBody>
      </p:sp>
      <p:sp>
        <p:nvSpPr>
          <p:cNvPr id="8" name="圆角矩形 35">
            <a:extLst>
              <a:ext uri="{FF2B5EF4-FFF2-40B4-BE49-F238E27FC236}">
                <a16:creationId xmlns:a16="http://schemas.microsoft.com/office/drawing/2014/main" id="{5643D710-199C-4456-844D-D566A16C173C}"/>
              </a:ext>
            </a:extLst>
          </p:cNvPr>
          <p:cNvSpPr/>
          <p:nvPr/>
        </p:nvSpPr>
        <p:spPr>
          <a:xfrm flipV="1">
            <a:off x="442914" y="635617"/>
            <a:ext cx="266616" cy="72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9" name="圆角矩形 36">
            <a:extLst>
              <a:ext uri="{FF2B5EF4-FFF2-40B4-BE49-F238E27FC236}">
                <a16:creationId xmlns:a16="http://schemas.microsoft.com/office/drawing/2014/main" id="{E5B58F46-F9E1-44DB-92F2-20243EF17403}"/>
              </a:ext>
            </a:extLst>
          </p:cNvPr>
          <p:cNvSpPr/>
          <p:nvPr/>
        </p:nvSpPr>
        <p:spPr>
          <a:xfrm flipV="1">
            <a:off x="633413" y="743058"/>
            <a:ext cx="76115" cy="77803"/>
          </a:xfrm>
          <a:prstGeom prst="roundRect">
            <a:avLst>
              <a:gd name="adj" fmla="val 50000"/>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42" name="矩形 141">
            <a:extLst>
              <a:ext uri="{FF2B5EF4-FFF2-40B4-BE49-F238E27FC236}">
                <a16:creationId xmlns:a16="http://schemas.microsoft.com/office/drawing/2014/main" id="{5E7B9E9A-B1D7-48CE-A65B-5D353429FBE7}"/>
              </a:ext>
            </a:extLst>
          </p:cNvPr>
          <p:cNvSpPr/>
          <p:nvPr/>
        </p:nvSpPr>
        <p:spPr>
          <a:xfrm>
            <a:off x="442915" y="2018134"/>
            <a:ext cx="5193610" cy="3831180"/>
          </a:xfrm>
          <a:prstGeom prst="rect">
            <a:avLst/>
          </a:prstGeom>
          <a:noFill/>
          <a:ln w="44450">
            <a:solidFill>
              <a:srgbClr val="000000"/>
            </a:solidFill>
          </a:ln>
          <a:effectLst>
            <a:outerShdw blurRad="215900" dist="152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a:solidFill>
                <a:schemeClr val="tx1">
                  <a:lumMod val="75000"/>
                  <a:lumOff val="25000"/>
                </a:schemeClr>
              </a:solidFill>
              <a:cs typeface="+mn-ea"/>
              <a:sym typeface="+mn-lt"/>
            </a:endParaRPr>
          </a:p>
        </p:txBody>
      </p:sp>
      <p:pic>
        <p:nvPicPr>
          <p:cNvPr id="149" name="图片 148">
            <a:extLst>
              <a:ext uri="{FF2B5EF4-FFF2-40B4-BE49-F238E27FC236}">
                <a16:creationId xmlns:a16="http://schemas.microsoft.com/office/drawing/2014/main" id="{8280A719-1C94-4290-AB11-DE31415E43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20429742" flipH="1">
            <a:off x="6108050" y="1264253"/>
            <a:ext cx="6122601" cy="4615833"/>
          </a:xfrm>
          <a:prstGeom prst="rect">
            <a:avLst/>
          </a:prstGeom>
        </p:spPr>
      </p:pic>
      <p:sp>
        <p:nvSpPr>
          <p:cNvPr id="2" name="Rectangle 1"/>
          <p:cNvSpPr/>
          <p:nvPr/>
        </p:nvSpPr>
        <p:spPr>
          <a:xfrm>
            <a:off x="442913" y="2063662"/>
            <a:ext cx="5193611" cy="3785652"/>
          </a:xfrm>
          <a:prstGeom prst="rect">
            <a:avLst/>
          </a:prstGeom>
        </p:spPr>
        <p:txBody>
          <a:bodyPr wrap="square">
            <a:spAutoFit/>
          </a:bodyPr>
          <a:lstStyle/>
          <a:p>
            <a:pPr algn="just">
              <a:spcAft>
                <a:spcPts val="0"/>
              </a:spcAft>
            </a:pPr>
            <a:r>
              <a:rPr lang="en-US" sz="2400" b="1" smtClean="0">
                <a:solidFill>
                  <a:srgbClr val="FF0000"/>
                </a:solidFill>
                <a:effectLst/>
                <a:latin typeface="Times New Roman" panose="02020603050405020304" pitchFamily="18" charset="0"/>
                <a:ea typeface="Times New Roman" panose="02020603050405020304" pitchFamily="18" charset="0"/>
              </a:rPr>
              <a:t>- Đối với bài học tiết này:</a:t>
            </a:r>
            <a:endParaRPr lang="en-US" sz="2400" b="1" smtClean="0">
              <a:effectLst/>
              <a:latin typeface="Times New Roman" panose="02020603050405020304" pitchFamily="18" charset="0"/>
              <a:ea typeface="Times New Roman" panose="02020603050405020304" pitchFamily="18" charset="0"/>
            </a:endParaRPr>
          </a:p>
          <a:p>
            <a:pPr algn="just">
              <a:spcAft>
                <a:spcPts val="0"/>
              </a:spcAft>
            </a:pPr>
            <a:r>
              <a:rPr lang="de-DE" sz="2400" smtClean="0">
                <a:effectLst/>
                <a:latin typeface="Times New Roman" panose="02020603050405020304" pitchFamily="18" charset="0"/>
                <a:ea typeface="Times New Roman" panose="02020603050405020304" pitchFamily="18" charset="0"/>
              </a:rPr>
              <a:t> + Hoàn thành câu hỏi SGK nếu chưa hoàn thành.</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de-DE" sz="2400" smtClean="0">
                <a:effectLst/>
                <a:latin typeface="Times New Roman" panose="02020603050405020304" pitchFamily="18" charset="0"/>
                <a:ea typeface="Times New Roman" panose="02020603050405020304" pitchFamily="18" charset="0"/>
              </a:rPr>
              <a:t> + Ôn tập tốt kiến thức chuẩn bị cho bài kiểm tra cuối học kì I.</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b="1" smtClean="0">
                <a:solidFill>
                  <a:srgbClr val="FF0000"/>
                </a:solidFill>
                <a:effectLst/>
                <a:latin typeface="Times New Roman" panose="02020603050405020304" pitchFamily="18" charset="0"/>
                <a:ea typeface="Times New Roman" panose="02020603050405020304" pitchFamily="18" charset="0"/>
              </a:rPr>
              <a:t>- Đối với bài học tiết sau: </a:t>
            </a:r>
            <a:r>
              <a:rPr lang="en-US" sz="2400" b="1" i="1" smtClean="0">
                <a:effectLst/>
                <a:latin typeface="Times New Roman" panose="02020603050405020304" pitchFamily="18" charset="0"/>
                <a:ea typeface="Times New Roman" panose="02020603050405020304" pitchFamily="18" charset="0"/>
              </a:rPr>
              <a:t>“Kiểm tra cuối kì I”.</a:t>
            </a:r>
            <a:endParaRPr lang="en-US" sz="2400" smtClean="0">
              <a:effectLst/>
              <a:latin typeface="Times New Roman" panose="02020603050405020304" pitchFamily="18" charset="0"/>
              <a:ea typeface="Times New Roman" panose="02020603050405020304" pitchFamily="18" charset="0"/>
            </a:endParaRPr>
          </a:p>
          <a:p>
            <a:pPr algn="just">
              <a:spcAft>
                <a:spcPts val="0"/>
              </a:spcAft>
            </a:pPr>
            <a:r>
              <a:rPr lang="en-US" sz="2400" smtClean="0">
                <a:effectLst/>
                <a:latin typeface="Times New Roman" panose="02020603050405020304" pitchFamily="18" charset="0"/>
                <a:ea typeface="Times New Roman" panose="02020603050405020304" pitchFamily="18" charset="0"/>
              </a:rPr>
              <a:t> + Ôn tập toàn bộ kiến thức đã học và theo hướng dẫn của đề cương ôn tập.</a:t>
            </a:r>
          </a:p>
          <a:p>
            <a:pPr algn="just">
              <a:spcAft>
                <a:spcPts val="0"/>
              </a:spcAft>
            </a:pPr>
            <a:r>
              <a:rPr lang="en-US" sz="2400" smtClean="0">
                <a:effectLst/>
                <a:latin typeface="Times New Roman" panose="02020603050405020304" pitchFamily="18" charset="0"/>
                <a:ea typeface="Times New Roman" panose="02020603050405020304" pitchFamily="18" charset="0"/>
              </a:rPr>
              <a:t> + Nắm kĩ cách viết bài văn tự sự.</a:t>
            </a:r>
            <a:endParaRPr lang="en-US" sz="24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3489538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grpId="0" nodeType="withEffect" p14:presetBounceEnd="52000">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14:bounceEnd="52000">
                                          <p:cBhvr additive="base">
                                            <p:cTn id="7" dur="1500" fill="hold"/>
                                            <p:tgtEl>
                                              <p:spTgt spid="142"/>
                                            </p:tgtEl>
                                            <p:attrNameLst>
                                              <p:attrName>ppt_x</p:attrName>
                                            </p:attrNameLst>
                                          </p:cBhvr>
                                          <p:tavLst>
                                            <p:tav tm="0">
                                              <p:val>
                                                <p:strVal val="#ppt_x"/>
                                              </p:val>
                                            </p:tav>
                                            <p:tav tm="100000">
                                              <p:val>
                                                <p:strVal val="#ppt_x"/>
                                              </p:val>
                                            </p:tav>
                                          </p:tavLst>
                                        </p:anim>
                                        <p:anim calcmode="lin" valueType="num" p14:bounceEnd="52000">
                                          <p:cBhvr additive="base">
                                            <p:cTn id="8" dur="1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8000" fill="hold" grpId="0" nodeType="withEffect">
                                      <p:stCondLst>
                                        <p:cond delay="0"/>
                                      </p:stCondLst>
                                      <p:childTnLst>
                                        <p:set>
                                          <p:cBhvr>
                                            <p:cTn id="6" dur="1" fill="hold">
                                              <p:stCondLst>
                                                <p:cond delay="0"/>
                                              </p:stCondLst>
                                            </p:cTn>
                                            <p:tgtEl>
                                              <p:spTgt spid="142"/>
                                            </p:tgtEl>
                                            <p:attrNameLst>
                                              <p:attrName>style.visibility</p:attrName>
                                            </p:attrNameLst>
                                          </p:cBhvr>
                                          <p:to>
                                            <p:strVal val="visible"/>
                                          </p:to>
                                        </p:set>
                                        <p:anim calcmode="lin" valueType="num">
                                          <p:cBhvr additive="base">
                                            <p:cTn id="7" dur="1500" fill="hold"/>
                                            <p:tgtEl>
                                              <p:spTgt spid="142"/>
                                            </p:tgtEl>
                                            <p:attrNameLst>
                                              <p:attrName>ppt_x</p:attrName>
                                            </p:attrNameLst>
                                          </p:cBhvr>
                                          <p:tavLst>
                                            <p:tav tm="0">
                                              <p:val>
                                                <p:strVal val="#ppt_x"/>
                                              </p:val>
                                            </p:tav>
                                            <p:tav tm="100000">
                                              <p:val>
                                                <p:strVal val="#ppt_x"/>
                                              </p:val>
                                            </p:tav>
                                          </p:tavLst>
                                        </p:anim>
                                        <p:anim calcmode="lin" valueType="num">
                                          <p:cBhvr additive="base">
                                            <p:cTn id="8" dur="1500" fill="hold"/>
                                            <p:tgtEl>
                                              <p:spTgt spid="1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 grpId="0" animBg="1"/>
        </p:bld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a:extLst>
              <a:ext uri="{FF2B5EF4-FFF2-40B4-BE49-F238E27FC236}">
                <a16:creationId xmlns:a16="http://schemas.microsoft.com/office/drawing/2014/main" id="{62982623-F549-4A30-8BAF-06B51D0669F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8831"/>
            <a:ext cx="12192000" cy="6849170"/>
          </a:xfrm>
          <a:prstGeom prst="rect">
            <a:avLst/>
          </a:prstGeom>
        </p:spPr>
      </p:pic>
      <p:pic>
        <p:nvPicPr>
          <p:cNvPr id="5" name="图片 4">
            <a:extLst>
              <a:ext uri="{FF2B5EF4-FFF2-40B4-BE49-F238E27FC236}">
                <a16:creationId xmlns:a16="http://schemas.microsoft.com/office/drawing/2014/main" id="{ABF4F961-4129-47E6-A1C1-72C2019607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28800" y="519177"/>
            <a:ext cx="8871096" cy="5819645"/>
          </a:xfrm>
          <a:prstGeom prst="rect">
            <a:avLst/>
          </a:prstGeom>
        </p:spPr>
      </p:pic>
      <p:sp>
        <p:nvSpPr>
          <p:cNvPr id="7" name="矩形 6">
            <a:extLst>
              <a:ext uri="{FF2B5EF4-FFF2-40B4-BE49-F238E27FC236}">
                <a16:creationId xmlns:a16="http://schemas.microsoft.com/office/drawing/2014/main" id="{CCB24821-B7E9-401C-BDCA-2A9441646958}"/>
              </a:ext>
            </a:extLst>
          </p:cNvPr>
          <p:cNvSpPr/>
          <p:nvPr/>
        </p:nvSpPr>
        <p:spPr>
          <a:xfrm>
            <a:off x="2240279" y="2143056"/>
            <a:ext cx="7711440" cy="1862048"/>
          </a:xfrm>
          <a:prstGeom prst="rect">
            <a:avLst/>
          </a:prstGeom>
        </p:spPr>
        <p:txBody>
          <a:bodyPr wrap="square">
            <a:spAutoFit/>
          </a:bodyPr>
          <a:lstStyle/>
          <a:p>
            <a:pPr algn="ctr"/>
            <a:r>
              <a:rPr lang="en-US" altLang="zh-CN" sz="11500" b="1" dirty="0">
                <a:solidFill>
                  <a:srgbClr val="B06C3E"/>
                </a:solidFill>
                <a:cs typeface="+mn-ea"/>
                <a:sym typeface="+mn-lt"/>
              </a:rPr>
              <a:t>Thanks you!</a:t>
            </a:r>
            <a:endParaRPr lang="zh-CN" altLang="en-US" sz="11500" dirty="0">
              <a:solidFill>
                <a:srgbClr val="B06C3E"/>
              </a:solidFill>
              <a:cs typeface="+mn-ea"/>
              <a:sym typeface="+mn-lt"/>
            </a:endParaRPr>
          </a:p>
        </p:txBody>
      </p:sp>
    </p:spTree>
    <p:extLst>
      <p:ext uri="{BB962C8B-B14F-4D97-AF65-F5344CB8AC3E}">
        <p14:creationId xmlns:p14="http://schemas.microsoft.com/office/powerpoint/2010/main" val="1526215408"/>
      </p:ext>
    </p:extLst>
  </p:cSld>
  <p:clrMapOvr>
    <a:masterClrMapping/>
  </p:clrMapOvr>
  <mc:AlternateContent xmlns:mc="http://schemas.openxmlformats.org/markup-compatibility/2006" xmlns:p14="http://schemas.microsoft.com/office/powerpoint/2010/main">
    <mc:Choice Requires="p14">
      <p:transition spd="slow" p14:dur="800" advClick="0">
        <p:circle/>
      </p:transition>
    </mc:Choice>
    <mc:Fallback xmlns="">
      <p:transition spd="slow" advClick="0">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750" fill="hold"/>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id="12" dur="1750" fill="hold"/>
                                        <p:tgtEl>
                                          <p:spTgt spid="7"/>
                                        </p:tgtEl>
                                        <p:attrNameLst>
                                          <p:attrName>ppt_y</p:attrName>
                                        </p:attrNameLst>
                                      </p:cBhvr>
                                      <p:tavLst>
                                        <p:tav tm="0">
                                          <p:val>
                                            <p:strVal val="#ppt_y"/>
                                          </p:val>
                                        </p:tav>
                                        <p:tav tm="100000">
                                          <p:val>
                                            <p:strVal val="#ppt_y"/>
                                          </p:val>
                                        </p:tav>
                                      </p:tavLst>
                                    </p:anim>
                                    <p:anim calcmode="lin" valueType="num">
                                      <p:cBhvr>
                                        <p:cTn id="13" dur="1750" fill="hold"/>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id="14" dur="1750" fill="hold"/>
                                        <p:tgtEl>
                                          <p:spTgt spid="7"/>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750" tmFilter="0,0; .5, 1; 1, 1"/>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a:extLst>
              <a:ext uri="{FF2B5EF4-FFF2-40B4-BE49-F238E27FC236}">
                <a16:creationId xmlns:a16="http://schemas.microsoft.com/office/drawing/2014/main" id="{C9031C0E-331F-4FD5-A346-9FFC8535FF83}"/>
              </a:ext>
            </a:extLst>
          </p:cNvPr>
          <p:cNvGrpSpPr/>
          <p:nvPr/>
        </p:nvGrpSpPr>
        <p:grpSpPr>
          <a:xfrm>
            <a:off x="0" y="-3208"/>
            <a:ext cx="12192000" cy="6912008"/>
            <a:chOff x="0" y="-3208"/>
            <a:chExt cx="12192000" cy="6912008"/>
          </a:xfrm>
        </p:grpSpPr>
        <p:grpSp>
          <p:nvGrpSpPr>
            <p:cNvPr id="28" name="组合 27">
              <a:extLst>
                <a:ext uri="{FF2B5EF4-FFF2-40B4-BE49-F238E27FC236}">
                  <a16:creationId xmlns:a16="http://schemas.microsoft.com/office/drawing/2014/main" id="{F9954EE5-9213-492D-A9B5-4171033592D9}"/>
                </a:ext>
              </a:extLst>
            </p:cNvPr>
            <p:cNvGrpSpPr/>
            <p:nvPr/>
          </p:nvGrpSpPr>
          <p:grpSpPr>
            <a:xfrm>
              <a:off x="6792886" y="0"/>
              <a:ext cx="5399114" cy="6858002"/>
              <a:chOff x="6792886" y="0"/>
              <a:chExt cx="5399114" cy="6858002"/>
            </a:xfrm>
          </p:grpSpPr>
          <p:pic>
            <p:nvPicPr>
              <p:cNvPr id="32" name="图片 31">
                <a:extLst>
                  <a:ext uri="{FF2B5EF4-FFF2-40B4-BE49-F238E27FC236}">
                    <a16:creationId xmlns:a16="http://schemas.microsoft.com/office/drawing/2014/main" id="{0CDA5D93-08E6-40C7-A030-31F4ECC0CFC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33" name="图片 32">
                <a:extLst>
                  <a:ext uri="{FF2B5EF4-FFF2-40B4-BE49-F238E27FC236}">
                    <a16:creationId xmlns:a16="http://schemas.microsoft.com/office/drawing/2014/main" id="{EB1509C7-1847-4BAB-9B6A-2CD9C5FE702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9" name="组合 28">
              <a:extLst>
                <a:ext uri="{FF2B5EF4-FFF2-40B4-BE49-F238E27FC236}">
                  <a16:creationId xmlns:a16="http://schemas.microsoft.com/office/drawing/2014/main" id="{55575FB1-8556-4790-AD0E-F4F421D3740F}"/>
                </a:ext>
              </a:extLst>
            </p:cNvPr>
            <p:cNvGrpSpPr/>
            <p:nvPr/>
          </p:nvGrpSpPr>
          <p:grpSpPr>
            <a:xfrm>
              <a:off x="0" y="-3208"/>
              <a:ext cx="5399114" cy="6912008"/>
              <a:chOff x="0" y="-3208"/>
              <a:chExt cx="5399114" cy="6912008"/>
            </a:xfrm>
          </p:grpSpPr>
          <p:pic>
            <p:nvPicPr>
              <p:cNvPr id="30" name="图片 29">
                <a:extLst>
                  <a:ext uri="{FF2B5EF4-FFF2-40B4-BE49-F238E27FC236}">
                    <a16:creationId xmlns:a16="http://schemas.microsoft.com/office/drawing/2014/main" id="{848094B5-5F57-4212-90B4-6ADEF114382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31" name="图片 30">
                <a:extLst>
                  <a:ext uri="{FF2B5EF4-FFF2-40B4-BE49-F238E27FC236}">
                    <a16:creationId xmlns:a16="http://schemas.microsoft.com/office/drawing/2014/main" id="{69930AE7-E86D-4D67-9BAF-A4CB385131DB}"/>
                  </a:ext>
                </a:extLst>
              </p:cNvPr>
              <p:cNvPicPr>
                <a:picLocks noChangeAspect="1"/>
              </p:cNvPicPr>
              <p:nvPr/>
            </p:nvPicPr>
            <p:blipFill rotWithShape="1">
              <a:blip r:embed="rId3">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grpSp>
      <p:sp>
        <p:nvSpPr>
          <p:cNvPr id="8" name="矩形 7">
            <a:extLst>
              <a:ext uri="{FF2B5EF4-FFF2-40B4-BE49-F238E27FC236}">
                <a16:creationId xmlns:a16="http://schemas.microsoft.com/office/drawing/2014/main" id="{F3911514-689F-48F4-935D-EA437EC0CE52}"/>
              </a:ext>
            </a:extLst>
          </p:cNvPr>
          <p:cNvSpPr/>
          <p:nvPr/>
        </p:nvSpPr>
        <p:spPr>
          <a:xfrm>
            <a:off x="1282700" y="16129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spcAft>
                <a:spcPts val="0"/>
              </a:spcAft>
            </a:pPr>
            <a:endParaRPr lang="en-US" sz="1600">
              <a:effectLst/>
              <a:latin typeface="Times New Roman" panose="02020603050405020304" pitchFamily="18" charset="0"/>
              <a:ea typeface="Times New Roman" panose="02020603050405020304" pitchFamily="18" charset="0"/>
            </a:endParaRPr>
          </a:p>
        </p:txBody>
      </p:sp>
      <p:sp>
        <p:nvSpPr>
          <p:cNvPr id="10" name="矩形 9">
            <a:extLst>
              <a:ext uri="{FF2B5EF4-FFF2-40B4-BE49-F238E27FC236}">
                <a16:creationId xmlns:a16="http://schemas.microsoft.com/office/drawing/2014/main" id="{104231F4-AC5D-49F5-BC98-282DB72EE54F}"/>
              </a:ext>
            </a:extLst>
          </p:cNvPr>
          <p:cNvSpPr/>
          <p:nvPr/>
        </p:nvSpPr>
        <p:spPr>
          <a:xfrm>
            <a:off x="1583139" y="2524836"/>
            <a:ext cx="8939283" cy="1654610"/>
          </a:xfrm>
          <a:prstGeom prst="rect">
            <a:avLst/>
          </a:prstGeom>
          <a:solidFill>
            <a:srgbClr val="86B17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scene3d>
              <a:camera prst="orthographicFront"/>
              <a:lightRig rig="threePt" dir="t"/>
            </a:scene3d>
            <a:sp3d contourW="12700"/>
          </a:bodyPr>
          <a:lstStyle/>
          <a:p>
            <a:pPr algn="ctr">
              <a:defRPr/>
            </a:pPr>
            <a:r>
              <a:rPr lang="vi-VN" sz="4800" b="1" u="sng" smtClean="0">
                <a:solidFill>
                  <a:srgbClr val="002060"/>
                </a:solidFill>
                <a:latin typeface="Times New Roman" panose="02020603050405020304" pitchFamily="18" charset="0"/>
                <a:ea typeface="Times New Roman" panose="02020603050405020304" pitchFamily="18" charset="0"/>
              </a:rPr>
              <a:t>HOẠT </a:t>
            </a:r>
            <a:r>
              <a:rPr lang="vi-VN" sz="4800" b="1" u="sng">
                <a:solidFill>
                  <a:srgbClr val="002060"/>
                </a:solidFill>
                <a:latin typeface="Times New Roman" panose="02020603050405020304" pitchFamily="18" charset="0"/>
                <a:ea typeface="Times New Roman" panose="02020603050405020304" pitchFamily="18" charset="0"/>
              </a:rPr>
              <a:t>ĐỘNG </a:t>
            </a:r>
            <a:r>
              <a:rPr lang="en-US" sz="4800" b="1" u="sng" smtClean="0">
                <a:solidFill>
                  <a:srgbClr val="002060"/>
                </a:solidFill>
                <a:latin typeface="Times New Roman" panose="02020603050405020304" pitchFamily="18" charset="0"/>
                <a:ea typeface="Times New Roman" panose="02020603050405020304" pitchFamily="18" charset="0"/>
              </a:rPr>
              <a:t>2</a:t>
            </a:r>
            <a:r>
              <a:rPr lang="vi-VN" sz="4800" b="1" u="sng" smtClean="0">
                <a:solidFill>
                  <a:srgbClr val="002060"/>
                </a:solidFill>
                <a:latin typeface="Times New Roman" panose="02020603050405020304" pitchFamily="18" charset="0"/>
                <a:ea typeface="Times New Roman" panose="02020603050405020304" pitchFamily="18" charset="0"/>
              </a:rPr>
              <a:t>:</a:t>
            </a:r>
            <a:r>
              <a:rPr lang="vi-VN" sz="4800" b="1" smtClean="0">
                <a:solidFill>
                  <a:srgbClr val="002060"/>
                </a:solidFill>
                <a:latin typeface="Times New Roman" panose="02020603050405020304" pitchFamily="18" charset="0"/>
                <a:ea typeface="Times New Roman" panose="02020603050405020304" pitchFamily="18" charset="0"/>
              </a:rPr>
              <a:t> </a:t>
            </a:r>
            <a:r>
              <a:rPr lang="vi-VN" sz="4800" b="1">
                <a:solidFill>
                  <a:srgbClr val="002060"/>
                </a:solidFill>
                <a:latin typeface="Times New Roman" panose="02020603050405020304" pitchFamily="18" charset="0"/>
                <a:ea typeface="Times New Roman" panose="02020603050405020304" pitchFamily="18" charset="0"/>
              </a:rPr>
              <a:t>HÌNH THÀNH KIẾN THỨC MỚI</a:t>
            </a:r>
            <a:r>
              <a:rPr lang="en-US" sz="4800" b="1">
                <a:solidFill>
                  <a:srgbClr val="002060"/>
                </a:solidFill>
                <a:latin typeface="Times New Roman" panose="02020603050405020304" pitchFamily="18" charset="0"/>
                <a:ea typeface="Times New Roman" panose="02020603050405020304" pitchFamily="18" charset="0"/>
              </a:rPr>
              <a:t> (ÔN TẬP)</a:t>
            </a:r>
            <a:endParaRPr lang="en-US" sz="4400">
              <a:solidFill>
                <a:srgbClr val="00206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29616585"/>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a:extLst>
              <a:ext uri="{FF2B5EF4-FFF2-40B4-BE49-F238E27FC236}">
                <a16:creationId xmlns:a16="http://schemas.microsoft.com/office/drawing/2014/main" id="{8CB1288C-5251-4022-86EC-22E0F99AB12D}"/>
              </a:ext>
            </a:extLst>
          </p:cNvPr>
          <p:cNvPicPr>
            <a:picLocks noChangeAspect="1"/>
          </p:cNvPicPr>
          <p:nvPr/>
        </p:nvPicPr>
        <p:blipFill>
          <a:blip r:embed="rId3"/>
          <a:stretch>
            <a:fillRect/>
          </a:stretch>
        </p:blipFill>
        <p:spPr>
          <a:xfrm flipH="1">
            <a:off x="22525" y="1783249"/>
            <a:ext cx="3102811" cy="3187608"/>
          </a:xfrm>
          <a:prstGeom prst="rect">
            <a:avLst/>
          </a:prstGeom>
        </p:spPr>
      </p:pic>
      <p:graphicFrame>
        <p:nvGraphicFramePr>
          <p:cNvPr id="2" name="Table 1"/>
          <p:cNvGraphicFramePr>
            <a:graphicFrameLocks noGrp="1"/>
          </p:cNvGraphicFramePr>
          <p:nvPr>
            <p:extLst>
              <p:ext uri="{D42A27DB-BD31-4B8C-83A1-F6EECF244321}">
                <p14:modId xmlns:p14="http://schemas.microsoft.com/office/powerpoint/2010/main" val="112210866"/>
              </p:ext>
            </p:extLst>
          </p:nvPr>
        </p:nvGraphicFramePr>
        <p:xfrm>
          <a:off x="2990532" y="1769606"/>
          <a:ext cx="8773838" cy="4992624"/>
        </p:xfrm>
        <a:graphic>
          <a:graphicData uri="http://schemas.openxmlformats.org/drawingml/2006/table">
            <a:tbl>
              <a:tblPr firstRow="1" firstCol="1" bandRow="1"/>
              <a:tblGrid>
                <a:gridCol w="1706149">
                  <a:extLst>
                    <a:ext uri="{9D8B030D-6E8A-4147-A177-3AD203B41FA5}">
                      <a16:colId xmlns:a16="http://schemas.microsoft.com/office/drawing/2014/main" val="2742854557"/>
                    </a:ext>
                  </a:extLst>
                </a:gridCol>
                <a:gridCol w="7067689">
                  <a:extLst>
                    <a:ext uri="{9D8B030D-6E8A-4147-A177-3AD203B41FA5}">
                      <a16:colId xmlns:a16="http://schemas.microsoft.com/office/drawing/2014/main" val="728529932"/>
                    </a:ext>
                  </a:extLst>
                </a:gridCol>
              </a:tblGrid>
              <a:tr h="336550">
                <a:tc>
                  <a:txBody>
                    <a:bodyPr/>
                    <a:lstStyle/>
                    <a:p>
                      <a:pPr algn="ctr">
                        <a:lnSpc>
                          <a:spcPct val="130000"/>
                        </a:lnSpc>
                        <a:spcAft>
                          <a:spcPts val="0"/>
                        </a:spcAft>
                      </a:pPr>
                      <a:r>
                        <a:rPr lang="de-DE" sz="3600" b="1">
                          <a:solidFill>
                            <a:srgbClr val="000000"/>
                          </a:solidFill>
                          <a:effectLst/>
                          <a:latin typeface="Times New Roman" panose="02020603050405020304" pitchFamily="18" charset="0"/>
                          <a:ea typeface="Times New Roman" panose="02020603050405020304" pitchFamily="18" charset="0"/>
                        </a:rPr>
                        <a:t>Nhóm</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algn="ctr">
                        <a:lnSpc>
                          <a:spcPct val="130000"/>
                        </a:lnSpc>
                        <a:spcAft>
                          <a:spcPts val="0"/>
                        </a:spcAft>
                      </a:pPr>
                      <a:r>
                        <a:rPr lang="de-DE" sz="3600" b="1">
                          <a:solidFill>
                            <a:srgbClr val="000000"/>
                          </a:solidFill>
                          <a:effectLst/>
                          <a:latin typeface="Times New Roman" panose="02020603050405020304" pitchFamily="18" charset="0"/>
                          <a:ea typeface="Times New Roman" panose="02020603050405020304" pitchFamily="18" charset="0"/>
                        </a:rPr>
                        <a:t>Nhiệm vụ</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4193785073"/>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1</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a:t>
                      </a:r>
                      <a:r>
                        <a:rPr lang="vi-VN" sz="3600">
                          <a:solidFill>
                            <a:srgbClr val="000000"/>
                          </a:solidFill>
                          <a:effectLst/>
                          <a:latin typeface="Times New Roman" panose="02020603050405020304" pitchFamily="18" charset="0"/>
                          <a:ea typeface="Times New Roman" panose="02020603050405020304" pitchFamily="18" charset="0"/>
                        </a:rPr>
                        <a:t>câu hỏi </a:t>
                      </a:r>
                      <a:r>
                        <a:rPr lang="de-DE" sz="3600">
                          <a:solidFill>
                            <a:srgbClr val="000000"/>
                          </a:solidFill>
                          <a:effectLst/>
                          <a:latin typeface="Times New Roman" panose="02020603050405020304" pitchFamily="18" charset="0"/>
                          <a:ea typeface="Times New Roman" panose="02020603050405020304" pitchFamily="18" charset="0"/>
                        </a:rPr>
                        <a:t>phần ĐỌC</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370899267"/>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2</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a:t>
                      </a:r>
                      <a:r>
                        <a:rPr lang="vi-VN" sz="3600">
                          <a:solidFill>
                            <a:srgbClr val="000000"/>
                          </a:solidFill>
                          <a:effectLst/>
                          <a:latin typeface="Times New Roman" panose="02020603050405020304" pitchFamily="18" charset="0"/>
                          <a:ea typeface="Times New Roman" panose="02020603050405020304" pitchFamily="18" charset="0"/>
                        </a:rPr>
                        <a:t>câu hỏi </a:t>
                      </a:r>
                      <a:r>
                        <a:rPr lang="de-DE" sz="3600">
                          <a:solidFill>
                            <a:srgbClr val="000000"/>
                          </a:solidFill>
                          <a:effectLst/>
                          <a:latin typeface="Times New Roman" panose="02020603050405020304" pitchFamily="18" charset="0"/>
                          <a:ea typeface="Times New Roman" panose="02020603050405020304" pitchFamily="18" charset="0"/>
                        </a:rPr>
                        <a:t>phần TIẾNG VIỆT</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169393722"/>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3</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A0D4"/>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a:t>
                      </a:r>
                      <a:r>
                        <a:rPr lang="vi-VN" sz="3600">
                          <a:solidFill>
                            <a:srgbClr val="000000"/>
                          </a:solidFill>
                          <a:effectLst/>
                          <a:latin typeface="Times New Roman" panose="02020603050405020304" pitchFamily="18" charset="0"/>
                          <a:ea typeface="Times New Roman" panose="02020603050405020304" pitchFamily="18" charset="0"/>
                        </a:rPr>
                        <a:t>câu hỏi </a:t>
                      </a:r>
                      <a:r>
                        <a:rPr lang="en-US" sz="3600">
                          <a:solidFill>
                            <a:srgbClr val="000000"/>
                          </a:solidFill>
                          <a:effectLst/>
                          <a:latin typeface="Times New Roman" panose="02020603050405020304" pitchFamily="18" charset="0"/>
                          <a:ea typeface="Times New Roman" panose="02020603050405020304" pitchFamily="18" charset="0"/>
                        </a:rPr>
                        <a:t>1, 2 </a:t>
                      </a:r>
                      <a:r>
                        <a:rPr lang="de-DE" sz="3600">
                          <a:solidFill>
                            <a:srgbClr val="000000"/>
                          </a:solidFill>
                          <a:effectLst/>
                          <a:latin typeface="Times New Roman" panose="02020603050405020304" pitchFamily="18" charset="0"/>
                          <a:ea typeface="Times New Roman" panose="02020603050405020304" pitchFamily="18" charset="0"/>
                        </a:rPr>
                        <a:t>phần </a:t>
                      </a:r>
                      <a:r>
                        <a:rPr lang="vi-VN" sz="3600">
                          <a:solidFill>
                            <a:srgbClr val="000000"/>
                          </a:solidFill>
                          <a:effectLst/>
                          <a:latin typeface="Times New Roman" panose="02020603050405020304" pitchFamily="18" charset="0"/>
                          <a:ea typeface="Times New Roman" panose="02020603050405020304" pitchFamily="18" charset="0"/>
                        </a:rPr>
                        <a:t>VIẾT</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A0D4"/>
                    </a:solidFill>
                  </a:tcPr>
                </a:tc>
                <a:extLst>
                  <a:ext uri="{0D108BD9-81ED-4DB2-BD59-A6C34878D82A}">
                    <a16:rowId xmlns:a16="http://schemas.microsoft.com/office/drawing/2014/main" val="1828853202"/>
                  </a:ext>
                </a:extLst>
              </a:tr>
              <a:tr h="0">
                <a:tc>
                  <a:txBody>
                    <a:bodyPr/>
                    <a:lstStyle/>
                    <a:p>
                      <a:pPr algn="ctr">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Nhóm 4</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just">
                        <a:lnSpc>
                          <a:spcPct val="130000"/>
                        </a:lnSpc>
                        <a:spcAft>
                          <a:spcPts val="0"/>
                        </a:spcAft>
                      </a:pPr>
                      <a:r>
                        <a:rPr lang="de-DE" sz="3600">
                          <a:solidFill>
                            <a:srgbClr val="000000"/>
                          </a:solidFill>
                          <a:effectLst/>
                          <a:latin typeface="Times New Roman" panose="02020603050405020304" pitchFamily="18" charset="0"/>
                          <a:ea typeface="Times New Roman" panose="02020603050405020304" pitchFamily="18" charset="0"/>
                        </a:rPr>
                        <a:t>Hoàn thành câu hỏi 1, 2, 4 </a:t>
                      </a:r>
                      <a:r>
                        <a:rPr lang="vi-VN" sz="3600">
                          <a:solidFill>
                            <a:srgbClr val="000000"/>
                          </a:solidFill>
                          <a:effectLst/>
                          <a:latin typeface="Times New Roman" panose="02020603050405020304" pitchFamily="18" charset="0"/>
                          <a:ea typeface="Times New Roman" panose="02020603050405020304" pitchFamily="18" charset="0"/>
                        </a:rPr>
                        <a:t>phần NÓI VÀ NGHE</a:t>
                      </a:r>
                      <a:endParaRPr lang="en-US" sz="3600">
                        <a:effectLst/>
                        <a:latin typeface="Times New Roman" panose="02020603050405020304" pitchFamily="18" charset="0"/>
                        <a:ea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2637295847"/>
                  </a:ext>
                </a:extLst>
              </a:tr>
            </a:tbl>
          </a:graphicData>
        </a:graphic>
      </p:graphicFrame>
      <p:grpSp>
        <p:nvGrpSpPr>
          <p:cNvPr id="16" name="Group 15">
            <a:extLst>
              <a:ext uri="{FF2B5EF4-FFF2-40B4-BE49-F238E27FC236}">
                <a16:creationId xmlns:a16="http://schemas.microsoft.com/office/drawing/2014/main" id="{521F04B2-9997-43BB-9787-E264AE75B00F}"/>
              </a:ext>
            </a:extLst>
          </p:cNvPr>
          <p:cNvGrpSpPr/>
          <p:nvPr/>
        </p:nvGrpSpPr>
        <p:grpSpPr>
          <a:xfrm>
            <a:off x="2516126" y="51594"/>
            <a:ext cx="7167347" cy="1590301"/>
            <a:chOff x="2379646" y="-153126"/>
            <a:chExt cx="7167347" cy="1590301"/>
          </a:xfrm>
        </p:grpSpPr>
        <p:pic>
          <p:nvPicPr>
            <p:cNvPr id="17" name="Picture 16">
              <a:extLst>
                <a:ext uri="{FF2B5EF4-FFF2-40B4-BE49-F238E27FC236}">
                  <a16:creationId xmlns:a16="http://schemas.microsoft.com/office/drawing/2014/main" id="{C21C43CA-957F-4A2B-9787-CEDE3443092E}"/>
                </a:ext>
              </a:extLst>
            </p:cNvPr>
            <p:cNvPicPr>
              <a:picLocks noChangeAspect="1"/>
            </p:cNvPicPr>
            <p:nvPr/>
          </p:nvPicPr>
          <p:blipFill rotWithShape="1">
            <a:blip r:embed="rId4">
              <a:extLst>
                <a:ext uri="{28A0092B-C50C-407E-A947-70E740481C1C}">
                  <a14:useLocalDpi xmlns:a14="http://schemas.microsoft.com/office/drawing/2010/main" val="0"/>
                </a:ext>
              </a:extLst>
            </a:blip>
            <a:srcRect t="25445" b="24554"/>
            <a:stretch/>
          </p:blipFill>
          <p:spPr>
            <a:xfrm>
              <a:off x="2379646" y="-153126"/>
              <a:ext cx="7167347" cy="1590301"/>
            </a:xfrm>
            <a:prstGeom prst="rect">
              <a:avLst/>
            </a:prstGeom>
          </p:spPr>
        </p:pic>
        <p:sp>
          <p:nvSpPr>
            <p:cNvPr id="18" name="TextBox 17">
              <a:extLst>
                <a:ext uri="{FF2B5EF4-FFF2-40B4-BE49-F238E27FC236}">
                  <a16:creationId xmlns:a16="http://schemas.microsoft.com/office/drawing/2014/main" id="{F21EA490-6298-47D1-9841-2559274EC09E}"/>
                </a:ext>
              </a:extLst>
            </p:cNvPr>
            <p:cNvSpPr txBox="1"/>
            <p:nvPr/>
          </p:nvSpPr>
          <p:spPr>
            <a:xfrm>
              <a:off x="3921797" y="486590"/>
              <a:ext cx="4103081" cy="830997"/>
            </a:xfrm>
            <a:prstGeom prst="rect">
              <a:avLst/>
            </a:prstGeom>
            <a:noFill/>
          </p:spPr>
          <p:txBody>
            <a:bodyPr wrap="square" rtlCol="0">
              <a:spAutoFit/>
            </a:bodyPr>
            <a:lstStyle/>
            <a:p>
              <a:pPr algn="ctr"/>
              <a:r>
                <a:rPr lang="en-US" sz="2400" b="1">
                  <a:solidFill>
                    <a:srgbClr val="FF0000"/>
                  </a:solidFill>
                  <a:latin typeface="Times New Roman" panose="02020603050405020304" pitchFamily="18" charset="0"/>
                  <a:cs typeface="Times New Roman" panose="02020603050405020304" pitchFamily="18" charset="0"/>
                </a:rPr>
                <a:t>Các nhóm </a:t>
              </a:r>
              <a:r>
                <a:rPr lang="en-US" sz="2400" b="1" smtClean="0">
                  <a:solidFill>
                    <a:srgbClr val="FF0000"/>
                  </a:solidFill>
                  <a:latin typeface="Times New Roman" panose="02020603050405020304" pitchFamily="18" charset="0"/>
                  <a:cs typeface="Times New Roman" panose="02020603050405020304" pitchFamily="18" charset="0"/>
                </a:rPr>
                <a:t>thảo luận - cử </a:t>
              </a:r>
              <a:r>
                <a:rPr lang="en-US" sz="2400" b="1">
                  <a:solidFill>
                    <a:srgbClr val="FF0000"/>
                  </a:solidFill>
                  <a:latin typeface="Times New Roman" panose="02020603050405020304" pitchFamily="18" charset="0"/>
                  <a:cs typeface="Times New Roman" panose="02020603050405020304" pitchFamily="18" charset="0"/>
                </a:rPr>
                <a:t>đại diện lên trình bày sản phẩm</a:t>
              </a:r>
            </a:p>
          </p:txBody>
        </p:sp>
      </p:grpSp>
    </p:spTree>
    <p:extLst>
      <p:ext uri="{BB962C8B-B14F-4D97-AF65-F5344CB8AC3E}">
        <p14:creationId xmlns:p14="http://schemas.microsoft.com/office/powerpoint/2010/main" val="3094940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DF01E657-41B6-4EBE-884E-4150B9DBD24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flipH="1">
            <a:off x="-1" y="1"/>
            <a:ext cx="12192000" cy="6858000"/>
          </a:xfrm>
          <a:prstGeom prst="rect">
            <a:avLst/>
          </a:prstGeom>
        </p:spPr>
      </p:pic>
      <p:sp>
        <p:nvSpPr>
          <p:cNvPr id="11" name="矩形 10">
            <a:extLst>
              <a:ext uri="{FF2B5EF4-FFF2-40B4-BE49-F238E27FC236}">
                <a16:creationId xmlns:a16="http://schemas.microsoft.com/office/drawing/2014/main" id="{E59E6839-DA77-40F1-9524-2394E2664F44}"/>
              </a:ext>
            </a:extLst>
          </p:cNvPr>
          <p:cNvSpPr/>
          <p:nvPr/>
        </p:nvSpPr>
        <p:spPr>
          <a:xfrm>
            <a:off x="723331" y="0"/>
            <a:ext cx="6864824" cy="6857999"/>
          </a:xfrm>
          <a:prstGeom prst="rect">
            <a:avLst/>
          </a:prstGeom>
          <a:blipFill dpi="0" rotWithShape="1">
            <a:blip r:embed="rId4">
              <a:alphaModFix amt="88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 name="Rectangle 1"/>
          <p:cNvSpPr/>
          <p:nvPr/>
        </p:nvSpPr>
        <p:spPr>
          <a:xfrm>
            <a:off x="1822553" y="1388239"/>
            <a:ext cx="4015843" cy="1569660"/>
          </a:xfrm>
          <a:prstGeom prst="rect">
            <a:avLst/>
          </a:prstGeom>
        </p:spPr>
        <p:txBody>
          <a:bodyPr wrap="none">
            <a:spAutoFit/>
          </a:bodyPr>
          <a:lstStyle/>
          <a:p>
            <a:pPr algn="just">
              <a:spcAft>
                <a:spcPts val="0"/>
              </a:spcAft>
            </a:pPr>
            <a:r>
              <a:rPr lang="vi-VN" sz="9600" b="1">
                <a:solidFill>
                  <a:srgbClr val="FF0000"/>
                </a:solidFill>
                <a:latin typeface="Times New Roman" panose="02020603050405020304" pitchFamily="18" charset="0"/>
                <a:ea typeface="Calibri" panose="020F0502020204030204" pitchFamily="34" charset="0"/>
                <a:cs typeface="Cambria" panose="02040503050406030204" pitchFamily="18" charset="0"/>
              </a:rPr>
              <a:t>I. ĐỌC</a:t>
            </a:r>
            <a:endParaRPr lang="en-US" sz="880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538595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204718" y="13650"/>
            <a:ext cx="11041038" cy="6318912"/>
          </a:xfrm>
          <a:prstGeom prst="rect">
            <a:avLst/>
          </a:prstGeom>
        </p:spPr>
      </p:pic>
      <p:sp>
        <p:nvSpPr>
          <p:cNvPr id="3" name="Rectangle 2"/>
          <p:cNvSpPr/>
          <p:nvPr/>
        </p:nvSpPr>
        <p:spPr>
          <a:xfrm>
            <a:off x="2900368" y="6341743"/>
            <a:ext cx="5220050" cy="461665"/>
          </a:xfrm>
          <a:prstGeom prst="rect">
            <a:avLst/>
          </a:prstGeom>
        </p:spPr>
        <p:txBody>
          <a:bodyPr wrap="square">
            <a:spAutoFit/>
          </a:bodyPr>
          <a:lstStyle/>
          <a:p>
            <a:pPr algn="ctr">
              <a:spcAft>
                <a:spcPts val="0"/>
              </a:spcAft>
            </a:pPr>
            <a:r>
              <a:rPr lang="en-US" sz="2400" b="1" smtClean="0">
                <a:solidFill>
                  <a:srgbClr val="FF0000"/>
                </a:solidFill>
                <a:effectLst/>
                <a:latin typeface="Times New Roman" panose="02020603050405020304" pitchFamily="18" charset="0"/>
                <a:ea typeface="Calibri" panose="020F0502020204030204" pitchFamily="34" charset="0"/>
                <a:cs typeface="Cambria" panose="02040503050406030204" pitchFamily="18" charset="0"/>
              </a:rPr>
              <a:t>1 – d; 2 – c; 3 – e; 4 – a; 5 – b</a:t>
            </a:r>
            <a:endParaRPr lang="en-US" sz="2400" b="1">
              <a:solidFill>
                <a:srgbClr val="FF0000"/>
              </a:solidFill>
              <a:effectLst/>
              <a:latin typeface="Times New Roman" panose="02020603050405020304" pitchFamily="18" charset="0"/>
              <a:ea typeface="Times New Roman" panose="02020603050405020304" pitchFamily="18" charset="0"/>
            </a:endParaRPr>
          </a:p>
        </p:txBody>
      </p:sp>
      <p:cxnSp>
        <p:nvCxnSpPr>
          <p:cNvPr id="5" name="Straight Arrow Connector 4"/>
          <p:cNvCxnSpPr/>
          <p:nvPr/>
        </p:nvCxnSpPr>
        <p:spPr>
          <a:xfrm>
            <a:off x="3712191" y="1555845"/>
            <a:ext cx="668740" cy="3043451"/>
          </a:xfrm>
          <a:prstGeom prst="straightConnector1">
            <a:avLst/>
          </a:prstGeom>
          <a:ln w="38100">
            <a:solidFill>
              <a:schemeClr val="accent2">
                <a:lumMod val="75000"/>
              </a:schemeClr>
            </a:solidFill>
            <a:tailEnd type="triangle"/>
          </a:ln>
        </p:spPr>
        <p:style>
          <a:lnRef idx="3">
            <a:schemeClr val="dk1"/>
          </a:lnRef>
          <a:fillRef idx="0">
            <a:schemeClr val="dk1"/>
          </a:fillRef>
          <a:effectRef idx="2">
            <a:schemeClr val="dk1"/>
          </a:effectRef>
          <a:fontRef idx="minor">
            <a:schemeClr val="tx1"/>
          </a:fontRef>
        </p:style>
      </p:cxnSp>
      <p:cxnSp>
        <p:nvCxnSpPr>
          <p:cNvPr id="6" name="Straight Arrow Connector 5"/>
          <p:cNvCxnSpPr/>
          <p:nvPr/>
        </p:nvCxnSpPr>
        <p:spPr>
          <a:xfrm>
            <a:off x="3712191" y="2422478"/>
            <a:ext cx="696034" cy="1030406"/>
          </a:xfrm>
          <a:prstGeom prst="straightConnector1">
            <a:avLst/>
          </a:prstGeom>
          <a:ln w="38100">
            <a:solidFill>
              <a:srgbClr val="FF0000"/>
            </a:solidFill>
            <a:tailEnd type="triangle"/>
          </a:ln>
        </p:spPr>
        <p:style>
          <a:lnRef idx="3">
            <a:schemeClr val="dk1"/>
          </a:lnRef>
          <a:fillRef idx="0">
            <a:schemeClr val="dk1"/>
          </a:fillRef>
          <a:effectRef idx="2">
            <a:schemeClr val="dk1"/>
          </a:effectRef>
          <a:fontRef idx="minor">
            <a:schemeClr val="tx1"/>
          </a:fontRef>
        </p:style>
      </p:cxnSp>
      <p:cxnSp>
        <p:nvCxnSpPr>
          <p:cNvPr id="9" name="Straight Arrow Connector 8"/>
          <p:cNvCxnSpPr/>
          <p:nvPr/>
        </p:nvCxnSpPr>
        <p:spPr>
          <a:xfrm>
            <a:off x="3712191" y="3320997"/>
            <a:ext cx="668740" cy="2492949"/>
          </a:xfrm>
          <a:prstGeom prst="straightConnector1">
            <a:avLst/>
          </a:prstGeom>
          <a:ln w="38100">
            <a:solidFill>
              <a:srgbClr val="0070C0"/>
            </a:solidFill>
            <a:tailEnd type="triangle"/>
          </a:ln>
        </p:spPr>
        <p:style>
          <a:lnRef idx="3">
            <a:schemeClr val="dk1"/>
          </a:lnRef>
          <a:fillRef idx="0">
            <a:schemeClr val="dk1"/>
          </a:fillRef>
          <a:effectRef idx="2">
            <a:schemeClr val="dk1"/>
          </a:effectRef>
          <a:fontRef idx="minor">
            <a:schemeClr val="tx1"/>
          </a:fontRef>
        </p:style>
      </p:cxnSp>
      <p:cxnSp>
        <p:nvCxnSpPr>
          <p:cNvPr id="10" name="Straight Arrow Connector 9"/>
          <p:cNvCxnSpPr/>
          <p:nvPr/>
        </p:nvCxnSpPr>
        <p:spPr>
          <a:xfrm flipV="1">
            <a:off x="3725838" y="1492072"/>
            <a:ext cx="668740" cy="3107224"/>
          </a:xfrm>
          <a:prstGeom prst="straightConnector1">
            <a:avLst/>
          </a:prstGeom>
          <a:ln w="38100">
            <a:solidFill>
              <a:srgbClr val="00B050"/>
            </a:solidFill>
            <a:tailEnd type="triangle"/>
          </a:ln>
        </p:spPr>
        <p:style>
          <a:lnRef idx="3">
            <a:schemeClr val="dk1"/>
          </a:lnRef>
          <a:fillRef idx="0">
            <a:schemeClr val="dk1"/>
          </a:fillRef>
          <a:effectRef idx="2">
            <a:schemeClr val="dk1"/>
          </a:effectRef>
          <a:fontRef idx="minor">
            <a:schemeClr val="tx1"/>
          </a:fontRef>
        </p:style>
      </p:cxnSp>
      <p:cxnSp>
        <p:nvCxnSpPr>
          <p:cNvPr id="11" name="Straight Arrow Connector 10"/>
          <p:cNvCxnSpPr/>
          <p:nvPr/>
        </p:nvCxnSpPr>
        <p:spPr>
          <a:xfrm flipV="1">
            <a:off x="3712191" y="2422478"/>
            <a:ext cx="696034" cy="3391468"/>
          </a:xfrm>
          <a:prstGeom prst="straightConnector1">
            <a:avLst/>
          </a:prstGeom>
          <a:ln w="38100">
            <a:solidFill>
              <a:srgbClr val="7030A0"/>
            </a:solidFill>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446598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barn(inVertical)">
                                      <p:cBhvr>
                                        <p:cTn id="3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504967" y="477673"/>
            <a:ext cx="11286699" cy="5882184"/>
          </a:xfrm>
          <a:prstGeom prst="rect">
            <a:avLst/>
          </a:prstGeom>
        </p:spPr>
      </p:pic>
    </p:spTree>
    <p:extLst>
      <p:ext uri="{BB962C8B-B14F-4D97-AF65-F5344CB8AC3E}">
        <p14:creationId xmlns:p14="http://schemas.microsoft.com/office/powerpoint/2010/main" val="2420588"/>
      </p:ext>
    </p:extLst>
  </p:cSld>
  <p:clrMapOvr>
    <a:masterClrMapping/>
  </p:clrMapOvr>
  <mc:AlternateContent xmlns:mc="http://schemas.openxmlformats.org/markup-compatibility/2006" xmlns:p14="http://schemas.microsoft.com/office/powerpoint/2010/main">
    <mc:Choice Requires="p14">
      <p:transition spd="slow" p14:dur="1500" advClick="0">
        <p:random/>
      </p:transition>
    </mc:Choice>
    <mc:Fallback xmlns="">
      <p:transition spd="slow" advClick="0">
        <p:random/>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536155622"/>
              </p:ext>
            </p:extLst>
          </p:nvPr>
        </p:nvGraphicFramePr>
        <p:xfrm>
          <a:off x="177420" y="92355"/>
          <a:ext cx="11859904" cy="6281464"/>
        </p:xfrm>
        <a:graphic>
          <a:graphicData uri="http://schemas.openxmlformats.org/drawingml/2006/table">
            <a:tbl>
              <a:tblPr firstRow="1" firstCol="1" bandRow="1"/>
              <a:tblGrid>
                <a:gridCol w="1228299">
                  <a:extLst>
                    <a:ext uri="{9D8B030D-6E8A-4147-A177-3AD203B41FA5}">
                      <a16:colId xmlns:a16="http://schemas.microsoft.com/office/drawing/2014/main" val="1909505286"/>
                    </a:ext>
                  </a:extLst>
                </a:gridCol>
                <a:gridCol w="2047165">
                  <a:extLst>
                    <a:ext uri="{9D8B030D-6E8A-4147-A177-3AD203B41FA5}">
                      <a16:colId xmlns:a16="http://schemas.microsoft.com/office/drawing/2014/main" val="1634862819"/>
                    </a:ext>
                  </a:extLst>
                </a:gridCol>
                <a:gridCol w="1282889">
                  <a:extLst>
                    <a:ext uri="{9D8B030D-6E8A-4147-A177-3AD203B41FA5}">
                      <a16:colId xmlns:a16="http://schemas.microsoft.com/office/drawing/2014/main" val="3467716490"/>
                    </a:ext>
                  </a:extLst>
                </a:gridCol>
                <a:gridCol w="1501254">
                  <a:extLst>
                    <a:ext uri="{9D8B030D-6E8A-4147-A177-3AD203B41FA5}">
                      <a16:colId xmlns:a16="http://schemas.microsoft.com/office/drawing/2014/main" val="415563821"/>
                    </a:ext>
                  </a:extLst>
                </a:gridCol>
                <a:gridCol w="4094328">
                  <a:extLst>
                    <a:ext uri="{9D8B030D-6E8A-4147-A177-3AD203B41FA5}">
                      <a16:colId xmlns:a16="http://schemas.microsoft.com/office/drawing/2014/main" val="3817783292"/>
                    </a:ext>
                  </a:extLst>
                </a:gridCol>
                <a:gridCol w="1705969">
                  <a:extLst>
                    <a:ext uri="{9D8B030D-6E8A-4147-A177-3AD203B41FA5}">
                      <a16:colId xmlns:a16="http://schemas.microsoft.com/office/drawing/2014/main" val="2060072934"/>
                    </a:ext>
                  </a:extLst>
                </a:gridCol>
              </a:tblGrid>
              <a:tr h="260662">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Bài học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Tên văn bản</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Tác giả</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row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Thể loại</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gridSpan="2">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Đặc điểm</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hMerge="1">
                  <a:txBody>
                    <a:bodyPr/>
                    <a:lstStyle/>
                    <a:p>
                      <a:endParaRPr lang="en-US"/>
                    </a:p>
                  </a:txBody>
                  <a:tcPr/>
                </a:tc>
                <a:extLst>
                  <a:ext uri="{0D108BD9-81ED-4DB2-BD59-A6C34878D82A}">
                    <a16:rowId xmlns:a16="http://schemas.microsoft.com/office/drawing/2014/main" val="4215673287"/>
                  </a:ext>
                </a:extLst>
              </a:tr>
              <a:tr h="44447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Nội dung</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Hình thức</a:t>
                      </a:r>
                      <a:endParaRPr lang="en-US" sz="2800">
                        <a:effectLst/>
                        <a:latin typeface="Times New Roman" panose="02020603050405020304" pitchFamily="18" charset="0"/>
                        <a:ea typeface="Times New Roman" panose="02020603050405020304" pitchFamily="18" charset="0"/>
                      </a:endParaRP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6DDE8"/>
                    </a:solidFill>
                  </a:tcPr>
                </a:tc>
                <a:extLst>
                  <a:ext uri="{0D108BD9-81ED-4DB2-BD59-A6C34878D82A}">
                    <a16:rowId xmlns:a16="http://schemas.microsoft.com/office/drawing/2014/main" val="4009501426"/>
                  </a:ext>
                </a:extLst>
              </a:tr>
              <a:tr h="1363559">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1</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Nhớ đồng</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Tố Hữu</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Thơ bảy chữ</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 Bài thơ là tiếng lòng da diết với cuộc đời, cuộc sống tự do và say mê cách mạng của nhân vật trữ tình.</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Thơ</a:t>
                      </a:r>
                    </a:p>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Phương thức biểu đạt: Biểu cảm.</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01162111"/>
                  </a:ext>
                </a:extLst>
              </a:tr>
              <a:tr h="2282639">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 2</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b="1">
                          <a:effectLst/>
                          <a:latin typeface="Times New Roman" panose="02020603050405020304" pitchFamily="18" charset="0"/>
                          <a:ea typeface="Times New Roman" panose="02020603050405020304" pitchFamily="18" charset="0"/>
                        </a:rPr>
                        <a:t> Mưa xuân II</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smtClean="0">
                          <a:effectLst/>
                          <a:latin typeface="Times New Roman" panose="02020603050405020304" pitchFamily="18" charset="0"/>
                          <a:ea typeface="Times New Roman" panose="02020603050405020304" pitchFamily="18" charset="0"/>
                        </a:rPr>
                        <a:t>Nguyễn </a:t>
                      </a:r>
                      <a:r>
                        <a:rPr lang="en-US" sz="2800">
                          <a:effectLst/>
                          <a:latin typeface="Times New Roman" panose="02020603050405020304" pitchFamily="18" charset="0"/>
                          <a:ea typeface="Times New Roman" panose="02020603050405020304" pitchFamily="18" charset="0"/>
                        </a:rPr>
                        <a:t>Bính</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Thơ tự do</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just">
                        <a:lnSpc>
                          <a:spcPct val="100000"/>
                        </a:lnSpc>
                        <a:spcAft>
                          <a:spcPts val="0"/>
                        </a:spcAft>
                      </a:pPr>
                      <a:r>
                        <a:rPr lang="en-US" sz="2800">
                          <a:effectLst/>
                          <a:latin typeface="Times New Roman" panose="02020603050405020304" pitchFamily="18" charset="0"/>
                          <a:ea typeface="Times New Roman" panose="02020603050405020304" pitchFamily="18" charset="0"/>
                        </a:rPr>
                        <a:t> Cảm xúc rung động của tác giả trước sự kỳ diệu của tạo hóa, nhà thơ phải mượn cây bút hội họa để vẽ lại, tạc lại cái khoảnh khắc mà tâm hồn ông đang run lên cùng với niềm vui sinh nở.</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a:lnSpc>
                          <a:spcPct val="100000"/>
                        </a:lnSpc>
                        <a:spcAft>
                          <a:spcPts val="0"/>
                        </a:spcAft>
                      </a:pPr>
                      <a:r>
                        <a:rPr lang="en-US" sz="2800">
                          <a:effectLst/>
                          <a:latin typeface="Times New Roman" panose="02020603050405020304" pitchFamily="18" charset="0"/>
                          <a:ea typeface="Times New Roman" panose="02020603050405020304" pitchFamily="18" charset="0"/>
                        </a:rPr>
                        <a:t>Văn bản thông tin</a:t>
                      </a:r>
                    </a:p>
                  </a:txBody>
                  <a:tcPr marL="38423" marR="38423" marT="38423" marB="3842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24269421"/>
                  </a:ext>
                </a:extLst>
              </a:tr>
            </a:tbl>
          </a:graphicData>
        </a:graphic>
      </p:graphicFrame>
    </p:spTree>
    <p:extLst>
      <p:ext uri="{BB962C8B-B14F-4D97-AF65-F5344CB8AC3E}">
        <p14:creationId xmlns:p14="http://schemas.microsoft.com/office/powerpoint/2010/main" val="1276641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0.2|0.3"/>
</p:tagLst>
</file>

<file path=ppt/tags/tag2.xml><?xml version="1.0" encoding="utf-8"?>
<p:tagLst xmlns:a="http://schemas.openxmlformats.org/drawingml/2006/main" xmlns:r="http://schemas.openxmlformats.org/officeDocument/2006/relationships" xmlns:p="http://schemas.openxmlformats.org/presentationml/2006/main">
  <p:tag name="TIMING" val="|0.4|0.4"/>
</p:tagLst>
</file>

<file path=ppt/tags/tag3.xml><?xml version="1.0" encoding="utf-8"?>
<p:tagLst xmlns:a="http://schemas.openxmlformats.org/drawingml/2006/main" xmlns:r="http://schemas.openxmlformats.org/officeDocument/2006/relationships" xmlns:p="http://schemas.openxmlformats.org/presentationml/2006/main">
  <p:tag name="TIMING" val="|0.4|0.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216</TotalTime>
  <Words>1839</Words>
  <PresentationFormat>Widescreen</PresentationFormat>
  <Paragraphs>252</Paragraphs>
  <Slides>35</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Calibri</vt:lpstr>
      <vt:lpstr>Calibri Light</vt:lpstr>
      <vt:lpstr>Cambria</vt:lpstr>
      <vt:lpstr>等线</vt:lpstr>
      <vt:lpstr>Times New Roman</vt:lpstr>
      <vt:lpstr>印品黑体</vt:lpstr>
      <vt:lpstr>字魂35号-经典雅黑</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2023-06-30T08:48:43Z</dcterms:created>
  <dcterms:modified xsi:type="dcterms:W3CDTF">2023-06-30T12:27:29Z</dcterms:modified>
</cp:coreProperties>
</file>