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58" r:id="rId3"/>
    <p:sldId id="259" r:id="rId4"/>
    <p:sldId id="597" r:id="rId5"/>
    <p:sldId id="600" r:id="rId6"/>
    <p:sldId id="599" r:id="rId7"/>
    <p:sldId id="601" r:id="rId8"/>
    <p:sldId id="598" r:id="rId9"/>
    <p:sldId id="602" r:id="rId10"/>
    <p:sldId id="260" r:id="rId11"/>
    <p:sldId id="585" r:id="rId12"/>
    <p:sldId id="603" r:id="rId13"/>
    <p:sldId id="604" r:id="rId14"/>
    <p:sldId id="58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C258-22C4-46CC-971B-8C89A1C7184D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3559A-F7AD-48C6-8164-24C01124B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18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Google Shape;307;g9ff089b121_0_0:notes">
            <a:extLst>
              <a:ext uri="{FF2B5EF4-FFF2-40B4-BE49-F238E27FC236}">
                <a16:creationId xmlns:a16="http://schemas.microsoft.com/office/drawing/2014/main" id="{85E21BC4-9983-85EF-3C43-3CE834ECE2D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6096000 w 120000"/>
              <a:gd name="T3" fmla="*/ 0 h 120000"/>
              <a:gd name="T4" fmla="*/ 6096000 w 120000"/>
              <a:gd name="T5" fmla="*/ 3429000 h 120000"/>
              <a:gd name="T6" fmla="*/ 0 w 120000"/>
              <a:gd name="T7" fmla="*/ 3429000 h 120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Google Shape;308;g9ff089b121_0_0:notes">
            <a:extLst>
              <a:ext uri="{FF2B5EF4-FFF2-40B4-BE49-F238E27FC236}">
                <a16:creationId xmlns:a16="http://schemas.microsoft.com/office/drawing/2014/main" id="{38E03205-E25F-3368-C27F-0494FDA077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SzPts val="1100"/>
            </a:pPr>
            <a:endParaRPr lang="vi-VN" altLang="en-US" sz="10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2B893-2B4D-29C6-25AD-8F146311F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5F6D5-5AF2-0CB2-F736-B7F089435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981F9-9F14-6713-D314-B7E3B9F07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1BD07-8BDC-0596-D265-B49C692B7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15DBD-FCB6-427B-CC1F-15CC4F10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B9240-6A0B-297B-9BF1-A321BF18F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AE62E-FC92-0F71-3F36-D9D75A6DC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76B71-2BFA-DF08-7AE3-12A4560DD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6218C-6EF4-667C-8F2C-61985E65C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B2E04-C450-522E-2B9C-8976FDC3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6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711B5C-E252-ECD1-FF38-85824E1849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CA547-9B80-B993-452B-2C3F14137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41A92-11AA-1FFD-71B0-938D787B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B336A-9A32-F51F-1948-082DCD581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1F961-AF8D-C25D-7D28-FED5EEE2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0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83DBA-04A1-9071-B862-AC4730C2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2B656-E77F-8C1A-D385-20B304FE7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21AD9-7E16-1E6B-6EB3-3464119BD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DA9AC-3A56-D414-FDA8-8606BB64A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C5AC-F93E-19BD-9847-0D50600F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0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5B257-DBE4-6D69-2E47-5C7C4171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236A5-D56F-233C-908E-D3EF0EDD0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72017-1A73-AA7A-5EAB-C5B40C310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B8192-E136-0820-25D1-371061F0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86C1A-3AEA-4863-5D48-98A794D3B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5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F662F-7617-1EAA-68AF-4F9AF73E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51A1D-0681-EDAE-1AAE-25423DF8D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F5CDC-D492-E647-280F-C9C527238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FA5B4-B85F-A336-DCC6-57AE91DEE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B46EE-730C-EC8E-C372-F7C8E510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6A187-50C8-0886-0A4C-321A2CAB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1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1C9D-C95B-68C2-2000-3CC51698A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08B55-43EC-9D4A-B582-0FF504108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52E44-F5F5-381C-4DE1-B0FDC5FDC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A14530-1A7E-1FE4-881E-4366C6AFC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88C004-767A-785D-EB1B-936B313740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B82BED-9AD3-F4DE-6E7C-CD9E6994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E36D34-E583-89CC-2B79-15ADC51B7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0E3918-CBB5-3435-5543-1DE2134A1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8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7DCFC-341B-A78D-4189-A39986603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A60338-637A-4055-26DE-F5D48031F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5B0711-B39F-90A6-B88E-0DC473055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D2DDF5-7FA7-304E-9E3C-E2DAE5ADA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0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0B9CC7-3714-4450-3932-A9D851EE6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79F29-7608-F5C3-10CE-3EB6D228B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8C892-D59E-30F1-1315-2845F723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4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15F2C-9842-224F-0872-D9FADA53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13483-18DC-A906-7BFD-CAFA4B3F2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52FD49-FC98-F932-B7B1-04BDF1F5D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35B82-C7DB-F41A-C240-44F44BF6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EE846-ACB0-8910-BF6F-3C4812661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79D1A-66D1-D363-648D-9A4290B5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DF26-9186-AD8D-D5E8-F9C5F86B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D226CA-0EAC-14D4-8A3C-0E962ABEB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3C785-8D2D-EAC6-DD9F-BF3D2D654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21BCA-BD98-D2D0-BBA7-37E4E9E44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6415A-C7FC-4700-D583-5D69AA370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18947-F624-C4E2-2AEA-2D975542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2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CB691B-D251-9319-6FAD-93AED3631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31710-A7F2-8C8A-A26B-BBB8C686E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FA9D9-A83C-BCF1-C417-85BCE6237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FC749-D6BC-4B56-A1F3-6F7FB431F9B7}" type="datetimeFigureOut">
              <a:rPr lang="en-US" smtClean="0"/>
              <a:t>10/08/2023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662C6-52C7-05D8-A534-A5A20893A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0C7F1-96EA-498B-F1FB-CA0D9C53D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5ADB5-47D0-48F5-938C-0D1BEB130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7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614E920E-2D37-F5D4-0494-6B8B997F2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8375" y="220663"/>
            <a:ext cx="866298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35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 </a:t>
            </a:r>
            <a:r>
              <a:rPr lang="en-US" altLang="zh-CN" sz="3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Tiết</a:t>
            </a:r>
            <a:r>
              <a:rPr lang="en-US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22:</a:t>
            </a:r>
            <a:r>
              <a:rPr lang="vi-VN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BÀI </a:t>
            </a:r>
            <a:r>
              <a:rPr lang="en-US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7</a:t>
            </a:r>
            <a:r>
              <a:rPr lang="vi-VN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:</a:t>
            </a:r>
            <a:r>
              <a:rPr lang="en-US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PHÒNG, CHỐNG BẠO LỰC GIA ĐÌNH</a:t>
            </a:r>
            <a:r>
              <a:rPr lang="vi-VN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(TIẾT</a:t>
            </a:r>
            <a:r>
              <a:rPr lang="en-US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4</a:t>
            </a:r>
            <a:r>
              <a:rPr lang="vi-VN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)</a:t>
            </a:r>
            <a:endParaRPr lang="vi-VN" altLang="en-US" sz="3500" b="1" dirty="0">
              <a:solidFill>
                <a:srgbClr val="FF0000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1032" name="Picture 8" descr="299+ Hình ảnh gia đình hạnh phúc thương yêu - ITCafe">
            <a:extLst>
              <a:ext uri="{FF2B5EF4-FFF2-40B4-BE49-F238E27FC236}">
                <a16:creationId xmlns:a16="http://schemas.microsoft.com/office/drawing/2014/main" id="{8EF606B8-F0A1-A8F0-F40F-617BCCEA1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939" y="1814979"/>
            <a:ext cx="9607825" cy="4982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076953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C3441AE-FB16-E117-A1A7-A92FC3E9760F}"/>
              </a:ext>
            </a:extLst>
          </p:cNvPr>
          <p:cNvSpPr txBox="1">
            <a:spLocks/>
          </p:cNvSpPr>
          <p:nvPr/>
        </p:nvSpPr>
        <p:spPr bwMode="auto">
          <a:xfrm>
            <a:off x="2648986" y="2314505"/>
            <a:ext cx="62515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7" tIns="121897" rIns="121897" bIns="121897"/>
          <a:lstStyle>
            <a:lvl1pPr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990600" indent="-3810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524000" indent="-3048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2133600" indent="-3048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743200" indent="-3048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32004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36576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41148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45720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buClr>
                <a:srgbClr val="2F3C72"/>
              </a:buClr>
              <a:buSzPts val="10000"/>
              <a:buFont typeface="Erica One"/>
              <a:buNone/>
            </a:pPr>
            <a:r>
              <a:rPr lang="en-US" altLang="en-US" sz="7200" b="1" dirty="0">
                <a:solidFill>
                  <a:srgbClr val="FF0000"/>
                </a:solidFill>
                <a:latin typeface="SVN-Cookies"/>
                <a:cs typeface="Arial" panose="020B0604020202020204" pitchFamily="34" charset="0"/>
                <a:sym typeface="Erica One"/>
              </a:rPr>
              <a:t>II. LUYỆN TẬP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152152A0-AAC5-55C8-FCB8-FAB4F1DF6D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157" y="182356"/>
            <a:ext cx="3737113" cy="201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06537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546" name="Group 2">
            <a:extLst>
              <a:ext uri="{FF2B5EF4-FFF2-40B4-BE49-F238E27FC236}">
                <a16:creationId xmlns:a16="http://schemas.microsoft.com/office/drawing/2014/main" id="{547F6A24-B631-919E-7019-832E90A95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709006"/>
              </p:ext>
            </p:extLst>
          </p:nvPr>
        </p:nvGraphicFramePr>
        <p:xfrm>
          <a:off x="419100" y="723900"/>
          <a:ext cx="11226800" cy="5800704"/>
        </p:xfrm>
        <a:graphic>
          <a:graphicData uri="http://schemas.openxmlformats.org/drawingml/2006/table">
            <a:tbl>
              <a:tblPr/>
              <a:tblGrid>
                <a:gridCol w="410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6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a)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đang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tức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giận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vội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vàng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xóm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đợi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tĩnh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lại</a:t>
                      </a:r>
                      <a:endParaRPr kumimoji="0" lang="vi-V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vi-V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870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b)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xuyên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chồng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hạ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chị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H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vẫn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nín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nhịn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sợ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chê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cười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vi-V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vi-V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484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c)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Q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thoại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ông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thầy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bạo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.</a:t>
                      </a:r>
                      <a:endParaRPr kumimoji="0" lang="vi-V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vi-V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324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d)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Chị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T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chồng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coi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nhập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ổn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chị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cố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gắng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xin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 Unicode MS" pitchFamily="34" charset="-128"/>
                          <a:cs typeface="Times New Roman" panose="02020603050405020304" pitchFamily="18" charset="0"/>
                        </a:rPr>
                        <a:t> ty.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vi-V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Unicode MS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vi-V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123" name="Rectangle 19">
            <a:extLst>
              <a:ext uri="{FF2B5EF4-FFF2-40B4-BE49-F238E27FC236}">
                <a16:creationId xmlns:a16="http://schemas.microsoft.com/office/drawing/2014/main" id="{BB12B763-733A-FBCF-93EB-29ADF9092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372"/>
            <a:ext cx="12338571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vi-VN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Câu 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3</a:t>
            </a:r>
            <a:r>
              <a:rPr lang="vi-VN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 Em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đồng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tình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hay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không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đồng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tình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với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cách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xử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lí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nào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dưới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đây</a:t>
            </a:r>
            <a:r>
              <a:rPr lang="vi-VN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?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Vì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sao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?</a:t>
            </a:r>
            <a:r>
              <a:rPr lang="vi-VN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D87B29-81DC-D858-B4E0-DA9FFB450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638" y="723900"/>
            <a:ext cx="6123856" cy="129063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="ctr"/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701E3C3A-F643-E89E-6AC4-AF66CB820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638" y="2167351"/>
            <a:ext cx="6977062" cy="1290637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txBody>
          <a:bodyPr anchor="ctr"/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nín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nhịn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H;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ECED43A0-34E7-81C2-98F7-8C9BACCA2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638" y="3926889"/>
            <a:ext cx="6977062" cy="947737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txBody>
          <a:bodyPr anchor="ctr"/>
          <a:lstStyle/>
          <a:p>
            <a:pPr algn="ctr">
              <a:buClr>
                <a:srgbClr val="000000"/>
              </a:buClr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endParaRPr lang="x-none" sz="2000" b="1" kern="0" dirty="0">
              <a:solidFill>
                <a:schemeClr val="lt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A61174-5E51-47F5-6511-9AF4BC6C288B}"/>
              </a:ext>
            </a:extLst>
          </p:cNvPr>
          <p:cNvSpPr txBox="1"/>
          <p:nvPr/>
        </p:nvSpPr>
        <p:spPr>
          <a:xfrm flipH="1">
            <a:off x="6996348" y="5844209"/>
            <a:ext cx="4228243" cy="6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9F321C-DE78-050C-D905-846C01F31A85}"/>
              </a:ext>
            </a:extLst>
          </p:cNvPr>
          <p:cNvSpPr txBox="1"/>
          <p:nvPr/>
        </p:nvSpPr>
        <p:spPr>
          <a:xfrm flipH="1" flipV="1">
            <a:off x="5445844" y="5458166"/>
            <a:ext cx="5420939" cy="675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9DCFC7-3D63-D5D9-5DCC-CC475F515304}"/>
              </a:ext>
            </a:extLst>
          </p:cNvPr>
          <p:cNvSpPr txBox="1"/>
          <p:nvPr/>
        </p:nvSpPr>
        <p:spPr>
          <a:xfrm rot="10800000" flipH="1" flipV="1">
            <a:off x="4415991" y="5263963"/>
            <a:ext cx="6977062" cy="710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vươn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" grpId="0" animBg="1"/>
      <p:bldP spid="2" grpId="1" animBg="1"/>
      <p:bldP spid="3" grpId="0" animBg="1"/>
      <p:bldP spid="3" grpId="1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306AEC9-92AB-D3C8-75B5-16B742F619E3}"/>
              </a:ext>
            </a:extLst>
          </p:cNvPr>
          <p:cNvSpPr txBox="1"/>
          <p:nvPr/>
        </p:nvSpPr>
        <p:spPr>
          <a:xfrm>
            <a:off x="5854890" y="28250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55D0444-C383-A68B-16C0-D8695A4EA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074768"/>
              </p:ext>
            </p:extLst>
          </p:nvPr>
        </p:nvGraphicFramePr>
        <p:xfrm>
          <a:off x="357809" y="848139"/>
          <a:ext cx="11463130" cy="589721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658678">
                  <a:extLst>
                    <a:ext uri="{9D8B030D-6E8A-4147-A177-3AD203B41FA5}">
                      <a16:colId xmlns:a16="http://schemas.microsoft.com/office/drawing/2014/main" val="3828555320"/>
                    </a:ext>
                  </a:extLst>
                </a:gridCol>
                <a:gridCol w="5804452">
                  <a:extLst>
                    <a:ext uri="{9D8B030D-6E8A-4147-A177-3AD203B41FA5}">
                      <a16:colId xmlns:a16="http://schemas.microsoft.com/office/drawing/2014/main" val="2250947405"/>
                    </a:ext>
                  </a:extLst>
                </a:gridCol>
              </a:tblGrid>
              <a:tr h="1424609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phổ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tộc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ép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chồng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314247"/>
                  </a:ext>
                </a:extLst>
              </a:tr>
              <a:tr h="149087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xóm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521070"/>
                  </a:ext>
                </a:extLst>
              </a:tr>
              <a:tr h="149087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luôn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ngào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chửi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thậm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đập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584566"/>
                  </a:ext>
                </a:extLst>
              </a:tr>
              <a:tr h="149087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 ở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họ.Hằng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khuya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dậy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sớm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nặng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nhọc.Vì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vậy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còi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cọc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đứa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884366"/>
                  </a:ext>
                </a:extLst>
              </a:tr>
            </a:tbl>
          </a:graphicData>
        </a:graphic>
      </p:graphicFrame>
      <p:sp>
        <p:nvSpPr>
          <p:cNvPr id="2" name="Rectangle 19">
            <a:extLst>
              <a:ext uri="{FF2B5EF4-FFF2-40B4-BE49-F238E27FC236}">
                <a16:creationId xmlns:a16="http://schemas.microsoft.com/office/drawing/2014/main" id="{6FBFB7E1-9B7C-ACB8-8158-B156575DC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-12372"/>
            <a:ext cx="12192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vi-VN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Câu 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3</a:t>
            </a:r>
            <a:r>
              <a:rPr lang="vi-VN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 Em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sẽ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làm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gì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với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các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tình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huống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dưới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đây</a:t>
            </a:r>
            <a:r>
              <a:rPr lang="en-US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?</a:t>
            </a:r>
            <a:r>
              <a:rPr lang="vi-VN" altLang="zh-CN" sz="2800" b="1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8BAD7-5B6C-D91A-9467-4489B611A18C}"/>
              </a:ext>
            </a:extLst>
          </p:cNvPr>
          <p:cNvSpPr txBox="1"/>
          <p:nvPr/>
        </p:nvSpPr>
        <p:spPr>
          <a:xfrm flipH="1">
            <a:off x="6214468" y="857988"/>
            <a:ext cx="5187390" cy="1479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000" b="1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833731-C31D-239C-60B6-585F7A1A1236}"/>
              </a:ext>
            </a:extLst>
          </p:cNvPr>
          <p:cNvSpPr txBox="1"/>
          <p:nvPr/>
        </p:nvSpPr>
        <p:spPr>
          <a:xfrm>
            <a:off x="6233858" y="2501116"/>
            <a:ext cx="5187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đài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111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nhờ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đỡ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E40A53-9508-F4C0-EC4B-A5DA2F814EAD}"/>
              </a:ext>
            </a:extLst>
          </p:cNvPr>
          <p:cNvSpPr txBox="1"/>
          <p:nvPr/>
        </p:nvSpPr>
        <p:spPr>
          <a:xfrm>
            <a:off x="6233858" y="3849052"/>
            <a:ext cx="5187391" cy="1125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đài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000" b="1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277D74-F248-4975-B6F1-1CDB93D8F0A0}"/>
              </a:ext>
            </a:extLst>
          </p:cNvPr>
          <p:cNvSpPr txBox="1"/>
          <p:nvPr/>
        </p:nvSpPr>
        <p:spPr>
          <a:xfrm>
            <a:off x="6262487" y="5446644"/>
            <a:ext cx="5187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mỏi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258546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C3441AE-FB16-E117-A1A7-A92FC3E9760F}"/>
              </a:ext>
            </a:extLst>
          </p:cNvPr>
          <p:cNvSpPr txBox="1">
            <a:spLocks/>
          </p:cNvSpPr>
          <p:nvPr/>
        </p:nvSpPr>
        <p:spPr bwMode="auto">
          <a:xfrm>
            <a:off x="2648986" y="2314505"/>
            <a:ext cx="62515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7" tIns="121897" rIns="121897" bIns="121897"/>
          <a:lstStyle>
            <a:lvl1pPr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990600" indent="-3810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524000" indent="-3048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2133600" indent="-3048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743200" indent="-3048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32004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36576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41148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45720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buClr>
                <a:srgbClr val="2F3C72"/>
              </a:buClr>
              <a:buSzPts val="10000"/>
              <a:buFont typeface="Erica One"/>
              <a:buNone/>
            </a:pPr>
            <a:r>
              <a:rPr lang="en-US" altLang="en-US" sz="7200" b="1" dirty="0">
                <a:solidFill>
                  <a:srgbClr val="FF0000"/>
                </a:solidFill>
                <a:latin typeface="SVN-Cookies"/>
                <a:cs typeface="Arial" panose="020B0604020202020204" pitchFamily="34" charset="0"/>
                <a:sym typeface="Erica One"/>
              </a:rPr>
              <a:t>III. VẬN DỤNG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152152A0-AAC5-55C8-FCB8-FAB4F1DF6D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157" y="182356"/>
            <a:ext cx="3737113" cy="201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780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748767-B49B-8AD4-3C60-7065B8B7952D}"/>
              </a:ext>
            </a:extLst>
          </p:cNvPr>
          <p:cNvSpPr txBox="1"/>
          <p:nvPr/>
        </p:nvSpPr>
        <p:spPr>
          <a:xfrm>
            <a:off x="470262" y="1014559"/>
            <a:ext cx="10985863" cy="228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GV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dirty="0">
              <a:solidFill>
                <a:srgbClr val="FF0000"/>
              </a:solidFill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“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nôi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3200" b="1" kern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8 )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786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8ED894-2F28-1285-C724-2FC498F04DEA}"/>
              </a:ext>
            </a:extLst>
          </p:cNvPr>
          <p:cNvSpPr txBox="1">
            <a:spLocks/>
          </p:cNvSpPr>
          <p:nvPr/>
        </p:nvSpPr>
        <p:spPr bwMode="auto">
          <a:xfrm>
            <a:off x="2662238" y="3586715"/>
            <a:ext cx="62515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7" tIns="121897" rIns="121897" bIns="121897"/>
          <a:lstStyle>
            <a:lvl1pPr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990600" indent="-3810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524000" indent="-3048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2133600" indent="-3048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743200" indent="-304800" defTabSz="12192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32004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36576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41148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4572000" indent="-304800" defTabSz="1219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buClr>
                <a:srgbClr val="2F3C72"/>
              </a:buClr>
              <a:buSzPts val="10000"/>
              <a:buFont typeface="Erica One"/>
              <a:buNone/>
            </a:pPr>
            <a:r>
              <a:rPr lang="en-US" alt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Erica One"/>
              </a:rPr>
              <a:t>KHỞI ĐỘNG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F6DC7C2B-BB15-9B9B-FE51-7645311AA4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957" y="761449"/>
            <a:ext cx="3167269" cy="2127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5149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: 14 Points 3">
            <a:extLst>
              <a:ext uri="{FF2B5EF4-FFF2-40B4-BE49-F238E27FC236}">
                <a16:creationId xmlns:a16="http://schemas.microsoft.com/office/drawing/2014/main" id="{5386D698-1637-7969-9EF0-8C0F93884BD3}"/>
              </a:ext>
            </a:extLst>
          </p:cNvPr>
          <p:cNvSpPr/>
          <p:nvPr/>
        </p:nvSpPr>
        <p:spPr>
          <a:xfrm>
            <a:off x="530088" y="498764"/>
            <a:ext cx="10376452" cy="5167746"/>
          </a:xfrm>
          <a:prstGeom prst="irregularSeal2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ED9064-FA44-413A-0E4D-156D097FBDD7}"/>
              </a:ext>
            </a:extLst>
          </p:cNvPr>
          <p:cNvSpPr/>
          <p:nvPr/>
        </p:nvSpPr>
        <p:spPr>
          <a:xfrm>
            <a:off x="1814063" y="2620972"/>
            <a:ext cx="76217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PHÓNG VIÊN NHÍ </a:t>
            </a:r>
            <a:endParaRPr lang="en-US" sz="66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45153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ác bạn trong những trường hợp trên đã làm gì để phòng tránh bạo lực gia đình">
            <a:extLst>
              <a:ext uri="{FF2B5EF4-FFF2-40B4-BE49-F238E27FC236}">
                <a16:creationId xmlns:a16="http://schemas.microsoft.com/office/drawing/2014/main" id="{009DAB7C-66DD-3FAA-7E8E-8014F66910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939" y="338748"/>
            <a:ext cx="9409044" cy="387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E70015-CACB-D113-A938-972964FD07FC}"/>
              </a:ext>
            </a:extLst>
          </p:cNvPr>
          <p:cNvSpPr txBox="1"/>
          <p:nvPr/>
        </p:nvSpPr>
        <p:spPr>
          <a:xfrm>
            <a:off x="821635" y="4484592"/>
            <a:ext cx="10084904" cy="2034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203200" lvl="0" indent="-342900" algn="just">
              <a:lnSpc>
                <a:spcPct val="115000"/>
              </a:lnSpc>
              <a:buFont typeface=".VnTime"/>
              <a:buChar char="-"/>
            </a:pPr>
            <a:r>
              <a:rPr lang="nl-NL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bạn trong các trường hợp trên đã làm gì để bạo lực gia đình không xảy ra?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03200" lvl="0" indent="-342900" algn="just">
              <a:lnSpc>
                <a:spcPct val="115000"/>
              </a:lnSpc>
              <a:buFont typeface=".VnTime"/>
              <a:buChar char="-"/>
            </a:pPr>
            <a:r>
              <a:rPr lang="nl-NL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em còn có cách nào khác để phòng tránh bạo lực gia đình?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4347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DE79347-22A4-1F07-BB60-D5C08A9AA8C5}"/>
              </a:ext>
            </a:extLst>
          </p:cNvPr>
          <p:cNvSpPr/>
          <p:nvPr/>
        </p:nvSpPr>
        <p:spPr>
          <a:xfrm>
            <a:off x="265044" y="238539"/>
            <a:ext cx="11661912" cy="573819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47F7B-1DC7-2768-0746-08A7B77F8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77" y="530086"/>
            <a:ext cx="11859039" cy="52346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 khi xảy ra bạo lực gia đình.</a:t>
            </a:r>
          </a:p>
          <a:p>
            <a:pPr marL="0" indent="0" algn="just">
              <a:lnSpc>
                <a:spcPct val="115000"/>
              </a:lnSpc>
              <a:buNone/>
            </a:pPr>
            <a:endParaRPr lang="en-US" sz="3600" b="1" dirty="0">
              <a:solidFill>
                <a:srgbClr val="FF0000"/>
              </a:solidFill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Tôn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0480" indent="0" algn="just" fontAlgn="base">
              <a:lnSpc>
                <a:spcPts val="1800"/>
              </a:lnSpc>
              <a:spcAft>
                <a:spcPts val="1200"/>
              </a:spcAft>
              <a:buNone/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Kiềm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thiệp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0480" indent="0" algn="just" fontAlgn="base">
              <a:lnSpc>
                <a:spcPts val="1800"/>
              </a:lnSpc>
              <a:spcAft>
                <a:spcPts val="1200"/>
              </a:spcAft>
              <a:buNone/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thiệp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0480" indent="0" algn="just" fontAlgn="base">
              <a:lnSpc>
                <a:spcPts val="1800"/>
              </a:lnSpc>
              <a:spcAft>
                <a:spcPts val="1200"/>
              </a:spcAft>
              <a:buNone/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860F35-4B1C-65A5-D089-37D225A0B8B4}"/>
              </a:ext>
            </a:extLst>
          </p:cNvPr>
          <p:cNvSpPr txBox="1"/>
          <p:nvPr/>
        </p:nvSpPr>
        <p:spPr>
          <a:xfrm>
            <a:off x="5638800" y="297511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44185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4D88CB35-2147-1861-524D-06D52E5F7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7257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4" name="Picture 8" descr="Các bạn trong những bức tranh trên đã làm gì khi xảy ra bạo lực gia đình">
            <a:extLst>
              <a:ext uri="{FF2B5EF4-FFF2-40B4-BE49-F238E27FC236}">
                <a16:creationId xmlns:a16="http://schemas.microsoft.com/office/drawing/2014/main" id="{415BECF3-B470-10C4-AD87-FB9E026D1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22" y="251791"/>
            <a:ext cx="11251095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F62C671-BE5A-5A0C-D358-A5B2EE832630}"/>
              </a:ext>
            </a:extLst>
          </p:cNvPr>
          <p:cNvSpPr txBox="1"/>
          <p:nvPr/>
        </p:nvSpPr>
        <p:spPr>
          <a:xfrm>
            <a:off x="649357" y="4717116"/>
            <a:ext cx="10217426" cy="1119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30480" indent="-457200" algn="just" fontAlgn="base">
              <a:lnSpc>
                <a:spcPts val="1800"/>
              </a:lnSpc>
              <a:spcAft>
                <a:spcPts val="1200"/>
              </a:spcAft>
              <a:buFontTx/>
              <a:buChar char="-"/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endParaRPr 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Theo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645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860F35-4B1C-65A5-D089-37D225A0B8B4}"/>
              </a:ext>
            </a:extLst>
          </p:cNvPr>
          <p:cNvSpPr txBox="1"/>
          <p:nvPr/>
        </p:nvSpPr>
        <p:spPr>
          <a:xfrm>
            <a:off x="5638800" y="297511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35304BB-C168-4DC7-76CB-6AC5B3E4C251}"/>
              </a:ext>
            </a:extLst>
          </p:cNvPr>
          <p:cNvSpPr/>
          <p:nvPr/>
        </p:nvSpPr>
        <p:spPr>
          <a:xfrm>
            <a:off x="583097" y="198783"/>
            <a:ext cx="11052312" cy="433345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30480" algn="just" fontAlgn="base">
              <a:lnSpc>
                <a:spcPts val="1800"/>
              </a:lnSpc>
              <a:spcAft>
                <a:spcPts val="120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45A6D-6EDD-0ECB-6D95-91CB73F90BFC}"/>
              </a:ext>
            </a:extLst>
          </p:cNvPr>
          <p:cNvSpPr txBox="1"/>
          <p:nvPr/>
        </p:nvSpPr>
        <p:spPr>
          <a:xfrm>
            <a:off x="1003210" y="755374"/>
            <a:ext cx="1021208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kiềm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thoát,chủ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39452029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Nêu cách xử lí sau khi xảy ra bạo lực gia đình ở các trường hợp trên">
            <a:extLst>
              <a:ext uri="{FF2B5EF4-FFF2-40B4-BE49-F238E27FC236}">
                <a16:creationId xmlns:a16="http://schemas.microsoft.com/office/drawing/2014/main" id="{9CD32ED5-A698-9358-5E48-B982529942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65" y="399808"/>
            <a:ext cx="11463131" cy="410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C15586-9B36-B5BA-1A05-90BD31365909}"/>
              </a:ext>
            </a:extLst>
          </p:cNvPr>
          <p:cNvSpPr txBox="1"/>
          <p:nvPr/>
        </p:nvSpPr>
        <p:spPr>
          <a:xfrm>
            <a:off x="715617" y="4826378"/>
            <a:ext cx="10760765" cy="746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67D373-B8EE-C124-335F-89A9CE367349}"/>
              </a:ext>
            </a:extLst>
          </p:cNvPr>
          <p:cNvSpPr txBox="1"/>
          <p:nvPr/>
        </p:nvSpPr>
        <p:spPr>
          <a:xfrm>
            <a:off x="781878" y="5739488"/>
            <a:ext cx="10760765" cy="746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 fontAlgn="base">
              <a:lnSpc>
                <a:spcPts val="1800"/>
              </a:lnSpc>
              <a:spcAft>
                <a:spcPts val="12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582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7E64E6-EB6F-DA36-34BA-470F195E951E}"/>
              </a:ext>
            </a:extLst>
          </p:cNvPr>
          <p:cNvSpPr/>
          <p:nvPr/>
        </p:nvSpPr>
        <p:spPr>
          <a:xfrm>
            <a:off x="503583" y="596348"/>
            <a:ext cx="10880036" cy="36856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81FB45-489F-7760-F0D2-2E42CCB00BAE}"/>
              </a:ext>
            </a:extLst>
          </p:cNvPr>
          <p:cNvSpPr txBox="1"/>
          <p:nvPr/>
        </p:nvSpPr>
        <p:spPr>
          <a:xfrm>
            <a:off x="808381" y="813492"/>
            <a:ext cx="10124661" cy="2878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0320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03200" algn="just">
              <a:lnSpc>
                <a:spcPct val="115000"/>
              </a:lnSpc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cậy,nhờ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giếm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bao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1610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918</Words>
  <PresentationFormat>Widescreen</PresentationFormat>
  <Paragraphs>53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微软雅黑</vt:lpstr>
      <vt:lpstr>宋体</vt:lpstr>
      <vt:lpstr>.VnTime</vt:lpstr>
      <vt:lpstr>Arial</vt:lpstr>
      <vt:lpstr>Arial Unicode MS</vt:lpstr>
      <vt:lpstr>Calibri</vt:lpstr>
      <vt:lpstr>Calibri Light</vt:lpstr>
      <vt:lpstr>Erica One</vt:lpstr>
      <vt:lpstr>SVN-Cookies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2023-03-09T15:58:20Z</dcterms:created>
  <dcterms:modified xsi:type="dcterms:W3CDTF">2023-08-10T07:31:20Z</dcterms:modified>
</cp:coreProperties>
</file>