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7"/>
  </p:notesMasterIdLst>
  <p:sldIdLst>
    <p:sldId id="267" r:id="rId2"/>
    <p:sldId id="258" r:id="rId3"/>
    <p:sldId id="293" r:id="rId4"/>
    <p:sldId id="297" r:id="rId5"/>
    <p:sldId id="283" r:id="rId6"/>
  </p:sldIdLst>
  <p:sldSz cx="18288000" cy="10287000"/>
  <p:notesSz cx="6858000" cy="9144000"/>
  <p:embeddedFontLst>
    <p:embeddedFont>
      <p:font typeface="Gill Sans MT" pitchFamily="34" charset="0"/>
      <p:regular r:id="rId8"/>
      <p:bold r:id="rId9"/>
      <p:italic r:id="rId10"/>
      <p:boldItalic r:id="rId11"/>
    </p:embeddedFont>
    <p:embeddedFont>
      <p:font typeface="Calibri" pitchFamily="34" charset="0"/>
      <p:regular r:id="rId12"/>
      <p:bold r:id="rId13"/>
      <p:italic r:id="rId14"/>
      <p:boldItalic r:id="rId15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94">
          <p15:clr>
            <a:srgbClr val="A4A3A4"/>
          </p15:clr>
        </p15:guide>
        <p15:guide id="2" pos="288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6255"/>
    <a:srgbClr val="A48C7E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中度样式 1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>
        <p:scale>
          <a:sx n="51" d="100"/>
          <a:sy n="51" d="100"/>
        </p:scale>
        <p:origin x="-456" y="-54"/>
      </p:cViewPr>
      <p:guideLst>
        <p:guide orient="horz" pos="2194"/>
        <p:guide pos="28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12EC4E-6C49-4834-AFE1-2702C4352903}" type="datetimeFigureOut">
              <a:rPr lang="en-US" smtClean="0"/>
              <a:t>07/11/2022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498F04-5B7F-438E-BF3A-B1F3D96B7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29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26669" y="1203448"/>
            <a:ext cx="12955610" cy="3812147"/>
          </a:xfrm>
        </p:spPr>
        <p:txBody>
          <a:bodyPr bIns="0" anchor="b">
            <a:normAutofit/>
          </a:bodyPr>
          <a:lstStyle>
            <a:lvl1pPr algn="l">
              <a:defRPr sz="99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6670" y="5296807"/>
            <a:ext cx="12955608" cy="1466432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2700" b="0" cap="all" baseline="0">
                <a:solidFill>
                  <a:schemeClr val="tx1"/>
                </a:solidFill>
              </a:defRPr>
            </a:lvl1pPr>
            <a:lvl2pPr marL="685800" indent="0" algn="ctr">
              <a:buNone/>
              <a:defRPr sz="27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07/11/2022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4751" y="493961"/>
            <a:ext cx="7460873" cy="46380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56497" y="1198460"/>
            <a:ext cx="1216529" cy="755367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3626670" y="5292813"/>
            <a:ext cx="1295560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1731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07/11/2022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5941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158667" y="1198460"/>
            <a:ext cx="2423613" cy="6989834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67008" y="1198460"/>
            <a:ext cx="11743245" cy="69898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07/11/2022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158667" y="1198460"/>
            <a:ext cx="0" cy="6989834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6915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07/11/2022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9928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1359" y="2634195"/>
            <a:ext cx="12964731" cy="2831925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1359" y="5709293"/>
            <a:ext cx="12945669" cy="1519394"/>
          </a:xfrm>
        </p:spPr>
        <p:txBody>
          <a:bodyPr tIns="91440">
            <a:normAutofit/>
          </a:bodyPr>
          <a:lstStyle>
            <a:lvl1pPr marL="0" indent="0" algn="l">
              <a:buNone/>
              <a:defRPr sz="2700">
                <a:solidFill>
                  <a:schemeClr val="tx1"/>
                </a:solidFill>
              </a:defRPr>
            </a:lvl1pPr>
            <a:lvl2pPr marL="6858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07/11/2022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181359" y="5707478"/>
            <a:ext cx="1294566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9793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826" y="1207334"/>
            <a:ext cx="14408453" cy="15889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0997" y="3016318"/>
            <a:ext cx="6967728" cy="51728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20657" y="3026015"/>
            <a:ext cx="6967728" cy="5162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07/11/2022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2542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0787" y="1206245"/>
            <a:ext cx="14411492" cy="15844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787" y="3029324"/>
            <a:ext cx="6967728" cy="1202915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3300" b="0" cap="all" baseline="0">
                <a:solidFill>
                  <a:schemeClr val="accent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787" y="4236404"/>
            <a:ext cx="6967728" cy="39666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618543" y="3034505"/>
            <a:ext cx="6967728" cy="120335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3300" b="0" cap="all" baseline="0">
                <a:solidFill>
                  <a:schemeClr val="accent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618543" y="4232237"/>
            <a:ext cx="6967728" cy="39560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07/11/2022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285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07/11/2022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7019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07/11/2022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420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007" y="1198460"/>
            <a:ext cx="4909649" cy="3370676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5571" y="1198461"/>
            <a:ext cx="9018705" cy="6988239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67007" y="4808237"/>
            <a:ext cx="4912520" cy="3372272"/>
          </a:xfrm>
        </p:spPr>
        <p:txBody>
          <a:bodyPr/>
          <a:lstStyle>
            <a:lvl1pPr marL="0" indent="0" algn="l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07/11/2022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172420" y="4808237"/>
            <a:ext cx="490423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183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216081" y="723256"/>
            <a:ext cx="6111800" cy="7723652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6809" y="1694270"/>
            <a:ext cx="8298492" cy="2745876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186584" y="1683814"/>
            <a:ext cx="4186757" cy="5799491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75494" y="4718988"/>
            <a:ext cx="8286606" cy="3005613"/>
          </a:xfrm>
        </p:spPr>
        <p:txBody>
          <a:bodyPr>
            <a:normAutofit/>
          </a:bodyPr>
          <a:lstStyle>
            <a:lvl1pPr marL="0" indent="0" algn="l">
              <a:buNone/>
              <a:defRPr sz="27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71074" y="8204785"/>
            <a:ext cx="8291027" cy="48018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t>07/11/2022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71073" y="477961"/>
            <a:ext cx="8311506" cy="481397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2171074" y="4715408"/>
            <a:ext cx="829102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690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029215"/>
            <a:ext cx="18288000" cy="6158912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9189720"/>
            <a:ext cx="18288000" cy="111442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7369" y="1206779"/>
            <a:ext cx="14404913" cy="15738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7369" y="3023599"/>
            <a:ext cx="14404913" cy="5175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31208" y="495555"/>
            <a:ext cx="5251073" cy="463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07/11/2022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7369" y="493961"/>
            <a:ext cx="8908254" cy="463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091" y="1198460"/>
            <a:ext cx="1216529" cy="75536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42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9192620"/>
            <a:ext cx="18288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106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48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120000"/>
        </a:lnSpc>
        <a:spcBef>
          <a:spcPts val="1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3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7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1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662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514989" y="2323999"/>
            <a:ext cx="13258021" cy="4661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等线 Light"/>
                <a:cs typeface="Arial" panose="020B0604020202020204" pitchFamily="34" charset="0"/>
              </a:rPr>
              <a:t>BÀI 10: 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等线 Light"/>
                <a:cs typeface="Arial" panose="020B0604020202020204" pitchFamily="34" charset="0"/>
              </a:rPr>
              <a:t>THỰC HÀNH: NHẬN BIẾT MỘT SỐ LOẠI PHÂN BÓN HÓA HỌC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662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19566" y="800303"/>
            <a:ext cx="10262938" cy="1337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sz="5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Chuẩn bị</a:t>
            </a:r>
            <a:endParaRPr lang="en-US" sz="5400" dirty="0"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85110" y="2476600"/>
            <a:ext cx="12717780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a) Dụng cụ, hóa chất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Ống nghiệm bằng thủy tinh, thìa inox nhỏ, đèn cồn, bật lửa hoặc diêm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Hóa chất: BaCl</a:t>
            </a:r>
            <a:r>
              <a:rPr lang="en-US" sz="4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AgNO</a:t>
            </a:r>
            <a:r>
              <a:rPr lang="en-US" sz="40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diphenylamine, nước cất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662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19566" y="800303"/>
            <a:ext cx="10262938" cy="1337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sz="5400" b="1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Các bước thực hành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85110" y="2248000"/>
            <a:ext cx="1271778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a) Phân biệt nhóm phân bón hòa tan và nhóm phân bón ít hoặc không hòa tan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4213225"/>
            <a:ext cx="11111230" cy="485330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662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013166" y="876503"/>
            <a:ext cx="10262938" cy="1337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sz="5400" b="1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Thực hành</a:t>
            </a:r>
          </a:p>
        </p:txBody>
      </p:sp>
      <p:graphicFrame>
        <p:nvGraphicFramePr>
          <p:cNvPr id="6" name="Table 5"/>
          <p:cNvGraphicFramePr/>
          <p:nvPr/>
        </p:nvGraphicFramePr>
        <p:xfrm>
          <a:off x="2133600" y="3467100"/>
          <a:ext cx="14170025" cy="5739765"/>
        </p:xfrm>
        <a:graphic>
          <a:graphicData uri="http://schemas.openxmlformats.org/drawingml/2006/table">
            <a:tbl>
              <a:tblPr bandRow="1">
                <a:tableStyleId>{9DCAF9ED-07DC-4A11-8D7F-57B35C25682E}</a:tableStyleId>
              </a:tblPr>
              <a:tblGrid>
                <a:gridCol w="39389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175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135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7475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36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Mẫu phân bón</a:t>
                      </a: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36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Đặc điểm nhận biết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36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Loại phân bón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214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36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sz="3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sz="3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2209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36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sz="3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sz="3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214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36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sz="3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sz="3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2207852" y="2171827"/>
            <a:ext cx="14020800" cy="1014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Bảng 10.1 Kết quả nhận biết các loại phân bón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662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514989" y="3223833"/>
            <a:ext cx="13258021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6600" b="1" spc="-216">
                <a:solidFill>
                  <a:srgbClr val="000000"/>
                </a:solidFill>
                <a:cs typeface="Arial" panose="020B0604020202020204" pitchFamily="34" charset="0"/>
              </a:rPr>
              <a:t>CẢM ƠN CÁC EM ĐÃ </a:t>
            </a:r>
          </a:p>
          <a:p>
            <a:pPr algn="ctr">
              <a:lnSpc>
                <a:spcPct val="150000"/>
              </a:lnSpc>
            </a:pPr>
            <a:r>
              <a:rPr lang="vi-VN" sz="6600" b="1" spc="-216">
                <a:solidFill>
                  <a:srgbClr val="000000"/>
                </a:solidFill>
                <a:cs typeface="Arial" panose="020B0604020202020204" pitchFamily="34" charset="0"/>
              </a:rPr>
              <a:t>LẮNG NGHE BÀI GIẢNG!</a:t>
            </a:r>
            <a:endParaRPr lang="en-US" sz="6600" b="1" spc="-216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115</Words>
  <PresentationFormat>Custom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Gill Sans MT</vt:lpstr>
      <vt:lpstr>Calibri</vt:lpstr>
      <vt:lpstr>等线 Light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2006-08-16T00:00:00Z</dcterms:created>
  <dcterms:modified xsi:type="dcterms:W3CDTF">2022-11-07T14:42:47Z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DD981F72B8324268B1DC2CC7C3EA2E30</vt:lpwstr>
  </property>
  <property fmtid="{D5CDD505-2E9C-101B-9397-08002B2CF9AE}" pid="3" name="KSOProductBuildVer">
    <vt:lpwstr>1033-11.2.0.11341</vt:lpwstr>
  </property>
</Properties>
</file>