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0"/>
  </p:notesMasterIdLst>
  <p:sldIdLst>
    <p:sldId id="339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  <p:sldId id="351" r:id="rId15"/>
    <p:sldId id="352" r:id="rId16"/>
    <p:sldId id="353" r:id="rId17"/>
    <p:sldId id="354" r:id="rId18"/>
    <p:sldId id="355" r:id="rId19"/>
    <p:sldId id="356" r:id="rId20"/>
    <p:sldId id="357" r:id="rId21"/>
    <p:sldId id="358" r:id="rId22"/>
    <p:sldId id="359" r:id="rId23"/>
    <p:sldId id="360" r:id="rId24"/>
    <p:sldId id="361" r:id="rId25"/>
    <p:sldId id="362" r:id="rId26"/>
    <p:sldId id="363" r:id="rId27"/>
    <p:sldId id="364" r:id="rId28"/>
    <p:sldId id="425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6C4A8"/>
    <a:srgbClr val="CDF1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6" autoAdjust="0"/>
    <p:restoredTop sz="94660"/>
  </p:normalViewPr>
  <p:slideViewPr>
    <p:cSldViewPr>
      <p:cViewPr varScale="1">
        <p:scale>
          <a:sx n="62" d="100"/>
          <a:sy n="62" d="100"/>
        </p:scale>
        <p:origin x="15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756CD8-56A5-43E2-92FB-07586437F6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DB7CA-EA97-40EB-9BE0-25A9B8F0AA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2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3B15F-0A20-4411-8180-5AFB96908E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99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502C2-D0D3-4930-BD0E-A44B784857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07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0F57141-D4BF-4EF2-9387-CA9F223768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907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847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42360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1953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038050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662407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481004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248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F5428-0566-423D-AECB-BFDF5E4D5E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1064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536520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19934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78429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300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85291-E394-411E-A770-9BF0459AC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17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580E3-96E6-4705-904F-39F9A9FE7F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89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5571A-0BE9-4E9A-881C-0732F07017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89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067BC-2A7F-4C9F-B738-DF276A8906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6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2F2C3-4660-4B85-A495-B96A9BC985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3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37467-03A9-4B57-9B17-F6201F5EC7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919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CDB14-9689-4422-9ABE-07AAD6F4E9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66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AF290B0-5F92-424A-817A-44675FE260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208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slide" Target="slide14.xml"/><Relationship Id="rId4" Type="http://schemas.openxmlformats.org/officeDocument/2006/relationships/slide" Target="slide2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16.xml"/><Relationship Id="rId7" Type="http://schemas.openxmlformats.org/officeDocument/2006/relationships/image" Target="../media/image1.png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9.xml"/><Relationship Id="rId5" Type="http://schemas.openxmlformats.org/officeDocument/2006/relationships/slide" Target="slide18.xml"/><Relationship Id="rId4" Type="http://schemas.openxmlformats.org/officeDocument/2006/relationships/slide" Target="slide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4.xml"/><Relationship Id="rId7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22.xml"/><Relationship Id="rId7" Type="http://schemas.openxmlformats.org/officeDocument/2006/relationships/image" Target="../media/image1.png"/><Relationship Id="rId2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5" Type="http://schemas.openxmlformats.org/officeDocument/2006/relationships/slide" Target="slide24.xml"/><Relationship Id="rId4" Type="http://schemas.openxmlformats.org/officeDocument/2006/relationships/slide" Target="slide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10.xml"/><Relationship Id="rId7" Type="http://schemas.openxmlformats.org/officeDocument/2006/relationships/image" Target="../media/image1.png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28600"/>
            <a:ext cx="7772400" cy="1371600"/>
          </a:xfrm>
        </p:spPr>
        <p:txBody>
          <a:bodyPr/>
          <a:lstStyle/>
          <a:p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chơi: Ong Tìm Chữ </a:t>
            </a:r>
            <a:b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4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</a:t>
            </a:r>
          </a:p>
        </p:txBody>
      </p:sp>
      <p:pic>
        <p:nvPicPr>
          <p:cNvPr id="90115" name="Picture 22" descr="con-ong-do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116" name="Picture 23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905000"/>
            <a:ext cx="14478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117" name="Picture 24" descr="con-ong-do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42900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Hexagon 9">
            <a:hlinkClick r:id="rId4" action="ppaction://hlinksldjump"/>
          </p:cNvPr>
          <p:cNvSpPr/>
          <p:nvPr/>
        </p:nvSpPr>
        <p:spPr>
          <a:xfrm>
            <a:off x="5257800" y="4876800"/>
            <a:ext cx="1752600" cy="14478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rgbClr val="0000CC"/>
                </a:solidFill>
                <a:cs typeface="Arial" charset="0"/>
              </a:rPr>
              <a:t>26/3</a:t>
            </a:r>
          </a:p>
          <a:p>
            <a:pPr algn="ctr">
              <a:defRPr/>
            </a:pPr>
            <a:r>
              <a:rPr lang="en-US" b="1">
                <a:solidFill>
                  <a:srgbClr val="0000CC"/>
                </a:solidFill>
                <a:cs typeface="Arial" charset="0"/>
              </a:rPr>
              <a:t>1931-2015</a:t>
            </a:r>
          </a:p>
        </p:txBody>
      </p:sp>
      <p:sp>
        <p:nvSpPr>
          <p:cNvPr id="90119" name="Hexagon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057400" y="4876800"/>
            <a:ext cx="1752600" cy="1447800"/>
          </a:xfrm>
          <a:prstGeom prst="hexagon">
            <a:avLst>
              <a:gd name="adj" fmla="val 26082"/>
              <a:gd name="vf" fmla="val 115470"/>
            </a:avLst>
          </a:prstGeom>
          <a:solidFill>
            <a:srgbClr val="FF0000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00CC"/>
                </a:solidFill>
                <a:latin typeface="Calibri" panose="020F0502020204030204" pitchFamily="34" charset="0"/>
              </a:rPr>
              <a:t>THANH</a:t>
            </a:r>
          </a:p>
          <a:p>
            <a:pPr algn="ctr"/>
            <a:r>
              <a:rPr lang="en-US" altLang="en-US" b="1">
                <a:solidFill>
                  <a:srgbClr val="0000CC"/>
                </a:solidFill>
                <a:latin typeface="Calibri" panose="020F0502020204030204" pitchFamily="34" charset="0"/>
              </a:rPr>
              <a:t>NIÊN</a:t>
            </a:r>
          </a:p>
          <a:p>
            <a:pPr algn="ctr"/>
            <a:r>
              <a:rPr lang="en-US" altLang="en-US" b="1">
                <a:solidFill>
                  <a:srgbClr val="0000CC"/>
                </a:solidFill>
                <a:latin typeface="Calibri" panose="020F0502020204030204" pitchFamily="34" charset="0"/>
              </a:rPr>
              <a:t>CS HCM</a:t>
            </a:r>
          </a:p>
        </p:txBody>
      </p:sp>
      <p:sp>
        <p:nvSpPr>
          <p:cNvPr id="90120" name="Hexagon 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209800" y="2590800"/>
            <a:ext cx="1752600" cy="1447800"/>
          </a:xfrm>
          <a:prstGeom prst="hexagon">
            <a:avLst>
              <a:gd name="adj" fmla="val 26082"/>
              <a:gd name="vf" fmla="val 115470"/>
            </a:avLst>
          </a:prstGeom>
          <a:solidFill>
            <a:srgbClr val="00FFFF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CHÀO</a:t>
            </a:r>
          </a:p>
          <a:p>
            <a:pPr algn="ctr"/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MỪNG</a:t>
            </a:r>
          </a:p>
          <a:p>
            <a:pPr algn="ctr"/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NGÀY</a:t>
            </a:r>
          </a:p>
        </p:txBody>
      </p:sp>
      <p:sp>
        <p:nvSpPr>
          <p:cNvPr id="90121" name="Hexagon 9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5410200" y="2590800"/>
            <a:ext cx="1752600" cy="1447800"/>
          </a:xfrm>
          <a:prstGeom prst="hexagon">
            <a:avLst>
              <a:gd name="adj" fmla="val 26082"/>
              <a:gd name="vf" fmla="val 115470"/>
            </a:avLst>
          </a:prstGeom>
          <a:solidFill>
            <a:srgbClr val="00FF00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</a:rPr>
              <a:t>THÀNH</a:t>
            </a:r>
          </a:p>
          <a:p>
            <a:pPr algn="ctr"/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</a:rPr>
              <a:t>LẬP</a:t>
            </a:r>
          </a:p>
          <a:p>
            <a:pPr algn="ctr"/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</a:rPr>
              <a:t>ĐOÀN</a:t>
            </a:r>
          </a:p>
        </p:txBody>
      </p:sp>
      <p:pic>
        <p:nvPicPr>
          <p:cNvPr id="90122" name="Picture 32" descr="con-ong-do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34340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123" name="Picture 33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495800"/>
            <a:ext cx="14478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2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752600"/>
            <a:ext cx="7696200" cy="34290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>
                <a:solidFill>
                  <a:schemeClr val="tx1"/>
                </a:solidFill>
              </a:rPr>
              <a:t>Ở độ tuổi nào trẻ em được đi xe đạp ? </a:t>
            </a:r>
          </a:p>
          <a:p>
            <a:pPr>
              <a:defRPr/>
            </a:pPr>
            <a:r>
              <a:rPr lang="en-US" sz="4000" b="1">
                <a:solidFill>
                  <a:schemeClr val="tx1"/>
                </a:solidFill>
              </a:rPr>
              <a:t>a. 10 tuổi trở lên</a:t>
            </a:r>
          </a:p>
          <a:p>
            <a:pPr>
              <a:defRPr/>
            </a:pPr>
            <a:r>
              <a:rPr lang="en-US" sz="4000" b="1">
                <a:solidFill>
                  <a:schemeClr val="tx1"/>
                </a:solidFill>
              </a:rPr>
              <a:t>b. 11 tuổi trở lên</a:t>
            </a:r>
          </a:p>
          <a:p>
            <a:pPr>
              <a:defRPr/>
            </a:pPr>
            <a:r>
              <a:rPr lang="en-US" sz="4000" b="1">
                <a:solidFill>
                  <a:schemeClr val="tx1"/>
                </a:solidFill>
              </a:rPr>
              <a:t>C. 12 tuổi trở lên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057400" y="5562600"/>
            <a:ext cx="5410200" cy="9906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c</a:t>
            </a:r>
          </a:p>
        </p:txBody>
      </p:sp>
      <p:sp>
        <p:nvSpPr>
          <p:cNvPr id="7" name="Curved Up Arrow 6">
            <a:hlinkClick r:id="rId2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99334" name="Picture 9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3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752600"/>
            <a:ext cx="8305800" cy="35052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>
                <a:solidFill>
                  <a:schemeClr val="tx1"/>
                </a:solidFill>
              </a:rPr>
              <a:t>Muốn thức ăn tiêu hóa tốt chúng ta phải ?</a:t>
            </a:r>
          </a:p>
          <a:p>
            <a:pPr>
              <a:defRPr/>
            </a:pPr>
            <a:r>
              <a:rPr lang="en-US" sz="4000" b="1">
                <a:solidFill>
                  <a:schemeClr val="tx1"/>
                </a:solidFill>
              </a:rPr>
              <a:t>a. Ăn nhanh</a:t>
            </a:r>
          </a:p>
          <a:p>
            <a:pPr>
              <a:defRPr/>
            </a:pPr>
            <a:r>
              <a:rPr lang="en-US" sz="4000" b="1">
                <a:solidFill>
                  <a:schemeClr val="tx1"/>
                </a:solidFill>
              </a:rPr>
              <a:t>b. Ăn chậm , nhai kỹ</a:t>
            </a:r>
          </a:p>
          <a:p>
            <a:pPr>
              <a:defRPr/>
            </a:pPr>
            <a:r>
              <a:rPr lang="en-US" sz="4000" b="1">
                <a:solidFill>
                  <a:schemeClr val="tx1"/>
                </a:solidFill>
              </a:rPr>
              <a:t>c. Không nhai thức ăn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33600" y="5638800"/>
            <a:ext cx="5410200" cy="9906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b</a:t>
            </a:r>
          </a:p>
        </p:txBody>
      </p:sp>
      <p:sp>
        <p:nvSpPr>
          <p:cNvPr id="7" name="Curved Up Arrow 6">
            <a:hlinkClick r:id="rId2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100358" name="Picture 7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4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1752600"/>
            <a:ext cx="8686800" cy="35052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b="1">
                <a:solidFill>
                  <a:schemeClr val="tx1"/>
                </a:solidFill>
              </a:rPr>
              <a:t>Gỗ tổ Hùng Vương được tổ chức hàng năm ngày tháng nào? </a:t>
            </a:r>
          </a:p>
          <a:p>
            <a:pPr>
              <a:defRPr/>
            </a:pPr>
            <a:r>
              <a:rPr lang="en-US" sz="4400" b="1">
                <a:solidFill>
                  <a:schemeClr val="tx1"/>
                </a:solidFill>
              </a:rPr>
              <a:t>a. 3 - 10 âm lịch</a:t>
            </a:r>
          </a:p>
          <a:p>
            <a:pPr>
              <a:defRPr/>
            </a:pPr>
            <a:r>
              <a:rPr lang="en-US" sz="4400" b="1">
                <a:solidFill>
                  <a:schemeClr val="tx1"/>
                </a:solidFill>
              </a:rPr>
              <a:t>b. 10 - 3 âm lịch</a:t>
            </a:r>
          </a:p>
          <a:p>
            <a:pPr>
              <a:defRPr/>
            </a:pPr>
            <a:r>
              <a:rPr lang="en-US" sz="4400" b="1">
                <a:solidFill>
                  <a:schemeClr val="tx1"/>
                </a:solidFill>
              </a:rPr>
              <a:t>c. 11 - 3 âm lịch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33600" y="5562600"/>
            <a:ext cx="5410200" cy="9906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b</a:t>
            </a:r>
          </a:p>
        </p:txBody>
      </p:sp>
      <p:sp>
        <p:nvSpPr>
          <p:cNvPr id="7" name="Curved Up Arrow 6">
            <a:hlinkClick r:id="rId2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101382" name="Picture 7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5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752600"/>
            <a:ext cx="8305800" cy="35814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400" b="1">
                <a:solidFill>
                  <a:schemeClr val="tx1"/>
                </a:solidFill>
              </a:rPr>
              <a:t>Khi có hỏa hoạn (cháy nổ) thì gọi đến số điện thoại nào ? </a:t>
            </a:r>
          </a:p>
          <a:p>
            <a:pPr>
              <a:defRPr/>
            </a:pPr>
            <a:r>
              <a:rPr lang="en-US" sz="4400" b="1">
                <a:solidFill>
                  <a:schemeClr val="tx1"/>
                </a:solidFill>
              </a:rPr>
              <a:t>a. 114</a:t>
            </a:r>
          </a:p>
          <a:p>
            <a:pPr>
              <a:defRPr/>
            </a:pPr>
            <a:r>
              <a:rPr lang="en-US" sz="4400" b="1">
                <a:solidFill>
                  <a:schemeClr val="tx1"/>
                </a:solidFill>
              </a:rPr>
              <a:t>b. 115</a:t>
            </a:r>
          </a:p>
          <a:p>
            <a:pPr>
              <a:defRPr/>
            </a:pPr>
            <a:r>
              <a:rPr lang="en-US" sz="4400" b="1">
                <a:solidFill>
                  <a:schemeClr val="tx1"/>
                </a:solidFill>
              </a:rPr>
              <a:t>c. 113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33600" y="5867400"/>
            <a:ext cx="5410200" cy="7620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a</a:t>
            </a:r>
          </a:p>
        </p:txBody>
      </p:sp>
      <p:sp>
        <p:nvSpPr>
          <p:cNvPr id="7" name="Curved Up Arrow 6">
            <a:hlinkClick r:id="rId2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102406" name="Picture 7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/>
          </p:cNvSpPr>
          <p:nvPr>
            <p:ph type="ctrTitle" idx="4294967295"/>
          </p:nvPr>
        </p:nvSpPr>
        <p:spPr>
          <a:xfrm>
            <a:off x="228600" y="0"/>
            <a:ext cx="8153400" cy="1219200"/>
          </a:xfrm>
        </p:spPr>
        <p:txBody>
          <a:bodyPr/>
          <a:lstStyle/>
          <a:p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Chữ: </a:t>
            </a: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 NIÊN CỘNG SẢN HỒ CHÍ MINH</a:t>
            </a:r>
          </a:p>
        </p:txBody>
      </p:sp>
      <p:sp>
        <p:nvSpPr>
          <p:cNvPr id="10" name="Hexagon 9"/>
          <p:cNvSpPr/>
          <p:nvPr/>
        </p:nvSpPr>
        <p:spPr>
          <a:xfrm>
            <a:off x="271463" y="1981200"/>
            <a:ext cx="1709737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NIEN</a:t>
            </a:r>
          </a:p>
        </p:txBody>
      </p:sp>
      <p:sp>
        <p:nvSpPr>
          <p:cNvPr id="28" name="Hexagon 27"/>
          <p:cNvSpPr/>
          <p:nvPr/>
        </p:nvSpPr>
        <p:spPr>
          <a:xfrm>
            <a:off x="1960563" y="1955800"/>
            <a:ext cx="1709737" cy="1474788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</a:p>
        </p:txBody>
      </p:sp>
      <p:sp>
        <p:nvSpPr>
          <p:cNvPr id="29" name="Hexagon 28"/>
          <p:cNvSpPr/>
          <p:nvPr/>
        </p:nvSpPr>
        <p:spPr>
          <a:xfrm>
            <a:off x="3624263" y="1981200"/>
            <a:ext cx="1709737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</a:p>
        </p:txBody>
      </p:sp>
      <p:sp>
        <p:nvSpPr>
          <p:cNvPr id="30" name="Hexagon 29"/>
          <p:cNvSpPr/>
          <p:nvPr/>
        </p:nvSpPr>
        <p:spPr>
          <a:xfrm>
            <a:off x="5376863" y="1981200"/>
            <a:ext cx="1709737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NIÊN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HCM</a:t>
            </a:r>
          </a:p>
        </p:txBody>
      </p:sp>
      <p:sp>
        <p:nvSpPr>
          <p:cNvPr id="31" name="Hexagon 30"/>
          <p:cNvSpPr/>
          <p:nvPr/>
        </p:nvSpPr>
        <p:spPr>
          <a:xfrm>
            <a:off x="7053263" y="1981200"/>
            <a:ext cx="1709737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NIÊN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</a:p>
        </p:txBody>
      </p:sp>
      <p:sp>
        <p:nvSpPr>
          <p:cNvPr id="32" name="Hexagon 31"/>
          <p:cNvSpPr/>
          <p:nvPr/>
        </p:nvSpPr>
        <p:spPr>
          <a:xfrm>
            <a:off x="304800" y="3505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NIÊN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CỘNG SẢN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HCM</a:t>
            </a:r>
          </a:p>
        </p:txBody>
      </p:sp>
      <p:sp>
        <p:nvSpPr>
          <p:cNvPr id="33" name="Hexagon 32"/>
          <p:cNvSpPr/>
          <p:nvPr/>
        </p:nvSpPr>
        <p:spPr>
          <a:xfrm>
            <a:off x="1993900" y="3479800"/>
            <a:ext cx="1709738" cy="1474788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THANH NIÊN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</a:p>
        </p:txBody>
      </p:sp>
      <p:sp>
        <p:nvSpPr>
          <p:cNvPr id="34" name="Hexagon 33"/>
          <p:cNvSpPr/>
          <p:nvPr/>
        </p:nvSpPr>
        <p:spPr>
          <a:xfrm>
            <a:off x="3657600" y="3505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</a:p>
        </p:txBody>
      </p:sp>
      <p:sp>
        <p:nvSpPr>
          <p:cNvPr id="35" name="Hexagon 34"/>
          <p:cNvSpPr/>
          <p:nvPr/>
        </p:nvSpPr>
        <p:spPr>
          <a:xfrm>
            <a:off x="5410200" y="3505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</a:p>
        </p:txBody>
      </p:sp>
      <p:sp>
        <p:nvSpPr>
          <p:cNvPr id="36" name="Hexagon 35"/>
          <p:cNvSpPr/>
          <p:nvPr/>
        </p:nvSpPr>
        <p:spPr>
          <a:xfrm>
            <a:off x="7086600" y="3505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THANH NIÊN</a:t>
            </a:r>
          </a:p>
        </p:txBody>
      </p:sp>
      <p:sp>
        <p:nvSpPr>
          <p:cNvPr id="37" name="Hexagon 36"/>
          <p:cNvSpPr/>
          <p:nvPr/>
        </p:nvSpPr>
        <p:spPr>
          <a:xfrm>
            <a:off x="304800" y="5029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NIÊN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SẢN </a:t>
            </a:r>
          </a:p>
        </p:txBody>
      </p:sp>
      <p:sp>
        <p:nvSpPr>
          <p:cNvPr id="38" name="Hexagon 37"/>
          <p:cNvSpPr/>
          <p:nvPr/>
        </p:nvSpPr>
        <p:spPr>
          <a:xfrm>
            <a:off x="1993900" y="5003800"/>
            <a:ext cx="1709738" cy="1474788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NIÊN</a:t>
            </a:r>
          </a:p>
        </p:txBody>
      </p:sp>
      <p:sp>
        <p:nvSpPr>
          <p:cNvPr id="39" name="Hexagon 38"/>
          <p:cNvSpPr/>
          <p:nvPr/>
        </p:nvSpPr>
        <p:spPr>
          <a:xfrm>
            <a:off x="3657600" y="5029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NIÊN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CỘNG SẢN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HCM</a:t>
            </a:r>
          </a:p>
        </p:txBody>
      </p:sp>
      <p:sp>
        <p:nvSpPr>
          <p:cNvPr id="40" name="Hexagon 39"/>
          <p:cNvSpPr/>
          <p:nvPr/>
        </p:nvSpPr>
        <p:spPr>
          <a:xfrm>
            <a:off x="5334000" y="5029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</a:p>
        </p:txBody>
      </p:sp>
      <p:sp>
        <p:nvSpPr>
          <p:cNvPr id="41" name="Hexagon 40"/>
          <p:cNvSpPr/>
          <p:nvPr/>
        </p:nvSpPr>
        <p:spPr>
          <a:xfrm>
            <a:off x="7086600" y="5029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</a:p>
        </p:txBody>
      </p:sp>
      <p:sp>
        <p:nvSpPr>
          <p:cNvPr id="42" name="Hexagon 41"/>
          <p:cNvSpPr/>
          <p:nvPr/>
        </p:nvSpPr>
        <p:spPr>
          <a:xfrm>
            <a:off x="1981200" y="3505200"/>
            <a:ext cx="1709738" cy="1474788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7" name="Hexagon 46"/>
          <p:cNvSpPr/>
          <p:nvPr/>
        </p:nvSpPr>
        <p:spPr>
          <a:xfrm>
            <a:off x="7086600" y="3505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8" name="Hexagon 47"/>
          <p:cNvSpPr/>
          <p:nvPr/>
        </p:nvSpPr>
        <p:spPr>
          <a:xfrm>
            <a:off x="304800" y="3505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9" name="Hexagon 48"/>
          <p:cNvSpPr/>
          <p:nvPr/>
        </p:nvSpPr>
        <p:spPr>
          <a:xfrm>
            <a:off x="3657600" y="34798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50" name="Hexagon 49"/>
          <p:cNvSpPr/>
          <p:nvPr/>
        </p:nvSpPr>
        <p:spPr>
          <a:xfrm>
            <a:off x="5410200" y="3505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51" name="Hexagon 50"/>
          <p:cNvSpPr/>
          <p:nvPr/>
        </p:nvSpPr>
        <p:spPr>
          <a:xfrm>
            <a:off x="7086600" y="1981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52" name="Hexagon 51"/>
          <p:cNvSpPr/>
          <p:nvPr/>
        </p:nvSpPr>
        <p:spPr>
          <a:xfrm>
            <a:off x="317500" y="5029200"/>
            <a:ext cx="1676400" cy="14478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53" name="Hexagon 52"/>
          <p:cNvSpPr/>
          <p:nvPr/>
        </p:nvSpPr>
        <p:spPr>
          <a:xfrm>
            <a:off x="1981200" y="4978400"/>
            <a:ext cx="1708150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54" name="Hexagon 53"/>
          <p:cNvSpPr/>
          <p:nvPr/>
        </p:nvSpPr>
        <p:spPr>
          <a:xfrm>
            <a:off x="3657600" y="5029200"/>
            <a:ext cx="1708150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55" name="Hexagon 54"/>
          <p:cNvSpPr/>
          <p:nvPr/>
        </p:nvSpPr>
        <p:spPr>
          <a:xfrm>
            <a:off x="5334000" y="5029200"/>
            <a:ext cx="1708150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56" name="Hexagon 55"/>
          <p:cNvSpPr/>
          <p:nvPr/>
        </p:nvSpPr>
        <p:spPr>
          <a:xfrm>
            <a:off x="7086600" y="5029200"/>
            <a:ext cx="1708150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61" name="Diamond 60">
            <a:hlinkClick r:id="rId2" action="ppaction://hlinksldjump"/>
          </p:cNvPr>
          <p:cNvSpPr/>
          <p:nvPr/>
        </p:nvSpPr>
        <p:spPr>
          <a:xfrm>
            <a:off x="21336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C1</a:t>
            </a:r>
          </a:p>
        </p:txBody>
      </p:sp>
      <p:sp>
        <p:nvSpPr>
          <p:cNvPr id="62" name="Diamond 61">
            <a:hlinkClick r:id="rId3" action="ppaction://hlinksldjump"/>
          </p:cNvPr>
          <p:cNvSpPr/>
          <p:nvPr/>
        </p:nvSpPr>
        <p:spPr>
          <a:xfrm>
            <a:off x="32004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C2</a:t>
            </a:r>
          </a:p>
        </p:txBody>
      </p:sp>
      <p:sp>
        <p:nvSpPr>
          <p:cNvPr id="63" name="Diamond 62">
            <a:hlinkClick r:id="rId4" action="ppaction://hlinksldjump"/>
          </p:cNvPr>
          <p:cNvSpPr/>
          <p:nvPr/>
        </p:nvSpPr>
        <p:spPr>
          <a:xfrm>
            <a:off x="43434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C3</a:t>
            </a:r>
          </a:p>
        </p:txBody>
      </p:sp>
      <p:sp>
        <p:nvSpPr>
          <p:cNvPr id="64" name="Diamond 63">
            <a:hlinkClick r:id="rId5" action="ppaction://hlinksldjump"/>
          </p:cNvPr>
          <p:cNvSpPr/>
          <p:nvPr/>
        </p:nvSpPr>
        <p:spPr>
          <a:xfrm>
            <a:off x="53340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C4</a:t>
            </a:r>
          </a:p>
        </p:txBody>
      </p:sp>
      <p:sp>
        <p:nvSpPr>
          <p:cNvPr id="65" name="Diamond 64">
            <a:hlinkClick r:id="rId6" action="ppaction://hlinksldjump"/>
          </p:cNvPr>
          <p:cNvSpPr/>
          <p:nvPr/>
        </p:nvSpPr>
        <p:spPr>
          <a:xfrm>
            <a:off x="63246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C5</a:t>
            </a:r>
          </a:p>
        </p:txBody>
      </p:sp>
      <p:sp>
        <p:nvSpPr>
          <p:cNvPr id="46" name="Hexagon 45"/>
          <p:cNvSpPr/>
          <p:nvPr/>
        </p:nvSpPr>
        <p:spPr>
          <a:xfrm>
            <a:off x="5397500" y="1981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5" name="Hexagon 44"/>
          <p:cNvSpPr/>
          <p:nvPr/>
        </p:nvSpPr>
        <p:spPr>
          <a:xfrm>
            <a:off x="3657600" y="1981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3" name="Hexagon 42"/>
          <p:cNvSpPr/>
          <p:nvPr/>
        </p:nvSpPr>
        <p:spPr>
          <a:xfrm>
            <a:off x="273050" y="1981200"/>
            <a:ext cx="1708150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4" name="Hexagon 43"/>
          <p:cNvSpPr/>
          <p:nvPr/>
        </p:nvSpPr>
        <p:spPr>
          <a:xfrm>
            <a:off x="1947863" y="1981200"/>
            <a:ext cx="1709737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pic>
        <p:nvPicPr>
          <p:cNvPr id="15400" name="Picture 40" descr="con-ong-dong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63" name="AutoShape 1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8458200" y="228600"/>
            <a:ext cx="685800" cy="1066800"/>
          </a:xfrm>
          <a:prstGeom prst="upArrow">
            <a:avLst>
              <a:gd name="adj1" fmla="val 50000"/>
              <a:gd name="adj2" fmla="val 388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023 C -0.01511 0.03237 -0.02969 0.06474 -0.00052 0.08277 C 0.02882 0.10081 0.05573 0.10312 0.17534 0.10797 C 0.29531 0.11283 0.61701 0.08069 0.71701 0.11237 C 0.81701 0.14404 0.89236 0.26612 0.77552 0.29826 C 0.65885 0.3304 0.14218 0.26589 0.01527 0.30474 C -0.11146 0.34358 -0.11233 0.48925 0.01389 0.53086 C 0.1401 0.57248 0.63784 0.62312 0.77257 0.55399 C 0.90729 0.48485 0.94149 0.21225 0.82187 0.11653 C 0.70191 0.02081 0.18159 0.00323 0.0533 -0.02081 " pathEditMode="relative" rAng="0" ptsTypes="aaaaaaaaaA">
                                      <p:cBhvr>
                                        <p:cTn id="6" dur="50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510" y="300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 nodeType="clickPar">
                      <p:stCondLst>
                        <p:cond delay="0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 nodeType="clickPar">
                      <p:stCondLst>
                        <p:cond delay="0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 nodeType="clickPar">
                      <p:stCondLst>
                        <p:cond delay="0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 nodeType="clickPar">
                      <p:stCondLst>
                        <p:cond delay="0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 nodeType="clickPar">
                      <p:stCondLst>
                        <p:cond delay="0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 nodeType="clickPar">
                      <p:stCondLst>
                        <p:cond delay="0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 nodeType="clickPar">
                      <p:stCondLst>
                        <p:cond delay="0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 nodeType="clickPar">
                      <p:stCondLst>
                        <p:cond delay="0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 nodeType="clickPar">
                      <p:stCondLst>
                        <p:cond delay="0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2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46" grpId="0" animBg="1"/>
      <p:bldP spid="45" grpId="0" animBg="1"/>
      <p:bldP spid="43" grpId="0" animBg="1"/>
      <p:bldP spid="4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1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752600"/>
            <a:ext cx="7696200" cy="31242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en-US" sz="3200" b="1">
                <a:solidFill>
                  <a:schemeClr val="tx1"/>
                </a:solidFill>
                <a:latin typeface="Arial" charset="0"/>
                <a:cs typeface="Arial" charset="0"/>
              </a:rPr>
              <a:t>Những việc làm nào dưới đây bảo vệ môi trường ?</a:t>
            </a:r>
          </a:p>
          <a:p>
            <a:pPr marL="342900" indent="-342900">
              <a:defRPr/>
            </a:pPr>
            <a:r>
              <a:rPr lang="en-US" sz="3200" b="1">
                <a:solidFill>
                  <a:schemeClr val="tx1"/>
                </a:solidFill>
                <a:latin typeface="Arial" charset="0"/>
                <a:cs typeface="Arial" charset="0"/>
              </a:rPr>
              <a:t>a. Xả rác bừa bĩa</a:t>
            </a:r>
          </a:p>
          <a:p>
            <a:pPr marL="342900" indent="-342900">
              <a:defRPr/>
            </a:pPr>
            <a:r>
              <a:rPr lang="en-US" sz="3200" b="1">
                <a:solidFill>
                  <a:schemeClr val="tx1"/>
                </a:solidFill>
                <a:latin typeface="Arial" charset="0"/>
                <a:cs typeface="Arial" charset="0"/>
              </a:rPr>
              <a:t>b.Trồng cây gây rừng</a:t>
            </a:r>
          </a:p>
          <a:p>
            <a:pPr marL="342900" indent="-342900">
              <a:defRPr/>
            </a:pPr>
            <a:r>
              <a:rPr lang="en-US" sz="3200" b="1">
                <a:solidFill>
                  <a:schemeClr val="tx1"/>
                </a:solidFill>
                <a:latin typeface="Arial" charset="0"/>
                <a:cs typeface="Arial" charset="0"/>
              </a:rPr>
              <a:t>c. Bẻ cây,hái hoa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09800" y="5181600"/>
            <a:ext cx="5410200" cy="14478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b</a:t>
            </a:r>
          </a:p>
        </p:txBody>
      </p:sp>
      <p:sp>
        <p:nvSpPr>
          <p:cNvPr id="7" name="Curved Up Arrow 6">
            <a:hlinkClick r:id="rId2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16392" name="Picture 8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3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2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676400"/>
            <a:ext cx="7696200" cy="35052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en-US" sz="280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>
                <a:solidFill>
                  <a:schemeClr val="tx1"/>
                </a:solidFill>
                <a:latin typeface="Arial" charset="0"/>
                <a:cs typeface="Arial" charset="0"/>
              </a:rPr>
              <a:t>Khi tham gia giao thông,để an toàn chúng ta cần phải?</a:t>
            </a:r>
          </a:p>
          <a:p>
            <a:pPr marL="342900" indent="-342900">
              <a:defRPr/>
            </a:pPr>
            <a:r>
              <a:rPr lang="en-US" sz="2800" b="1">
                <a:solidFill>
                  <a:schemeClr val="tx1"/>
                </a:solidFill>
                <a:latin typeface="Arial" charset="0"/>
                <a:cs typeface="Arial" charset="0"/>
              </a:rPr>
              <a:t>a. Chấp hành luật an toàn giao thông</a:t>
            </a:r>
          </a:p>
          <a:p>
            <a:pPr marL="342900" indent="-342900">
              <a:defRPr/>
            </a:pPr>
            <a:r>
              <a:rPr lang="en-US" sz="2800" b="1">
                <a:solidFill>
                  <a:schemeClr val="tx1"/>
                </a:solidFill>
                <a:latin typeface="Arial" charset="0"/>
                <a:cs typeface="Arial" charset="0"/>
              </a:rPr>
              <a:t>b. Đi đúng phần đường không lạng lách</a:t>
            </a:r>
          </a:p>
          <a:p>
            <a:pPr marL="342900" indent="-342900">
              <a:defRPr/>
            </a:pPr>
            <a:r>
              <a:rPr lang="en-US" sz="2800" b="1">
                <a:solidFill>
                  <a:schemeClr val="tx1"/>
                </a:solidFill>
                <a:latin typeface="Arial" charset="0"/>
                <a:cs typeface="Arial" charset="0"/>
              </a:rPr>
              <a:t>c. Chấp hành luật an toàn gia thông, đi bên phải, đi đúng phần đường của mình, không đùa giỡn, lạng lách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057400" y="5638800"/>
            <a:ext cx="5410200" cy="9144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c</a:t>
            </a:r>
          </a:p>
        </p:txBody>
      </p:sp>
      <p:sp>
        <p:nvSpPr>
          <p:cNvPr id="7" name="Curved Up Arrow 6">
            <a:hlinkClick r:id="rId2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17417" name="Picture 9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4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3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752600"/>
            <a:ext cx="7696200" cy="35052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en-US" sz="3200" b="1">
                <a:solidFill>
                  <a:schemeClr val="tx1"/>
                </a:solidFill>
                <a:latin typeface="Arial" charset="0"/>
                <a:cs typeface="Arial" charset="0"/>
              </a:rPr>
              <a:t>Ngày Quốc Khánh  nước ta là ngày nào ?</a:t>
            </a:r>
          </a:p>
          <a:p>
            <a:pPr marL="342900" indent="-342900">
              <a:defRPr/>
            </a:pPr>
            <a:r>
              <a:rPr lang="en-US" sz="3200" b="1">
                <a:solidFill>
                  <a:schemeClr val="tx1"/>
                </a:solidFill>
                <a:latin typeface="Arial" charset="0"/>
                <a:cs typeface="Arial" charset="0"/>
              </a:rPr>
              <a:t>a. 2-9</a:t>
            </a:r>
          </a:p>
          <a:p>
            <a:pPr marL="342900" indent="-342900">
              <a:defRPr/>
            </a:pPr>
            <a:r>
              <a:rPr lang="en-US" sz="3200" b="1">
                <a:solidFill>
                  <a:schemeClr val="tx1"/>
                </a:solidFill>
                <a:latin typeface="Arial" charset="0"/>
                <a:cs typeface="Arial" charset="0"/>
              </a:rPr>
              <a:t>b. 9-2</a:t>
            </a:r>
          </a:p>
          <a:p>
            <a:pPr marL="342900" indent="-342900">
              <a:defRPr/>
            </a:pPr>
            <a:r>
              <a:rPr lang="en-US" sz="3200" b="1">
                <a:solidFill>
                  <a:schemeClr val="tx1"/>
                </a:solidFill>
                <a:latin typeface="Arial" charset="0"/>
                <a:cs typeface="Arial" charset="0"/>
              </a:rPr>
              <a:t>c. 3-9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057400" y="5638800"/>
            <a:ext cx="5410200" cy="9906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a</a:t>
            </a:r>
          </a:p>
        </p:txBody>
      </p:sp>
      <p:sp>
        <p:nvSpPr>
          <p:cNvPr id="7" name="Curved Up Arrow 6">
            <a:hlinkClick r:id="rId2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41992" name="Picture 8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19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99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4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828800"/>
            <a:ext cx="7696200" cy="35052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en-US" sz="320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3200" b="1">
                <a:solidFill>
                  <a:schemeClr val="tx1"/>
                </a:solidFill>
                <a:latin typeface="Arial" charset="0"/>
                <a:cs typeface="Arial" charset="0"/>
              </a:rPr>
              <a:t>Bạn sẽ làm gì nếu lớp bạn tham gia lao động dọn sạch trường lớp ?</a:t>
            </a:r>
          </a:p>
          <a:p>
            <a:pPr marL="342900" indent="-342900">
              <a:defRPr/>
            </a:pPr>
            <a:r>
              <a:rPr lang="en-US" sz="3200" b="1">
                <a:solidFill>
                  <a:schemeClr val="tx1"/>
                </a:solidFill>
                <a:latin typeface="Arial" charset="0"/>
                <a:cs typeface="Arial" charset="0"/>
              </a:rPr>
              <a:t>a. Giả bệnh để xin nghỉ</a:t>
            </a:r>
          </a:p>
          <a:p>
            <a:pPr marL="342900" indent="-342900">
              <a:defRPr/>
            </a:pPr>
            <a:r>
              <a:rPr lang="en-US" sz="3200" b="1">
                <a:solidFill>
                  <a:schemeClr val="tx1"/>
                </a:solidFill>
                <a:latin typeface="Arial" charset="0"/>
                <a:cs typeface="Arial" charset="0"/>
              </a:rPr>
              <a:t>b. Tự nguyện tham gia</a:t>
            </a:r>
          </a:p>
          <a:p>
            <a:pPr marL="342900" indent="-342900">
              <a:defRPr/>
            </a:pPr>
            <a:r>
              <a:rPr lang="en-US" sz="3200" b="1">
                <a:solidFill>
                  <a:schemeClr val="tx1"/>
                </a:solidFill>
                <a:latin typeface="Arial" charset="0"/>
                <a:cs typeface="Arial" charset="0"/>
              </a:rPr>
              <a:t>c. Miễn cưỡng tham gia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09800" y="5562600"/>
            <a:ext cx="5257800" cy="9906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b</a:t>
            </a:r>
          </a:p>
        </p:txBody>
      </p:sp>
      <p:sp>
        <p:nvSpPr>
          <p:cNvPr id="7" name="Curved Up Arrow 6">
            <a:hlinkClick r:id="rId2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107526" name="Picture 8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5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752600"/>
            <a:ext cx="8382000" cy="35814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en-US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3600" b="1">
                <a:solidFill>
                  <a:schemeClr val="tx1"/>
                </a:solidFill>
                <a:latin typeface="Arial" charset="0"/>
                <a:cs typeface="Arial" charset="0"/>
              </a:rPr>
              <a:t>Hòn Đảo nào thuộc tỉnh Bình Thuận?</a:t>
            </a:r>
          </a:p>
          <a:p>
            <a:pPr marL="342900" indent="-342900">
              <a:defRPr/>
            </a:pPr>
            <a:r>
              <a:rPr lang="en-US" sz="3600" b="1">
                <a:solidFill>
                  <a:schemeClr val="tx1"/>
                </a:solidFill>
                <a:latin typeface="Arial" charset="0"/>
                <a:cs typeface="Arial" charset="0"/>
              </a:rPr>
              <a:t>a. Đảo Phú Quý</a:t>
            </a:r>
          </a:p>
          <a:p>
            <a:pPr marL="342900" indent="-342900">
              <a:defRPr/>
            </a:pPr>
            <a:r>
              <a:rPr lang="en-US" sz="3600" b="1">
                <a:solidFill>
                  <a:schemeClr val="tx1"/>
                </a:solidFill>
                <a:latin typeface="Arial" charset="0"/>
                <a:cs typeface="Arial" charset="0"/>
              </a:rPr>
              <a:t>b. Đảo Phú Quốc</a:t>
            </a:r>
          </a:p>
          <a:p>
            <a:pPr marL="342900" indent="-342900">
              <a:defRPr/>
            </a:pPr>
            <a:r>
              <a:rPr lang="en-US" sz="3600" b="1">
                <a:solidFill>
                  <a:schemeClr val="tx1"/>
                </a:solidFill>
                <a:latin typeface="Arial" charset="0"/>
                <a:cs typeface="Arial" charset="0"/>
              </a:rPr>
              <a:t>c. Đảo Thổ Chu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057400" y="5638800"/>
            <a:ext cx="5410200" cy="9906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a</a:t>
            </a:r>
          </a:p>
        </p:txBody>
      </p:sp>
      <p:sp>
        <p:nvSpPr>
          <p:cNvPr id="7" name="Curved Up Arrow 6">
            <a:hlinkClick r:id="rId2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108550" name="Picture 8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ctrTitle" idx="4294967295"/>
          </p:nvPr>
        </p:nvSpPr>
        <p:spPr>
          <a:xfrm>
            <a:off x="228600" y="152400"/>
            <a:ext cx="8610600" cy="1066800"/>
          </a:xfrm>
        </p:spPr>
        <p:txBody>
          <a:bodyPr/>
          <a:lstStyle/>
          <a:p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Chữ: </a:t>
            </a:r>
            <a:r>
              <a:rPr lang="en-US" alt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NGÀY</a:t>
            </a:r>
          </a:p>
        </p:txBody>
      </p:sp>
      <p:sp>
        <p:nvSpPr>
          <p:cNvPr id="10" name="Hexagon 9"/>
          <p:cNvSpPr/>
          <p:nvPr/>
        </p:nvSpPr>
        <p:spPr>
          <a:xfrm>
            <a:off x="271463" y="1981200"/>
            <a:ext cx="1709737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</a:p>
        </p:txBody>
      </p:sp>
      <p:sp>
        <p:nvSpPr>
          <p:cNvPr id="28" name="Hexagon 27"/>
          <p:cNvSpPr/>
          <p:nvPr/>
        </p:nvSpPr>
        <p:spPr>
          <a:xfrm>
            <a:off x="1960563" y="1955800"/>
            <a:ext cx="1709737" cy="1474788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</a:p>
        </p:txBody>
      </p:sp>
      <p:sp>
        <p:nvSpPr>
          <p:cNvPr id="29" name="Hexagon 28"/>
          <p:cNvSpPr/>
          <p:nvPr/>
        </p:nvSpPr>
        <p:spPr>
          <a:xfrm>
            <a:off x="3624263" y="1981200"/>
            <a:ext cx="1709737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</a:p>
        </p:txBody>
      </p:sp>
      <p:sp>
        <p:nvSpPr>
          <p:cNvPr id="30" name="Hexagon 29"/>
          <p:cNvSpPr/>
          <p:nvPr/>
        </p:nvSpPr>
        <p:spPr>
          <a:xfrm>
            <a:off x="5376863" y="1981200"/>
            <a:ext cx="1709737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</a:p>
        </p:txBody>
      </p:sp>
      <p:sp>
        <p:nvSpPr>
          <p:cNvPr id="31" name="Hexagon 30"/>
          <p:cNvSpPr/>
          <p:nvPr/>
        </p:nvSpPr>
        <p:spPr>
          <a:xfrm>
            <a:off x="7053263" y="1981200"/>
            <a:ext cx="1709737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</a:p>
        </p:txBody>
      </p:sp>
      <p:sp>
        <p:nvSpPr>
          <p:cNvPr id="32" name="Hexagon 31"/>
          <p:cNvSpPr/>
          <p:nvPr/>
        </p:nvSpPr>
        <p:spPr>
          <a:xfrm>
            <a:off x="304800" y="3505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</a:p>
        </p:txBody>
      </p:sp>
      <p:sp>
        <p:nvSpPr>
          <p:cNvPr id="33" name="Hexagon 32"/>
          <p:cNvSpPr/>
          <p:nvPr/>
        </p:nvSpPr>
        <p:spPr>
          <a:xfrm>
            <a:off x="1993900" y="3479800"/>
            <a:ext cx="1709738" cy="1474788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</a:p>
        </p:txBody>
      </p:sp>
      <p:sp>
        <p:nvSpPr>
          <p:cNvPr id="34" name="Hexagon 33"/>
          <p:cNvSpPr/>
          <p:nvPr/>
        </p:nvSpPr>
        <p:spPr>
          <a:xfrm>
            <a:off x="3657600" y="3505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</a:p>
        </p:txBody>
      </p:sp>
      <p:sp>
        <p:nvSpPr>
          <p:cNvPr id="35" name="Hexagon 34"/>
          <p:cNvSpPr/>
          <p:nvPr/>
        </p:nvSpPr>
        <p:spPr>
          <a:xfrm>
            <a:off x="5410200" y="3505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</a:p>
        </p:txBody>
      </p:sp>
      <p:sp>
        <p:nvSpPr>
          <p:cNvPr id="36" name="Hexagon 35"/>
          <p:cNvSpPr/>
          <p:nvPr/>
        </p:nvSpPr>
        <p:spPr>
          <a:xfrm>
            <a:off x="7086600" y="3505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MÙNG</a:t>
            </a:r>
          </a:p>
        </p:txBody>
      </p:sp>
      <p:sp>
        <p:nvSpPr>
          <p:cNvPr id="37" name="Hexagon 36"/>
          <p:cNvSpPr/>
          <p:nvPr/>
        </p:nvSpPr>
        <p:spPr>
          <a:xfrm>
            <a:off x="304800" y="5029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MỪNG </a:t>
            </a:r>
          </a:p>
        </p:txBody>
      </p:sp>
      <p:sp>
        <p:nvSpPr>
          <p:cNvPr id="38" name="Hexagon 37"/>
          <p:cNvSpPr/>
          <p:nvPr/>
        </p:nvSpPr>
        <p:spPr>
          <a:xfrm>
            <a:off x="1993900" y="5003800"/>
            <a:ext cx="1709738" cy="1474788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</a:p>
        </p:txBody>
      </p:sp>
      <p:sp>
        <p:nvSpPr>
          <p:cNvPr id="39" name="Hexagon 38"/>
          <p:cNvSpPr/>
          <p:nvPr/>
        </p:nvSpPr>
        <p:spPr>
          <a:xfrm>
            <a:off x="3657600" y="5029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</a:p>
        </p:txBody>
      </p:sp>
      <p:sp>
        <p:nvSpPr>
          <p:cNvPr id="40" name="Hexagon 39"/>
          <p:cNvSpPr/>
          <p:nvPr/>
        </p:nvSpPr>
        <p:spPr>
          <a:xfrm>
            <a:off x="5410200" y="5029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MỪNG\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</a:p>
        </p:txBody>
      </p:sp>
      <p:sp>
        <p:nvSpPr>
          <p:cNvPr id="41" name="Hexagon 40"/>
          <p:cNvSpPr/>
          <p:nvPr/>
        </p:nvSpPr>
        <p:spPr>
          <a:xfrm>
            <a:off x="7086600" y="5029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</a:p>
        </p:txBody>
      </p:sp>
      <p:sp>
        <p:nvSpPr>
          <p:cNvPr id="42" name="Hexagon 41"/>
          <p:cNvSpPr/>
          <p:nvPr/>
        </p:nvSpPr>
        <p:spPr>
          <a:xfrm>
            <a:off x="1981200" y="3479800"/>
            <a:ext cx="1709738" cy="1474788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3" name="Hexagon 42"/>
          <p:cNvSpPr/>
          <p:nvPr/>
        </p:nvSpPr>
        <p:spPr>
          <a:xfrm>
            <a:off x="266700" y="1981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4" name="Hexagon 43"/>
          <p:cNvSpPr/>
          <p:nvPr/>
        </p:nvSpPr>
        <p:spPr>
          <a:xfrm>
            <a:off x="1955800" y="19685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5" name="Hexagon 44"/>
          <p:cNvSpPr/>
          <p:nvPr/>
        </p:nvSpPr>
        <p:spPr>
          <a:xfrm>
            <a:off x="3632200" y="1981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6" name="Hexagon 45"/>
          <p:cNvSpPr/>
          <p:nvPr/>
        </p:nvSpPr>
        <p:spPr>
          <a:xfrm>
            <a:off x="5372100" y="1981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7" name="Hexagon 46"/>
          <p:cNvSpPr/>
          <p:nvPr/>
        </p:nvSpPr>
        <p:spPr>
          <a:xfrm>
            <a:off x="7086600" y="1981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8" name="Hexagon 47"/>
          <p:cNvSpPr/>
          <p:nvPr/>
        </p:nvSpPr>
        <p:spPr>
          <a:xfrm>
            <a:off x="304800" y="3505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9" name="Hexagon 48"/>
          <p:cNvSpPr/>
          <p:nvPr/>
        </p:nvSpPr>
        <p:spPr>
          <a:xfrm>
            <a:off x="3657600" y="3505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50" name="Hexagon 49"/>
          <p:cNvSpPr/>
          <p:nvPr/>
        </p:nvSpPr>
        <p:spPr>
          <a:xfrm>
            <a:off x="5410200" y="34798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51" name="Hexagon 50"/>
          <p:cNvSpPr/>
          <p:nvPr/>
        </p:nvSpPr>
        <p:spPr>
          <a:xfrm>
            <a:off x="7086600" y="3505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52" name="Hexagon 51"/>
          <p:cNvSpPr/>
          <p:nvPr/>
        </p:nvSpPr>
        <p:spPr>
          <a:xfrm>
            <a:off x="304800" y="5029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53" name="Hexagon 52"/>
          <p:cNvSpPr/>
          <p:nvPr/>
        </p:nvSpPr>
        <p:spPr>
          <a:xfrm>
            <a:off x="1981200" y="5029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54" name="Hexagon 53"/>
          <p:cNvSpPr/>
          <p:nvPr/>
        </p:nvSpPr>
        <p:spPr>
          <a:xfrm>
            <a:off x="3657600" y="5029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55" name="Hexagon 54"/>
          <p:cNvSpPr/>
          <p:nvPr/>
        </p:nvSpPr>
        <p:spPr>
          <a:xfrm>
            <a:off x="5410200" y="5029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56" name="Hexagon 55"/>
          <p:cNvSpPr/>
          <p:nvPr/>
        </p:nvSpPr>
        <p:spPr>
          <a:xfrm>
            <a:off x="7086600" y="5029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61" name="Diamond 60">
            <a:hlinkClick r:id="rId2" action="ppaction://hlinksldjump"/>
          </p:cNvPr>
          <p:cNvSpPr/>
          <p:nvPr/>
        </p:nvSpPr>
        <p:spPr>
          <a:xfrm>
            <a:off x="21336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C1</a:t>
            </a:r>
          </a:p>
        </p:txBody>
      </p:sp>
      <p:sp>
        <p:nvSpPr>
          <p:cNvPr id="62" name="Diamond 61">
            <a:hlinkClick r:id="rId3" action="ppaction://hlinksldjump"/>
          </p:cNvPr>
          <p:cNvSpPr/>
          <p:nvPr/>
        </p:nvSpPr>
        <p:spPr>
          <a:xfrm>
            <a:off x="3200400" y="10160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C2</a:t>
            </a:r>
          </a:p>
        </p:txBody>
      </p:sp>
      <p:sp>
        <p:nvSpPr>
          <p:cNvPr id="63" name="Diamond 62">
            <a:hlinkClick r:id="rId4" action="ppaction://hlinksldjump"/>
          </p:cNvPr>
          <p:cNvSpPr/>
          <p:nvPr/>
        </p:nvSpPr>
        <p:spPr>
          <a:xfrm>
            <a:off x="43434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C3</a:t>
            </a:r>
          </a:p>
        </p:txBody>
      </p:sp>
      <p:sp>
        <p:nvSpPr>
          <p:cNvPr id="64" name="Diamond 63">
            <a:hlinkClick r:id="rId5" action="ppaction://hlinksldjump"/>
          </p:cNvPr>
          <p:cNvSpPr/>
          <p:nvPr/>
        </p:nvSpPr>
        <p:spPr>
          <a:xfrm>
            <a:off x="53340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C4</a:t>
            </a:r>
          </a:p>
        </p:txBody>
      </p:sp>
      <p:sp>
        <p:nvSpPr>
          <p:cNvPr id="65" name="Diamond 64">
            <a:hlinkClick r:id="rId6" action="ppaction://hlinksldjump"/>
          </p:cNvPr>
          <p:cNvSpPr/>
          <p:nvPr/>
        </p:nvSpPr>
        <p:spPr>
          <a:xfrm>
            <a:off x="63246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C5</a:t>
            </a:r>
          </a:p>
        </p:txBody>
      </p:sp>
      <p:pic>
        <p:nvPicPr>
          <p:cNvPr id="3112" name="Picture 40" descr="con-ong-dong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75" name="AutoShape 4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8305800" y="228600"/>
            <a:ext cx="685800" cy="1066800"/>
          </a:xfrm>
          <a:prstGeom prst="upArrow">
            <a:avLst>
              <a:gd name="adj1" fmla="val 50000"/>
              <a:gd name="adj2" fmla="val 388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98844E-6 C -0.01458 0.03214 -0.02917 0.06451 -3.61111E-6 0.08254 C 0.02934 0.10058 0.05642 0.10289 0.17604 0.10775 C 0.29583 0.1126 0.61753 0.08046 0.71753 0.11214 C 0.81753 0.14382 0.89288 0.2659 0.77622 0.29804 C 0.65938 0.33017 0.14271 0.26567 0.0158 0.30451 C -0.11094 0.34335 -0.11181 0.48902 0.01441 0.53064 C 0.14063 0.57226 0.63837 0.62289 0.77309 0.55376 C 0.90781 0.48462 0.94201 0.21202 0.8224 0.1163 C 0.70243 0.02058 0.18212 0.00301 0.05382 -0.02104 " pathEditMode="relative" ptsTypes="aaaaaaaaaA">
                                      <p:cBhvr>
                                        <p:cTn id="6" dur="50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 nodeType="clickPar">
                      <p:stCondLst>
                        <p:cond delay="0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 nodeType="clickPar">
                      <p:stCondLst>
                        <p:cond delay="0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 nodeType="clickPar">
                      <p:stCondLst>
                        <p:cond delay="0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 nodeType="clickPar">
                      <p:stCondLst>
                        <p:cond delay="0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 nodeType="clickPar">
                      <p:stCondLst>
                        <p:cond delay="0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 nodeType="clickPar">
                      <p:stCondLst>
                        <p:cond delay="0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 nodeType="clickPar">
                      <p:stCondLst>
                        <p:cond delay="0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 nodeType="clickPar">
                      <p:stCondLst>
                        <p:cond delay="0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 nodeType="clickPar">
                      <p:stCondLst>
                        <p:cond delay="0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"/>
          <p:cNvSpPr>
            <a:spLocks noGrp="1"/>
          </p:cNvSpPr>
          <p:nvPr>
            <p:ph type="ctrTitle" idx="4294967295"/>
          </p:nvPr>
        </p:nvSpPr>
        <p:spPr>
          <a:xfrm>
            <a:off x="228600" y="152400"/>
            <a:ext cx="7772400" cy="1066800"/>
          </a:xfrm>
        </p:spPr>
        <p:txBody>
          <a:bodyPr/>
          <a:lstStyle/>
          <a:p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Chữ: </a:t>
            </a:r>
            <a:r>
              <a:rPr lang="en-US" alt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26/3/ 1931 - 2015</a:t>
            </a:r>
          </a:p>
        </p:txBody>
      </p:sp>
      <p:sp>
        <p:nvSpPr>
          <p:cNvPr id="10" name="Hexagon 9"/>
          <p:cNvSpPr/>
          <p:nvPr/>
        </p:nvSpPr>
        <p:spPr>
          <a:xfrm>
            <a:off x="271463" y="1981200"/>
            <a:ext cx="1709737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28" name="Hexagon 27"/>
          <p:cNvSpPr/>
          <p:nvPr/>
        </p:nvSpPr>
        <p:spPr>
          <a:xfrm>
            <a:off x="1960563" y="1955800"/>
            <a:ext cx="1709737" cy="1474788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9" name="Hexagon 28"/>
          <p:cNvSpPr/>
          <p:nvPr/>
        </p:nvSpPr>
        <p:spPr>
          <a:xfrm>
            <a:off x="3657600" y="1981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26/3</a:t>
            </a:r>
          </a:p>
        </p:txBody>
      </p:sp>
      <p:sp>
        <p:nvSpPr>
          <p:cNvPr id="30" name="Hexagon 29"/>
          <p:cNvSpPr/>
          <p:nvPr/>
        </p:nvSpPr>
        <p:spPr>
          <a:xfrm>
            <a:off x="5376863" y="1981200"/>
            <a:ext cx="1709737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1" name="Hexagon 30"/>
          <p:cNvSpPr/>
          <p:nvPr/>
        </p:nvSpPr>
        <p:spPr>
          <a:xfrm>
            <a:off x="7053263" y="1981200"/>
            <a:ext cx="1709737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32" name="Hexagon 31"/>
          <p:cNvSpPr/>
          <p:nvPr/>
        </p:nvSpPr>
        <p:spPr>
          <a:xfrm>
            <a:off x="304800" y="3505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26/3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1931-2015</a:t>
            </a:r>
          </a:p>
        </p:txBody>
      </p:sp>
      <p:sp>
        <p:nvSpPr>
          <p:cNvPr id="33" name="Hexagon 32"/>
          <p:cNvSpPr/>
          <p:nvPr/>
        </p:nvSpPr>
        <p:spPr>
          <a:xfrm>
            <a:off x="1993900" y="3479800"/>
            <a:ext cx="1709738" cy="1474788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26/3</a:t>
            </a:r>
          </a:p>
        </p:txBody>
      </p:sp>
      <p:sp>
        <p:nvSpPr>
          <p:cNvPr id="34" name="Hexagon 33"/>
          <p:cNvSpPr/>
          <p:nvPr/>
        </p:nvSpPr>
        <p:spPr>
          <a:xfrm>
            <a:off x="3657600" y="3505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26/3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1931-2015</a:t>
            </a:r>
          </a:p>
        </p:txBody>
      </p:sp>
      <p:sp>
        <p:nvSpPr>
          <p:cNvPr id="35" name="Hexagon 34"/>
          <p:cNvSpPr/>
          <p:nvPr/>
        </p:nvSpPr>
        <p:spPr>
          <a:xfrm>
            <a:off x="5410200" y="3505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6" name="Hexagon 35"/>
          <p:cNvSpPr/>
          <p:nvPr/>
        </p:nvSpPr>
        <p:spPr>
          <a:xfrm>
            <a:off x="7086600" y="3505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26/3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1931-2015</a:t>
            </a:r>
          </a:p>
        </p:txBody>
      </p:sp>
      <p:sp>
        <p:nvSpPr>
          <p:cNvPr id="37" name="Hexagon 36"/>
          <p:cNvSpPr/>
          <p:nvPr/>
        </p:nvSpPr>
        <p:spPr>
          <a:xfrm>
            <a:off x="304800" y="5029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26/3 </a:t>
            </a:r>
          </a:p>
        </p:txBody>
      </p:sp>
      <p:sp>
        <p:nvSpPr>
          <p:cNvPr id="38" name="Hexagon 37"/>
          <p:cNvSpPr/>
          <p:nvPr/>
        </p:nvSpPr>
        <p:spPr>
          <a:xfrm>
            <a:off x="1993900" y="5003800"/>
            <a:ext cx="1709738" cy="1474788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39" name="Hexagon 38"/>
          <p:cNvSpPr/>
          <p:nvPr/>
        </p:nvSpPr>
        <p:spPr>
          <a:xfrm>
            <a:off x="3657600" y="5029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26/3</a:t>
            </a:r>
          </a:p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1931-2015</a:t>
            </a:r>
          </a:p>
        </p:txBody>
      </p:sp>
      <p:sp>
        <p:nvSpPr>
          <p:cNvPr id="40" name="Hexagon 39"/>
          <p:cNvSpPr/>
          <p:nvPr/>
        </p:nvSpPr>
        <p:spPr>
          <a:xfrm>
            <a:off x="5410200" y="5029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26/3</a:t>
            </a:r>
          </a:p>
        </p:txBody>
      </p:sp>
      <p:sp>
        <p:nvSpPr>
          <p:cNvPr id="41" name="Hexagon 40"/>
          <p:cNvSpPr/>
          <p:nvPr/>
        </p:nvSpPr>
        <p:spPr>
          <a:xfrm>
            <a:off x="7086600" y="5029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26</a:t>
            </a:r>
          </a:p>
        </p:txBody>
      </p:sp>
      <p:sp>
        <p:nvSpPr>
          <p:cNvPr id="42" name="Hexagon 41"/>
          <p:cNvSpPr/>
          <p:nvPr/>
        </p:nvSpPr>
        <p:spPr>
          <a:xfrm>
            <a:off x="1981200" y="3505200"/>
            <a:ext cx="1709738" cy="1474788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3" name="Hexagon 42"/>
          <p:cNvSpPr/>
          <p:nvPr/>
        </p:nvSpPr>
        <p:spPr>
          <a:xfrm>
            <a:off x="304800" y="1981200"/>
            <a:ext cx="1708150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4" name="Hexagon 43"/>
          <p:cNvSpPr/>
          <p:nvPr/>
        </p:nvSpPr>
        <p:spPr>
          <a:xfrm>
            <a:off x="1981200" y="1981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5" name="Hexagon 44"/>
          <p:cNvSpPr/>
          <p:nvPr/>
        </p:nvSpPr>
        <p:spPr>
          <a:xfrm>
            <a:off x="3657600" y="1981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6" name="Hexagon 45"/>
          <p:cNvSpPr/>
          <p:nvPr/>
        </p:nvSpPr>
        <p:spPr>
          <a:xfrm>
            <a:off x="5359400" y="19939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7" name="Hexagon 46"/>
          <p:cNvSpPr/>
          <p:nvPr/>
        </p:nvSpPr>
        <p:spPr>
          <a:xfrm>
            <a:off x="7053263" y="1981200"/>
            <a:ext cx="1709737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8" name="Hexagon 47"/>
          <p:cNvSpPr/>
          <p:nvPr/>
        </p:nvSpPr>
        <p:spPr>
          <a:xfrm>
            <a:off x="304800" y="3505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9" name="Hexagon 48"/>
          <p:cNvSpPr/>
          <p:nvPr/>
        </p:nvSpPr>
        <p:spPr>
          <a:xfrm>
            <a:off x="3657600" y="3505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50" name="Hexagon 49"/>
          <p:cNvSpPr/>
          <p:nvPr/>
        </p:nvSpPr>
        <p:spPr>
          <a:xfrm>
            <a:off x="5376863" y="3505200"/>
            <a:ext cx="1709737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51" name="Hexagon 50"/>
          <p:cNvSpPr/>
          <p:nvPr/>
        </p:nvSpPr>
        <p:spPr>
          <a:xfrm>
            <a:off x="7086600" y="3505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52" name="Hexagon 51"/>
          <p:cNvSpPr/>
          <p:nvPr/>
        </p:nvSpPr>
        <p:spPr>
          <a:xfrm>
            <a:off x="304800" y="5029200"/>
            <a:ext cx="1708150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53" name="Hexagon 52"/>
          <p:cNvSpPr/>
          <p:nvPr/>
        </p:nvSpPr>
        <p:spPr>
          <a:xfrm>
            <a:off x="1981200" y="5003800"/>
            <a:ext cx="1708150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54" name="Hexagon 53"/>
          <p:cNvSpPr/>
          <p:nvPr/>
        </p:nvSpPr>
        <p:spPr>
          <a:xfrm>
            <a:off x="3657600" y="5003800"/>
            <a:ext cx="1708150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55" name="Hexagon 54"/>
          <p:cNvSpPr/>
          <p:nvPr/>
        </p:nvSpPr>
        <p:spPr>
          <a:xfrm>
            <a:off x="5410200" y="5029200"/>
            <a:ext cx="1708150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56" name="Hexagon 55"/>
          <p:cNvSpPr/>
          <p:nvPr/>
        </p:nvSpPr>
        <p:spPr>
          <a:xfrm>
            <a:off x="7086600" y="5029200"/>
            <a:ext cx="1708150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61" name="Diamond 60">
            <a:hlinkClick r:id="rId2" action="ppaction://hlinksldjump"/>
          </p:cNvPr>
          <p:cNvSpPr/>
          <p:nvPr/>
        </p:nvSpPr>
        <p:spPr>
          <a:xfrm>
            <a:off x="21336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C1</a:t>
            </a:r>
          </a:p>
        </p:txBody>
      </p:sp>
      <p:sp>
        <p:nvSpPr>
          <p:cNvPr id="62" name="Diamond 61">
            <a:hlinkClick r:id="rId3" action="ppaction://hlinksldjump"/>
          </p:cNvPr>
          <p:cNvSpPr/>
          <p:nvPr/>
        </p:nvSpPr>
        <p:spPr>
          <a:xfrm>
            <a:off x="32004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C2</a:t>
            </a:r>
          </a:p>
        </p:txBody>
      </p:sp>
      <p:sp>
        <p:nvSpPr>
          <p:cNvPr id="63" name="Diamond 62">
            <a:hlinkClick r:id="rId4" action="ppaction://hlinksldjump"/>
          </p:cNvPr>
          <p:cNvSpPr/>
          <p:nvPr/>
        </p:nvSpPr>
        <p:spPr>
          <a:xfrm>
            <a:off x="43434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C3</a:t>
            </a:r>
          </a:p>
        </p:txBody>
      </p:sp>
      <p:sp>
        <p:nvSpPr>
          <p:cNvPr id="64" name="Diamond 63">
            <a:hlinkClick r:id="rId5" action="ppaction://hlinksldjump"/>
          </p:cNvPr>
          <p:cNvSpPr/>
          <p:nvPr/>
        </p:nvSpPr>
        <p:spPr>
          <a:xfrm>
            <a:off x="53340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C4</a:t>
            </a:r>
          </a:p>
        </p:txBody>
      </p:sp>
      <p:sp>
        <p:nvSpPr>
          <p:cNvPr id="65" name="Diamond 64">
            <a:hlinkClick r:id="rId6" action="ppaction://hlinksldjump"/>
          </p:cNvPr>
          <p:cNvSpPr/>
          <p:nvPr/>
        </p:nvSpPr>
        <p:spPr>
          <a:xfrm>
            <a:off x="63246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C5</a:t>
            </a:r>
          </a:p>
        </p:txBody>
      </p:sp>
      <p:pic>
        <p:nvPicPr>
          <p:cNvPr id="21544" name="Picture 40" descr="con-ong-dong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607" name="AutoShape 4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8305800" y="228600"/>
            <a:ext cx="685800" cy="1066800"/>
          </a:xfrm>
          <a:prstGeom prst="upArrow">
            <a:avLst>
              <a:gd name="adj1" fmla="val 50000"/>
              <a:gd name="adj2" fmla="val 388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5572 C -0.01511 0.08786 -0.02969 0.12023 -0.00052 0.13826 C 0.02882 0.1563 0.05573 0.15861 0.17517 0.16346 C 0.29531 0.16832 0.61701 0.13618 0.71701 0.16786 C 0.81701 0.19953 0.89236 0.32162 0.77552 0.35375 C 0.65885 0.38589 0.14218 0.32138 0.01527 0.36023 C -0.11146 0.39907 -0.11233 0.54474 0.01389 0.58636 C 0.1401 0.62797 0.63784 0.67861 0.77257 0.60948 C 0.90729 0.54034 0.94149 0.26774 0.82187 0.17202 C 0.70191 0.0763 0.18159 0.05873 0.0533 0.03468 " pathEditMode="relative" rAng="0" ptsTypes="aaaaaaaaaA">
                                      <p:cBhvr>
                                        <p:cTn id="6" dur="5000" fill="hold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510" y="300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 nodeType="clickPar">
                      <p:stCondLst>
                        <p:cond delay="0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 nodeType="clickPar">
                      <p:stCondLst>
                        <p:cond delay="0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 nodeType="clickPar">
                      <p:stCondLst>
                        <p:cond delay="0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 nodeType="clickPar">
                      <p:stCondLst>
                        <p:cond delay="0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 nodeType="clickPar">
                      <p:stCondLst>
                        <p:cond delay="0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 nodeType="clickPar">
                      <p:stCondLst>
                        <p:cond delay="0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 nodeType="clickPar">
                      <p:stCondLst>
                        <p:cond delay="0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 nodeType="clickPar">
                      <p:stCondLst>
                        <p:cond delay="0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 nodeType="clickPar">
                      <p:stCondLst>
                        <p:cond delay="0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1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752600"/>
            <a:ext cx="7696200" cy="35052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pt-BR" sz="2800" b="1">
                <a:solidFill>
                  <a:srgbClr val="FF0000"/>
                </a:solidFill>
                <a:latin typeface="Arial" charset="0"/>
                <a:cs typeface="Arial" charset="0"/>
              </a:rPr>
              <a:t>Theo em , trong những nguyên nhân sau, nguyên nhân nào gây ra tai nạn giao thông?</a:t>
            </a:r>
          </a:p>
          <a:p>
            <a:pPr marL="342900" indent="-342900">
              <a:defRPr/>
            </a:pPr>
            <a:r>
              <a:rPr lang="pt-BR" sz="2800" b="1">
                <a:solidFill>
                  <a:schemeClr val="tx1"/>
                </a:solidFill>
                <a:latin typeface="Arial" charset="0"/>
                <a:cs typeface="Arial" charset="0"/>
              </a:rPr>
              <a:t>a. Người tham gia giao thông chạy nhanh</a:t>
            </a:r>
          </a:p>
          <a:p>
            <a:pPr marL="342900" indent="-342900">
              <a:defRPr/>
            </a:pPr>
            <a:r>
              <a:rPr lang="pt-BR" sz="2800" b="1">
                <a:solidFill>
                  <a:schemeClr val="tx1"/>
                </a:solidFill>
                <a:latin typeface="Arial" charset="0"/>
                <a:cs typeface="Arial" charset="0"/>
              </a:rPr>
              <a:t>b. Người tham gia chạy đúng tốc độ</a:t>
            </a:r>
          </a:p>
          <a:p>
            <a:pPr marL="342900" indent="-342900">
              <a:defRPr/>
            </a:pPr>
            <a:r>
              <a:rPr lang="pt-BR" sz="2800" b="1">
                <a:solidFill>
                  <a:schemeClr val="tx1"/>
                </a:solidFill>
                <a:latin typeface="Arial" charset="0"/>
                <a:cs typeface="Arial" charset="0"/>
              </a:rPr>
              <a:t>c. Người tham gia giao thông chạy nhanh, vượt ẩu không quan sát các phương tiện khác</a:t>
            </a:r>
            <a:r>
              <a:rPr lang="pt-BR" sz="280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en-US" sz="28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057400" y="5638800"/>
            <a:ext cx="5410200" cy="9144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c</a:t>
            </a:r>
          </a:p>
        </p:txBody>
      </p:sp>
      <p:sp>
        <p:nvSpPr>
          <p:cNvPr id="7" name="Curved Up Arrow 6">
            <a:hlinkClick r:id="rId2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22536" name="Picture 8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5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36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2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752600"/>
            <a:ext cx="7696200" cy="35052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pt-BR" sz="360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pt-BR" sz="3600" b="1">
                <a:solidFill>
                  <a:srgbClr val="FF0000"/>
                </a:solidFill>
                <a:latin typeface="Arial" charset="0"/>
                <a:cs typeface="Arial" charset="0"/>
              </a:rPr>
              <a:t>Bảo vệ môi trường là nhiệm vụ của ai? </a:t>
            </a:r>
          </a:p>
          <a:p>
            <a:pPr marL="342900" indent="-342900">
              <a:defRPr/>
            </a:pPr>
            <a:r>
              <a:rPr lang="pt-BR" sz="3600" b="1">
                <a:solidFill>
                  <a:srgbClr val="0000CC"/>
                </a:solidFill>
                <a:latin typeface="Arial" charset="0"/>
                <a:cs typeface="Arial" charset="0"/>
              </a:rPr>
              <a:t>a. Của học sinh</a:t>
            </a:r>
          </a:p>
          <a:p>
            <a:pPr marL="342900" indent="-342900">
              <a:defRPr/>
            </a:pPr>
            <a:r>
              <a:rPr lang="pt-BR" sz="3600" b="1">
                <a:solidFill>
                  <a:srgbClr val="0000CC"/>
                </a:solidFill>
                <a:latin typeface="Arial" charset="0"/>
                <a:cs typeface="Arial" charset="0"/>
              </a:rPr>
              <a:t>b. Của tất cả mọi người</a:t>
            </a:r>
            <a:endParaRPr lang="en-US" sz="3600" b="1">
              <a:solidFill>
                <a:srgbClr val="0000CC"/>
              </a:solidFill>
              <a:latin typeface="Arial" charset="0"/>
              <a:cs typeface="Arial" charset="0"/>
            </a:endParaRPr>
          </a:p>
          <a:p>
            <a:pPr marL="342900" indent="-342900">
              <a:defRPr/>
            </a:pPr>
            <a:r>
              <a:rPr lang="en-US" sz="3600" b="1">
                <a:solidFill>
                  <a:srgbClr val="0000CC"/>
                </a:solidFill>
                <a:latin typeface="Arial" charset="0"/>
                <a:cs typeface="Arial" charset="0"/>
              </a:rPr>
              <a:t>c. Của Giáo viên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057400" y="5791200"/>
            <a:ext cx="5410200" cy="7620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b</a:t>
            </a:r>
          </a:p>
        </p:txBody>
      </p:sp>
      <p:pic>
        <p:nvPicPr>
          <p:cNvPr id="23560" name="Picture 8" descr="con-ong-do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rved Up Arrow 6">
            <a:hlinkClick r:id="rId3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5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0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3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752600"/>
            <a:ext cx="8305800" cy="35052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en-US" sz="3200">
                <a:solidFill>
                  <a:srgbClr val="0000CC"/>
                </a:solidFill>
                <a:latin typeface="Arial" charset="0"/>
                <a:cs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Arial" charset="0"/>
                <a:cs typeface="Arial" charset="0"/>
              </a:rPr>
              <a:t>Để trách tai nạn giao thông thì phỉa làm gì? </a:t>
            </a:r>
          </a:p>
          <a:p>
            <a:pPr marL="342900" indent="-342900">
              <a:defRPr/>
            </a:pPr>
            <a:r>
              <a:rPr lang="en-US" sz="3200" b="1">
                <a:solidFill>
                  <a:srgbClr val="0000CC"/>
                </a:solidFill>
                <a:latin typeface="Arial" charset="0"/>
                <a:cs typeface="Arial" charset="0"/>
              </a:rPr>
              <a:t>a. Chấp hành luật giao thông</a:t>
            </a:r>
          </a:p>
          <a:p>
            <a:pPr marL="342900" indent="-342900">
              <a:defRPr/>
            </a:pPr>
            <a:r>
              <a:rPr lang="en-US" sz="3200" b="1">
                <a:solidFill>
                  <a:srgbClr val="0000CC"/>
                </a:solidFill>
                <a:latin typeface="Arial" charset="0"/>
                <a:cs typeface="Arial" charset="0"/>
              </a:rPr>
              <a:t>b. Đùa ngịch trên đường</a:t>
            </a:r>
          </a:p>
          <a:p>
            <a:pPr marL="342900" indent="-342900">
              <a:defRPr/>
            </a:pPr>
            <a:r>
              <a:rPr lang="en-US" sz="3200" b="1">
                <a:solidFill>
                  <a:srgbClr val="0000CC"/>
                </a:solidFill>
                <a:latin typeface="Arial" charset="0"/>
                <a:cs typeface="Arial" charset="0"/>
              </a:rPr>
              <a:t>c. Chấp hành luật an toàn giao thông, chú ý để đảm bảo an toàn giao.</a:t>
            </a:r>
            <a:r>
              <a:rPr lang="en-US" sz="3200">
                <a:solidFill>
                  <a:srgbClr val="0000CC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33600" y="5638800"/>
            <a:ext cx="5410200" cy="9906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5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c</a:t>
            </a:r>
          </a:p>
        </p:txBody>
      </p:sp>
      <p:pic>
        <p:nvPicPr>
          <p:cNvPr id="24584" name="Picture 8" descr="con-ong-do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rved Up Arrow 6">
            <a:hlinkClick r:id="rId3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5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84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4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752600"/>
            <a:ext cx="7696200" cy="35052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fr-FR" sz="4400" b="1">
                <a:solidFill>
                  <a:srgbClr val="FF0000"/>
                </a:solidFill>
                <a:latin typeface="Arial" charset="0"/>
                <a:cs typeface="Arial" charset="0"/>
              </a:rPr>
              <a:t>Thành phố nào nào là Thủ đô nước ta ?</a:t>
            </a:r>
            <a:r>
              <a:rPr lang="fr-FR" sz="4400" b="1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en-US" sz="4400" b="1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42900" indent="-342900">
              <a:defRPr/>
            </a:pPr>
            <a:r>
              <a:rPr lang="en-US" sz="4400" b="1">
                <a:solidFill>
                  <a:srgbClr val="0000CC"/>
                </a:solidFill>
                <a:latin typeface="Arial" charset="0"/>
                <a:cs typeface="Arial" charset="0"/>
              </a:rPr>
              <a:t>a. Huế</a:t>
            </a:r>
          </a:p>
          <a:p>
            <a:pPr marL="342900" indent="-342900">
              <a:defRPr/>
            </a:pPr>
            <a:r>
              <a:rPr lang="en-US" sz="4400" b="1">
                <a:solidFill>
                  <a:srgbClr val="0000CC"/>
                </a:solidFill>
                <a:latin typeface="Arial" charset="0"/>
                <a:cs typeface="Arial" charset="0"/>
              </a:rPr>
              <a:t>b. Hà Nội</a:t>
            </a:r>
          </a:p>
          <a:p>
            <a:pPr marL="342900" indent="-342900">
              <a:defRPr/>
            </a:pPr>
            <a:r>
              <a:rPr lang="en-US" sz="4400" b="1">
                <a:solidFill>
                  <a:srgbClr val="0000CC"/>
                </a:solidFill>
                <a:latin typeface="Arial" charset="0"/>
                <a:cs typeface="Arial" charset="0"/>
              </a:rPr>
              <a:t>c. TP Hồ Chí Minh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33600" y="5562600"/>
            <a:ext cx="5410200" cy="9906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b</a:t>
            </a:r>
          </a:p>
        </p:txBody>
      </p:sp>
      <p:pic>
        <p:nvPicPr>
          <p:cNvPr id="25608" name="Picture 8" descr="con-ong-do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rved Up Arrow 6">
            <a:hlinkClick r:id="rId3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6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0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5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752600"/>
            <a:ext cx="8305800" cy="35814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>
              <a:defRPr/>
            </a:pPr>
            <a:r>
              <a:rPr lang="en-US" sz="320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Arial" charset="0"/>
                <a:cs typeface="Arial" charset="0"/>
              </a:rPr>
              <a:t>Con gì nhỏ bé </a:t>
            </a:r>
          </a:p>
          <a:p>
            <a:pPr marL="342900" indent="-342900" algn="ctr">
              <a:defRPr/>
            </a:pPr>
            <a:r>
              <a:rPr lang="en-US" sz="3200" b="1">
                <a:solidFill>
                  <a:srgbClr val="FF0000"/>
                </a:solidFill>
                <a:latin typeface="Arial" charset="0"/>
                <a:cs typeface="Arial" charset="0"/>
              </a:rPr>
              <a:t>     Mà hát khỏe ghê</a:t>
            </a:r>
          </a:p>
          <a:p>
            <a:pPr marL="342900" indent="-342900" algn="ctr">
              <a:defRPr/>
            </a:pPr>
            <a:r>
              <a:rPr lang="en-US" sz="3200" b="1">
                <a:solidFill>
                  <a:srgbClr val="FF0000"/>
                </a:solidFill>
                <a:latin typeface="Arial" charset="0"/>
                <a:cs typeface="Arial" charset="0"/>
              </a:rPr>
              <a:t>     Suốt cả mùa hè</a:t>
            </a:r>
          </a:p>
          <a:p>
            <a:pPr marL="342900" indent="-342900" algn="ctr">
              <a:defRPr/>
            </a:pPr>
            <a:r>
              <a:rPr lang="en-US" sz="3200" b="1">
                <a:solidFill>
                  <a:srgbClr val="FF0000"/>
                </a:solidFill>
                <a:latin typeface="Arial" charset="0"/>
                <a:cs typeface="Arial" charset="0"/>
              </a:rPr>
              <a:t>    Râm ran hợp xướng ?</a:t>
            </a:r>
            <a:r>
              <a:rPr lang="en-US" sz="3200" b="1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</a:p>
          <a:p>
            <a:pPr marL="342900" indent="-342900">
              <a:defRPr/>
            </a:pPr>
            <a:r>
              <a:rPr lang="en-US" sz="3200" b="1">
                <a:solidFill>
                  <a:srgbClr val="0000CC"/>
                </a:solidFill>
                <a:latin typeface="Arial" charset="0"/>
                <a:cs typeface="Arial" charset="0"/>
              </a:rPr>
              <a:t>a. Con ong </a:t>
            </a:r>
          </a:p>
          <a:p>
            <a:pPr marL="342900" indent="-342900">
              <a:defRPr/>
            </a:pPr>
            <a:r>
              <a:rPr lang="en-US" sz="3200" b="1">
                <a:solidFill>
                  <a:srgbClr val="0000CC"/>
                </a:solidFill>
                <a:latin typeface="Arial" charset="0"/>
                <a:cs typeface="Arial" charset="0"/>
              </a:rPr>
              <a:t>b. Con ve</a:t>
            </a:r>
          </a:p>
          <a:p>
            <a:pPr marL="342900" indent="-342900">
              <a:defRPr/>
            </a:pPr>
            <a:r>
              <a:rPr lang="en-US" sz="3200" b="1">
                <a:solidFill>
                  <a:srgbClr val="0000CC"/>
                </a:solidFill>
                <a:latin typeface="Arial" charset="0"/>
                <a:cs typeface="Arial" charset="0"/>
              </a:rPr>
              <a:t>c. Con Chim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33600" y="5867400"/>
            <a:ext cx="5410200" cy="7620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b</a:t>
            </a:r>
          </a:p>
        </p:txBody>
      </p:sp>
      <p:pic>
        <p:nvPicPr>
          <p:cNvPr id="26632" name="Picture 8" descr="con-ong-do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rved Up Arrow 6">
            <a:hlinkClick r:id="rId3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6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/>
          </p:cNvSpPr>
          <p:nvPr>
            <p:ph type="title" idx="4294967295"/>
          </p:nvPr>
        </p:nvSpPr>
        <p:spPr>
          <a:xfrm>
            <a:off x="1600200" y="0"/>
            <a:ext cx="5715000" cy="639763"/>
          </a:xfrm>
        </p:spPr>
        <p:txBody>
          <a:bodyPr/>
          <a:lstStyle/>
          <a:p>
            <a:r>
              <a:rPr lang="en-US" altLang="en-US" sz="4000" b="1">
                <a:solidFill>
                  <a:srgbClr val="0000CC"/>
                </a:solidFill>
                <a:latin typeface="Times New Roman" panose="02020603050405020304" pitchFamily="18" charset="0"/>
              </a:rPr>
              <a:t>CÁCH CHƠI</a:t>
            </a:r>
          </a:p>
        </p:txBody>
      </p:sp>
      <p:sp>
        <p:nvSpPr>
          <p:cNvPr id="115715" name="Rectangle 3"/>
          <p:cNvSpPr>
            <a:spLocks noGrp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</a:rPr>
              <a:t>-Tại Slide 1: Chọn Chữ (nhấp vào)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</a:rPr>
              <a:t>-Tại Slide Tìm chữ: Nhấp chọn câu</a:t>
            </a: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 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-Taị Slide câu hỏi: nhấp Câu…  câu hỏi xuất hiện,….  nhấp con ong  Đáp án…. Nhấp mũi tên về Slide tìm chữ.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-HS chọn ô số, GV nhấp ô đó  chữ xuất hiện, tiếp tục chọn câu số….(Câu nào đúng được lật mở.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*Ghép đủ chữ cần tìm thì thắng.</a:t>
            </a:r>
          </a:p>
          <a:p>
            <a:pPr>
              <a:buFontTx/>
              <a:buNone/>
            </a:pPr>
            <a:r>
              <a:rPr lang="en-US" altLang="en-US" b="1">
                <a:solidFill>
                  <a:srgbClr val="0000CC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-Nhấp mũi tên quay về Slide chính chọn chữ còn lại…..</a:t>
            </a:r>
            <a:endParaRPr lang="en-US" altLang="en-US" b="1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1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1295400"/>
            <a:ext cx="8763000" cy="35814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Đội TNTPHCM được thành lập ngày, tháng, năm nào? </a:t>
            </a:r>
          </a:p>
          <a:p>
            <a:pPr>
              <a:defRPr/>
            </a:pP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15 - 5 -1941</a:t>
            </a:r>
          </a:p>
          <a:p>
            <a:pPr>
              <a:defRPr/>
            </a:pP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  5 -15 - 1941</a:t>
            </a:r>
          </a:p>
          <a:p>
            <a:pPr>
              <a:defRPr/>
            </a:pP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c. 14 - 5 - 1942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057400" y="5181600"/>
            <a:ext cx="5410200" cy="14478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a</a:t>
            </a:r>
          </a:p>
        </p:txBody>
      </p:sp>
      <p:sp>
        <p:nvSpPr>
          <p:cNvPr id="7" name="Curved Up Arrow 6">
            <a:hlinkClick r:id="rId2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92166" name="Picture 8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5240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2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752600"/>
            <a:ext cx="7696200" cy="25146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 đi bộ an toàn em phải đi như thế nào?</a:t>
            </a:r>
          </a:p>
          <a:p>
            <a:pPr>
              <a:defRPr/>
            </a:pP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Đi trên vỉa hè</a:t>
            </a:r>
          </a:p>
          <a:p>
            <a:pPr>
              <a:defRPr/>
            </a:pP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Sát lề đường bên phải</a:t>
            </a:r>
          </a:p>
          <a:p>
            <a:pPr>
              <a:defRPr/>
            </a:pPr>
            <a:r>
              <a:rPr lang="en-US" sz="28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c. Đi trên vỉa hè , sát lề đường bên phải hoặc đi với người lớn và nắm tay người lớn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057400" y="4724400"/>
            <a:ext cx="5410200" cy="14478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c</a:t>
            </a:r>
          </a:p>
        </p:txBody>
      </p:sp>
      <p:sp>
        <p:nvSpPr>
          <p:cNvPr id="7" name="Curved Up Arrow 6">
            <a:hlinkClick r:id="rId2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93190" name="Picture 8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3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752600"/>
            <a:ext cx="7696200" cy="35052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600" b="1">
                <a:solidFill>
                  <a:schemeClr val="tx1"/>
                </a:solidFill>
              </a:rPr>
              <a:t>Trong bài hát “ Chú ếch con” chú ếch đang làm gì ? </a:t>
            </a:r>
          </a:p>
          <a:p>
            <a:pPr>
              <a:defRPr/>
            </a:pPr>
            <a:r>
              <a:rPr lang="en-US" sz="3600" b="1">
                <a:solidFill>
                  <a:schemeClr val="tx1"/>
                </a:solidFill>
              </a:rPr>
              <a:t>a. Ngồi chơi</a:t>
            </a:r>
          </a:p>
          <a:p>
            <a:pPr>
              <a:defRPr/>
            </a:pPr>
            <a:r>
              <a:rPr lang="en-US" sz="3600" b="1">
                <a:solidFill>
                  <a:schemeClr val="tx1"/>
                </a:solidFill>
              </a:rPr>
              <a:t>b. Học bài</a:t>
            </a:r>
          </a:p>
          <a:p>
            <a:pPr>
              <a:defRPr/>
            </a:pPr>
            <a:r>
              <a:rPr lang="en-US" sz="3600" b="1">
                <a:solidFill>
                  <a:schemeClr val="tx1"/>
                </a:solidFill>
              </a:rPr>
              <a:t>c. Đang kêu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981200" y="5638800"/>
            <a:ext cx="5410200" cy="9906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b</a:t>
            </a:r>
          </a:p>
        </p:txBody>
      </p:sp>
      <p:sp>
        <p:nvSpPr>
          <p:cNvPr id="7" name="Curved Up Arrow 6">
            <a:hlinkClick r:id="rId2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94214" name="Picture 8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4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676400"/>
            <a:ext cx="7696200" cy="37338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000" b="1">
                <a:solidFill>
                  <a:schemeClr val="tx1"/>
                </a:solidFill>
              </a:rPr>
              <a:t>Bác Hồ từng dạy học ở phan thiết ngôi trường đó tên gì ?</a:t>
            </a:r>
          </a:p>
          <a:p>
            <a:pPr>
              <a:defRPr/>
            </a:pPr>
            <a:r>
              <a:rPr lang="en-US" sz="4000" b="1">
                <a:solidFill>
                  <a:schemeClr val="tx1"/>
                </a:solidFill>
              </a:rPr>
              <a:t>a. Trần Hưng Đạo</a:t>
            </a:r>
          </a:p>
          <a:p>
            <a:pPr>
              <a:defRPr/>
            </a:pPr>
            <a:r>
              <a:rPr lang="en-US" sz="4000" b="1">
                <a:solidFill>
                  <a:schemeClr val="tx1"/>
                </a:solidFill>
              </a:rPr>
              <a:t>b. Lê Lợi</a:t>
            </a:r>
          </a:p>
          <a:p>
            <a:pPr>
              <a:defRPr/>
            </a:pPr>
            <a:r>
              <a:rPr lang="en-US" sz="4000" b="1">
                <a:solidFill>
                  <a:schemeClr val="tx1"/>
                </a:solidFill>
              </a:rPr>
              <a:t>c. Dục Thanh</a:t>
            </a:r>
          </a:p>
          <a:p>
            <a:pPr>
              <a:defRPr/>
            </a:pPr>
            <a:r>
              <a:rPr lang="en-US" sz="4000" b="1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981200" y="5715000"/>
            <a:ext cx="5410200" cy="9144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c</a:t>
            </a:r>
          </a:p>
        </p:txBody>
      </p:sp>
      <p:sp>
        <p:nvSpPr>
          <p:cNvPr id="7" name="Curved Up Arrow 6">
            <a:hlinkClick r:id="rId2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95238" name="Picture 8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5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752600"/>
            <a:ext cx="7696200" cy="34290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800" b="1">
                <a:solidFill>
                  <a:schemeClr val="tx1"/>
                </a:solidFill>
              </a:rPr>
              <a:t>Anh Kim Đồng tên thật là gì?</a:t>
            </a:r>
          </a:p>
          <a:p>
            <a:pPr>
              <a:defRPr/>
            </a:pPr>
            <a:r>
              <a:rPr lang="en-US" sz="4800" b="1">
                <a:solidFill>
                  <a:schemeClr val="tx1"/>
                </a:solidFill>
              </a:rPr>
              <a:t>a. Nông Văn Dền</a:t>
            </a:r>
          </a:p>
          <a:p>
            <a:pPr>
              <a:defRPr/>
            </a:pPr>
            <a:r>
              <a:rPr lang="en-US" sz="4800" b="1">
                <a:solidFill>
                  <a:schemeClr val="tx1"/>
                </a:solidFill>
              </a:rPr>
              <a:t>b. Nguyễn Văn Trỗi</a:t>
            </a:r>
          </a:p>
          <a:p>
            <a:pPr>
              <a:defRPr/>
            </a:pPr>
            <a:r>
              <a:rPr lang="en-US" sz="4800" b="1">
                <a:solidFill>
                  <a:schemeClr val="tx1"/>
                </a:solidFill>
              </a:rPr>
              <a:t>c. Võ Thị Sáu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09800" y="5562600"/>
            <a:ext cx="5410200" cy="10668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a</a:t>
            </a:r>
          </a:p>
        </p:txBody>
      </p:sp>
      <p:sp>
        <p:nvSpPr>
          <p:cNvPr id="7" name="Curved Up Arrow 6">
            <a:hlinkClick r:id="rId2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96262" name="Picture 8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/>
          <p:cNvSpPr>
            <a:spLocks noGrp="1"/>
          </p:cNvSpPr>
          <p:nvPr>
            <p:ph type="ctrTitle" idx="4294967295"/>
          </p:nvPr>
        </p:nvSpPr>
        <p:spPr>
          <a:xfrm>
            <a:off x="228600" y="0"/>
            <a:ext cx="8610600" cy="1066800"/>
          </a:xfrm>
        </p:spPr>
        <p:txBody>
          <a:bodyPr/>
          <a:lstStyle/>
          <a:p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Chữ: </a:t>
            </a:r>
            <a:r>
              <a:rPr lang="en-US" alt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 LẬP ĐOÀN</a:t>
            </a:r>
          </a:p>
        </p:txBody>
      </p:sp>
      <p:sp>
        <p:nvSpPr>
          <p:cNvPr id="10" name="Hexagon 9"/>
          <p:cNvSpPr/>
          <p:nvPr/>
        </p:nvSpPr>
        <p:spPr>
          <a:xfrm>
            <a:off x="271463" y="1981200"/>
            <a:ext cx="1709737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</a:p>
        </p:txBody>
      </p:sp>
      <p:sp>
        <p:nvSpPr>
          <p:cNvPr id="28" name="Hexagon 27"/>
          <p:cNvSpPr/>
          <p:nvPr/>
        </p:nvSpPr>
        <p:spPr>
          <a:xfrm>
            <a:off x="1960563" y="1955800"/>
            <a:ext cx="1709737" cy="1474788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</a:p>
        </p:txBody>
      </p:sp>
      <p:sp>
        <p:nvSpPr>
          <p:cNvPr id="29" name="Hexagon 28"/>
          <p:cNvSpPr/>
          <p:nvPr/>
        </p:nvSpPr>
        <p:spPr>
          <a:xfrm>
            <a:off x="3624263" y="1981200"/>
            <a:ext cx="1709737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</a:p>
        </p:txBody>
      </p:sp>
      <p:sp>
        <p:nvSpPr>
          <p:cNvPr id="30" name="Hexagon 29"/>
          <p:cNvSpPr/>
          <p:nvPr/>
        </p:nvSpPr>
        <p:spPr>
          <a:xfrm>
            <a:off x="5376863" y="1981200"/>
            <a:ext cx="1709737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</a:p>
        </p:txBody>
      </p:sp>
      <p:sp>
        <p:nvSpPr>
          <p:cNvPr id="31" name="Hexagon 30"/>
          <p:cNvSpPr/>
          <p:nvPr/>
        </p:nvSpPr>
        <p:spPr>
          <a:xfrm>
            <a:off x="7053263" y="1981200"/>
            <a:ext cx="1709737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</a:p>
        </p:txBody>
      </p:sp>
      <p:sp>
        <p:nvSpPr>
          <p:cNvPr id="32" name="Hexagon 31"/>
          <p:cNvSpPr/>
          <p:nvPr/>
        </p:nvSpPr>
        <p:spPr>
          <a:xfrm>
            <a:off x="304800" y="3505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</a:p>
        </p:txBody>
      </p:sp>
      <p:sp>
        <p:nvSpPr>
          <p:cNvPr id="33" name="Hexagon 32"/>
          <p:cNvSpPr/>
          <p:nvPr/>
        </p:nvSpPr>
        <p:spPr>
          <a:xfrm>
            <a:off x="1993900" y="3479800"/>
            <a:ext cx="1709738" cy="1474788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</a:p>
        </p:txBody>
      </p:sp>
      <p:sp>
        <p:nvSpPr>
          <p:cNvPr id="34" name="Hexagon 33"/>
          <p:cNvSpPr/>
          <p:nvPr/>
        </p:nvSpPr>
        <p:spPr>
          <a:xfrm>
            <a:off x="3657600" y="3505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</a:p>
        </p:txBody>
      </p:sp>
      <p:sp>
        <p:nvSpPr>
          <p:cNvPr id="35" name="Hexagon 34"/>
          <p:cNvSpPr/>
          <p:nvPr/>
        </p:nvSpPr>
        <p:spPr>
          <a:xfrm>
            <a:off x="5410200" y="3505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</a:p>
        </p:txBody>
      </p:sp>
      <p:sp>
        <p:nvSpPr>
          <p:cNvPr id="36" name="Hexagon 35"/>
          <p:cNvSpPr/>
          <p:nvPr/>
        </p:nvSpPr>
        <p:spPr>
          <a:xfrm>
            <a:off x="7086600" y="3505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</a:p>
        </p:txBody>
      </p:sp>
      <p:sp>
        <p:nvSpPr>
          <p:cNvPr id="37" name="Hexagon 36"/>
          <p:cNvSpPr/>
          <p:nvPr/>
        </p:nvSpPr>
        <p:spPr>
          <a:xfrm>
            <a:off x="304800" y="5029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 </a:t>
            </a:r>
          </a:p>
        </p:txBody>
      </p:sp>
      <p:sp>
        <p:nvSpPr>
          <p:cNvPr id="38" name="Hexagon 37"/>
          <p:cNvSpPr/>
          <p:nvPr/>
        </p:nvSpPr>
        <p:spPr>
          <a:xfrm>
            <a:off x="1993900" y="5003800"/>
            <a:ext cx="1709738" cy="1474788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</a:p>
        </p:txBody>
      </p:sp>
      <p:sp>
        <p:nvSpPr>
          <p:cNvPr id="39" name="Hexagon 38"/>
          <p:cNvSpPr/>
          <p:nvPr/>
        </p:nvSpPr>
        <p:spPr>
          <a:xfrm>
            <a:off x="3657600" y="5029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</a:p>
        </p:txBody>
      </p:sp>
      <p:sp>
        <p:nvSpPr>
          <p:cNvPr id="40" name="Hexagon 39"/>
          <p:cNvSpPr/>
          <p:nvPr/>
        </p:nvSpPr>
        <p:spPr>
          <a:xfrm>
            <a:off x="5410200" y="5029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</a:t>
            </a:r>
          </a:p>
        </p:txBody>
      </p:sp>
      <p:sp>
        <p:nvSpPr>
          <p:cNvPr id="41" name="Hexagon 40"/>
          <p:cNvSpPr/>
          <p:nvPr/>
        </p:nvSpPr>
        <p:spPr>
          <a:xfrm>
            <a:off x="7086600" y="5029200"/>
            <a:ext cx="1709738" cy="1473200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</a:p>
        </p:txBody>
      </p:sp>
      <p:sp>
        <p:nvSpPr>
          <p:cNvPr id="42" name="Hexagon 41"/>
          <p:cNvSpPr/>
          <p:nvPr/>
        </p:nvSpPr>
        <p:spPr>
          <a:xfrm>
            <a:off x="2024063" y="3479800"/>
            <a:ext cx="1709737" cy="1474788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3" name="Hexagon 42"/>
          <p:cNvSpPr/>
          <p:nvPr/>
        </p:nvSpPr>
        <p:spPr>
          <a:xfrm>
            <a:off x="311150" y="1981200"/>
            <a:ext cx="1708150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4" name="Hexagon 43"/>
          <p:cNvSpPr/>
          <p:nvPr/>
        </p:nvSpPr>
        <p:spPr>
          <a:xfrm>
            <a:off x="1981200" y="19685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5" name="Hexagon 44"/>
          <p:cNvSpPr/>
          <p:nvPr/>
        </p:nvSpPr>
        <p:spPr>
          <a:xfrm>
            <a:off x="3657600" y="1981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6" name="Hexagon 45"/>
          <p:cNvSpPr/>
          <p:nvPr/>
        </p:nvSpPr>
        <p:spPr>
          <a:xfrm>
            <a:off x="5376863" y="1981200"/>
            <a:ext cx="1709737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7" name="Hexagon 46"/>
          <p:cNvSpPr/>
          <p:nvPr/>
        </p:nvSpPr>
        <p:spPr>
          <a:xfrm>
            <a:off x="7086600" y="1981200"/>
            <a:ext cx="1709738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48" name="Hexagon 47"/>
          <p:cNvSpPr/>
          <p:nvPr/>
        </p:nvSpPr>
        <p:spPr>
          <a:xfrm>
            <a:off x="347663" y="3505200"/>
            <a:ext cx="1709737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49" name="Hexagon 48"/>
          <p:cNvSpPr/>
          <p:nvPr/>
        </p:nvSpPr>
        <p:spPr>
          <a:xfrm>
            <a:off x="3700463" y="3505200"/>
            <a:ext cx="1709737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50" name="Hexagon 49"/>
          <p:cNvSpPr/>
          <p:nvPr/>
        </p:nvSpPr>
        <p:spPr>
          <a:xfrm>
            <a:off x="5427663" y="3505200"/>
            <a:ext cx="1709737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51" name="Hexagon 50"/>
          <p:cNvSpPr/>
          <p:nvPr/>
        </p:nvSpPr>
        <p:spPr>
          <a:xfrm>
            <a:off x="7104063" y="3505200"/>
            <a:ext cx="1709737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52" name="Hexagon 51"/>
          <p:cNvSpPr/>
          <p:nvPr/>
        </p:nvSpPr>
        <p:spPr>
          <a:xfrm>
            <a:off x="330200" y="5029200"/>
            <a:ext cx="1708150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53" name="Hexagon 52"/>
          <p:cNvSpPr/>
          <p:nvPr/>
        </p:nvSpPr>
        <p:spPr>
          <a:xfrm>
            <a:off x="2006600" y="5029200"/>
            <a:ext cx="1708150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54" name="Hexagon 53"/>
          <p:cNvSpPr/>
          <p:nvPr/>
        </p:nvSpPr>
        <p:spPr>
          <a:xfrm>
            <a:off x="3683000" y="5029200"/>
            <a:ext cx="1708150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55" name="Hexagon 54"/>
          <p:cNvSpPr/>
          <p:nvPr/>
        </p:nvSpPr>
        <p:spPr>
          <a:xfrm>
            <a:off x="5435600" y="5029200"/>
            <a:ext cx="1708150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56" name="Hexagon 55"/>
          <p:cNvSpPr/>
          <p:nvPr/>
        </p:nvSpPr>
        <p:spPr>
          <a:xfrm>
            <a:off x="7112000" y="5029200"/>
            <a:ext cx="1708150" cy="14732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61" name="Diamond 60">
            <a:hlinkClick r:id="rId2" action="ppaction://hlinksldjump"/>
          </p:cNvPr>
          <p:cNvSpPr/>
          <p:nvPr/>
        </p:nvSpPr>
        <p:spPr>
          <a:xfrm>
            <a:off x="21336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C1</a:t>
            </a:r>
          </a:p>
        </p:txBody>
      </p:sp>
      <p:sp>
        <p:nvSpPr>
          <p:cNvPr id="62" name="Diamond 61">
            <a:hlinkClick r:id="rId3" action="ppaction://hlinksldjump"/>
          </p:cNvPr>
          <p:cNvSpPr/>
          <p:nvPr/>
        </p:nvSpPr>
        <p:spPr>
          <a:xfrm>
            <a:off x="3200400" y="10160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C2</a:t>
            </a:r>
          </a:p>
        </p:txBody>
      </p:sp>
      <p:sp>
        <p:nvSpPr>
          <p:cNvPr id="63" name="Diamond 62">
            <a:hlinkClick r:id="rId4" action="ppaction://hlinksldjump"/>
          </p:cNvPr>
          <p:cNvSpPr/>
          <p:nvPr/>
        </p:nvSpPr>
        <p:spPr>
          <a:xfrm>
            <a:off x="43434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C3</a:t>
            </a:r>
          </a:p>
        </p:txBody>
      </p:sp>
      <p:sp>
        <p:nvSpPr>
          <p:cNvPr id="64" name="Diamond 63">
            <a:hlinkClick r:id="rId5" action="ppaction://hlinksldjump"/>
          </p:cNvPr>
          <p:cNvSpPr/>
          <p:nvPr/>
        </p:nvSpPr>
        <p:spPr>
          <a:xfrm>
            <a:off x="53340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rgbClr val="FFFFFF"/>
                </a:solidFill>
                <a:cs typeface="Arial" charset="0"/>
              </a:rPr>
              <a:t>C4</a:t>
            </a:r>
          </a:p>
        </p:txBody>
      </p:sp>
      <p:sp>
        <p:nvSpPr>
          <p:cNvPr id="65" name="Diamond 64">
            <a:hlinkClick r:id="rId6" action="ppaction://hlinksldjump"/>
          </p:cNvPr>
          <p:cNvSpPr/>
          <p:nvPr/>
        </p:nvSpPr>
        <p:spPr>
          <a:xfrm>
            <a:off x="6324600" y="990600"/>
            <a:ext cx="838200" cy="838200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/>
              <a:t>C5</a:t>
            </a:r>
          </a:p>
        </p:txBody>
      </p:sp>
      <p:pic>
        <p:nvPicPr>
          <p:cNvPr id="9256" name="Picture 40" descr="con-ong-dong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319" name="AutoShape 4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8305800" y="228600"/>
            <a:ext cx="685800" cy="1066800"/>
          </a:xfrm>
          <a:prstGeom prst="upArrow">
            <a:avLst>
              <a:gd name="adj1" fmla="val 50000"/>
              <a:gd name="adj2" fmla="val 388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023 C -0.01511 0.03237 -0.02969 0.06474 -0.00052 0.08277 C 0.02882 0.10081 0.05573 0.10312 0.17534 0.10797 C 0.29531 0.11283 0.61701 0.08069 0.71701 0.11237 C 0.81701 0.14404 0.89236 0.26612 0.77552 0.29826 C 0.65885 0.3304 0.14218 0.26589 0.01527 0.30474 C -0.11146 0.34358 -0.11233 0.48925 0.01389 0.53086 C 0.1401 0.57248 0.63784 0.62312 0.77257 0.55399 C 0.90729 0.48485 0.94149 0.21225 0.82187 0.11653 C 0.70191 0.02081 0.18159 0.00323 0.0533 -0.02081 " pathEditMode="relative" rAng="0" ptsTypes="aaaaaaaaaA">
                                      <p:cBhvr>
                                        <p:cTn id="6" dur="50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510" y="300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 nodeType="clickPar">
                      <p:stCondLst>
                        <p:cond delay="0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 nodeType="clickPar">
                      <p:stCondLst>
                        <p:cond delay="0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 nodeType="clickPar">
                      <p:stCondLst>
                        <p:cond delay="0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 nodeType="clickPar">
                      <p:stCondLst>
                        <p:cond delay="0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 nodeType="clickPar">
                      <p:stCondLst>
                        <p:cond delay="0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 nodeType="clickPar">
                      <p:stCondLst>
                        <p:cond delay="0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 nodeType="clickPar">
                      <p:stCondLst>
                        <p:cond delay="0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 nodeType="clickPar">
                      <p:stCondLst>
                        <p:cond delay="0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 nodeType="clickPar">
                      <p:stCondLst>
                        <p:cond delay="0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828800" cy="715962"/>
          </a:xfrm>
          <a:solidFill>
            <a:srgbClr val="FFFF00"/>
          </a:solidFill>
          <a:ln>
            <a:solidFill>
              <a:srgbClr val="0000CC"/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1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752600"/>
            <a:ext cx="7696200" cy="3429000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400" b="1">
                <a:solidFill>
                  <a:schemeClr val="tx1"/>
                </a:solidFill>
              </a:rPr>
              <a:t>Bài “ Quốc Ca” do ai sáng tác? </a:t>
            </a:r>
          </a:p>
          <a:p>
            <a:pPr>
              <a:defRPr/>
            </a:pPr>
            <a:r>
              <a:rPr lang="en-US" sz="4400" b="1">
                <a:solidFill>
                  <a:schemeClr val="tx1"/>
                </a:solidFill>
              </a:rPr>
              <a:t>a. Văn Cao</a:t>
            </a:r>
          </a:p>
          <a:p>
            <a:pPr>
              <a:defRPr/>
            </a:pPr>
            <a:r>
              <a:rPr lang="en-US" sz="4400" b="1">
                <a:solidFill>
                  <a:schemeClr val="tx1"/>
                </a:solidFill>
              </a:rPr>
              <a:t>b. Phong Nhã</a:t>
            </a:r>
          </a:p>
          <a:p>
            <a:pPr>
              <a:defRPr/>
            </a:pPr>
            <a:r>
              <a:rPr lang="en-US" sz="4400" b="1">
                <a:solidFill>
                  <a:schemeClr val="tx1"/>
                </a:solidFill>
              </a:rPr>
              <a:t>c. Trần Tiến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362200" y="5562600"/>
            <a:ext cx="5410200" cy="99060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a</a:t>
            </a:r>
          </a:p>
        </p:txBody>
      </p:sp>
      <p:sp>
        <p:nvSpPr>
          <p:cNvPr id="7" name="Curved Up Arrow 6">
            <a:hlinkClick r:id="rId2" action="ppaction://hlinksldjump"/>
          </p:cNvPr>
          <p:cNvSpPr/>
          <p:nvPr/>
        </p:nvSpPr>
        <p:spPr>
          <a:xfrm>
            <a:off x="7010400" y="304800"/>
            <a:ext cx="1600200" cy="914400"/>
          </a:xfrm>
          <a:prstGeom prst="curved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pic>
        <p:nvPicPr>
          <p:cNvPr id="98310" name="Picture 8" descr="con-ong-do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0"/>
            <a:ext cx="14446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1115</Words>
  <PresentationFormat>Trình chiếu Trên màn hình (4:3)</PresentationFormat>
  <Paragraphs>338</Paragraphs>
  <Slides>27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Default Design</vt:lpstr>
      <vt:lpstr>Office</vt:lpstr>
      <vt:lpstr>Trò chơi: Ong Tìm Chữ  Giới thiệu</vt:lpstr>
      <vt:lpstr>Tìm Chữ: CHÀO MỪNG NGÀY</vt:lpstr>
      <vt:lpstr>Câu 1</vt:lpstr>
      <vt:lpstr>Câu 2</vt:lpstr>
      <vt:lpstr>Câu 3</vt:lpstr>
      <vt:lpstr>Câu 4</vt:lpstr>
      <vt:lpstr>Câu 5</vt:lpstr>
      <vt:lpstr>Tìm Chữ: THÀNH LẬP ĐOÀN</vt:lpstr>
      <vt:lpstr>Câu 1</vt:lpstr>
      <vt:lpstr>Câu 2</vt:lpstr>
      <vt:lpstr>Câu 3</vt:lpstr>
      <vt:lpstr>Câu 4</vt:lpstr>
      <vt:lpstr>Câu 5</vt:lpstr>
      <vt:lpstr>Tìm Chữ: THANH NIÊN CỘNG SẢN HỒ CHÍ MINH</vt:lpstr>
      <vt:lpstr>Câu 1</vt:lpstr>
      <vt:lpstr>Câu 2</vt:lpstr>
      <vt:lpstr>Câu 3</vt:lpstr>
      <vt:lpstr>Câu 4</vt:lpstr>
      <vt:lpstr>Câu 5</vt:lpstr>
      <vt:lpstr>Tìm Chữ: 26/3/ 1931 - 2015</vt:lpstr>
      <vt:lpstr>Câu 1</vt:lpstr>
      <vt:lpstr>Câu 2</vt:lpstr>
      <vt:lpstr>Câu 3</vt:lpstr>
      <vt:lpstr>Câu 4</vt:lpstr>
      <vt:lpstr>Câu 5</vt:lpstr>
      <vt:lpstr>CÁCH CHƠI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2014-11-09T04:42:31Z</dcterms:created>
  <dcterms:modified xsi:type="dcterms:W3CDTF">2023-09-16T11:52:46Z</dcterms:modified>
</cp:coreProperties>
</file>