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3"/>
  </p:notesMasterIdLst>
  <p:sldIdLst>
    <p:sldId id="284" r:id="rId2"/>
    <p:sldId id="360" r:id="rId3"/>
    <p:sldId id="366" r:id="rId4"/>
    <p:sldId id="367" r:id="rId5"/>
    <p:sldId id="377" r:id="rId6"/>
    <p:sldId id="368" r:id="rId7"/>
    <p:sldId id="369" r:id="rId8"/>
    <p:sldId id="378" r:id="rId9"/>
    <p:sldId id="370" r:id="rId10"/>
    <p:sldId id="371" r:id="rId11"/>
    <p:sldId id="372" r:id="rId12"/>
    <p:sldId id="373" r:id="rId13"/>
    <p:sldId id="374" r:id="rId14"/>
    <p:sldId id="375" r:id="rId15"/>
    <p:sldId id="376" r:id="rId16"/>
    <p:sldId id="379" r:id="rId17"/>
    <p:sldId id="381" r:id="rId18"/>
    <p:sldId id="380" r:id="rId19"/>
    <p:sldId id="382" r:id="rId20"/>
    <p:sldId id="384" r:id="rId21"/>
    <p:sldId id="35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F7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7"/>
    <p:restoredTop sz="95063"/>
  </p:normalViewPr>
  <p:slideViewPr>
    <p:cSldViewPr snapToGrid="0">
      <p:cViewPr varScale="1">
        <p:scale>
          <a:sx n="60" d="100"/>
          <a:sy n="60" d="100"/>
        </p:scale>
        <p:origin x="8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3FE21C-FEB5-1643-9558-DE3BA1DECFD9}" type="datetimeFigureOut">
              <a:rPr lang="en-VN" smtClean="0"/>
              <a:t>07/29/2024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DE19C-6BA7-1F46-BAC0-5A3942A0FBEB}" type="slidenum">
              <a:rPr lang="en-VN" smtClean="0"/>
              <a:t>‹#›</a:t>
            </a:fld>
            <a:endParaRPr lang="en-VN"/>
          </a:p>
        </p:txBody>
      </p:sp>
    </p:spTree>
    <p:extLst>
      <p:ext uri="{BB962C8B-B14F-4D97-AF65-F5344CB8AC3E}">
        <p14:creationId xmlns:p14="http://schemas.microsoft.com/office/powerpoint/2010/main" val="1959032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0D490858-0827-964C-B47D-1D2B33785308}" type="slidenum">
              <a:rPr lang="en-VN" smtClean="0"/>
              <a:t>1</a:t>
            </a:fld>
            <a:endParaRPr lang="en-VN"/>
          </a:p>
        </p:txBody>
      </p:sp>
    </p:spTree>
    <p:extLst>
      <p:ext uri="{BB962C8B-B14F-4D97-AF65-F5344CB8AC3E}">
        <p14:creationId xmlns:p14="http://schemas.microsoft.com/office/powerpoint/2010/main" val="1191581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F60759-C964-CA4A-9C82-1069AB34D654}" type="datetimeFigureOut">
              <a:rPr lang="en-VN" smtClean="0"/>
              <a:t>07/29/2024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1DDE5366-CA86-414D-9FAA-5CC8B1ABB508}" type="slidenum">
              <a:rPr lang="en-VN" smtClean="0"/>
              <a:t>‹#›</a:t>
            </a:fld>
            <a:endParaRPr lang="en-VN"/>
          </a:p>
        </p:txBody>
      </p:sp>
    </p:spTree>
    <p:extLst>
      <p:ext uri="{BB962C8B-B14F-4D97-AF65-F5344CB8AC3E}">
        <p14:creationId xmlns:p14="http://schemas.microsoft.com/office/powerpoint/2010/main" val="2894670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F60759-C964-CA4A-9C82-1069AB34D654}" type="datetimeFigureOut">
              <a:rPr lang="en-VN" smtClean="0"/>
              <a:t>07/29/2024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1DDE5366-CA86-414D-9FAA-5CC8B1ABB508}" type="slidenum">
              <a:rPr lang="en-VN" smtClean="0"/>
              <a:t>‹#›</a:t>
            </a:fld>
            <a:endParaRPr lang="en-VN"/>
          </a:p>
        </p:txBody>
      </p:sp>
    </p:spTree>
    <p:extLst>
      <p:ext uri="{BB962C8B-B14F-4D97-AF65-F5344CB8AC3E}">
        <p14:creationId xmlns:p14="http://schemas.microsoft.com/office/powerpoint/2010/main" val="2287896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F60759-C964-CA4A-9C82-1069AB34D654}" type="datetimeFigureOut">
              <a:rPr lang="en-VN" smtClean="0"/>
              <a:t>07/29/2024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1DDE5366-CA86-414D-9FAA-5CC8B1ABB508}" type="slidenum">
              <a:rPr lang="en-VN" smtClean="0"/>
              <a:t>‹#›</a:t>
            </a:fld>
            <a:endParaRPr lang="en-VN"/>
          </a:p>
        </p:txBody>
      </p:sp>
    </p:spTree>
    <p:extLst>
      <p:ext uri="{BB962C8B-B14F-4D97-AF65-F5344CB8AC3E}">
        <p14:creationId xmlns:p14="http://schemas.microsoft.com/office/powerpoint/2010/main" val="115167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F60759-C964-CA4A-9C82-1069AB34D654}" type="datetimeFigureOut">
              <a:rPr lang="en-VN" smtClean="0"/>
              <a:t>07/29/2024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1DDE5366-CA86-414D-9FAA-5CC8B1ABB508}" type="slidenum">
              <a:rPr lang="en-VN" smtClean="0"/>
              <a:t>‹#›</a:t>
            </a:fld>
            <a:endParaRPr lang="en-VN"/>
          </a:p>
        </p:txBody>
      </p:sp>
    </p:spTree>
    <p:extLst>
      <p:ext uri="{BB962C8B-B14F-4D97-AF65-F5344CB8AC3E}">
        <p14:creationId xmlns:p14="http://schemas.microsoft.com/office/powerpoint/2010/main" val="334941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F60759-C964-CA4A-9C82-1069AB34D654}" type="datetimeFigureOut">
              <a:rPr lang="en-VN" smtClean="0"/>
              <a:t>07/29/2024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1DDE5366-CA86-414D-9FAA-5CC8B1ABB508}" type="slidenum">
              <a:rPr lang="en-VN" smtClean="0"/>
              <a:t>‹#›</a:t>
            </a:fld>
            <a:endParaRPr lang="en-VN"/>
          </a:p>
        </p:txBody>
      </p:sp>
    </p:spTree>
    <p:extLst>
      <p:ext uri="{BB962C8B-B14F-4D97-AF65-F5344CB8AC3E}">
        <p14:creationId xmlns:p14="http://schemas.microsoft.com/office/powerpoint/2010/main" val="142897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F60759-C964-CA4A-9C82-1069AB34D654}" type="datetimeFigureOut">
              <a:rPr lang="en-VN" smtClean="0"/>
              <a:t>07/29/2024</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1DDE5366-CA86-414D-9FAA-5CC8B1ABB508}" type="slidenum">
              <a:rPr lang="en-VN" smtClean="0"/>
              <a:t>‹#›</a:t>
            </a:fld>
            <a:endParaRPr lang="en-VN"/>
          </a:p>
        </p:txBody>
      </p:sp>
    </p:spTree>
    <p:extLst>
      <p:ext uri="{BB962C8B-B14F-4D97-AF65-F5344CB8AC3E}">
        <p14:creationId xmlns:p14="http://schemas.microsoft.com/office/powerpoint/2010/main" val="233365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F60759-C964-CA4A-9C82-1069AB34D654}" type="datetimeFigureOut">
              <a:rPr lang="en-VN" smtClean="0"/>
              <a:t>07/29/2024</a:t>
            </a:fld>
            <a:endParaRPr lang="en-VN"/>
          </a:p>
        </p:txBody>
      </p:sp>
      <p:sp>
        <p:nvSpPr>
          <p:cNvPr id="8" name="Footer Placeholder 7"/>
          <p:cNvSpPr>
            <a:spLocks noGrp="1"/>
          </p:cNvSpPr>
          <p:nvPr>
            <p:ph type="ftr" sz="quarter" idx="11"/>
          </p:nvPr>
        </p:nvSpPr>
        <p:spPr/>
        <p:txBody>
          <a:bodyPr/>
          <a:lstStyle/>
          <a:p>
            <a:endParaRPr lang="en-VN"/>
          </a:p>
        </p:txBody>
      </p:sp>
      <p:sp>
        <p:nvSpPr>
          <p:cNvPr id="9" name="Slide Number Placeholder 8"/>
          <p:cNvSpPr>
            <a:spLocks noGrp="1"/>
          </p:cNvSpPr>
          <p:nvPr>
            <p:ph type="sldNum" sz="quarter" idx="12"/>
          </p:nvPr>
        </p:nvSpPr>
        <p:spPr/>
        <p:txBody>
          <a:bodyPr/>
          <a:lstStyle/>
          <a:p>
            <a:fld id="{1DDE5366-CA86-414D-9FAA-5CC8B1ABB508}" type="slidenum">
              <a:rPr lang="en-VN" smtClean="0"/>
              <a:t>‹#›</a:t>
            </a:fld>
            <a:endParaRPr lang="en-VN"/>
          </a:p>
        </p:txBody>
      </p:sp>
    </p:spTree>
    <p:extLst>
      <p:ext uri="{BB962C8B-B14F-4D97-AF65-F5344CB8AC3E}">
        <p14:creationId xmlns:p14="http://schemas.microsoft.com/office/powerpoint/2010/main" val="1552204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F60759-C964-CA4A-9C82-1069AB34D654}" type="datetimeFigureOut">
              <a:rPr lang="en-VN" smtClean="0"/>
              <a:t>07/29/2024</a:t>
            </a:fld>
            <a:endParaRPr lang="en-VN"/>
          </a:p>
        </p:txBody>
      </p:sp>
      <p:sp>
        <p:nvSpPr>
          <p:cNvPr id="4" name="Footer Placeholder 3"/>
          <p:cNvSpPr>
            <a:spLocks noGrp="1"/>
          </p:cNvSpPr>
          <p:nvPr>
            <p:ph type="ftr" sz="quarter" idx="11"/>
          </p:nvPr>
        </p:nvSpPr>
        <p:spPr/>
        <p:txBody>
          <a:bodyPr/>
          <a:lstStyle/>
          <a:p>
            <a:endParaRPr lang="en-VN"/>
          </a:p>
        </p:txBody>
      </p:sp>
      <p:sp>
        <p:nvSpPr>
          <p:cNvPr id="5" name="Slide Number Placeholder 4"/>
          <p:cNvSpPr>
            <a:spLocks noGrp="1"/>
          </p:cNvSpPr>
          <p:nvPr>
            <p:ph type="sldNum" sz="quarter" idx="12"/>
          </p:nvPr>
        </p:nvSpPr>
        <p:spPr/>
        <p:txBody>
          <a:bodyPr/>
          <a:lstStyle/>
          <a:p>
            <a:fld id="{1DDE5366-CA86-414D-9FAA-5CC8B1ABB508}" type="slidenum">
              <a:rPr lang="en-VN" smtClean="0"/>
              <a:t>‹#›</a:t>
            </a:fld>
            <a:endParaRPr lang="en-VN"/>
          </a:p>
        </p:txBody>
      </p:sp>
    </p:spTree>
    <p:extLst>
      <p:ext uri="{BB962C8B-B14F-4D97-AF65-F5344CB8AC3E}">
        <p14:creationId xmlns:p14="http://schemas.microsoft.com/office/powerpoint/2010/main" val="75150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60759-C964-CA4A-9C82-1069AB34D654}" type="datetimeFigureOut">
              <a:rPr lang="en-VN" smtClean="0"/>
              <a:t>07/29/2024</a:t>
            </a:fld>
            <a:endParaRPr lang="en-VN"/>
          </a:p>
        </p:txBody>
      </p:sp>
      <p:sp>
        <p:nvSpPr>
          <p:cNvPr id="3" name="Footer Placeholder 2"/>
          <p:cNvSpPr>
            <a:spLocks noGrp="1"/>
          </p:cNvSpPr>
          <p:nvPr>
            <p:ph type="ftr" sz="quarter" idx="11"/>
          </p:nvPr>
        </p:nvSpPr>
        <p:spPr/>
        <p:txBody>
          <a:bodyPr/>
          <a:lstStyle/>
          <a:p>
            <a:endParaRPr lang="en-VN"/>
          </a:p>
        </p:txBody>
      </p:sp>
      <p:sp>
        <p:nvSpPr>
          <p:cNvPr id="4" name="Slide Number Placeholder 3"/>
          <p:cNvSpPr>
            <a:spLocks noGrp="1"/>
          </p:cNvSpPr>
          <p:nvPr>
            <p:ph type="sldNum" sz="quarter" idx="12"/>
          </p:nvPr>
        </p:nvSpPr>
        <p:spPr/>
        <p:txBody>
          <a:bodyPr/>
          <a:lstStyle/>
          <a:p>
            <a:fld id="{1DDE5366-CA86-414D-9FAA-5CC8B1ABB508}" type="slidenum">
              <a:rPr lang="en-VN" smtClean="0"/>
              <a:t>‹#›</a:t>
            </a:fld>
            <a:endParaRPr lang="en-VN"/>
          </a:p>
        </p:txBody>
      </p:sp>
    </p:spTree>
    <p:extLst>
      <p:ext uri="{BB962C8B-B14F-4D97-AF65-F5344CB8AC3E}">
        <p14:creationId xmlns:p14="http://schemas.microsoft.com/office/powerpoint/2010/main" val="85684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F60759-C964-CA4A-9C82-1069AB34D654}" type="datetimeFigureOut">
              <a:rPr lang="en-VN" smtClean="0"/>
              <a:t>07/29/2024</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1DDE5366-CA86-414D-9FAA-5CC8B1ABB508}" type="slidenum">
              <a:rPr lang="en-VN" smtClean="0"/>
              <a:t>‹#›</a:t>
            </a:fld>
            <a:endParaRPr lang="en-VN"/>
          </a:p>
        </p:txBody>
      </p:sp>
    </p:spTree>
    <p:extLst>
      <p:ext uri="{BB962C8B-B14F-4D97-AF65-F5344CB8AC3E}">
        <p14:creationId xmlns:p14="http://schemas.microsoft.com/office/powerpoint/2010/main" val="206800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F60759-C964-CA4A-9C82-1069AB34D654}" type="datetimeFigureOut">
              <a:rPr lang="en-VN" smtClean="0"/>
              <a:t>07/29/2024</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1DDE5366-CA86-414D-9FAA-5CC8B1ABB508}" type="slidenum">
              <a:rPr lang="en-VN" smtClean="0"/>
              <a:t>‹#›</a:t>
            </a:fld>
            <a:endParaRPr lang="en-VN"/>
          </a:p>
        </p:txBody>
      </p:sp>
    </p:spTree>
    <p:extLst>
      <p:ext uri="{BB962C8B-B14F-4D97-AF65-F5344CB8AC3E}">
        <p14:creationId xmlns:p14="http://schemas.microsoft.com/office/powerpoint/2010/main" val="243735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60759-C964-CA4A-9C82-1069AB34D654}" type="datetimeFigureOut">
              <a:rPr lang="en-VN" smtClean="0"/>
              <a:t>07/29/2024</a:t>
            </a:fld>
            <a:endParaRPr lang="en-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E5366-CA86-414D-9FAA-5CC8B1ABB508}" type="slidenum">
              <a:rPr lang="en-VN" smtClean="0"/>
              <a:t>‹#›</a:t>
            </a:fld>
            <a:endParaRPr lang="en-VN"/>
          </a:p>
        </p:txBody>
      </p:sp>
    </p:spTree>
    <p:extLst>
      <p:ext uri="{BB962C8B-B14F-4D97-AF65-F5344CB8AC3E}">
        <p14:creationId xmlns:p14="http://schemas.microsoft.com/office/powerpoint/2010/main" val="30572315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https://video.vietjack.com/upload2/quiz_source1/2024/06/blobid0-1717770998.png"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48E10D5-062C-E1F2-0438-D64B46BBD807}"/>
              </a:ext>
            </a:extLst>
          </p:cNvPr>
          <p:cNvSpPr/>
          <p:nvPr/>
        </p:nvSpPr>
        <p:spPr>
          <a:xfrm>
            <a:off x="-35957" y="7547"/>
            <a:ext cx="12283483" cy="1425356"/>
          </a:xfrm>
          <a:prstGeom prst="rect">
            <a:avLst/>
          </a:prstGeom>
          <a:solidFill>
            <a:schemeClr val="accent4">
              <a:lumMod val="20000"/>
              <a:lumOff val="80000"/>
              <a:alpha val="6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8" name="TextBox 17">
            <a:extLst>
              <a:ext uri="{FF2B5EF4-FFF2-40B4-BE49-F238E27FC236}">
                <a16:creationId xmlns:a16="http://schemas.microsoft.com/office/drawing/2014/main" id="{3D99C71A-EE86-98B0-1849-A56B70246A46}"/>
              </a:ext>
            </a:extLst>
          </p:cNvPr>
          <p:cNvSpPr txBox="1"/>
          <p:nvPr/>
        </p:nvSpPr>
        <p:spPr>
          <a:xfrm>
            <a:off x="194111" y="1691850"/>
            <a:ext cx="8672882" cy="1384995"/>
          </a:xfrm>
          <a:prstGeom prst="rect">
            <a:avLst/>
          </a:prstGeom>
          <a:noFill/>
        </p:spPr>
        <p:txBody>
          <a:bodyPr wrap="square" rtlCol="0">
            <a:spAutoFit/>
          </a:bodyPr>
          <a:lstStyle/>
          <a:p>
            <a:r>
              <a:rPr lang="en-VN" sz="2800" b="1" dirty="0">
                <a:solidFill>
                  <a:schemeClr val="accent6">
                    <a:lumMod val="75000"/>
                  </a:schemeClr>
                </a:solidFill>
              </a:rPr>
              <a:t>Chủ đề </a:t>
            </a:r>
            <a:r>
              <a:rPr lang="en-VN" sz="6000" b="1" dirty="0">
                <a:solidFill>
                  <a:schemeClr val="accent6">
                    <a:lumMod val="75000"/>
                  </a:schemeClr>
                </a:solidFill>
              </a:rPr>
              <a:t>3</a:t>
            </a:r>
          </a:p>
          <a:p>
            <a:r>
              <a:rPr lang="vi-VN" sz="2400" b="1" dirty="0">
                <a:solidFill>
                  <a:schemeClr val="accent6">
                    <a:lumMod val="75000"/>
                  </a:schemeClr>
                </a:solidFill>
                <a:latin typeface="Calibri" panose="020F0502020204030204" pitchFamily="34" charset="0"/>
                <a:cs typeface="Calibri" panose="020F0502020204030204" pitchFamily="34" charset="0"/>
              </a:rPr>
              <a:t>BẢO VỆ VÀ KHAI THÁC TÀI NGUYÊN RỪNG BỀN VỮNG</a:t>
            </a:r>
            <a:endParaRPr lang="en-VN" sz="2400" b="1" dirty="0">
              <a:solidFill>
                <a:schemeClr val="accent6">
                  <a:lumMod val="75000"/>
                </a:schemeClr>
              </a:solidFill>
              <a:latin typeface="Calibri" panose="020F0502020204030204" pitchFamily="34" charset="0"/>
              <a:cs typeface="Calibri" panose="020F0502020204030204" pitchFamily="34" charset="0"/>
            </a:endParaRPr>
          </a:p>
        </p:txBody>
      </p:sp>
      <p:grpSp>
        <p:nvGrpSpPr>
          <p:cNvPr id="28" name="Group 27">
            <a:extLst>
              <a:ext uri="{FF2B5EF4-FFF2-40B4-BE49-F238E27FC236}">
                <a16:creationId xmlns:a16="http://schemas.microsoft.com/office/drawing/2014/main" id="{537BA39F-2869-FFC3-D4A2-38D43CBBA47B}"/>
              </a:ext>
            </a:extLst>
          </p:cNvPr>
          <p:cNvGrpSpPr/>
          <p:nvPr/>
        </p:nvGrpSpPr>
        <p:grpSpPr>
          <a:xfrm>
            <a:off x="830589" y="4350876"/>
            <a:ext cx="5071564" cy="1016560"/>
            <a:chOff x="-411011" y="6042215"/>
            <a:chExt cx="5191702" cy="1016560"/>
          </a:xfrm>
        </p:grpSpPr>
        <p:sp>
          <p:nvSpPr>
            <p:cNvPr id="31" name="TextBox 30">
              <a:extLst>
                <a:ext uri="{FF2B5EF4-FFF2-40B4-BE49-F238E27FC236}">
                  <a16:creationId xmlns:a16="http://schemas.microsoft.com/office/drawing/2014/main" id="{B6329DD8-DA93-4F63-0F43-A68C3CF1355A}"/>
                </a:ext>
              </a:extLst>
            </p:cNvPr>
            <p:cNvSpPr txBox="1"/>
            <p:nvPr/>
          </p:nvSpPr>
          <p:spPr>
            <a:xfrm>
              <a:off x="736866" y="6042215"/>
              <a:ext cx="4043825" cy="1016560"/>
            </a:xfrm>
            <a:prstGeom prst="rect">
              <a:avLst/>
            </a:prstGeom>
            <a:noFill/>
          </p:spPr>
          <p:txBody>
            <a:bodyPr wrap="none" rtlCol="0">
              <a:spAutoFit/>
            </a:bodyPr>
            <a:lstStyle/>
            <a:p>
              <a:pPr>
                <a:lnSpc>
                  <a:spcPct val="110000"/>
                </a:lnSpc>
              </a:pPr>
              <a:r>
                <a:rPr lang="en-VN" sz="2800" dirty="0">
                  <a:solidFill>
                    <a:srgbClr val="031985"/>
                  </a:solidFill>
                </a:rPr>
                <a:t>Giáo viên: ………………………</a:t>
              </a:r>
            </a:p>
            <a:p>
              <a:pPr>
                <a:lnSpc>
                  <a:spcPct val="110000"/>
                </a:lnSpc>
              </a:pPr>
              <a:r>
                <a:rPr lang="en-VN" sz="2800" dirty="0">
                  <a:solidFill>
                    <a:srgbClr val="031985"/>
                  </a:solidFill>
                </a:rPr>
                <a:t>Tổ: …………………………………</a:t>
              </a:r>
            </a:p>
          </p:txBody>
        </p:sp>
        <p:cxnSp>
          <p:nvCxnSpPr>
            <p:cNvPr id="32" name="Straight Connector 31">
              <a:extLst>
                <a:ext uri="{FF2B5EF4-FFF2-40B4-BE49-F238E27FC236}">
                  <a16:creationId xmlns:a16="http://schemas.microsoft.com/office/drawing/2014/main" id="{D489C3EB-B8D1-986C-E1E4-0A570DFBB6F5}"/>
                </a:ext>
              </a:extLst>
            </p:cNvPr>
            <p:cNvCxnSpPr>
              <a:cxnSpLocks/>
            </p:cNvCxnSpPr>
            <p:nvPr/>
          </p:nvCxnSpPr>
          <p:spPr>
            <a:xfrm>
              <a:off x="-411011" y="6062316"/>
              <a:ext cx="5040601" cy="0"/>
            </a:xfrm>
            <a:prstGeom prst="line">
              <a:avLst/>
            </a:prstGeom>
            <a:ln w="28575">
              <a:solidFill>
                <a:srgbClr val="8F9CBE"/>
              </a:solidFill>
            </a:ln>
          </p:spPr>
          <p:style>
            <a:lnRef idx="1">
              <a:schemeClr val="accent1"/>
            </a:lnRef>
            <a:fillRef idx="0">
              <a:schemeClr val="accent1"/>
            </a:fillRef>
            <a:effectRef idx="0">
              <a:schemeClr val="accent1"/>
            </a:effectRef>
            <a:fontRef idx="minor">
              <a:schemeClr val="tx1"/>
            </a:fontRef>
          </p:style>
        </p:cxnSp>
      </p:grpSp>
      <p:pic>
        <p:nvPicPr>
          <p:cNvPr id="1026" name="Picture 2" descr="Bài toán cho nhà đầu tư rừng: chọn khai thác gỗ hay tín chỉ carbon? - Tạp  chí Kinh tế Sài Gòn">
            <a:extLst>
              <a:ext uri="{FF2B5EF4-FFF2-40B4-BE49-F238E27FC236}">
                <a16:creationId xmlns:a16="http://schemas.microsoft.com/office/drawing/2014/main" id="{9BD76DA1-363C-319D-0CA7-0B491A0E9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449" y="-64379"/>
            <a:ext cx="8991600" cy="79848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2F4840-D900-B720-832A-82BF6C41610C}"/>
              </a:ext>
            </a:extLst>
          </p:cNvPr>
          <p:cNvSpPr txBox="1"/>
          <p:nvPr/>
        </p:nvSpPr>
        <p:spPr>
          <a:xfrm>
            <a:off x="2734111" y="366282"/>
            <a:ext cx="1950461" cy="707886"/>
          </a:xfrm>
          <a:prstGeom prst="rect">
            <a:avLst/>
          </a:prstGeom>
          <a:noFill/>
        </p:spPr>
        <p:txBody>
          <a:bodyPr wrap="square" rtlCol="0">
            <a:spAutoFit/>
          </a:bodyPr>
          <a:lstStyle/>
          <a:p>
            <a:r>
              <a:rPr lang="en-VN" sz="4000" b="1" dirty="0">
                <a:solidFill>
                  <a:schemeClr val="accent4">
                    <a:lumMod val="50000"/>
                  </a:schemeClr>
                </a:solidFill>
              </a:rPr>
              <a:t>ÔN TẬP</a:t>
            </a:r>
          </a:p>
        </p:txBody>
      </p:sp>
    </p:spTree>
    <p:extLst>
      <p:ext uri="{BB962C8B-B14F-4D97-AF65-F5344CB8AC3E}">
        <p14:creationId xmlns:p14="http://schemas.microsoft.com/office/powerpoint/2010/main" val="1212287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DD72FF-5034-D7FC-AA51-3B626E6101AD}"/>
              </a:ext>
            </a:extLst>
          </p:cNvPr>
          <p:cNvSpPr txBox="1"/>
          <p:nvPr/>
        </p:nvSpPr>
        <p:spPr>
          <a:xfrm>
            <a:off x="449942" y="258019"/>
            <a:ext cx="6096000" cy="523220"/>
          </a:xfrm>
          <a:prstGeom prst="rect">
            <a:avLst/>
          </a:prstGeom>
          <a:solidFill>
            <a:schemeClr val="accent2">
              <a:lumMod val="40000"/>
              <a:lumOff val="60000"/>
            </a:schemeClr>
          </a:solidFill>
        </p:spPr>
        <p:txBody>
          <a:bodyPr wrap="square">
            <a:spAutoFit/>
          </a:bodyPr>
          <a:lstStyle/>
          <a:p>
            <a:r>
              <a:rPr lang="en-VN" sz="2800" b="1" dirty="0">
                <a:solidFill>
                  <a:srgbClr val="000000"/>
                </a:solidFill>
                <a:effectLst/>
                <a:latin typeface="Times New Roman" panose="02020603050405020304" pitchFamily="18" charset="0"/>
                <a:ea typeface="Times New Roman" panose="02020603050405020304" pitchFamily="18" charset="0"/>
              </a:rPr>
              <a:t>Bảo vệ và khai thác tài nguyên rừng</a:t>
            </a:r>
            <a:r>
              <a:rPr lang="en-VN" sz="2800" dirty="0">
                <a:effectLst/>
              </a:rPr>
              <a:t> </a:t>
            </a:r>
            <a:endParaRPr lang="en-VN" sz="2800" dirty="0"/>
          </a:p>
        </p:txBody>
      </p:sp>
      <p:sp>
        <p:nvSpPr>
          <p:cNvPr id="7" name="TextBox 6">
            <a:extLst>
              <a:ext uri="{FF2B5EF4-FFF2-40B4-BE49-F238E27FC236}">
                <a16:creationId xmlns:a16="http://schemas.microsoft.com/office/drawing/2014/main" id="{A560EDF9-4FA4-2697-B4F3-A632E782CA38}"/>
              </a:ext>
            </a:extLst>
          </p:cNvPr>
          <p:cNvSpPr txBox="1"/>
          <p:nvPr/>
        </p:nvSpPr>
        <p:spPr>
          <a:xfrm>
            <a:off x="449942" y="1012762"/>
            <a:ext cx="6096000" cy="523220"/>
          </a:xfrm>
          <a:prstGeom prst="rect">
            <a:avLst/>
          </a:prstGeom>
          <a:solidFill>
            <a:schemeClr val="accent1">
              <a:lumMod val="40000"/>
              <a:lumOff val="60000"/>
            </a:schemeClr>
          </a:solidFill>
        </p:spPr>
        <p:txBody>
          <a:bodyPr wrap="square">
            <a:spAutoFit/>
          </a:bodyPr>
          <a:lstStyle/>
          <a:p>
            <a:r>
              <a:rPr lang="en-VN" sz="2800" dirty="0">
                <a:solidFill>
                  <a:srgbClr val="000000"/>
                </a:solidFill>
                <a:effectLst/>
                <a:latin typeface="Times New Roman" panose="02020603050405020304" pitchFamily="18" charset="0"/>
                <a:ea typeface="Times New Roman" panose="02020603050405020304" pitchFamily="18" charset="0"/>
              </a:rPr>
              <a:t>Một số biện pháp bảo vệ tài nguyên rừng</a:t>
            </a:r>
            <a:r>
              <a:rPr lang="en-VN" sz="2800" dirty="0">
                <a:effectLst/>
              </a:rPr>
              <a:t> </a:t>
            </a:r>
            <a:endParaRPr lang="en-VN" sz="2800" dirty="0"/>
          </a:p>
        </p:txBody>
      </p:sp>
      <p:sp>
        <p:nvSpPr>
          <p:cNvPr id="9" name="TextBox 8">
            <a:extLst>
              <a:ext uri="{FF2B5EF4-FFF2-40B4-BE49-F238E27FC236}">
                <a16:creationId xmlns:a16="http://schemas.microsoft.com/office/drawing/2014/main" id="{B74B7456-8868-4B6A-9FEF-863C4B301A29}"/>
              </a:ext>
            </a:extLst>
          </p:cNvPr>
          <p:cNvSpPr txBox="1"/>
          <p:nvPr/>
        </p:nvSpPr>
        <p:spPr>
          <a:xfrm>
            <a:off x="449942" y="1644866"/>
            <a:ext cx="11176001" cy="3597716"/>
          </a:xfrm>
          <a:prstGeom prst="rect">
            <a:avLst/>
          </a:prstGeom>
          <a:noFill/>
        </p:spPr>
        <p:txBody>
          <a:bodyPr wrap="square">
            <a:spAutoFit/>
          </a:bodyPr>
          <a:lstStyle/>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Tăng cường công tác tuyên truyền, phổ biến, giáo dục pháp luật về bảo vệ rừng nhằm nâng cao ý thức, trách nhiệm bảo vệ rừng cho người dân.</a:t>
            </a:r>
            <a:endParaRPr lang="en-VN" sz="2800" dirty="0">
              <a:effectLst/>
              <a:highlight>
                <a:srgbClr val="FFFFFF"/>
              </a:highlight>
              <a:latin typeface="Arial" panose="020B0604020202020204" pitchFamily="34" charset="0"/>
              <a:ea typeface="Arial" panose="020B0604020202020204" pitchFamily="34" charset="0"/>
            </a:endParaRPr>
          </a:p>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Ngăn chặn các hành vi gây suy thoái tài nguyên rừng. Tăng cường lực lượng tuần tra, bảo vệ rừng nhằm ngăn chặn việc chặt phá rừng, mua bản và vận chuyển lâm sản trái phép, lấn chiếm đất rừng trái pháp luật. Kiểm soát hoạt động chăn, thả gia súc, vật nuôi tránh gây thiệt hại đến tài nguyên rừng. Phòng trừ sinh vật gây hại rừng.</a:t>
            </a:r>
            <a:endParaRPr lang="en-VN" sz="2800" dirty="0">
              <a:effectLst/>
              <a:highlight>
                <a:srgbClr val="FFFFFF"/>
              </a:highligh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5651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848C94-88BA-7917-1063-601ED86AF071}"/>
              </a:ext>
            </a:extLst>
          </p:cNvPr>
          <p:cNvSpPr txBox="1"/>
          <p:nvPr/>
        </p:nvSpPr>
        <p:spPr>
          <a:xfrm>
            <a:off x="449942" y="258019"/>
            <a:ext cx="6096000" cy="523220"/>
          </a:xfrm>
          <a:prstGeom prst="rect">
            <a:avLst/>
          </a:prstGeom>
          <a:solidFill>
            <a:schemeClr val="accent2">
              <a:lumMod val="40000"/>
              <a:lumOff val="60000"/>
            </a:schemeClr>
          </a:solidFill>
        </p:spPr>
        <p:txBody>
          <a:bodyPr wrap="square">
            <a:spAutoFit/>
          </a:bodyPr>
          <a:lstStyle/>
          <a:p>
            <a:r>
              <a:rPr lang="en-VN" sz="2800" b="1" dirty="0">
                <a:solidFill>
                  <a:srgbClr val="000000"/>
                </a:solidFill>
                <a:effectLst/>
                <a:latin typeface="Times New Roman" panose="02020603050405020304" pitchFamily="18" charset="0"/>
                <a:ea typeface="Times New Roman" panose="02020603050405020304" pitchFamily="18" charset="0"/>
              </a:rPr>
              <a:t>Bảo vệ và khai thác tài nguyên rừng</a:t>
            </a:r>
            <a:r>
              <a:rPr lang="en-VN" sz="2800" dirty="0">
                <a:effectLst/>
              </a:rPr>
              <a:t> </a:t>
            </a:r>
            <a:endParaRPr lang="en-VN" sz="2800" dirty="0"/>
          </a:p>
        </p:txBody>
      </p:sp>
      <p:sp>
        <p:nvSpPr>
          <p:cNvPr id="5" name="TextBox 4">
            <a:extLst>
              <a:ext uri="{FF2B5EF4-FFF2-40B4-BE49-F238E27FC236}">
                <a16:creationId xmlns:a16="http://schemas.microsoft.com/office/drawing/2014/main" id="{4D1B468D-14D1-7EA6-69A0-9DDDA89F6DC4}"/>
              </a:ext>
            </a:extLst>
          </p:cNvPr>
          <p:cNvSpPr txBox="1"/>
          <p:nvPr/>
        </p:nvSpPr>
        <p:spPr>
          <a:xfrm>
            <a:off x="449942" y="1012762"/>
            <a:ext cx="6096000" cy="523220"/>
          </a:xfrm>
          <a:prstGeom prst="rect">
            <a:avLst/>
          </a:prstGeom>
          <a:solidFill>
            <a:schemeClr val="accent1">
              <a:lumMod val="40000"/>
              <a:lumOff val="60000"/>
            </a:schemeClr>
          </a:solidFill>
        </p:spPr>
        <p:txBody>
          <a:bodyPr wrap="square">
            <a:spAutoFit/>
          </a:bodyPr>
          <a:lstStyle/>
          <a:p>
            <a:r>
              <a:rPr lang="en-VN" sz="2800" dirty="0">
                <a:solidFill>
                  <a:srgbClr val="000000"/>
                </a:solidFill>
                <a:effectLst/>
                <a:latin typeface="Times New Roman" panose="02020603050405020304" pitchFamily="18" charset="0"/>
                <a:ea typeface="Times New Roman" panose="02020603050405020304" pitchFamily="18" charset="0"/>
              </a:rPr>
              <a:t>Một số biện pháp bảo vệ tài nguyên rừng</a:t>
            </a:r>
            <a:r>
              <a:rPr lang="en-VN" sz="2800" dirty="0">
                <a:effectLst/>
              </a:rPr>
              <a:t> </a:t>
            </a:r>
            <a:endParaRPr lang="en-VN" sz="2800" dirty="0"/>
          </a:p>
        </p:txBody>
      </p:sp>
      <p:sp>
        <p:nvSpPr>
          <p:cNvPr id="7" name="TextBox 6">
            <a:extLst>
              <a:ext uri="{FF2B5EF4-FFF2-40B4-BE49-F238E27FC236}">
                <a16:creationId xmlns:a16="http://schemas.microsoft.com/office/drawing/2014/main" id="{0B2EADB4-D3A0-CA31-B741-5E3736346E0C}"/>
              </a:ext>
            </a:extLst>
          </p:cNvPr>
          <p:cNvSpPr txBox="1"/>
          <p:nvPr/>
        </p:nvSpPr>
        <p:spPr>
          <a:xfrm>
            <a:off x="449941" y="1691254"/>
            <a:ext cx="11103429" cy="4247125"/>
          </a:xfrm>
          <a:prstGeom prst="rect">
            <a:avLst/>
          </a:prstGeom>
          <a:noFill/>
        </p:spPr>
        <p:txBody>
          <a:bodyPr wrap="square">
            <a:spAutoFit/>
          </a:bodyPr>
          <a:lstStyle/>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Chủ động thực hiện tốt công tác phòng cháy, chữa cháy rừng.</a:t>
            </a:r>
            <a:endParaRPr lang="en-VN" sz="2800" dirty="0">
              <a:effectLst/>
              <a:highlight>
                <a:srgbClr val="FFFFFF"/>
              </a:highlight>
              <a:latin typeface="Arial" panose="020B0604020202020204" pitchFamily="34" charset="0"/>
              <a:ea typeface="Arial" panose="020B0604020202020204" pitchFamily="34" charset="0"/>
            </a:endParaRPr>
          </a:p>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Duy trì và củng cố hệ thống các khu bảo tồn thiên nhiên góp phần bảo tồn có hiệu quả các hệ sinh thái rừng, tài nguyên động, thực vật rừng.</a:t>
            </a:r>
            <a:endParaRPr lang="en-VN" sz="2800" dirty="0">
              <a:effectLst/>
              <a:highlight>
                <a:srgbClr val="FFFFFF"/>
              </a:highlight>
              <a:latin typeface="Arial" panose="020B0604020202020204" pitchFamily="34" charset="0"/>
              <a:ea typeface="Arial" panose="020B0604020202020204" pitchFamily="34" charset="0"/>
            </a:endParaRPr>
          </a:p>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Rà soát, sửa đổi, bổ sung, hoàn thiện hệ thống pháp luật, cơ chế, chính sách liên quan đến quản lí, bảo vệ và phát triển rừng nhằm bảo đảm sự đồng bộ, thống nhất, hiệu quả, khả thi, dễ tiếp cận.</a:t>
            </a:r>
            <a:endParaRPr lang="en-VN" sz="2800" dirty="0">
              <a:effectLst/>
              <a:highlight>
                <a:srgbClr val="FFFFFF"/>
              </a:highlight>
              <a:latin typeface="Arial" panose="020B0604020202020204" pitchFamily="34" charset="0"/>
              <a:ea typeface="Arial" panose="020B0604020202020204" pitchFamily="34" charset="0"/>
            </a:endParaRPr>
          </a:p>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Tăng cường trồng cây xanh, trồng rừng góp phần bảo vệ và phát triển rừng</a:t>
            </a:r>
            <a:endParaRPr lang="en-VN" sz="2800" dirty="0">
              <a:effectLst/>
              <a:highlight>
                <a:srgbClr val="FFFFFF"/>
              </a:highligh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266906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240FB2-7B6C-4748-2D51-27F9FBA6C507}"/>
              </a:ext>
            </a:extLst>
          </p:cNvPr>
          <p:cNvSpPr txBox="1"/>
          <p:nvPr/>
        </p:nvSpPr>
        <p:spPr>
          <a:xfrm>
            <a:off x="449942" y="258019"/>
            <a:ext cx="6096000" cy="523220"/>
          </a:xfrm>
          <a:prstGeom prst="rect">
            <a:avLst/>
          </a:prstGeom>
          <a:solidFill>
            <a:schemeClr val="accent2">
              <a:lumMod val="40000"/>
              <a:lumOff val="60000"/>
            </a:schemeClr>
          </a:solidFill>
        </p:spPr>
        <p:txBody>
          <a:bodyPr wrap="square">
            <a:spAutoFit/>
          </a:bodyPr>
          <a:lstStyle/>
          <a:p>
            <a:r>
              <a:rPr lang="en-VN" sz="2800" b="1" dirty="0">
                <a:solidFill>
                  <a:srgbClr val="000000"/>
                </a:solidFill>
                <a:effectLst/>
                <a:latin typeface="Times New Roman" panose="02020603050405020304" pitchFamily="18" charset="0"/>
                <a:ea typeface="Times New Roman" panose="02020603050405020304" pitchFamily="18" charset="0"/>
              </a:rPr>
              <a:t>Bảo vệ và khai thác tài nguyên rừng</a:t>
            </a:r>
            <a:r>
              <a:rPr lang="en-VN" sz="2800" dirty="0">
                <a:effectLst/>
              </a:rPr>
              <a:t> </a:t>
            </a:r>
            <a:endParaRPr lang="en-VN" sz="2800" dirty="0"/>
          </a:p>
        </p:txBody>
      </p:sp>
      <p:sp>
        <p:nvSpPr>
          <p:cNvPr id="5" name="TextBox 4">
            <a:extLst>
              <a:ext uri="{FF2B5EF4-FFF2-40B4-BE49-F238E27FC236}">
                <a16:creationId xmlns:a16="http://schemas.microsoft.com/office/drawing/2014/main" id="{59310586-C933-0844-23A9-32326C3C39DD}"/>
              </a:ext>
            </a:extLst>
          </p:cNvPr>
          <p:cNvSpPr txBox="1"/>
          <p:nvPr/>
        </p:nvSpPr>
        <p:spPr>
          <a:xfrm>
            <a:off x="449942" y="1012762"/>
            <a:ext cx="6096000" cy="523220"/>
          </a:xfrm>
          <a:prstGeom prst="rect">
            <a:avLst/>
          </a:prstGeom>
          <a:solidFill>
            <a:schemeClr val="accent1">
              <a:lumMod val="40000"/>
              <a:lumOff val="60000"/>
            </a:schemeClr>
          </a:solidFill>
        </p:spPr>
        <p:txBody>
          <a:bodyPr wrap="square">
            <a:spAutoFit/>
          </a:bodyPr>
          <a:lstStyle/>
          <a:p>
            <a:r>
              <a:rPr lang="en-VN" sz="2800" dirty="0">
                <a:solidFill>
                  <a:srgbClr val="000000"/>
                </a:solidFill>
                <a:effectLst/>
                <a:latin typeface="Times New Roman" panose="02020603050405020304" pitchFamily="18" charset="0"/>
                <a:ea typeface="Times New Roman" panose="02020603050405020304" pitchFamily="18" charset="0"/>
              </a:rPr>
              <a:t>Phương thức khai thác tài nguyên rừng</a:t>
            </a:r>
            <a:r>
              <a:rPr lang="en-VN" sz="2800" dirty="0">
                <a:effectLst/>
              </a:rPr>
              <a:t> </a:t>
            </a:r>
            <a:endParaRPr lang="en-VN" sz="2800" dirty="0"/>
          </a:p>
        </p:txBody>
      </p:sp>
      <p:sp>
        <p:nvSpPr>
          <p:cNvPr id="7" name="TextBox 6">
            <a:extLst>
              <a:ext uri="{FF2B5EF4-FFF2-40B4-BE49-F238E27FC236}">
                <a16:creationId xmlns:a16="http://schemas.microsoft.com/office/drawing/2014/main" id="{837D6F53-B7B2-F672-757A-47508E80F313}"/>
              </a:ext>
            </a:extLst>
          </p:cNvPr>
          <p:cNvSpPr txBox="1"/>
          <p:nvPr/>
        </p:nvSpPr>
        <p:spPr>
          <a:xfrm>
            <a:off x="449942" y="1889001"/>
            <a:ext cx="11103428" cy="4170181"/>
          </a:xfrm>
          <a:prstGeom prst="rect">
            <a:avLst/>
          </a:prstGeom>
          <a:noFill/>
        </p:spPr>
        <p:txBody>
          <a:bodyPr wrap="square">
            <a:spAutoFit/>
          </a:bodyPr>
          <a:lstStyle/>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Tái sinh được tiến hành sau khi khai thác xong, thời kì tải sinh rõ ràng. Sau chặt trắng, có thể áp dụng phương thức tái sinh nhân tạo để tạo rừng mới đều tuổi.</a:t>
            </a:r>
            <a:endParaRPr lang="en-VN" sz="2800" dirty="0">
              <a:effectLst/>
              <a:highlight>
                <a:srgbClr val="FFFFFF"/>
              </a:highlight>
              <a:latin typeface="Arial" panose="020B0604020202020204" pitchFamily="34" charset="0"/>
              <a:ea typeface="Arial" panose="020B0604020202020204" pitchFamily="34" charset="0"/>
            </a:endParaRPr>
          </a:p>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Hoàn cảnh rừng sau chặt trắng thường bị biến đổi sâu sắc, tán rừng bị mất, đất rừng bị phơi trống hoàn toàn.</a:t>
            </a:r>
            <a:endParaRPr lang="en-VN" sz="2800" dirty="0">
              <a:effectLst/>
              <a:highlight>
                <a:srgbClr val="FFFFFF"/>
              </a:highlight>
              <a:latin typeface="Arial" panose="020B0604020202020204" pitchFamily="34" charset="0"/>
              <a:ea typeface="Arial" panose="020B0604020202020204" pitchFamily="34" charset="0"/>
            </a:endParaRPr>
          </a:p>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Ở những nơi địa hình có độ dốc lớn, lượng mưa cao dễ gây ra xói mòn và thoái hoá đất nếu tái sinh không thành công. Ở Việt Nam, khai thác trắng thường áp dụng đối với rừng sản xuất là rừng trồng thuần loài đều tuổi.</a:t>
            </a:r>
            <a:endParaRPr lang="en-VN" sz="2800" dirty="0">
              <a:effectLst/>
              <a:highlight>
                <a:srgbClr val="FFFFFF"/>
              </a:highligh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27204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EB92C469-28A4-96FC-C507-E82494D62CE4}"/>
              </a:ext>
            </a:extLst>
          </p:cNvPr>
          <p:cNvSpPr txBox="1"/>
          <p:nvPr/>
        </p:nvSpPr>
        <p:spPr>
          <a:xfrm>
            <a:off x="256404" y="234380"/>
            <a:ext cx="11025022" cy="557268"/>
          </a:xfrm>
          <a:prstGeom prst="rect">
            <a:avLst/>
          </a:prstGeom>
          <a:solidFill>
            <a:schemeClr val="accent2">
              <a:lumMod val="40000"/>
              <a:lumOff val="60000"/>
            </a:schemeClr>
          </a:solidFill>
          <a:ln>
            <a:noFill/>
          </a:ln>
        </p:spPr>
        <p:txBody>
          <a:bodyPr wrap="square" lIns="0" tIns="0" rIns="0" bIns="0" rtlCol="0" anchor="t">
            <a:spAutoFit/>
          </a:bodyPr>
          <a:lstStyle/>
          <a:p>
            <a:pPr algn="ctr">
              <a:lnSpc>
                <a:spcPts val="4657"/>
              </a:lnSpc>
            </a:pPr>
            <a:r>
              <a:rPr lang="en-US" sz="3600" b="1" dirty="0">
                <a:solidFill>
                  <a:srgbClr val="FF0000"/>
                </a:solidFill>
                <a:latin typeface="Times New Roman" panose="02020603050405020304" pitchFamily="18" charset="0"/>
                <a:cs typeface="Times New Roman" panose="02020603050405020304" pitchFamily="18" charset="0"/>
              </a:rPr>
              <a:t>2. LUYỆN TẬP VÀ VẬN DỤNG</a:t>
            </a:r>
          </a:p>
        </p:txBody>
      </p:sp>
      <p:sp>
        <p:nvSpPr>
          <p:cNvPr id="5" name="TextBox 10">
            <a:extLst>
              <a:ext uri="{FF2B5EF4-FFF2-40B4-BE49-F238E27FC236}">
                <a16:creationId xmlns:a16="http://schemas.microsoft.com/office/drawing/2014/main" id="{51A84B00-2A56-E365-FFFC-A5310C4BD189}"/>
              </a:ext>
            </a:extLst>
          </p:cNvPr>
          <p:cNvSpPr txBox="1"/>
          <p:nvPr/>
        </p:nvSpPr>
        <p:spPr>
          <a:xfrm>
            <a:off x="1170804" y="2188335"/>
            <a:ext cx="2002094" cy="416140"/>
          </a:xfrm>
          <a:prstGeom prst="rect">
            <a:avLst/>
          </a:prstGeom>
        </p:spPr>
        <p:txBody>
          <a:bodyPr wrap="square" lIns="0" tIns="0" rIns="0" bIns="0" rtlCol="0" anchor="t">
            <a:spAutoFit/>
          </a:bodyPr>
          <a:lstStyle/>
          <a:p>
            <a:pPr algn="just">
              <a:lnSpc>
                <a:spcPts val="3173"/>
              </a:lnSpc>
              <a:spcBef>
                <a:spcPct val="0"/>
              </a:spcBef>
            </a:pP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endParaRPr lang="en-US" sz="3200" b="1" dirty="0">
              <a:latin typeface="Times New Roman" panose="02020603050405020304" pitchFamily="18" charset="0"/>
              <a:cs typeface="Times New Roman" panose="02020603050405020304" pitchFamily="18" charset="0"/>
            </a:endParaRPr>
          </a:p>
        </p:txBody>
      </p:sp>
      <p:sp>
        <p:nvSpPr>
          <p:cNvPr id="6" name="TextBox 10">
            <a:extLst>
              <a:ext uri="{FF2B5EF4-FFF2-40B4-BE49-F238E27FC236}">
                <a16:creationId xmlns:a16="http://schemas.microsoft.com/office/drawing/2014/main" id="{3D44902C-5D93-0A47-BA40-6A306F228A7E}"/>
              </a:ext>
            </a:extLst>
          </p:cNvPr>
          <p:cNvSpPr txBox="1"/>
          <p:nvPr/>
        </p:nvSpPr>
        <p:spPr>
          <a:xfrm>
            <a:off x="1170804" y="3146265"/>
            <a:ext cx="10252693" cy="2172711"/>
          </a:xfrm>
          <a:prstGeom prst="rect">
            <a:avLst/>
          </a:prstGeom>
          <a:ln>
            <a:solidFill>
              <a:schemeClr val="accent6">
                <a:lumMod val="75000"/>
              </a:schemeClr>
            </a:solidFill>
          </a:ln>
        </p:spPr>
        <p:txBody>
          <a:bodyPr wrap="square" lIns="0" tIns="0" rIns="0" bIns="0" rtlCol="0" anchor="t">
            <a:spAutoFit/>
          </a:bodyPr>
          <a:lstStyle/>
          <a:p>
            <a:pPr algn="ctr">
              <a:lnSpc>
                <a:spcPct val="115000"/>
              </a:lnSpc>
              <a:spcBef>
                <a:spcPts val="600"/>
              </a:spcBef>
            </a:pPr>
            <a:r>
              <a:rPr lang="vi-VN" sz="2800" dirty="0">
                <a:solidFill>
                  <a:schemeClr val="tx1">
                    <a:lumMod val="75000"/>
                    <a:lumOff val="25000"/>
                  </a:schemeClr>
                </a:solidFill>
                <a:latin typeface="Times New Roman" panose="02020603050405020304" pitchFamily="18" charset="0"/>
                <a:cs typeface="Times New Roman" panose="02020603050405020304" pitchFamily="18" charset="0"/>
              </a:rPr>
              <a:t>HS </a:t>
            </a:r>
            <a:r>
              <a:rPr lang="en-US" sz="2800" dirty="0" err="1">
                <a:effectLst/>
                <a:latin typeface="Times New Roman" panose="02020603050405020304" pitchFamily="18" charset="0"/>
                <a:ea typeface="SimSun" panose="02010600030101010101" pitchFamily="2" charset="-122"/>
              </a:rPr>
              <a:t>liên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hệ</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kiến</a:t>
            </a:r>
            <a:r>
              <a:rPr lang="vi-VN" sz="2800" dirty="0">
                <a:effectLst/>
                <a:latin typeface="Times New Roman" panose="02020603050405020304" pitchFamily="18" charset="0"/>
                <a:ea typeface="SimSun" panose="02010600030101010101" pitchFamily="2" charset="-122"/>
              </a:rPr>
              <a:t> thức đã học, hoàn thành </a:t>
            </a:r>
          </a:p>
          <a:p>
            <a:pPr algn="ctr">
              <a:lnSpc>
                <a:spcPct val="115000"/>
              </a:lnSpc>
              <a:spcBef>
                <a:spcPts val="600"/>
              </a:spcBef>
            </a:pPr>
            <a:r>
              <a:rPr lang="vi-VN" sz="2800" dirty="0">
                <a:effectLst/>
                <a:latin typeface="Times New Roman" panose="02020603050405020304" pitchFamily="18" charset="0"/>
                <a:ea typeface="SimSun" panose="02010600030101010101" pitchFamily="2" charset="-122"/>
              </a:rPr>
              <a:t>Phiếu học tập </a:t>
            </a:r>
          </a:p>
          <a:p>
            <a:pPr algn="ctr">
              <a:lnSpc>
                <a:spcPct val="115000"/>
              </a:lnSpc>
              <a:spcBef>
                <a:spcPts val="600"/>
              </a:spcBef>
            </a:pPr>
            <a:r>
              <a:rPr lang="vi-VN" sz="2800" b="1" dirty="0">
                <a:effectLst/>
                <a:latin typeface="Times New Roman" panose="02020603050405020304" pitchFamily="18" charset="0"/>
                <a:ea typeface="Arial" panose="020B0604020202020204" pitchFamily="34" charset="0"/>
              </a:rPr>
              <a:t>Ôn tập chủ đề 3:</a:t>
            </a:r>
            <a:endParaRPr lang="en-VN" sz="2800" dirty="0">
              <a:effectLst/>
              <a:latin typeface="Arial" panose="020B0604020202020204" pitchFamily="34" charset="0"/>
              <a:ea typeface="Arial" panose="020B0604020202020204" pitchFamily="34" charset="0"/>
            </a:endParaRPr>
          </a:p>
          <a:p>
            <a:pPr algn="ctr">
              <a:lnSpc>
                <a:spcPct val="115000"/>
              </a:lnSpc>
              <a:spcBef>
                <a:spcPts val="600"/>
              </a:spcBef>
            </a:pPr>
            <a:r>
              <a:rPr lang="vi-VN" sz="2800" dirty="0">
                <a:effectLst/>
                <a:latin typeface="Times New Roman" panose="02020603050405020304" pitchFamily="18" charset="0"/>
                <a:ea typeface="Arial" panose="020B0604020202020204" pitchFamily="34" charset="0"/>
              </a:rPr>
              <a:t>BẢO VỆ VÀ KHAI THÁC TÀI NGUYÊN RỪNG BỀN VỮNG</a:t>
            </a:r>
            <a:endParaRPr lang="en-VN" sz="2800" dirty="0">
              <a:effectLst/>
              <a:latin typeface="Arial" panose="020B0604020202020204" pitchFamily="34" charset="0"/>
              <a:ea typeface="Arial" panose="020B0604020202020204" pitchFamily="34" charset="0"/>
            </a:endParaRPr>
          </a:p>
        </p:txBody>
      </p:sp>
      <p:pic>
        <p:nvPicPr>
          <p:cNvPr id="7" name="Graphic 6" descr="Marketing with solid fill">
            <a:extLst>
              <a:ext uri="{FF2B5EF4-FFF2-40B4-BE49-F238E27FC236}">
                <a16:creationId xmlns:a16="http://schemas.microsoft.com/office/drawing/2014/main" id="{3AA4B99A-B77C-DBB0-DF82-ED9D07B147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6404" y="1960970"/>
            <a:ext cx="914400" cy="914400"/>
          </a:xfrm>
          <a:prstGeom prst="rect">
            <a:avLst/>
          </a:prstGeom>
        </p:spPr>
      </p:pic>
      <p:sp>
        <p:nvSpPr>
          <p:cNvPr id="2" name="TextBox 1">
            <a:extLst>
              <a:ext uri="{FF2B5EF4-FFF2-40B4-BE49-F238E27FC236}">
                <a16:creationId xmlns:a16="http://schemas.microsoft.com/office/drawing/2014/main" id="{917BDEB1-51E8-8247-8480-83C6A873AFAF}"/>
              </a:ext>
            </a:extLst>
          </p:cNvPr>
          <p:cNvSpPr txBox="1"/>
          <p:nvPr/>
        </p:nvSpPr>
        <p:spPr>
          <a:xfrm>
            <a:off x="2265957" y="1062543"/>
            <a:ext cx="6686656" cy="677750"/>
          </a:xfrm>
          <a:prstGeom prst="rect">
            <a:avLst/>
          </a:prstGeom>
          <a:solidFill>
            <a:schemeClr val="accent1">
              <a:lumMod val="40000"/>
              <a:lumOff val="60000"/>
            </a:schemeClr>
          </a:solidFill>
        </p:spPr>
        <p:txBody>
          <a:bodyPr wrap="square">
            <a:spAutoFit/>
          </a:bodyPr>
          <a:lstStyle/>
          <a:p>
            <a:pPr algn="ctr">
              <a:lnSpc>
                <a:spcPct val="115000"/>
              </a:lnSpc>
              <a:spcBef>
                <a:spcPts val="600"/>
              </a:spcBef>
            </a:pPr>
            <a:r>
              <a:rPr lang="vi-VN" sz="3600" b="1" dirty="0">
                <a:solidFill>
                  <a:srgbClr val="FF0000"/>
                </a:solidFill>
                <a:latin typeface="Times New Roman" panose="02020603050405020304" pitchFamily="18" charset="0"/>
                <a:ea typeface="Arial" panose="020B0604020202020204" pitchFamily="34" charset="0"/>
              </a:rPr>
              <a:t>LUYỆN TẬP</a:t>
            </a:r>
            <a:endParaRPr lang="en-VN" sz="3600" dirty="0">
              <a:solidFill>
                <a:srgbClr val="FF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73417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2D8240-C64A-FCBA-1C65-A267FE7F8FF4}"/>
              </a:ext>
            </a:extLst>
          </p:cNvPr>
          <p:cNvSpPr txBox="1"/>
          <p:nvPr/>
        </p:nvSpPr>
        <p:spPr>
          <a:xfrm>
            <a:off x="420130" y="2436554"/>
            <a:ext cx="11103431" cy="2837508"/>
          </a:xfrm>
          <a:prstGeom prst="rect">
            <a:avLst/>
          </a:prstGeom>
          <a:noFill/>
        </p:spPr>
        <p:txBody>
          <a:bodyPr wrap="square">
            <a:spAutoFit/>
          </a:bodyPr>
          <a:lstStyle/>
          <a:p>
            <a:pPr>
              <a:lnSpc>
                <a:spcPct val="115000"/>
              </a:lnSpc>
              <a:spcBef>
                <a:spcPts val="600"/>
              </a:spcBef>
            </a:pPr>
            <a:r>
              <a:rPr lang="vi-VN" sz="2800" b="1">
                <a:effectLst/>
                <a:latin typeface="Times New Roman" panose="02020603050405020304" pitchFamily="18" charset="0"/>
                <a:ea typeface="Arial" panose="020B0604020202020204" pitchFamily="34" charset="0"/>
              </a:rPr>
              <a:t>Câu 1.</a:t>
            </a:r>
            <a:r>
              <a:rPr lang="vi-VN" sz="2800">
                <a:effectLst/>
                <a:latin typeface="Times New Roman" panose="02020603050405020304" pitchFamily="18" charset="0"/>
                <a:ea typeface="Arial" panose="020B0604020202020204" pitchFamily="34" charset="0"/>
              </a:rPr>
              <a:t> Hoạt động nào dưới đây </a:t>
            </a:r>
            <a:r>
              <a:rPr lang="vi-VN" sz="2800" b="1">
                <a:effectLst/>
                <a:latin typeface="Times New Roman" panose="02020603050405020304" pitchFamily="18" charset="0"/>
                <a:ea typeface="Arial" panose="020B0604020202020204" pitchFamily="34" charset="0"/>
              </a:rPr>
              <a:t>không </a:t>
            </a:r>
            <a:r>
              <a:rPr lang="vi-VN" sz="2800">
                <a:effectLst/>
                <a:latin typeface="Times New Roman" panose="02020603050405020304" pitchFamily="18" charset="0"/>
                <a:ea typeface="Arial" panose="020B0604020202020204" pitchFamily="34" charset="0"/>
              </a:rPr>
              <a:t>góp phần bảo vệ rừng?</a:t>
            </a:r>
            <a:endParaRPr lang="en-US" sz="2800">
              <a:effectLst/>
              <a:latin typeface="Arial" panose="020B0604020202020204" pitchFamily="34" charset="0"/>
              <a:ea typeface="Arial" panose="020B0604020202020204" pitchFamily="34" charset="0"/>
            </a:endParaRPr>
          </a:p>
          <a:p>
            <a:pPr>
              <a:lnSpc>
                <a:spcPct val="115000"/>
              </a:lnSpc>
              <a:spcBef>
                <a:spcPts val="600"/>
              </a:spcBef>
            </a:pPr>
            <a:r>
              <a:rPr lang="vi-VN" sz="2800" b="1">
                <a:effectLst/>
                <a:latin typeface="Times New Roman" panose="02020603050405020304" pitchFamily="18" charset="0"/>
                <a:ea typeface="Arial" panose="020B0604020202020204" pitchFamily="34" charset="0"/>
              </a:rPr>
              <a:t>A.</a:t>
            </a:r>
            <a:r>
              <a:rPr lang="vi-VN" sz="2800">
                <a:effectLst/>
                <a:latin typeface="Times New Roman" panose="02020603050405020304" pitchFamily="18" charset="0"/>
                <a:ea typeface="Arial" panose="020B0604020202020204" pitchFamily="34" charset="0"/>
              </a:rPr>
              <a:t> Tuần tra rừng.</a:t>
            </a:r>
            <a:endParaRPr lang="en-US" sz="2800">
              <a:effectLst/>
              <a:latin typeface="Arial" panose="020B0604020202020204" pitchFamily="34" charset="0"/>
              <a:ea typeface="Arial" panose="020B0604020202020204" pitchFamily="34" charset="0"/>
            </a:endParaRPr>
          </a:p>
          <a:p>
            <a:pPr>
              <a:lnSpc>
                <a:spcPct val="115000"/>
              </a:lnSpc>
              <a:spcBef>
                <a:spcPts val="600"/>
              </a:spcBef>
            </a:pPr>
            <a:r>
              <a:rPr lang="en-US" sz="2800" b="1">
                <a:effectLst/>
                <a:latin typeface="Times New Roman" panose="02020603050405020304" pitchFamily="18" charset="0"/>
                <a:ea typeface="Arial" panose="020B0604020202020204" pitchFamily="34" charset="0"/>
              </a:rPr>
              <a:t>B</a:t>
            </a:r>
            <a:r>
              <a:rPr lang="vi-VN" sz="2800" b="1">
                <a:effectLst/>
                <a:latin typeface="Times New Roman" panose="02020603050405020304" pitchFamily="18" charset="0"/>
                <a:ea typeface="Arial" panose="020B0604020202020204" pitchFamily="34" charset="0"/>
              </a:rPr>
              <a:t>.</a:t>
            </a:r>
            <a:r>
              <a:rPr lang="vi-VN" sz="2800">
                <a:effectLst/>
                <a:latin typeface="Times New Roman" panose="02020603050405020304" pitchFamily="18" charset="0"/>
                <a:ea typeface="Arial" panose="020B0604020202020204" pitchFamily="34" charset="0"/>
              </a:rPr>
              <a:t> Phòng chống cháy rừng.</a:t>
            </a:r>
            <a:endParaRPr lang="en-US" sz="2800">
              <a:effectLst/>
              <a:latin typeface="Arial" panose="020B0604020202020204" pitchFamily="34" charset="0"/>
              <a:ea typeface="Arial" panose="020B0604020202020204" pitchFamily="34" charset="0"/>
            </a:endParaRPr>
          </a:p>
          <a:p>
            <a:pPr>
              <a:lnSpc>
                <a:spcPct val="115000"/>
              </a:lnSpc>
              <a:spcBef>
                <a:spcPts val="600"/>
              </a:spcBef>
            </a:pPr>
            <a:r>
              <a:rPr lang="en-US" sz="2800" b="1">
                <a:effectLst/>
                <a:latin typeface="Times New Roman" panose="02020603050405020304" pitchFamily="18" charset="0"/>
                <a:ea typeface="Arial" panose="020B0604020202020204" pitchFamily="34" charset="0"/>
              </a:rPr>
              <a:t>C. </a:t>
            </a:r>
            <a:r>
              <a:rPr lang="en-US" sz="2800">
                <a:effectLst/>
                <a:latin typeface="Times New Roman" panose="02020603050405020304" pitchFamily="18" charset="0"/>
                <a:ea typeface="Arial" panose="020B0604020202020204" pitchFamily="34" charset="0"/>
              </a:rPr>
              <a:t>Chuyển đổi diện tích rừng tự nhiên sang trồng ngô, sắn.</a:t>
            </a:r>
            <a:endParaRPr lang="en-US" sz="2800">
              <a:effectLst/>
              <a:latin typeface="Arial" panose="020B0604020202020204" pitchFamily="34" charset="0"/>
              <a:ea typeface="Arial" panose="020B0604020202020204" pitchFamily="34" charset="0"/>
            </a:endParaRPr>
          </a:p>
          <a:p>
            <a:pPr>
              <a:lnSpc>
                <a:spcPct val="115000"/>
              </a:lnSpc>
              <a:spcBef>
                <a:spcPts val="600"/>
              </a:spcBef>
            </a:pPr>
            <a:r>
              <a:rPr lang="vi-VN" sz="2800" b="1">
                <a:effectLst/>
                <a:latin typeface="Times New Roman" panose="02020603050405020304" pitchFamily="18" charset="0"/>
                <a:ea typeface="Arial" panose="020B0604020202020204" pitchFamily="34" charset="0"/>
              </a:rPr>
              <a:t>D.</a:t>
            </a:r>
            <a:r>
              <a:rPr lang="vi-VN" sz="2800">
                <a:effectLst/>
                <a:latin typeface="Times New Roman" panose="02020603050405020304" pitchFamily="18" charset="0"/>
                <a:ea typeface="Arial" panose="020B0604020202020204" pitchFamily="34" charset="0"/>
              </a:rPr>
              <a:t> Tuyên truyền, giáo dục pháp luật về bảo vệ rừng.</a:t>
            </a:r>
            <a:endParaRPr lang="en-US" sz="2800">
              <a:effectLst/>
              <a:latin typeface="Arial" panose="020B0604020202020204" pitchFamily="34" charset="0"/>
              <a:ea typeface="Arial" panose="020B0604020202020204" pitchFamily="34" charset="0"/>
            </a:endParaRPr>
          </a:p>
        </p:txBody>
      </p:sp>
      <p:sp>
        <p:nvSpPr>
          <p:cNvPr id="7" name="TextBox 6">
            <a:extLst>
              <a:ext uri="{FF2B5EF4-FFF2-40B4-BE49-F238E27FC236}">
                <a16:creationId xmlns:a16="http://schemas.microsoft.com/office/drawing/2014/main" id="{6F860E0D-8343-B773-C36E-0C130AA82333}"/>
              </a:ext>
            </a:extLst>
          </p:cNvPr>
          <p:cNvSpPr txBox="1"/>
          <p:nvPr/>
        </p:nvSpPr>
        <p:spPr>
          <a:xfrm>
            <a:off x="420130" y="1642120"/>
            <a:ext cx="10435771" cy="580159"/>
          </a:xfrm>
          <a:prstGeom prst="rect">
            <a:avLst/>
          </a:prstGeom>
          <a:solidFill>
            <a:schemeClr val="accent1">
              <a:lumMod val="40000"/>
              <a:lumOff val="60000"/>
            </a:schemeClr>
          </a:solidFill>
        </p:spPr>
        <p:txBody>
          <a:bodyPr wrap="square">
            <a:spAutoFit/>
          </a:bodyPr>
          <a:lstStyle/>
          <a:p>
            <a:pPr>
              <a:lnSpc>
                <a:spcPct val="115000"/>
              </a:lnSpc>
              <a:spcBef>
                <a:spcPts val="600"/>
              </a:spcBef>
            </a:pPr>
            <a:r>
              <a:rPr lang="vi-VN" sz="3000" b="1" dirty="0">
                <a:effectLst/>
                <a:latin typeface="Times New Roman" panose="02020603050405020304" pitchFamily="18" charset="0"/>
                <a:ea typeface="Arial" panose="020B0604020202020204" pitchFamily="34" charset="0"/>
              </a:rPr>
              <a:t>PHẦN I. Câu trắc nghiệm nhiều phương án lựa chọn</a:t>
            </a:r>
            <a:endParaRPr lang="en-VN" sz="3000" dirty="0">
              <a:effectLst/>
              <a:latin typeface="Arial" panose="020B0604020202020204" pitchFamily="34" charset="0"/>
              <a:ea typeface="Arial" panose="020B0604020202020204" pitchFamily="34" charset="0"/>
            </a:endParaRPr>
          </a:p>
        </p:txBody>
      </p:sp>
      <p:sp>
        <p:nvSpPr>
          <p:cNvPr id="8" name="Donut 7">
            <a:extLst>
              <a:ext uri="{FF2B5EF4-FFF2-40B4-BE49-F238E27FC236}">
                <a16:creationId xmlns:a16="http://schemas.microsoft.com/office/drawing/2014/main" id="{1F23371B-1215-58A3-0184-F97AD5FDE711}"/>
              </a:ext>
            </a:extLst>
          </p:cNvPr>
          <p:cNvSpPr/>
          <p:nvPr/>
        </p:nvSpPr>
        <p:spPr>
          <a:xfrm>
            <a:off x="351737" y="4164227"/>
            <a:ext cx="617838" cy="605481"/>
          </a:xfrm>
          <a:prstGeom prst="donut">
            <a:avLst>
              <a:gd name="adj" fmla="val 419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2" name="标题 28">
            <a:extLst>
              <a:ext uri="{FF2B5EF4-FFF2-40B4-BE49-F238E27FC236}">
                <a16:creationId xmlns:a16="http://schemas.microsoft.com/office/drawing/2014/main" id="{9528B445-7135-E203-D464-71887AE142E1}"/>
              </a:ext>
            </a:extLst>
          </p:cNvPr>
          <p:cNvSpPr>
            <a:spLocks noGrp="1"/>
          </p:cNvSpPr>
          <p:nvPr>
            <p:ph type="title"/>
          </p:nvPr>
        </p:nvSpPr>
        <p:spPr>
          <a:xfrm>
            <a:off x="4177862" y="202163"/>
            <a:ext cx="4792717" cy="632402"/>
          </a:xfrm>
        </p:spPr>
        <p:txBody>
          <a:bodyPr>
            <a:noAutofit/>
          </a:bodyPr>
          <a:lstStyle/>
          <a:p>
            <a:r>
              <a:rPr lang="vi-VN" sz="4800" b="1" dirty="0">
                <a:solidFill>
                  <a:srgbClr val="C00000"/>
                </a:solidFill>
                <a:latin typeface="Times New Roman" panose="02020603050405020304" pitchFamily="18" charset="0"/>
                <a:ea typeface="Arial" panose="020B0604020202020204" pitchFamily="34" charset="0"/>
              </a:rPr>
              <a:t>LUYỆN TẬP</a:t>
            </a:r>
            <a:endParaRPr lang="zh-CN" altLang="en-US" sz="4800" b="1" dirty="0">
              <a:solidFill>
                <a:srgbClr val="C00000"/>
              </a:solidFill>
            </a:endParaRPr>
          </a:p>
        </p:txBody>
      </p:sp>
    </p:spTree>
    <p:extLst>
      <p:ext uri="{BB962C8B-B14F-4D97-AF65-F5344CB8AC3E}">
        <p14:creationId xmlns:p14="http://schemas.microsoft.com/office/powerpoint/2010/main" val="3498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E838492-4FA6-BA19-FD69-F5694096A4C0}"/>
              </a:ext>
            </a:extLst>
          </p:cNvPr>
          <p:cNvSpPr txBox="1"/>
          <p:nvPr/>
        </p:nvSpPr>
        <p:spPr>
          <a:xfrm>
            <a:off x="434415" y="1742302"/>
            <a:ext cx="11146971" cy="3950953"/>
          </a:xfrm>
          <a:prstGeom prst="rect">
            <a:avLst/>
          </a:prstGeom>
          <a:noFill/>
        </p:spPr>
        <p:txBody>
          <a:bodyPr wrap="square">
            <a:spAutoFit/>
          </a:bodyPr>
          <a:lstStyle/>
          <a:p>
            <a:pPr algn="just">
              <a:lnSpc>
                <a:spcPct val="115000"/>
              </a:lnSpc>
              <a:spcBef>
                <a:spcPts val="600"/>
              </a:spcBef>
            </a:pPr>
            <a:r>
              <a:rPr lang="vi-VN" sz="2900" b="1" dirty="0">
                <a:effectLst/>
                <a:latin typeface="Times New Roman" panose="02020603050405020304" pitchFamily="18" charset="0"/>
                <a:ea typeface="Arial" panose="020B0604020202020204" pitchFamily="34" charset="0"/>
              </a:rPr>
              <a:t>Câu 2.</a:t>
            </a:r>
            <a:r>
              <a:rPr lang="vi-VN" sz="2900" dirty="0">
                <a:effectLst/>
                <a:latin typeface="Times New Roman" panose="02020603050405020304" pitchFamily="18" charset="0"/>
                <a:ea typeface="Arial" panose="020B0604020202020204" pitchFamily="34" charset="0"/>
              </a:rPr>
              <a:t> Khai thác tài nguyên rừng bền vững cần thực hiện nhiệm vụ nào sau đây?</a:t>
            </a:r>
            <a:endParaRPr lang="en-VN" sz="2900" dirty="0">
              <a:effectLst/>
              <a:latin typeface="Arial" panose="020B0604020202020204" pitchFamily="34" charset="0"/>
              <a:ea typeface="Arial" panose="020B0604020202020204" pitchFamily="34" charset="0"/>
            </a:endParaRPr>
          </a:p>
          <a:p>
            <a:pPr algn="just">
              <a:lnSpc>
                <a:spcPct val="115000"/>
              </a:lnSpc>
              <a:spcBef>
                <a:spcPts val="600"/>
              </a:spcBef>
            </a:pPr>
            <a:r>
              <a:rPr lang="vi-VN" sz="2900" b="1" dirty="0">
                <a:effectLst/>
                <a:latin typeface="Times New Roman" panose="02020603050405020304" pitchFamily="18" charset="0"/>
                <a:ea typeface="Arial" panose="020B0604020202020204" pitchFamily="34" charset="0"/>
              </a:rPr>
              <a:t>A.</a:t>
            </a:r>
            <a:r>
              <a:rPr lang="vi-VN" sz="2900" dirty="0">
                <a:effectLst/>
                <a:latin typeface="Times New Roman" panose="02020603050405020304" pitchFamily="18" charset="0"/>
                <a:ea typeface="Arial" panose="020B0604020202020204" pitchFamily="34" charset="0"/>
              </a:rPr>
              <a:t> Đảm bảo thực hiện các biện pháp tái sinh rừng và trồng rừng.</a:t>
            </a:r>
            <a:endParaRPr lang="en-VN" sz="2900" dirty="0">
              <a:effectLst/>
              <a:latin typeface="Arial" panose="020B0604020202020204" pitchFamily="34" charset="0"/>
              <a:ea typeface="Arial" panose="020B0604020202020204" pitchFamily="34" charset="0"/>
            </a:endParaRPr>
          </a:p>
          <a:p>
            <a:pPr algn="just">
              <a:lnSpc>
                <a:spcPct val="115000"/>
              </a:lnSpc>
              <a:spcBef>
                <a:spcPts val="600"/>
              </a:spcBef>
            </a:pPr>
            <a:r>
              <a:rPr lang="vi-VN" sz="2900" b="1" dirty="0">
                <a:effectLst/>
                <a:latin typeface="Times New Roman" panose="02020603050405020304" pitchFamily="18" charset="0"/>
                <a:ea typeface="Arial" panose="020B0604020202020204" pitchFamily="34" charset="0"/>
              </a:rPr>
              <a:t>B.</a:t>
            </a:r>
            <a:r>
              <a:rPr lang="vi-VN" sz="2900" dirty="0">
                <a:effectLst/>
                <a:latin typeface="Times New Roman" panose="02020603050405020304" pitchFamily="18" charset="0"/>
                <a:ea typeface="Arial" panose="020B0604020202020204" pitchFamily="34" charset="0"/>
              </a:rPr>
              <a:t> Không cần tuân thủ nghiêm ngặt quy định của pháp luật.</a:t>
            </a:r>
            <a:endParaRPr lang="en-VN" sz="2900" dirty="0">
              <a:effectLst/>
              <a:latin typeface="Arial" panose="020B0604020202020204" pitchFamily="34" charset="0"/>
              <a:ea typeface="Arial" panose="020B0604020202020204" pitchFamily="34" charset="0"/>
            </a:endParaRPr>
          </a:p>
          <a:p>
            <a:pPr algn="just">
              <a:lnSpc>
                <a:spcPct val="115000"/>
              </a:lnSpc>
              <a:spcBef>
                <a:spcPts val="600"/>
              </a:spcBef>
            </a:pPr>
            <a:r>
              <a:rPr lang="vi-VN" sz="2900" b="1" dirty="0">
                <a:effectLst/>
                <a:latin typeface="Times New Roman" panose="02020603050405020304" pitchFamily="18" charset="0"/>
                <a:ea typeface="Arial" panose="020B0604020202020204" pitchFamily="34" charset="0"/>
              </a:rPr>
              <a:t>C.</a:t>
            </a:r>
            <a:r>
              <a:rPr lang="vi-VN" sz="2900" dirty="0">
                <a:effectLst/>
                <a:latin typeface="Times New Roman" panose="02020603050405020304" pitchFamily="18" charset="0"/>
                <a:ea typeface="Arial" panose="020B0604020202020204" pitchFamily="34" charset="0"/>
              </a:rPr>
              <a:t> Khai thác sản lượng lớn gỗ để thúc đẩy quá trình trồng rừng mới.</a:t>
            </a:r>
            <a:endParaRPr lang="en-VN" sz="2900" dirty="0">
              <a:effectLst/>
              <a:latin typeface="Arial" panose="020B0604020202020204" pitchFamily="34" charset="0"/>
              <a:ea typeface="Arial" panose="020B0604020202020204" pitchFamily="34" charset="0"/>
            </a:endParaRPr>
          </a:p>
          <a:p>
            <a:pPr algn="just">
              <a:lnSpc>
                <a:spcPct val="115000"/>
              </a:lnSpc>
              <a:spcBef>
                <a:spcPts val="600"/>
              </a:spcBef>
            </a:pPr>
            <a:r>
              <a:rPr lang="vi-VN" sz="2900" b="1" dirty="0">
                <a:effectLst/>
                <a:latin typeface="Times New Roman" panose="02020603050405020304" pitchFamily="18" charset="0"/>
                <a:ea typeface="Arial" panose="020B0604020202020204" pitchFamily="34" charset="0"/>
              </a:rPr>
              <a:t>D.</a:t>
            </a:r>
            <a:r>
              <a:rPr lang="vi-VN" sz="2900" dirty="0">
                <a:effectLst/>
                <a:latin typeface="Times New Roman" panose="02020603050405020304" pitchFamily="18" charset="0"/>
                <a:ea typeface="Arial" panose="020B0604020202020204" pitchFamily="34" charset="0"/>
              </a:rPr>
              <a:t> Cần có trách nhiệm thông báo kịp thời cho cơ quan nhà nước có thẩm quyền về các hành vi vi phạm về quản lí rừng.</a:t>
            </a:r>
            <a:endParaRPr lang="en-VN" sz="2900" dirty="0">
              <a:effectLst/>
              <a:latin typeface="Arial" panose="020B0604020202020204" pitchFamily="34" charset="0"/>
              <a:ea typeface="Arial" panose="020B0604020202020204" pitchFamily="34" charset="0"/>
            </a:endParaRPr>
          </a:p>
        </p:txBody>
      </p:sp>
      <p:sp>
        <p:nvSpPr>
          <p:cNvPr id="8" name="Donut 7">
            <a:extLst>
              <a:ext uri="{FF2B5EF4-FFF2-40B4-BE49-F238E27FC236}">
                <a16:creationId xmlns:a16="http://schemas.microsoft.com/office/drawing/2014/main" id="{FFBDE7F8-6A39-6D89-482A-F598D15BF844}"/>
              </a:ext>
            </a:extLst>
          </p:cNvPr>
          <p:cNvSpPr/>
          <p:nvPr/>
        </p:nvSpPr>
        <p:spPr>
          <a:xfrm>
            <a:off x="405104" y="2823519"/>
            <a:ext cx="617838" cy="605481"/>
          </a:xfrm>
          <a:prstGeom prst="donut">
            <a:avLst>
              <a:gd name="adj" fmla="val 419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2" name="标题 28">
            <a:extLst>
              <a:ext uri="{FF2B5EF4-FFF2-40B4-BE49-F238E27FC236}">
                <a16:creationId xmlns:a16="http://schemas.microsoft.com/office/drawing/2014/main" id="{88E54124-ABE6-F0BA-BD32-52D73A460F68}"/>
              </a:ext>
            </a:extLst>
          </p:cNvPr>
          <p:cNvSpPr>
            <a:spLocks noGrp="1"/>
          </p:cNvSpPr>
          <p:nvPr>
            <p:ph type="title"/>
          </p:nvPr>
        </p:nvSpPr>
        <p:spPr>
          <a:xfrm>
            <a:off x="4177862" y="202163"/>
            <a:ext cx="4792717" cy="632402"/>
          </a:xfrm>
        </p:spPr>
        <p:txBody>
          <a:bodyPr>
            <a:noAutofit/>
          </a:bodyPr>
          <a:lstStyle/>
          <a:p>
            <a:r>
              <a:rPr lang="vi-VN" sz="4800" b="1" dirty="0">
                <a:solidFill>
                  <a:srgbClr val="C00000"/>
                </a:solidFill>
                <a:latin typeface="Times New Roman" panose="02020603050405020304" pitchFamily="18" charset="0"/>
                <a:ea typeface="Arial" panose="020B0604020202020204" pitchFamily="34" charset="0"/>
              </a:rPr>
              <a:t>LUYỆN TẬP</a:t>
            </a:r>
            <a:endParaRPr lang="zh-CN" altLang="en-US" sz="4800" b="1" dirty="0">
              <a:solidFill>
                <a:srgbClr val="C00000"/>
              </a:solidFill>
            </a:endParaRPr>
          </a:p>
        </p:txBody>
      </p:sp>
    </p:spTree>
    <p:extLst>
      <p:ext uri="{BB962C8B-B14F-4D97-AF65-F5344CB8AC3E}">
        <p14:creationId xmlns:p14="http://schemas.microsoft.com/office/powerpoint/2010/main" val="198161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4CCA1C-E202-C21F-3284-A37BE59006F7}"/>
              </a:ext>
            </a:extLst>
          </p:cNvPr>
          <p:cNvSpPr txBox="1"/>
          <p:nvPr/>
        </p:nvSpPr>
        <p:spPr>
          <a:xfrm>
            <a:off x="275772" y="154266"/>
            <a:ext cx="11393714" cy="1043171"/>
          </a:xfrm>
          <a:prstGeom prst="rect">
            <a:avLst/>
          </a:prstGeom>
          <a:solidFill>
            <a:schemeClr val="accent1">
              <a:lumMod val="40000"/>
              <a:lumOff val="60000"/>
            </a:schemeClr>
          </a:solidFill>
        </p:spPr>
        <p:txBody>
          <a:bodyPr wrap="square">
            <a:spAutoFit/>
          </a:bodyPr>
          <a:lstStyle/>
          <a:p>
            <a:pPr>
              <a:lnSpc>
                <a:spcPct val="115000"/>
              </a:lnSpc>
              <a:spcBef>
                <a:spcPts val="600"/>
              </a:spcBef>
            </a:pPr>
            <a:r>
              <a:rPr lang="vi-VN" sz="2800" b="1" dirty="0">
                <a:effectLst/>
                <a:latin typeface="Times New Roman" panose="02020603050405020304" pitchFamily="18" charset="0"/>
                <a:ea typeface="Arial" panose="020B0604020202020204" pitchFamily="34" charset="0"/>
              </a:rPr>
              <a:t>PHẦN II. Câu trắc nghiệm đúng sai. </a:t>
            </a:r>
            <a:r>
              <a:rPr lang="vi-VN" sz="2800" dirty="0">
                <a:effectLst/>
                <a:latin typeface="Times New Roman" panose="02020603050405020304" pitchFamily="18" charset="0"/>
                <a:ea typeface="Arial" panose="020B0604020202020204" pitchFamily="34" charset="0"/>
              </a:rPr>
              <a:t>Học sinh trả lời câu hỏi sau đây, Trong mỗi ý a), b), c), d) ở mỗi câu, học sinh chọn đúng hoặc sai.</a:t>
            </a:r>
            <a:endParaRPr lang="en-VN" sz="2800" dirty="0">
              <a:effectLst/>
              <a:latin typeface="Arial" panose="020B0604020202020204" pitchFamily="34" charset="0"/>
              <a:ea typeface="Arial" panose="020B0604020202020204" pitchFamily="34" charset="0"/>
            </a:endParaRPr>
          </a:p>
        </p:txBody>
      </p:sp>
      <p:sp>
        <p:nvSpPr>
          <p:cNvPr id="7" name="TextBox 6">
            <a:extLst>
              <a:ext uri="{FF2B5EF4-FFF2-40B4-BE49-F238E27FC236}">
                <a16:creationId xmlns:a16="http://schemas.microsoft.com/office/drawing/2014/main" id="{177BDF09-9784-3F52-29F9-E712C69510CF}"/>
              </a:ext>
            </a:extLst>
          </p:cNvPr>
          <p:cNvSpPr txBox="1"/>
          <p:nvPr/>
        </p:nvSpPr>
        <p:spPr>
          <a:xfrm>
            <a:off x="275772" y="1405595"/>
            <a:ext cx="11393713" cy="4878259"/>
          </a:xfrm>
          <a:prstGeom prst="rect">
            <a:avLst/>
          </a:prstGeom>
          <a:noFill/>
        </p:spPr>
        <p:txBody>
          <a:bodyPr wrap="square">
            <a:spAutoFit/>
          </a:bodyPr>
          <a:lstStyle/>
          <a:p>
            <a:pPr algn="just">
              <a:lnSpc>
                <a:spcPct val="115000"/>
              </a:lnSpc>
              <a:spcBef>
                <a:spcPts val="600"/>
              </a:spcBef>
            </a:pPr>
            <a:r>
              <a:rPr lang="vi-VN" sz="2800" b="1" dirty="0">
                <a:effectLst/>
                <a:latin typeface="Times New Roman" panose="02020603050405020304" pitchFamily="18" charset="0"/>
                <a:ea typeface="Arial" panose="020B0604020202020204" pitchFamily="34" charset="0"/>
              </a:rPr>
              <a:t>Câu 3.</a:t>
            </a:r>
            <a:r>
              <a:rPr lang="vi-VN" sz="2800" dirty="0">
                <a:effectLst/>
                <a:latin typeface="Times New Roman" panose="02020603050405020304" pitchFamily="18" charset="0"/>
                <a:ea typeface="Arial" panose="020B0604020202020204" pitchFamily="34" charset="0"/>
              </a:rPr>
              <a:t> Trong những năm gần đây, công tác bảo vệ rừng ở nước ta đã có nhiều tiến bộ rõ rệt, cụ thể Việt Nam là một trong 10 quốc gia có tốc độ tăng diện tích rừng lớn nhất thế giới giai đoạn 2010 – 2020 (</a:t>
            </a:r>
            <a:r>
              <a:rPr lang="vi-VN" sz="2800" i="1" dirty="0">
                <a:effectLst/>
                <a:latin typeface="Times New Roman" panose="02020603050405020304" pitchFamily="18" charset="0"/>
                <a:ea typeface="Arial" panose="020B0604020202020204" pitchFamily="34" charset="0"/>
              </a:rPr>
              <a:t>Nguồn FAO, 2020)</a:t>
            </a:r>
            <a:r>
              <a:rPr lang="vi-VN" sz="2800" dirty="0">
                <a:effectLst/>
                <a:latin typeface="Times New Roman" panose="02020603050405020304" pitchFamily="18" charset="0"/>
                <a:ea typeface="Arial" panose="020B0604020202020204" pitchFamily="34" charset="0"/>
              </a:rPr>
              <a:t>. Mỗi nhận định sau đây là Đúng hau Sai về ý nghĩa của việc bảo vệ và khai thác tài nguyên rừng bền vững.</a:t>
            </a:r>
            <a:endParaRPr lang="en-VN" sz="2800" dirty="0">
              <a:effectLst/>
              <a:latin typeface="Arial" panose="020B0604020202020204" pitchFamily="34" charset="0"/>
              <a:ea typeface="Arial" panose="020B0604020202020204" pitchFamily="34" charset="0"/>
            </a:endParaRPr>
          </a:p>
          <a:p>
            <a:pPr marL="30480" marR="30480" algn="just">
              <a:spcBef>
                <a:spcPts val="600"/>
              </a:spcBef>
            </a:pPr>
            <a:r>
              <a:rPr lang="vi-VN" sz="2800" dirty="0">
                <a:solidFill>
                  <a:srgbClr val="000000"/>
                </a:solidFill>
                <a:effectLst/>
                <a:latin typeface="Times New Roman" panose="02020603050405020304" pitchFamily="18" charset="0"/>
                <a:ea typeface="SimSun" panose="02010600030101010101" pitchFamily="2" charset="-122"/>
              </a:rPr>
              <a:t>a)</a:t>
            </a:r>
            <a:r>
              <a:rPr lang="en-US" sz="2800" dirty="0">
                <a:solidFill>
                  <a:srgbClr val="000000"/>
                </a:solidFill>
                <a:effectLst/>
                <a:latin typeface="Times New Roman" panose="02020603050405020304" pitchFamily="18" charset="0"/>
                <a:ea typeface="SimSun" panose="02010600030101010101" pitchFamily="2" charset="-122"/>
              </a:rPr>
              <a:t> Duy </a:t>
            </a:r>
            <a:r>
              <a:rPr lang="en-US" sz="2800" dirty="0" err="1">
                <a:solidFill>
                  <a:srgbClr val="000000"/>
                </a:solidFill>
                <a:effectLst/>
                <a:latin typeface="Times New Roman" panose="02020603050405020304" pitchFamily="18" charset="0"/>
                <a:ea typeface="SimSun" panose="02010600030101010101" pitchFamily="2" charset="-122"/>
              </a:rPr>
              <a:t>trì</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và</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nâng</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cao</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chức</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năng</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phòng</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hộ</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và</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bảo</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vệ</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môi</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trường</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bảo</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vệ</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nguồn</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nước</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đất</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chống</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xói</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mòn</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bảo</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vệ</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khí</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hậu</a:t>
            </a:r>
            <a:r>
              <a:rPr lang="en-US" sz="2800" dirty="0">
                <a:solidFill>
                  <a:srgbClr val="000000"/>
                </a:solidFill>
                <a:effectLst/>
                <a:latin typeface="Times New Roman" panose="02020603050405020304" pitchFamily="18" charset="0"/>
                <a:ea typeface="SimSun" panose="02010600030101010101" pitchFamily="2" charset="-122"/>
              </a:rPr>
              <a:t>, ... </a:t>
            </a:r>
            <a:r>
              <a:rPr lang="vi-VN" sz="2800" dirty="0">
                <a:solidFill>
                  <a:srgbClr val="FF0000"/>
                </a:solidFill>
                <a:effectLst/>
                <a:latin typeface="Times New Roman" panose="02020603050405020304" pitchFamily="18" charset="0"/>
                <a:ea typeface="SimSun" panose="02010600030101010101" pitchFamily="2" charset="-122"/>
              </a:rPr>
              <a:t>Đ</a:t>
            </a:r>
            <a:endParaRPr lang="en-VN" sz="2800" dirty="0">
              <a:effectLst/>
              <a:latin typeface="Times New Roman" panose="02020603050405020304" pitchFamily="18" charset="0"/>
              <a:ea typeface="SimSun" panose="02010600030101010101" pitchFamily="2" charset="-122"/>
            </a:endParaRPr>
          </a:p>
          <a:p>
            <a:pPr marL="30480" marR="30480" algn="just">
              <a:spcBef>
                <a:spcPts val="600"/>
              </a:spcBef>
            </a:pPr>
            <a:r>
              <a:rPr lang="vi-VN" sz="2800" dirty="0">
                <a:effectLst/>
                <a:latin typeface="Times New Roman" panose="02020603050405020304" pitchFamily="18" charset="0"/>
                <a:ea typeface="SimSun" panose="02010600030101010101" pitchFamily="2" charset="-122"/>
              </a:rPr>
              <a:t>b)</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Bảo</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tồn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nguồn</a:t>
            </a:r>
            <a:r>
              <a:rPr lang="vi-VN" sz="2800" dirty="0">
                <a:effectLst/>
                <a:latin typeface="Times New Roman" panose="02020603050405020304" pitchFamily="18" charset="0"/>
                <a:ea typeface="SimSun" panose="02010600030101010101" pitchFamily="2" charset="-122"/>
              </a:rPr>
              <a:t> gene </a:t>
            </a:r>
            <a:r>
              <a:rPr lang="en-US" sz="2800" dirty="0" err="1">
                <a:effectLst/>
                <a:latin typeface="Times New Roman" panose="02020603050405020304" pitchFamily="18" charset="0"/>
                <a:ea typeface="SimSun" panose="02010600030101010101" pitchFamily="2" charset="-122"/>
              </a:rPr>
              <a:t>đột</a:t>
            </a:r>
            <a:r>
              <a:rPr lang="vi-VN" sz="2800" dirty="0">
                <a:effectLst/>
                <a:latin typeface="Times New Roman" panose="02020603050405020304" pitchFamily="18" charset="0"/>
                <a:ea typeface="SimSun" panose="02010600030101010101" pitchFamily="2" charset="-122"/>
              </a:rPr>
              <a:t> biến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các</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loài</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động</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thực</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vật</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rừng</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đại</a:t>
            </a:r>
            <a:r>
              <a:rPr lang="vi-VN" sz="2800" dirty="0">
                <a:effectLst/>
                <a:latin typeface="Times New Roman" panose="02020603050405020304" pitchFamily="18" charset="0"/>
                <a:ea typeface="SimSun" panose="02010600030101010101" pitchFamily="2" charset="-122"/>
              </a:rPr>
              <a:t> trà</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các</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hệ</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sinh</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thái</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rừng</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tự</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nhiên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môi</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trường</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sống</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tự</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nhiên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của</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rất</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nhiều</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loài</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động</a:t>
            </a:r>
            <a:r>
              <a:rPr lang="en-US" sz="2800" dirty="0">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thực</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vật</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rừng</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quý</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hiếm</a:t>
            </a:r>
            <a:r>
              <a:rPr lang="en-US" sz="2800" dirty="0">
                <a:solidFill>
                  <a:srgbClr val="000000"/>
                </a:solidFill>
                <a:effectLst/>
                <a:latin typeface="Times New Roman" panose="02020603050405020304" pitchFamily="18" charset="0"/>
                <a:ea typeface="SimSun" panose="02010600030101010101" pitchFamily="2" charset="-122"/>
              </a:rPr>
              <a:t>). </a:t>
            </a:r>
            <a:r>
              <a:rPr lang="vi-VN" sz="2800" dirty="0">
                <a:solidFill>
                  <a:srgbClr val="FF0000"/>
                </a:solidFill>
                <a:effectLst/>
                <a:latin typeface="Times New Roman" panose="02020603050405020304" pitchFamily="18" charset="0"/>
                <a:ea typeface="SimSun" panose="02010600030101010101" pitchFamily="2" charset="-122"/>
              </a:rPr>
              <a:t>S</a:t>
            </a:r>
            <a:endParaRPr lang="en-VN" sz="2800" dirty="0">
              <a:effectLst/>
              <a:latin typeface="Times New Roman" panose="02020603050405020304" pitchFamily="18" charset="0"/>
              <a:ea typeface="SimSun" panose="02010600030101010101" pitchFamily="2" charset="-122"/>
            </a:endParaRPr>
          </a:p>
        </p:txBody>
      </p:sp>
      <p:sp>
        <p:nvSpPr>
          <p:cNvPr id="8" name="Rectangle 7">
            <a:extLst>
              <a:ext uri="{FF2B5EF4-FFF2-40B4-BE49-F238E27FC236}">
                <a16:creationId xmlns:a16="http://schemas.microsoft.com/office/drawing/2014/main" id="{DDECBF0D-E679-0B1B-4130-0CA1D59A765E}"/>
              </a:ext>
            </a:extLst>
          </p:cNvPr>
          <p:cNvSpPr/>
          <p:nvPr/>
        </p:nvSpPr>
        <p:spPr>
          <a:xfrm>
            <a:off x="7698259" y="4374292"/>
            <a:ext cx="518984" cy="506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FFFA0163-72F0-B3F6-5A7A-603ABD00A43B}"/>
              </a:ext>
            </a:extLst>
          </p:cNvPr>
          <p:cNvSpPr/>
          <p:nvPr/>
        </p:nvSpPr>
        <p:spPr>
          <a:xfrm>
            <a:off x="4040659" y="5777227"/>
            <a:ext cx="518984" cy="506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64221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77BDF09-9784-3F52-29F9-E712C69510CF}"/>
              </a:ext>
            </a:extLst>
          </p:cNvPr>
          <p:cNvSpPr txBox="1"/>
          <p:nvPr/>
        </p:nvSpPr>
        <p:spPr>
          <a:xfrm>
            <a:off x="399143" y="1342374"/>
            <a:ext cx="11393713" cy="4447371"/>
          </a:xfrm>
          <a:prstGeom prst="rect">
            <a:avLst/>
          </a:prstGeom>
          <a:noFill/>
        </p:spPr>
        <p:txBody>
          <a:bodyPr wrap="square">
            <a:spAutoFit/>
          </a:bodyPr>
          <a:lstStyle/>
          <a:p>
            <a:pPr algn="just">
              <a:lnSpc>
                <a:spcPct val="115000"/>
              </a:lnSpc>
              <a:spcBef>
                <a:spcPts val="600"/>
              </a:spcBef>
            </a:pPr>
            <a:r>
              <a:rPr lang="vi-VN" sz="2800" b="1" dirty="0">
                <a:effectLst/>
                <a:latin typeface="Times New Roman" panose="02020603050405020304" pitchFamily="18" charset="0"/>
                <a:ea typeface="Arial" panose="020B0604020202020204" pitchFamily="34" charset="0"/>
              </a:rPr>
              <a:t>Câu 3.</a:t>
            </a:r>
            <a:r>
              <a:rPr lang="vi-VN" sz="2800" dirty="0">
                <a:effectLst/>
                <a:latin typeface="Times New Roman" panose="02020603050405020304" pitchFamily="18" charset="0"/>
                <a:ea typeface="Arial" panose="020B0604020202020204" pitchFamily="34" charset="0"/>
              </a:rPr>
              <a:t> Trong những năm gần đây, công tác bảo vệ rừng ở nước ta đã có nhiều tiến bộ rõ rệt, cụ thể Việt Nam là một trong 10 quốc gia có tốc độ tăng diện tích rừng lớn nhất thế giới giai đoạn 2010 – 2020 (</a:t>
            </a:r>
            <a:r>
              <a:rPr lang="vi-VN" sz="2800" i="1" dirty="0">
                <a:effectLst/>
                <a:latin typeface="Times New Roman" panose="02020603050405020304" pitchFamily="18" charset="0"/>
                <a:ea typeface="Arial" panose="020B0604020202020204" pitchFamily="34" charset="0"/>
              </a:rPr>
              <a:t>Nguồn FAO, 2020)</a:t>
            </a:r>
            <a:r>
              <a:rPr lang="vi-VN" sz="2800" dirty="0">
                <a:effectLst/>
                <a:latin typeface="Times New Roman" panose="02020603050405020304" pitchFamily="18" charset="0"/>
                <a:ea typeface="Arial" panose="020B0604020202020204" pitchFamily="34" charset="0"/>
              </a:rPr>
              <a:t>. Mỗi nhận định sau đây là Đúng hau Sai về ý nghĩa của việc bảo vệ và khai thác tài nguyên rừng bền vững.</a:t>
            </a:r>
            <a:endParaRPr lang="en-VN" sz="2800" dirty="0">
              <a:effectLst/>
              <a:latin typeface="Arial" panose="020B0604020202020204" pitchFamily="34" charset="0"/>
              <a:ea typeface="Arial" panose="020B0604020202020204" pitchFamily="34" charset="0"/>
            </a:endParaRPr>
          </a:p>
          <a:p>
            <a:pPr marL="30480" marR="30480" algn="just">
              <a:spcBef>
                <a:spcPts val="600"/>
              </a:spcBef>
            </a:pPr>
            <a:r>
              <a:rPr lang="vi-VN" sz="2800" dirty="0">
                <a:solidFill>
                  <a:srgbClr val="000000"/>
                </a:solidFill>
                <a:effectLst/>
                <a:latin typeface="Times New Roman" panose="02020603050405020304" pitchFamily="18" charset="0"/>
                <a:ea typeface="SimSun" panose="02010600030101010101" pitchFamily="2" charset="-122"/>
              </a:rPr>
              <a:t>c)</a:t>
            </a:r>
            <a:r>
              <a:rPr lang="en-US" sz="2800" dirty="0">
                <a:solidFill>
                  <a:srgbClr val="000000"/>
                </a:solidFill>
                <a:effectLst/>
                <a:latin typeface="Times New Roman" panose="02020603050405020304" pitchFamily="18" charset="0"/>
                <a:ea typeface="SimSun" panose="02010600030101010101" pitchFamily="2" charset="-122"/>
              </a:rPr>
              <a:t> Duy </a:t>
            </a:r>
            <a:r>
              <a:rPr lang="en-US" sz="2800" dirty="0" err="1">
                <a:solidFill>
                  <a:srgbClr val="000000"/>
                </a:solidFill>
                <a:effectLst/>
                <a:latin typeface="Times New Roman" panose="02020603050405020304" pitchFamily="18" charset="0"/>
                <a:ea typeface="SimSun" panose="02010600030101010101" pitchFamily="2" charset="-122"/>
              </a:rPr>
              <a:t>trì</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và</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nâng</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cao</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chức</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năng</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sản</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xuất</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của</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rừng</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gỗ</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và</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lâm</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sản</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ngoài</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gỗ</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Đảm</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bảo</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kinh</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doanh</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sản</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xuất</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những</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sản</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phẩm</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và</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dịch</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vụ</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của</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rừng</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lâu</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dài</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liên</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tục</a:t>
            </a:r>
            <a:r>
              <a:rPr lang="en-US" sz="2800" dirty="0">
                <a:solidFill>
                  <a:srgbClr val="000000"/>
                </a:solidFill>
                <a:effectLst/>
                <a:latin typeface="Times New Roman" panose="02020603050405020304" pitchFamily="18" charset="0"/>
                <a:ea typeface="SimSun" panose="02010600030101010101" pitchFamily="2" charset="-122"/>
              </a:rPr>
              <a:t>. </a:t>
            </a:r>
            <a:r>
              <a:rPr lang="vi-VN" sz="2800" dirty="0">
                <a:solidFill>
                  <a:srgbClr val="FF0000"/>
                </a:solidFill>
                <a:effectLst/>
                <a:latin typeface="Times New Roman" panose="02020603050405020304" pitchFamily="18" charset="0"/>
                <a:ea typeface="SimSun" panose="02010600030101010101" pitchFamily="2" charset="-122"/>
              </a:rPr>
              <a:t>Đ</a:t>
            </a:r>
            <a:endParaRPr lang="en-VN" sz="2800" dirty="0">
              <a:effectLst/>
              <a:latin typeface="Times New Roman" panose="02020603050405020304" pitchFamily="18" charset="0"/>
              <a:ea typeface="SimSun" panose="02010600030101010101" pitchFamily="2" charset="-122"/>
            </a:endParaRPr>
          </a:p>
          <a:p>
            <a:pPr marL="30480" marR="30480" algn="just">
              <a:spcBef>
                <a:spcPts val="600"/>
              </a:spcBef>
            </a:pPr>
            <a:r>
              <a:rPr lang="vi-VN" sz="2800" dirty="0">
                <a:solidFill>
                  <a:srgbClr val="000000"/>
                </a:solidFill>
                <a:effectLst/>
                <a:latin typeface="Times New Roman" panose="02020603050405020304" pitchFamily="18" charset="0"/>
                <a:ea typeface="SimSun" panose="02010600030101010101" pitchFamily="2" charset="-122"/>
              </a:rPr>
              <a:t>d) </a:t>
            </a:r>
            <a:r>
              <a:rPr lang="en-US" sz="2800" dirty="0" err="1">
                <a:solidFill>
                  <a:srgbClr val="000000"/>
                </a:solidFill>
                <a:effectLst/>
                <a:latin typeface="Times New Roman" panose="02020603050405020304" pitchFamily="18" charset="0"/>
                <a:ea typeface="SimSun" panose="02010600030101010101" pitchFamily="2" charset="-122"/>
              </a:rPr>
              <a:t>Góp</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phần</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tạo</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việc</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làm</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và</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cải</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thiện</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sinh</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kế</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vùng</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nông</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thôn</a:t>
            </a:r>
            <a:r>
              <a:rPr lang="en-US" sz="2800" dirty="0">
                <a:solidFill>
                  <a:srgbClr val="000000"/>
                </a:solidFill>
                <a:effectLst/>
                <a:latin typeface="Times New Roman" panose="02020603050405020304" pitchFamily="18" charset="0"/>
                <a:ea typeface="SimSun" panose="02010600030101010101" pitchFamily="2" charset="-122"/>
              </a:rPr>
              <a:t>. </a:t>
            </a:r>
            <a:r>
              <a:rPr lang="vi-VN" sz="2800" dirty="0">
                <a:solidFill>
                  <a:srgbClr val="FF0000"/>
                </a:solidFill>
                <a:effectLst/>
                <a:latin typeface="Times New Roman" panose="02020603050405020304" pitchFamily="18" charset="0"/>
                <a:ea typeface="SimSun" panose="02010600030101010101" pitchFamily="2" charset="-122"/>
              </a:rPr>
              <a:t>Đ</a:t>
            </a:r>
            <a:endParaRPr lang="en-VN" sz="2800" dirty="0">
              <a:effectLst/>
              <a:latin typeface="Times New Roman" panose="02020603050405020304" pitchFamily="18" charset="0"/>
              <a:ea typeface="SimSun" panose="02010600030101010101" pitchFamily="2" charset="-122"/>
            </a:endParaRPr>
          </a:p>
        </p:txBody>
      </p:sp>
      <p:sp>
        <p:nvSpPr>
          <p:cNvPr id="2" name="Rectangle 1">
            <a:extLst>
              <a:ext uri="{FF2B5EF4-FFF2-40B4-BE49-F238E27FC236}">
                <a16:creationId xmlns:a16="http://schemas.microsoft.com/office/drawing/2014/main" id="{474267FF-F552-B5A0-68B4-5A39F9E99C10}"/>
              </a:ext>
            </a:extLst>
          </p:cNvPr>
          <p:cNvSpPr/>
          <p:nvPr/>
        </p:nvSpPr>
        <p:spPr>
          <a:xfrm>
            <a:off x="1704074" y="4732255"/>
            <a:ext cx="518984" cy="506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Rectangle 2">
            <a:extLst>
              <a:ext uri="{FF2B5EF4-FFF2-40B4-BE49-F238E27FC236}">
                <a16:creationId xmlns:a16="http://schemas.microsoft.com/office/drawing/2014/main" id="{2F6AADCE-8DBE-EC21-4AF6-5AFF3488808B}"/>
              </a:ext>
            </a:extLst>
          </p:cNvPr>
          <p:cNvSpPr/>
          <p:nvPr/>
        </p:nvSpPr>
        <p:spPr>
          <a:xfrm>
            <a:off x="9422345" y="5238882"/>
            <a:ext cx="518984" cy="506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标题 28">
            <a:extLst>
              <a:ext uri="{FF2B5EF4-FFF2-40B4-BE49-F238E27FC236}">
                <a16:creationId xmlns:a16="http://schemas.microsoft.com/office/drawing/2014/main" id="{446D3248-8AC4-9D44-DAFE-7E29F2511C74}"/>
              </a:ext>
            </a:extLst>
          </p:cNvPr>
          <p:cNvSpPr>
            <a:spLocks noGrp="1"/>
          </p:cNvSpPr>
          <p:nvPr>
            <p:ph type="title"/>
          </p:nvPr>
        </p:nvSpPr>
        <p:spPr>
          <a:xfrm>
            <a:off x="4177862" y="202163"/>
            <a:ext cx="4792717" cy="632402"/>
          </a:xfrm>
        </p:spPr>
        <p:txBody>
          <a:bodyPr>
            <a:noAutofit/>
          </a:bodyPr>
          <a:lstStyle/>
          <a:p>
            <a:r>
              <a:rPr lang="vi-VN" sz="4800" b="1" dirty="0">
                <a:solidFill>
                  <a:srgbClr val="C00000"/>
                </a:solidFill>
                <a:latin typeface="Times New Roman" panose="02020603050405020304" pitchFamily="18" charset="0"/>
                <a:ea typeface="Arial" panose="020B0604020202020204" pitchFamily="34" charset="0"/>
              </a:rPr>
              <a:t>LUYỆN TẬP</a:t>
            </a:r>
            <a:endParaRPr lang="zh-CN" altLang="en-US" sz="4800" b="1" dirty="0">
              <a:solidFill>
                <a:srgbClr val="C00000"/>
              </a:solidFill>
            </a:endParaRPr>
          </a:p>
        </p:txBody>
      </p:sp>
    </p:spTree>
    <p:extLst>
      <p:ext uri="{BB962C8B-B14F-4D97-AF65-F5344CB8AC3E}">
        <p14:creationId xmlns:p14="http://schemas.microsoft.com/office/powerpoint/2010/main" val="5831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DE38CA-F6ED-86BF-7753-0951D88A9D2E}"/>
              </a:ext>
            </a:extLst>
          </p:cNvPr>
          <p:cNvSpPr txBox="1"/>
          <p:nvPr/>
        </p:nvSpPr>
        <p:spPr>
          <a:xfrm>
            <a:off x="379455" y="1174019"/>
            <a:ext cx="11433089" cy="4665701"/>
          </a:xfrm>
          <a:prstGeom prst="rect">
            <a:avLst/>
          </a:prstGeom>
          <a:noFill/>
        </p:spPr>
        <p:txBody>
          <a:bodyPr wrap="square">
            <a:spAutoFit/>
          </a:bodyPr>
          <a:lstStyle/>
          <a:p>
            <a:pPr algn="just">
              <a:lnSpc>
                <a:spcPct val="115000"/>
              </a:lnSpc>
              <a:spcBef>
                <a:spcPts val="600"/>
              </a:spcBef>
            </a:pPr>
            <a:r>
              <a:rPr lang="vi-VN" sz="2800" b="1" dirty="0">
                <a:effectLst/>
                <a:latin typeface="Times New Roman" panose="02020603050405020304" pitchFamily="18" charset="0"/>
                <a:ea typeface="Arial" panose="020B0604020202020204" pitchFamily="34" charset="0"/>
              </a:rPr>
              <a:t>Câu 4</a:t>
            </a:r>
            <a:r>
              <a:rPr lang="vi-VN" sz="2800" b="1">
                <a:effectLst/>
                <a:latin typeface="Times New Roman" panose="02020603050405020304" pitchFamily="18" charset="0"/>
                <a:ea typeface="Arial" panose="020B0604020202020204" pitchFamily="34" charset="0"/>
              </a:rPr>
              <a:t>.</a:t>
            </a:r>
            <a:r>
              <a:rPr lang="vi-VN" sz="2800">
                <a:effectLst/>
                <a:latin typeface="Times New Roman" panose="02020603050405020304" pitchFamily="18" charset="0"/>
                <a:ea typeface="Arial" panose="020B0604020202020204" pitchFamily="34" charset="0"/>
              </a:rPr>
              <a:t> </a:t>
            </a:r>
            <a:r>
              <a:rPr lang="en-US" sz="2800">
                <a:effectLst/>
                <a:latin typeface="Times New Roman" panose="02020603050405020304" pitchFamily="18" charset="0"/>
                <a:ea typeface="Arial" panose="020B0604020202020204" pitchFamily="34" charset="0"/>
              </a:rPr>
              <a:t>Trong buổi thảo luận về các vấn đề </a:t>
            </a:r>
            <a:r>
              <a:rPr lang="vi-VN" sz="2800">
                <a:effectLst/>
                <a:latin typeface="Times New Roman" panose="02020603050405020304" pitchFamily="18" charset="0"/>
                <a:ea typeface="Arial" panose="020B0604020202020204" pitchFamily="34" charset="0"/>
              </a:rPr>
              <a:t>góp phần bảo vệ</a:t>
            </a:r>
            <a:r>
              <a:rPr lang="en-US" sz="2800">
                <a:effectLst/>
                <a:latin typeface="Times New Roman" panose="02020603050405020304" pitchFamily="18" charset="0"/>
                <a:ea typeface="Arial" panose="020B0604020202020204" pitchFamily="34" charset="0"/>
              </a:rPr>
              <a:t> và khai thác</a:t>
            </a:r>
            <a:r>
              <a:rPr lang="vi-VN" sz="2800">
                <a:effectLst/>
                <a:latin typeface="Times New Roman" panose="02020603050405020304" pitchFamily="18" charset="0"/>
                <a:ea typeface="Arial" panose="020B0604020202020204" pitchFamily="34" charset="0"/>
              </a:rPr>
              <a:t> tài nguyên rừng bền vững, một nhóm học sinh đã thảo luận và đề xuất </a:t>
            </a:r>
            <a:r>
              <a:rPr lang="en-US" sz="2800">
                <a:effectLst/>
                <a:latin typeface="Times New Roman" panose="02020603050405020304" pitchFamily="18" charset="0"/>
                <a:ea typeface="Arial" panose="020B0604020202020204" pitchFamily="34" charset="0"/>
              </a:rPr>
              <a:t>một số nội dung bên dưới, em hãy chọn </a:t>
            </a:r>
            <a:r>
              <a:rPr lang="vi-VN" sz="2800">
                <a:effectLst/>
                <a:latin typeface="Times New Roman" panose="02020603050405020304" pitchFamily="18" charset="0"/>
                <a:ea typeface="Arial" panose="020B0604020202020204" pitchFamily="34" charset="0"/>
              </a:rPr>
              <a:t>Đúng ha</a:t>
            </a:r>
            <a:r>
              <a:rPr lang="en-US" sz="2800">
                <a:effectLst/>
                <a:latin typeface="Times New Roman" panose="02020603050405020304" pitchFamily="18" charset="0"/>
                <a:ea typeface="Arial" panose="020B0604020202020204" pitchFamily="34" charset="0"/>
              </a:rPr>
              <a:t>y</a:t>
            </a:r>
            <a:r>
              <a:rPr lang="vi-VN" sz="2800">
                <a:effectLst/>
                <a:latin typeface="Times New Roman" panose="02020603050405020304" pitchFamily="18" charset="0"/>
                <a:ea typeface="Arial" panose="020B0604020202020204" pitchFamily="34" charset="0"/>
              </a:rPr>
              <a:t> Sai </a:t>
            </a:r>
            <a:r>
              <a:rPr lang="en-US" sz="2800">
                <a:effectLst/>
                <a:latin typeface="Times New Roman" panose="02020603050405020304" pitchFamily="18" charset="0"/>
                <a:ea typeface="Arial" panose="020B0604020202020204" pitchFamily="34" charset="0"/>
              </a:rPr>
              <a:t>cho m</a:t>
            </a:r>
            <a:r>
              <a:rPr lang="vi-VN" sz="2800">
                <a:effectLst/>
                <a:latin typeface="Times New Roman" panose="02020603050405020304" pitchFamily="18" charset="0"/>
                <a:ea typeface="Arial" panose="020B0604020202020204" pitchFamily="34" charset="0"/>
              </a:rPr>
              <a:t>ỗi nhận định</a:t>
            </a:r>
            <a:r>
              <a:rPr lang="en-US" sz="2800">
                <a:effectLst/>
                <a:latin typeface="Times New Roman" panose="02020603050405020304" pitchFamily="18" charset="0"/>
                <a:ea typeface="Arial" panose="020B0604020202020204" pitchFamily="34" charset="0"/>
              </a:rPr>
              <a:t> nhé!</a:t>
            </a:r>
          </a:p>
          <a:p>
            <a:pPr algn="just">
              <a:lnSpc>
                <a:spcPct val="115000"/>
              </a:lnSpc>
              <a:spcBef>
                <a:spcPts val="600"/>
              </a:spcBef>
            </a:pPr>
            <a:r>
              <a:rPr lang="vi-VN" sz="2800">
                <a:effectLst/>
                <a:latin typeface="Times New Roman" panose="02020603050405020304" pitchFamily="18" charset="0"/>
                <a:ea typeface="Arial" panose="020B0604020202020204" pitchFamily="34" charset="0"/>
              </a:rPr>
              <a:t>a</a:t>
            </a:r>
            <a:r>
              <a:rPr lang="vi-VN" sz="2800" dirty="0">
                <a:effectLst/>
                <a:latin typeface="Times New Roman" panose="02020603050405020304" pitchFamily="18" charset="0"/>
                <a:ea typeface="Arial" panose="020B0604020202020204" pitchFamily="34" charset="0"/>
              </a:rPr>
              <a:t>) Khai thác trắng là phương thức chặt toàn bộ những cây rừng đã đến tuổi thàng thục trên khoảng chặt, quá trình chặt được tiến hành nhiều lần sao cho trong thời gian chặt hạ, một thế hệ rừng mới được hình thành nhờ sự gieo giống và bảo vệ của rừng già. </a:t>
            </a:r>
            <a:r>
              <a:rPr lang="vi-VN" sz="2800" dirty="0">
                <a:solidFill>
                  <a:srgbClr val="FF0000"/>
                </a:solidFill>
                <a:effectLst/>
                <a:latin typeface="Times New Roman" panose="02020603050405020304" pitchFamily="18" charset="0"/>
                <a:ea typeface="Arial" panose="020B0604020202020204" pitchFamily="34" charset="0"/>
              </a:rPr>
              <a:t>S</a:t>
            </a:r>
            <a:endParaRPr lang="en-VN" sz="2800" dirty="0">
              <a:effectLst/>
              <a:latin typeface="Arial" panose="020B0604020202020204" pitchFamily="34" charset="0"/>
              <a:ea typeface="Arial" panose="020B0604020202020204" pitchFamily="34" charset="0"/>
            </a:endParaRPr>
          </a:p>
          <a:p>
            <a:pPr algn="just">
              <a:lnSpc>
                <a:spcPct val="115000"/>
              </a:lnSpc>
              <a:spcBef>
                <a:spcPts val="600"/>
              </a:spcBef>
            </a:pPr>
            <a:r>
              <a:rPr lang="vi-VN" sz="2800" dirty="0">
                <a:effectLst/>
                <a:latin typeface="Times New Roman" panose="02020603050405020304" pitchFamily="18" charset="0"/>
                <a:ea typeface="Arial" panose="020B0604020202020204" pitchFamily="34" charset="0"/>
              </a:rPr>
              <a:t>b) Khai thác chọn là chặt toàn bộ những cây rừng đã thành thục trong một khoảnh chặt trong một mùa chặt, thông thường là dưới một năm. </a:t>
            </a:r>
            <a:r>
              <a:rPr lang="vi-VN" sz="2800" dirty="0">
                <a:solidFill>
                  <a:srgbClr val="FF0000"/>
                </a:solidFill>
                <a:effectLst/>
                <a:latin typeface="Times New Roman" panose="02020603050405020304" pitchFamily="18" charset="0"/>
                <a:ea typeface="Arial" panose="020B0604020202020204" pitchFamily="34" charset="0"/>
              </a:rPr>
              <a:t>S</a:t>
            </a:r>
            <a:endParaRPr lang="en-VN" sz="2800" dirty="0">
              <a:effectLst/>
              <a:latin typeface="Arial" panose="020B0604020202020204" pitchFamily="34" charset="0"/>
              <a:ea typeface="Arial" panose="020B0604020202020204" pitchFamily="34" charset="0"/>
            </a:endParaRPr>
          </a:p>
        </p:txBody>
      </p:sp>
      <p:sp>
        <p:nvSpPr>
          <p:cNvPr id="6" name="Rectangle 5">
            <a:extLst>
              <a:ext uri="{FF2B5EF4-FFF2-40B4-BE49-F238E27FC236}">
                <a16:creationId xmlns:a16="http://schemas.microsoft.com/office/drawing/2014/main" id="{DFE15712-7048-B177-9C51-24B192D463E3}"/>
              </a:ext>
            </a:extLst>
          </p:cNvPr>
          <p:cNvSpPr/>
          <p:nvPr/>
        </p:nvSpPr>
        <p:spPr>
          <a:xfrm>
            <a:off x="4733386" y="3321346"/>
            <a:ext cx="518984" cy="506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Rectangle 6">
            <a:extLst>
              <a:ext uri="{FF2B5EF4-FFF2-40B4-BE49-F238E27FC236}">
                <a16:creationId xmlns:a16="http://schemas.microsoft.com/office/drawing/2014/main" id="{80CB335A-E38C-2507-008A-EEB2EC31D22B}"/>
              </a:ext>
            </a:extLst>
          </p:cNvPr>
          <p:cNvSpPr/>
          <p:nvPr/>
        </p:nvSpPr>
        <p:spPr>
          <a:xfrm>
            <a:off x="9734877" y="4342052"/>
            <a:ext cx="518984" cy="506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标题 28">
            <a:extLst>
              <a:ext uri="{FF2B5EF4-FFF2-40B4-BE49-F238E27FC236}">
                <a16:creationId xmlns:a16="http://schemas.microsoft.com/office/drawing/2014/main" id="{35D45123-CDD8-5206-49AA-70254C7056D2}"/>
              </a:ext>
            </a:extLst>
          </p:cNvPr>
          <p:cNvSpPr>
            <a:spLocks noGrp="1"/>
          </p:cNvSpPr>
          <p:nvPr>
            <p:ph type="title"/>
          </p:nvPr>
        </p:nvSpPr>
        <p:spPr>
          <a:xfrm>
            <a:off x="4177862" y="202163"/>
            <a:ext cx="4792717" cy="632402"/>
          </a:xfrm>
        </p:spPr>
        <p:txBody>
          <a:bodyPr>
            <a:noAutofit/>
          </a:bodyPr>
          <a:lstStyle/>
          <a:p>
            <a:r>
              <a:rPr lang="vi-VN" sz="4800" b="1" dirty="0">
                <a:solidFill>
                  <a:srgbClr val="C00000"/>
                </a:solidFill>
                <a:latin typeface="Times New Roman" panose="02020603050405020304" pitchFamily="18" charset="0"/>
                <a:ea typeface="Arial" panose="020B0604020202020204" pitchFamily="34" charset="0"/>
              </a:rPr>
              <a:t>LUYỆN TẬP</a:t>
            </a:r>
            <a:endParaRPr lang="zh-CN" altLang="en-US" sz="4800" b="1" dirty="0">
              <a:solidFill>
                <a:srgbClr val="C00000"/>
              </a:solidFill>
            </a:endParaRPr>
          </a:p>
        </p:txBody>
      </p:sp>
    </p:spTree>
    <p:extLst>
      <p:ext uri="{BB962C8B-B14F-4D97-AF65-F5344CB8AC3E}">
        <p14:creationId xmlns:p14="http://schemas.microsoft.com/office/powerpoint/2010/main" val="378651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DE38CA-F6ED-86BF-7753-0951D88A9D2E}"/>
              </a:ext>
            </a:extLst>
          </p:cNvPr>
          <p:cNvSpPr txBox="1"/>
          <p:nvPr/>
        </p:nvSpPr>
        <p:spPr>
          <a:xfrm>
            <a:off x="379455" y="1063230"/>
            <a:ext cx="11433089" cy="5238165"/>
          </a:xfrm>
          <a:prstGeom prst="rect">
            <a:avLst/>
          </a:prstGeom>
          <a:noFill/>
        </p:spPr>
        <p:txBody>
          <a:bodyPr wrap="square">
            <a:spAutoFit/>
          </a:bodyPr>
          <a:lstStyle/>
          <a:p>
            <a:pPr algn="just">
              <a:lnSpc>
                <a:spcPct val="115000"/>
              </a:lnSpc>
              <a:spcBef>
                <a:spcPts val="600"/>
              </a:spcBef>
            </a:pPr>
            <a:r>
              <a:rPr lang="vi-VN" sz="2800" b="1" dirty="0">
                <a:effectLst/>
                <a:latin typeface="Times New Roman" panose="02020603050405020304" pitchFamily="18" charset="0"/>
                <a:ea typeface="Arial" panose="020B0604020202020204" pitchFamily="34" charset="0"/>
              </a:rPr>
              <a:t>Câu 4</a:t>
            </a:r>
            <a:r>
              <a:rPr lang="vi-VN" sz="2800" b="1">
                <a:effectLst/>
                <a:latin typeface="Times New Roman" panose="02020603050405020304" pitchFamily="18" charset="0"/>
                <a:ea typeface="Arial" panose="020B0604020202020204" pitchFamily="34" charset="0"/>
              </a:rPr>
              <a:t>.</a:t>
            </a:r>
            <a:r>
              <a:rPr lang="vi-VN" sz="2800">
                <a:effectLst/>
                <a:latin typeface="Times New Roman" panose="02020603050405020304" pitchFamily="18" charset="0"/>
                <a:ea typeface="Arial" panose="020B0604020202020204" pitchFamily="34" charset="0"/>
              </a:rPr>
              <a:t> </a:t>
            </a:r>
            <a:r>
              <a:rPr lang="en-US" sz="2800">
                <a:effectLst/>
                <a:latin typeface="Times New Roman" panose="02020603050405020304" pitchFamily="18" charset="0"/>
                <a:ea typeface="Arial" panose="020B0604020202020204" pitchFamily="34" charset="0"/>
              </a:rPr>
              <a:t>Trong buổi thảo luận về các vấn đề </a:t>
            </a:r>
            <a:r>
              <a:rPr lang="vi-VN" sz="2800">
                <a:effectLst/>
                <a:latin typeface="Times New Roman" panose="02020603050405020304" pitchFamily="18" charset="0"/>
                <a:ea typeface="Arial" panose="020B0604020202020204" pitchFamily="34" charset="0"/>
              </a:rPr>
              <a:t>góp phần bảo vệ</a:t>
            </a:r>
            <a:r>
              <a:rPr lang="en-US" sz="2800">
                <a:effectLst/>
                <a:latin typeface="Times New Roman" panose="02020603050405020304" pitchFamily="18" charset="0"/>
                <a:ea typeface="Arial" panose="020B0604020202020204" pitchFamily="34" charset="0"/>
              </a:rPr>
              <a:t> và khai thác</a:t>
            </a:r>
            <a:r>
              <a:rPr lang="vi-VN" sz="2800">
                <a:effectLst/>
                <a:latin typeface="Times New Roman" panose="02020603050405020304" pitchFamily="18" charset="0"/>
                <a:ea typeface="Arial" panose="020B0604020202020204" pitchFamily="34" charset="0"/>
              </a:rPr>
              <a:t> tài nguyên rừng bền vững, một nhóm học sinh đã thảo luận và đề xuất </a:t>
            </a:r>
            <a:r>
              <a:rPr lang="en-US" sz="2800">
                <a:effectLst/>
                <a:latin typeface="Times New Roman" panose="02020603050405020304" pitchFamily="18" charset="0"/>
                <a:ea typeface="Arial" panose="020B0604020202020204" pitchFamily="34" charset="0"/>
              </a:rPr>
              <a:t>một số nội dung bên dưới, em hãy chọn </a:t>
            </a:r>
            <a:r>
              <a:rPr lang="vi-VN" sz="2800">
                <a:effectLst/>
                <a:latin typeface="Times New Roman" panose="02020603050405020304" pitchFamily="18" charset="0"/>
                <a:ea typeface="Arial" panose="020B0604020202020204" pitchFamily="34" charset="0"/>
              </a:rPr>
              <a:t>Đúng ha</a:t>
            </a:r>
            <a:r>
              <a:rPr lang="en-US" sz="2800">
                <a:effectLst/>
                <a:latin typeface="Times New Roman" panose="02020603050405020304" pitchFamily="18" charset="0"/>
                <a:ea typeface="Arial" panose="020B0604020202020204" pitchFamily="34" charset="0"/>
              </a:rPr>
              <a:t>y</a:t>
            </a:r>
            <a:r>
              <a:rPr lang="vi-VN" sz="2800">
                <a:effectLst/>
                <a:latin typeface="Times New Roman" panose="02020603050405020304" pitchFamily="18" charset="0"/>
                <a:ea typeface="Arial" panose="020B0604020202020204" pitchFamily="34" charset="0"/>
              </a:rPr>
              <a:t> Sai </a:t>
            </a:r>
            <a:r>
              <a:rPr lang="en-US" sz="2800">
                <a:effectLst/>
                <a:latin typeface="Times New Roman" panose="02020603050405020304" pitchFamily="18" charset="0"/>
                <a:ea typeface="Arial" panose="020B0604020202020204" pitchFamily="34" charset="0"/>
              </a:rPr>
              <a:t>cho m</a:t>
            </a:r>
            <a:r>
              <a:rPr lang="vi-VN" sz="2800">
                <a:effectLst/>
                <a:latin typeface="Times New Roman" panose="02020603050405020304" pitchFamily="18" charset="0"/>
                <a:ea typeface="Arial" panose="020B0604020202020204" pitchFamily="34" charset="0"/>
              </a:rPr>
              <a:t>ỗi nhận định</a:t>
            </a:r>
            <a:r>
              <a:rPr lang="en-US" sz="2800">
                <a:effectLst/>
                <a:latin typeface="Times New Roman" panose="02020603050405020304" pitchFamily="18" charset="0"/>
                <a:ea typeface="Arial" panose="020B0604020202020204" pitchFamily="34" charset="0"/>
              </a:rPr>
              <a:t> nhé!</a:t>
            </a:r>
          </a:p>
          <a:p>
            <a:pPr algn="just">
              <a:lnSpc>
                <a:spcPct val="115000"/>
              </a:lnSpc>
              <a:spcBef>
                <a:spcPts val="600"/>
              </a:spcBef>
            </a:pPr>
            <a:r>
              <a:rPr lang="vi-VN" sz="2800">
                <a:effectLst/>
                <a:latin typeface="Times New Roman" panose="02020603050405020304" pitchFamily="18" charset="0"/>
                <a:ea typeface="Arial" panose="020B0604020202020204" pitchFamily="34" charset="0"/>
              </a:rPr>
              <a:t>c</a:t>
            </a:r>
            <a:r>
              <a:rPr lang="vi-VN" sz="2800" dirty="0">
                <a:effectLst/>
                <a:latin typeface="Times New Roman" panose="02020603050405020304" pitchFamily="18" charset="0"/>
                <a:ea typeface="Arial" panose="020B0604020202020204" pitchFamily="34" charset="0"/>
              </a:rPr>
              <a:t>) Sản lượng gỗ khai thác từ rừng tự nhiên ở Việt Nam tăng dần trong suốt giai đoạn 2008 – 2011. </a:t>
            </a:r>
            <a:r>
              <a:rPr lang="vi-VN" sz="2800" dirty="0">
                <a:solidFill>
                  <a:srgbClr val="FF0000"/>
                </a:solidFill>
                <a:effectLst/>
                <a:latin typeface="Times New Roman" panose="02020603050405020304" pitchFamily="18" charset="0"/>
                <a:ea typeface="Arial" panose="020B0604020202020204" pitchFamily="34" charset="0"/>
              </a:rPr>
              <a:t>S</a:t>
            </a:r>
            <a:endParaRPr lang="en-VN" sz="2800" dirty="0">
              <a:solidFill>
                <a:srgbClr val="FF0000"/>
              </a:solidFill>
              <a:effectLst/>
              <a:latin typeface="Arial" panose="020B0604020202020204" pitchFamily="34" charset="0"/>
              <a:ea typeface="Arial" panose="020B0604020202020204" pitchFamily="34" charset="0"/>
            </a:endParaRPr>
          </a:p>
          <a:p>
            <a:pPr algn="just">
              <a:lnSpc>
                <a:spcPct val="115000"/>
              </a:lnSpc>
              <a:spcBef>
                <a:spcPts val="600"/>
              </a:spcBef>
            </a:pPr>
            <a:r>
              <a:rPr lang="vi-VN" sz="2800" dirty="0">
                <a:effectLst/>
                <a:latin typeface="Times New Roman" panose="02020603050405020304" pitchFamily="18" charset="0"/>
                <a:ea typeface="Arial" panose="020B0604020202020204" pitchFamily="34" charset="0"/>
              </a:rPr>
              <a:t>d) Khai thác trắng là phương pháp tiến hành chặt rừng cây hoặc đám cây thành thục. </a:t>
            </a:r>
            <a:r>
              <a:rPr lang="vi-VN" sz="2800" dirty="0">
                <a:solidFill>
                  <a:srgbClr val="FF0000"/>
                </a:solidFill>
                <a:effectLst/>
                <a:latin typeface="Times New Roman" panose="02020603050405020304" pitchFamily="18" charset="0"/>
                <a:ea typeface="Arial" panose="020B0604020202020204" pitchFamily="34" charset="0"/>
              </a:rPr>
              <a:t>S</a:t>
            </a:r>
            <a:endParaRPr lang="en-VN" sz="2800" dirty="0">
              <a:effectLst/>
              <a:latin typeface="Arial" panose="020B0604020202020204" pitchFamily="34" charset="0"/>
              <a:ea typeface="Arial" panose="020B0604020202020204" pitchFamily="34" charset="0"/>
            </a:endParaRPr>
          </a:p>
          <a:p>
            <a:pPr algn="just">
              <a:lnSpc>
                <a:spcPct val="115000"/>
              </a:lnSpc>
              <a:spcBef>
                <a:spcPts val="600"/>
              </a:spcBef>
            </a:pPr>
            <a:r>
              <a:rPr lang="vi-VN" sz="2800" dirty="0">
                <a:effectLst/>
                <a:latin typeface="Times New Roman" panose="02020603050405020304" pitchFamily="18" charset="0"/>
                <a:ea typeface="Arial" panose="020B0604020202020204" pitchFamily="34" charset="0"/>
              </a:rPr>
              <a:t>e) Sản lượng gỗ khai thác từ trồng rừng tập trung ở Việt Nam chiếm tỉ trọng lớn trong tổng sản lượng gỗ khai thác toàn quốc và tăng liên tục trong suốt giai đoạn 2008 – 2020. </a:t>
            </a:r>
            <a:r>
              <a:rPr lang="vi-VN" sz="2800" dirty="0">
                <a:solidFill>
                  <a:srgbClr val="FF0000"/>
                </a:solidFill>
                <a:effectLst/>
                <a:latin typeface="Times New Roman" panose="02020603050405020304" pitchFamily="18" charset="0"/>
                <a:ea typeface="Arial" panose="020B0604020202020204" pitchFamily="34" charset="0"/>
              </a:rPr>
              <a:t>Đ</a:t>
            </a:r>
            <a:endParaRPr lang="en-VN" sz="2800" dirty="0">
              <a:effectLst/>
              <a:latin typeface="Arial" panose="020B0604020202020204" pitchFamily="34" charset="0"/>
              <a:ea typeface="Arial" panose="020B0604020202020204" pitchFamily="34" charset="0"/>
            </a:endParaRPr>
          </a:p>
        </p:txBody>
      </p:sp>
      <p:sp>
        <p:nvSpPr>
          <p:cNvPr id="2" name="Rectangle 1">
            <a:extLst>
              <a:ext uri="{FF2B5EF4-FFF2-40B4-BE49-F238E27FC236}">
                <a16:creationId xmlns:a16="http://schemas.microsoft.com/office/drawing/2014/main" id="{90D7FF78-CEC3-7880-3DF6-E93FC37E5BD9}"/>
              </a:ext>
            </a:extLst>
          </p:cNvPr>
          <p:cNvSpPr/>
          <p:nvPr/>
        </p:nvSpPr>
        <p:spPr>
          <a:xfrm>
            <a:off x="3188530" y="3175685"/>
            <a:ext cx="518984" cy="506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Rectangle 2">
            <a:extLst>
              <a:ext uri="{FF2B5EF4-FFF2-40B4-BE49-F238E27FC236}">
                <a16:creationId xmlns:a16="http://schemas.microsoft.com/office/drawing/2014/main" id="{ADB56920-A7E8-A093-2389-B788050A469A}"/>
              </a:ext>
            </a:extLst>
          </p:cNvPr>
          <p:cNvSpPr/>
          <p:nvPr/>
        </p:nvSpPr>
        <p:spPr>
          <a:xfrm>
            <a:off x="1193066" y="4238942"/>
            <a:ext cx="518984" cy="506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Rectangle 3">
            <a:extLst>
              <a:ext uri="{FF2B5EF4-FFF2-40B4-BE49-F238E27FC236}">
                <a16:creationId xmlns:a16="http://schemas.microsoft.com/office/drawing/2014/main" id="{B30D156D-C70B-1BCA-053B-00168DB87A91}"/>
              </a:ext>
            </a:extLst>
          </p:cNvPr>
          <p:cNvSpPr/>
          <p:nvPr/>
        </p:nvSpPr>
        <p:spPr>
          <a:xfrm>
            <a:off x="3188530" y="5794768"/>
            <a:ext cx="518984" cy="506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标题 28">
            <a:extLst>
              <a:ext uri="{FF2B5EF4-FFF2-40B4-BE49-F238E27FC236}">
                <a16:creationId xmlns:a16="http://schemas.microsoft.com/office/drawing/2014/main" id="{C0F275B8-2AF0-6270-A97D-7C5F21C0324E}"/>
              </a:ext>
            </a:extLst>
          </p:cNvPr>
          <p:cNvSpPr>
            <a:spLocks noGrp="1"/>
          </p:cNvSpPr>
          <p:nvPr>
            <p:ph type="title"/>
          </p:nvPr>
        </p:nvSpPr>
        <p:spPr>
          <a:xfrm>
            <a:off x="4177862" y="202163"/>
            <a:ext cx="4792717" cy="632402"/>
          </a:xfrm>
        </p:spPr>
        <p:txBody>
          <a:bodyPr>
            <a:noAutofit/>
          </a:bodyPr>
          <a:lstStyle/>
          <a:p>
            <a:r>
              <a:rPr lang="vi-VN" sz="4800" b="1" dirty="0">
                <a:solidFill>
                  <a:srgbClr val="C00000"/>
                </a:solidFill>
                <a:latin typeface="Times New Roman" panose="02020603050405020304" pitchFamily="18" charset="0"/>
                <a:ea typeface="Arial" panose="020B0604020202020204" pitchFamily="34" charset="0"/>
              </a:rPr>
              <a:t>LUYỆN TẬP</a:t>
            </a:r>
            <a:endParaRPr lang="zh-CN" altLang="en-US" sz="4800" b="1" dirty="0">
              <a:solidFill>
                <a:srgbClr val="C00000"/>
              </a:solidFill>
            </a:endParaRPr>
          </a:p>
        </p:txBody>
      </p:sp>
    </p:spTree>
    <p:extLst>
      <p:ext uri="{BB962C8B-B14F-4D97-AF65-F5344CB8AC3E}">
        <p14:creationId xmlns:p14="http://schemas.microsoft.com/office/powerpoint/2010/main" val="28101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C8FB1A-1555-376D-9FA4-A2BC864804FB}"/>
              </a:ext>
            </a:extLst>
          </p:cNvPr>
          <p:cNvSpPr txBox="1"/>
          <p:nvPr/>
        </p:nvSpPr>
        <p:spPr>
          <a:xfrm>
            <a:off x="372519" y="1859687"/>
            <a:ext cx="11025022" cy="536172"/>
          </a:xfrm>
          <a:prstGeom prst="rect">
            <a:avLst/>
          </a:prstGeom>
          <a:solidFill>
            <a:schemeClr val="accent2">
              <a:lumMod val="20000"/>
              <a:lumOff val="80000"/>
            </a:schemeClr>
          </a:solidFill>
        </p:spPr>
        <p:txBody>
          <a:bodyPr wrap="square" lIns="0" tIns="0" rIns="0" bIns="0" rtlCol="0" anchor="t">
            <a:spAutoFit/>
          </a:bodyPr>
          <a:lstStyle/>
          <a:p>
            <a:pPr>
              <a:lnSpc>
                <a:spcPts val="4657"/>
              </a:lnSpc>
            </a:pPr>
            <a:r>
              <a:rPr lang="en-US" sz="2800" b="1" dirty="0">
                <a:solidFill>
                  <a:srgbClr val="FF0000"/>
                </a:solidFill>
                <a:latin typeface="Times New Roman" panose="02020603050405020304" pitchFamily="18" charset="0"/>
                <a:cs typeface="Times New Roman" panose="02020603050405020304" pitchFamily="18" charset="0"/>
              </a:rPr>
              <a:t>1. HỆ THỐNG KIẾN THỨC</a:t>
            </a:r>
          </a:p>
        </p:txBody>
      </p:sp>
      <p:sp>
        <p:nvSpPr>
          <p:cNvPr id="6" name="TextBox 4">
            <a:extLst>
              <a:ext uri="{FF2B5EF4-FFF2-40B4-BE49-F238E27FC236}">
                <a16:creationId xmlns:a16="http://schemas.microsoft.com/office/drawing/2014/main" id="{330D7281-2879-3E6A-2BA3-76489FCC9BDE}"/>
              </a:ext>
            </a:extLst>
          </p:cNvPr>
          <p:cNvSpPr txBox="1"/>
          <p:nvPr/>
        </p:nvSpPr>
        <p:spPr>
          <a:xfrm>
            <a:off x="372519" y="2730837"/>
            <a:ext cx="11025022" cy="557268"/>
          </a:xfrm>
          <a:prstGeom prst="rect">
            <a:avLst/>
          </a:prstGeom>
          <a:solidFill>
            <a:schemeClr val="accent2">
              <a:lumMod val="40000"/>
              <a:lumOff val="60000"/>
            </a:schemeClr>
          </a:solidFill>
          <a:ln>
            <a:noFill/>
          </a:ln>
        </p:spPr>
        <p:txBody>
          <a:bodyPr wrap="square" lIns="0" tIns="0" rIns="0" bIns="0" rtlCol="0" anchor="t">
            <a:spAutoFit/>
          </a:bodyPr>
          <a:lstStyle/>
          <a:p>
            <a:pPr>
              <a:lnSpc>
                <a:spcPts val="4657"/>
              </a:lnSpc>
            </a:pPr>
            <a:r>
              <a:rPr lang="en-US" sz="2800" b="1" dirty="0">
                <a:solidFill>
                  <a:srgbClr val="FF0000"/>
                </a:solidFill>
                <a:latin typeface="Times New Roman" panose="02020603050405020304" pitchFamily="18" charset="0"/>
                <a:cs typeface="Times New Roman" panose="02020603050405020304" pitchFamily="18" charset="0"/>
              </a:rPr>
              <a:t>2. LUYỆN TẬP VÀ VẬN DỤNG</a:t>
            </a:r>
          </a:p>
        </p:txBody>
      </p:sp>
      <p:cxnSp>
        <p:nvCxnSpPr>
          <p:cNvPr id="12" name="Straight Connector 11">
            <a:extLst>
              <a:ext uri="{FF2B5EF4-FFF2-40B4-BE49-F238E27FC236}">
                <a16:creationId xmlns:a16="http://schemas.microsoft.com/office/drawing/2014/main" id="{110859CD-D6BF-BB6D-5323-0A7C486F2CE5}"/>
              </a:ext>
            </a:extLst>
          </p:cNvPr>
          <p:cNvCxnSpPr/>
          <p:nvPr/>
        </p:nvCxnSpPr>
        <p:spPr>
          <a:xfrm>
            <a:off x="7445828" y="274182"/>
            <a:ext cx="0" cy="1428368"/>
          </a:xfrm>
          <a:prstGeom prst="line">
            <a:avLst/>
          </a:prstGeom>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A38D3F45-D59A-A4E1-5413-700FF409BC29}"/>
              </a:ext>
            </a:extLst>
          </p:cNvPr>
          <p:cNvSpPr txBox="1"/>
          <p:nvPr/>
        </p:nvSpPr>
        <p:spPr>
          <a:xfrm>
            <a:off x="372519" y="139714"/>
            <a:ext cx="8672882" cy="1384995"/>
          </a:xfrm>
          <a:prstGeom prst="rect">
            <a:avLst/>
          </a:prstGeom>
          <a:noFill/>
        </p:spPr>
        <p:txBody>
          <a:bodyPr wrap="square" rtlCol="0">
            <a:spAutoFit/>
          </a:bodyPr>
          <a:lstStyle/>
          <a:p>
            <a:r>
              <a:rPr lang="en-VN" sz="2800" b="1" dirty="0">
                <a:solidFill>
                  <a:schemeClr val="accent6">
                    <a:lumMod val="75000"/>
                  </a:schemeClr>
                </a:solidFill>
              </a:rPr>
              <a:t>Chủ đề </a:t>
            </a:r>
            <a:r>
              <a:rPr lang="en-VN" sz="6000" b="1" dirty="0">
                <a:solidFill>
                  <a:schemeClr val="accent6">
                    <a:lumMod val="75000"/>
                  </a:schemeClr>
                </a:solidFill>
              </a:rPr>
              <a:t>3</a:t>
            </a:r>
          </a:p>
          <a:p>
            <a:r>
              <a:rPr lang="vi-VN" sz="2400" b="1" dirty="0">
                <a:solidFill>
                  <a:schemeClr val="accent6">
                    <a:lumMod val="75000"/>
                  </a:schemeClr>
                </a:solidFill>
                <a:latin typeface="Calibri" panose="020F0502020204030204" pitchFamily="34" charset="0"/>
                <a:cs typeface="Calibri" panose="020F0502020204030204" pitchFamily="34" charset="0"/>
              </a:rPr>
              <a:t>BẢO VỆ VÀ KHAI THÁC TÀI NGUYÊN RỪNG BỀN VỮNG</a:t>
            </a:r>
            <a:endParaRPr lang="en-VN" sz="2400" b="1" dirty="0">
              <a:solidFill>
                <a:schemeClr val="accent6">
                  <a:lumMod val="75000"/>
                </a:schemeClr>
              </a:solidFill>
              <a:latin typeface="Calibri" panose="020F0502020204030204" pitchFamily="34" charset="0"/>
              <a:cs typeface="Calibri" panose="020F0502020204030204" pitchFamily="34" charset="0"/>
            </a:endParaRPr>
          </a:p>
        </p:txBody>
      </p:sp>
      <p:pic>
        <p:nvPicPr>
          <p:cNvPr id="1026" name="Picture 2" descr="Top 86+ về hình rừng đẹp - coedo.com.vn">
            <a:extLst>
              <a:ext uri="{FF2B5EF4-FFF2-40B4-BE49-F238E27FC236}">
                <a16:creationId xmlns:a16="http://schemas.microsoft.com/office/drawing/2014/main" id="{12CC92E3-2E2B-573E-3A2C-E259DE1A1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827" y="0"/>
            <a:ext cx="6220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868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69380A-338A-2C50-7806-A6699EFCD46F}"/>
              </a:ext>
            </a:extLst>
          </p:cNvPr>
          <p:cNvSpPr txBox="1"/>
          <p:nvPr/>
        </p:nvSpPr>
        <p:spPr>
          <a:xfrm>
            <a:off x="2454755" y="95948"/>
            <a:ext cx="7795030" cy="677750"/>
          </a:xfrm>
          <a:prstGeom prst="rect">
            <a:avLst/>
          </a:prstGeom>
          <a:solidFill>
            <a:schemeClr val="accent1">
              <a:lumMod val="40000"/>
              <a:lumOff val="60000"/>
            </a:schemeClr>
          </a:solidFill>
        </p:spPr>
        <p:txBody>
          <a:bodyPr wrap="square">
            <a:spAutoFit/>
          </a:bodyPr>
          <a:lstStyle/>
          <a:p>
            <a:pPr algn="ctr">
              <a:lnSpc>
                <a:spcPct val="115000"/>
              </a:lnSpc>
              <a:spcBef>
                <a:spcPts val="600"/>
              </a:spcBef>
            </a:pPr>
            <a:r>
              <a:rPr lang="vi-VN" sz="3600" b="1" dirty="0">
                <a:solidFill>
                  <a:srgbClr val="FF0000"/>
                </a:solidFill>
                <a:effectLst/>
                <a:latin typeface="Times New Roman" panose="02020603050405020304" pitchFamily="18" charset="0"/>
                <a:ea typeface="Arial" panose="020B0604020202020204" pitchFamily="34" charset="0"/>
              </a:rPr>
              <a:t>VẬN DỤNG</a:t>
            </a:r>
            <a:endParaRPr lang="en-VN" sz="3600" dirty="0">
              <a:solidFill>
                <a:srgbClr val="FF0000"/>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30F4FF92-EF67-4C32-0467-811EC1B36093}"/>
              </a:ext>
            </a:extLst>
          </p:cNvPr>
          <p:cNvSpPr txBox="1"/>
          <p:nvPr/>
        </p:nvSpPr>
        <p:spPr>
          <a:xfrm>
            <a:off x="318188" y="890656"/>
            <a:ext cx="5267066" cy="6186309"/>
          </a:xfrm>
          <a:prstGeom prst="rect">
            <a:avLst/>
          </a:prstGeom>
          <a:noFill/>
        </p:spPr>
        <p:txBody>
          <a:bodyPr wrap="square">
            <a:spAutoFit/>
          </a:bodyPr>
          <a:lstStyle/>
          <a:p>
            <a:pPr algn="just">
              <a:spcBef>
                <a:spcPts val="600"/>
              </a:spcBef>
              <a:spcAft>
                <a:spcPts val="600"/>
              </a:spcAft>
            </a:pPr>
            <a:r>
              <a:rPr lang="vi-VN" sz="2800" dirty="0">
                <a:effectLst/>
                <a:latin typeface="Times New Roman" panose="02020603050405020304" pitchFamily="18" charset="0"/>
                <a:ea typeface="SimSun" panose="02010600030101010101" pitchFamily="2" charset="-122"/>
              </a:rPr>
              <a:t>Thực hiện dự án nhỏ “Trồng cây xanh trong khuôn viên trường học”</a:t>
            </a:r>
          </a:p>
          <a:p>
            <a:pPr algn="just">
              <a:spcBef>
                <a:spcPts val="600"/>
              </a:spcBef>
              <a:spcAft>
                <a:spcPts val="600"/>
              </a:spcAft>
            </a:pPr>
            <a:r>
              <a:rPr lang="vi-VN" sz="2800" dirty="0">
                <a:latin typeface="Times New Roman" panose="02020603050405020304" pitchFamily="18" charset="0"/>
                <a:ea typeface="SimSun" panose="02010600030101010101" pitchFamily="2" charset="-122"/>
              </a:rPr>
              <a:t>Đối tượng thực hiện: Nhóm từ 5 – 6 HS/nhóm</a:t>
            </a:r>
          </a:p>
          <a:p>
            <a:pPr algn="just">
              <a:spcBef>
                <a:spcPts val="600"/>
              </a:spcBef>
              <a:spcAft>
                <a:spcPts val="600"/>
              </a:spcAft>
            </a:pPr>
            <a:r>
              <a:rPr lang="vi-VN" sz="2800" dirty="0">
                <a:effectLst/>
                <a:latin typeface="Times New Roman" panose="02020603050405020304" pitchFamily="18" charset="0"/>
                <a:ea typeface="SimSun" panose="02010600030101010101" pitchFamily="2" charset="-122"/>
              </a:rPr>
              <a:t>Phạm vi: Trồng cây xanh trong khuôn viên trường học.</a:t>
            </a:r>
          </a:p>
          <a:p>
            <a:pPr algn="just">
              <a:spcBef>
                <a:spcPts val="600"/>
              </a:spcBef>
              <a:spcAft>
                <a:spcPts val="600"/>
              </a:spcAft>
            </a:pPr>
            <a:r>
              <a:rPr lang="vi-VN" sz="2800" dirty="0">
                <a:latin typeface="Times New Roman" panose="02020603050405020304" pitchFamily="18" charset="0"/>
                <a:ea typeface="SimSun" panose="02010600030101010101" pitchFamily="2" charset="-122"/>
              </a:rPr>
              <a:t>Yêu cầu:</a:t>
            </a:r>
          </a:p>
          <a:p>
            <a:pPr algn="just">
              <a:spcBef>
                <a:spcPts val="600"/>
              </a:spcBef>
              <a:spcAft>
                <a:spcPts val="600"/>
              </a:spcAft>
            </a:pPr>
            <a:r>
              <a:rPr lang="vi-VN" sz="2800" dirty="0">
                <a:effectLst/>
                <a:latin typeface="Times New Roman" panose="02020603050405020304" pitchFamily="18" charset="0"/>
                <a:ea typeface="SimSun" panose="02010600030101010101" pitchFamily="2" charset="-122"/>
              </a:rPr>
              <a:t>+ Thực hiện trình bày dự án vào tiết học sau.</a:t>
            </a:r>
          </a:p>
          <a:p>
            <a:pPr algn="just">
              <a:spcBef>
                <a:spcPts val="600"/>
              </a:spcBef>
              <a:spcAft>
                <a:spcPts val="600"/>
              </a:spcAft>
            </a:pPr>
            <a:r>
              <a:rPr lang="en-US" sz="2800" dirty="0">
                <a:effectLst/>
                <a:latin typeface="Times New Roman" panose="02020603050405020304" pitchFamily="18" charset="0"/>
                <a:ea typeface="SimSun" panose="02010600030101010101" pitchFamily="2" charset="-122"/>
              </a:rPr>
              <a:t>+ HS </a:t>
            </a:r>
            <a:r>
              <a:rPr lang="en-US" sz="2800" dirty="0" err="1">
                <a:effectLst/>
                <a:latin typeface="Times New Roman" panose="02020603050405020304" pitchFamily="18" charset="0"/>
                <a:ea typeface="SimSun" panose="02010600030101010101" pitchFamily="2" charset="-122"/>
              </a:rPr>
              <a:t>báo</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cáo</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sản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phẩm</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định</a:t>
            </a:r>
            <a:r>
              <a:rPr lang="vi-VN" sz="2800" dirty="0">
                <a:effectLst/>
                <a:latin typeface="Times New Roman" panose="02020603050405020304" pitchFamily="18" charset="0"/>
                <a:ea typeface="SimSun" panose="02010600030101010101" pitchFamily="2" charset="-122"/>
              </a:rPr>
              <a:t> kỳ theo tháng.</a:t>
            </a:r>
            <a:endParaRPr lang="en-VN" sz="2800" dirty="0">
              <a:effectLst/>
              <a:latin typeface="Times New Roman" panose="02020603050405020304" pitchFamily="18" charset="0"/>
              <a:ea typeface="SimSun" panose="02010600030101010101" pitchFamily="2" charset="-122"/>
            </a:endParaRPr>
          </a:p>
          <a:p>
            <a:pPr algn="just">
              <a:spcBef>
                <a:spcPts val="600"/>
              </a:spcBef>
              <a:spcAft>
                <a:spcPts val="600"/>
              </a:spcAft>
            </a:pPr>
            <a:endParaRPr lang="vi-VN" sz="2800" dirty="0">
              <a:effectLst/>
              <a:latin typeface="Times New Roman" panose="02020603050405020304" pitchFamily="18" charset="0"/>
              <a:ea typeface="SimSun" panose="02010600030101010101" pitchFamily="2" charset="-122"/>
            </a:endParaRPr>
          </a:p>
        </p:txBody>
      </p:sp>
      <p:pic>
        <p:nvPicPr>
          <p:cNvPr id="7170" name="Picture 2" descr="Tích cực tổ chức phong trào trồng cây xanh trong ngành giáo dục">
            <a:extLst>
              <a:ext uri="{FF2B5EF4-FFF2-40B4-BE49-F238E27FC236}">
                <a16:creationId xmlns:a16="http://schemas.microsoft.com/office/drawing/2014/main" id="{289D56EE-2BB0-19D8-8FF5-289C0A416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104" y="1389191"/>
            <a:ext cx="5800615" cy="40796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336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B4E6CC-82C2-4FEF-E7B0-8A19C8AEBB5B}"/>
              </a:ext>
            </a:extLst>
          </p:cNvPr>
          <p:cNvSpPr txBox="1"/>
          <p:nvPr/>
        </p:nvSpPr>
        <p:spPr>
          <a:xfrm>
            <a:off x="557348" y="1081314"/>
            <a:ext cx="11077303" cy="4154984"/>
          </a:xfrm>
          <a:prstGeom prst="rect">
            <a:avLst/>
          </a:prstGeom>
          <a:noFill/>
        </p:spPr>
        <p:txBody>
          <a:bodyPr wrap="square">
            <a:spAutoFit/>
          </a:bodyPr>
          <a:lstStyle/>
          <a:p>
            <a:pPr algn="just">
              <a:spcBef>
                <a:spcPts val="600"/>
              </a:spcBef>
              <a:spcAft>
                <a:spcPts val="600"/>
              </a:spcAft>
            </a:pP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Ôn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lại</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kiến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thức</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đã</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học</a:t>
            </a:r>
            <a:r>
              <a:rPr lang="en-US" sz="2800" dirty="0">
                <a:effectLst/>
                <a:latin typeface="Times New Roman" panose="02020603050405020304" pitchFamily="18" charset="0"/>
                <a:ea typeface="SimSun" panose="02010600030101010101" pitchFamily="2" charset="-122"/>
              </a:rPr>
              <a:t> </a:t>
            </a:r>
            <a:r>
              <a:rPr lang="vi-VN" sz="2800" dirty="0">
                <a:effectLst/>
                <a:latin typeface="Times New Roman" panose="02020603050405020304" pitchFamily="18" charset="0"/>
                <a:ea typeface="SimSun" panose="02010600030101010101" pitchFamily="2" charset="-122"/>
              </a:rPr>
              <a:t>ở chủ đề 3: Bảo vệ và khai thác tài nguyên rừng bền vững.</a:t>
            </a:r>
            <a:endParaRPr lang="en-VN" sz="2800" dirty="0">
              <a:effectLst/>
              <a:latin typeface="Times New Roman" panose="02020603050405020304" pitchFamily="18" charset="0"/>
              <a:ea typeface="SimSun" panose="02010600030101010101" pitchFamily="2" charset="-122"/>
            </a:endParaRPr>
          </a:p>
          <a:p>
            <a:pPr algn="just">
              <a:spcBef>
                <a:spcPts val="600"/>
              </a:spcBef>
              <a:spcAft>
                <a:spcPts val="600"/>
              </a:spcAft>
            </a:pPr>
            <a:r>
              <a:rPr lang="en-US" sz="2800" dirty="0">
                <a:effectLst/>
                <a:latin typeface="Times New Roman" panose="02020603050405020304" pitchFamily="18" charset="0"/>
                <a:ea typeface="SimSun" panose="02010600030101010101" pitchFamily="2" charset="-122"/>
              </a:rPr>
              <a:t>- Hoàn </a:t>
            </a:r>
            <a:r>
              <a:rPr lang="en-US" sz="2800" dirty="0" err="1">
                <a:effectLst/>
                <a:latin typeface="Times New Roman" panose="02020603050405020304" pitchFamily="18" charset="0"/>
                <a:ea typeface="SimSun" panose="02010600030101010101" pitchFamily="2" charset="-122"/>
              </a:rPr>
              <a:t>thành</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dự</a:t>
            </a:r>
            <a:r>
              <a:rPr lang="vi-VN" sz="2800" dirty="0">
                <a:effectLst/>
                <a:latin typeface="Times New Roman" panose="02020603050405020304" pitchFamily="18" charset="0"/>
                <a:ea typeface="SimSun" panose="02010600030101010101" pitchFamily="2" charset="-122"/>
              </a:rPr>
              <a:t> án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phần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Vận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dụng</a:t>
            </a:r>
            <a:r>
              <a:rPr lang="en-US" sz="2800" dirty="0">
                <a:effectLst/>
                <a:latin typeface="Times New Roman" panose="02020603050405020304" pitchFamily="18" charset="0"/>
                <a:ea typeface="SimSun" panose="02010600030101010101" pitchFamily="2" charset="-122"/>
              </a:rPr>
              <a:t>.</a:t>
            </a:r>
            <a:endParaRPr lang="en-VN" sz="2800" dirty="0">
              <a:effectLst/>
              <a:latin typeface="Times New Roman" panose="02020603050405020304" pitchFamily="18" charset="0"/>
              <a:ea typeface="SimSun" panose="02010600030101010101" pitchFamily="2" charset="-122"/>
            </a:endParaRPr>
          </a:p>
          <a:p>
            <a:pPr algn="just">
              <a:spcBef>
                <a:spcPts val="600"/>
              </a:spcBef>
              <a:spcAft>
                <a:spcPts val="600"/>
              </a:spcAft>
            </a:pP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Đọc</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và</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tìm</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hiểu</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trước</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bài</a:t>
            </a:r>
            <a:r>
              <a:rPr lang="en-US" sz="2800" dirty="0">
                <a:effectLst/>
                <a:latin typeface="Times New Roman" panose="02020603050405020304" pitchFamily="18" charset="0"/>
                <a:ea typeface="SimSun" panose="02010600030101010101" pitchFamily="2" charset="-122"/>
              </a:rPr>
              <a:t> </a:t>
            </a:r>
            <a:r>
              <a:rPr lang="vi-VN" sz="2800" i="1" dirty="0">
                <a:effectLst/>
                <a:latin typeface="Times New Roman" panose="02020603050405020304" pitchFamily="18" charset="0"/>
                <a:ea typeface="SimSun" panose="02010600030101010101" pitchFamily="2" charset="-122"/>
              </a:rPr>
              <a:t>9 “Vai trò, triển vọng của thuỷ sản trong bối cảnh cuộc cách mạng 4.0” </a:t>
            </a:r>
            <a:r>
              <a:rPr lang="vi-VN" sz="2800" dirty="0">
                <a:effectLst/>
                <a:latin typeface="Times New Roman" panose="02020603050405020304" pitchFamily="18" charset="0"/>
                <a:ea typeface="SimSun" panose="02010600030101010101" pitchFamily="2" charset="-122"/>
              </a:rPr>
              <a:t>và thực hiện các nhiệm vụ sau:</a:t>
            </a:r>
            <a:endParaRPr lang="en-VN" sz="2800" dirty="0">
              <a:effectLst/>
              <a:latin typeface="Times New Roman" panose="02020603050405020304" pitchFamily="18" charset="0"/>
              <a:ea typeface="SimSun" panose="02010600030101010101" pitchFamily="2" charset="-122"/>
            </a:endParaRPr>
          </a:p>
          <a:p>
            <a:pPr algn="just">
              <a:spcBef>
                <a:spcPts val="600"/>
              </a:spcBef>
              <a:spcAft>
                <a:spcPts val="600"/>
              </a:spcAft>
            </a:pPr>
            <a:r>
              <a:rPr lang="vi-VN" sz="2800" dirty="0">
                <a:effectLst/>
                <a:latin typeface="Times New Roman" panose="02020603050405020304" pitchFamily="18" charset="0"/>
                <a:ea typeface="SimSun" panose="02010600030101010101" pitchFamily="2" charset="-122"/>
              </a:rPr>
              <a:t>+ Phân tích được xu hướng phát triển thuỷ sản ở Việt Nam và trên thế giới.</a:t>
            </a:r>
            <a:endParaRPr lang="en-VN" sz="2800" dirty="0">
              <a:effectLst/>
              <a:latin typeface="Times New Roman" panose="02020603050405020304" pitchFamily="18" charset="0"/>
              <a:ea typeface="SimSun" panose="02010600030101010101" pitchFamily="2" charset="-122"/>
            </a:endParaRPr>
          </a:p>
          <a:p>
            <a:pPr algn="just">
              <a:spcBef>
                <a:spcPts val="600"/>
              </a:spcBef>
              <a:spcAft>
                <a:spcPts val="600"/>
              </a:spcAft>
            </a:pPr>
            <a:r>
              <a:rPr lang="vi-VN" sz="2800" dirty="0">
                <a:effectLst/>
                <a:latin typeface="Times New Roman" panose="02020603050405020304" pitchFamily="18" charset="0"/>
                <a:ea typeface="SimSun" panose="02010600030101010101" pitchFamily="2" charset="-122"/>
              </a:rPr>
              <a:t>+ Trình bày được vai trò và triển vọng của thuỷ sản trong bối cảnh cuộc cách mạng công nghiệp 4.0.</a:t>
            </a:r>
            <a:endParaRPr lang="en-VN" sz="2800" dirty="0">
              <a:effectLst/>
              <a:latin typeface="Times New Roman" panose="02020603050405020304" pitchFamily="18" charset="0"/>
              <a:ea typeface="SimSun" panose="02010600030101010101" pitchFamily="2" charset="-122"/>
            </a:endParaRPr>
          </a:p>
        </p:txBody>
      </p:sp>
      <p:sp>
        <p:nvSpPr>
          <p:cNvPr id="4" name="TextBox 3">
            <a:extLst>
              <a:ext uri="{FF2B5EF4-FFF2-40B4-BE49-F238E27FC236}">
                <a16:creationId xmlns:a16="http://schemas.microsoft.com/office/drawing/2014/main" id="{55C2FE87-8E50-DB55-B32B-E7F412C607AB}"/>
              </a:ext>
            </a:extLst>
          </p:cNvPr>
          <p:cNvSpPr txBox="1"/>
          <p:nvPr/>
        </p:nvSpPr>
        <p:spPr>
          <a:xfrm>
            <a:off x="386861" y="260393"/>
            <a:ext cx="10990673" cy="560218"/>
          </a:xfrm>
          <a:prstGeom prst="rect">
            <a:avLst/>
          </a:prstGeom>
          <a:solidFill>
            <a:schemeClr val="accent2">
              <a:lumMod val="40000"/>
              <a:lumOff val="60000"/>
            </a:schemeClr>
          </a:solidFill>
        </p:spPr>
        <p:txBody>
          <a:bodyPr wrap="square" lIns="0" tIns="0" rIns="0" bIns="0" rtlCol="0" anchor="t">
            <a:spAutoFit/>
          </a:bodyPr>
          <a:lstStyle/>
          <a:p>
            <a:pPr algn="ctr">
              <a:lnSpc>
                <a:spcPts val="4657"/>
              </a:lnSpc>
            </a:pPr>
            <a:r>
              <a:rPr lang="en-US" sz="3600" b="1" dirty="0">
                <a:solidFill>
                  <a:srgbClr val="FF0000"/>
                </a:solidFill>
                <a:latin typeface="Times New Roman" panose="02020603050405020304" pitchFamily="18" charset="0"/>
                <a:cs typeface="Times New Roman" panose="02020603050405020304" pitchFamily="18" charset="0"/>
              </a:rPr>
              <a:t>HƯỚNG DẪN HỌC TẠI NHÀ</a:t>
            </a:r>
          </a:p>
        </p:txBody>
      </p:sp>
    </p:spTree>
    <p:extLst>
      <p:ext uri="{BB962C8B-B14F-4D97-AF65-F5344CB8AC3E}">
        <p14:creationId xmlns:p14="http://schemas.microsoft.com/office/powerpoint/2010/main" val="423135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CA9FB4-FACE-2C2F-4ED0-B1E351B2357C}"/>
              </a:ext>
            </a:extLst>
          </p:cNvPr>
          <p:cNvSpPr txBox="1"/>
          <p:nvPr/>
        </p:nvSpPr>
        <p:spPr>
          <a:xfrm>
            <a:off x="241891" y="480830"/>
            <a:ext cx="11025022" cy="536172"/>
          </a:xfrm>
          <a:prstGeom prst="rect">
            <a:avLst/>
          </a:prstGeom>
          <a:solidFill>
            <a:schemeClr val="accent2">
              <a:lumMod val="20000"/>
              <a:lumOff val="80000"/>
            </a:schemeClr>
          </a:solidFill>
        </p:spPr>
        <p:txBody>
          <a:bodyPr wrap="square" lIns="0" tIns="0" rIns="0" bIns="0" rtlCol="0" anchor="t">
            <a:spAutoFit/>
          </a:bodyPr>
          <a:lstStyle/>
          <a:p>
            <a:pPr>
              <a:lnSpc>
                <a:spcPts val="4657"/>
              </a:lnSpc>
            </a:pPr>
            <a:r>
              <a:rPr lang="en-US" sz="2800" b="1" dirty="0">
                <a:solidFill>
                  <a:schemeClr val="accent2">
                    <a:lumMod val="75000"/>
                  </a:schemeClr>
                </a:solidFill>
                <a:latin typeface="Times New Roman" panose="02020603050405020304" pitchFamily="18" charset="0"/>
                <a:cs typeface="Times New Roman" panose="02020603050405020304" pitchFamily="18" charset="0"/>
              </a:rPr>
              <a:t>1. HỆ THỐNG KIẾN THỨC</a:t>
            </a:r>
          </a:p>
        </p:txBody>
      </p:sp>
      <p:sp>
        <p:nvSpPr>
          <p:cNvPr id="5" name="TextBox 10">
            <a:extLst>
              <a:ext uri="{FF2B5EF4-FFF2-40B4-BE49-F238E27FC236}">
                <a16:creationId xmlns:a16="http://schemas.microsoft.com/office/drawing/2014/main" id="{CE1C453C-3DC4-12AA-7E06-BC5E7965B4D3}"/>
              </a:ext>
            </a:extLst>
          </p:cNvPr>
          <p:cNvSpPr txBox="1"/>
          <p:nvPr/>
        </p:nvSpPr>
        <p:spPr>
          <a:xfrm>
            <a:off x="1184564" y="1149227"/>
            <a:ext cx="2002094" cy="416140"/>
          </a:xfrm>
          <a:prstGeom prst="rect">
            <a:avLst/>
          </a:prstGeom>
        </p:spPr>
        <p:txBody>
          <a:bodyPr wrap="square" lIns="0" tIns="0" rIns="0" bIns="0" rtlCol="0" anchor="t">
            <a:spAutoFit/>
          </a:bodyPr>
          <a:lstStyle/>
          <a:p>
            <a:pPr algn="just">
              <a:lnSpc>
                <a:spcPts val="3173"/>
              </a:lnSpc>
              <a:spcBef>
                <a:spcPct val="0"/>
              </a:spcBef>
            </a:pP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endParaRPr lang="en-US" sz="3200" b="1" dirty="0">
              <a:latin typeface="Times New Roman" panose="02020603050405020304" pitchFamily="18" charset="0"/>
              <a:cs typeface="Times New Roman" panose="02020603050405020304" pitchFamily="18" charset="0"/>
            </a:endParaRPr>
          </a:p>
        </p:txBody>
      </p:sp>
      <p:sp>
        <p:nvSpPr>
          <p:cNvPr id="6" name="TextBox 10">
            <a:extLst>
              <a:ext uri="{FF2B5EF4-FFF2-40B4-BE49-F238E27FC236}">
                <a16:creationId xmlns:a16="http://schemas.microsoft.com/office/drawing/2014/main" id="{B4AA6954-8207-1801-DE3F-E6747D531BDF}"/>
              </a:ext>
            </a:extLst>
          </p:cNvPr>
          <p:cNvSpPr txBox="1"/>
          <p:nvPr/>
        </p:nvSpPr>
        <p:spPr>
          <a:xfrm>
            <a:off x="406873" y="2027417"/>
            <a:ext cx="5253697" cy="2154436"/>
          </a:xfrm>
          <a:prstGeom prst="rect">
            <a:avLst/>
          </a:prstGeom>
          <a:ln>
            <a:solidFill>
              <a:schemeClr val="accent6">
                <a:lumMod val="75000"/>
              </a:schemeClr>
            </a:solidFill>
          </a:ln>
        </p:spPr>
        <p:txBody>
          <a:bodyPr wrap="square" lIns="0" tIns="0" rIns="0" bIns="0" rtlCol="0" anchor="t">
            <a:spAutoFit/>
          </a:bodyPr>
          <a:lstStyle/>
          <a:p>
            <a:pPr algn="just">
              <a:spcBef>
                <a:spcPts val="600"/>
              </a:spcBef>
            </a:pPr>
            <a:r>
              <a:rPr lang="vi-VN" sz="2800" dirty="0">
                <a:solidFill>
                  <a:schemeClr val="tx1">
                    <a:lumMod val="75000"/>
                    <a:lumOff val="25000"/>
                  </a:schemeClr>
                </a:solidFill>
                <a:latin typeface="Times New Roman" panose="02020603050405020304" pitchFamily="18" charset="0"/>
                <a:cs typeface="Times New Roman" panose="02020603050405020304" pitchFamily="18" charset="0"/>
              </a:rPr>
              <a:t>HS </a:t>
            </a:r>
            <a:r>
              <a:rPr lang="en-US" sz="2800" dirty="0" err="1">
                <a:effectLst/>
                <a:latin typeface="Times New Roman" panose="02020603050405020304" pitchFamily="18" charset="0"/>
                <a:ea typeface="SimSun" panose="02010600030101010101" pitchFamily="2" charset="-122"/>
              </a:rPr>
              <a:t>liên</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hệ</a:t>
            </a:r>
            <a:r>
              <a:rPr lang="en-US" sz="2800" dirty="0">
                <a:effectLst/>
                <a:latin typeface="Times New Roman" panose="02020603050405020304" pitchFamily="18" charset="0"/>
                <a:ea typeface="SimSun" panose="02010600030101010101" pitchFamily="2" charset="-122"/>
              </a:rPr>
              <a:t> </a:t>
            </a:r>
            <a:r>
              <a:rPr lang="en-US" sz="2800" dirty="0" err="1">
                <a:effectLst/>
                <a:latin typeface="Times New Roman" panose="02020603050405020304" pitchFamily="18" charset="0"/>
                <a:ea typeface="SimSun" panose="02010600030101010101" pitchFamily="2" charset="-122"/>
              </a:rPr>
              <a:t>kiến</a:t>
            </a:r>
            <a:r>
              <a:rPr lang="vi-VN" sz="2800" dirty="0">
                <a:effectLst/>
                <a:latin typeface="Times New Roman" panose="02020603050405020304" pitchFamily="18" charset="0"/>
                <a:ea typeface="SimSun" panose="02010600030101010101" pitchFamily="2" charset="-122"/>
              </a:rPr>
              <a:t> thức đã học, hoàn thành sơ đồ tư duy theo mẫu SGK Công nghệ 12 Lâm nghiệp – Thuỷ sản Bộ Cánh diều trang 42 trong thời gian là 15 phút.</a:t>
            </a:r>
            <a:endParaRPr lang="en-VN" sz="2800" dirty="0">
              <a:effectLst/>
              <a:latin typeface="Times New Roman" panose="02020603050405020304" pitchFamily="18" charset="0"/>
              <a:ea typeface="SimSun" panose="02010600030101010101" pitchFamily="2" charset="-122"/>
            </a:endParaRPr>
          </a:p>
        </p:txBody>
      </p:sp>
      <p:pic>
        <p:nvPicPr>
          <p:cNvPr id="7" name="Graphic 6" descr="Marketing with solid fill">
            <a:extLst>
              <a:ext uri="{FF2B5EF4-FFF2-40B4-BE49-F238E27FC236}">
                <a16:creationId xmlns:a16="http://schemas.microsoft.com/office/drawing/2014/main" id="{D3C33EE5-554F-95DB-561B-53493D5E57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0164" y="986953"/>
            <a:ext cx="914400" cy="914400"/>
          </a:xfrm>
          <a:prstGeom prst="rect">
            <a:avLst/>
          </a:prstGeom>
        </p:spPr>
      </p:pic>
      <p:pic>
        <p:nvPicPr>
          <p:cNvPr id="8" name="Picture 7" descr="Hãy hoàn thành sơ đồ theo mẫu dưới đây: (ảnh 1)">
            <a:extLst>
              <a:ext uri="{FF2B5EF4-FFF2-40B4-BE49-F238E27FC236}">
                <a16:creationId xmlns:a16="http://schemas.microsoft.com/office/drawing/2014/main" id="{8EDD8CF2-43AF-48D2-9C62-0B48D16899F5}"/>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013879" y="1149227"/>
            <a:ext cx="5423378" cy="5266758"/>
          </a:xfrm>
          <a:prstGeom prst="rect">
            <a:avLst/>
          </a:prstGeom>
          <a:noFill/>
          <a:ln>
            <a:noFill/>
          </a:ln>
        </p:spPr>
      </p:pic>
    </p:spTree>
    <p:extLst>
      <p:ext uri="{BB962C8B-B14F-4D97-AF65-F5344CB8AC3E}">
        <p14:creationId xmlns:p14="http://schemas.microsoft.com/office/powerpoint/2010/main" val="30506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ai trò của rừng đối với sự sống còn của toàn nhân loại">
            <a:extLst>
              <a:ext uri="{FF2B5EF4-FFF2-40B4-BE49-F238E27FC236}">
                <a16:creationId xmlns:a16="http://schemas.microsoft.com/office/drawing/2014/main" id="{1758A40B-6315-61DB-ECBD-80306070F73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7311083" y="-111211"/>
            <a:ext cx="9292281" cy="69692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CA9FB4-FACE-2C2F-4ED0-B1E351B2357C}"/>
              </a:ext>
            </a:extLst>
          </p:cNvPr>
          <p:cNvSpPr txBox="1"/>
          <p:nvPr/>
        </p:nvSpPr>
        <p:spPr>
          <a:xfrm>
            <a:off x="241890" y="363947"/>
            <a:ext cx="11472315" cy="536172"/>
          </a:xfrm>
          <a:prstGeom prst="rect">
            <a:avLst/>
          </a:prstGeom>
          <a:solidFill>
            <a:schemeClr val="accent2">
              <a:lumMod val="20000"/>
              <a:lumOff val="80000"/>
            </a:schemeClr>
          </a:solidFill>
        </p:spPr>
        <p:txBody>
          <a:bodyPr wrap="square" lIns="0" tIns="0" rIns="0" bIns="0" rtlCol="0" anchor="t">
            <a:spAutoFit/>
          </a:bodyPr>
          <a:lstStyle/>
          <a:p>
            <a:pPr>
              <a:lnSpc>
                <a:spcPts val="4657"/>
              </a:lnSpc>
            </a:pPr>
            <a:r>
              <a:rPr lang="en-US" sz="2800" b="1" dirty="0">
                <a:solidFill>
                  <a:schemeClr val="accent2">
                    <a:lumMod val="75000"/>
                  </a:schemeClr>
                </a:solidFill>
                <a:latin typeface="Times New Roman" panose="02020603050405020304" pitchFamily="18" charset="0"/>
                <a:cs typeface="Times New Roman" panose="02020603050405020304" pitchFamily="18" charset="0"/>
              </a:rPr>
              <a:t>1. HỆ THỐNG KIẾN THỨC</a:t>
            </a:r>
          </a:p>
        </p:txBody>
      </p:sp>
      <p:sp>
        <p:nvSpPr>
          <p:cNvPr id="3" name="TextBox 2">
            <a:extLst>
              <a:ext uri="{FF2B5EF4-FFF2-40B4-BE49-F238E27FC236}">
                <a16:creationId xmlns:a16="http://schemas.microsoft.com/office/drawing/2014/main" id="{4D45BDEC-38F6-137A-3B82-585558BFF555}"/>
              </a:ext>
            </a:extLst>
          </p:cNvPr>
          <p:cNvSpPr txBox="1"/>
          <p:nvPr/>
        </p:nvSpPr>
        <p:spPr>
          <a:xfrm>
            <a:off x="241890" y="1074509"/>
            <a:ext cx="11472315" cy="523220"/>
          </a:xfrm>
          <a:prstGeom prst="rect">
            <a:avLst/>
          </a:prstGeom>
          <a:solidFill>
            <a:schemeClr val="accent2">
              <a:lumMod val="60000"/>
              <a:lumOff val="40000"/>
            </a:schemeClr>
          </a:solidFill>
        </p:spPr>
        <p:txBody>
          <a:bodyPr wrap="square">
            <a:spAutoFit/>
          </a:bodyPr>
          <a:lstStyle/>
          <a:p>
            <a:pPr algn="just"/>
            <a:r>
              <a:rPr lang="en-VN" sz="2800" b="1" dirty="0">
                <a:solidFill>
                  <a:srgbClr val="000000"/>
                </a:solidFill>
                <a:effectLst/>
                <a:latin typeface="Times New Roman" panose="02020603050405020304" pitchFamily="18" charset="0"/>
                <a:ea typeface="Times New Roman" panose="02020603050405020304" pitchFamily="18" charset="0"/>
              </a:rPr>
              <a:t>Ý nghĩa, nhiệm vụ của việc bảo vệ và khai thác tài nguyên rừng bền vững</a:t>
            </a:r>
            <a:r>
              <a:rPr lang="en-VN" sz="2800" dirty="0">
                <a:effectLst/>
              </a:rPr>
              <a:t> </a:t>
            </a:r>
            <a:endParaRPr lang="en-VN" sz="2800" dirty="0"/>
          </a:p>
        </p:txBody>
      </p:sp>
      <p:sp>
        <p:nvSpPr>
          <p:cNvPr id="10" name="TextBox 9">
            <a:extLst>
              <a:ext uri="{FF2B5EF4-FFF2-40B4-BE49-F238E27FC236}">
                <a16:creationId xmlns:a16="http://schemas.microsoft.com/office/drawing/2014/main" id="{E3DA27BB-04F8-18D9-6F88-7A12C83E541D}"/>
              </a:ext>
            </a:extLst>
          </p:cNvPr>
          <p:cNvSpPr txBox="1"/>
          <p:nvPr/>
        </p:nvSpPr>
        <p:spPr>
          <a:xfrm>
            <a:off x="241890" y="2049175"/>
            <a:ext cx="1473211" cy="3539430"/>
          </a:xfrm>
          <a:prstGeom prst="rect">
            <a:avLst/>
          </a:prstGeom>
          <a:solidFill>
            <a:schemeClr val="accent1">
              <a:lumMod val="20000"/>
              <a:lumOff val="80000"/>
            </a:schemeClr>
          </a:solidFill>
        </p:spPr>
        <p:txBody>
          <a:bodyPr wrap="square">
            <a:spAutoFit/>
          </a:bodyPr>
          <a:lstStyle/>
          <a:p>
            <a:pPr algn="ctr"/>
            <a:r>
              <a:rPr lang="en-VN" sz="2800" dirty="0">
                <a:solidFill>
                  <a:srgbClr val="000000"/>
                </a:solidFill>
                <a:effectLst/>
                <a:latin typeface="Times New Roman" panose="02020603050405020304" pitchFamily="18" charset="0"/>
                <a:ea typeface="Times New Roman" panose="02020603050405020304" pitchFamily="18" charset="0"/>
              </a:rPr>
              <a:t>Ý nghĩa của việc bảo vệ và khai thác tài nguyên rừng bền vững</a:t>
            </a:r>
            <a:r>
              <a:rPr lang="en-VN" sz="2800" dirty="0">
                <a:effectLst/>
              </a:rPr>
              <a:t> </a:t>
            </a:r>
            <a:endParaRPr lang="en-VN" sz="2800" dirty="0"/>
          </a:p>
        </p:txBody>
      </p:sp>
      <p:sp>
        <p:nvSpPr>
          <p:cNvPr id="14" name="TextBox 13">
            <a:extLst>
              <a:ext uri="{FF2B5EF4-FFF2-40B4-BE49-F238E27FC236}">
                <a16:creationId xmlns:a16="http://schemas.microsoft.com/office/drawing/2014/main" id="{AA5DA062-F8A6-7BDD-3956-43260C059800}"/>
              </a:ext>
            </a:extLst>
          </p:cNvPr>
          <p:cNvSpPr txBox="1"/>
          <p:nvPr/>
        </p:nvSpPr>
        <p:spPr>
          <a:xfrm>
            <a:off x="1981199" y="2120924"/>
            <a:ext cx="9733006" cy="1043171"/>
          </a:xfrm>
          <a:prstGeom prst="rect">
            <a:avLst/>
          </a:prstGeom>
          <a:noFill/>
        </p:spPr>
        <p:txBody>
          <a:bodyPr wrap="square">
            <a:spAutoFit/>
          </a:bodyPr>
          <a:lstStyle/>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Duy trì và nâng cao chức năng phòng hộ và bảo vệ môi trường, bảo vệ nguồn nước, đất, chống xói mòn, bảo vệ khí hậu, </a:t>
            </a:r>
            <a:endParaRPr lang="en-VN" sz="2800" dirty="0">
              <a:effectLst/>
              <a:highlight>
                <a:srgbClr val="FFFFFF"/>
              </a:highlight>
              <a:latin typeface="Arial" panose="020B0604020202020204" pitchFamily="34" charset="0"/>
              <a:ea typeface="Arial" panose="020B0604020202020204" pitchFamily="34" charset="0"/>
            </a:endParaRPr>
          </a:p>
        </p:txBody>
      </p:sp>
      <p:sp>
        <p:nvSpPr>
          <p:cNvPr id="18" name="TextBox 17">
            <a:extLst>
              <a:ext uri="{FF2B5EF4-FFF2-40B4-BE49-F238E27FC236}">
                <a16:creationId xmlns:a16="http://schemas.microsoft.com/office/drawing/2014/main" id="{8EDD549D-3AC3-3285-7B28-174E5FFCD971}"/>
              </a:ext>
            </a:extLst>
          </p:cNvPr>
          <p:cNvSpPr txBox="1"/>
          <p:nvPr/>
        </p:nvSpPr>
        <p:spPr>
          <a:xfrm>
            <a:off x="1981198" y="4249474"/>
            <a:ext cx="9733005" cy="1538691"/>
          </a:xfrm>
          <a:prstGeom prst="rect">
            <a:avLst/>
          </a:prstGeom>
          <a:noFill/>
        </p:spPr>
        <p:txBody>
          <a:bodyPr wrap="square">
            <a:spAutoFit/>
          </a:bodyPr>
          <a:lstStyle/>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Bảo tồn đa dạng sinh học: bảo tồn nguồn gen các loài động, thực vật rừng quý hiếm, các hệ sinh thái rừng tự nhiên (môi trường sống tự nhiên của rất nhiều loài động, thực vật rừng quý, hiếm).</a:t>
            </a:r>
            <a:endParaRPr lang="en-VN" sz="2800" dirty="0">
              <a:effectLst/>
              <a:highlight>
                <a:srgbClr val="FFFFFF"/>
              </a:highligh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68223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CA9FB4-FACE-2C2F-4ED0-B1E351B2357C}"/>
              </a:ext>
            </a:extLst>
          </p:cNvPr>
          <p:cNvSpPr txBox="1"/>
          <p:nvPr/>
        </p:nvSpPr>
        <p:spPr>
          <a:xfrm>
            <a:off x="241890" y="363947"/>
            <a:ext cx="11137307" cy="536172"/>
          </a:xfrm>
          <a:prstGeom prst="rect">
            <a:avLst/>
          </a:prstGeom>
          <a:solidFill>
            <a:schemeClr val="accent2">
              <a:lumMod val="20000"/>
              <a:lumOff val="80000"/>
            </a:schemeClr>
          </a:solidFill>
        </p:spPr>
        <p:txBody>
          <a:bodyPr wrap="square" lIns="0" tIns="0" rIns="0" bIns="0" rtlCol="0" anchor="t">
            <a:spAutoFit/>
          </a:bodyPr>
          <a:lstStyle/>
          <a:p>
            <a:pPr>
              <a:lnSpc>
                <a:spcPts val="4657"/>
              </a:lnSpc>
            </a:pPr>
            <a:r>
              <a:rPr lang="en-US" sz="2800" b="1" dirty="0">
                <a:solidFill>
                  <a:schemeClr val="accent2">
                    <a:lumMod val="75000"/>
                  </a:schemeClr>
                </a:solidFill>
                <a:latin typeface="Times New Roman" panose="02020603050405020304" pitchFamily="18" charset="0"/>
                <a:cs typeface="Times New Roman" panose="02020603050405020304" pitchFamily="18" charset="0"/>
              </a:rPr>
              <a:t>1. HỆ THỐNG KIẾN THỨC</a:t>
            </a:r>
          </a:p>
        </p:txBody>
      </p:sp>
      <p:sp>
        <p:nvSpPr>
          <p:cNvPr id="3" name="TextBox 2">
            <a:extLst>
              <a:ext uri="{FF2B5EF4-FFF2-40B4-BE49-F238E27FC236}">
                <a16:creationId xmlns:a16="http://schemas.microsoft.com/office/drawing/2014/main" id="{4D45BDEC-38F6-137A-3B82-585558BFF555}"/>
              </a:ext>
            </a:extLst>
          </p:cNvPr>
          <p:cNvSpPr txBox="1"/>
          <p:nvPr/>
        </p:nvSpPr>
        <p:spPr>
          <a:xfrm>
            <a:off x="241890" y="1074509"/>
            <a:ext cx="11137309" cy="477054"/>
          </a:xfrm>
          <a:prstGeom prst="rect">
            <a:avLst/>
          </a:prstGeom>
          <a:solidFill>
            <a:schemeClr val="accent2">
              <a:lumMod val="60000"/>
              <a:lumOff val="40000"/>
            </a:schemeClr>
          </a:solidFill>
        </p:spPr>
        <p:txBody>
          <a:bodyPr wrap="square">
            <a:spAutoFit/>
          </a:bodyPr>
          <a:lstStyle/>
          <a:p>
            <a:pPr algn="ctr"/>
            <a:r>
              <a:rPr lang="en-VN" sz="2500" b="1" dirty="0">
                <a:solidFill>
                  <a:srgbClr val="000000"/>
                </a:solidFill>
                <a:effectLst/>
                <a:latin typeface="Times New Roman" panose="02020603050405020304" pitchFamily="18" charset="0"/>
                <a:ea typeface="Times New Roman" panose="02020603050405020304" pitchFamily="18" charset="0"/>
              </a:rPr>
              <a:t>Ý nghĩa, nhiệm vụ của việc bảo vệ và khai thác tài nguyên rừng bền vững</a:t>
            </a:r>
            <a:r>
              <a:rPr lang="en-VN" sz="2500" dirty="0">
                <a:effectLst/>
              </a:rPr>
              <a:t> </a:t>
            </a:r>
            <a:endParaRPr lang="en-VN" sz="2500" dirty="0"/>
          </a:p>
        </p:txBody>
      </p:sp>
      <p:sp>
        <p:nvSpPr>
          <p:cNvPr id="10" name="TextBox 9">
            <a:extLst>
              <a:ext uri="{FF2B5EF4-FFF2-40B4-BE49-F238E27FC236}">
                <a16:creationId xmlns:a16="http://schemas.microsoft.com/office/drawing/2014/main" id="{E3DA27BB-04F8-18D9-6F88-7A12C83E541D}"/>
              </a:ext>
            </a:extLst>
          </p:cNvPr>
          <p:cNvSpPr txBox="1"/>
          <p:nvPr/>
        </p:nvSpPr>
        <p:spPr>
          <a:xfrm>
            <a:off x="241890" y="2049175"/>
            <a:ext cx="1473211" cy="3539430"/>
          </a:xfrm>
          <a:prstGeom prst="rect">
            <a:avLst/>
          </a:prstGeom>
          <a:solidFill>
            <a:schemeClr val="accent1">
              <a:lumMod val="20000"/>
              <a:lumOff val="80000"/>
            </a:schemeClr>
          </a:solidFill>
        </p:spPr>
        <p:txBody>
          <a:bodyPr wrap="square">
            <a:spAutoFit/>
          </a:bodyPr>
          <a:lstStyle/>
          <a:p>
            <a:pPr algn="ctr"/>
            <a:r>
              <a:rPr lang="en-VN" sz="2800" dirty="0">
                <a:solidFill>
                  <a:srgbClr val="000000"/>
                </a:solidFill>
                <a:effectLst/>
                <a:latin typeface="Times New Roman" panose="02020603050405020304" pitchFamily="18" charset="0"/>
                <a:ea typeface="Times New Roman" panose="02020603050405020304" pitchFamily="18" charset="0"/>
              </a:rPr>
              <a:t>Ý nghĩa của việc bảo vệ và khai thác tài nguyên rừng bền vững</a:t>
            </a:r>
            <a:r>
              <a:rPr lang="en-VN" sz="2800" dirty="0">
                <a:effectLst/>
              </a:rPr>
              <a:t> </a:t>
            </a:r>
            <a:endParaRPr lang="en-VN" sz="2800" dirty="0"/>
          </a:p>
        </p:txBody>
      </p:sp>
      <p:sp>
        <p:nvSpPr>
          <p:cNvPr id="20" name="TextBox 19">
            <a:extLst>
              <a:ext uri="{FF2B5EF4-FFF2-40B4-BE49-F238E27FC236}">
                <a16:creationId xmlns:a16="http://schemas.microsoft.com/office/drawing/2014/main" id="{07F9C185-EA99-50D1-B750-69480AA501E0}"/>
              </a:ext>
            </a:extLst>
          </p:cNvPr>
          <p:cNvSpPr txBox="1"/>
          <p:nvPr/>
        </p:nvSpPr>
        <p:spPr>
          <a:xfrm>
            <a:off x="1981199" y="2049175"/>
            <a:ext cx="9397998" cy="1538691"/>
          </a:xfrm>
          <a:prstGeom prst="rect">
            <a:avLst/>
          </a:prstGeom>
          <a:noFill/>
        </p:spPr>
        <p:txBody>
          <a:bodyPr wrap="square">
            <a:spAutoFit/>
          </a:bodyPr>
          <a:lstStyle/>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Duy trì và nâng cao chức năng sản xuất của rừng (gỗ và lâm sản ngoài gỗ). Đảm bảo kinh doanh, sản xuất những sản phẩm và dịch vụ của rừng lâu dài, liên tục.</a:t>
            </a:r>
            <a:endParaRPr lang="en-VN" sz="2800" dirty="0">
              <a:effectLst/>
              <a:highlight>
                <a:srgbClr val="FFFFFF"/>
              </a:highlight>
              <a:latin typeface="Arial" panose="020B0604020202020204" pitchFamily="34" charset="0"/>
              <a:ea typeface="Arial" panose="020B0604020202020204" pitchFamily="34" charset="0"/>
            </a:endParaRPr>
          </a:p>
        </p:txBody>
      </p:sp>
      <p:sp>
        <p:nvSpPr>
          <p:cNvPr id="22" name="TextBox 21">
            <a:extLst>
              <a:ext uri="{FF2B5EF4-FFF2-40B4-BE49-F238E27FC236}">
                <a16:creationId xmlns:a16="http://schemas.microsoft.com/office/drawing/2014/main" id="{27C42974-6E88-47B1-2149-FF1FC42EC5DA}"/>
              </a:ext>
            </a:extLst>
          </p:cNvPr>
          <p:cNvSpPr txBox="1"/>
          <p:nvPr/>
        </p:nvSpPr>
        <p:spPr>
          <a:xfrm>
            <a:off x="1981199" y="4353238"/>
            <a:ext cx="9397997" cy="547650"/>
          </a:xfrm>
          <a:prstGeom prst="rect">
            <a:avLst/>
          </a:prstGeom>
          <a:noFill/>
        </p:spPr>
        <p:txBody>
          <a:bodyPr wrap="square">
            <a:spAutoFit/>
          </a:bodyPr>
          <a:lstStyle/>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Góp phần tạo việc làm và cải thiện sinh kế vùng nông thôn.</a:t>
            </a:r>
            <a:endParaRPr lang="en-VN" sz="2800" dirty="0">
              <a:effectLst/>
              <a:highlight>
                <a:srgbClr val="FFFFFF"/>
              </a:highlight>
              <a:latin typeface="Arial" panose="020B0604020202020204" pitchFamily="34" charset="0"/>
              <a:ea typeface="Arial" panose="020B0604020202020204" pitchFamily="34" charset="0"/>
            </a:endParaRPr>
          </a:p>
        </p:txBody>
      </p:sp>
      <p:pic>
        <p:nvPicPr>
          <p:cNvPr id="2" name="Picture 4" descr="Vai trò của rừng đối với sự sống còn của toàn nhân loại">
            <a:extLst>
              <a:ext uri="{FF2B5EF4-FFF2-40B4-BE49-F238E27FC236}">
                <a16:creationId xmlns:a16="http://schemas.microsoft.com/office/drawing/2014/main" id="{CB72D288-394E-3DAC-A876-83515659F4F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7311083" y="-111211"/>
            <a:ext cx="9292281" cy="696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300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B54463-F0BC-CC50-027D-4A3E4311E89F}"/>
              </a:ext>
            </a:extLst>
          </p:cNvPr>
          <p:cNvSpPr txBox="1"/>
          <p:nvPr/>
        </p:nvSpPr>
        <p:spPr>
          <a:xfrm>
            <a:off x="212861" y="566509"/>
            <a:ext cx="11137309" cy="477054"/>
          </a:xfrm>
          <a:prstGeom prst="rect">
            <a:avLst/>
          </a:prstGeom>
          <a:solidFill>
            <a:schemeClr val="accent2">
              <a:lumMod val="60000"/>
              <a:lumOff val="40000"/>
            </a:schemeClr>
          </a:solidFill>
        </p:spPr>
        <p:txBody>
          <a:bodyPr wrap="square">
            <a:spAutoFit/>
          </a:bodyPr>
          <a:lstStyle/>
          <a:p>
            <a:pPr algn="ctr"/>
            <a:r>
              <a:rPr lang="en-VN" sz="2500" b="1" dirty="0">
                <a:solidFill>
                  <a:srgbClr val="000000"/>
                </a:solidFill>
                <a:effectLst/>
                <a:latin typeface="Times New Roman" panose="02020603050405020304" pitchFamily="18" charset="0"/>
                <a:ea typeface="Times New Roman" panose="02020603050405020304" pitchFamily="18" charset="0"/>
              </a:rPr>
              <a:t>Ý nghĩa, nhiệm vụ của việc bảo vệ và khai thác tài nguyên rừng bền vững</a:t>
            </a:r>
            <a:r>
              <a:rPr lang="en-VN" sz="2500" dirty="0">
                <a:effectLst/>
              </a:rPr>
              <a:t> </a:t>
            </a:r>
            <a:endParaRPr lang="en-VN" sz="2500" dirty="0"/>
          </a:p>
        </p:txBody>
      </p:sp>
      <p:sp>
        <p:nvSpPr>
          <p:cNvPr id="6" name="TextBox 5">
            <a:extLst>
              <a:ext uri="{FF2B5EF4-FFF2-40B4-BE49-F238E27FC236}">
                <a16:creationId xmlns:a16="http://schemas.microsoft.com/office/drawing/2014/main" id="{9E6B98B8-18CA-C880-CE64-A714081EA31E}"/>
              </a:ext>
            </a:extLst>
          </p:cNvPr>
          <p:cNvSpPr txBox="1"/>
          <p:nvPr/>
        </p:nvSpPr>
        <p:spPr>
          <a:xfrm>
            <a:off x="212861" y="2982724"/>
            <a:ext cx="2351314" cy="954107"/>
          </a:xfrm>
          <a:prstGeom prst="rect">
            <a:avLst/>
          </a:prstGeom>
          <a:solidFill>
            <a:schemeClr val="accent1">
              <a:lumMod val="20000"/>
              <a:lumOff val="80000"/>
            </a:schemeClr>
          </a:solidFill>
        </p:spPr>
        <p:txBody>
          <a:bodyPr wrap="square">
            <a:spAutoFit/>
          </a:bodyPr>
          <a:lstStyle/>
          <a:p>
            <a:pPr algn="ctr"/>
            <a:r>
              <a:rPr lang="en-VN" sz="2800" dirty="0">
                <a:solidFill>
                  <a:srgbClr val="000000"/>
                </a:solidFill>
                <a:effectLst/>
                <a:latin typeface="Times New Roman" panose="02020603050405020304" pitchFamily="18" charset="0"/>
                <a:ea typeface="Times New Roman" panose="02020603050405020304" pitchFamily="18" charset="0"/>
              </a:rPr>
              <a:t>Nhiệm vụ của bảo vệ rừng</a:t>
            </a:r>
            <a:r>
              <a:rPr lang="en-VN" sz="2800" dirty="0">
                <a:effectLst/>
              </a:rPr>
              <a:t> </a:t>
            </a:r>
            <a:endParaRPr lang="en-VN" sz="2800" dirty="0"/>
          </a:p>
        </p:txBody>
      </p:sp>
      <p:sp>
        <p:nvSpPr>
          <p:cNvPr id="8" name="TextBox 7">
            <a:extLst>
              <a:ext uri="{FF2B5EF4-FFF2-40B4-BE49-F238E27FC236}">
                <a16:creationId xmlns:a16="http://schemas.microsoft.com/office/drawing/2014/main" id="{E5484AA4-20DA-696D-E539-8EFECE237DFF}"/>
              </a:ext>
            </a:extLst>
          </p:cNvPr>
          <p:cNvSpPr txBox="1"/>
          <p:nvPr/>
        </p:nvSpPr>
        <p:spPr>
          <a:xfrm>
            <a:off x="3294741" y="2634391"/>
            <a:ext cx="6096000" cy="1692579"/>
          </a:xfrm>
          <a:prstGeom prst="rect">
            <a:avLst/>
          </a:prstGeom>
          <a:noFill/>
        </p:spPr>
        <p:txBody>
          <a:bodyPr wrap="square">
            <a:spAutoFit/>
          </a:bodyPr>
          <a:lstStyle/>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Nhiệm vụ của chủ rừng.</a:t>
            </a:r>
            <a:endParaRPr lang="en-VN" sz="2800" dirty="0">
              <a:effectLst/>
              <a:highlight>
                <a:srgbClr val="FFFFFF"/>
              </a:highlight>
              <a:latin typeface="Arial" panose="020B0604020202020204" pitchFamily="34" charset="0"/>
              <a:ea typeface="Arial" panose="020B0604020202020204" pitchFamily="34" charset="0"/>
            </a:endParaRPr>
          </a:p>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Nhiệm vụ của toàn dân.</a:t>
            </a:r>
            <a:endParaRPr lang="en-VN" sz="2800" dirty="0">
              <a:effectLst/>
              <a:highlight>
                <a:srgbClr val="FFFFFF"/>
              </a:highlight>
              <a:latin typeface="Arial" panose="020B0604020202020204" pitchFamily="34" charset="0"/>
              <a:ea typeface="Arial" panose="020B0604020202020204" pitchFamily="34" charset="0"/>
            </a:endParaRPr>
          </a:p>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Nhiệm vụ của các cấp quản lí.</a:t>
            </a:r>
            <a:endParaRPr lang="en-VN" sz="2800" dirty="0">
              <a:effectLst/>
              <a:highlight>
                <a:srgbClr val="FFFFFF"/>
              </a:highlight>
              <a:latin typeface="Arial" panose="020B0604020202020204" pitchFamily="34" charset="0"/>
              <a:ea typeface="Arial" panose="020B0604020202020204" pitchFamily="34" charset="0"/>
            </a:endParaRPr>
          </a:p>
        </p:txBody>
      </p:sp>
      <p:pic>
        <p:nvPicPr>
          <p:cNvPr id="2" name="Picture 4" descr="Vai trò của rừng đối với sự sống còn của toàn nhân loại">
            <a:extLst>
              <a:ext uri="{FF2B5EF4-FFF2-40B4-BE49-F238E27FC236}">
                <a16:creationId xmlns:a16="http://schemas.microsoft.com/office/drawing/2014/main" id="{B2B6D3C6-936F-D062-12C7-7E69B985028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7311083" y="-111211"/>
            <a:ext cx="9292281" cy="696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55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0B6FA5-13E2-208F-2015-11C9C6CA6214}"/>
              </a:ext>
            </a:extLst>
          </p:cNvPr>
          <p:cNvSpPr txBox="1"/>
          <p:nvPr/>
        </p:nvSpPr>
        <p:spPr>
          <a:xfrm>
            <a:off x="241890" y="319766"/>
            <a:ext cx="11572738" cy="523220"/>
          </a:xfrm>
          <a:prstGeom prst="rect">
            <a:avLst/>
          </a:prstGeom>
          <a:solidFill>
            <a:schemeClr val="accent2">
              <a:lumMod val="60000"/>
              <a:lumOff val="40000"/>
            </a:schemeClr>
          </a:solidFill>
        </p:spPr>
        <p:txBody>
          <a:bodyPr wrap="square">
            <a:spAutoFit/>
          </a:bodyPr>
          <a:lstStyle/>
          <a:p>
            <a:pPr algn="ctr"/>
            <a:r>
              <a:rPr lang="en-VN" sz="2800" b="1" dirty="0">
                <a:solidFill>
                  <a:srgbClr val="000000"/>
                </a:solidFill>
                <a:effectLst/>
                <a:latin typeface="Times New Roman" panose="02020603050405020304" pitchFamily="18" charset="0"/>
                <a:ea typeface="Times New Roman" panose="02020603050405020304" pitchFamily="18" charset="0"/>
              </a:rPr>
              <a:t>Ý nghĩa, nhiệm vụ của việc bảo vệ và khai thác tài nguyên rừng bền vững</a:t>
            </a:r>
            <a:r>
              <a:rPr lang="en-VN" sz="2800" dirty="0">
                <a:effectLst/>
              </a:rPr>
              <a:t> </a:t>
            </a:r>
            <a:endParaRPr lang="en-VN" sz="2800" dirty="0"/>
          </a:p>
        </p:txBody>
      </p:sp>
      <p:sp>
        <p:nvSpPr>
          <p:cNvPr id="6" name="TextBox 5">
            <a:extLst>
              <a:ext uri="{FF2B5EF4-FFF2-40B4-BE49-F238E27FC236}">
                <a16:creationId xmlns:a16="http://schemas.microsoft.com/office/drawing/2014/main" id="{B569919B-6D41-F02A-7534-C153B2D6CE40}"/>
              </a:ext>
            </a:extLst>
          </p:cNvPr>
          <p:cNvSpPr txBox="1"/>
          <p:nvPr/>
        </p:nvSpPr>
        <p:spPr>
          <a:xfrm>
            <a:off x="241890" y="2057791"/>
            <a:ext cx="1644967" cy="2677656"/>
          </a:xfrm>
          <a:prstGeom prst="rect">
            <a:avLst/>
          </a:prstGeom>
          <a:solidFill>
            <a:schemeClr val="accent1">
              <a:lumMod val="20000"/>
              <a:lumOff val="80000"/>
            </a:schemeClr>
          </a:solidFill>
        </p:spPr>
        <p:txBody>
          <a:bodyPr wrap="square">
            <a:spAutoFit/>
          </a:bodyPr>
          <a:lstStyle/>
          <a:p>
            <a:pPr algn="just"/>
            <a:r>
              <a:rPr lang="en-VN" sz="2800" dirty="0">
                <a:solidFill>
                  <a:srgbClr val="000000"/>
                </a:solidFill>
                <a:effectLst/>
                <a:latin typeface="Times New Roman" panose="02020603050405020304" pitchFamily="18" charset="0"/>
                <a:ea typeface="Times New Roman" panose="02020603050405020304" pitchFamily="18" charset="0"/>
              </a:rPr>
              <a:t>Nhiệm vụ của khai thác tài nguyên rừng bền vững</a:t>
            </a:r>
            <a:r>
              <a:rPr lang="en-VN" sz="2800" dirty="0">
                <a:effectLst/>
              </a:rPr>
              <a:t> </a:t>
            </a:r>
            <a:endParaRPr lang="en-VN" sz="2800" dirty="0"/>
          </a:p>
        </p:txBody>
      </p:sp>
      <p:sp>
        <p:nvSpPr>
          <p:cNvPr id="8" name="TextBox 7">
            <a:extLst>
              <a:ext uri="{FF2B5EF4-FFF2-40B4-BE49-F238E27FC236}">
                <a16:creationId xmlns:a16="http://schemas.microsoft.com/office/drawing/2014/main" id="{34EF6967-66BE-263B-CEE3-711839ED0AB0}"/>
              </a:ext>
            </a:extLst>
          </p:cNvPr>
          <p:cNvSpPr txBox="1"/>
          <p:nvPr/>
        </p:nvSpPr>
        <p:spPr>
          <a:xfrm>
            <a:off x="2119085" y="1214299"/>
            <a:ext cx="9695543" cy="4819589"/>
          </a:xfrm>
          <a:prstGeom prst="rect">
            <a:avLst/>
          </a:prstGeom>
          <a:noFill/>
        </p:spPr>
        <p:txBody>
          <a:bodyPr wrap="square">
            <a:spAutoFit/>
          </a:bodyPr>
          <a:lstStyle/>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Khai thác lâm sản trong mỗi loại rừng cần thực hiện theo quy định của pháp luật về bảo vệ và phát triển rừng, bảo vệ môi trường và bảo tồn đa dạng sinh học; phù hợp với chiến lược phát triển lâm nghiệp, theo đúng kế hoạch bảo vệ và phát triển rừng.</a:t>
            </a:r>
          </a:p>
          <a:p>
            <a:pPr algn="just">
              <a:lnSpc>
                <a:spcPct val="115000"/>
              </a:lnSpc>
              <a:spcBef>
                <a:spcPts val="600"/>
              </a:spcBef>
            </a:pPr>
            <a:endParaRPr lang="en-VN" sz="2800" dirty="0">
              <a:effectLst/>
              <a:highlight>
                <a:srgbClr val="FFFFFF"/>
              </a:highlight>
              <a:latin typeface="Arial" panose="020B0604020202020204" pitchFamily="34" charset="0"/>
              <a:ea typeface="Arial" panose="020B0604020202020204" pitchFamily="34" charset="0"/>
            </a:endParaRPr>
          </a:p>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Đảm bảo thực hiện các biện pháp tái sinh rừng và trồng rừng.</a:t>
            </a:r>
          </a:p>
          <a:p>
            <a:pPr algn="just">
              <a:lnSpc>
                <a:spcPct val="115000"/>
              </a:lnSpc>
              <a:spcBef>
                <a:spcPts val="600"/>
              </a:spcBef>
            </a:pPr>
            <a:endParaRPr lang="en-VN" sz="2800" dirty="0">
              <a:effectLst/>
              <a:highlight>
                <a:srgbClr val="FFFFFF"/>
              </a:highlight>
              <a:latin typeface="Arial" panose="020B0604020202020204" pitchFamily="34" charset="0"/>
              <a:ea typeface="Arial" panose="020B0604020202020204" pitchFamily="34" charset="0"/>
            </a:endParaRPr>
          </a:p>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Khai thác không lạm vào vốn rừng: sản lượng gỗ của loài được khai thác không lớn hơn lượng gỗ tăng trưởng của loài đó.</a:t>
            </a:r>
            <a:endParaRPr lang="en-VN" sz="2800" dirty="0">
              <a:effectLst/>
              <a:highlight>
                <a:srgbClr val="FFFFFF"/>
              </a:highlight>
              <a:latin typeface="Arial" panose="020B0604020202020204" pitchFamily="34" charset="0"/>
              <a:ea typeface="Arial" panose="020B0604020202020204" pitchFamily="34" charset="0"/>
            </a:endParaRPr>
          </a:p>
        </p:txBody>
      </p:sp>
      <p:pic>
        <p:nvPicPr>
          <p:cNvPr id="2" name="Picture 4" descr="Vai trò của rừng đối với sự sống còn của toàn nhân loại">
            <a:extLst>
              <a:ext uri="{FF2B5EF4-FFF2-40B4-BE49-F238E27FC236}">
                <a16:creationId xmlns:a16="http://schemas.microsoft.com/office/drawing/2014/main" id="{1DC5D105-0943-6234-EB26-DFE36881B7E3}"/>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7311083" y="-111211"/>
            <a:ext cx="9292281" cy="696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430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0B6FA5-13E2-208F-2015-11C9C6CA6214}"/>
              </a:ext>
            </a:extLst>
          </p:cNvPr>
          <p:cNvSpPr txBox="1"/>
          <p:nvPr/>
        </p:nvSpPr>
        <p:spPr>
          <a:xfrm>
            <a:off x="241890" y="319766"/>
            <a:ext cx="11572738" cy="523220"/>
          </a:xfrm>
          <a:prstGeom prst="rect">
            <a:avLst/>
          </a:prstGeom>
          <a:solidFill>
            <a:schemeClr val="accent2">
              <a:lumMod val="60000"/>
              <a:lumOff val="40000"/>
            </a:schemeClr>
          </a:solidFill>
        </p:spPr>
        <p:txBody>
          <a:bodyPr wrap="square">
            <a:spAutoFit/>
          </a:bodyPr>
          <a:lstStyle/>
          <a:p>
            <a:pPr algn="ctr"/>
            <a:r>
              <a:rPr lang="en-VN" sz="2800" b="1" dirty="0">
                <a:solidFill>
                  <a:srgbClr val="000000"/>
                </a:solidFill>
                <a:effectLst/>
                <a:latin typeface="Times New Roman" panose="02020603050405020304" pitchFamily="18" charset="0"/>
                <a:ea typeface="Times New Roman" panose="02020603050405020304" pitchFamily="18" charset="0"/>
              </a:rPr>
              <a:t>Ý nghĩa, nhiệm vụ của việc bảo vệ và khai thác tài nguyên rừng bền vững</a:t>
            </a:r>
            <a:r>
              <a:rPr lang="en-VN" sz="2800" dirty="0">
                <a:effectLst/>
              </a:rPr>
              <a:t> </a:t>
            </a:r>
            <a:endParaRPr lang="en-VN" sz="2800" dirty="0"/>
          </a:p>
        </p:txBody>
      </p:sp>
      <p:sp>
        <p:nvSpPr>
          <p:cNvPr id="6" name="TextBox 5">
            <a:extLst>
              <a:ext uri="{FF2B5EF4-FFF2-40B4-BE49-F238E27FC236}">
                <a16:creationId xmlns:a16="http://schemas.microsoft.com/office/drawing/2014/main" id="{B569919B-6D41-F02A-7534-C153B2D6CE40}"/>
              </a:ext>
            </a:extLst>
          </p:cNvPr>
          <p:cNvSpPr txBox="1"/>
          <p:nvPr/>
        </p:nvSpPr>
        <p:spPr>
          <a:xfrm>
            <a:off x="241890" y="2057791"/>
            <a:ext cx="1644967" cy="2677656"/>
          </a:xfrm>
          <a:prstGeom prst="rect">
            <a:avLst/>
          </a:prstGeom>
          <a:solidFill>
            <a:schemeClr val="accent1">
              <a:lumMod val="20000"/>
              <a:lumOff val="80000"/>
            </a:schemeClr>
          </a:solidFill>
        </p:spPr>
        <p:txBody>
          <a:bodyPr wrap="square">
            <a:spAutoFit/>
          </a:bodyPr>
          <a:lstStyle/>
          <a:p>
            <a:pPr algn="just"/>
            <a:r>
              <a:rPr lang="en-VN" sz="2800" dirty="0">
                <a:solidFill>
                  <a:srgbClr val="000000"/>
                </a:solidFill>
                <a:effectLst/>
                <a:latin typeface="Times New Roman" panose="02020603050405020304" pitchFamily="18" charset="0"/>
                <a:ea typeface="Times New Roman" panose="02020603050405020304" pitchFamily="18" charset="0"/>
              </a:rPr>
              <a:t>Nhiệm vụ của khai thác tài nguyên rừng bền vững</a:t>
            </a:r>
            <a:r>
              <a:rPr lang="en-VN" sz="2800" dirty="0">
                <a:effectLst/>
              </a:rPr>
              <a:t> </a:t>
            </a:r>
            <a:endParaRPr lang="en-VN" sz="2800" dirty="0"/>
          </a:p>
        </p:txBody>
      </p:sp>
      <p:sp>
        <p:nvSpPr>
          <p:cNvPr id="8" name="TextBox 7">
            <a:extLst>
              <a:ext uri="{FF2B5EF4-FFF2-40B4-BE49-F238E27FC236}">
                <a16:creationId xmlns:a16="http://schemas.microsoft.com/office/drawing/2014/main" id="{34EF6967-66BE-263B-CEE3-711839ED0AB0}"/>
              </a:ext>
            </a:extLst>
          </p:cNvPr>
          <p:cNvSpPr txBox="1"/>
          <p:nvPr/>
        </p:nvSpPr>
        <p:spPr>
          <a:xfrm>
            <a:off x="2119085" y="1591670"/>
            <a:ext cx="9695543" cy="3674660"/>
          </a:xfrm>
          <a:prstGeom prst="rect">
            <a:avLst/>
          </a:prstGeom>
          <a:noFill/>
        </p:spPr>
        <p:txBody>
          <a:bodyPr wrap="square">
            <a:spAutoFit/>
          </a:bodyPr>
          <a:lstStyle/>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Áp dụng các biện pháp, kĩ thuật khai thác lâm sản phù hợp nhằm hạn chế tác động xấu tới môi trường rừng và đa dạng sinh học, duy trì được chức năng phòng hộ của rừng.</a:t>
            </a:r>
          </a:p>
          <a:p>
            <a:pPr algn="just">
              <a:lnSpc>
                <a:spcPct val="115000"/>
              </a:lnSpc>
              <a:spcBef>
                <a:spcPts val="600"/>
              </a:spcBef>
            </a:pPr>
            <a:endParaRPr lang="en-VN" sz="2800" dirty="0">
              <a:effectLst/>
              <a:highlight>
                <a:srgbClr val="FFFFFF"/>
              </a:highlight>
              <a:latin typeface="Arial" panose="020B0604020202020204" pitchFamily="34" charset="0"/>
              <a:ea typeface="Arial" panose="020B0604020202020204" pitchFamily="34" charset="0"/>
            </a:endParaRPr>
          </a:p>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Cần tuân thủ nghiêm ngặt quy định của pháp luật đối với việc khai thác các loài động, thực vật rừng quý, hiếm và các loài được ưu tiên bảo vệ.</a:t>
            </a:r>
            <a:endParaRPr lang="en-VN" sz="2800" dirty="0">
              <a:effectLst/>
              <a:highlight>
                <a:srgbClr val="FFFFFF"/>
              </a:highlight>
              <a:latin typeface="Arial" panose="020B0604020202020204" pitchFamily="34" charset="0"/>
              <a:ea typeface="Arial" panose="020B0604020202020204" pitchFamily="34" charset="0"/>
            </a:endParaRPr>
          </a:p>
        </p:txBody>
      </p:sp>
      <p:pic>
        <p:nvPicPr>
          <p:cNvPr id="2" name="Picture 4" descr="Vai trò của rừng đối với sự sống còn của toàn nhân loại">
            <a:extLst>
              <a:ext uri="{FF2B5EF4-FFF2-40B4-BE49-F238E27FC236}">
                <a16:creationId xmlns:a16="http://schemas.microsoft.com/office/drawing/2014/main" id="{BAB2E917-77D2-F9DE-B219-54C3467F6E5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7311083" y="-111211"/>
            <a:ext cx="9292281" cy="696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19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D24A33-BF59-BF61-B1B4-B0140F1EDF33}"/>
              </a:ext>
            </a:extLst>
          </p:cNvPr>
          <p:cNvSpPr txBox="1"/>
          <p:nvPr/>
        </p:nvSpPr>
        <p:spPr>
          <a:xfrm>
            <a:off x="362857" y="199962"/>
            <a:ext cx="8810172" cy="523220"/>
          </a:xfrm>
          <a:prstGeom prst="rect">
            <a:avLst/>
          </a:prstGeom>
          <a:solidFill>
            <a:schemeClr val="accent2">
              <a:lumMod val="40000"/>
              <a:lumOff val="60000"/>
            </a:schemeClr>
          </a:solidFill>
        </p:spPr>
        <p:txBody>
          <a:bodyPr wrap="square">
            <a:spAutoFit/>
          </a:bodyPr>
          <a:lstStyle/>
          <a:p>
            <a:r>
              <a:rPr lang="en-VN" sz="2800" b="1" dirty="0">
                <a:solidFill>
                  <a:srgbClr val="000000"/>
                </a:solidFill>
                <a:effectLst/>
                <a:latin typeface="Times New Roman" panose="02020603050405020304" pitchFamily="18" charset="0"/>
                <a:ea typeface="Times New Roman" panose="02020603050405020304" pitchFamily="18" charset="0"/>
              </a:rPr>
              <a:t>Thực trạng trồng, chăm sóc, bảo vệ và khai thác rừng</a:t>
            </a:r>
            <a:r>
              <a:rPr lang="en-VN" sz="2800" dirty="0">
                <a:effectLst/>
              </a:rPr>
              <a:t> </a:t>
            </a:r>
            <a:endParaRPr lang="en-VN" sz="2800" dirty="0"/>
          </a:p>
        </p:txBody>
      </p:sp>
      <p:sp>
        <p:nvSpPr>
          <p:cNvPr id="3" name="TextBox 2">
            <a:extLst>
              <a:ext uri="{FF2B5EF4-FFF2-40B4-BE49-F238E27FC236}">
                <a16:creationId xmlns:a16="http://schemas.microsoft.com/office/drawing/2014/main" id="{4CBDC87A-F1CB-11DD-DB65-9830D80E5C4B}"/>
              </a:ext>
            </a:extLst>
          </p:cNvPr>
          <p:cNvSpPr txBox="1"/>
          <p:nvPr/>
        </p:nvSpPr>
        <p:spPr>
          <a:xfrm>
            <a:off x="362856" y="896647"/>
            <a:ext cx="5130793" cy="523220"/>
          </a:xfrm>
          <a:prstGeom prst="rect">
            <a:avLst/>
          </a:prstGeom>
          <a:solidFill>
            <a:schemeClr val="accent1">
              <a:lumMod val="40000"/>
              <a:lumOff val="60000"/>
            </a:schemeClr>
          </a:solidFill>
        </p:spPr>
        <p:txBody>
          <a:bodyPr wrap="square">
            <a:spAutoFit/>
          </a:bodyPr>
          <a:lstStyle/>
          <a:p>
            <a:r>
              <a:rPr lang="en-VN" sz="2800" dirty="0">
                <a:solidFill>
                  <a:srgbClr val="000000"/>
                </a:solidFill>
                <a:effectLst/>
                <a:latin typeface="Times New Roman" panose="02020603050405020304" pitchFamily="18" charset="0"/>
                <a:ea typeface="Times New Roman" panose="02020603050405020304" pitchFamily="18" charset="0"/>
              </a:rPr>
              <a:t>Thực trạng trồng và chăm sóc</a:t>
            </a:r>
            <a:r>
              <a:rPr lang="en-VN" sz="2800" dirty="0">
                <a:effectLst/>
              </a:rPr>
              <a:t> </a:t>
            </a:r>
            <a:endParaRPr lang="en-VN" sz="2800" dirty="0"/>
          </a:p>
        </p:txBody>
      </p:sp>
      <p:sp>
        <p:nvSpPr>
          <p:cNvPr id="6" name="TextBox 5">
            <a:extLst>
              <a:ext uri="{FF2B5EF4-FFF2-40B4-BE49-F238E27FC236}">
                <a16:creationId xmlns:a16="http://schemas.microsoft.com/office/drawing/2014/main" id="{C20E28CF-7C1F-542B-B7F3-4A3EC1EE30E9}"/>
              </a:ext>
            </a:extLst>
          </p:cNvPr>
          <p:cNvSpPr txBox="1"/>
          <p:nvPr/>
        </p:nvSpPr>
        <p:spPr>
          <a:xfrm>
            <a:off x="6698341" y="896647"/>
            <a:ext cx="5238275" cy="523220"/>
          </a:xfrm>
          <a:prstGeom prst="rect">
            <a:avLst/>
          </a:prstGeom>
          <a:solidFill>
            <a:schemeClr val="accent1">
              <a:lumMod val="40000"/>
              <a:lumOff val="60000"/>
            </a:schemeClr>
          </a:solidFill>
        </p:spPr>
        <p:txBody>
          <a:bodyPr wrap="square">
            <a:spAutoFit/>
          </a:bodyPr>
          <a:lstStyle/>
          <a:p>
            <a:r>
              <a:rPr lang="en-VN" sz="2800" dirty="0">
                <a:solidFill>
                  <a:srgbClr val="000000"/>
                </a:solidFill>
                <a:effectLst/>
                <a:latin typeface="Times New Roman" panose="02020603050405020304" pitchFamily="18" charset="0"/>
                <a:ea typeface="Times New Roman" panose="02020603050405020304" pitchFamily="18" charset="0"/>
              </a:rPr>
              <a:t>Thực trạng bảo vệ, khai thác rừng</a:t>
            </a:r>
            <a:r>
              <a:rPr lang="en-VN" sz="2800" dirty="0">
                <a:effectLst/>
              </a:rPr>
              <a:t> </a:t>
            </a:r>
            <a:endParaRPr lang="en-VN" sz="2800" dirty="0"/>
          </a:p>
        </p:txBody>
      </p:sp>
      <p:sp>
        <p:nvSpPr>
          <p:cNvPr id="8" name="TextBox 7">
            <a:extLst>
              <a:ext uri="{FF2B5EF4-FFF2-40B4-BE49-F238E27FC236}">
                <a16:creationId xmlns:a16="http://schemas.microsoft.com/office/drawing/2014/main" id="{B5EAF77B-78E3-1387-F601-EF3CC148174A}"/>
              </a:ext>
            </a:extLst>
          </p:cNvPr>
          <p:cNvSpPr txBox="1"/>
          <p:nvPr/>
        </p:nvSpPr>
        <p:spPr>
          <a:xfrm>
            <a:off x="362856" y="1769828"/>
            <a:ext cx="5239657" cy="4511813"/>
          </a:xfrm>
          <a:prstGeom prst="rect">
            <a:avLst/>
          </a:prstGeom>
          <a:noFill/>
        </p:spPr>
        <p:txBody>
          <a:bodyPr wrap="square">
            <a:spAutoFit/>
          </a:bodyPr>
          <a:lstStyle/>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Trong hơn 30 năm qua, công tác trồng rừng ở nước ta đã có nhiều chuyển biến tích cực, nhờ đó tỉ lệ che phủ rừng ngày càng tăng. Từ giữa những năm 1990 đến nay, diện tích rừng trồng của nước ta đã tăng liên tục và phát triển ổn định nhờ các chương trình. chính sách phát triển rừng quốc gia...</a:t>
            </a:r>
            <a:endParaRPr lang="en-VN" sz="2800" dirty="0">
              <a:effectLst/>
              <a:highlight>
                <a:srgbClr val="FFFFFF"/>
              </a:highlight>
              <a:latin typeface="Arial" panose="020B0604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42F574F0-256B-D352-BBF1-35BBCCB14E57}"/>
              </a:ext>
            </a:extLst>
          </p:cNvPr>
          <p:cNvSpPr txBox="1"/>
          <p:nvPr/>
        </p:nvSpPr>
        <p:spPr>
          <a:xfrm>
            <a:off x="6589489" y="1953822"/>
            <a:ext cx="6096000" cy="1120115"/>
          </a:xfrm>
          <a:prstGeom prst="rect">
            <a:avLst/>
          </a:prstGeom>
          <a:noFill/>
        </p:spPr>
        <p:txBody>
          <a:bodyPr wrap="square">
            <a:spAutoFit/>
          </a:bodyPr>
          <a:lstStyle/>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Thực trạng bảo vệ rừng</a:t>
            </a:r>
            <a:endParaRPr lang="en-VN" sz="2800" dirty="0">
              <a:effectLst/>
              <a:highlight>
                <a:srgbClr val="FFFFFF"/>
              </a:highlight>
              <a:latin typeface="Arial" panose="020B0604020202020204" pitchFamily="34" charset="0"/>
              <a:ea typeface="Arial" panose="020B0604020202020204" pitchFamily="34" charset="0"/>
            </a:endParaRPr>
          </a:p>
          <a:p>
            <a:pPr algn="just">
              <a:lnSpc>
                <a:spcPct val="115000"/>
              </a:lnSpc>
              <a:spcBef>
                <a:spcPts val="600"/>
              </a:spcBef>
            </a:pPr>
            <a:r>
              <a:rPr lang="en-VN" sz="2800" dirty="0">
                <a:solidFill>
                  <a:srgbClr val="000000"/>
                </a:solidFill>
                <a:effectLst/>
                <a:highlight>
                  <a:srgbClr val="FFFFFF"/>
                </a:highlight>
                <a:latin typeface="Times New Roman" panose="02020603050405020304" pitchFamily="18" charset="0"/>
                <a:ea typeface="Times New Roman" panose="02020603050405020304" pitchFamily="18" charset="0"/>
              </a:rPr>
              <a:t>+ Thực trạng khai thác rừng</a:t>
            </a:r>
            <a:endParaRPr lang="en-VN" sz="2800" dirty="0">
              <a:effectLst/>
              <a:highlight>
                <a:srgbClr val="FFFFFF"/>
              </a:highlight>
              <a:latin typeface="Arial" panose="020B0604020202020204" pitchFamily="34" charset="0"/>
              <a:ea typeface="Arial" panose="020B0604020202020204" pitchFamily="34" charset="0"/>
            </a:endParaRPr>
          </a:p>
        </p:txBody>
      </p:sp>
      <p:cxnSp>
        <p:nvCxnSpPr>
          <p:cNvPr id="11" name="Straight Connector 10">
            <a:extLst>
              <a:ext uri="{FF2B5EF4-FFF2-40B4-BE49-F238E27FC236}">
                <a16:creationId xmlns:a16="http://schemas.microsoft.com/office/drawing/2014/main" id="{37AA1E5D-5B8C-7672-930B-1C0454A88D12}"/>
              </a:ext>
            </a:extLst>
          </p:cNvPr>
          <p:cNvCxnSpPr>
            <a:cxnSpLocks/>
          </p:cNvCxnSpPr>
          <p:nvPr/>
        </p:nvCxnSpPr>
        <p:spPr>
          <a:xfrm flipV="1">
            <a:off x="6096000" y="896647"/>
            <a:ext cx="0" cy="5242896"/>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936222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3606</TotalTime>
  <Words>2114</Words>
  <PresentationFormat>Widescreen</PresentationFormat>
  <Paragraphs>111</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PowerPoint Presentation</vt:lpstr>
      <vt:lpstr>LUYỆN TẬP</vt:lpstr>
      <vt:lpstr>LUYỆN TẬP</vt:lpstr>
      <vt:lpstr>LUYỆN TẬP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2024-03-06T02:54:53Z</dcterms:created>
  <dcterms:modified xsi:type="dcterms:W3CDTF">2024-07-29T07:50:47Z</dcterms:modified>
</cp:coreProperties>
</file>