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sldIdLst>
    <p:sldId id="274" r:id="rId2"/>
    <p:sldId id="280" r:id="rId3"/>
    <p:sldId id="281" r:id="rId4"/>
    <p:sldId id="282" r:id="rId5"/>
    <p:sldId id="283" r:id="rId6"/>
    <p:sldId id="284" r:id="rId7"/>
    <p:sldId id="294" r:id="rId8"/>
    <p:sldId id="296" r:id="rId9"/>
    <p:sldId id="297" r:id="rId10"/>
    <p:sldId id="291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A06AA"/>
    <a:srgbClr val="66FF33"/>
    <a:srgbClr val="4C5709"/>
    <a:srgbClr val="5F01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75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0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10" Type="http://schemas.openxmlformats.org/officeDocument/2006/relationships/image" Target="../media/image33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6711CD0-F59C-4A2D-A751-4FFC16C9C24A}" type="datetimeFigureOut">
              <a:rPr lang="en-US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9F19DDB-DAE3-4A69-93A6-7DECE46C7F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486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026AB7-5609-4E26-8A62-3B28C644CFEE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DB1CB-C293-48A6-AC96-B15327072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730F33-BD5E-41C2-9639-548B1B034DAC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99EF-8FD0-45D5-8913-DFCAB7E74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AAFDB6-B064-4CC6-B780-A9001697FBF2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CC76-CD98-4E35-BCEE-12C9FF217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A345E9-FE72-4633-A4FF-7C44ADC0F4E4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B7A9E-C853-4051-AB5F-8AC7EF9DFC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19F18F-6DF2-4F20-BA73-07179B2DBDD4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A870-6EE7-4168-AB23-165D4C52D9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24BCA0-144C-4AFE-A03E-9457D1CE9C1A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3852-F2A9-4F98-84A0-23E31E5D03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3C87AD-9DF0-4948-B546-A07FA9B09256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9369B-C5E8-4E3D-9B1A-4AFC87443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039495-50AF-47FF-BA82-E5E14715660E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4FF77-DE65-4F7C-9331-296F7D4EA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0723AA-36F9-4DDB-853B-4F155752771A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F724D-2E4D-4A2F-BCD9-2D8097A4B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ECE7F8-C4E7-4AAA-AB6B-8D9CA533C5A2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3433-B067-4168-AC36-9EE4D993FF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2DD10B-CBAA-4E09-9912-A51FBC6B968F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1A48-B72E-42BE-9225-4C9E2FD68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70A18D-DC49-41C9-99D1-E7F5943AA309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09A80-3A15-43B1-94D8-F6079A81C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7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oleObject" Target="../embeddings/oleObject15.bin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11" Type="http://schemas.openxmlformats.org/officeDocument/2006/relationships/image" Target="../media/image22.wmf"/><Relationship Id="rId5" Type="http://schemas.openxmlformats.org/officeDocument/2006/relationships/oleObject" Target="../embeddings/oleObject16.bin"/><Relationship Id="rId10" Type="http://schemas.openxmlformats.org/officeDocument/2006/relationships/oleObject" Target="../embeddings/oleObject18.bin"/><Relationship Id="rId4" Type="http://schemas.openxmlformats.org/officeDocument/2006/relationships/image" Target="../media/image19.wmf"/><Relationship Id="rId9" Type="http://schemas.openxmlformats.org/officeDocument/2006/relationships/image" Target="../media/image2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31.wmf"/><Relationship Id="rId3" Type="http://schemas.openxmlformats.org/officeDocument/2006/relationships/oleObject" Target="../embeddings/oleObject19.bin"/><Relationship Id="rId21" Type="http://schemas.openxmlformats.org/officeDocument/2006/relationships/oleObject" Target="../embeddings/oleObject28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8.wmf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0.wmf"/><Relationship Id="rId20" Type="http://schemas.openxmlformats.org/officeDocument/2006/relationships/image" Target="../media/image32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10" Type="http://schemas.openxmlformats.org/officeDocument/2006/relationships/image" Target="../media/image27.wmf"/><Relationship Id="rId19" Type="http://schemas.openxmlformats.org/officeDocument/2006/relationships/oleObject" Target="../embeddings/oleObject27.bin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9.wmf"/><Relationship Id="rId22" Type="http://schemas.openxmlformats.org/officeDocument/2006/relationships/image" Target="../media/image3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6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3"/>
          <p:cNvSpPr>
            <a:spLocks noChangeArrowheads="1"/>
          </p:cNvSpPr>
          <p:nvPr/>
        </p:nvSpPr>
        <p:spPr bwMode="auto">
          <a:xfrm>
            <a:off x="8134350" y="10668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075" name="AutoShape 4"/>
          <p:cNvSpPr>
            <a:spLocks noChangeArrowheads="1"/>
          </p:cNvSpPr>
          <p:nvPr/>
        </p:nvSpPr>
        <p:spPr bwMode="auto">
          <a:xfrm>
            <a:off x="7753350" y="81915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076" name="AutoShape 5"/>
          <p:cNvSpPr>
            <a:spLocks noChangeArrowheads="1"/>
          </p:cNvSpPr>
          <p:nvPr/>
        </p:nvSpPr>
        <p:spPr bwMode="auto">
          <a:xfrm>
            <a:off x="4381499" y="2834328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3077" name="Picture 6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1295401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7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1587" y="5522912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8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72400" y="0"/>
            <a:ext cx="13716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9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7850188" y="5564187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0" descr="1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562600"/>
            <a:ext cx="5257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1" descr="butterflies_flowers_md_wht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3732213"/>
            <a:ext cx="838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2" descr="butterflies_flowers_md_wht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8" y="3754438"/>
            <a:ext cx="838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8911" name="Rectangle 15"/>
          <p:cNvSpPr>
            <a:spLocks noChangeArrowheads="1"/>
          </p:cNvSpPr>
          <p:nvPr/>
        </p:nvSpPr>
        <p:spPr bwMode="gray">
          <a:xfrm>
            <a:off x="0" y="2286000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1pPr>
            <a:lvl2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2pPr>
            <a:lvl3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3pPr>
            <a:lvl4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4pPr>
            <a:lvl5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5pPr>
            <a:lvl6pPr marL="4572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6pPr>
            <a:lvl7pPr marL="9144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7pPr>
            <a:lvl8pPr marL="13716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8pPr>
            <a:lvl9pPr marL="18288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vi-VN" sz="4000" b="1" i="1" smtClean="0">
              <a:solidFill>
                <a:srgbClr val="FF9933"/>
              </a:solidFill>
            </a:endParaRPr>
          </a:p>
        </p:txBody>
      </p:sp>
      <p:pic>
        <p:nvPicPr>
          <p:cNvPr id="3089" name="Audio 1">
            <a:hlinkClick r:id="" action="ppaction://media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60960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15016" y="2543503"/>
            <a:ext cx="8345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BÀI 24: </a:t>
            </a:r>
          </a:p>
          <a:p>
            <a:pPr algn="ctr"/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 SÁNH HAI PHÂN SỐ. HỖN SỐ DƯƠNG (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21975" y="1064963"/>
            <a:ext cx="50474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GIÁO ÁN TOÁN 6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18328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WordArt 3"/>
          <p:cNvSpPr>
            <a:spLocks noChangeArrowheads="1" noChangeShapeType="1" noTextEdit="1"/>
          </p:cNvSpPr>
          <p:nvPr/>
        </p:nvSpPr>
        <p:spPr bwMode="auto">
          <a:xfrm>
            <a:off x="2343150" y="304800"/>
            <a:ext cx="4686300" cy="6201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700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HƯỚNG DẪN VỀ NHÀ</a:t>
            </a:r>
            <a:endParaRPr lang="en-US" sz="2700" kern="10">
              <a:ln w="19050">
                <a:solidFill>
                  <a:srgbClr val="00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1200150" y="1142999"/>
            <a:ext cx="7649560" cy="4322379"/>
          </a:xfrm>
          <a:prstGeom prst="verticalScroll">
            <a:avLst>
              <a:gd name="adj" fmla="val 12500"/>
            </a:avLst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vi-VN" sz="300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971676" y="1911351"/>
            <a:ext cx="6363027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4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endParaRPr lang="en-US" altLang="en-US" sz="24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6.8 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SGK/12)</a:t>
            </a:r>
            <a:endParaRPr lang="en-US" altLang="en-US" sz="24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SBT</a:t>
            </a:r>
          </a:p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alt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4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2-Point Star 7"/>
          <p:cNvSpPr/>
          <p:nvPr/>
        </p:nvSpPr>
        <p:spPr>
          <a:xfrm>
            <a:off x="851338" y="4624550"/>
            <a:ext cx="6695090" cy="2007478"/>
          </a:xfrm>
          <a:prstGeom prst="star12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/>
          <p:nvPr/>
        </p:nvPicPr>
        <p:blipFill>
          <a:blip r:embed="rId3"/>
          <a:stretch>
            <a:fillRect/>
          </a:stretch>
        </p:blipFill>
        <p:spPr>
          <a:xfrm>
            <a:off x="1335962" y="731784"/>
            <a:ext cx="7145886" cy="27786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14398" y="3878317"/>
            <a:ext cx="6936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056820" y="3858555"/>
          <a:ext cx="240543" cy="6214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9" name="Equation" r:id="rId4" imgW="152280" imgH="393480" progId="Equation.DSMT4">
                  <p:embed/>
                </p:oleObj>
              </mc:Choice>
              <mc:Fallback>
                <p:oleObj name="Equation" r:id="rId4" imgW="152280" imgH="3934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6820" y="3858555"/>
                        <a:ext cx="240543" cy="6214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798895" y="3848044"/>
          <a:ext cx="220498" cy="6214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Equation" r:id="rId6" imgW="139680" imgH="393480" progId="Equation.DSMT4">
                  <p:embed/>
                </p:oleObj>
              </mc:Choice>
              <mc:Fallback>
                <p:oleObj name="Equation" r:id="rId6" imgW="13968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8895" y="3848044"/>
                        <a:ext cx="220498" cy="6214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39307" y="5234145"/>
            <a:ext cx="4876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2585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KHỞI ĐỘNG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872358"/>
            <a:ext cx="6558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576552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HĐ1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BCNN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8151429" y="1535770"/>
          <a:ext cx="202725" cy="571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0" name="Equation" r:id="rId3" imgW="139680" imgH="393480" progId="Equation.DSMT4">
                  <p:embed/>
                </p:oleObj>
              </mc:Choice>
              <mc:Fallback>
                <p:oleObj name="Equation" r:id="rId3" imgW="13968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1429" y="1535770"/>
                        <a:ext cx="202725" cy="5713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8744170" y="1535769"/>
          <a:ext cx="221154" cy="571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1" name="Equation" r:id="rId5" imgW="152280" imgH="393480" progId="Equation.DSMT4">
                  <p:embed/>
                </p:oleObj>
              </mc:Choice>
              <mc:Fallback>
                <p:oleObj name="Equation" r:id="rId5" imgW="15228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4170" y="1535769"/>
                        <a:ext cx="221154" cy="5713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Heptagon 9"/>
          <p:cNvSpPr/>
          <p:nvPr/>
        </p:nvSpPr>
        <p:spPr>
          <a:xfrm>
            <a:off x="210206" y="3394840"/>
            <a:ext cx="567559" cy="451945"/>
          </a:xfrm>
          <a:prstGeom prst="heptagon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83782" y="3352802"/>
            <a:ext cx="357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35421" y="3426372"/>
            <a:ext cx="6674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BCNN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7352" y="4414345"/>
            <a:ext cx="8271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534484" y="3384353"/>
            <a:ext cx="31741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6 = 2.3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4 = 2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78897" y="3552520"/>
            <a:ext cx="3520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 BCNN (6,4) = 2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.3 = 12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4432300" y="2336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2" name="Equation" r:id="rId7" imgW="914400" imgH="198720" progId="Equation.DSMT4">
                  <p:embed/>
                </p:oleObj>
              </mc:Choice>
              <mc:Fallback>
                <p:oleObj name="Equation" r:id="rId7" imgW="914400" imgH="1987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2300" y="23368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2452469" y="4342634"/>
          <a:ext cx="820737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3" name="Equation" r:id="rId9" imgW="469800" imgH="812520" progId="Equation.DSMT4">
                  <p:embed/>
                </p:oleObj>
              </mc:Choice>
              <mc:Fallback>
                <p:oleObj name="Equation" r:id="rId9" imgW="469800" imgH="8125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2469" y="4342634"/>
                        <a:ext cx="820737" cy="1419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ight Brace 17"/>
          <p:cNvSpPr/>
          <p:nvPr/>
        </p:nvSpPr>
        <p:spPr>
          <a:xfrm>
            <a:off x="3300226" y="3531499"/>
            <a:ext cx="157655" cy="56755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animBg="1"/>
      <p:bldP spid="10" grpId="1" animBg="1"/>
      <p:bldP spid="11" grpId="0"/>
      <p:bldP spid="11" grpId="1"/>
      <p:bldP spid="12" grpId="0"/>
      <p:bldP spid="12" grpId="1"/>
      <p:bldP spid="14" grpId="0"/>
      <p:bldP spid="15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93076" y="52560"/>
            <a:ext cx="7083973" cy="3258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08998" y="5"/>
            <a:ext cx="8135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25810" y="968223"/>
            <a:ext cx="9144000" cy="723959"/>
            <a:chOff x="325810" y="968223"/>
            <a:chExt cx="9144000" cy="723959"/>
          </a:xfrm>
        </p:grpSpPr>
        <p:sp>
          <p:nvSpPr>
            <p:cNvPr id="6" name="TextBox 5"/>
            <p:cNvSpPr txBox="1"/>
            <p:nvPr/>
          </p:nvSpPr>
          <p:spPr>
            <a:xfrm>
              <a:off x="325810" y="1061562"/>
              <a:ext cx="9144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HĐ2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Tương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tự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HĐ1,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em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hãy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quy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đồng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mẫu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   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11221506"/>
                </p:ext>
              </p:extLst>
            </p:nvPr>
          </p:nvGraphicFramePr>
          <p:xfrm>
            <a:off x="7371244" y="989246"/>
            <a:ext cx="408156" cy="7029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38" name="Equation" r:id="rId3" imgW="228600" imgH="393480" progId="Equation.DSMT4">
                    <p:embed/>
                  </p:oleObj>
                </mc:Choice>
                <mc:Fallback>
                  <p:oleObj name="Equation" r:id="rId3" imgW="228600" imgH="393480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71244" y="989246"/>
                          <a:ext cx="408156" cy="7029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01276715"/>
                </p:ext>
              </p:extLst>
            </p:nvPr>
          </p:nvGraphicFramePr>
          <p:xfrm>
            <a:off x="8207911" y="968223"/>
            <a:ext cx="385480" cy="7029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39" name="Equation" r:id="rId5" imgW="215640" imgH="393480" progId="Equation.DSMT4">
                    <p:embed/>
                  </p:oleObj>
                </mc:Choice>
                <mc:Fallback>
                  <p:oleObj name="Equation" r:id="rId5" imgW="215640" imgH="39348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07911" y="968223"/>
                          <a:ext cx="385480" cy="7029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TextBox 9"/>
          <p:cNvSpPr txBox="1"/>
          <p:nvPr/>
        </p:nvSpPr>
        <p:spPr>
          <a:xfrm>
            <a:off x="2680137" y="1776266"/>
            <a:ext cx="5770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 BCNN(2,5) = 2.5 = 10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587937" y="2492883"/>
          <a:ext cx="997607" cy="1451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0" name="Equation" r:id="rId7" imgW="558720" imgH="812520" progId="Equation.DSMT4">
                  <p:embed/>
                </p:oleObj>
              </mc:Choice>
              <mc:Fallback>
                <p:oleObj name="Equation" r:id="rId7" imgW="558720" imgH="8125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937" y="2492883"/>
                        <a:ext cx="997607" cy="1451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714703" y="1639629"/>
            <a:ext cx="6611007" cy="830997"/>
            <a:chOff x="714703" y="1639629"/>
            <a:chExt cx="6611007" cy="830997"/>
          </a:xfrm>
        </p:grpSpPr>
        <p:sp>
          <p:nvSpPr>
            <p:cNvPr id="7" name="TextBox 6"/>
            <p:cNvSpPr txBox="1"/>
            <p:nvPr/>
          </p:nvSpPr>
          <p:spPr>
            <a:xfrm>
              <a:off x="714703" y="1639629"/>
              <a:ext cx="661100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Ta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: 5 = 1.5</a:t>
              </a:r>
            </a:p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        2 = 1.2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Right Brace 11"/>
            <p:cNvSpPr/>
            <p:nvPr/>
          </p:nvSpPr>
          <p:spPr>
            <a:xfrm>
              <a:off x="2532997" y="1744733"/>
              <a:ext cx="168165" cy="62011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945923" y="4141079"/>
            <a:ext cx="81875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HĐ1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HĐ2,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Heptagon 13"/>
          <p:cNvSpPr/>
          <p:nvPr/>
        </p:nvSpPr>
        <p:spPr>
          <a:xfrm>
            <a:off x="210206" y="4288190"/>
            <a:ext cx="567559" cy="451945"/>
          </a:xfrm>
          <a:prstGeom prst="heptagon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83782" y="4246152"/>
            <a:ext cx="357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7655" y="651641"/>
            <a:ext cx="5906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2248" y="1040524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1739" y="1492469"/>
            <a:ext cx="857644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BCNN)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7655" y="4414346"/>
            <a:ext cx="6127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5130800" y="2336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1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0800" y="23368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5623910" y="4321007"/>
          <a:ext cx="1050160" cy="739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2" name="Equation" r:id="rId5" imgW="558720" imgH="393480" progId="Equation.DSMT4">
                  <p:embed/>
                </p:oleObj>
              </mc:Choice>
              <mc:Fallback>
                <p:oleObj name="Equation" r:id="rId5" imgW="55872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3910" y="4321007"/>
                        <a:ext cx="1050160" cy="7398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09902" y="5044965"/>
            <a:ext cx="4445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BCNN(4,9,3) = 36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490920" y="5613783"/>
          <a:ext cx="1716813" cy="618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3" name="Equation" r:id="rId7" imgW="1091880" imgH="393480" progId="Equation.DSMT4">
                  <p:embed/>
                </p:oleObj>
              </mc:Choice>
              <mc:Fallback>
                <p:oleObj name="Equation" r:id="rId7" imgW="109188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920" y="5613783"/>
                        <a:ext cx="1716813" cy="6188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2709470" y="5603274"/>
          <a:ext cx="1284452" cy="603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4" name="Equation" r:id="rId9" imgW="838080" imgH="393480" progId="Equation.DSMT4">
                  <p:embed/>
                </p:oleObj>
              </mc:Choice>
              <mc:Fallback>
                <p:oleObj name="Equation" r:id="rId9" imgW="83808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9470" y="5603274"/>
                        <a:ext cx="1284452" cy="6033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4458137" y="5540211"/>
          <a:ext cx="1532759" cy="65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5" name="Equation" r:id="rId11" imgW="914400" imgH="393480" progId="Equation.DSMT4">
                  <p:embed/>
                </p:oleObj>
              </mc:Choice>
              <mc:Fallback>
                <p:oleObj name="Equation" r:id="rId11" imgW="91440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8137" y="5540211"/>
                        <a:ext cx="1532759" cy="65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081047" y="5633549"/>
            <a:ext cx="367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;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873055" y="5617783"/>
            <a:ext cx="367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;</a:t>
            </a:r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2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09904" y="809296"/>
            <a:ext cx="7346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So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4495" y="1492469"/>
            <a:ext cx="83662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HĐ3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375618" y="1840569"/>
          <a:ext cx="277429" cy="573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6" name="Equation" r:id="rId3" imgW="190440" imgH="393480" progId="Equation.DSMT4">
                  <p:embed/>
                </p:oleObj>
              </mc:Choice>
              <mc:Fallback>
                <p:oleObj name="Equation" r:id="rId3" imgW="190440" imgH="3934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5618" y="1840569"/>
                        <a:ext cx="277429" cy="5733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7153380" y="1840570"/>
          <a:ext cx="277429" cy="573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7" name="Equation" r:id="rId5" imgW="190440" imgH="393480" progId="Equation.DSMT4">
                  <p:embed/>
                </p:oleObj>
              </mc:Choice>
              <mc:Fallback>
                <p:oleObj name="Equation" r:id="rId5" imgW="19044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3380" y="1840570"/>
                        <a:ext cx="277429" cy="5733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83476" y="1513489"/>
            <a:ext cx="8282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3986" y="2827283"/>
            <a:ext cx="7062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(&gt;, &lt;)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“?” </a:t>
            </a:r>
          </a:p>
        </p:txBody>
      </p:sp>
      <p:pic>
        <p:nvPicPr>
          <p:cNvPr id="56323" name="Picture 3" descr="C:\Users\Admin\Desktop\2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891698" y="3185783"/>
            <a:ext cx="5991225" cy="885825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57655" y="4540469"/>
            <a:ext cx="1261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1639832" y="4436626"/>
          <a:ext cx="1089702" cy="7506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8" name="Equation" r:id="rId8" imgW="571320" imgH="393480" progId="Equation.DSMT4">
                  <p:embed/>
                </p:oleObj>
              </mc:Choice>
              <mc:Fallback>
                <p:oleObj name="Equation" r:id="rId8" imgW="57132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832" y="4436626"/>
                        <a:ext cx="1089702" cy="7506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1740776" y="5477149"/>
          <a:ext cx="1065486" cy="750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9" name="Equation" r:id="rId10" imgW="558720" imgH="393480" progId="Equation.DSMT4">
                  <p:embed/>
                </p:oleObj>
              </mc:Choice>
              <mc:Fallback>
                <p:oleObj name="Equation" r:id="rId10" imgW="55872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0776" y="5477149"/>
                        <a:ext cx="1065486" cy="7506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953407" y="4519448"/>
            <a:ext cx="1566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-2 &gt; -7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00703" y="5554718"/>
            <a:ext cx="1566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 &gt; -10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8" grpId="1"/>
      <p:bldP spid="11" grpId="0"/>
      <p:bldP spid="12" grpId="0"/>
      <p:bldP spid="13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Hộp_Văn_Bản 24"/>
          <p:cNvSpPr txBox="1">
            <a:spLocks noChangeArrowheads="1"/>
          </p:cNvSpPr>
          <p:nvPr/>
        </p:nvSpPr>
        <p:spPr bwMode="auto">
          <a:xfrm>
            <a:off x="1702019" y="414796"/>
            <a:ext cx="5035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400" b="1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:         </a:t>
            </a:r>
          </a:p>
        </p:txBody>
      </p:sp>
      <p:sp>
        <p:nvSpPr>
          <p:cNvPr id="4" name="Rectangle 219"/>
          <p:cNvSpPr>
            <a:spLocks noChangeArrowheads="1"/>
          </p:cNvSpPr>
          <p:nvPr/>
        </p:nvSpPr>
        <p:spPr bwMode="auto">
          <a:xfrm>
            <a:off x="220717" y="351660"/>
            <a:ext cx="1167305" cy="539751"/>
          </a:xfrm>
          <a:prstGeom prst="rect">
            <a:avLst/>
          </a:prstGeom>
          <a:solidFill>
            <a:srgbClr val="CCCCFF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dụng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628" name="Object 38"/>
          <p:cNvGraphicFramePr>
            <a:graphicFrameLocks noChangeAspect="1"/>
          </p:cNvGraphicFramePr>
          <p:nvPr/>
        </p:nvGraphicFramePr>
        <p:xfrm>
          <a:off x="7044888" y="232542"/>
          <a:ext cx="1468492" cy="916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0" name="Equation" r:id="rId3" imgW="799753" imgH="393529" progId="Equation.DSMT4">
                  <p:embed/>
                </p:oleObj>
              </mc:Choice>
              <mc:Fallback>
                <p:oleObj name="Equation" r:id="rId3" imgW="799753" imgH="393529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4888" y="232542"/>
                        <a:ext cx="1468492" cy="91666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Hộp_Văn_Bản 24"/>
          <p:cNvSpPr txBox="1">
            <a:spLocks noChangeArrowheads="1"/>
          </p:cNvSpPr>
          <p:nvPr/>
        </p:nvSpPr>
        <p:spPr bwMode="auto">
          <a:xfrm>
            <a:off x="3782410" y="1246352"/>
            <a:ext cx="1771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" name="Hộp_Văn_Bản 24"/>
          <p:cNvSpPr txBox="1">
            <a:spLocks noChangeArrowheads="1"/>
          </p:cNvSpPr>
          <p:nvPr/>
        </p:nvSpPr>
        <p:spPr bwMode="auto">
          <a:xfrm>
            <a:off x="1392621" y="1712311"/>
            <a:ext cx="41719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Hộp_Văn_Bản 24"/>
          <p:cNvSpPr txBox="1">
            <a:spLocks noChangeArrowheads="1"/>
          </p:cNvSpPr>
          <p:nvPr/>
        </p:nvSpPr>
        <p:spPr bwMode="auto">
          <a:xfrm>
            <a:off x="6172200" y="2350391"/>
            <a:ext cx="1428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400" b="1" i="1">
                <a:latin typeface="Times New Roman" pitchFamily="18" charset="0"/>
                <a:cs typeface="Times New Roman" pitchFamily="18" charset="0"/>
              </a:rPr>
              <a:t>MC:</a:t>
            </a:r>
            <a:r>
              <a:rPr lang="vi-VN" altLang="en-US" sz="2400" b="1" i="1">
                <a:latin typeface="Times New Roman" pitchFamily="18" charset="0"/>
                <a:cs typeface="Times New Roman" pitchFamily="18" charset="0"/>
              </a:rPr>
              <a:t>12</a:t>
            </a:r>
            <a:endParaRPr lang="en-US" altLang="en-US" sz="2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05457" y="3130769"/>
            <a:ext cx="9675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altLang="en-US" sz="2400" b="1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b="1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vi-V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574888" y="3386917"/>
            <a:ext cx="287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vi-V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465639" y="6314017"/>
            <a:ext cx="23596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500" b="1" i="1">
                <a:cs typeface="Times New Roman" pitchFamily="18" charset="0"/>
              </a:rPr>
              <a:t>.</a:t>
            </a:r>
            <a:endParaRPr lang="vi-VN" altLang="en-US" sz="150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627564" y="2348201"/>
            <a:ext cx="219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400" dirty="0"/>
              <a:t>;</a:t>
            </a:r>
            <a:endParaRPr lang="vi-VN" altLang="en-US" sz="2400" dirty="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313114" y="2337691"/>
            <a:ext cx="2492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400" dirty="0"/>
              <a:t>;</a:t>
            </a:r>
            <a:endParaRPr lang="vi-VN" altLang="en-US" sz="2400" dirty="0"/>
          </a:p>
        </p:txBody>
      </p:sp>
      <p:graphicFrame>
        <p:nvGraphicFramePr>
          <p:cNvPr id="26637" name="Object 1"/>
          <p:cNvGraphicFramePr>
            <a:graphicFrameLocks noChangeAspect="1"/>
          </p:cNvGraphicFramePr>
          <p:nvPr/>
        </p:nvGraphicFramePr>
        <p:xfrm>
          <a:off x="4438650" y="2502791"/>
          <a:ext cx="685800" cy="198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1" name="Equation" r:id="rId5" imgW="435285" imgH="677109" progId="Equation.DSMT4">
                  <p:embed/>
                </p:oleObj>
              </mc:Choice>
              <mc:Fallback>
                <p:oleObj name="Equation" r:id="rId5" imgW="435285" imgH="677109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8650" y="2502791"/>
                        <a:ext cx="685800" cy="1989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2074864" y="2164124"/>
          <a:ext cx="1216025" cy="9186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2" name="Equation" r:id="rId7" imgW="634725" imgH="393529" progId="Equation.DSMT4">
                  <p:embed/>
                </p:oleObj>
              </mc:Choice>
              <mc:Fallback>
                <p:oleObj name="Equation" r:id="rId7" imgW="634725" imgH="393529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4864" y="2164124"/>
                        <a:ext cx="1216025" cy="9186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3543300" y="2149308"/>
          <a:ext cx="1085850" cy="9334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3" name="Equation" r:id="rId9" imgW="482391" imgH="393529" progId="Equation.DSMT4">
                  <p:embed/>
                </p:oleObj>
              </mc:Choice>
              <mc:Fallback>
                <p:oleObj name="Equation" r:id="rId9" imgW="482391" imgH="393529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3300" y="2149308"/>
                        <a:ext cx="1085850" cy="9334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4859338" y="2138724"/>
          <a:ext cx="863600" cy="931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4" name="Equation" r:id="rId11" imgW="558558" imgH="393529" progId="Equation.DSMT4">
                  <p:embed/>
                </p:oleObj>
              </mc:Choice>
              <mc:Fallback>
                <p:oleObj name="Equation" r:id="rId11" imgW="558558" imgH="393529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2138724"/>
                        <a:ext cx="863600" cy="9313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1508948" y="3172401"/>
          <a:ext cx="1982787" cy="1039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5" name="Equation" r:id="rId13" imgW="1016000" imgH="393700" progId="Equation.DSMT4">
                  <p:embed/>
                </p:oleObj>
              </mc:Choice>
              <mc:Fallback>
                <p:oleObj name="Equation" r:id="rId13" imgW="1016000" imgH="3937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948" y="3172401"/>
                        <a:ext cx="1982787" cy="10392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135164" y="3153205"/>
          <a:ext cx="1935163" cy="1018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6" name="Equation" r:id="rId15" imgW="1016000" imgH="393700" progId="Equation.DSMT4">
                  <p:embed/>
                </p:oleObj>
              </mc:Choice>
              <mc:Fallback>
                <p:oleObj name="Equation" r:id="rId15" imgW="1016000" imgH="3937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5164" y="3153205"/>
                        <a:ext cx="1935163" cy="10181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6825211" y="3153351"/>
          <a:ext cx="1990725" cy="9948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7" name="Equation" r:id="rId17" imgW="825500" imgH="393700" progId="Equation.DSMT4">
                  <p:embed/>
                </p:oleObj>
              </mc:Choice>
              <mc:Fallback>
                <p:oleObj name="Equation" r:id="rId17" imgW="825500" imgH="3937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5211" y="3153351"/>
                        <a:ext cx="1990725" cy="9948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228750" y="3360641"/>
            <a:ext cx="287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vi-V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Hộp_Văn_Bản 24"/>
          <p:cNvSpPr txBox="1">
            <a:spLocks noChangeArrowheads="1"/>
          </p:cNvSpPr>
          <p:nvPr/>
        </p:nvSpPr>
        <p:spPr bwMode="auto">
          <a:xfrm>
            <a:off x="162253" y="4592659"/>
            <a:ext cx="63646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400" b="1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endParaRPr lang="en-US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5801270" y="4478665"/>
          <a:ext cx="3014569" cy="765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8" name="Equation" r:id="rId19" imgW="1549080" imgH="393480" progId="Equation.DSMT4">
                  <p:embed/>
                </p:oleObj>
              </mc:Choice>
              <mc:Fallback>
                <p:oleObj name="Equation" r:id="rId19" imgW="154908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1270" y="4478665"/>
                        <a:ext cx="3014569" cy="7659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36028" y="5570483"/>
            <a:ext cx="987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1936531" y="5403576"/>
          <a:ext cx="3455276" cy="799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9" name="Equation" r:id="rId21" imgW="1701720" imgH="393480" progId="Equation.DSMT4">
                  <p:embed/>
                </p:oleObj>
              </mc:Choice>
              <mc:Fallback>
                <p:oleObj name="Equation" r:id="rId21" imgW="1701720" imgH="3934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531" y="5403576"/>
                        <a:ext cx="3455276" cy="7993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24" grpId="0"/>
      <p:bldP spid="22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41738" y="287869"/>
            <a:ext cx="8471338" cy="36009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2400" b="1" i="1" dirty="0" err="1">
                <a:solidFill>
                  <a:srgbClr val="FF0000"/>
                </a:solidFill>
                <a:cs typeface="Times New Roman" pitchFamily="18" charset="0"/>
              </a:rPr>
              <a:t>Lưu</a:t>
            </a:r>
            <a:r>
              <a:rPr lang="en-US" altLang="en-US" sz="2400" b="1" i="1" dirty="0">
                <a:solidFill>
                  <a:srgbClr val="FF0000"/>
                </a:solidFill>
                <a:cs typeface="Times New Roman" pitchFamily="18" charset="0"/>
              </a:rPr>
              <a:t> ý</a:t>
            </a:r>
          </a:p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2400" b="1" i="1" dirty="0">
                <a:cs typeface="Times New Roman" pitchFamily="18" charset="0"/>
              </a:rPr>
              <a:t>* </a:t>
            </a:r>
            <a:r>
              <a:rPr lang="vi-VN" altLang="en-US" sz="2400" b="1" i="1" dirty="0">
                <a:cs typeface="Times New Roman" pitchFamily="18" charset="0"/>
              </a:rPr>
              <a:t>Trước khi quy đồng chúng ta nên</a:t>
            </a:r>
            <a:r>
              <a:rPr lang="en-US" altLang="en-US" sz="2400" dirty="0">
                <a:cs typeface="Times New Roman" pitchFamily="18" charset="0"/>
              </a:rPr>
              <a:t>: </a:t>
            </a:r>
          </a:p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2400" dirty="0">
                <a:cs typeface="Times New Roman" pitchFamily="18" charset="0"/>
              </a:rPr>
              <a:t>+</a:t>
            </a:r>
            <a:r>
              <a:rPr lang="vi-VN" altLang="en-US" sz="2400" dirty="0">
                <a:cs typeface="Times New Roman" pitchFamily="18" charset="0"/>
              </a:rPr>
              <a:t> Chuyển các phân số có </a:t>
            </a:r>
            <a:r>
              <a:rPr lang="vi-VN" altLang="en-US" sz="2400" dirty="0">
                <a:solidFill>
                  <a:srgbClr val="FF0000"/>
                </a:solidFill>
                <a:cs typeface="Times New Roman" pitchFamily="18" charset="0"/>
              </a:rPr>
              <a:t>mẫu</a:t>
            </a:r>
            <a:r>
              <a:rPr lang="vi-VN" altLang="en-US" sz="2400" dirty="0">
                <a:cs typeface="Times New Roman" pitchFamily="18" charset="0"/>
              </a:rPr>
              <a:t> </a:t>
            </a:r>
            <a:r>
              <a:rPr lang="vi-VN" altLang="en-US" sz="2400" dirty="0">
                <a:solidFill>
                  <a:srgbClr val="FF0000"/>
                </a:solidFill>
                <a:cs typeface="Times New Roman" pitchFamily="18" charset="0"/>
              </a:rPr>
              <a:t>âm</a:t>
            </a:r>
            <a:r>
              <a:rPr lang="vi-VN" altLang="en-US" sz="2400" dirty="0">
                <a:cs typeface="Times New Roman" pitchFamily="18" charset="0"/>
              </a:rPr>
              <a:t> thành các phân số bằng nó có </a:t>
            </a:r>
            <a:r>
              <a:rPr lang="vi-VN" altLang="en-US" sz="2400" dirty="0">
                <a:solidFill>
                  <a:srgbClr val="FF0000"/>
                </a:solidFill>
                <a:cs typeface="Times New Roman" pitchFamily="18" charset="0"/>
              </a:rPr>
              <a:t>mẫu</a:t>
            </a:r>
            <a:r>
              <a:rPr lang="vi-VN" altLang="en-US" sz="2400" dirty="0">
                <a:cs typeface="Times New Roman" pitchFamily="18" charset="0"/>
              </a:rPr>
              <a:t> </a:t>
            </a:r>
            <a:r>
              <a:rPr lang="vi-VN" altLang="en-US" sz="2400" dirty="0">
                <a:solidFill>
                  <a:srgbClr val="FF0000"/>
                </a:solidFill>
                <a:cs typeface="Times New Roman" pitchFamily="18" charset="0"/>
              </a:rPr>
              <a:t>dương</a:t>
            </a:r>
            <a:r>
              <a:rPr lang="en-US" altLang="en-US" sz="2400" dirty="0">
                <a:cs typeface="Times New Roman" pitchFamily="18" charset="0"/>
              </a:rPr>
              <a:t>.</a:t>
            </a:r>
          </a:p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2400" dirty="0">
                <a:cs typeface="Times New Roman" pitchFamily="18" charset="0"/>
              </a:rPr>
              <a:t>+</a:t>
            </a:r>
            <a:r>
              <a:rPr lang="vi-VN" altLang="en-US" sz="2400" dirty="0">
                <a:cs typeface="Times New Roman" pitchFamily="18" charset="0"/>
              </a:rPr>
              <a:t> Rút gọn các phân số đến </a:t>
            </a:r>
            <a:r>
              <a:rPr lang="vi-VN" altLang="en-US" sz="2400" dirty="0">
                <a:solidFill>
                  <a:srgbClr val="FF0000"/>
                </a:solidFill>
                <a:cs typeface="Times New Roman" pitchFamily="18" charset="0"/>
              </a:rPr>
              <a:t>tối giản</a:t>
            </a:r>
            <a:r>
              <a:rPr lang="en-US" altLang="en-US" sz="2400" dirty="0">
                <a:cs typeface="Times New Roman" pitchFamily="18" charset="0"/>
              </a:rPr>
              <a:t>.</a:t>
            </a:r>
          </a:p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en-US" sz="2400" b="1" dirty="0">
              <a:cs typeface="Times New Roman" pitchFamily="18" charset="0"/>
            </a:endParaRPr>
          </a:p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altLang="en-US" sz="24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9695" y="220717"/>
            <a:ext cx="8292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661086" y="673920"/>
          <a:ext cx="2646637" cy="7134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7" name="Equation" r:id="rId3" imgW="1460160" imgH="393480" progId="Equation.DSMT4">
                  <p:embed/>
                </p:oleObj>
              </mc:Choice>
              <mc:Fallback>
                <p:oleObj name="Equation" r:id="rId3" imgW="1460160" imgH="3934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1086" y="673920"/>
                        <a:ext cx="2646637" cy="7134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15311" y="1555531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87973" y="1944414"/>
            <a:ext cx="2554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223868" y="1819493"/>
          <a:ext cx="3713470" cy="7240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8" name="Equation" r:id="rId5" imgW="2019240" imgH="393480" progId="Equation.DSMT4">
                  <p:embed/>
                </p:oleObj>
              </mc:Choice>
              <mc:Fallback>
                <p:oleObj name="Equation" r:id="rId5" imgW="201924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3868" y="1819493"/>
                        <a:ext cx="3713470" cy="7240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51031" y="2638092"/>
            <a:ext cx="51500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MC = BCNN(5,35,20,28,7) = 140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432300" y="2336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9" name="Equation" r:id="rId7" imgW="914400" imgH="198720" progId="Equation.DSMT4">
                  <p:embed/>
                </p:oleObj>
              </mc:Choice>
              <mc:Fallback>
                <p:oleObj name="Equation" r:id="rId7" imgW="914400" imgH="1987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2300" y="23368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88377" y="3238444"/>
          <a:ext cx="8628363" cy="62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0" name="Equation" r:id="rId9" imgW="5397480" imgH="393480" progId="Equation.DSMT4">
                  <p:embed/>
                </p:oleObj>
              </mc:Choice>
              <mc:Fallback>
                <p:oleObj name="Equation" r:id="rId9" imgW="539748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377" y="3238444"/>
                        <a:ext cx="8628363" cy="629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14704" y="4561489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296931" y="4457646"/>
          <a:ext cx="3183745" cy="671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1" name="Equation" r:id="rId11" imgW="1866600" imgH="393480" progId="Equation.DSMT4">
                  <p:embed/>
                </p:oleObj>
              </mc:Choice>
              <mc:Fallback>
                <p:oleObj name="Equation" r:id="rId11" imgW="186660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6931" y="4457646"/>
                        <a:ext cx="3183745" cy="6714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5127514" y="4457645"/>
          <a:ext cx="3196188" cy="744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2" name="Equation" r:id="rId13" imgW="1688760" imgH="393480" progId="Equation.DSMT4">
                  <p:embed/>
                </p:oleObj>
              </mc:Choice>
              <mc:Fallback>
                <p:oleObj name="Equation" r:id="rId13" imgW="168876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514" y="4457645"/>
                        <a:ext cx="3196188" cy="7449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2128</TotalTime>
  <Words>646</Words>
  <PresentationFormat>On-screen Show (4:3)</PresentationFormat>
  <Paragraphs>72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Symbol</vt:lpstr>
      <vt:lpstr>Times New Roman</vt:lpstr>
      <vt:lpstr>Verdana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2020-04-12T13:17:25Z</dcterms:created>
  <dcterms:modified xsi:type="dcterms:W3CDTF">2021-07-15T08:40:25Z</dcterms:modified>
</cp:coreProperties>
</file>