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1.wav" ContentType="audio/x-wav"/>
  <Override PartName="/ppt/media/audio2.wav" ContentType="audio/x-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92" r:id="rId11"/>
    <p:sldId id="257" r:id="rId12"/>
    <p:sldId id="283" r:id="rId13"/>
    <p:sldId id="285" r:id="rId14"/>
    <p:sldId id="286" r:id="rId15"/>
    <p:sldId id="262" r:id="rId16"/>
    <p:sldId id="287" r:id="rId17"/>
    <p:sldId id="288" r:id="rId18"/>
    <p:sldId id="261" r:id="rId19"/>
    <p:sldId id="289" r:id="rId20"/>
    <p:sldId id="291" r:id="rId21"/>
    <p:sldId id="290" r:id="rId22"/>
    <p:sldId id="273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99"/>
    <a:srgbClr val="CCFF33"/>
    <a:srgbClr val="EA8F16"/>
    <a:srgbClr val="1CE4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07" autoAdjust="0"/>
  </p:normalViewPr>
  <p:slideViewPr>
    <p:cSldViewPr>
      <p:cViewPr varScale="1">
        <p:scale>
          <a:sx n="94" d="100"/>
          <a:sy n="9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3CDED-5E1A-4866-899A-EBDB421BF0A4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8EB12-7691-4989-B21F-C3E602E0E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243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8EB12-7691-4989-B21F-C3E602E0EE1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016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8EB12-7691-4989-B21F-C3E602E0EE1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3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8EB12-7691-4989-B21F-C3E602E0EE1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91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8EB12-7691-4989-B21F-C3E602E0EE1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91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8EB12-7691-4989-B21F-C3E602E0EE1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91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8EB12-7691-4989-B21F-C3E602E0EE1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91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93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049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00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647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420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661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757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150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8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4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71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BD3BB-7FE6-4CAF-BE15-90A1C967995D}" type="datetimeFigureOut">
              <a:rPr lang="en-US" smtClean="0"/>
              <a:t>8/27/2022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5A81B-36B4-4C3B-9F33-5306B5BCA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04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123456\Downloads\video-1618291477.mp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slide" Target="slide6.xml"/><Relationship Id="rId18" Type="http://schemas.openxmlformats.org/officeDocument/2006/relationships/slide" Target="slide18.xml"/><Relationship Id="rId26" Type="http://schemas.openxmlformats.org/officeDocument/2006/relationships/image" Target="../media/image17.gif"/><Relationship Id="rId3" Type="http://schemas.openxmlformats.org/officeDocument/2006/relationships/image" Target="../media/image4.jpeg"/><Relationship Id="rId21" Type="http://schemas.openxmlformats.org/officeDocument/2006/relationships/image" Target="../media/image14.png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17" Type="http://schemas.openxmlformats.org/officeDocument/2006/relationships/image" Target="../media/image12.png"/><Relationship Id="rId25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slide" Target="slide7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8.png"/><Relationship Id="rId24" Type="http://schemas.openxmlformats.org/officeDocument/2006/relationships/slide" Target="slide9.xml"/><Relationship Id="rId5" Type="http://schemas.openxmlformats.org/officeDocument/2006/relationships/image" Target="../media/image5.png"/><Relationship Id="rId15" Type="http://schemas.openxmlformats.org/officeDocument/2006/relationships/image" Target="../media/image11.png"/><Relationship Id="rId23" Type="http://schemas.openxmlformats.org/officeDocument/2006/relationships/image" Target="../media/image15.png"/><Relationship Id="rId10" Type="http://schemas.openxmlformats.org/officeDocument/2006/relationships/slide" Target="slide5.xml"/><Relationship Id="rId19" Type="http://schemas.openxmlformats.org/officeDocument/2006/relationships/image" Target="../media/image13.png"/><Relationship Id="rId4" Type="http://schemas.openxmlformats.org/officeDocument/2006/relationships/slide" Target="slide3.xml"/><Relationship Id="rId9" Type="http://schemas.openxmlformats.org/officeDocument/2006/relationships/image" Target="../media/image7.png"/><Relationship Id="rId14" Type="http://schemas.openxmlformats.org/officeDocument/2006/relationships/image" Target="../media/image10.png"/><Relationship Id="rId22" Type="http://schemas.openxmlformats.org/officeDocument/2006/relationships/slide" Target="slide15.xml"/><Relationship Id="rId27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24.gif"/><Relationship Id="rId3" Type="http://schemas.openxmlformats.org/officeDocument/2006/relationships/audio" Target="../media/audio2.wav"/><Relationship Id="rId7" Type="http://schemas.openxmlformats.org/officeDocument/2006/relationships/image" Target="../media/image19.jpeg"/><Relationship Id="rId12" Type="http://schemas.openxmlformats.org/officeDocument/2006/relationships/image" Target="../media/image23.gif"/><Relationship Id="rId2" Type="http://schemas.openxmlformats.org/officeDocument/2006/relationships/audio" Target="../media/audio1.wav"/><Relationship Id="rId16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2.gif"/><Relationship Id="rId5" Type="http://schemas.openxmlformats.org/officeDocument/2006/relationships/image" Target="../media/image5.png"/><Relationship Id="rId10" Type="http://schemas.openxmlformats.org/officeDocument/2006/relationships/image" Target="../media/image21.gif"/><Relationship Id="rId4" Type="http://schemas.openxmlformats.org/officeDocument/2006/relationships/image" Target="../media/image18.gif"/><Relationship Id="rId9" Type="http://schemas.openxmlformats.org/officeDocument/2006/relationships/image" Target="../media/image20.gif"/><Relationship Id="rId14" Type="http://schemas.openxmlformats.org/officeDocument/2006/relationships/image" Target="../media/image2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13" Type="http://schemas.openxmlformats.org/officeDocument/2006/relationships/image" Target="../media/image24.gif"/><Relationship Id="rId3" Type="http://schemas.openxmlformats.org/officeDocument/2006/relationships/audio" Target="../media/audio2.wav"/><Relationship Id="rId7" Type="http://schemas.openxmlformats.org/officeDocument/2006/relationships/image" Target="../media/image20.gif"/><Relationship Id="rId12" Type="http://schemas.openxmlformats.org/officeDocument/2006/relationships/image" Target="../media/image8.png"/><Relationship Id="rId2" Type="http://schemas.openxmlformats.org/officeDocument/2006/relationships/audio" Target="../media/audio1.wav"/><Relationship Id="rId16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image" Target="../media/image7.png"/><Relationship Id="rId5" Type="http://schemas.openxmlformats.org/officeDocument/2006/relationships/image" Target="../media/image19.jpeg"/><Relationship Id="rId10" Type="http://schemas.openxmlformats.org/officeDocument/2006/relationships/image" Target="../media/image23.gif"/><Relationship Id="rId4" Type="http://schemas.openxmlformats.org/officeDocument/2006/relationships/image" Target="../media/image18.gif"/><Relationship Id="rId9" Type="http://schemas.openxmlformats.org/officeDocument/2006/relationships/image" Target="../media/image22.gif"/><Relationship Id="rId14" Type="http://schemas.openxmlformats.org/officeDocument/2006/relationships/image" Target="../media/image2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image" Target="../media/image10.png"/><Relationship Id="rId3" Type="http://schemas.openxmlformats.org/officeDocument/2006/relationships/audio" Target="../media/audio1.wav"/><Relationship Id="rId7" Type="http://schemas.openxmlformats.org/officeDocument/2006/relationships/slide" Target="slide3.xml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6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3.gif"/><Relationship Id="rId5" Type="http://schemas.openxmlformats.org/officeDocument/2006/relationships/image" Target="../media/image18.gif"/><Relationship Id="rId15" Type="http://schemas.openxmlformats.org/officeDocument/2006/relationships/image" Target="../media/image25.gif"/><Relationship Id="rId10" Type="http://schemas.openxmlformats.org/officeDocument/2006/relationships/image" Target="../media/image22.gif"/><Relationship Id="rId4" Type="http://schemas.openxmlformats.org/officeDocument/2006/relationships/audio" Target="../media/audio2.wav"/><Relationship Id="rId9" Type="http://schemas.openxmlformats.org/officeDocument/2006/relationships/image" Target="../media/image21.gif"/><Relationship Id="rId14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13" Type="http://schemas.openxmlformats.org/officeDocument/2006/relationships/image" Target="../media/image24.gif"/><Relationship Id="rId3" Type="http://schemas.openxmlformats.org/officeDocument/2006/relationships/audio" Target="../media/audio2.wav"/><Relationship Id="rId7" Type="http://schemas.openxmlformats.org/officeDocument/2006/relationships/image" Target="../media/image20.gif"/><Relationship Id="rId12" Type="http://schemas.openxmlformats.org/officeDocument/2006/relationships/image" Target="../media/image12.png"/><Relationship Id="rId2" Type="http://schemas.openxmlformats.org/officeDocument/2006/relationships/audio" Target="../media/audio1.wav"/><Relationship Id="rId16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image" Target="../media/image11.png"/><Relationship Id="rId5" Type="http://schemas.openxmlformats.org/officeDocument/2006/relationships/image" Target="../media/image19.jpeg"/><Relationship Id="rId10" Type="http://schemas.openxmlformats.org/officeDocument/2006/relationships/image" Target="../media/image23.gif"/><Relationship Id="rId4" Type="http://schemas.openxmlformats.org/officeDocument/2006/relationships/image" Target="../media/image18.gif"/><Relationship Id="rId9" Type="http://schemas.openxmlformats.org/officeDocument/2006/relationships/image" Target="../media/image22.gif"/><Relationship Id="rId14" Type="http://schemas.openxmlformats.org/officeDocument/2006/relationships/image" Target="../media/image2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13" Type="http://schemas.openxmlformats.org/officeDocument/2006/relationships/image" Target="../media/image24.gif"/><Relationship Id="rId3" Type="http://schemas.openxmlformats.org/officeDocument/2006/relationships/audio" Target="../media/audio2.wav"/><Relationship Id="rId7" Type="http://schemas.openxmlformats.org/officeDocument/2006/relationships/image" Target="../media/image20.gif"/><Relationship Id="rId12" Type="http://schemas.openxmlformats.org/officeDocument/2006/relationships/image" Target="../media/image14.png"/><Relationship Id="rId2" Type="http://schemas.openxmlformats.org/officeDocument/2006/relationships/audio" Target="../media/audio1.wav"/><Relationship Id="rId16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image" Target="../media/image13.png"/><Relationship Id="rId5" Type="http://schemas.openxmlformats.org/officeDocument/2006/relationships/image" Target="../media/image19.jpeg"/><Relationship Id="rId10" Type="http://schemas.openxmlformats.org/officeDocument/2006/relationships/image" Target="../media/image23.gif"/><Relationship Id="rId4" Type="http://schemas.openxmlformats.org/officeDocument/2006/relationships/image" Target="../media/image18.gif"/><Relationship Id="rId9" Type="http://schemas.openxmlformats.org/officeDocument/2006/relationships/image" Target="../media/image22.gif"/><Relationship Id="rId14" Type="http://schemas.openxmlformats.org/officeDocument/2006/relationships/image" Target="../media/image2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13" Type="http://schemas.openxmlformats.org/officeDocument/2006/relationships/image" Target="../media/image24.gif"/><Relationship Id="rId3" Type="http://schemas.openxmlformats.org/officeDocument/2006/relationships/audio" Target="../media/audio2.wav"/><Relationship Id="rId7" Type="http://schemas.openxmlformats.org/officeDocument/2006/relationships/image" Target="../media/image20.gif"/><Relationship Id="rId12" Type="http://schemas.openxmlformats.org/officeDocument/2006/relationships/image" Target="../media/image16.png"/><Relationship Id="rId2" Type="http://schemas.openxmlformats.org/officeDocument/2006/relationships/audio" Target="../media/audio1.wav"/><Relationship Id="rId16" Type="http://schemas.openxmlformats.org/officeDocument/2006/relationships/audio" Target="NUL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image" Target="../media/image15.png"/><Relationship Id="rId5" Type="http://schemas.openxmlformats.org/officeDocument/2006/relationships/image" Target="../media/image19.jpeg"/><Relationship Id="rId15" Type="http://schemas.openxmlformats.org/officeDocument/2006/relationships/image" Target="../media/image26.png"/><Relationship Id="rId10" Type="http://schemas.openxmlformats.org/officeDocument/2006/relationships/image" Target="../media/image23.gif"/><Relationship Id="rId4" Type="http://schemas.openxmlformats.org/officeDocument/2006/relationships/image" Target="../media/image18.gif"/><Relationship Id="rId9" Type="http://schemas.openxmlformats.org/officeDocument/2006/relationships/image" Target="../media/image22.gif"/><Relationship Id="rId14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/>
          <a:stretch/>
        </p:blipFill>
        <p:spPr>
          <a:xfrm>
            <a:off x="-5380" y="0"/>
            <a:ext cx="9149379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53000" y="570131"/>
            <a:ext cx="3810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en-US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Sans" pitchFamily="34" charset="0"/>
              </a:rPr>
              <a:t>CHÀO MỪNG</a:t>
            </a:r>
            <a:endParaRPr lang="en-US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Lucida Sans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31018" y="1909836"/>
            <a:ext cx="355578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en-US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Sans" pitchFamily="34" charset="0"/>
              </a:rPr>
              <a:t>QUÝ THẦY CÔ</a:t>
            </a:r>
            <a:endParaRPr lang="en-US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Lucida Sans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42204" y="3402536"/>
            <a:ext cx="48445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ucida Sans" pitchFamily="34" charset="0"/>
              </a:rPr>
              <a:t>VÀ CÁC EM HỌC SINH!</a:t>
            </a:r>
            <a:endParaRPr lang="en-US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91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" y="57150"/>
            <a:ext cx="8991600" cy="79771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/>
                <a:latin typeface="+mn-lt"/>
                <a:ea typeface="Calibri"/>
              </a:rPr>
              <a:t>CHUYÊN ĐỀ 2: SÂN KHẤU HÓA TÁC PHẨM VĂN HỌC </a:t>
            </a:r>
            <a:endParaRPr 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8613"/>
            <a:ext cx="7696200" cy="303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7200" y="74295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 dirty="0" err="1" smtClean="0">
                <a:solidFill>
                  <a:srgbClr val="002060"/>
                </a:solidFill>
                <a:ea typeface="Times New Roman"/>
              </a:rPr>
              <a:t>Tiết</a:t>
            </a:r>
            <a:r>
              <a:rPr lang="en-US" sz="2000" b="1" dirty="0" smtClean="0">
                <a:solidFill>
                  <a:srgbClr val="002060"/>
                </a:solidFill>
                <a:ea typeface="Times New Roman"/>
              </a:rPr>
              <a:t> 2: </a:t>
            </a:r>
          </a:p>
          <a:p>
            <a:pPr lvl="0" algn="ctr"/>
            <a:r>
              <a:rPr lang="vi-VN" sz="2000" b="1" dirty="0" smtClean="0">
                <a:solidFill>
                  <a:srgbClr val="002060"/>
                </a:solidFill>
                <a:ea typeface="Times New Roman"/>
              </a:rPr>
              <a:t>2</a:t>
            </a:r>
            <a:r>
              <a:rPr lang="vi-VN" sz="2000" b="1" dirty="0">
                <a:solidFill>
                  <a:srgbClr val="002060"/>
                </a:solidFill>
                <a:ea typeface="Times New Roman"/>
              </a:rPr>
              <a:t>. MỤC TIÊU, YÊU CẦU </a:t>
            </a:r>
            <a:endParaRPr lang="en-US" sz="2000" b="1" dirty="0" smtClean="0">
              <a:solidFill>
                <a:srgbClr val="002060"/>
              </a:solidFill>
              <a:ea typeface="Times New Roman"/>
            </a:endParaRPr>
          </a:p>
          <a:p>
            <a:pPr lvl="0" algn="ctr"/>
            <a:r>
              <a:rPr lang="vi-VN" sz="2000" b="1" dirty="0" smtClean="0">
                <a:solidFill>
                  <a:srgbClr val="002060"/>
                </a:solidFill>
                <a:ea typeface="Times New Roman"/>
              </a:rPr>
              <a:t>VÀ </a:t>
            </a:r>
            <a:r>
              <a:rPr lang="vi-VN" sz="2000" b="1" dirty="0">
                <a:solidFill>
                  <a:srgbClr val="002060"/>
                </a:solidFill>
                <a:ea typeface="Times New Roman"/>
              </a:rPr>
              <a:t>HÌNH THỨC SÂN KHẤU HÓA TPVH TRONG NHÀ TRƯỜNG </a:t>
            </a:r>
          </a:p>
        </p:txBody>
      </p:sp>
    </p:spTree>
    <p:extLst>
      <p:ext uri="{BB962C8B-B14F-4D97-AF65-F5344CB8AC3E}">
        <p14:creationId xmlns:p14="http://schemas.microsoft.com/office/powerpoint/2010/main" val="288915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0"/>
            <a:ext cx="9144000" cy="666750"/>
            <a:chOff x="0" y="0"/>
            <a:chExt cx="9144000" cy="666750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667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              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2</a:t>
              </a:r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.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MỤC TIÊU, YÊU CẦU VÀ HÌNH THỨC SÂN KHẤU HÓA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TPVH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TRONG NHÀ TRƯỜNG </a:t>
              </a:r>
              <a:endParaRPr lang="en-US" sz="2000" b="1" dirty="0">
                <a:solidFill>
                  <a:prstClr val="white"/>
                </a:solidFill>
                <a:ea typeface="Times New Roman"/>
                <a:cs typeface="+mj-cs"/>
              </a:endParaRPr>
            </a:p>
          </p:txBody>
        </p:sp>
        <p:sp>
          <p:nvSpPr>
            <p:cNvPr id="18" name="Wave 17"/>
            <p:cNvSpPr/>
            <p:nvPr/>
          </p:nvSpPr>
          <p:spPr>
            <a:xfrm>
              <a:off x="76201" y="133350"/>
              <a:ext cx="914400" cy="381000"/>
            </a:xfrm>
            <a:prstGeom prst="wave">
              <a:avLst>
                <a:gd name="adj1" fmla="val 4419"/>
                <a:gd name="adj2" fmla="val 0"/>
              </a:avLst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i="1" dirty="0" err="1" smtClean="0">
                  <a:solidFill>
                    <a:srgbClr val="0070C0"/>
                  </a:solidFill>
                </a:rPr>
                <a:t>Tiết</a:t>
              </a:r>
              <a:r>
                <a:rPr lang="en-US" sz="2000" b="1" i="1" dirty="0" smtClean="0">
                  <a:solidFill>
                    <a:srgbClr val="0070C0"/>
                  </a:solidFill>
                </a:rPr>
                <a:t> 2</a:t>
              </a:r>
              <a:endParaRPr lang="en-US" sz="2000" b="1" i="1" dirty="0">
                <a:solidFill>
                  <a:srgbClr val="0070C0"/>
                </a:solidFill>
              </a:endParaRPr>
            </a:p>
          </p:txBody>
        </p:sp>
      </p:grpSp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5628"/>
            <a:ext cx="2743200" cy="370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119" y="1344961"/>
            <a:ext cx="2847975" cy="379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970" y="1352550"/>
            <a:ext cx="2886075" cy="372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Explosion 1 12"/>
          <p:cNvSpPr/>
          <p:nvPr/>
        </p:nvSpPr>
        <p:spPr>
          <a:xfrm>
            <a:off x="1004456" y="4096658"/>
            <a:ext cx="3276599" cy="1037273"/>
          </a:xfrm>
          <a:prstGeom prst="irregularSeal1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a typeface="Calibri"/>
                <a:cs typeface="+mj-cs"/>
              </a:rPr>
              <a:t>THẢO LUẬN</a:t>
            </a:r>
            <a:endParaRPr lang="vi-VN" b="1" dirty="0" smtClean="0">
              <a:solidFill>
                <a:srgbClr val="FF0000"/>
              </a:solidFill>
              <a:ea typeface="Calibri"/>
              <a:cs typeface="+mj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76600" y="666750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rgbClr val="000000"/>
                </a:solidFill>
                <a:ea typeface="Times New Roman"/>
              </a:rPr>
              <a:t>Tìm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hiểu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các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yêu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cầu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endParaRPr lang="en-US" dirty="0" smtClean="0">
              <a:solidFill>
                <a:srgbClr val="000000"/>
              </a:solidFill>
              <a:ea typeface="Times New Roman"/>
            </a:endParaRPr>
          </a:p>
          <a:p>
            <a:pPr algn="ctr"/>
            <a:r>
              <a:rPr lang="en-US" dirty="0" err="1" smtClean="0">
                <a:solidFill>
                  <a:srgbClr val="000000"/>
                </a:solidFill>
                <a:ea typeface="Times New Roman"/>
              </a:rPr>
              <a:t>của</a:t>
            </a:r>
            <a:r>
              <a:rPr lang="en-US" dirty="0" smtClean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sân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khấu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hóa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endParaRPr lang="en-US" dirty="0">
              <a:effectLst/>
              <a:ea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7427" y="698630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dirty="0" err="1">
                <a:solidFill>
                  <a:srgbClr val="000000"/>
                </a:solidFill>
                <a:ea typeface="Times New Roman"/>
              </a:rPr>
              <a:t>Tìm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hiểu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mục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tiêu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của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sân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khấu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hóa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endParaRPr lang="en-US" dirty="0">
              <a:effectLst/>
              <a:ea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324600" y="706219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rgbClr val="000000"/>
                </a:solidFill>
                <a:ea typeface="Times New Roman"/>
              </a:rPr>
              <a:t>Tìm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hiểu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hình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thức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của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sân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khấu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Times New Roman"/>
              </a:rPr>
              <a:t>hóa</a:t>
            </a:r>
            <a:endParaRPr lang="en-US" dirty="0">
              <a:effectLst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37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/>
        </p:nvSpPr>
        <p:spPr>
          <a:xfrm>
            <a:off x="4227909" y="2006800"/>
            <a:ext cx="3362325" cy="6669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54488"/>
                </a:lnTo>
                <a:lnTo>
                  <a:pt x="2802731" y="454488"/>
                </a:lnTo>
                <a:lnTo>
                  <a:pt x="2802731" y="666922"/>
                </a:lnTo>
              </a:path>
            </a:pathLst>
          </a:custGeom>
          <a:noFill/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4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Freeform 14"/>
          <p:cNvSpPr/>
          <p:nvPr/>
        </p:nvSpPr>
        <p:spPr>
          <a:xfrm>
            <a:off x="4182189" y="2006800"/>
            <a:ext cx="91440" cy="6669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666922"/>
                </a:lnTo>
              </a:path>
            </a:pathLst>
          </a:custGeom>
          <a:noFill/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4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 15"/>
          <p:cNvSpPr/>
          <p:nvPr/>
        </p:nvSpPr>
        <p:spPr>
          <a:xfrm>
            <a:off x="1425177" y="2006800"/>
            <a:ext cx="2802731" cy="66692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802731" y="0"/>
                </a:moveTo>
                <a:lnTo>
                  <a:pt x="2802731" y="454488"/>
                </a:lnTo>
                <a:lnTo>
                  <a:pt x="0" y="454488"/>
                </a:lnTo>
                <a:lnTo>
                  <a:pt x="0" y="666922"/>
                </a:lnTo>
              </a:path>
            </a:pathLst>
          </a:custGeom>
          <a:noFill/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4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9" name="Group 28"/>
          <p:cNvGrpSpPr/>
          <p:nvPr/>
        </p:nvGrpSpPr>
        <p:grpSpPr>
          <a:xfrm>
            <a:off x="2622708" y="873176"/>
            <a:ext cx="3465195" cy="1375678"/>
            <a:chOff x="2622708" y="873176"/>
            <a:chExt cx="3465195" cy="1375678"/>
          </a:xfrm>
        </p:grpSpPr>
        <p:sp>
          <p:nvSpPr>
            <p:cNvPr id="17" name="Rounded Rectangle 16"/>
            <p:cNvSpPr/>
            <p:nvPr/>
          </p:nvSpPr>
          <p:spPr>
            <a:xfrm>
              <a:off x="2622708" y="873176"/>
              <a:ext cx="3210401" cy="113362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2877502" y="1115230"/>
              <a:ext cx="3210401" cy="1133624"/>
            </a:xfrm>
            <a:custGeom>
              <a:avLst/>
              <a:gdLst>
                <a:gd name="connsiteX0" fmla="*/ 0 w 3210401"/>
                <a:gd name="connsiteY0" fmla="*/ 113362 h 1133624"/>
                <a:gd name="connsiteX1" fmla="*/ 113362 w 3210401"/>
                <a:gd name="connsiteY1" fmla="*/ 0 h 1133624"/>
                <a:gd name="connsiteX2" fmla="*/ 3097039 w 3210401"/>
                <a:gd name="connsiteY2" fmla="*/ 0 h 1133624"/>
                <a:gd name="connsiteX3" fmla="*/ 3210401 w 3210401"/>
                <a:gd name="connsiteY3" fmla="*/ 113362 h 1133624"/>
                <a:gd name="connsiteX4" fmla="*/ 3210401 w 3210401"/>
                <a:gd name="connsiteY4" fmla="*/ 1020262 h 1133624"/>
                <a:gd name="connsiteX5" fmla="*/ 3097039 w 3210401"/>
                <a:gd name="connsiteY5" fmla="*/ 1133624 h 1133624"/>
                <a:gd name="connsiteX6" fmla="*/ 113362 w 3210401"/>
                <a:gd name="connsiteY6" fmla="*/ 1133624 h 1133624"/>
                <a:gd name="connsiteX7" fmla="*/ 0 w 3210401"/>
                <a:gd name="connsiteY7" fmla="*/ 1020262 h 1133624"/>
                <a:gd name="connsiteX8" fmla="*/ 0 w 3210401"/>
                <a:gd name="connsiteY8" fmla="*/ 113362 h 11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0401" h="1133624">
                  <a:moveTo>
                    <a:pt x="0" y="113362"/>
                  </a:moveTo>
                  <a:cubicBezTo>
                    <a:pt x="0" y="50754"/>
                    <a:pt x="50754" y="0"/>
                    <a:pt x="113362" y="0"/>
                  </a:cubicBezTo>
                  <a:lnTo>
                    <a:pt x="3097039" y="0"/>
                  </a:lnTo>
                  <a:cubicBezTo>
                    <a:pt x="3159647" y="0"/>
                    <a:pt x="3210401" y="50754"/>
                    <a:pt x="3210401" y="113362"/>
                  </a:cubicBezTo>
                  <a:lnTo>
                    <a:pt x="3210401" y="1020262"/>
                  </a:lnTo>
                  <a:cubicBezTo>
                    <a:pt x="3210401" y="1082870"/>
                    <a:pt x="3159647" y="1133624"/>
                    <a:pt x="3097039" y="1133624"/>
                  </a:cubicBezTo>
                  <a:lnTo>
                    <a:pt x="113362" y="1133624"/>
                  </a:lnTo>
                  <a:cubicBezTo>
                    <a:pt x="50754" y="1133624"/>
                    <a:pt x="0" y="1082870"/>
                    <a:pt x="0" y="1020262"/>
                  </a:cubicBezTo>
                  <a:lnTo>
                    <a:pt x="0" y="113362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9403" tIns="109403" rIns="109403" bIns="10940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2.1. MỤC TIÊU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CỦA SÂN KHẤU HÓA </a:t>
              </a:r>
              <a:endParaRPr lang="en-US" sz="2000" b="1" kern="12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78606" y="2673723"/>
            <a:ext cx="2547936" cy="1698200"/>
            <a:chOff x="278606" y="2673723"/>
            <a:chExt cx="2547936" cy="1698200"/>
          </a:xfrm>
        </p:grpSpPr>
        <p:sp>
          <p:nvSpPr>
            <p:cNvPr id="19" name="Rounded Rectangle 18"/>
            <p:cNvSpPr/>
            <p:nvPr/>
          </p:nvSpPr>
          <p:spPr>
            <a:xfrm>
              <a:off x="278606" y="2673723"/>
              <a:ext cx="2293143" cy="145614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533399" y="2915777"/>
              <a:ext cx="2293143" cy="1456146"/>
            </a:xfrm>
            <a:custGeom>
              <a:avLst/>
              <a:gdLst>
                <a:gd name="connsiteX0" fmla="*/ 0 w 2293143"/>
                <a:gd name="connsiteY0" fmla="*/ 145615 h 1456146"/>
                <a:gd name="connsiteX1" fmla="*/ 145615 w 2293143"/>
                <a:gd name="connsiteY1" fmla="*/ 0 h 1456146"/>
                <a:gd name="connsiteX2" fmla="*/ 2147528 w 2293143"/>
                <a:gd name="connsiteY2" fmla="*/ 0 h 1456146"/>
                <a:gd name="connsiteX3" fmla="*/ 2293143 w 2293143"/>
                <a:gd name="connsiteY3" fmla="*/ 145615 h 1456146"/>
                <a:gd name="connsiteX4" fmla="*/ 2293143 w 2293143"/>
                <a:gd name="connsiteY4" fmla="*/ 1310531 h 1456146"/>
                <a:gd name="connsiteX5" fmla="*/ 2147528 w 2293143"/>
                <a:gd name="connsiteY5" fmla="*/ 1456146 h 1456146"/>
                <a:gd name="connsiteX6" fmla="*/ 145615 w 2293143"/>
                <a:gd name="connsiteY6" fmla="*/ 1456146 h 1456146"/>
                <a:gd name="connsiteX7" fmla="*/ 0 w 2293143"/>
                <a:gd name="connsiteY7" fmla="*/ 1310531 h 1456146"/>
                <a:gd name="connsiteX8" fmla="*/ 0 w 2293143"/>
                <a:gd name="connsiteY8" fmla="*/ 145615 h 14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3143" h="1456146">
                  <a:moveTo>
                    <a:pt x="0" y="145615"/>
                  </a:moveTo>
                  <a:cubicBezTo>
                    <a:pt x="0" y="65194"/>
                    <a:pt x="65194" y="0"/>
                    <a:pt x="145615" y="0"/>
                  </a:cubicBezTo>
                  <a:lnTo>
                    <a:pt x="2147528" y="0"/>
                  </a:lnTo>
                  <a:cubicBezTo>
                    <a:pt x="2227949" y="0"/>
                    <a:pt x="2293143" y="65194"/>
                    <a:pt x="2293143" y="145615"/>
                  </a:cubicBezTo>
                  <a:lnTo>
                    <a:pt x="2293143" y="1310531"/>
                  </a:lnTo>
                  <a:cubicBezTo>
                    <a:pt x="2293143" y="1390952"/>
                    <a:pt x="2227949" y="1456146"/>
                    <a:pt x="2147528" y="1456146"/>
                  </a:cubicBezTo>
                  <a:lnTo>
                    <a:pt x="145615" y="1456146"/>
                  </a:lnTo>
                  <a:cubicBezTo>
                    <a:pt x="65194" y="1456146"/>
                    <a:pt x="0" y="1390952"/>
                    <a:pt x="0" y="1310531"/>
                  </a:cubicBezTo>
                  <a:lnTo>
                    <a:pt x="0" y="145615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6469" tIns="126469" rIns="126469" bIns="126469" numCol="1" spcCol="1270" anchor="ctr" anchorCtr="0">
              <a:noAutofit/>
            </a:bodyPr>
            <a:lstStyle/>
            <a:p>
              <a:pPr lvl="0" algn="just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 smtClean="0"/>
                <a:t>Đa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dạng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hóa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cách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tiếp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cận</a:t>
              </a:r>
              <a:r>
                <a:rPr lang="en-US" sz="2000" kern="1200" dirty="0" smtClean="0"/>
                <a:t>, </a:t>
              </a:r>
              <a:r>
                <a:rPr lang="en-US" sz="2000" kern="1200" dirty="0" err="1" smtClean="0"/>
                <a:t>cách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khám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phá</a:t>
              </a:r>
              <a:r>
                <a:rPr lang="en-US" sz="2000" kern="1200" dirty="0" smtClean="0"/>
                <a:t> TPVH</a:t>
              </a:r>
              <a:endParaRPr lang="en-US" sz="2000" kern="1200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081337" y="2673723"/>
            <a:ext cx="3090863" cy="1698200"/>
            <a:chOff x="3081337" y="2673723"/>
            <a:chExt cx="3090863" cy="1698200"/>
          </a:xfrm>
        </p:grpSpPr>
        <p:sp>
          <p:nvSpPr>
            <p:cNvPr id="21" name="Rounded Rectangle 20"/>
            <p:cNvSpPr/>
            <p:nvPr/>
          </p:nvSpPr>
          <p:spPr>
            <a:xfrm>
              <a:off x="3081337" y="2673723"/>
              <a:ext cx="2836070" cy="145614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3336130" y="2915777"/>
              <a:ext cx="2836070" cy="1456146"/>
            </a:xfrm>
            <a:custGeom>
              <a:avLst/>
              <a:gdLst>
                <a:gd name="connsiteX0" fmla="*/ 0 w 2293143"/>
                <a:gd name="connsiteY0" fmla="*/ 145615 h 1456146"/>
                <a:gd name="connsiteX1" fmla="*/ 145615 w 2293143"/>
                <a:gd name="connsiteY1" fmla="*/ 0 h 1456146"/>
                <a:gd name="connsiteX2" fmla="*/ 2147528 w 2293143"/>
                <a:gd name="connsiteY2" fmla="*/ 0 h 1456146"/>
                <a:gd name="connsiteX3" fmla="*/ 2293143 w 2293143"/>
                <a:gd name="connsiteY3" fmla="*/ 145615 h 1456146"/>
                <a:gd name="connsiteX4" fmla="*/ 2293143 w 2293143"/>
                <a:gd name="connsiteY4" fmla="*/ 1310531 h 1456146"/>
                <a:gd name="connsiteX5" fmla="*/ 2147528 w 2293143"/>
                <a:gd name="connsiteY5" fmla="*/ 1456146 h 1456146"/>
                <a:gd name="connsiteX6" fmla="*/ 145615 w 2293143"/>
                <a:gd name="connsiteY6" fmla="*/ 1456146 h 1456146"/>
                <a:gd name="connsiteX7" fmla="*/ 0 w 2293143"/>
                <a:gd name="connsiteY7" fmla="*/ 1310531 h 1456146"/>
                <a:gd name="connsiteX8" fmla="*/ 0 w 2293143"/>
                <a:gd name="connsiteY8" fmla="*/ 145615 h 14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3143" h="1456146">
                  <a:moveTo>
                    <a:pt x="0" y="145615"/>
                  </a:moveTo>
                  <a:cubicBezTo>
                    <a:pt x="0" y="65194"/>
                    <a:pt x="65194" y="0"/>
                    <a:pt x="145615" y="0"/>
                  </a:cubicBezTo>
                  <a:lnTo>
                    <a:pt x="2147528" y="0"/>
                  </a:lnTo>
                  <a:cubicBezTo>
                    <a:pt x="2227949" y="0"/>
                    <a:pt x="2293143" y="65194"/>
                    <a:pt x="2293143" y="145615"/>
                  </a:cubicBezTo>
                  <a:lnTo>
                    <a:pt x="2293143" y="1310531"/>
                  </a:lnTo>
                  <a:cubicBezTo>
                    <a:pt x="2293143" y="1390952"/>
                    <a:pt x="2227949" y="1456146"/>
                    <a:pt x="2147528" y="1456146"/>
                  </a:cubicBezTo>
                  <a:lnTo>
                    <a:pt x="145615" y="1456146"/>
                  </a:lnTo>
                  <a:cubicBezTo>
                    <a:pt x="65194" y="1456146"/>
                    <a:pt x="0" y="1390952"/>
                    <a:pt x="0" y="1310531"/>
                  </a:cubicBezTo>
                  <a:lnTo>
                    <a:pt x="0" y="145615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6469" tIns="126469" rIns="126469" bIns="126469" numCol="1" spcCol="1270" anchor="ctr" anchorCtr="0">
              <a:noAutofit/>
            </a:bodyPr>
            <a:lstStyle/>
            <a:p>
              <a:pPr lvl="0" algn="ctr" defTabSz="977900">
                <a:spcBef>
                  <a:spcPts val="600"/>
                </a:spcBef>
              </a:pPr>
              <a:r>
                <a:rPr lang="en-US" sz="2000" kern="1200" dirty="0" smtClean="0"/>
                <a:t>HS </a:t>
              </a:r>
              <a:r>
                <a:rPr lang="en-US" sz="2000" kern="1200" dirty="0" err="1" smtClean="0"/>
                <a:t>chủ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động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chiếm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lĩnh</a:t>
              </a:r>
              <a:r>
                <a:rPr lang="en-US" sz="2000" kern="1200" dirty="0" smtClean="0"/>
                <a:t>, </a:t>
              </a:r>
              <a:r>
                <a:rPr lang="en-US" sz="2000" kern="1200" dirty="0" err="1" smtClean="0"/>
                <a:t>tạo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ra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một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hình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thức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giao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tiếp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khác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giữa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người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đọc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và</a:t>
              </a:r>
              <a:r>
                <a:rPr lang="en-US" sz="2000" kern="1200" dirty="0" smtClean="0"/>
                <a:t> TPVH</a:t>
              </a:r>
              <a:endParaRPr lang="en-US" sz="2000" kern="120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443663" y="2673723"/>
            <a:ext cx="2547937" cy="1698200"/>
            <a:chOff x="6443663" y="2673723"/>
            <a:chExt cx="2547937" cy="1698200"/>
          </a:xfrm>
        </p:grpSpPr>
        <p:sp>
          <p:nvSpPr>
            <p:cNvPr id="23" name="Rounded Rectangle 22"/>
            <p:cNvSpPr/>
            <p:nvPr/>
          </p:nvSpPr>
          <p:spPr>
            <a:xfrm>
              <a:off x="6443663" y="2673723"/>
              <a:ext cx="2293143" cy="145614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6698457" y="2915777"/>
              <a:ext cx="2293143" cy="1456146"/>
            </a:xfrm>
            <a:custGeom>
              <a:avLst/>
              <a:gdLst>
                <a:gd name="connsiteX0" fmla="*/ 0 w 2293143"/>
                <a:gd name="connsiteY0" fmla="*/ 145615 h 1456146"/>
                <a:gd name="connsiteX1" fmla="*/ 145615 w 2293143"/>
                <a:gd name="connsiteY1" fmla="*/ 0 h 1456146"/>
                <a:gd name="connsiteX2" fmla="*/ 2147528 w 2293143"/>
                <a:gd name="connsiteY2" fmla="*/ 0 h 1456146"/>
                <a:gd name="connsiteX3" fmla="*/ 2293143 w 2293143"/>
                <a:gd name="connsiteY3" fmla="*/ 145615 h 1456146"/>
                <a:gd name="connsiteX4" fmla="*/ 2293143 w 2293143"/>
                <a:gd name="connsiteY4" fmla="*/ 1310531 h 1456146"/>
                <a:gd name="connsiteX5" fmla="*/ 2147528 w 2293143"/>
                <a:gd name="connsiteY5" fmla="*/ 1456146 h 1456146"/>
                <a:gd name="connsiteX6" fmla="*/ 145615 w 2293143"/>
                <a:gd name="connsiteY6" fmla="*/ 1456146 h 1456146"/>
                <a:gd name="connsiteX7" fmla="*/ 0 w 2293143"/>
                <a:gd name="connsiteY7" fmla="*/ 1310531 h 1456146"/>
                <a:gd name="connsiteX8" fmla="*/ 0 w 2293143"/>
                <a:gd name="connsiteY8" fmla="*/ 145615 h 14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3143" h="1456146">
                  <a:moveTo>
                    <a:pt x="0" y="145615"/>
                  </a:moveTo>
                  <a:cubicBezTo>
                    <a:pt x="0" y="65194"/>
                    <a:pt x="65194" y="0"/>
                    <a:pt x="145615" y="0"/>
                  </a:cubicBezTo>
                  <a:lnTo>
                    <a:pt x="2147528" y="0"/>
                  </a:lnTo>
                  <a:cubicBezTo>
                    <a:pt x="2227949" y="0"/>
                    <a:pt x="2293143" y="65194"/>
                    <a:pt x="2293143" y="145615"/>
                  </a:cubicBezTo>
                  <a:lnTo>
                    <a:pt x="2293143" y="1310531"/>
                  </a:lnTo>
                  <a:cubicBezTo>
                    <a:pt x="2293143" y="1390952"/>
                    <a:pt x="2227949" y="1456146"/>
                    <a:pt x="2147528" y="1456146"/>
                  </a:cubicBezTo>
                  <a:lnTo>
                    <a:pt x="145615" y="1456146"/>
                  </a:lnTo>
                  <a:cubicBezTo>
                    <a:pt x="65194" y="1456146"/>
                    <a:pt x="0" y="1390952"/>
                    <a:pt x="0" y="1310531"/>
                  </a:cubicBezTo>
                  <a:lnTo>
                    <a:pt x="0" y="145615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6469" tIns="126469" rIns="126469" bIns="126469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 smtClean="0"/>
                <a:t>Bồi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dưỡng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tình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yêu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văn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học</a:t>
              </a:r>
              <a:r>
                <a:rPr lang="en-US" sz="2000" kern="1200" dirty="0" smtClean="0"/>
                <a:t>, </a:t>
              </a:r>
              <a:r>
                <a:rPr lang="en-US" sz="2000" kern="1200" dirty="0" err="1" smtClean="0"/>
                <a:t>phát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triển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năng</a:t>
              </a:r>
              <a:r>
                <a:rPr lang="en-US" sz="2000" kern="1200" dirty="0" smtClean="0"/>
                <a:t> </a:t>
              </a:r>
              <a:r>
                <a:rPr lang="en-US" sz="2000" kern="1200" dirty="0" err="1" smtClean="0"/>
                <a:t>lực</a:t>
              </a:r>
              <a:r>
                <a:rPr lang="en-US" sz="2000" kern="1200" dirty="0" smtClean="0"/>
                <a:t> HS</a:t>
              </a:r>
              <a:endParaRPr lang="en-US" sz="20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0" y="0"/>
            <a:ext cx="9144000" cy="666750"/>
            <a:chOff x="0" y="0"/>
            <a:chExt cx="9144000" cy="666750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9144000" cy="6667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              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2</a:t>
              </a:r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.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MỤC TIÊU, YÊU CẦU VÀ HÌNH THỨC SÂN KHẤU HÓA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TPVH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TRONG NHÀ TRƯỜNG </a:t>
              </a:r>
              <a:endParaRPr lang="en-US" sz="2000" b="1" dirty="0">
                <a:solidFill>
                  <a:prstClr val="white"/>
                </a:solidFill>
                <a:ea typeface="Times New Roman"/>
                <a:cs typeface="+mj-cs"/>
              </a:endParaRPr>
            </a:p>
          </p:txBody>
        </p:sp>
        <p:sp>
          <p:nvSpPr>
            <p:cNvPr id="27" name="Wave 26"/>
            <p:cNvSpPr/>
            <p:nvPr/>
          </p:nvSpPr>
          <p:spPr>
            <a:xfrm>
              <a:off x="76201" y="133350"/>
              <a:ext cx="914400" cy="381000"/>
            </a:xfrm>
            <a:prstGeom prst="wave">
              <a:avLst>
                <a:gd name="adj1" fmla="val 4419"/>
                <a:gd name="adj2" fmla="val 0"/>
              </a:avLst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i="1" dirty="0" err="1" smtClean="0">
                  <a:solidFill>
                    <a:srgbClr val="0070C0"/>
                  </a:solidFill>
                </a:rPr>
                <a:t>Tiết</a:t>
              </a:r>
              <a:r>
                <a:rPr lang="en-US" sz="2000" b="1" i="1" dirty="0" smtClean="0">
                  <a:solidFill>
                    <a:srgbClr val="0070C0"/>
                  </a:solidFill>
                </a:rPr>
                <a:t> 2</a:t>
              </a:r>
              <a:endParaRPr lang="en-US" sz="2000" b="1" i="1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564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0143" y="1219021"/>
            <a:ext cx="1371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/>
            <a:r>
              <a:rPr lang="en-US" sz="24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2.2.</a:t>
            </a:r>
          </a:p>
          <a:p>
            <a:pPr lvl="0" algn="ctr" defTabSz="889000"/>
            <a:r>
              <a:rPr lang="en-US" sz="24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CÁC </a:t>
            </a:r>
          </a:p>
          <a:p>
            <a:pPr lvl="0" algn="ctr" defTabSz="889000"/>
            <a:r>
              <a:rPr lang="en-US" sz="24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YÊU</a:t>
            </a:r>
          </a:p>
          <a:p>
            <a:pPr lvl="0" algn="ctr" defTabSz="889000"/>
            <a:r>
              <a:rPr lang="en-US" sz="24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CẦU</a:t>
            </a:r>
            <a:endParaRPr lang="en-US" sz="24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lvl="0" algn="ctr" defTabSz="889000"/>
            <a:r>
              <a:rPr lang="en-US" sz="2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CỦA </a:t>
            </a:r>
            <a:endParaRPr lang="en-US" sz="2400" b="1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lvl="0" algn="ctr" defTabSz="889000"/>
            <a:r>
              <a:rPr lang="en-US" sz="24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SÂN </a:t>
            </a:r>
          </a:p>
          <a:p>
            <a:pPr lvl="0" algn="ctr" defTabSz="889000"/>
            <a:r>
              <a:rPr lang="en-US" sz="24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KHẤU </a:t>
            </a:r>
          </a:p>
          <a:p>
            <a:pPr lvl="0" algn="ctr" defTabSz="889000"/>
            <a:r>
              <a:rPr lang="en-US" sz="24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HÓA </a:t>
            </a:r>
            <a:endParaRPr lang="en-US" sz="24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-3234454" y="46385"/>
            <a:ext cx="11854348" cy="5472816"/>
            <a:chOff x="-3234454" y="46385"/>
            <a:chExt cx="11854348" cy="5472816"/>
          </a:xfrm>
        </p:grpSpPr>
        <p:grpSp>
          <p:nvGrpSpPr>
            <p:cNvPr id="13" name="Group 12"/>
            <p:cNvGrpSpPr/>
            <p:nvPr/>
          </p:nvGrpSpPr>
          <p:grpSpPr>
            <a:xfrm>
              <a:off x="-3234454" y="46385"/>
              <a:ext cx="11854348" cy="5472816"/>
              <a:chOff x="-3298935" y="38543"/>
              <a:chExt cx="11854348" cy="5472816"/>
            </a:xfrm>
          </p:grpSpPr>
          <p:sp>
            <p:nvSpPr>
              <p:cNvPr id="14" name="Block Arc 13"/>
              <p:cNvSpPr/>
              <p:nvPr/>
            </p:nvSpPr>
            <p:spPr>
              <a:xfrm>
                <a:off x="-3298935" y="38543"/>
                <a:ext cx="5472816" cy="5472816"/>
              </a:xfrm>
              <a:prstGeom prst="blockArc">
                <a:avLst>
                  <a:gd name="adj1" fmla="val 18900000"/>
                  <a:gd name="adj2" fmla="val 2700000"/>
                  <a:gd name="adj3" fmla="val 395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3">
                  <a:tint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Freeform 14"/>
              <p:cNvSpPr/>
              <p:nvPr/>
            </p:nvSpPr>
            <p:spPr>
              <a:xfrm>
                <a:off x="1679938" y="996868"/>
                <a:ext cx="6875475" cy="508162"/>
              </a:xfrm>
              <a:custGeom>
                <a:avLst/>
                <a:gdLst>
                  <a:gd name="connsiteX0" fmla="*/ 0 w 6875475"/>
                  <a:gd name="connsiteY0" fmla="*/ 0 h 508162"/>
                  <a:gd name="connsiteX1" fmla="*/ 6875475 w 6875475"/>
                  <a:gd name="connsiteY1" fmla="*/ 0 h 508162"/>
                  <a:gd name="connsiteX2" fmla="*/ 6875475 w 6875475"/>
                  <a:gd name="connsiteY2" fmla="*/ 508162 h 508162"/>
                  <a:gd name="connsiteX3" fmla="*/ 0 w 6875475"/>
                  <a:gd name="connsiteY3" fmla="*/ 508162 h 508162"/>
                  <a:gd name="connsiteX4" fmla="*/ 0 w 6875475"/>
                  <a:gd name="connsiteY4" fmla="*/ 0 h 50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5475" h="508162">
                    <a:moveTo>
                      <a:pt x="0" y="0"/>
                    </a:moveTo>
                    <a:lnTo>
                      <a:pt x="6875475" y="0"/>
                    </a:lnTo>
                    <a:lnTo>
                      <a:pt x="6875475" y="508162"/>
                    </a:lnTo>
                    <a:lnTo>
                      <a:pt x="0" y="50816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03354" tIns="55880" rIns="55880" bIns="55880" numCol="1" spcCol="1270" anchor="ctr" anchorCtr="0">
                <a:noAutofit/>
              </a:bodyPr>
              <a:lstStyle/>
              <a:p>
                <a:pPr lvl="0" algn="l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 dirty="0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362336" y="933348"/>
                <a:ext cx="635203" cy="635203"/>
              </a:xfrm>
              <a:prstGeom prst="ellipse">
                <a:avLst/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" name="Freeform 16"/>
              <p:cNvSpPr/>
              <p:nvPr/>
            </p:nvSpPr>
            <p:spPr>
              <a:xfrm>
                <a:off x="2044072" y="1758868"/>
                <a:ext cx="6511340" cy="508162"/>
              </a:xfrm>
              <a:custGeom>
                <a:avLst/>
                <a:gdLst>
                  <a:gd name="connsiteX0" fmla="*/ 0 w 6511340"/>
                  <a:gd name="connsiteY0" fmla="*/ 0 h 508162"/>
                  <a:gd name="connsiteX1" fmla="*/ 6511340 w 6511340"/>
                  <a:gd name="connsiteY1" fmla="*/ 0 h 508162"/>
                  <a:gd name="connsiteX2" fmla="*/ 6511340 w 6511340"/>
                  <a:gd name="connsiteY2" fmla="*/ 508162 h 508162"/>
                  <a:gd name="connsiteX3" fmla="*/ 0 w 6511340"/>
                  <a:gd name="connsiteY3" fmla="*/ 508162 h 508162"/>
                  <a:gd name="connsiteX4" fmla="*/ 0 w 6511340"/>
                  <a:gd name="connsiteY4" fmla="*/ 0 h 50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1340" h="508162">
                    <a:moveTo>
                      <a:pt x="0" y="0"/>
                    </a:moveTo>
                    <a:lnTo>
                      <a:pt x="6511340" y="0"/>
                    </a:lnTo>
                    <a:lnTo>
                      <a:pt x="6511340" y="508162"/>
                    </a:lnTo>
                    <a:lnTo>
                      <a:pt x="0" y="50816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03354" tIns="55880" rIns="55880" bIns="55880" numCol="1" spcCol="1270" anchor="ctr" anchorCtr="0">
                <a:noAutofit/>
              </a:bodyPr>
              <a:lstStyle/>
              <a:p>
                <a:pPr lvl="0" algn="l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 dirty="0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726471" y="1695348"/>
                <a:ext cx="635203" cy="635203"/>
              </a:xfrm>
              <a:prstGeom prst="ellipse">
                <a:avLst/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9" name="Freeform 18"/>
              <p:cNvSpPr/>
              <p:nvPr/>
            </p:nvSpPr>
            <p:spPr>
              <a:xfrm>
                <a:off x="2155832" y="2520868"/>
                <a:ext cx="6399580" cy="508162"/>
              </a:xfrm>
              <a:custGeom>
                <a:avLst/>
                <a:gdLst>
                  <a:gd name="connsiteX0" fmla="*/ 0 w 6399580"/>
                  <a:gd name="connsiteY0" fmla="*/ 0 h 508162"/>
                  <a:gd name="connsiteX1" fmla="*/ 6399580 w 6399580"/>
                  <a:gd name="connsiteY1" fmla="*/ 0 h 508162"/>
                  <a:gd name="connsiteX2" fmla="*/ 6399580 w 6399580"/>
                  <a:gd name="connsiteY2" fmla="*/ 508162 h 508162"/>
                  <a:gd name="connsiteX3" fmla="*/ 0 w 6399580"/>
                  <a:gd name="connsiteY3" fmla="*/ 508162 h 508162"/>
                  <a:gd name="connsiteX4" fmla="*/ 0 w 6399580"/>
                  <a:gd name="connsiteY4" fmla="*/ 0 h 50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99580" h="508162">
                    <a:moveTo>
                      <a:pt x="0" y="0"/>
                    </a:moveTo>
                    <a:lnTo>
                      <a:pt x="6399580" y="0"/>
                    </a:lnTo>
                    <a:lnTo>
                      <a:pt x="6399580" y="508162"/>
                    </a:lnTo>
                    <a:lnTo>
                      <a:pt x="0" y="50816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03354" tIns="55880" rIns="55880" bIns="55880" numCol="1" spcCol="1270" anchor="ctr" anchorCtr="0">
                <a:noAutofit/>
              </a:bodyPr>
              <a:lstStyle/>
              <a:p>
                <a:pPr lvl="0" algn="l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 dirty="0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838231" y="2457348"/>
                <a:ext cx="635203" cy="635203"/>
              </a:xfrm>
              <a:prstGeom prst="ellipse">
                <a:avLst/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Freeform 20"/>
              <p:cNvSpPr/>
              <p:nvPr/>
            </p:nvSpPr>
            <p:spPr>
              <a:xfrm>
                <a:off x="2044072" y="3282868"/>
                <a:ext cx="6511340" cy="508162"/>
              </a:xfrm>
              <a:custGeom>
                <a:avLst/>
                <a:gdLst>
                  <a:gd name="connsiteX0" fmla="*/ 0 w 6511340"/>
                  <a:gd name="connsiteY0" fmla="*/ 0 h 508162"/>
                  <a:gd name="connsiteX1" fmla="*/ 6511340 w 6511340"/>
                  <a:gd name="connsiteY1" fmla="*/ 0 h 508162"/>
                  <a:gd name="connsiteX2" fmla="*/ 6511340 w 6511340"/>
                  <a:gd name="connsiteY2" fmla="*/ 508162 h 508162"/>
                  <a:gd name="connsiteX3" fmla="*/ 0 w 6511340"/>
                  <a:gd name="connsiteY3" fmla="*/ 508162 h 508162"/>
                  <a:gd name="connsiteX4" fmla="*/ 0 w 6511340"/>
                  <a:gd name="connsiteY4" fmla="*/ 0 h 50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1340" h="508162">
                    <a:moveTo>
                      <a:pt x="0" y="0"/>
                    </a:moveTo>
                    <a:lnTo>
                      <a:pt x="6511340" y="0"/>
                    </a:lnTo>
                    <a:lnTo>
                      <a:pt x="6511340" y="508162"/>
                    </a:lnTo>
                    <a:lnTo>
                      <a:pt x="0" y="50816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03354" tIns="55880" rIns="55880" bIns="55880" numCol="1" spcCol="1270" anchor="ctr" anchorCtr="0">
                <a:noAutofit/>
              </a:bodyPr>
              <a:lstStyle/>
              <a:p>
                <a:pPr lvl="0" algn="l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726471" y="3219348"/>
                <a:ext cx="635203" cy="635203"/>
              </a:xfrm>
              <a:prstGeom prst="ellipse">
                <a:avLst/>
              </a:prstGeom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3" name="Freeform 22"/>
              <p:cNvSpPr/>
              <p:nvPr/>
            </p:nvSpPr>
            <p:spPr>
              <a:xfrm>
                <a:off x="1679938" y="3968748"/>
                <a:ext cx="6875475" cy="660402"/>
              </a:xfrm>
              <a:custGeom>
                <a:avLst/>
                <a:gdLst>
                  <a:gd name="connsiteX0" fmla="*/ 0 w 6875475"/>
                  <a:gd name="connsiteY0" fmla="*/ 0 h 660402"/>
                  <a:gd name="connsiteX1" fmla="*/ 6875475 w 6875475"/>
                  <a:gd name="connsiteY1" fmla="*/ 0 h 660402"/>
                  <a:gd name="connsiteX2" fmla="*/ 6875475 w 6875475"/>
                  <a:gd name="connsiteY2" fmla="*/ 660402 h 660402"/>
                  <a:gd name="connsiteX3" fmla="*/ 0 w 6875475"/>
                  <a:gd name="connsiteY3" fmla="*/ 660402 h 660402"/>
                  <a:gd name="connsiteX4" fmla="*/ 0 w 6875475"/>
                  <a:gd name="connsiteY4" fmla="*/ 0 h 660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5475" h="660402">
                    <a:moveTo>
                      <a:pt x="0" y="0"/>
                    </a:moveTo>
                    <a:lnTo>
                      <a:pt x="6875475" y="0"/>
                    </a:lnTo>
                    <a:lnTo>
                      <a:pt x="6875475" y="660402"/>
                    </a:lnTo>
                    <a:lnTo>
                      <a:pt x="0" y="6604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03354" tIns="55880" rIns="55880" bIns="55880" numCol="1" spcCol="1270" anchor="ctr" anchorCtr="0">
                <a:noAutofit/>
              </a:bodyPr>
              <a:lstStyle/>
              <a:p>
                <a:pPr lvl="0" algn="l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 dirty="0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362336" y="3981348"/>
                <a:ext cx="635203" cy="635203"/>
              </a:xfrm>
              <a:prstGeom prst="ellipse">
                <a:avLst/>
              </a:pr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5" name="Rectangle 4"/>
            <p:cNvSpPr/>
            <p:nvPr/>
          </p:nvSpPr>
          <p:spPr>
            <a:xfrm>
              <a:off x="1591352" y="903194"/>
              <a:ext cx="340157" cy="58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890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dirty="0" smtClean="0">
                  <a:solidFill>
                    <a:srgbClr val="0033CC"/>
                  </a:solidFill>
                </a:rPr>
                <a:t>1</a:t>
              </a:r>
              <a:endParaRPr lang="en-US" sz="2400" b="1" dirty="0">
                <a:solidFill>
                  <a:srgbClr val="0033CC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928500" y="1665194"/>
              <a:ext cx="340158" cy="58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890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dirty="0" smtClean="0">
                  <a:solidFill>
                    <a:srgbClr val="0033CC"/>
                  </a:solidFill>
                </a:rPr>
                <a:t>2</a:t>
              </a:r>
              <a:endParaRPr lang="en-US" sz="2400" b="1" dirty="0">
                <a:solidFill>
                  <a:srgbClr val="0033CC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945842" y="2419350"/>
              <a:ext cx="34015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890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dirty="0">
                  <a:solidFill>
                    <a:srgbClr val="0033CC"/>
                  </a:solidFill>
                </a:rPr>
                <a:t>3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864018" y="3125678"/>
              <a:ext cx="340157" cy="58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890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dirty="0" smtClean="0">
                  <a:solidFill>
                    <a:srgbClr val="0033CC"/>
                  </a:solidFill>
                </a:rPr>
                <a:t>4</a:t>
              </a:r>
              <a:endParaRPr lang="en-US" sz="2400" b="1" dirty="0">
                <a:solidFill>
                  <a:srgbClr val="0033CC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516764" y="3943350"/>
              <a:ext cx="340157" cy="58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890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dirty="0" smtClean="0">
                  <a:solidFill>
                    <a:srgbClr val="0033CC"/>
                  </a:solidFill>
                </a:rPr>
                <a:t>5</a:t>
              </a:r>
              <a:endParaRPr lang="en-US" sz="2400" b="1" dirty="0">
                <a:solidFill>
                  <a:srgbClr val="0033CC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0" y="0"/>
            <a:ext cx="9144000" cy="666750"/>
            <a:chOff x="0" y="0"/>
            <a:chExt cx="9144000" cy="66675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667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               </a:t>
              </a:r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2.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MỤC TIÊU, YÊU CẦU VÀ HÌNH THỨC SÂN KHẤU HÓA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TPVH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TRONG NHÀ TRƯỜNG </a:t>
              </a:r>
              <a:endParaRPr lang="en-US" sz="2000" b="1" dirty="0">
                <a:solidFill>
                  <a:prstClr val="white"/>
                </a:solidFill>
                <a:ea typeface="Times New Roman"/>
                <a:cs typeface="+mj-cs"/>
              </a:endParaRPr>
            </a:p>
          </p:txBody>
        </p:sp>
        <p:sp>
          <p:nvSpPr>
            <p:cNvPr id="12" name="Wave 11"/>
            <p:cNvSpPr/>
            <p:nvPr/>
          </p:nvSpPr>
          <p:spPr>
            <a:xfrm>
              <a:off x="76201" y="133350"/>
              <a:ext cx="914400" cy="381000"/>
            </a:xfrm>
            <a:prstGeom prst="wave">
              <a:avLst>
                <a:gd name="adj1" fmla="val 4419"/>
                <a:gd name="adj2" fmla="val 0"/>
              </a:avLst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i="1" dirty="0" err="1" smtClean="0">
                  <a:solidFill>
                    <a:srgbClr val="0070C0"/>
                  </a:solidFill>
                </a:rPr>
                <a:t>Tiết</a:t>
              </a:r>
              <a:r>
                <a:rPr lang="en-US" sz="2000" b="1" i="1" dirty="0" smtClean="0">
                  <a:solidFill>
                    <a:srgbClr val="0070C0"/>
                  </a:solidFill>
                </a:rPr>
                <a:t> 2</a:t>
              </a:r>
              <a:endParaRPr lang="en-US" sz="2000" b="1" i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098579" y="1047750"/>
            <a:ext cx="6521314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dirty="0" err="1">
                <a:solidFill>
                  <a:prstClr val="white"/>
                </a:solidFill>
              </a:rPr>
              <a:t>Trung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thành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với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nội</a:t>
            </a:r>
            <a:r>
              <a:rPr lang="en-US" sz="2200" dirty="0">
                <a:solidFill>
                  <a:prstClr val="white"/>
                </a:solidFill>
              </a:rPr>
              <a:t> dung, </a:t>
            </a:r>
            <a:r>
              <a:rPr lang="en-US" sz="2200" dirty="0" err="1">
                <a:solidFill>
                  <a:prstClr val="white"/>
                </a:solidFill>
              </a:rPr>
              <a:t>tư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tưởng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của</a:t>
            </a:r>
            <a:r>
              <a:rPr lang="en-US" sz="2200" dirty="0">
                <a:solidFill>
                  <a:prstClr val="white"/>
                </a:solidFill>
              </a:rPr>
              <a:t> TPVH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387124" y="1793718"/>
            <a:ext cx="6147275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dirty="0" err="1">
                <a:solidFill>
                  <a:prstClr val="white"/>
                </a:solidFill>
              </a:rPr>
              <a:t>Ngôn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ngữ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sân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khấu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có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tính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thẩm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mĩ</a:t>
            </a:r>
            <a:r>
              <a:rPr lang="en-US" sz="2200" dirty="0">
                <a:solidFill>
                  <a:prstClr val="white"/>
                </a:solidFill>
              </a:rPr>
              <a:t>, </a:t>
            </a:r>
            <a:r>
              <a:rPr lang="en-US" sz="2200" dirty="0" err="1">
                <a:solidFill>
                  <a:prstClr val="white"/>
                </a:solidFill>
              </a:rPr>
              <a:t>tính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giáo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dục</a:t>
            </a:r>
            <a:endParaRPr lang="en-US" sz="2200" dirty="0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590800" y="2555718"/>
            <a:ext cx="6096000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dirty="0" err="1">
                <a:solidFill>
                  <a:prstClr val="white"/>
                </a:solidFill>
              </a:rPr>
              <a:t>Phát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huy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tính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sáng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tạo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của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ngôn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ngữ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sân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khấu</a:t>
            </a:r>
            <a:endParaRPr lang="en-US" sz="2200" dirty="0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443472" y="3346275"/>
            <a:ext cx="6096000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dirty="0" err="1">
                <a:solidFill>
                  <a:prstClr val="white"/>
                </a:solidFill>
              </a:rPr>
              <a:t>Ưu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tiên</a:t>
            </a:r>
            <a:r>
              <a:rPr lang="en-US" sz="2200" dirty="0">
                <a:solidFill>
                  <a:prstClr val="white"/>
                </a:solidFill>
              </a:rPr>
              <a:t> TPVH </a:t>
            </a:r>
            <a:r>
              <a:rPr lang="en-US" sz="2200" dirty="0" err="1">
                <a:solidFill>
                  <a:prstClr val="white"/>
                </a:solidFill>
              </a:rPr>
              <a:t>có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trong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chương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trình</a:t>
            </a:r>
            <a:r>
              <a:rPr lang="en-US" sz="2200" dirty="0">
                <a:solidFill>
                  <a:prstClr val="white"/>
                </a:solidFill>
              </a:rPr>
              <a:t>, </a:t>
            </a:r>
            <a:r>
              <a:rPr lang="en-US" sz="2200" dirty="0" err="1">
                <a:solidFill>
                  <a:prstClr val="white"/>
                </a:solidFill>
              </a:rPr>
              <a:t>cấp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học</a:t>
            </a:r>
            <a:endParaRPr lang="en-US" sz="2200" dirty="0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115920" y="3943350"/>
            <a:ext cx="634227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dirty="0" err="1">
                <a:solidFill>
                  <a:prstClr val="white"/>
                </a:solidFill>
              </a:rPr>
              <a:t>Trường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hợp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đã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có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sẵn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kịch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bản</a:t>
            </a:r>
            <a:r>
              <a:rPr lang="en-US" sz="2200" dirty="0">
                <a:solidFill>
                  <a:prstClr val="white"/>
                </a:solidFill>
              </a:rPr>
              <a:t> VH </a:t>
            </a:r>
            <a:r>
              <a:rPr lang="en-US" sz="2200" dirty="0" err="1">
                <a:solidFill>
                  <a:prstClr val="white"/>
                </a:solidFill>
              </a:rPr>
              <a:t>thì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tập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trung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lựa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chọn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cảnh</a:t>
            </a:r>
            <a:r>
              <a:rPr lang="en-US" sz="2200" dirty="0">
                <a:solidFill>
                  <a:prstClr val="white"/>
                </a:solidFill>
              </a:rPr>
              <a:t>, </a:t>
            </a:r>
            <a:r>
              <a:rPr lang="en-US" sz="2200" dirty="0" err="1">
                <a:solidFill>
                  <a:prstClr val="white"/>
                </a:solidFill>
              </a:rPr>
              <a:t>màn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diễn</a:t>
            </a:r>
            <a:r>
              <a:rPr lang="en-US" sz="2200" dirty="0">
                <a:solidFill>
                  <a:prstClr val="white"/>
                </a:solidFill>
              </a:rPr>
              <a:t>, </a:t>
            </a:r>
            <a:r>
              <a:rPr lang="en-US" sz="2200" dirty="0" err="1">
                <a:solidFill>
                  <a:prstClr val="white"/>
                </a:solidFill>
              </a:rPr>
              <a:t>thực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hành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biểu</a:t>
            </a: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err="1">
                <a:solidFill>
                  <a:prstClr val="white"/>
                </a:solidFill>
              </a:rPr>
              <a:t>diễn</a:t>
            </a:r>
            <a:endParaRPr lang="en-US" sz="2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43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0" y="0"/>
            <a:ext cx="9144000" cy="666750"/>
            <a:chOff x="0" y="0"/>
            <a:chExt cx="9144000" cy="666750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9144000" cy="6667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              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2</a:t>
              </a:r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.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MỤC TIÊU, YÊU CẦU VÀ HÌNH THỨC SÂN KHẤU HÓA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TPVH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TRONG NHÀ TRƯỜNG </a:t>
              </a:r>
              <a:endParaRPr lang="en-US" sz="2000" b="1" dirty="0">
                <a:solidFill>
                  <a:prstClr val="white"/>
                </a:solidFill>
                <a:ea typeface="Times New Roman"/>
                <a:cs typeface="+mj-cs"/>
              </a:endParaRPr>
            </a:p>
          </p:txBody>
        </p:sp>
        <p:sp>
          <p:nvSpPr>
            <p:cNvPr id="27" name="Wave 26"/>
            <p:cNvSpPr/>
            <p:nvPr/>
          </p:nvSpPr>
          <p:spPr>
            <a:xfrm>
              <a:off x="76201" y="133350"/>
              <a:ext cx="914400" cy="381000"/>
            </a:xfrm>
            <a:prstGeom prst="wave">
              <a:avLst>
                <a:gd name="adj1" fmla="val 4419"/>
                <a:gd name="adj2" fmla="val 0"/>
              </a:avLst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i="1" dirty="0" err="1" smtClean="0">
                  <a:solidFill>
                    <a:srgbClr val="0070C0"/>
                  </a:solidFill>
                </a:rPr>
                <a:t>Tiết</a:t>
              </a:r>
              <a:r>
                <a:rPr lang="en-US" sz="2000" b="1" i="1" dirty="0" smtClean="0">
                  <a:solidFill>
                    <a:srgbClr val="0070C0"/>
                  </a:solidFill>
                </a:rPr>
                <a:t> 2</a:t>
              </a:r>
              <a:endParaRPr lang="en-US" sz="2000" b="1" i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13" name="Freeform 12"/>
          <p:cNvSpPr/>
          <p:nvPr/>
        </p:nvSpPr>
        <p:spPr>
          <a:xfrm>
            <a:off x="4609717" y="1599980"/>
            <a:ext cx="2018292" cy="62644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40896"/>
                </a:lnTo>
                <a:lnTo>
                  <a:pt x="2018292" y="440896"/>
                </a:lnTo>
                <a:lnTo>
                  <a:pt x="2018292" y="626445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Freeform 31"/>
          <p:cNvSpPr/>
          <p:nvPr/>
        </p:nvSpPr>
        <p:spPr>
          <a:xfrm>
            <a:off x="2445171" y="1599980"/>
            <a:ext cx="2164545" cy="62644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164545" y="0"/>
                </a:moveTo>
                <a:lnTo>
                  <a:pt x="2164545" y="440896"/>
                </a:lnTo>
                <a:lnTo>
                  <a:pt x="0" y="440896"/>
                </a:lnTo>
                <a:lnTo>
                  <a:pt x="0" y="626445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9" name="Group 38"/>
          <p:cNvGrpSpPr/>
          <p:nvPr/>
        </p:nvGrpSpPr>
        <p:grpSpPr>
          <a:xfrm>
            <a:off x="1600200" y="800621"/>
            <a:ext cx="6553200" cy="1010778"/>
            <a:chOff x="1600200" y="800621"/>
            <a:chExt cx="6553200" cy="1010778"/>
          </a:xfrm>
        </p:grpSpPr>
        <p:sp>
          <p:nvSpPr>
            <p:cNvPr id="33" name="Rounded Rectangle 32"/>
            <p:cNvSpPr/>
            <p:nvPr/>
          </p:nvSpPr>
          <p:spPr>
            <a:xfrm>
              <a:off x="1600200" y="800621"/>
              <a:ext cx="6330653" cy="7993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1822747" y="1012040"/>
              <a:ext cx="6330653" cy="799359"/>
            </a:xfrm>
            <a:custGeom>
              <a:avLst/>
              <a:gdLst>
                <a:gd name="connsiteX0" fmla="*/ 0 w 4383185"/>
                <a:gd name="connsiteY0" fmla="*/ 79936 h 799359"/>
                <a:gd name="connsiteX1" fmla="*/ 79936 w 4383185"/>
                <a:gd name="connsiteY1" fmla="*/ 0 h 799359"/>
                <a:gd name="connsiteX2" fmla="*/ 4303249 w 4383185"/>
                <a:gd name="connsiteY2" fmla="*/ 0 h 799359"/>
                <a:gd name="connsiteX3" fmla="*/ 4383185 w 4383185"/>
                <a:gd name="connsiteY3" fmla="*/ 79936 h 799359"/>
                <a:gd name="connsiteX4" fmla="*/ 4383185 w 4383185"/>
                <a:gd name="connsiteY4" fmla="*/ 719423 h 799359"/>
                <a:gd name="connsiteX5" fmla="*/ 4303249 w 4383185"/>
                <a:gd name="connsiteY5" fmla="*/ 799359 h 799359"/>
                <a:gd name="connsiteX6" fmla="*/ 79936 w 4383185"/>
                <a:gd name="connsiteY6" fmla="*/ 799359 h 799359"/>
                <a:gd name="connsiteX7" fmla="*/ 0 w 4383185"/>
                <a:gd name="connsiteY7" fmla="*/ 719423 h 799359"/>
                <a:gd name="connsiteX8" fmla="*/ 0 w 4383185"/>
                <a:gd name="connsiteY8" fmla="*/ 79936 h 79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83185" h="799359">
                  <a:moveTo>
                    <a:pt x="0" y="79936"/>
                  </a:moveTo>
                  <a:cubicBezTo>
                    <a:pt x="0" y="35789"/>
                    <a:pt x="35789" y="0"/>
                    <a:pt x="79936" y="0"/>
                  </a:cubicBezTo>
                  <a:lnTo>
                    <a:pt x="4303249" y="0"/>
                  </a:lnTo>
                  <a:cubicBezTo>
                    <a:pt x="4347396" y="0"/>
                    <a:pt x="4383185" y="35789"/>
                    <a:pt x="4383185" y="79936"/>
                  </a:cubicBezTo>
                  <a:lnTo>
                    <a:pt x="4383185" y="719423"/>
                  </a:lnTo>
                  <a:cubicBezTo>
                    <a:pt x="4383185" y="763570"/>
                    <a:pt x="4347396" y="799359"/>
                    <a:pt x="4303249" y="799359"/>
                  </a:cubicBezTo>
                  <a:lnTo>
                    <a:pt x="79936" y="799359"/>
                  </a:lnTo>
                  <a:cubicBezTo>
                    <a:pt x="35789" y="799359"/>
                    <a:pt x="0" y="763570"/>
                    <a:pt x="0" y="719423"/>
                  </a:cubicBezTo>
                  <a:lnTo>
                    <a:pt x="0" y="79936"/>
                  </a:ln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852" tIns="114852" rIns="114852" bIns="114852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solidFill>
                    <a:srgbClr val="FF0000"/>
                  </a:solidFill>
                </a:rPr>
                <a:t>2.3. MỘT SỐ HÌNH THỨC SÂN KHẤU HÓA TPVH</a:t>
              </a:r>
              <a:endParaRPr lang="en-US" sz="2400" kern="1200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81000" y="2226425"/>
            <a:ext cx="4117153" cy="2021723"/>
            <a:chOff x="381000" y="2226425"/>
            <a:chExt cx="4117153" cy="2021723"/>
          </a:xfrm>
        </p:grpSpPr>
        <p:grpSp>
          <p:nvGrpSpPr>
            <p:cNvPr id="40" name="Group 39"/>
            <p:cNvGrpSpPr/>
            <p:nvPr/>
          </p:nvGrpSpPr>
          <p:grpSpPr>
            <a:xfrm>
              <a:off x="381000" y="2226425"/>
              <a:ext cx="4117153" cy="2021723"/>
              <a:chOff x="381000" y="2226425"/>
              <a:chExt cx="4117153" cy="2021723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381000" y="2226425"/>
                <a:ext cx="3894607" cy="181030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6" name="Freeform 35"/>
              <p:cNvSpPr/>
              <p:nvPr/>
            </p:nvSpPr>
            <p:spPr>
              <a:xfrm>
                <a:off x="603546" y="2437844"/>
                <a:ext cx="3894607" cy="1810304"/>
              </a:xfrm>
              <a:custGeom>
                <a:avLst/>
                <a:gdLst>
                  <a:gd name="connsiteX0" fmla="*/ 0 w 3660872"/>
                  <a:gd name="connsiteY0" fmla="*/ 181030 h 1810304"/>
                  <a:gd name="connsiteX1" fmla="*/ 181030 w 3660872"/>
                  <a:gd name="connsiteY1" fmla="*/ 0 h 1810304"/>
                  <a:gd name="connsiteX2" fmla="*/ 3479842 w 3660872"/>
                  <a:gd name="connsiteY2" fmla="*/ 0 h 1810304"/>
                  <a:gd name="connsiteX3" fmla="*/ 3660872 w 3660872"/>
                  <a:gd name="connsiteY3" fmla="*/ 181030 h 1810304"/>
                  <a:gd name="connsiteX4" fmla="*/ 3660872 w 3660872"/>
                  <a:gd name="connsiteY4" fmla="*/ 1629274 h 1810304"/>
                  <a:gd name="connsiteX5" fmla="*/ 3479842 w 3660872"/>
                  <a:gd name="connsiteY5" fmla="*/ 1810304 h 1810304"/>
                  <a:gd name="connsiteX6" fmla="*/ 181030 w 3660872"/>
                  <a:gd name="connsiteY6" fmla="*/ 1810304 h 1810304"/>
                  <a:gd name="connsiteX7" fmla="*/ 0 w 3660872"/>
                  <a:gd name="connsiteY7" fmla="*/ 1629274 h 1810304"/>
                  <a:gd name="connsiteX8" fmla="*/ 0 w 3660872"/>
                  <a:gd name="connsiteY8" fmla="*/ 181030 h 181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0872" h="1810304">
                    <a:moveTo>
                      <a:pt x="0" y="181030"/>
                    </a:moveTo>
                    <a:cubicBezTo>
                      <a:pt x="0" y="81050"/>
                      <a:pt x="81050" y="0"/>
                      <a:pt x="181030" y="0"/>
                    </a:cubicBezTo>
                    <a:lnTo>
                      <a:pt x="3479842" y="0"/>
                    </a:lnTo>
                    <a:cubicBezTo>
                      <a:pt x="3579822" y="0"/>
                      <a:pt x="3660872" y="81050"/>
                      <a:pt x="3660872" y="181030"/>
                    </a:cubicBezTo>
                    <a:lnTo>
                      <a:pt x="3660872" y="1629274"/>
                    </a:lnTo>
                    <a:cubicBezTo>
                      <a:pt x="3660872" y="1729254"/>
                      <a:pt x="3579822" y="1810304"/>
                      <a:pt x="3479842" y="1810304"/>
                    </a:cubicBezTo>
                    <a:lnTo>
                      <a:pt x="181030" y="1810304"/>
                    </a:lnTo>
                    <a:cubicBezTo>
                      <a:pt x="81050" y="1810304"/>
                      <a:pt x="0" y="1729254"/>
                      <a:pt x="0" y="1629274"/>
                    </a:cubicBezTo>
                    <a:lnTo>
                      <a:pt x="0" y="18103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59702" tIns="159702" rIns="159702" bIns="159702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800" kern="1200" dirty="0"/>
              </a:p>
            </p:txBody>
          </p:sp>
        </p:grpSp>
        <p:sp>
          <p:nvSpPr>
            <p:cNvPr id="42" name="Rectangle 41"/>
            <p:cNvSpPr/>
            <p:nvPr/>
          </p:nvSpPr>
          <p:spPr>
            <a:xfrm>
              <a:off x="768269" y="2473138"/>
              <a:ext cx="3353803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 err="1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Tiểu</a:t>
              </a:r>
              <a:r>
                <a:rPr 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2800" b="1" dirty="0" err="1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phẩm</a:t>
              </a:r>
              <a:r>
                <a:rPr 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 </a:t>
              </a:r>
              <a:r>
                <a:rPr lang="en-US" sz="2800" b="1" dirty="0" err="1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sân</a:t>
              </a:r>
              <a:r>
                <a:rPr 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2800" b="1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khấu</a:t>
              </a:r>
              <a:r>
                <a:rPr lang="en-US" sz="2800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:</a:t>
              </a:r>
              <a:endParaRPr 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20700" y="2226425"/>
            <a:ext cx="4194699" cy="2021723"/>
            <a:chOff x="4720700" y="2226425"/>
            <a:chExt cx="4194699" cy="2021723"/>
          </a:xfrm>
        </p:grpSpPr>
        <p:grpSp>
          <p:nvGrpSpPr>
            <p:cNvPr id="41" name="Group 40"/>
            <p:cNvGrpSpPr/>
            <p:nvPr/>
          </p:nvGrpSpPr>
          <p:grpSpPr>
            <a:xfrm>
              <a:off x="4720700" y="2226425"/>
              <a:ext cx="4194699" cy="2021723"/>
              <a:chOff x="4720700" y="2226425"/>
              <a:chExt cx="4194699" cy="2021723"/>
            </a:xfrm>
          </p:grpSpPr>
          <p:sp>
            <p:nvSpPr>
              <p:cNvPr id="37" name="Rounded Rectangle 36"/>
              <p:cNvSpPr/>
              <p:nvPr/>
            </p:nvSpPr>
            <p:spPr>
              <a:xfrm>
                <a:off x="4720700" y="2226425"/>
                <a:ext cx="3972153" cy="181030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Freeform 37"/>
              <p:cNvSpPr/>
              <p:nvPr/>
            </p:nvSpPr>
            <p:spPr>
              <a:xfrm>
                <a:off x="4943246" y="2437844"/>
                <a:ext cx="3972153" cy="1810304"/>
              </a:xfrm>
              <a:custGeom>
                <a:avLst/>
                <a:gdLst>
                  <a:gd name="connsiteX0" fmla="*/ 0 w 3814616"/>
                  <a:gd name="connsiteY0" fmla="*/ 181030 h 1810304"/>
                  <a:gd name="connsiteX1" fmla="*/ 181030 w 3814616"/>
                  <a:gd name="connsiteY1" fmla="*/ 0 h 1810304"/>
                  <a:gd name="connsiteX2" fmla="*/ 3633586 w 3814616"/>
                  <a:gd name="connsiteY2" fmla="*/ 0 h 1810304"/>
                  <a:gd name="connsiteX3" fmla="*/ 3814616 w 3814616"/>
                  <a:gd name="connsiteY3" fmla="*/ 181030 h 1810304"/>
                  <a:gd name="connsiteX4" fmla="*/ 3814616 w 3814616"/>
                  <a:gd name="connsiteY4" fmla="*/ 1629274 h 1810304"/>
                  <a:gd name="connsiteX5" fmla="*/ 3633586 w 3814616"/>
                  <a:gd name="connsiteY5" fmla="*/ 1810304 h 1810304"/>
                  <a:gd name="connsiteX6" fmla="*/ 181030 w 3814616"/>
                  <a:gd name="connsiteY6" fmla="*/ 1810304 h 1810304"/>
                  <a:gd name="connsiteX7" fmla="*/ 0 w 3814616"/>
                  <a:gd name="connsiteY7" fmla="*/ 1629274 h 1810304"/>
                  <a:gd name="connsiteX8" fmla="*/ 0 w 3814616"/>
                  <a:gd name="connsiteY8" fmla="*/ 181030 h 181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4616" h="1810304">
                    <a:moveTo>
                      <a:pt x="0" y="181030"/>
                    </a:moveTo>
                    <a:cubicBezTo>
                      <a:pt x="0" y="81050"/>
                      <a:pt x="81050" y="0"/>
                      <a:pt x="181030" y="0"/>
                    </a:cubicBezTo>
                    <a:lnTo>
                      <a:pt x="3633586" y="0"/>
                    </a:lnTo>
                    <a:cubicBezTo>
                      <a:pt x="3733566" y="0"/>
                      <a:pt x="3814616" y="81050"/>
                      <a:pt x="3814616" y="181030"/>
                    </a:cubicBezTo>
                    <a:lnTo>
                      <a:pt x="3814616" y="1629274"/>
                    </a:lnTo>
                    <a:cubicBezTo>
                      <a:pt x="3814616" y="1729254"/>
                      <a:pt x="3733566" y="1810304"/>
                      <a:pt x="3633586" y="1810304"/>
                    </a:cubicBezTo>
                    <a:lnTo>
                      <a:pt x="181030" y="1810304"/>
                    </a:lnTo>
                    <a:cubicBezTo>
                      <a:pt x="81050" y="1810304"/>
                      <a:pt x="0" y="1729254"/>
                      <a:pt x="0" y="1629274"/>
                    </a:cubicBezTo>
                    <a:lnTo>
                      <a:pt x="0" y="18103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59702" tIns="159702" rIns="159702" bIns="159702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800" kern="1200" dirty="0"/>
              </a:p>
            </p:txBody>
          </p:sp>
        </p:grpSp>
        <p:sp>
          <p:nvSpPr>
            <p:cNvPr id="44" name="Rectangle 43"/>
            <p:cNvSpPr/>
            <p:nvPr/>
          </p:nvSpPr>
          <p:spPr>
            <a:xfrm>
              <a:off x="6031801" y="2483529"/>
              <a:ext cx="1795043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 err="1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Hoạt</a:t>
              </a:r>
              <a:r>
                <a:rPr 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2800" b="1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cảnh</a:t>
              </a:r>
              <a:r>
                <a:rPr lang="en-US" sz="2800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:</a:t>
              </a:r>
              <a:endParaRPr 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768269" y="2948074"/>
            <a:ext cx="3507337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 err="1" smtClean="0">
                <a:solidFill>
                  <a:schemeClr val="tx2"/>
                </a:solidFill>
              </a:rPr>
              <a:t>Kịch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nói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chèo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tuồng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cải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lương</a:t>
            </a:r>
            <a:r>
              <a:rPr lang="en-US" sz="2800" dirty="0" smtClean="0">
                <a:solidFill>
                  <a:schemeClr val="tx2"/>
                </a:solidFill>
              </a:rPr>
              <a:t>…/ </a:t>
            </a:r>
            <a:r>
              <a:rPr lang="en-US" sz="2800" dirty="0" err="1" smtClean="0">
                <a:solidFill>
                  <a:schemeClr val="tx2"/>
                </a:solidFill>
              </a:rPr>
              <a:t>vở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cảnh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màn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trọn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vẹn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32451" y="2937684"/>
            <a:ext cx="3507337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 err="1" smtClean="0">
                <a:solidFill>
                  <a:schemeClr val="tx2"/>
                </a:solidFill>
              </a:rPr>
              <a:t>Đọc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ngâm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thơ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múa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nhạc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kịch</a:t>
            </a:r>
            <a:r>
              <a:rPr lang="en-US" sz="2800" dirty="0" smtClean="0">
                <a:solidFill>
                  <a:schemeClr val="tx2"/>
                </a:solidFill>
              </a:rPr>
              <a:t>…minh </a:t>
            </a:r>
            <a:r>
              <a:rPr lang="en-US" sz="2800" dirty="0" err="1" smtClean="0">
                <a:solidFill>
                  <a:schemeClr val="tx2"/>
                </a:solidFill>
              </a:rPr>
              <a:t>họa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ngắn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76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7800" y="125692"/>
            <a:ext cx="6573982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2.3. MỘT SỐ HÌNH THỨC SÂN KHẤU HÓA TPVH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42900" y="1567836"/>
            <a:ext cx="1828800" cy="3124199"/>
            <a:chOff x="228600" y="-196292"/>
            <a:chExt cx="1828800" cy="392056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21" r="14121"/>
            <a:stretch/>
          </p:blipFill>
          <p:spPr bwMode="auto">
            <a:xfrm>
              <a:off x="228600" y="1581150"/>
              <a:ext cx="1828800" cy="2143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 descr="Nhà Hát Kịch Việt Nam - Trang chủ | Facebook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-196292"/>
              <a:ext cx="1828800" cy="1762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5-Point Star 5"/>
          <p:cNvSpPr/>
          <p:nvPr/>
        </p:nvSpPr>
        <p:spPr>
          <a:xfrm>
            <a:off x="609600" y="666750"/>
            <a:ext cx="1295400" cy="760809"/>
          </a:xfrm>
          <a:prstGeom prst="star5">
            <a:avLst>
              <a:gd name="adj" fmla="val 30078"/>
              <a:gd name="hf" fmla="val 105146"/>
              <a:gd name="vf" fmla="val 11055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Kịch</a:t>
            </a:r>
            <a:endParaRPr lang="en-US" dirty="0"/>
          </a:p>
        </p:txBody>
      </p:sp>
      <p:pic>
        <p:nvPicPr>
          <p:cNvPr id="1032" name="Picture 8" descr="Hát chèo - Album by NS Minh Phương | Spotif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797347"/>
            <a:ext cx="2285134" cy="226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ải Lương Đất Việt - YouTub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477" y="3095241"/>
            <a:ext cx="1918314" cy="191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666" y="757238"/>
            <a:ext cx="3028734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5-Point Star 12"/>
          <p:cNvSpPr/>
          <p:nvPr/>
        </p:nvSpPr>
        <p:spPr>
          <a:xfrm>
            <a:off x="4419600" y="568307"/>
            <a:ext cx="1410133" cy="760809"/>
          </a:xfrm>
          <a:prstGeom prst="star5">
            <a:avLst>
              <a:gd name="adj" fmla="val 30078"/>
              <a:gd name="hf" fmla="val 105146"/>
              <a:gd name="vf" fmla="val 11055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Chèo</a:t>
            </a:r>
            <a:endParaRPr lang="en-US" dirty="0"/>
          </a:p>
        </p:txBody>
      </p:sp>
      <p:sp>
        <p:nvSpPr>
          <p:cNvPr id="14" name="5-Point Star 13"/>
          <p:cNvSpPr/>
          <p:nvPr/>
        </p:nvSpPr>
        <p:spPr>
          <a:xfrm>
            <a:off x="4376521" y="3095241"/>
            <a:ext cx="1276134" cy="1029653"/>
          </a:xfrm>
          <a:prstGeom prst="star5">
            <a:avLst>
              <a:gd name="adj" fmla="val 34106"/>
              <a:gd name="hf" fmla="val 105146"/>
              <a:gd name="vf" fmla="val 11055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</a:rPr>
              <a:t>Cải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lương</a:t>
            </a:r>
            <a:endParaRPr lang="en-US" sz="1600" dirty="0"/>
          </a:p>
        </p:txBody>
      </p:sp>
      <p:sp>
        <p:nvSpPr>
          <p:cNvPr id="15" name="5-Point Star 14"/>
          <p:cNvSpPr/>
          <p:nvPr/>
        </p:nvSpPr>
        <p:spPr>
          <a:xfrm>
            <a:off x="7733867" y="376833"/>
            <a:ext cx="1410133" cy="760809"/>
          </a:xfrm>
          <a:prstGeom prst="star5">
            <a:avLst>
              <a:gd name="adj" fmla="val 30078"/>
              <a:gd name="hf" fmla="val 105146"/>
              <a:gd name="vf" fmla="val 11055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Múa</a:t>
            </a:r>
            <a:endParaRPr lang="en-US" dirty="0"/>
          </a:p>
        </p:txBody>
      </p:sp>
      <p:pic>
        <p:nvPicPr>
          <p:cNvPr id="2" name="Picture 2" descr="Đọc bài thơ Sóng trên nền nhạc, học sinh lớp 12 khiến MXH dậy sóng  - Ảnh 1.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213" y="2647950"/>
            <a:ext cx="3179187" cy="178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876800" y="44400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HS </a:t>
            </a:r>
            <a:r>
              <a:rPr lang="en-US" dirty="0" err="1" smtClean="0">
                <a:solidFill>
                  <a:schemeClr val="tx2"/>
                </a:solidFill>
                <a:latin typeface="Calibri" pitchFamily="34" charset="0"/>
              </a:rPr>
              <a:t>ngâm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vi-VN" dirty="0" smtClean="0">
                <a:solidFill>
                  <a:schemeClr val="tx2"/>
                </a:solidFill>
                <a:latin typeface="Calibri" pitchFamily="34" charset="0"/>
              </a:rPr>
              <a:t>bài </a:t>
            </a:r>
            <a:r>
              <a:rPr lang="vi-VN" dirty="0">
                <a:solidFill>
                  <a:schemeClr val="tx2"/>
                </a:solidFill>
                <a:latin typeface="Calibri" pitchFamily="34" charset="0"/>
              </a:rPr>
              <a:t>thơ Sóng của </a:t>
            </a:r>
            <a:endParaRPr lang="en-US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ctr"/>
            <a:r>
              <a:rPr lang="vi-VN" dirty="0" smtClean="0">
                <a:solidFill>
                  <a:schemeClr val="tx2"/>
                </a:solidFill>
                <a:latin typeface="Calibri" pitchFamily="34" charset="0"/>
              </a:rPr>
              <a:t>Xuân Quỳnh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Calibri" pitchFamily="34" charset="0"/>
              </a:rPr>
              <a:t>trên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Calibri" pitchFamily="34" charset="0"/>
              </a:rPr>
              <a:t>nền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Calibri" pitchFamily="34" charset="0"/>
              </a:rPr>
              <a:t>nhạc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(</a:t>
            </a:r>
            <a:r>
              <a:rPr lang="en-US" dirty="0" err="1" smtClean="0">
                <a:solidFill>
                  <a:schemeClr val="tx2"/>
                </a:solidFill>
                <a:latin typeface="Calibri" pitchFamily="34" charset="0"/>
              </a:rPr>
              <a:t>Hoạt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Calibri" pitchFamily="34" charset="0"/>
              </a:rPr>
              <a:t>cảnh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)</a:t>
            </a:r>
            <a:endParaRPr lang="en-US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50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0" y="0"/>
            <a:ext cx="9144000" cy="666750"/>
            <a:chOff x="0" y="0"/>
            <a:chExt cx="9144000" cy="666750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9144000" cy="6667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              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2</a:t>
              </a:r>
              <a:r>
                <a:rPr lang="en-US" sz="2000" b="1" dirty="0" smtClean="0">
                  <a:solidFill>
                    <a:prstClr val="white"/>
                  </a:solidFill>
                  <a:ea typeface="Times New Roman"/>
                  <a:cs typeface="+mj-cs"/>
                </a:rPr>
                <a:t>.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MỤC TIÊU, YÊU CẦU VÀ HÌNH THỨC SÂN KHẤU HÓA </a:t>
              </a:r>
              <a:r>
                <a:rPr lang="en-US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TPVH </a:t>
              </a:r>
              <a:r>
                <a:rPr lang="vi-VN" sz="2000" b="1" dirty="0">
                  <a:solidFill>
                    <a:prstClr val="white"/>
                  </a:solidFill>
                  <a:ea typeface="Times New Roman"/>
                  <a:cs typeface="+mj-cs"/>
                </a:rPr>
                <a:t>TRONG NHÀ TRƯỜNG </a:t>
              </a:r>
              <a:endParaRPr lang="en-US" sz="2000" b="1" dirty="0">
                <a:solidFill>
                  <a:prstClr val="white"/>
                </a:solidFill>
                <a:ea typeface="Times New Roman"/>
                <a:cs typeface="+mj-cs"/>
              </a:endParaRPr>
            </a:p>
          </p:txBody>
        </p:sp>
        <p:sp>
          <p:nvSpPr>
            <p:cNvPr id="27" name="Wave 26"/>
            <p:cNvSpPr/>
            <p:nvPr/>
          </p:nvSpPr>
          <p:spPr>
            <a:xfrm>
              <a:off x="76201" y="133350"/>
              <a:ext cx="914400" cy="381000"/>
            </a:xfrm>
            <a:prstGeom prst="wave">
              <a:avLst>
                <a:gd name="adj1" fmla="val 4419"/>
                <a:gd name="adj2" fmla="val 0"/>
              </a:avLst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i="1" dirty="0" err="1" smtClean="0">
                  <a:solidFill>
                    <a:srgbClr val="0070C0"/>
                  </a:solidFill>
                </a:rPr>
                <a:t>Tiết</a:t>
              </a:r>
              <a:r>
                <a:rPr lang="en-US" sz="2000" b="1" i="1" dirty="0" smtClean="0">
                  <a:solidFill>
                    <a:srgbClr val="0070C0"/>
                  </a:solidFill>
                </a:rPr>
                <a:t> 2</a:t>
              </a:r>
              <a:endParaRPr lang="en-US" sz="2000" b="1" i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13" name="Freeform 12"/>
          <p:cNvSpPr/>
          <p:nvPr/>
        </p:nvSpPr>
        <p:spPr>
          <a:xfrm>
            <a:off x="4609717" y="1599980"/>
            <a:ext cx="2018292" cy="62644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40896"/>
                </a:lnTo>
                <a:lnTo>
                  <a:pt x="2018292" y="440896"/>
                </a:lnTo>
                <a:lnTo>
                  <a:pt x="2018292" y="626445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Freeform 31"/>
          <p:cNvSpPr/>
          <p:nvPr/>
        </p:nvSpPr>
        <p:spPr>
          <a:xfrm>
            <a:off x="2445171" y="1599980"/>
            <a:ext cx="2164545" cy="62644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164545" y="0"/>
                </a:moveTo>
                <a:lnTo>
                  <a:pt x="2164545" y="440896"/>
                </a:lnTo>
                <a:lnTo>
                  <a:pt x="0" y="440896"/>
                </a:lnTo>
                <a:lnTo>
                  <a:pt x="0" y="626445"/>
                </a:lnTo>
              </a:path>
            </a:pathLst>
          </a:custGeom>
          <a:noFill/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9" name="Group 38"/>
          <p:cNvGrpSpPr/>
          <p:nvPr/>
        </p:nvGrpSpPr>
        <p:grpSpPr>
          <a:xfrm>
            <a:off x="1600200" y="800621"/>
            <a:ext cx="6553200" cy="1010778"/>
            <a:chOff x="1600200" y="800621"/>
            <a:chExt cx="6553200" cy="1010778"/>
          </a:xfrm>
        </p:grpSpPr>
        <p:sp>
          <p:nvSpPr>
            <p:cNvPr id="33" name="Rounded Rectangle 32"/>
            <p:cNvSpPr/>
            <p:nvPr/>
          </p:nvSpPr>
          <p:spPr>
            <a:xfrm>
              <a:off x="1600200" y="800621"/>
              <a:ext cx="6330653" cy="7993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1822747" y="1012040"/>
              <a:ext cx="6330653" cy="799359"/>
            </a:xfrm>
            <a:custGeom>
              <a:avLst/>
              <a:gdLst>
                <a:gd name="connsiteX0" fmla="*/ 0 w 4383185"/>
                <a:gd name="connsiteY0" fmla="*/ 79936 h 799359"/>
                <a:gd name="connsiteX1" fmla="*/ 79936 w 4383185"/>
                <a:gd name="connsiteY1" fmla="*/ 0 h 799359"/>
                <a:gd name="connsiteX2" fmla="*/ 4303249 w 4383185"/>
                <a:gd name="connsiteY2" fmla="*/ 0 h 799359"/>
                <a:gd name="connsiteX3" fmla="*/ 4383185 w 4383185"/>
                <a:gd name="connsiteY3" fmla="*/ 79936 h 799359"/>
                <a:gd name="connsiteX4" fmla="*/ 4383185 w 4383185"/>
                <a:gd name="connsiteY4" fmla="*/ 719423 h 799359"/>
                <a:gd name="connsiteX5" fmla="*/ 4303249 w 4383185"/>
                <a:gd name="connsiteY5" fmla="*/ 799359 h 799359"/>
                <a:gd name="connsiteX6" fmla="*/ 79936 w 4383185"/>
                <a:gd name="connsiteY6" fmla="*/ 799359 h 799359"/>
                <a:gd name="connsiteX7" fmla="*/ 0 w 4383185"/>
                <a:gd name="connsiteY7" fmla="*/ 719423 h 799359"/>
                <a:gd name="connsiteX8" fmla="*/ 0 w 4383185"/>
                <a:gd name="connsiteY8" fmla="*/ 79936 h 799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83185" h="799359">
                  <a:moveTo>
                    <a:pt x="0" y="79936"/>
                  </a:moveTo>
                  <a:cubicBezTo>
                    <a:pt x="0" y="35789"/>
                    <a:pt x="35789" y="0"/>
                    <a:pt x="79936" y="0"/>
                  </a:cubicBezTo>
                  <a:lnTo>
                    <a:pt x="4303249" y="0"/>
                  </a:lnTo>
                  <a:cubicBezTo>
                    <a:pt x="4347396" y="0"/>
                    <a:pt x="4383185" y="35789"/>
                    <a:pt x="4383185" y="79936"/>
                  </a:cubicBezTo>
                  <a:lnTo>
                    <a:pt x="4383185" y="719423"/>
                  </a:lnTo>
                  <a:cubicBezTo>
                    <a:pt x="4383185" y="763570"/>
                    <a:pt x="4347396" y="799359"/>
                    <a:pt x="4303249" y="799359"/>
                  </a:cubicBezTo>
                  <a:lnTo>
                    <a:pt x="79936" y="799359"/>
                  </a:lnTo>
                  <a:cubicBezTo>
                    <a:pt x="35789" y="799359"/>
                    <a:pt x="0" y="763570"/>
                    <a:pt x="0" y="719423"/>
                  </a:cubicBezTo>
                  <a:lnTo>
                    <a:pt x="0" y="79936"/>
                  </a:ln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852" tIns="114852" rIns="114852" bIns="114852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solidFill>
                    <a:srgbClr val="FF0000"/>
                  </a:solidFill>
                </a:rPr>
                <a:t>2.3. MỘT SỐ HÌNH THỨC SÂN KHẤU HÓA TPVH</a:t>
              </a:r>
              <a:endParaRPr lang="en-US" sz="2400" kern="1200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81000" y="2226425"/>
            <a:ext cx="4117153" cy="2021723"/>
            <a:chOff x="381000" y="2226425"/>
            <a:chExt cx="4117153" cy="2021723"/>
          </a:xfrm>
        </p:grpSpPr>
        <p:grpSp>
          <p:nvGrpSpPr>
            <p:cNvPr id="40" name="Group 39"/>
            <p:cNvGrpSpPr/>
            <p:nvPr/>
          </p:nvGrpSpPr>
          <p:grpSpPr>
            <a:xfrm>
              <a:off x="381000" y="2226425"/>
              <a:ext cx="4117153" cy="2021723"/>
              <a:chOff x="381000" y="2226425"/>
              <a:chExt cx="4117153" cy="2021723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381000" y="2226425"/>
                <a:ext cx="3894607" cy="181030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6" name="Freeform 35"/>
              <p:cNvSpPr/>
              <p:nvPr/>
            </p:nvSpPr>
            <p:spPr>
              <a:xfrm>
                <a:off x="603546" y="2437844"/>
                <a:ext cx="3894607" cy="1810304"/>
              </a:xfrm>
              <a:custGeom>
                <a:avLst/>
                <a:gdLst>
                  <a:gd name="connsiteX0" fmla="*/ 0 w 3660872"/>
                  <a:gd name="connsiteY0" fmla="*/ 181030 h 1810304"/>
                  <a:gd name="connsiteX1" fmla="*/ 181030 w 3660872"/>
                  <a:gd name="connsiteY1" fmla="*/ 0 h 1810304"/>
                  <a:gd name="connsiteX2" fmla="*/ 3479842 w 3660872"/>
                  <a:gd name="connsiteY2" fmla="*/ 0 h 1810304"/>
                  <a:gd name="connsiteX3" fmla="*/ 3660872 w 3660872"/>
                  <a:gd name="connsiteY3" fmla="*/ 181030 h 1810304"/>
                  <a:gd name="connsiteX4" fmla="*/ 3660872 w 3660872"/>
                  <a:gd name="connsiteY4" fmla="*/ 1629274 h 1810304"/>
                  <a:gd name="connsiteX5" fmla="*/ 3479842 w 3660872"/>
                  <a:gd name="connsiteY5" fmla="*/ 1810304 h 1810304"/>
                  <a:gd name="connsiteX6" fmla="*/ 181030 w 3660872"/>
                  <a:gd name="connsiteY6" fmla="*/ 1810304 h 1810304"/>
                  <a:gd name="connsiteX7" fmla="*/ 0 w 3660872"/>
                  <a:gd name="connsiteY7" fmla="*/ 1629274 h 1810304"/>
                  <a:gd name="connsiteX8" fmla="*/ 0 w 3660872"/>
                  <a:gd name="connsiteY8" fmla="*/ 181030 h 181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0872" h="1810304">
                    <a:moveTo>
                      <a:pt x="0" y="181030"/>
                    </a:moveTo>
                    <a:cubicBezTo>
                      <a:pt x="0" y="81050"/>
                      <a:pt x="81050" y="0"/>
                      <a:pt x="181030" y="0"/>
                    </a:cubicBezTo>
                    <a:lnTo>
                      <a:pt x="3479842" y="0"/>
                    </a:lnTo>
                    <a:cubicBezTo>
                      <a:pt x="3579822" y="0"/>
                      <a:pt x="3660872" y="81050"/>
                      <a:pt x="3660872" y="181030"/>
                    </a:cubicBezTo>
                    <a:lnTo>
                      <a:pt x="3660872" y="1629274"/>
                    </a:lnTo>
                    <a:cubicBezTo>
                      <a:pt x="3660872" y="1729254"/>
                      <a:pt x="3579822" y="1810304"/>
                      <a:pt x="3479842" y="1810304"/>
                    </a:cubicBezTo>
                    <a:lnTo>
                      <a:pt x="181030" y="1810304"/>
                    </a:lnTo>
                    <a:cubicBezTo>
                      <a:pt x="81050" y="1810304"/>
                      <a:pt x="0" y="1729254"/>
                      <a:pt x="0" y="1629274"/>
                    </a:cubicBezTo>
                    <a:lnTo>
                      <a:pt x="0" y="18103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59702" tIns="159702" rIns="159702" bIns="159702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800" kern="1200" dirty="0"/>
              </a:p>
            </p:txBody>
          </p:sp>
        </p:grpSp>
        <p:sp>
          <p:nvSpPr>
            <p:cNvPr id="42" name="Rectangle 41"/>
            <p:cNvSpPr/>
            <p:nvPr/>
          </p:nvSpPr>
          <p:spPr>
            <a:xfrm>
              <a:off x="768269" y="2473138"/>
              <a:ext cx="3353803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 err="1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Tiểu</a:t>
              </a:r>
              <a:r>
                <a:rPr 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2800" b="1" dirty="0" err="1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phẩm</a:t>
              </a:r>
              <a:r>
                <a:rPr 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 </a:t>
              </a:r>
              <a:r>
                <a:rPr lang="en-US" sz="2800" b="1" dirty="0" err="1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sân</a:t>
              </a:r>
              <a:r>
                <a:rPr 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2800" b="1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khấu</a:t>
              </a:r>
              <a:r>
                <a:rPr lang="en-US" sz="2800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:</a:t>
              </a:r>
              <a:endParaRPr 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20700" y="2226425"/>
            <a:ext cx="4194699" cy="2021723"/>
            <a:chOff x="4720700" y="2226425"/>
            <a:chExt cx="4194699" cy="2021723"/>
          </a:xfrm>
        </p:grpSpPr>
        <p:grpSp>
          <p:nvGrpSpPr>
            <p:cNvPr id="41" name="Group 40"/>
            <p:cNvGrpSpPr/>
            <p:nvPr/>
          </p:nvGrpSpPr>
          <p:grpSpPr>
            <a:xfrm>
              <a:off x="4720700" y="2226425"/>
              <a:ext cx="4194699" cy="2021723"/>
              <a:chOff x="4720700" y="2226425"/>
              <a:chExt cx="4194699" cy="2021723"/>
            </a:xfrm>
          </p:grpSpPr>
          <p:sp>
            <p:nvSpPr>
              <p:cNvPr id="37" name="Rounded Rectangle 36"/>
              <p:cNvSpPr/>
              <p:nvPr/>
            </p:nvSpPr>
            <p:spPr>
              <a:xfrm>
                <a:off x="4720700" y="2226425"/>
                <a:ext cx="3972153" cy="181030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Freeform 37"/>
              <p:cNvSpPr/>
              <p:nvPr/>
            </p:nvSpPr>
            <p:spPr>
              <a:xfrm>
                <a:off x="4943246" y="2437844"/>
                <a:ext cx="3972153" cy="1810304"/>
              </a:xfrm>
              <a:custGeom>
                <a:avLst/>
                <a:gdLst>
                  <a:gd name="connsiteX0" fmla="*/ 0 w 3814616"/>
                  <a:gd name="connsiteY0" fmla="*/ 181030 h 1810304"/>
                  <a:gd name="connsiteX1" fmla="*/ 181030 w 3814616"/>
                  <a:gd name="connsiteY1" fmla="*/ 0 h 1810304"/>
                  <a:gd name="connsiteX2" fmla="*/ 3633586 w 3814616"/>
                  <a:gd name="connsiteY2" fmla="*/ 0 h 1810304"/>
                  <a:gd name="connsiteX3" fmla="*/ 3814616 w 3814616"/>
                  <a:gd name="connsiteY3" fmla="*/ 181030 h 1810304"/>
                  <a:gd name="connsiteX4" fmla="*/ 3814616 w 3814616"/>
                  <a:gd name="connsiteY4" fmla="*/ 1629274 h 1810304"/>
                  <a:gd name="connsiteX5" fmla="*/ 3633586 w 3814616"/>
                  <a:gd name="connsiteY5" fmla="*/ 1810304 h 1810304"/>
                  <a:gd name="connsiteX6" fmla="*/ 181030 w 3814616"/>
                  <a:gd name="connsiteY6" fmla="*/ 1810304 h 1810304"/>
                  <a:gd name="connsiteX7" fmla="*/ 0 w 3814616"/>
                  <a:gd name="connsiteY7" fmla="*/ 1629274 h 1810304"/>
                  <a:gd name="connsiteX8" fmla="*/ 0 w 3814616"/>
                  <a:gd name="connsiteY8" fmla="*/ 181030 h 181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4616" h="1810304">
                    <a:moveTo>
                      <a:pt x="0" y="181030"/>
                    </a:moveTo>
                    <a:cubicBezTo>
                      <a:pt x="0" y="81050"/>
                      <a:pt x="81050" y="0"/>
                      <a:pt x="181030" y="0"/>
                    </a:cubicBezTo>
                    <a:lnTo>
                      <a:pt x="3633586" y="0"/>
                    </a:lnTo>
                    <a:cubicBezTo>
                      <a:pt x="3733566" y="0"/>
                      <a:pt x="3814616" y="81050"/>
                      <a:pt x="3814616" y="181030"/>
                    </a:cubicBezTo>
                    <a:lnTo>
                      <a:pt x="3814616" y="1629274"/>
                    </a:lnTo>
                    <a:cubicBezTo>
                      <a:pt x="3814616" y="1729254"/>
                      <a:pt x="3733566" y="1810304"/>
                      <a:pt x="3633586" y="1810304"/>
                    </a:cubicBezTo>
                    <a:lnTo>
                      <a:pt x="181030" y="1810304"/>
                    </a:lnTo>
                    <a:cubicBezTo>
                      <a:pt x="81050" y="1810304"/>
                      <a:pt x="0" y="1729254"/>
                      <a:pt x="0" y="1629274"/>
                    </a:cubicBezTo>
                    <a:lnTo>
                      <a:pt x="0" y="181030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59702" tIns="159702" rIns="159702" bIns="159702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800" kern="1200" dirty="0"/>
              </a:p>
            </p:txBody>
          </p:sp>
        </p:grpSp>
        <p:sp>
          <p:nvSpPr>
            <p:cNvPr id="44" name="Rectangle 43"/>
            <p:cNvSpPr/>
            <p:nvPr/>
          </p:nvSpPr>
          <p:spPr>
            <a:xfrm>
              <a:off x="6031801" y="2483529"/>
              <a:ext cx="1795043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 err="1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Hoạt</a:t>
              </a:r>
              <a:r>
                <a:rPr 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2800" b="1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cảnh</a:t>
              </a:r>
              <a:r>
                <a:rPr lang="en-US" sz="2800" b="1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:</a:t>
              </a:r>
              <a:endParaRPr 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768269" y="2948074"/>
            <a:ext cx="3507337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 err="1" smtClean="0">
                <a:solidFill>
                  <a:schemeClr val="tx2"/>
                </a:solidFill>
              </a:rPr>
              <a:t>Kịch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nói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chèo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tuồng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cải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lương</a:t>
            </a:r>
            <a:r>
              <a:rPr lang="en-US" sz="2800" dirty="0" smtClean="0">
                <a:solidFill>
                  <a:schemeClr val="tx2"/>
                </a:solidFill>
              </a:rPr>
              <a:t>…/ </a:t>
            </a:r>
            <a:r>
              <a:rPr lang="en-US" sz="2800" dirty="0" err="1" smtClean="0">
                <a:solidFill>
                  <a:schemeClr val="tx2"/>
                </a:solidFill>
              </a:rPr>
              <a:t>vở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cảnh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màn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trọn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vẹn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32451" y="2937684"/>
            <a:ext cx="3507337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dirty="0" err="1" smtClean="0">
                <a:solidFill>
                  <a:schemeClr val="tx2"/>
                </a:solidFill>
              </a:rPr>
              <a:t>Đọc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ngâm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thơ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múa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 smtClean="0">
                <a:solidFill>
                  <a:schemeClr val="tx2"/>
                </a:solidFill>
              </a:rPr>
              <a:t>nhạc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kịch</a:t>
            </a:r>
            <a:r>
              <a:rPr lang="en-US" sz="2800" dirty="0" smtClean="0">
                <a:solidFill>
                  <a:schemeClr val="tx2"/>
                </a:solidFill>
              </a:rPr>
              <a:t>…minh </a:t>
            </a:r>
            <a:r>
              <a:rPr lang="en-US" sz="2800" dirty="0" err="1" smtClean="0">
                <a:solidFill>
                  <a:schemeClr val="tx2"/>
                </a:solidFill>
              </a:rPr>
              <a:t>họa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ngắn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60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0" y="133350"/>
            <a:ext cx="6324600" cy="536971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ea typeface="Times New Roman"/>
              </a:rPr>
              <a:t>Sự</a:t>
            </a:r>
            <a:r>
              <a:rPr lang="en-US" sz="2800" b="1" dirty="0">
                <a:solidFill>
                  <a:schemeClr val="bg1"/>
                </a:solidFill>
                <a:ea typeface="Times New Roman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a typeface="Times New Roman"/>
              </a:rPr>
              <a:t>khác</a:t>
            </a:r>
            <a:r>
              <a:rPr lang="en-US" sz="2800" b="1" dirty="0">
                <a:solidFill>
                  <a:schemeClr val="bg1"/>
                </a:solidFill>
                <a:ea typeface="Times New Roman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a typeface="Times New Roman"/>
              </a:rPr>
              <a:t>biệt</a:t>
            </a:r>
            <a:r>
              <a:rPr lang="en-US" sz="2800" b="1" dirty="0">
                <a:solidFill>
                  <a:schemeClr val="bg1"/>
                </a:solidFill>
                <a:ea typeface="Times New Roman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a typeface="Times New Roman"/>
              </a:rPr>
              <a:t>tiểu</a:t>
            </a:r>
            <a:r>
              <a:rPr lang="en-US" sz="2800" b="1" dirty="0">
                <a:solidFill>
                  <a:schemeClr val="bg1"/>
                </a:solidFill>
                <a:ea typeface="Times New Roman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a typeface="Times New Roman"/>
              </a:rPr>
              <a:t>phẩm</a:t>
            </a:r>
            <a:r>
              <a:rPr lang="en-US" sz="2800" b="1" dirty="0">
                <a:solidFill>
                  <a:schemeClr val="bg1"/>
                </a:solidFill>
                <a:ea typeface="Times New Roman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a typeface="Times New Roman"/>
              </a:rPr>
              <a:t>và</a:t>
            </a:r>
            <a:r>
              <a:rPr lang="en-US" sz="2800" b="1" dirty="0">
                <a:solidFill>
                  <a:schemeClr val="bg1"/>
                </a:solidFill>
                <a:ea typeface="Times New Roman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a typeface="Times New Roman"/>
              </a:rPr>
              <a:t>hoạt</a:t>
            </a:r>
            <a:r>
              <a:rPr lang="en-US" sz="2800" b="1" dirty="0">
                <a:solidFill>
                  <a:schemeClr val="bg1"/>
                </a:solidFill>
                <a:ea typeface="Times New Roman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a typeface="Times New Roman"/>
              </a:rPr>
              <a:t>cảnh</a:t>
            </a:r>
            <a:r>
              <a:rPr lang="en-US" sz="2800" b="1" dirty="0">
                <a:solidFill>
                  <a:schemeClr val="bg1"/>
                </a:solidFill>
                <a:ea typeface="Times New Roman"/>
              </a:rPr>
              <a:t>: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04800" y="819150"/>
            <a:ext cx="4192588" cy="479822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2600" dirty="0" err="1"/>
              <a:t>Tiểu</a:t>
            </a:r>
            <a:r>
              <a:rPr lang="en-US" sz="2600" dirty="0"/>
              <a:t> </a:t>
            </a:r>
            <a:r>
              <a:rPr lang="en-US" sz="2600" dirty="0" err="1"/>
              <a:t>phẩm</a:t>
            </a:r>
            <a:r>
              <a:rPr lang="en-US" sz="2600" dirty="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04800" y="1298971"/>
            <a:ext cx="4192588" cy="2110979"/>
          </a:xfrm>
          <a:ln>
            <a:solidFill>
              <a:schemeClr val="accent6"/>
            </a:solidFill>
          </a:ln>
        </p:spPr>
        <p:txBody>
          <a:bodyPr>
            <a:normAutofit lnSpcReduction="10000"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tabLst>
                <a:tab pos="847725" algn="l"/>
              </a:tabLst>
            </a:pP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/>
              <a:t>Trọn</a:t>
            </a:r>
            <a:r>
              <a:rPr lang="en-US" dirty="0"/>
              <a:t> </a:t>
            </a:r>
            <a:r>
              <a:rPr lang="en-US" dirty="0" err="1"/>
              <a:t>vẹn</a:t>
            </a:r>
            <a:r>
              <a:rPr lang="en-US" dirty="0"/>
              <a:t>  (1 </a:t>
            </a:r>
            <a:r>
              <a:rPr lang="en-US" dirty="0" err="1"/>
              <a:t>vở</a:t>
            </a:r>
            <a:r>
              <a:rPr lang="en-US" dirty="0"/>
              <a:t>, 1 </a:t>
            </a:r>
            <a:r>
              <a:rPr lang="en-US" dirty="0" err="1"/>
              <a:t>màn</a:t>
            </a:r>
            <a:r>
              <a:rPr lang="en-US" dirty="0"/>
              <a:t>, 1 </a:t>
            </a:r>
            <a:r>
              <a:rPr lang="en-US" dirty="0" err="1"/>
              <a:t>cảnh</a:t>
            </a:r>
            <a:endParaRPr lang="en-US" dirty="0"/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tabLst>
                <a:tab pos="847725" algn="l"/>
              </a:tabLst>
            </a:pP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sân</a:t>
            </a:r>
            <a:r>
              <a:rPr lang="en-US" dirty="0"/>
              <a:t> </a:t>
            </a:r>
            <a:r>
              <a:rPr lang="en-US" dirty="0" err="1"/>
              <a:t>khấu</a:t>
            </a:r>
            <a:r>
              <a:rPr lang="en-US" dirty="0"/>
              <a:t>,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,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endParaRPr lang="en-US" dirty="0"/>
          </a:p>
          <a:p>
            <a:pPr marL="0" indent="0"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: </a:t>
            </a:r>
            <a:r>
              <a:rPr lang="en-US" dirty="0" err="1"/>
              <a:t>truyện</a:t>
            </a:r>
            <a:r>
              <a:rPr lang="en-US" dirty="0"/>
              <a:t>, </a:t>
            </a:r>
            <a:r>
              <a:rPr lang="en-US" dirty="0" err="1"/>
              <a:t>tiểu</a:t>
            </a:r>
            <a:r>
              <a:rPr lang="en-US" dirty="0"/>
              <a:t> </a:t>
            </a:r>
            <a:r>
              <a:rPr lang="en-US" dirty="0" err="1"/>
              <a:t>thuyết</a:t>
            </a:r>
            <a:r>
              <a:rPr lang="en-US" dirty="0"/>
              <a:t>…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5026" y="819150"/>
            <a:ext cx="4346574" cy="479822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2600" dirty="0" err="1"/>
              <a:t>Hoạt</a:t>
            </a:r>
            <a:r>
              <a:rPr lang="en-US" sz="2600" dirty="0"/>
              <a:t> </a:t>
            </a:r>
            <a:r>
              <a:rPr lang="en-US" sz="2600" dirty="0" err="1"/>
              <a:t>cảnh</a:t>
            </a:r>
            <a:endParaRPr lang="en-US" sz="26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45026" y="1298971"/>
            <a:ext cx="4346574" cy="2110979"/>
          </a:xfrm>
          <a:ln>
            <a:solidFill>
              <a:schemeClr val="accent6"/>
            </a:solidFill>
          </a:ln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ngắn</a:t>
            </a: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 err="1"/>
              <a:t>K</a:t>
            </a:r>
            <a:r>
              <a:rPr lang="en-US" dirty="0" err="1" smtClean="0"/>
              <a:t>hông</a:t>
            </a:r>
            <a:r>
              <a:rPr lang="en-US" dirty="0" smtClean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sân</a:t>
            </a:r>
            <a:r>
              <a:rPr lang="en-US" dirty="0"/>
              <a:t> </a:t>
            </a:r>
            <a:r>
              <a:rPr lang="en-US" dirty="0" err="1"/>
              <a:t>khấu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 err="1"/>
              <a:t>P</a:t>
            </a:r>
            <a:r>
              <a:rPr lang="en-US" dirty="0" err="1" smtClean="0"/>
              <a:t>hù</a:t>
            </a:r>
            <a:r>
              <a:rPr lang="en-US" dirty="0" smtClean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trữ</a:t>
            </a:r>
            <a:r>
              <a:rPr lang="en-US" dirty="0"/>
              <a:t> </a:t>
            </a:r>
            <a:r>
              <a:rPr lang="en-US" dirty="0" err="1"/>
              <a:t>tình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1000" y="3562350"/>
            <a:ext cx="8534400" cy="14055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400" b="1" dirty="0" err="1" smtClean="0"/>
              <a:t>Lựa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chọn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khấu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hóa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thuộc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yếu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tố</a:t>
            </a:r>
            <a:r>
              <a:rPr lang="en-US" sz="2400" b="1" dirty="0" smtClean="0"/>
              <a:t>:</a:t>
            </a:r>
          </a:p>
          <a:p>
            <a:pPr algn="just">
              <a:spcAft>
                <a:spcPts val="800"/>
              </a:spcAft>
            </a:pPr>
            <a:endParaRPr lang="en-US" sz="2400" b="1" dirty="0"/>
          </a:p>
          <a:p>
            <a:pPr algn="just">
              <a:spcAft>
                <a:spcPts val="800"/>
              </a:spcAft>
            </a:pP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1" y="3583764"/>
            <a:ext cx="323587" cy="38074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33400" y="4087091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800"/>
              </a:spcAft>
            </a:pPr>
            <a:r>
              <a:rPr lang="en-US" sz="2400" dirty="0" err="1">
                <a:solidFill>
                  <a:prstClr val="black"/>
                </a:solidFill>
              </a:rPr>
              <a:t>mục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đích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  <a:r>
              <a:rPr lang="en-US" sz="2400" dirty="0" err="1">
                <a:solidFill>
                  <a:prstClr val="black"/>
                </a:solidFill>
              </a:rPr>
              <a:t>yêu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cầu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của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hoạt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động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học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tập</a:t>
            </a:r>
            <a:r>
              <a:rPr lang="en-US" sz="2400" dirty="0">
                <a:solidFill>
                  <a:prstClr val="black"/>
                </a:solidFill>
              </a:rPr>
              <a:t>; </a:t>
            </a:r>
            <a:r>
              <a:rPr lang="en-US" sz="2400" dirty="0" err="1">
                <a:solidFill>
                  <a:prstClr val="black"/>
                </a:solidFill>
              </a:rPr>
              <a:t>thể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loại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tác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phẩm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văn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học</a:t>
            </a:r>
            <a:r>
              <a:rPr lang="en-US" sz="2400" dirty="0">
                <a:solidFill>
                  <a:prstClr val="black"/>
                </a:solidFill>
              </a:rPr>
              <a:t>; </a:t>
            </a:r>
            <a:r>
              <a:rPr lang="en-US" sz="2400" dirty="0" err="1">
                <a:solidFill>
                  <a:prstClr val="black"/>
                </a:solidFill>
              </a:rPr>
              <a:t>điều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kiện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cơ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sở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vật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chất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  <a:r>
              <a:rPr lang="en-US" sz="2400" dirty="0" err="1">
                <a:solidFill>
                  <a:prstClr val="black"/>
                </a:solidFill>
              </a:rPr>
              <a:t>và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thời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gian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thực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hiện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hoạt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động</a:t>
            </a:r>
            <a:r>
              <a:rPr lang="en-US" sz="2400" dirty="0">
                <a:solidFill>
                  <a:prstClr val="black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2314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7" grpId="0" uiExpand="1" build="p" animBg="1"/>
      <p:bldP spid="8" grpId="0" uiExpand="1" build="p" animBg="1"/>
      <p:bldP spid="9" grpId="0" uiExpand="1" build="p" animBg="1"/>
      <p:bldP spid="10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6789"/>
            <a:ext cx="8382000" cy="536971"/>
          </a:xfrm>
        </p:spPr>
        <p:txBody>
          <a:bodyPr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600" b="1" dirty="0" smtClean="0">
                <a:solidFill>
                  <a:schemeClr val="bg1"/>
                </a:solidFill>
                <a:latin typeface="Calibri" pitchFamily="34" charset="0"/>
                <a:ea typeface="Times New Roman"/>
              </a:rPr>
              <a:t>LUYỆN TẬP</a:t>
            </a:r>
            <a:endParaRPr lang="en-US" sz="2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742950"/>
            <a:ext cx="8887261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solidFill>
                  <a:srgbClr val="FF0000"/>
                </a:solidFill>
                <a:ea typeface="Calibri"/>
              </a:rPr>
              <a:t>THẢO LUẬN</a:t>
            </a:r>
            <a:endParaRPr lang="vi-VN" sz="2400" b="1" dirty="0">
              <a:solidFill>
                <a:srgbClr val="FF0000"/>
              </a:solidFill>
              <a:ea typeface="Calibri"/>
            </a:endParaRPr>
          </a:p>
          <a:p>
            <a:r>
              <a:rPr lang="en-US" sz="2400" dirty="0" smtClean="0">
                <a:latin typeface="Calibri" pitchFamily="34" charset="0"/>
                <a:ea typeface="Times New Roman"/>
                <a:cs typeface="+mj-cs"/>
              </a:rPr>
              <a:t>- HS </a:t>
            </a:r>
            <a:r>
              <a:rPr lang="vi-VN" sz="2400" dirty="0" smtClean="0">
                <a:latin typeface="Calibri" pitchFamily="34" charset="0"/>
                <a:ea typeface="Times New Roman"/>
                <a:cs typeface="+mj-cs"/>
              </a:rPr>
              <a:t>đọc </a:t>
            </a:r>
            <a:r>
              <a:rPr lang="vi-VN" sz="2400" dirty="0">
                <a:latin typeface="Calibri" pitchFamily="34" charset="0"/>
                <a:ea typeface="Times New Roman"/>
                <a:cs typeface="+mj-cs"/>
              </a:rPr>
              <a:t>văn bản trích từ truyện ngắn “Lão Hạc” của Nam </a:t>
            </a:r>
            <a:r>
              <a:rPr lang="vi-VN" sz="2400" dirty="0" smtClean="0">
                <a:latin typeface="Calibri" pitchFamily="34" charset="0"/>
                <a:ea typeface="Times New Roman"/>
                <a:cs typeface="+mj-cs"/>
              </a:rPr>
              <a:t>Cao</a:t>
            </a:r>
            <a:r>
              <a:rPr lang="en-US" sz="2400" dirty="0" smtClean="0">
                <a:latin typeface="Calibri" pitchFamily="34" charset="0"/>
                <a:ea typeface="Times New Roman"/>
                <a:cs typeface="+mj-cs"/>
              </a:rPr>
              <a:t> (</a:t>
            </a:r>
            <a:r>
              <a:rPr lang="vi-VN" sz="2400" dirty="0" smtClean="0">
                <a:latin typeface="Calibri" pitchFamily="34" charset="0"/>
                <a:ea typeface="Times New Roman"/>
                <a:cs typeface="+mj-cs"/>
              </a:rPr>
              <a:t>2 phút</a:t>
            </a:r>
            <a:r>
              <a:rPr lang="en-US" sz="2400" dirty="0" smtClean="0">
                <a:latin typeface="Calibri" pitchFamily="34" charset="0"/>
                <a:ea typeface="Times New Roman"/>
                <a:cs typeface="+mj-cs"/>
              </a:rPr>
              <a:t>)</a:t>
            </a:r>
            <a:r>
              <a:rPr lang="vi-VN" sz="2400" dirty="0" smtClean="0">
                <a:latin typeface="Calibri" pitchFamily="34" charset="0"/>
                <a:ea typeface="Times New Roman"/>
                <a:cs typeface="+mj-cs"/>
              </a:rPr>
              <a:t> </a:t>
            </a:r>
            <a:endParaRPr lang="vi-VN" sz="2400" dirty="0">
              <a:latin typeface="Calibri" pitchFamily="34" charset="0"/>
              <a:ea typeface="Times New Roman"/>
              <a:cs typeface="+mj-cs"/>
            </a:endParaRPr>
          </a:p>
          <a:p>
            <a:r>
              <a:rPr lang="en-US" sz="2400" dirty="0" smtClean="0">
                <a:latin typeface="Calibri" pitchFamily="34" charset="0"/>
                <a:ea typeface="Times New Roman"/>
                <a:cs typeface="+mj-cs"/>
              </a:rPr>
              <a:t>- HS </a:t>
            </a:r>
            <a:r>
              <a:rPr lang="vi-VN" sz="2400" dirty="0" smtClean="0">
                <a:latin typeface="Calibri" pitchFamily="34" charset="0"/>
                <a:ea typeface="Times New Roman"/>
                <a:cs typeface="+mj-cs"/>
              </a:rPr>
              <a:t>xem </a:t>
            </a:r>
            <a:r>
              <a:rPr lang="vi-VN" sz="2400" dirty="0">
                <a:latin typeface="Calibri" pitchFamily="34" charset="0"/>
                <a:ea typeface="Times New Roman"/>
                <a:cs typeface="+mj-cs"/>
              </a:rPr>
              <a:t>video sân khấu hóa từ đoạn trích vừa đọc(2 phút) </a:t>
            </a:r>
          </a:p>
          <a:p>
            <a:r>
              <a:rPr lang="en-US" sz="2400" dirty="0" smtClean="0">
                <a:latin typeface="Calibri" pitchFamily="34" charset="0"/>
                <a:ea typeface="Times New Roman"/>
                <a:cs typeface="+mj-cs"/>
              </a:rPr>
              <a:t>- HS </a:t>
            </a:r>
            <a:r>
              <a:rPr lang="vi-VN" sz="2400" dirty="0" smtClean="0">
                <a:latin typeface="Calibri" pitchFamily="34" charset="0"/>
                <a:ea typeface="Times New Roman"/>
                <a:cs typeface="+mj-cs"/>
              </a:rPr>
              <a:t>thảo </a:t>
            </a:r>
            <a:r>
              <a:rPr lang="vi-VN" sz="2400" dirty="0">
                <a:latin typeface="Calibri" pitchFamily="34" charset="0"/>
                <a:ea typeface="Times New Roman"/>
                <a:cs typeface="+mj-cs"/>
              </a:rPr>
              <a:t>luận </a:t>
            </a:r>
            <a:r>
              <a:rPr lang="en-US" sz="2400" dirty="0" smtClean="0">
                <a:latin typeface="Calibri" pitchFamily="34" charset="0"/>
                <a:ea typeface="Times New Roman"/>
                <a:cs typeface="+mj-cs"/>
              </a:rPr>
              <a:t>(5 </a:t>
            </a:r>
            <a:r>
              <a:rPr lang="en-US" sz="2400" dirty="0" err="1" smtClean="0">
                <a:latin typeface="Calibri" pitchFamily="34" charset="0"/>
                <a:ea typeface="Times New Roman"/>
                <a:cs typeface="+mj-cs"/>
              </a:rPr>
              <a:t>phút</a:t>
            </a:r>
            <a:r>
              <a:rPr lang="en-US" sz="2400" dirty="0" smtClean="0">
                <a:latin typeface="Calibri" pitchFamily="34" charset="0"/>
                <a:ea typeface="Times New Roman"/>
                <a:cs typeface="+mj-cs"/>
              </a:rPr>
              <a:t>)</a:t>
            </a:r>
            <a:r>
              <a:rPr lang="vi-VN" sz="2400" dirty="0" smtClean="0">
                <a:latin typeface="Calibri" pitchFamily="34" charset="0"/>
                <a:ea typeface="Times New Roman"/>
                <a:cs typeface="+mj-cs"/>
              </a:rPr>
              <a:t>:</a:t>
            </a:r>
            <a:endParaRPr lang="en-US" sz="2400" dirty="0" smtClean="0">
              <a:latin typeface="Calibri" pitchFamily="34" charset="0"/>
              <a:ea typeface="Times New Roman"/>
              <a:cs typeface="+mj-cs"/>
            </a:endParaRPr>
          </a:p>
          <a:p>
            <a:r>
              <a:rPr lang="vi-VN" sz="2400" i="1" dirty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+ Video trên là tiểu phẩm hay hoạt cảnh</a:t>
            </a:r>
          </a:p>
          <a:p>
            <a:r>
              <a:rPr lang="vi-VN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+ </a:t>
            </a:r>
            <a:r>
              <a:rPr lang="vi-VN" sz="2400" i="1" dirty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Nội dung video có bám sát với văn bản truyện không?</a:t>
            </a:r>
          </a:p>
          <a:p>
            <a:r>
              <a:rPr lang="vi-VN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+ </a:t>
            </a:r>
            <a:r>
              <a:rPr lang="en-US" sz="2400" i="1" dirty="0" err="1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Nhận</a:t>
            </a:r>
            <a:r>
              <a:rPr lang="en-US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 </a:t>
            </a:r>
            <a:r>
              <a:rPr lang="en-US" sz="2400" i="1" dirty="0" err="1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xét</a:t>
            </a:r>
            <a:r>
              <a:rPr lang="en-US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 </a:t>
            </a:r>
            <a:r>
              <a:rPr lang="en-US" sz="2400" i="1" dirty="0" err="1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về</a:t>
            </a:r>
            <a:r>
              <a:rPr lang="en-US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 </a:t>
            </a:r>
            <a:r>
              <a:rPr lang="vi-VN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diễn </a:t>
            </a:r>
            <a:r>
              <a:rPr lang="vi-VN" sz="2400" i="1" dirty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xuất </a:t>
            </a:r>
            <a:r>
              <a:rPr lang="en-US" sz="2400" i="1" dirty="0" err="1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của</a:t>
            </a:r>
            <a:r>
              <a:rPr lang="en-US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 </a:t>
            </a:r>
            <a:r>
              <a:rPr lang="en-US" sz="2400" i="1" dirty="0" err="1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diễn</a:t>
            </a:r>
            <a:r>
              <a:rPr lang="en-US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 </a:t>
            </a:r>
            <a:r>
              <a:rPr lang="en-US" sz="2400" i="1" dirty="0" err="1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viên</a:t>
            </a:r>
            <a:r>
              <a:rPr lang="en-US" sz="2400" i="1" dirty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?</a:t>
            </a:r>
            <a:endParaRPr lang="vi-VN" sz="2400" i="1" dirty="0">
              <a:solidFill>
                <a:srgbClr val="0033CC"/>
              </a:solidFill>
              <a:latin typeface="Calibri" pitchFamily="34" charset="0"/>
              <a:ea typeface="Times New Roman"/>
              <a:cs typeface="+mj-cs"/>
            </a:endParaRPr>
          </a:p>
          <a:p>
            <a:r>
              <a:rPr lang="vi-VN" sz="2400" i="1" dirty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+ </a:t>
            </a:r>
            <a:r>
              <a:rPr lang="vi-VN" sz="2400" i="1" dirty="0" smtClean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Tại </a:t>
            </a:r>
            <a:r>
              <a:rPr lang="vi-VN" sz="2400" i="1" dirty="0">
                <a:solidFill>
                  <a:srgbClr val="0033CC"/>
                </a:solidFill>
                <a:latin typeface="Calibri" pitchFamily="34" charset="0"/>
                <a:ea typeface="Times New Roman"/>
                <a:cs typeface="+mj-cs"/>
              </a:rPr>
              <a:t>sao việc sân khấu hóa cần ưu tiên vào các văn bản tác phẩm có trong chương trình lớp/cấp đang học ?</a:t>
            </a:r>
          </a:p>
          <a:p>
            <a:r>
              <a:rPr lang="vi-VN" sz="2400" dirty="0">
                <a:latin typeface="Calibri" pitchFamily="34" charset="0"/>
                <a:ea typeface="Times New Roman"/>
                <a:cs typeface="+mj-cs"/>
              </a:rPr>
              <a:t>- 2 phút chấm </a:t>
            </a:r>
            <a:r>
              <a:rPr lang="vi-VN" sz="2400" dirty="0" smtClean="0">
                <a:latin typeface="Calibri" pitchFamily="34" charset="0"/>
                <a:ea typeface="Times New Roman"/>
                <a:cs typeface="+mj-cs"/>
              </a:rPr>
              <a:t>chéo</a:t>
            </a:r>
            <a:endParaRPr lang="vi-VN" sz="2400" dirty="0">
              <a:latin typeface="Calibri" pitchFamily="34" charset="0"/>
              <a:ea typeface="Times New Roman"/>
              <a:cs typeface="+mj-cs"/>
            </a:endParaRPr>
          </a:p>
        </p:txBody>
      </p:sp>
      <p:sp>
        <p:nvSpPr>
          <p:cNvPr id="13" name="Explosion 1 12"/>
          <p:cNvSpPr/>
          <p:nvPr/>
        </p:nvSpPr>
        <p:spPr>
          <a:xfrm>
            <a:off x="5965872" y="0"/>
            <a:ext cx="3073789" cy="1296591"/>
          </a:xfrm>
          <a:prstGeom prst="irregularSeal1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a typeface="Calibri"/>
                <a:cs typeface="+mj-cs"/>
              </a:rPr>
              <a:t>LUYỆN TẬP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0007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836" y="666750"/>
            <a:ext cx="8229600" cy="857250"/>
          </a:xfrm>
        </p:spPr>
        <p:txBody>
          <a:bodyPr/>
          <a:lstStyle/>
          <a:p>
            <a:r>
              <a:rPr lang="en-US" sz="2400" dirty="0">
                <a:solidFill>
                  <a:prstClr val="black"/>
                </a:solidFill>
                <a:latin typeface="Calibri" pitchFamily="34" charset="0"/>
                <a:ea typeface="Times New Roman"/>
                <a:cs typeface="+mn-cs"/>
              </a:rPr>
              <a:t>V</a:t>
            </a:r>
            <a:r>
              <a:rPr lang="vi-VN" sz="2400" dirty="0" smtClean="0">
                <a:solidFill>
                  <a:prstClr val="black"/>
                </a:solidFill>
                <a:latin typeface="Calibri" pitchFamily="34" charset="0"/>
                <a:ea typeface="Times New Roman"/>
                <a:cs typeface="+mn-cs"/>
              </a:rPr>
              <a:t>ideo </a:t>
            </a:r>
            <a:r>
              <a:rPr lang="vi-VN" sz="2400" dirty="0">
                <a:solidFill>
                  <a:prstClr val="black"/>
                </a:solidFill>
                <a:latin typeface="Calibri" pitchFamily="34" charset="0"/>
                <a:ea typeface="Times New Roman"/>
                <a:cs typeface="+mn-cs"/>
              </a:rPr>
              <a:t>sân khấu hóa </a:t>
            </a:r>
            <a:r>
              <a:rPr lang="vi-VN" sz="2400" dirty="0" smtClean="0">
                <a:solidFill>
                  <a:prstClr val="black"/>
                </a:solidFill>
                <a:latin typeface="Calibri" pitchFamily="34" charset="0"/>
                <a:ea typeface="Times New Roman"/>
                <a:cs typeface="+mn-cs"/>
              </a:rPr>
              <a:t>trích </a:t>
            </a:r>
            <a:r>
              <a:rPr lang="vi-VN" sz="2400" dirty="0">
                <a:solidFill>
                  <a:prstClr val="black"/>
                </a:solidFill>
                <a:latin typeface="Calibri" pitchFamily="34" charset="0"/>
                <a:ea typeface="Times New Roman"/>
                <a:cs typeface="+mn-cs"/>
              </a:rPr>
              <a:t>từ truyện ngắn “Lão Hạc” của Nam Cao</a:t>
            </a:r>
            <a:r>
              <a:rPr lang="en-US" sz="2400" dirty="0">
                <a:solidFill>
                  <a:prstClr val="black"/>
                </a:solidFill>
                <a:latin typeface="Calibri" pitchFamily="34" charset="0"/>
                <a:ea typeface="Times New Roman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760618" y="2114550"/>
            <a:ext cx="3692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..\Downloads\video-1618291477.mp4</a:t>
            </a:r>
            <a:endParaRPr lang="en-US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422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8555EA4-F00B-431C-B665-58DC8538AA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778" l="4961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/>
        </p:blipFill>
        <p:spPr>
          <a:xfrm>
            <a:off x="1688524" y="1330008"/>
            <a:ext cx="5829297" cy="32259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FE0A47F-DE0D-4AFB-A019-3B65ECEF2308}"/>
              </a:ext>
            </a:extLst>
          </p:cNvPr>
          <p:cNvSpPr/>
          <p:nvPr/>
        </p:nvSpPr>
        <p:spPr>
          <a:xfrm>
            <a:off x="2099363" y="4373002"/>
            <a:ext cx="5007621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27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27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HỘP QUÀ BÍ MẬT</a:t>
            </a:r>
          </a:p>
        </p:txBody>
      </p:sp>
      <p:pic>
        <p:nvPicPr>
          <p:cNvPr id="18" name="chrysanthemum">
            <a:hlinkClick r:id="" action="ppaction://media"/>
            <a:extLst>
              <a:ext uri="{FF2B5EF4-FFF2-40B4-BE49-F238E27FC236}">
                <a16:creationId xmlns="" xmlns:a16="http://schemas.microsoft.com/office/drawing/2014/main" id="{8AE2F4B0-E4D2-402B-A75B-0B7FADBE2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1445" y="-600075"/>
            <a:ext cx="457200" cy="457200"/>
          </a:xfrm>
          <a:prstGeom prst="rect">
            <a:avLst/>
          </a:prstGeom>
        </p:spPr>
      </p:pic>
      <p:sp>
        <p:nvSpPr>
          <p:cNvPr id="2" name="Cloud 1"/>
          <p:cNvSpPr/>
          <p:nvPr/>
        </p:nvSpPr>
        <p:spPr>
          <a:xfrm>
            <a:off x="152400" y="225294"/>
            <a:ext cx="3522910" cy="796469"/>
          </a:xfrm>
          <a:prstGeom prst="cloud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 smtClean="0">
                <a:solidFill>
                  <a:schemeClr val="bg1"/>
                </a:solidFill>
                <a:latin typeface="Broadway" pitchFamily="82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  <a:endParaRPr lang="en-US" sz="2000" dirty="0">
              <a:solidFill>
                <a:schemeClr val="bg1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59259E-6 L 0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xplosion 1 12"/>
          <p:cNvSpPr/>
          <p:nvPr/>
        </p:nvSpPr>
        <p:spPr>
          <a:xfrm>
            <a:off x="228600" y="119318"/>
            <a:ext cx="3894067" cy="1296591"/>
          </a:xfrm>
          <a:prstGeom prst="irregularSeal1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alibri" pitchFamily="34" charset="0"/>
                <a:ea typeface="Calibri"/>
              </a:rPr>
              <a:t>VẬN DỤNG</a:t>
            </a:r>
            <a:endParaRPr lang="en-US" sz="1200" dirty="0">
              <a:solidFill>
                <a:prstClr val="black"/>
              </a:solidFill>
              <a:latin typeface="Calibri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52846" y="1460218"/>
            <a:ext cx="3869822" cy="3397532"/>
            <a:chOff x="2791627" y="1258263"/>
            <a:chExt cx="5995555" cy="2628374"/>
          </a:xfrm>
        </p:grpSpPr>
        <p:grpSp>
          <p:nvGrpSpPr>
            <p:cNvPr id="6" name="Group 5"/>
            <p:cNvGrpSpPr/>
            <p:nvPr/>
          </p:nvGrpSpPr>
          <p:grpSpPr>
            <a:xfrm>
              <a:off x="2791627" y="1258263"/>
              <a:ext cx="5995555" cy="2628374"/>
              <a:chOff x="3973151" y="660349"/>
              <a:chExt cx="2359303" cy="1984843"/>
            </a:xfrm>
          </p:grpSpPr>
          <p:sp>
            <p:nvSpPr>
              <p:cNvPr id="28" name="Round Same Side Corner Rectangle 27"/>
              <p:cNvSpPr/>
              <p:nvPr/>
            </p:nvSpPr>
            <p:spPr>
              <a:xfrm>
                <a:off x="3973151" y="660349"/>
                <a:ext cx="2349787" cy="1984843"/>
              </a:xfrm>
              <a:prstGeom prst="round2SameRect">
                <a:avLst>
                  <a:gd name="adj1" fmla="val 8000"/>
                  <a:gd name="adj2" fmla="val 0"/>
                </a:avLst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Freeform 28"/>
              <p:cNvSpPr/>
              <p:nvPr/>
            </p:nvSpPr>
            <p:spPr>
              <a:xfrm>
                <a:off x="3981329" y="2200030"/>
                <a:ext cx="2351125" cy="445161"/>
              </a:xfrm>
              <a:custGeom>
                <a:avLst/>
                <a:gdLst>
                  <a:gd name="connsiteX0" fmla="*/ 0 w 2232671"/>
                  <a:gd name="connsiteY0" fmla="*/ 0 h 716656"/>
                  <a:gd name="connsiteX1" fmla="*/ 2232671 w 2232671"/>
                  <a:gd name="connsiteY1" fmla="*/ 0 h 716656"/>
                  <a:gd name="connsiteX2" fmla="*/ 2232671 w 2232671"/>
                  <a:gd name="connsiteY2" fmla="*/ 716656 h 716656"/>
                  <a:gd name="connsiteX3" fmla="*/ 0 w 2232671"/>
                  <a:gd name="connsiteY3" fmla="*/ 716656 h 716656"/>
                  <a:gd name="connsiteX4" fmla="*/ 0 w 2232671"/>
                  <a:gd name="connsiteY4" fmla="*/ 0 h 716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2671" h="716656">
                    <a:moveTo>
                      <a:pt x="0" y="0"/>
                    </a:moveTo>
                    <a:lnTo>
                      <a:pt x="2232671" y="0"/>
                    </a:lnTo>
                    <a:lnTo>
                      <a:pt x="2232671" y="716656"/>
                    </a:lnTo>
                    <a:lnTo>
                      <a:pt x="0" y="71665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260" tIns="0" rIns="718788" bIns="0" numCol="1" spcCol="1270" anchor="ctr" anchorCtr="0">
                <a:noAutofit/>
              </a:bodyPr>
              <a:lstStyle/>
              <a:p>
                <a:pPr lvl="0" algn="l" defTabSz="20447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600" kern="1200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2938943" y="3398337"/>
              <a:ext cx="5721704" cy="404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sz="2800" b="1" dirty="0" smtClean="0">
                  <a:solidFill>
                    <a:schemeClr val="bg1"/>
                  </a:solidFill>
                  <a:latin typeface="Calibri" pitchFamily="34" charset="0"/>
                </a:rPr>
                <a:t>THẢO LUẬN </a:t>
              </a:r>
              <a:r>
                <a:rPr lang="en-US" sz="2800" b="1" dirty="0" smtClean="0">
                  <a:solidFill>
                    <a:schemeClr val="bg1"/>
                  </a:solidFill>
                  <a:latin typeface="Calibri" pitchFamily="34" charset="0"/>
                </a:rPr>
                <a:t>NHÓM</a:t>
              </a:r>
              <a:endParaRPr lang="en-US" sz="28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1024" name="Rectangle 1023"/>
          <p:cNvSpPr/>
          <p:nvPr/>
        </p:nvSpPr>
        <p:spPr>
          <a:xfrm>
            <a:off x="252845" y="1508099"/>
            <a:ext cx="37871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vi-VN" sz="2400" dirty="0">
                <a:latin typeface="Calibri" pitchFamily="34" charset="0"/>
                <a:ea typeface="Calibri"/>
              </a:rPr>
              <a:t>Lớp chia thành 4 nhóm. Mỗi nhóm có 3 phút  hoàn thành sơ đồ tư duy hệ thống kiến thức bài học. </a:t>
            </a:r>
            <a:endParaRPr lang="en-US" sz="2400" dirty="0" smtClean="0">
              <a:latin typeface="Calibri" pitchFamily="34" charset="0"/>
              <a:ea typeface="Calibri"/>
            </a:endParaRPr>
          </a:p>
          <a:p>
            <a:pPr marL="342900" indent="-342900" algn="just">
              <a:buFontTx/>
              <a:buChar char="-"/>
            </a:pPr>
            <a:r>
              <a:rPr lang="vi-VN" sz="2400" dirty="0" smtClean="0">
                <a:latin typeface="Calibri" pitchFamily="34" charset="0"/>
                <a:ea typeface="Calibri"/>
              </a:rPr>
              <a:t>Hết </a:t>
            </a:r>
            <a:r>
              <a:rPr lang="vi-VN" sz="2400" dirty="0">
                <a:latin typeface="Calibri" pitchFamily="34" charset="0"/>
                <a:ea typeface="Calibri"/>
              </a:rPr>
              <a:t>thời gian, các nhóm treo bảng sơ đồ tư </a:t>
            </a:r>
            <a:endParaRPr lang="vi-VN" sz="2400" dirty="0"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4"/>
          <a:stretch/>
        </p:blipFill>
        <p:spPr bwMode="auto">
          <a:xfrm>
            <a:off x="4343400" y="1445350"/>
            <a:ext cx="4114800" cy="243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6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p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557645"/>
            <a:ext cx="861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37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79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240577"/>
            <a:ext cx="9144000" cy="85630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3538690"/>
            <a:ext cx="9144000" cy="85630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=""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3" y="559052"/>
            <a:ext cx="1476884" cy="1307705"/>
          </a:xfrm>
          <a:prstGeom prst="rect">
            <a:avLst/>
          </a:prstGeom>
        </p:spPr>
      </p:pic>
      <p:pic>
        <p:nvPicPr>
          <p:cNvPr id="9" name="H1">
            <a:hlinkClick r:id="rId6" action="ppaction://hlinksldjump"/>
            <a:extLst>
              <a:ext uri="{FF2B5EF4-FFF2-40B4-BE49-F238E27FC236}">
                <a16:creationId xmlns=""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0" y="174970"/>
            <a:ext cx="1545470" cy="1037934"/>
          </a:xfrm>
          <a:prstGeom prst="rect">
            <a:avLst/>
          </a:prstGeom>
        </p:spPr>
      </p:pic>
      <p:pic>
        <p:nvPicPr>
          <p:cNvPr id="10" name="Picture 9">
            <a:hlinkClick r:id="rId8" action="ppaction://hlinksldjump"/>
            <a:extLst>
              <a:ext uri="{FF2B5EF4-FFF2-40B4-BE49-F238E27FC236}">
                <a16:creationId xmlns=""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94" y="559052"/>
            <a:ext cx="1476884" cy="1307705"/>
          </a:xfrm>
          <a:prstGeom prst="rect">
            <a:avLst/>
          </a:prstGeom>
        </p:spPr>
      </p:pic>
      <p:pic>
        <p:nvPicPr>
          <p:cNvPr id="11" name="H2">
            <a:hlinkClick r:id="rId10" action="ppaction://hlinksldjump"/>
            <a:extLst>
              <a:ext uri="{FF2B5EF4-FFF2-40B4-BE49-F238E27FC236}">
                <a16:creationId xmlns=""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74970"/>
            <a:ext cx="1545470" cy="1037934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=""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3" y="559051"/>
            <a:ext cx="1476884" cy="1307705"/>
          </a:xfrm>
          <a:prstGeom prst="rect">
            <a:avLst/>
          </a:prstGeom>
        </p:spPr>
      </p:pic>
      <p:pic>
        <p:nvPicPr>
          <p:cNvPr id="13" name="H3">
            <a:hlinkClick r:id="rId13" action="ppaction://hlinksldjump"/>
            <a:extLst>
              <a:ext uri="{FF2B5EF4-FFF2-40B4-BE49-F238E27FC236}">
                <a16:creationId xmlns=""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74969"/>
            <a:ext cx="1545470" cy="1037934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=""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24" y="2879632"/>
            <a:ext cx="1476884" cy="1307705"/>
          </a:xfrm>
          <a:prstGeom prst="rect">
            <a:avLst/>
          </a:prstGeom>
        </p:spPr>
      </p:pic>
      <p:pic>
        <p:nvPicPr>
          <p:cNvPr id="15" name="H4">
            <a:hlinkClick r:id="rId16" action="ppaction://hlinksldjump"/>
            <a:extLst>
              <a:ext uri="{FF2B5EF4-FFF2-40B4-BE49-F238E27FC236}">
                <a16:creationId xmlns=""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30" y="2495550"/>
            <a:ext cx="1545470" cy="1037934"/>
          </a:xfrm>
          <a:prstGeom prst="rect">
            <a:avLst/>
          </a:prstGeom>
        </p:spPr>
      </p:pic>
      <p:pic>
        <p:nvPicPr>
          <p:cNvPr id="16" name="Picture 15">
            <a:hlinkClick r:id="rId18" action="ppaction://hlinksldjump"/>
            <a:extLst>
              <a:ext uri="{FF2B5EF4-FFF2-40B4-BE49-F238E27FC236}">
                <a16:creationId xmlns="" xmlns:a16="http://schemas.microsoft.com/office/drawing/2014/main" id="{6FB1DCEB-4C74-4EB6-8AC6-7F38A1717E0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137" y="2895209"/>
            <a:ext cx="1476884" cy="1307705"/>
          </a:xfrm>
          <a:prstGeom prst="rect">
            <a:avLst/>
          </a:prstGeom>
        </p:spPr>
      </p:pic>
      <p:pic>
        <p:nvPicPr>
          <p:cNvPr id="17" name="H5">
            <a:hlinkClick r:id="rId20" action="ppaction://hlinksldjump"/>
            <a:extLst>
              <a:ext uri="{FF2B5EF4-FFF2-40B4-BE49-F238E27FC236}">
                <a16:creationId xmlns="" xmlns:a16="http://schemas.microsoft.com/office/drawing/2014/main" id="{769360CF-BDF1-45A9-8C3E-6AEF4338A20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843" y="2511127"/>
            <a:ext cx="1545470" cy="1037934"/>
          </a:xfrm>
          <a:prstGeom prst="rect">
            <a:avLst/>
          </a:prstGeom>
        </p:spPr>
      </p:pic>
      <p:pic>
        <p:nvPicPr>
          <p:cNvPr id="18" name="Picture 17">
            <a:hlinkClick r:id="rId22" action="ppaction://hlinksldjump"/>
            <a:extLst>
              <a:ext uri="{FF2B5EF4-FFF2-40B4-BE49-F238E27FC236}">
                <a16:creationId xmlns="" xmlns:a16="http://schemas.microsoft.com/office/drawing/2014/main" id="{72FC547B-FE68-4CD5-98AE-80D9F184E2A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293" y="2879632"/>
            <a:ext cx="1476884" cy="1307705"/>
          </a:xfrm>
          <a:prstGeom prst="rect">
            <a:avLst/>
          </a:prstGeom>
        </p:spPr>
      </p:pic>
      <p:pic>
        <p:nvPicPr>
          <p:cNvPr id="19" name="H6">
            <a:hlinkClick r:id="rId24" action="ppaction://hlinksldjump"/>
            <a:extLst>
              <a:ext uri="{FF2B5EF4-FFF2-40B4-BE49-F238E27FC236}">
                <a16:creationId xmlns="" xmlns:a16="http://schemas.microsoft.com/office/drawing/2014/main" id="{12C318AC-1A9F-4496-B8ED-00C59FCFCB6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95550"/>
            <a:ext cx="1545470" cy="103793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89269"/>
            <a:ext cx="4571999" cy="25111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4389269"/>
            <a:ext cx="4571999" cy="25111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092036"/>
            <a:ext cx="4571999" cy="25111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2092036"/>
            <a:ext cx="4571999" cy="251114"/>
          </a:xfrm>
          <a:prstGeom prst="rect">
            <a:avLst/>
          </a:prstGeom>
        </p:spPr>
      </p:pic>
      <p:sp>
        <p:nvSpPr>
          <p:cNvPr id="42" name="Flowchart: Summing Junction 41">
            <a:hlinkClick r:id="rId27" action="ppaction://hlinksldjump"/>
            <a:extLst>
              <a:ext uri="{FF2B5EF4-FFF2-40B4-BE49-F238E27FC236}">
                <a16:creationId xmlns=""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8160069" y="4613006"/>
            <a:ext cx="755331" cy="486801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050" dirty="0" smtClean="0"/>
              <a:t>TÊN</a:t>
            </a:r>
          </a:p>
          <a:p>
            <a:pPr algn="ctr"/>
            <a:endParaRPr lang="en-US" sz="1050" dirty="0"/>
          </a:p>
          <a:p>
            <a:pPr algn="ctr"/>
            <a:r>
              <a:rPr lang="en-US" sz="1050" dirty="0" smtClean="0"/>
              <a:t> BÀI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36516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tràng</a:t>
            </a:r>
            <a:r>
              <a:rPr lang="en-US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pháo</a:t>
            </a:r>
            <a:r>
              <a:rPr lang="en-US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tay</a:t>
            </a:r>
            <a:endParaRPr lang="en-US" sz="1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2345853" y="1354630"/>
            <a:ext cx="4495800" cy="845600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Kịch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sân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khấu</a:t>
            </a:r>
            <a:endParaRPr lang="en-US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7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81001" y="206828"/>
            <a:ext cx="8425504" cy="878532"/>
            <a:chOff x="381001" y="206828"/>
            <a:chExt cx="8425504" cy="878532"/>
          </a:xfrm>
        </p:grpSpPr>
        <p:sp>
          <p:nvSpPr>
            <p:cNvPr id="27" name="Rectangle: Folded Corner 26">
              <a:extLst>
                <a:ext uri="{FF2B5EF4-FFF2-40B4-BE49-F238E27FC236}">
                  <a16:creationId xmlns="" xmlns:a16="http://schemas.microsoft.com/office/drawing/2014/main" id="{A468FF43-48BE-45C8-AE0E-72371E21D00D}"/>
                </a:ext>
              </a:extLst>
            </p:cNvPr>
            <p:cNvSpPr/>
            <p:nvPr/>
          </p:nvSpPr>
          <p:spPr>
            <a:xfrm>
              <a:off x="381001" y="206828"/>
              <a:ext cx="8425504" cy="878532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 sz="2400" b="1" i="1" dirty="0" smtClean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" name="Diamond 2"/>
            <p:cNvSpPr/>
            <p:nvPr/>
          </p:nvSpPr>
          <p:spPr>
            <a:xfrm>
              <a:off x="500657" y="254363"/>
              <a:ext cx="706479" cy="764722"/>
            </a:xfrm>
            <a:prstGeom prst="diamond">
              <a:avLst/>
            </a:prstGeom>
            <a:solidFill>
              <a:srgbClr val="0033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</a:rPr>
                <a:t>1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258884" y="254363"/>
              <a:ext cx="74279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vi-VN" sz="2400" b="1" i="1" dirty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Để sân khấu hóa tác phẩm văn học, tác phẩm văn học phải được viết lại thành ………… </a:t>
              </a:r>
              <a:endParaRPr lang="en-US" sz="2400" b="1" i="1" dirty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89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2345853" y="1354630"/>
            <a:ext cx="4495800" cy="845600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Nghe</a:t>
            </a:r>
            <a:r>
              <a:rPr lang="en-US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xem</a:t>
            </a:r>
            <a:r>
              <a:rPr lang="en-US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2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nhìn</a:t>
            </a:r>
            <a:r>
              <a:rPr lang="en-US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Arrow: Pentagon 30">
            <a:hlinkClick r:id="rId6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81001" y="206828"/>
            <a:ext cx="8425504" cy="878532"/>
            <a:chOff x="381001" y="206828"/>
            <a:chExt cx="8425504" cy="878532"/>
          </a:xfrm>
        </p:grpSpPr>
        <p:sp>
          <p:nvSpPr>
            <p:cNvPr id="27" name="Rectangle: Folded Corner 26">
              <a:extLst>
                <a:ext uri="{FF2B5EF4-FFF2-40B4-BE49-F238E27FC236}">
                  <a16:creationId xmlns="" xmlns:a16="http://schemas.microsoft.com/office/drawing/2014/main" id="{A468FF43-48BE-45C8-AE0E-72371E21D00D}"/>
                </a:ext>
              </a:extLst>
            </p:cNvPr>
            <p:cNvSpPr/>
            <p:nvPr/>
          </p:nvSpPr>
          <p:spPr>
            <a:xfrm>
              <a:off x="381001" y="206828"/>
              <a:ext cx="8425504" cy="878532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 sz="2400" b="1" i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" name="Diamond 2"/>
            <p:cNvSpPr/>
            <p:nvPr/>
          </p:nvSpPr>
          <p:spPr>
            <a:xfrm>
              <a:off x="500657" y="254363"/>
              <a:ext cx="706479" cy="764722"/>
            </a:xfrm>
            <a:prstGeom prst="diamond">
              <a:avLst/>
            </a:prstGeom>
            <a:solidFill>
              <a:srgbClr val="0033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prstClr val="white"/>
                  </a:solidFill>
                </a:rPr>
                <a:t>2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258884" y="254363"/>
              <a:ext cx="74279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sz="2400" b="1" i="1" dirty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Khi sân khấu hóa TPVH, hoạt động đọc sẽ được thay bằng hoạt động …. và ….</a:t>
              </a:r>
              <a:endParaRPr lang="en-US" sz="2400" b="1" i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3367396"/>
            <a:ext cx="1969179" cy="174360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75" y="2855287"/>
            <a:ext cx="2060627" cy="1383912"/>
          </a:xfrm>
          <a:prstGeom prst="rect">
            <a:avLst/>
          </a:prstGeom>
        </p:spPr>
      </p:pic>
      <p:sp>
        <p:nvSpPr>
          <p:cNvPr id="32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164113" y="2426789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894" y="2425592"/>
            <a:ext cx="495300" cy="43815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065" y="2328589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4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2345853" y="1354630"/>
            <a:ext cx="4495800" cy="845600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Phi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ngôn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ngữ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1" name="Arrow: Pentagon 30">
            <a:hlinkClick r:id="rId7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81001" y="206828"/>
            <a:ext cx="8425504" cy="878532"/>
            <a:chOff x="381001" y="206828"/>
            <a:chExt cx="8425504" cy="878532"/>
          </a:xfrm>
        </p:grpSpPr>
        <p:sp>
          <p:nvSpPr>
            <p:cNvPr id="27" name="Rectangle: Folded Corner 26">
              <a:extLst>
                <a:ext uri="{FF2B5EF4-FFF2-40B4-BE49-F238E27FC236}">
                  <a16:creationId xmlns="" xmlns:a16="http://schemas.microsoft.com/office/drawing/2014/main" id="{A468FF43-48BE-45C8-AE0E-72371E21D00D}"/>
                </a:ext>
              </a:extLst>
            </p:cNvPr>
            <p:cNvSpPr/>
            <p:nvPr/>
          </p:nvSpPr>
          <p:spPr>
            <a:xfrm>
              <a:off x="381001" y="206828"/>
              <a:ext cx="8425504" cy="878532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 sz="2400" b="1" i="1" dirty="0" smtClean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" name="Diamond 2"/>
            <p:cNvSpPr/>
            <p:nvPr/>
          </p:nvSpPr>
          <p:spPr>
            <a:xfrm>
              <a:off x="500657" y="254363"/>
              <a:ext cx="706479" cy="764722"/>
            </a:xfrm>
            <a:prstGeom prst="diamond">
              <a:avLst/>
            </a:prstGeom>
            <a:solidFill>
              <a:srgbClr val="0033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</a:rPr>
                <a:t>3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258884" y="254363"/>
              <a:ext cx="74279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vi-VN" sz="2400" b="1" i="1" dirty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Sân khấu hóa TPVH, khi diễn xuất diễn viên ngoài lời thoại có thể vận dụng yếu tố … … … để thể hiện vai diễn. </a:t>
              </a:r>
              <a:endParaRPr lang="en-US" sz="2400" b="1" i="1" dirty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686" y="3429266"/>
            <a:ext cx="1819893" cy="161142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894" y="2889888"/>
            <a:ext cx="1904408" cy="1278996"/>
          </a:xfrm>
          <a:prstGeom prst="rect">
            <a:avLst/>
          </a:prstGeom>
        </p:spPr>
      </p:pic>
      <p:sp>
        <p:nvSpPr>
          <p:cNvPr id="30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275605" y="3219654"/>
            <a:ext cx="1359167" cy="46483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candies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442" y="2388493"/>
            <a:ext cx="457751" cy="40493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223" y="2348537"/>
            <a:ext cx="660217" cy="110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4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3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2345853" y="1354630"/>
            <a:ext cx="4495800" cy="845600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Diễn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endParaRPr lang="en-US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1" name="Arrow: Pentagon 30">
            <a:hlinkClick r:id="rId6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81001" y="206828"/>
            <a:ext cx="8425504" cy="878532"/>
            <a:chOff x="381001" y="206828"/>
            <a:chExt cx="8425504" cy="878532"/>
          </a:xfrm>
        </p:grpSpPr>
        <p:sp>
          <p:nvSpPr>
            <p:cNvPr id="27" name="Rectangle: Folded Corner 26">
              <a:extLst>
                <a:ext uri="{FF2B5EF4-FFF2-40B4-BE49-F238E27FC236}">
                  <a16:creationId xmlns="" xmlns:a16="http://schemas.microsoft.com/office/drawing/2014/main" id="{A468FF43-48BE-45C8-AE0E-72371E21D00D}"/>
                </a:ext>
              </a:extLst>
            </p:cNvPr>
            <p:cNvSpPr/>
            <p:nvPr/>
          </p:nvSpPr>
          <p:spPr>
            <a:xfrm>
              <a:off x="381001" y="206828"/>
              <a:ext cx="8425504" cy="878532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 sz="2400" b="1" i="1" dirty="0" smtClean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" name="Diamond 2"/>
            <p:cNvSpPr/>
            <p:nvPr/>
          </p:nvSpPr>
          <p:spPr>
            <a:xfrm>
              <a:off x="500657" y="254363"/>
              <a:ext cx="706479" cy="764722"/>
            </a:xfrm>
            <a:prstGeom prst="diamond">
              <a:avLst/>
            </a:prstGeom>
            <a:solidFill>
              <a:srgbClr val="0033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</a:rPr>
                <a:t>4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258884" y="254363"/>
              <a:ext cx="74279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vi-VN" sz="2400" b="1" i="1" dirty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Trong sân khấu hóa, âm thanh, ánh sáng, đạo cụ hỗ trợ… … thể hiện nội tâm nhân vật.</a:t>
              </a:r>
              <a:endParaRPr lang="en-US" sz="2400" b="1" i="1" dirty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091" y="3586869"/>
            <a:ext cx="1611035" cy="14584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998" y="3090596"/>
            <a:ext cx="1685851" cy="1157554"/>
          </a:xfrm>
          <a:prstGeom prst="rect">
            <a:avLst/>
          </a:prstGeom>
        </p:spPr>
      </p:pic>
      <p:sp>
        <p:nvSpPr>
          <p:cNvPr id="23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523136" y="2578286"/>
            <a:ext cx="1203184" cy="1110798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23" y="2431541"/>
            <a:ext cx="405217" cy="36648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539" y="2457615"/>
            <a:ext cx="584448" cy="99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4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8" grpId="0" animBg="1"/>
      <p:bldP spid="23" grpId="0" animBg="1"/>
      <p:bldP spid="2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2345853" y="1354630"/>
            <a:ext cx="4495800" cy="845600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Cải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biên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1" name="Arrow: Pentagon 30">
            <a:hlinkClick r:id="rId6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81001" y="206828"/>
            <a:ext cx="8425504" cy="878532"/>
            <a:chOff x="381001" y="206828"/>
            <a:chExt cx="8425504" cy="878532"/>
          </a:xfrm>
        </p:grpSpPr>
        <p:sp>
          <p:nvSpPr>
            <p:cNvPr id="27" name="Rectangle: Folded Corner 26">
              <a:extLst>
                <a:ext uri="{FF2B5EF4-FFF2-40B4-BE49-F238E27FC236}">
                  <a16:creationId xmlns="" xmlns:a16="http://schemas.microsoft.com/office/drawing/2014/main" id="{A468FF43-48BE-45C8-AE0E-72371E21D00D}"/>
                </a:ext>
              </a:extLst>
            </p:cNvPr>
            <p:cNvSpPr/>
            <p:nvPr/>
          </p:nvSpPr>
          <p:spPr>
            <a:xfrm>
              <a:off x="381001" y="206828"/>
              <a:ext cx="8425504" cy="878532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 sz="2400" b="1" i="1" dirty="0" smtClean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" name="Diamond 2"/>
            <p:cNvSpPr/>
            <p:nvPr/>
          </p:nvSpPr>
          <p:spPr>
            <a:xfrm>
              <a:off x="500657" y="254363"/>
              <a:ext cx="706479" cy="764722"/>
            </a:xfrm>
            <a:prstGeom prst="diamond">
              <a:avLst/>
            </a:prstGeom>
            <a:solidFill>
              <a:srgbClr val="0033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</a:rPr>
                <a:t>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258884" y="254363"/>
              <a:ext cx="74279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vi-VN" sz="2400" b="1" i="1" dirty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Khi sân khấu hóa tác phẩm văn học, biên kịch, đạo diễn có thể </a:t>
              </a:r>
              <a:r>
                <a:rPr lang="vi-VN" sz="2400" b="1" i="1" dirty="0" smtClean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…… </a:t>
              </a:r>
              <a:r>
                <a:rPr lang="vi-VN" sz="2400" b="1" i="1" dirty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tác phẩm để mang tới một thông điệp mới</a:t>
              </a:r>
              <a:endParaRPr lang="en-US" sz="2400" b="1" i="1" dirty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333210"/>
            <a:ext cx="1969179" cy="174360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75" y="2821101"/>
            <a:ext cx="2060627" cy="1383912"/>
          </a:xfrm>
          <a:prstGeom prst="rect">
            <a:avLst/>
          </a:prstGeom>
        </p:spPr>
      </p:pic>
      <p:sp>
        <p:nvSpPr>
          <p:cNvPr id="23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240313" y="2392603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8 candies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094" y="2391406"/>
            <a:ext cx="495300" cy="4381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265" y="2294403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4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8" grpId="0" animBg="1"/>
      <p:bldP spid="23" grpId="0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2905740" y="1697504"/>
            <a:ext cx="3556742" cy="845600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Mị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Châu</a:t>
            </a:r>
            <a:endParaRPr lang="en-US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1" name="Arrow: Pentagon 30">
            <a:hlinkClick r:id="rId6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81001" y="206828"/>
            <a:ext cx="8425504" cy="1298122"/>
            <a:chOff x="381001" y="206828"/>
            <a:chExt cx="8425504" cy="1298122"/>
          </a:xfrm>
        </p:grpSpPr>
        <p:sp>
          <p:nvSpPr>
            <p:cNvPr id="27" name="Rectangle: Folded Corner 26">
              <a:extLst>
                <a:ext uri="{FF2B5EF4-FFF2-40B4-BE49-F238E27FC236}">
                  <a16:creationId xmlns="" xmlns:a16="http://schemas.microsoft.com/office/drawing/2014/main" id="{A468FF43-48BE-45C8-AE0E-72371E21D00D}"/>
                </a:ext>
              </a:extLst>
            </p:cNvPr>
            <p:cNvSpPr/>
            <p:nvPr/>
          </p:nvSpPr>
          <p:spPr>
            <a:xfrm>
              <a:off x="381001" y="206828"/>
              <a:ext cx="8425504" cy="1298122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 sz="2400" b="1" i="1" dirty="0" smtClean="0">
                <a:solidFill>
                  <a:srgbClr val="002060"/>
                </a:solidFill>
                <a:latin typeface="Calibri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" name="Diamond 2"/>
            <p:cNvSpPr/>
            <p:nvPr/>
          </p:nvSpPr>
          <p:spPr>
            <a:xfrm>
              <a:off x="500657" y="254363"/>
              <a:ext cx="706479" cy="764722"/>
            </a:xfrm>
            <a:prstGeom prst="diamond">
              <a:avLst/>
            </a:prstGeom>
            <a:solidFill>
              <a:srgbClr val="0033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</a:rPr>
                <a:t>6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87484" y="209550"/>
              <a:ext cx="399891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vi-VN" sz="2400" b="1" i="1" dirty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Bức hình sau cho em biết em sẽ hóa thân vào nhân vật </a:t>
              </a:r>
              <a:r>
                <a:rPr lang="vi-VN" sz="2400" b="1" i="1" dirty="0" smtClean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…… khi </a:t>
              </a:r>
              <a:r>
                <a:rPr lang="vi-VN" sz="2400" b="1" i="1" dirty="0">
                  <a:solidFill>
                    <a:srgbClr val="002060"/>
                  </a:solidFill>
                  <a:latin typeface="Calibri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thực hành sân khấu hóa 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001" y="3381055"/>
            <a:ext cx="1969179" cy="174360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276" y="2868946"/>
            <a:ext cx="2060627" cy="1383912"/>
          </a:xfrm>
          <a:prstGeom prst="rect">
            <a:avLst/>
          </a:prstGeom>
        </p:spPr>
      </p:pic>
      <p:sp>
        <p:nvSpPr>
          <p:cNvPr id="23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311714" y="2440448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6 candies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495" y="2439251"/>
            <a:ext cx="495300" cy="4381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666" y="2342248"/>
            <a:ext cx="714375" cy="119062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060" y="206828"/>
            <a:ext cx="282892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54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8" grpId="0" animBg="1"/>
      <p:bldP spid="23" grpId="0" animBg="1"/>
      <p:bldP spid="2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1032</TotalTime>
  <Words>923</Words>
  <Application>Microsoft Office PowerPoint</Application>
  <PresentationFormat>On-screen Show (16:9)</PresentationFormat>
  <Paragraphs>131</Paragraphs>
  <Slides>22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CHUYÊN ĐỀ 2: SÂN KHẤU HÓA TÁC PHẨM VĂN HỌC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Sự khác biệt tiểu phẩm và hoạt cảnh:</vt:lpstr>
      <vt:lpstr>LUYỆN TẬP</vt:lpstr>
      <vt:lpstr>Video sân khấu hóa trích từ truyện ngắn “Lão Hạc” của Nam Cao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CHUYÊN ĐỀ 2:  SÂN KHẤU HÓA TÁC PHẨM VĂN HỌC</dc:title>
  <dc:creator>123456</dc:creator>
  <cp:lastModifiedBy>123456</cp:lastModifiedBy>
  <cp:revision>77</cp:revision>
  <dcterms:created xsi:type="dcterms:W3CDTF">2022-08-16T08:38:10Z</dcterms:created>
  <dcterms:modified xsi:type="dcterms:W3CDTF">2022-08-27T06:52:15Z</dcterms:modified>
</cp:coreProperties>
</file>