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03" r:id="rId2"/>
    <p:sldId id="292" r:id="rId3"/>
    <p:sldId id="306" r:id="rId4"/>
    <p:sldId id="307" r:id="rId5"/>
    <p:sldId id="285" r:id="rId6"/>
    <p:sldId id="286" r:id="rId7"/>
    <p:sldId id="287" r:id="rId8"/>
    <p:sldId id="288"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BC2"/>
    <a:srgbClr val="DFC9BE"/>
    <a:srgbClr val="213315"/>
    <a:srgbClr val="0033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0" autoAdjust="0"/>
    <p:restoredTop sz="93402" autoAdjust="0"/>
  </p:normalViewPr>
  <p:slideViewPr>
    <p:cSldViewPr snapToGrid="0">
      <p:cViewPr varScale="1">
        <p:scale>
          <a:sx n="63" d="100"/>
          <a:sy n="63" d="100"/>
        </p:scale>
        <p:origin x="6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E1838-0877-4346-BE70-1FE8525C7F7F}"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0DB2B-5556-4AA2-BECF-D8789B14F83A}" type="slidenum">
              <a:rPr lang="en-US" smtClean="0"/>
              <a:t>‹#›</a:t>
            </a:fld>
            <a:endParaRPr lang="en-US"/>
          </a:p>
        </p:txBody>
      </p:sp>
    </p:spTree>
    <p:extLst>
      <p:ext uri="{BB962C8B-B14F-4D97-AF65-F5344CB8AC3E}">
        <p14:creationId xmlns:p14="http://schemas.microsoft.com/office/powerpoint/2010/main" val="28439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0DB2B-5556-4AA2-BECF-D8789B14F83A}" type="slidenum">
              <a:rPr lang="en-US" smtClean="0"/>
              <a:t>7</a:t>
            </a:fld>
            <a:endParaRPr lang="en-US"/>
          </a:p>
        </p:txBody>
      </p:sp>
    </p:spTree>
    <p:extLst>
      <p:ext uri="{BB962C8B-B14F-4D97-AF65-F5344CB8AC3E}">
        <p14:creationId xmlns:p14="http://schemas.microsoft.com/office/powerpoint/2010/main" val="239992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14E0C2-336D-42B4-AFBB-0EF40970B862}"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206396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14E0C2-336D-42B4-AFBB-0EF40970B862}"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294113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14E0C2-336D-42B4-AFBB-0EF40970B862}"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326644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14E0C2-336D-42B4-AFBB-0EF40970B862}"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317853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14E0C2-336D-42B4-AFBB-0EF40970B862}"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284595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14E0C2-336D-42B4-AFBB-0EF40970B862}"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352130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14E0C2-336D-42B4-AFBB-0EF40970B862}"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268227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14E0C2-336D-42B4-AFBB-0EF40970B862}"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393505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4E0C2-336D-42B4-AFBB-0EF40970B862}"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251566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14E0C2-336D-42B4-AFBB-0EF40970B862}"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325246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14E0C2-336D-42B4-AFBB-0EF40970B862}"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386335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4E0C2-336D-42B4-AFBB-0EF40970B862}" type="datetimeFigureOut">
              <a:rPr lang="en-US" smtClean="0"/>
              <a:t>8/14/2024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3E3F3-5313-43EF-89B2-B813A9D1F84F}" type="slidenum">
              <a:rPr lang="en-US" smtClean="0"/>
              <a:t>‹#›</a:t>
            </a:fld>
            <a:endParaRPr lang="en-US"/>
          </a:p>
        </p:txBody>
      </p:sp>
    </p:spTree>
    <p:extLst>
      <p:ext uri="{BB962C8B-B14F-4D97-AF65-F5344CB8AC3E}">
        <p14:creationId xmlns:p14="http://schemas.microsoft.com/office/powerpoint/2010/main" val="4223636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emf"/><Relationship Id="rId5" Type="http://schemas.openxmlformats.org/officeDocument/2006/relationships/image" Target="../media/image10.png"/><Relationship Id="rId10" Type="http://schemas.openxmlformats.org/officeDocument/2006/relationships/oleObject" Target="../embeddings/oleObject4.bin"/><Relationship Id="rId4" Type="http://schemas.openxmlformats.org/officeDocument/2006/relationships/image" Target="../media/image5.wmf"/><Relationship Id="rId9" Type="http://schemas.openxmlformats.org/officeDocument/2006/relationships/image" Target="../media/image7.wmf"/><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8.wmf"/><Relationship Id="rId3" Type="http://schemas.openxmlformats.org/officeDocument/2006/relationships/image" Target="../media/image20.png"/><Relationship Id="rId7" Type="http://schemas.openxmlformats.org/officeDocument/2006/relationships/image" Target="../media/image15.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wmf"/><Relationship Id="rId1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3.png"/><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12.bin"/><Relationship Id="rId4" Type="http://schemas.openxmlformats.org/officeDocument/2006/relationships/image" Target="../media/image24.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17.bin"/><Relationship Id="rId3" Type="http://schemas.openxmlformats.org/officeDocument/2006/relationships/notesSlide" Target="../notesSlides/notesSlide1.xml"/><Relationship Id="rId7" Type="http://schemas.openxmlformats.org/officeDocument/2006/relationships/oleObject" Target="../embeddings/oleObject14.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png"/><Relationship Id="rId11" Type="http://schemas.openxmlformats.org/officeDocument/2006/relationships/oleObject" Target="../embeddings/oleObject16.bin"/><Relationship Id="rId5" Type="http://schemas.openxmlformats.org/officeDocument/2006/relationships/image" Target="../media/image31.png"/><Relationship Id="rId10" Type="http://schemas.openxmlformats.org/officeDocument/2006/relationships/image" Target="../media/image27.wmf"/><Relationship Id="rId4" Type="http://schemas.openxmlformats.org/officeDocument/2006/relationships/image" Target="../media/image30.png"/><Relationship Id="rId9" Type="http://schemas.openxmlformats.org/officeDocument/2006/relationships/oleObject" Target="../embeddings/oleObject15.bin"/><Relationship Id="rId14" Type="http://schemas.openxmlformats.org/officeDocument/2006/relationships/image" Target="../media/image29.wmf"/></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image" Target="../media/image32.wmf"/><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711829" y="3528579"/>
            <a:ext cx="6709373" cy="708306"/>
          </a:xfrm>
          <a:prstGeom prst="rect">
            <a:avLst/>
          </a:prstGeom>
        </p:spPr>
      </p:pic>
      <p:pic>
        <p:nvPicPr>
          <p:cNvPr id="3" name="Picture 2"/>
          <p:cNvPicPr>
            <a:picLocks noChangeAspect="1"/>
          </p:cNvPicPr>
          <p:nvPr/>
        </p:nvPicPr>
        <p:blipFill>
          <a:blip r:embed="rId4"/>
          <a:stretch>
            <a:fillRect/>
          </a:stretch>
        </p:blipFill>
        <p:spPr>
          <a:xfrm>
            <a:off x="8564932" y="4133533"/>
            <a:ext cx="1278980" cy="103352"/>
          </a:xfrm>
          <a:prstGeom prst="rect">
            <a:avLst/>
          </a:prstGeom>
        </p:spPr>
      </p:pic>
      <p:pic>
        <p:nvPicPr>
          <p:cNvPr id="6" name="Picture 5"/>
          <p:cNvPicPr>
            <a:picLocks noChangeAspect="1"/>
          </p:cNvPicPr>
          <p:nvPr/>
        </p:nvPicPr>
        <p:blipFill>
          <a:blip r:embed="rId5"/>
          <a:stretch>
            <a:fillRect/>
          </a:stretch>
        </p:blipFill>
        <p:spPr>
          <a:xfrm>
            <a:off x="4100455" y="2655679"/>
            <a:ext cx="5743457" cy="1176630"/>
          </a:xfrm>
          <a:prstGeom prst="rect">
            <a:avLst/>
          </a:prstGeom>
        </p:spPr>
      </p:pic>
    </p:spTree>
    <p:extLst>
      <p:ext uri="{BB962C8B-B14F-4D97-AF65-F5344CB8AC3E}">
        <p14:creationId xmlns:p14="http://schemas.microsoft.com/office/powerpoint/2010/main" val="292725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2695794266"/>
              </p:ext>
            </p:extLst>
          </p:nvPr>
        </p:nvGraphicFramePr>
        <p:xfrm>
          <a:off x="1817512" y="151990"/>
          <a:ext cx="10227734" cy="1067208"/>
        </p:xfrm>
        <a:graphic>
          <a:graphicData uri="http://schemas.openxmlformats.org/drawingml/2006/table">
            <a:tbl>
              <a:tblPr firstRow="1" bandRow="1">
                <a:tableStyleId>{5C22544A-7EE6-4342-B048-85BDC9FD1C3A}</a:tableStyleId>
              </a:tblPr>
              <a:tblGrid>
                <a:gridCol w="2660835">
                  <a:extLst>
                    <a:ext uri="{9D8B030D-6E8A-4147-A177-3AD203B41FA5}">
                      <a16:colId xmlns:a16="http://schemas.microsoft.com/office/drawing/2014/main" val="4145861470"/>
                    </a:ext>
                  </a:extLst>
                </a:gridCol>
                <a:gridCol w="1601073">
                  <a:extLst>
                    <a:ext uri="{9D8B030D-6E8A-4147-A177-3AD203B41FA5}">
                      <a16:colId xmlns:a16="http://schemas.microsoft.com/office/drawing/2014/main" val="644305901"/>
                    </a:ext>
                  </a:extLst>
                </a:gridCol>
                <a:gridCol w="1601073">
                  <a:extLst>
                    <a:ext uri="{9D8B030D-6E8A-4147-A177-3AD203B41FA5}">
                      <a16:colId xmlns:a16="http://schemas.microsoft.com/office/drawing/2014/main" val="3269740678"/>
                    </a:ext>
                  </a:extLst>
                </a:gridCol>
                <a:gridCol w="1601073">
                  <a:extLst>
                    <a:ext uri="{9D8B030D-6E8A-4147-A177-3AD203B41FA5}">
                      <a16:colId xmlns:a16="http://schemas.microsoft.com/office/drawing/2014/main" val="870287408"/>
                    </a:ext>
                  </a:extLst>
                </a:gridCol>
                <a:gridCol w="1332832">
                  <a:extLst>
                    <a:ext uri="{9D8B030D-6E8A-4147-A177-3AD203B41FA5}">
                      <a16:colId xmlns:a16="http://schemas.microsoft.com/office/drawing/2014/main" val="3196349219"/>
                    </a:ext>
                  </a:extLst>
                </a:gridCol>
                <a:gridCol w="1430848">
                  <a:extLst>
                    <a:ext uri="{9D8B030D-6E8A-4147-A177-3AD203B41FA5}">
                      <a16:colId xmlns:a16="http://schemas.microsoft.com/office/drawing/2014/main" val="1660516779"/>
                    </a:ext>
                  </a:extLst>
                </a:gridCol>
              </a:tblGrid>
              <a:tr h="533604">
                <a:tc>
                  <a:txBody>
                    <a:bodyPr/>
                    <a:lstStyle/>
                    <a:p>
                      <a:pPr algn="ctr"/>
                      <a:r>
                        <a:rPr lang="en-US" sz="2400">
                          <a:latin typeface="Arial" panose="020B0604020202020204" pitchFamily="34" charset="0"/>
                          <a:cs typeface="Arial" panose="020B0604020202020204" pitchFamily="34" charset="0"/>
                        </a:rPr>
                        <a:t>Nhóm</a:t>
                      </a:r>
                    </a:p>
                  </a:txBody>
                  <a:tcPr/>
                </a:tc>
                <a:tc>
                  <a:txBody>
                    <a:bodyPr/>
                    <a:lstStyle/>
                    <a:p>
                      <a:pPr algn="ctr"/>
                      <a:r>
                        <a:rPr lang="en-US" sz="2400" b="0" i="0"/>
                        <a:t>[</a:t>
                      </a:r>
                      <a:r>
                        <a:rPr lang="en-US" sz="2400" b="0" i="1">
                          <a:latin typeface="Times New Roman" panose="02020603050405020304" pitchFamily="18" charset="0"/>
                          <a:cs typeface="Times New Roman" panose="02020603050405020304" pitchFamily="18" charset="0"/>
                        </a:rPr>
                        <a:t>a</a:t>
                      </a:r>
                      <a:r>
                        <a:rPr lang="en-US" sz="2400" b="0" i="1" baseline="-25000">
                          <a:latin typeface="Times New Roman" panose="02020603050405020304" pitchFamily="18" charset="0"/>
                          <a:cs typeface="Times New Roman" panose="02020603050405020304" pitchFamily="18" charset="0"/>
                        </a:rPr>
                        <a:t>1</a:t>
                      </a:r>
                      <a:r>
                        <a:rPr lang="en-US" sz="2400" b="0" i="1">
                          <a:latin typeface="Times New Roman" panose="02020603050405020304" pitchFamily="18" charset="0"/>
                          <a:cs typeface="Times New Roman" panose="02020603050405020304" pitchFamily="18" charset="0"/>
                        </a:rPr>
                        <a:t>;a</a:t>
                      </a:r>
                      <a:r>
                        <a:rPr lang="en-US" sz="2400" b="0" i="1" baseline="-25000">
                          <a:latin typeface="Times New Roman" panose="02020603050405020304" pitchFamily="18" charset="0"/>
                          <a:cs typeface="Times New Roman" panose="02020603050405020304" pitchFamily="18" charset="0"/>
                        </a:rPr>
                        <a:t>2</a:t>
                      </a:r>
                      <a:r>
                        <a:rPr lang="en-US" sz="2400" b="0" i="0"/>
                        <a:t>)</a:t>
                      </a:r>
                    </a:p>
                  </a:txBody>
                  <a:tcPr/>
                </a:tc>
                <a:tc>
                  <a:txBody>
                    <a:bodyPr/>
                    <a:lstStyle/>
                    <a:p>
                      <a:pPr algn="ctr"/>
                      <a:r>
                        <a:rPr lang="en-US" sz="2400"/>
                        <a:t>…</a:t>
                      </a:r>
                    </a:p>
                  </a:txBody>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2400" b="0" i="0"/>
                        <a:t>[</a:t>
                      </a:r>
                      <a:r>
                        <a:rPr lang="en-US" sz="2400" b="0" i="1">
                          <a:latin typeface="Times New Roman" panose="02020603050405020304" pitchFamily="18" charset="0"/>
                          <a:cs typeface="Times New Roman" panose="02020603050405020304" pitchFamily="18" charset="0"/>
                        </a:rPr>
                        <a:t>a</a:t>
                      </a:r>
                      <a:r>
                        <a:rPr lang="en-US" sz="2400" b="0" i="1" baseline="-25000">
                          <a:latin typeface="Times New Roman" panose="02020603050405020304" pitchFamily="18" charset="0"/>
                          <a:cs typeface="Times New Roman" panose="02020603050405020304" pitchFamily="18" charset="0"/>
                        </a:rPr>
                        <a:t>i</a:t>
                      </a:r>
                      <a:r>
                        <a:rPr lang="en-US" sz="2400" b="0" i="1">
                          <a:latin typeface="Times New Roman" panose="02020603050405020304" pitchFamily="18" charset="0"/>
                          <a:cs typeface="Times New Roman" panose="02020603050405020304" pitchFamily="18" charset="0"/>
                        </a:rPr>
                        <a:t>;a</a:t>
                      </a:r>
                      <a:r>
                        <a:rPr lang="en-US" sz="2400" b="0" i="1" baseline="-25000">
                          <a:latin typeface="Times New Roman" panose="02020603050405020304" pitchFamily="18" charset="0"/>
                          <a:cs typeface="Times New Roman" panose="02020603050405020304" pitchFamily="18" charset="0"/>
                        </a:rPr>
                        <a:t>i+1</a:t>
                      </a:r>
                      <a:r>
                        <a:rPr lang="en-US" sz="2400" b="0" i="0"/>
                        <a:t>)</a:t>
                      </a:r>
                    </a:p>
                  </a:txBody>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2400" b="0" i="0"/>
                        <a:t>…</a:t>
                      </a:r>
                    </a:p>
                  </a:txBody>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2400" b="0" i="0"/>
                        <a:t>[</a:t>
                      </a:r>
                      <a:r>
                        <a:rPr lang="en-US" sz="2400" b="0" i="1">
                          <a:latin typeface="Times New Roman" panose="02020603050405020304" pitchFamily="18" charset="0"/>
                          <a:cs typeface="Times New Roman" panose="02020603050405020304" pitchFamily="18" charset="0"/>
                        </a:rPr>
                        <a:t>a</a:t>
                      </a:r>
                      <a:r>
                        <a:rPr lang="en-US" sz="2400" b="0" i="1" baseline="-25000">
                          <a:latin typeface="Times New Roman" panose="02020603050405020304" pitchFamily="18" charset="0"/>
                          <a:cs typeface="Times New Roman" panose="02020603050405020304" pitchFamily="18" charset="0"/>
                        </a:rPr>
                        <a:t>k</a:t>
                      </a:r>
                      <a:r>
                        <a:rPr lang="en-US" sz="2400" b="0" i="1">
                          <a:latin typeface="Times New Roman" panose="02020603050405020304" pitchFamily="18" charset="0"/>
                          <a:cs typeface="Times New Roman" panose="02020603050405020304" pitchFamily="18" charset="0"/>
                        </a:rPr>
                        <a:t>;a</a:t>
                      </a:r>
                      <a:r>
                        <a:rPr lang="en-US" sz="2400" b="0" i="1" baseline="-25000">
                          <a:latin typeface="Times New Roman" panose="02020603050405020304" pitchFamily="18" charset="0"/>
                          <a:cs typeface="Times New Roman" panose="02020603050405020304" pitchFamily="18" charset="0"/>
                        </a:rPr>
                        <a:t>k+1</a:t>
                      </a:r>
                      <a:r>
                        <a:rPr lang="en-US" sz="2400" b="0" i="0"/>
                        <a:t>)</a:t>
                      </a:r>
                    </a:p>
                  </a:txBody>
                  <a:tcPr/>
                </a:tc>
                <a:extLst>
                  <a:ext uri="{0D108BD9-81ED-4DB2-BD59-A6C34878D82A}">
                    <a16:rowId xmlns:a16="http://schemas.microsoft.com/office/drawing/2014/main" val="3264438928"/>
                  </a:ext>
                </a:extLst>
              </a:tr>
              <a:tr h="533604">
                <a:tc>
                  <a:txBody>
                    <a:bodyPr/>
                    <a:lstStyle/>
                    <a:p>
                      <a:pPr algn="ctr"/>
                      <a:r>
                        <a:rPr lang="en-US" sz="2400" b="1">
                          <a:latin typeface="Arial" panose="020B0604020202020204" pitchFamily="34" charset="0"/>
                          <a:cs typeface="Arial" panose="020B0604020202020204" pitchFamily="34" charset="0"/>
                        </a:rPr>
                        <a:t>Tần</a:t>
                      </a:r>
                      <a:r>
                        <a:rPr lang="en-US" sz="2400" b="1" baseline="0">
                          <a:latin typeface="Arial" panose="020B0604020202020204" pitchFamily="34" charset="0"/>
                          <a:cs typeface="Arial" panose="020B0604020202020204" pitchFamily="34" charset="0"/>
                        </a:rPr>
                        <a:t> số</a:t>
                      </a:r>
                      <a:endParaRPr lang="en-US" sz="2400" b="1">
                        <a:latin typeface="Arial" panose="020B0604020202020204" pitchFamily="34" charset="0"/>
                        <a:cs typeface="Arial" panose="020B0604020202020204" pitchFamily="34" charset="0"/>
                      </a:endParaRPr>
                    </a:p>
                  </a:txBody>
                  <a:tcPr/>
                </a:tc>
                <a:tc>
                  <a:txBody>
                    <a:bodyPr/>
                    <a:lstStyle/>
                    <a:p>
                      <a:pPr algn="ctr"/>
                      <a:r>
                        <a:rPr lang="en-US" sz="2400" b="0" i="1">
                          <a:latin typeface="Times New Roman" panose="02020603050405020304" pitchFamily="18" charset="0"/>
                          <a:cs typeface="Times New Roman" panose="02020603050405020304" pitchFamily="18" charset="0"/>
                        </a:rPr>
                        <a:t>m</a:t>
                      </a:r>
                      <a:r>
                        <a:rPr lang="en-US" sz="2400" b="0" i="1" baseline="-25000">
                          <a:latin typeface="Times New Roman" panose="02020603050405020304" pitchFamily="18" charset="0"/>
                          <a:cs typeface="Times New Roman" panose="02020603050405020304" pitchFamily="18" charset="0"/>
                        </a:rPr>
                        <a:t>1</a:t>
                      </a:r>
                    </a:p>
                  </a:txBody>
                  <a:tcPr/>
                </a:tc>
                <a:tc>
                  <a:txBody>
                    <a:bodyPr/>
                    <a:lstStyle/>
                    <a:p>
                      <a:pPr algn="ctr"/>
                      <a:r>
                        <a:rPr lang="en-US" sz="2400" b="0" i="1">
                          <a:latin typeface="Times New Roman" panose="02020603050405020304" pitchFamily="18" charset="0"/>
                          <a:cs typeface="Times New Roman" panose="02020603050405020304" pitchFamily="18" charset="0"/>
                        </a:rPr>
                        <a:t>…</a:t>
                      </a:r>
                    </a:p>
                  </a:txBody>
                  <a:tcPr/>
                </a:tc>
                <a:tc>
                  <a:txBody>
                    <a:bodyPr/>
                    <a:lstStyle/>
                    <a:p>
                      <a:pPr algn="ctr"/>
                      <a:r>
                        <a:rPr lang="en-US" sz="2400" b="0" i="1">
                          <a:latin typeface="Times New Roman" panose="02020603050405020304" pitchFamily="18" charset="0"/>
                          <a:cs typeface="Times New Roman" panose="02020603050405020304" pitchFamily="18" charset="0"/>
                        </a:rPr>
                        <a:t>m</a:t>
                      </a:r>
                      <a:r>
                        <a:rPr lang="en-US" sz="2400" b="0" i="1" baseline="-25000">
                          <a:latin typeface="Times New Roman" panose="02020603050405020304" pitchFamily="18" charset="0"/>
                          <a:cs typeface="Times New Roman" panose="02020603050405020304" pitchFamily="18" charset="0"/>
                        </a:rPr>
                        <a:t>i</a:t>
                      </a:r>
                    </a:p>
                  </a:txBody>
                  <a:tcPr/>
                </a:tc>
                <a:tc>
                  <a:txBody>
                    <a:bodyPr/>
                    <a:lstStyle/>
                    <a:p>
                      <a:pPr algn="ctr"/>
                      <a:r>
                        <a:rPr lang="en-US" sz="2400" b="0" i="1">
                          <a:latin typeface="Times New Roman" panose="02020603050405020304" pitchFamily="18" charset="0"/>
                          <a:cs typeface="Times New Roman" panose="02020603050405020304" pitchFamily="18" charset="0"/>
                        </a:rPr>
                        <a:t>…</a:t>
                      </a:r>
                    </a:p>
                  </a:txBody>
                  <a:tcPr/>
                </a:tc>
                <a:tc>
                  <a:txBody>
                    <a:bodyPr/>
                    <a:lstStyle/>
                    <a:p>
                      <a:pPr algn="ctr"/>
                      <a:r>
                        <a:rPr lang="en-US" sz="2400" b="0" i="1">
                          <a:latin typeface="Times New Roman" panose="02020603050405020304" pitchFamily="18" charset="0"/>
                          <a:cs typeface="Times New Roman" panose="02020603050405020304" pitchFamily="18" charset="0"/>
                        </a:rPr>
                        <a:t>m</a:t>
                      </a:r>
                      <a:r>
                        <a:rPr lang="en-US" sz="2400" b="0" i="1" baseline="-25000">
                          <a:latin typeface="Times New Roman" panose="02020603050405020304" pitchFamily="18" charset="0"/>
                          <a:cs typeface="Times New Roman" panose="02020603050405020304" pitchFamily="18" charset="0"/>
                        </a:rPr>
                        <a:t>k</a:t>
                      </a:r>
                    </a:p>
                  </a:txBody>
                  <a:tcPr/>
                </a:tc>
                <a:extLst>
                  <a:ext uri="{0D108BD9-81ED-4DB2-BD59-A6C34878D82A}">
                    <a16:rowId xmlns:a16="http://schemas.microsoft.com/office/drawing/2014/main" val="1023223567"/>
                  </a:ext>
                </a:extLst>
              </a:tr>
            </a:tbl>
          </a:graphicData>
        </a:graphic>
      </p:graphicFrame>
      <p:sp>
        <p:nvSpPr>
          <p:cNvPr id="42" name="TextBox 41"/>
          <p:cNvSpPr txBox="1"/>
          <p:nvPr/>
        </p:nvSpPr>
        <p:spPr>
          <a:xfrm>
            <a:off x="426272" y="1300337"/>
            <a:ext cx="8943505" cy="492420"/>
          </a:xfrm>
          <a:prstGeom prst="rect">
            <a:avLst/>
          </a:prstGeom>
          <a:noFill/>
        </p:spPr>
        <p:txBody>
          <a:bodyPr wrap="square" lIns="121899" tIns="60949" rIns="121899" bIns="60949" rtlCol="0">
            <a:spAutoFit/>
          </a:bodyPr>
          <a:lstStyle/>
          <a:p>
            <a:pPr marL="457200" indent="-457200">
              <a:buFont typeface="Wingdings" pitchFamily="2" charset="2"/>
              <a:buChar char="q"/>
            </a:pPr>
            <a:r>
              <a:rPr lang="en-US" sz="2400" b="1">
                <a:latin typeface="Arial" pitchFamily="34" charset="0"/>
                <a:cs typeface="Arial" pitchFamily="34" charset="0"/>
              </a:rPr>
              <a:t>Khoảng biến thiên của mẫu số liệu ghép nhóm trên là</a:t>
            </a:r>
            <a:endParaRPr lang="vi-VN" sz="2400" b="1">
              <a:latin typeface="Arial" pitchFamily="34" charset="0"/>
              <a:cs typeface="Arial"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3869814235"/>
              </p:ext>
            </p:extLst>
          </p:nvPr>
        </p:nvGraphicFramePr>
        <p:xfrm>
          <a:off x="8853941" y="1300337"/>
          <a:ext cx="1660639" cy="517249"/>
        </p:xfrm>
        <a:graphic>
          <a:graphicData uri="http://schemas.openxmlformats.org/presentationml/2006/ole">
            <mc:AlternateContent xmlns:mc="http://schemas.openxmlformats.org/markup-compatibility/2006">
              <mc:Choice xmlns:v="urn:schemas-microsoft-com:vml" Requires="v">
                <p:oleObj spid="_x0000_s17488" name="Equation" r:id="rId3" imgW="774360" imgH="241200" progId="Equation.DSMT4">
                  <p:embed/>
                </p:oleObj>
              </mc:Choice>
              <mc:Fallback>
                <p:oleObj name="Equation" r:id="rId3" imgW="774360" imgH="241200" progId="Equation.DSMT4">
                  <p:embed/>
                  <p:pic>
                    <p:nvPicPr>
                      <p:cNvPr id="17" name="Object 16"/>
                      <p:cNvPicPr/>
                      <p:nvPr/>
                    </p:nvPicPr>
                    <p:blipFill>
                      <a:blip r:embed="rId4"/>
                      <a:stretch>
                        <a:fillRect/>
                      </a:stretch>
                    </p:blipFill>
                    <p:spPr>
                      <a:xfrm>
                        <a:off x="8853941" y="1300337"/>
                        <a:ext cx="1660639" cy="517249"/>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3" name="TextBox 42"/>
              <p:cNvSpPr txBox="1"/>
              <p:nvPr/>
            </p:nvSpPr>
            <p:spPr>
              <a:xfrm>
                <a:off x="426272" y="1851393"/>
                <a:ext cx="10968843" cy="518518"/>
              </a:xfrm>
              <a:prstGeom prst="rect">
                <a:avLst/>
              </a:prstGeom>
              <a:noFill/>
            </p:spPr>
            <p:txBody>
              <a:bodyPr wrap="square" lIns="121899" tIns="60949" rIns="121899" bIns="60949" rtlCol="0">
                <a:spAutoFit/>
              </a:bodyPr>
              <a:lstStyle/>
              <a:p>
                <a:pPr marL="457200" indent="-457200">
                  <a:buFont typeface="Wingdings" pitchFamily="2" charset="2"/>
                  <a:buChar char="q"/>
                </a:pPr>
                <a:r>
                  <a:rPr lang="en-US" sz="2400" b="1">
                    <a:latin typeface="Arial" pitchFamily="34" charset="0"/>
                    <a:cs typeface="Arial" pitchFamily="34" charset="0"/>
                  </a:rPr>
                  <a:t>Khoảng tứ phân vị của mẫu số liệu ghép nhóm trên là  </a:t>
                </a:r>
                <a14:m>
                  <m:oMath xmlns:m="http://schemas.openxmlformats.org/officeDocument/2006/math">
                    <m:sSub>
                      <m:sSubPr>
                        <m:ctrlPr>
                          <a:rPr lang="en-US" sz="2400" i="1">
                            <a:solidFill>
                              <a:srgbClr val="FF0000"/>
                            </a:solidFill>
                            <a:latin typeface="Cambria Math" panose="02040503050406030204" pitchFamily="18" charset="0"/>
                            <a:ea typeface="Cambria Math" panose="02040503050406030204" pitchFamily="18" charset="0"/>
                          </a:rPr>
                        </m:ctrlPr>
                      </m:sSubPr>
                      <m:e>
                        <m:r>
                          <m:rPr>
                            <m:sty m:val="p"/>
                          </m:rPr>
                          <a:rPr lang="el-GR" sz="2400" i="1">
                            <a:solidFill>
                              <a:srgbClr val="FF0000"/>
                            </a:solidFill>
                            <a:latin typeface="Cambria Math" panose="02040503050406030204" pitchFamily="18" charset="0"/>
                            <a:ea typeface="Cambria Math" panose="02040503050406030204" pitchFamily="18" charset="0"/>
                          </a:rPr>
                          <m:t>Δ</m:t>
                        </m:r>
                      </m:e>
                      <m:sub>
                        <m:r>
                          <a:rPr lang="en-US" sz="2400" i="1">
                            <a:solidFill>
                              <a:srgbClr val="FF0000"/>
                            </a:solidFill>
                            <a:latin typeface="Cambria Math" panose="02040503050406030204" pitchFamily="18" charset="0"/>
                            <a:ea typeface="Cambria Math" panose="02040503050406030204" pitchFamily="18" charset="0"/>
                          </a:rPr>
                          <m:t>𝑄</m:t>
                        </m:r>
                      </m:sub>
                    </m:sSub>
                  </m:oMath>
                </a14:m>
                <a:r>
                  <a:rPr lang="en-US" sz="2400">
                    <a:solidFill>
                      <a:srgbClr val="FF0000"/>
                    </a:solidFill>
                    <a:latin typeface="Times New Roman" panose="02020603050405020304" pitchFamily="18" charset="0"/>
                    <a:cs typeface="Times New Roman" panose="02020603050405020304" pitchFamily="18" charset="0"/>
                  </a:rPr>
                  <a:t> = </a:t>
                </a:r>
                <a:r>
                  <a:rPr lang="en-US" sz="2400" i="1">
                    <a:solidFill>
                      <a:srgbClr val="FF0000"/>
                    </a:solidFill>
                    <a:latin typeface="Times New Roman" panose="02020603050405020304" pitchFamily="18" charset="0"/>
                    <a:cs typeface="Times New Roman" panose="02020603050405020304" pitchFamily="18" charset="0"/>
                  </a:rPr>
                  <a:t>Q</a:t>
                </a:r>
                <a:r>
                  <a:rPr lang="en-US" sz="2400" i="1" baseline="-25000">
                    <a:solidFill>
                      <a:srgbClr val="FF0000"/>
                    </a:solidFill>
                    <a:latin typeface="Times New Roman" panose="02020603050405020304" pitchFamily="18" charset="0"/>
                    <a:cs typeface="Times New Roman" panose="02020603050405020304" pitchFamily="18" charset="0"/>
                  </a:rPr>
                  <a:t>3 </a:t>
                </a:r>
                <a:r>
                  <a:rPr lang="en-US" sz="2400" i="1">
                    <a:solidFill>
                      <a:srgbClr val="FF0000"/>
                    </a:solidFill>
                    <a:latin typeface="Times New Roman" panose="02020603050405020304" pitchFamily="18" charset="0"/>
                    <a:cs typeface="Times New Roman" panose="02020603050405020304" pitchFamily="18" charset="0"/>
                  </a:rPr>
                  <a:t>- Q</a:t>
                </a:r>
                <a:r>
                  <a:rPr lang="en-US" sz="2400" i="1" baseline="-25000">
                    <a:solidFill>
                      <a:srgbClr val="FF0000"/>
                    </a:solidFill>
                    <a:latin typeface="Times New Roman" panose="02020603050405020304" pitchFamily="18" charset="0"/>
                    <a:cs typeface="Times New Roman" panose="02020603050405020304" pitchFamily="18" charset="0"/>
                  </a:rPr>
                  <a:t>1</a:t>
                </a:r>
                <a:endParaRPr lang="en-US" sz="240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26272" y="1851393"/>
                <a:ext cx="10968843" cy="518518"/>
              </a:xfrm>
              <a:prstGeom prst="rect">
                <a:avLst/>
              </a:prstGeom>
              <a:blipFill>
                <a:blip r:embed="rId5"/>
                <a:stretch>
                  <a:fillRect l="-500" t="-7059" b="-17647"/>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3511622940"/>
              </p:ext>
            </p:extLst>
          </p:nvPr>
        </p:nvGraphicFramePr>
        <p:xfrm>
          <a:off x="960868" y="2212094"/>
          <a:ext cx="9899650" cy="1262062"/>
        </p:xfrm>
        <a:graphic>
          <a:graphicData uri="http://schemas.openxmlformats.org/presentationml/2006/ole">
            <mc:AlternateContent xmlns:mc="http://schemas.openxmlformats.org/markup-compatibility/2006">
              <mc:Choice xmlns:v="urn:schemas-microsoft-com:vml" Requires="v">
                <p:oleObj spid="_x0000_s17489" name="Equation" r:id="rId6" imgW="5079960" imgH="647640" progId="Equation.DSMT4">
                  <p:embed/>
                </p:oleObj>
              </mc:Choice>
              <mc:Fallback>
                <p:oleObj name="Equation" r:id="rId6" imgW="5079960" imgH="647640" progId="Equation.DSMT4">
                  <p:embed/>
                  <p:pic>
                    <p:nvPicPr>
                      <p:cNvPr id="0" name=""/>
                      <p:cNvPicPr/>
                      <p:nvPr/>
                    </p:nvPicPr>
                    <p:blipFill>
                      <a:blip r:embed="rId7"/>
                      <a:stretch>
                        <a:fillRect/>
                      </a:stretch>
                    </p:blipFill>
                    <p:spPr>
                      <a:xfrm>
                        <a:off x="960868" y="2212094"/>
                        <a:ext cx="9899650" cy="1262062"/>
                      </a:xfrm>
                      <a:prstGeom prst="rect">
                        <a:avLst/>
                      </a:prstGeom>
                    </p:spPr>
                  </p:pic>
                </p:oleObj>
              </mc:Fallback>
            </mc:AlternateContent>
          </a:graphicData>
        </a:graphic>
      </p:graphicFrame>
      <p:sp>
        <p:nvSpPr>
          <p:cNvPr id="44" name="TextBox 43"/>
          <p:cNvSpPr txBox="1"/>
          <p:nvPr/>
        </p:nvSpPr>
        <p:spPr>
          <a:xfrm>
            <a:off x="426271" y="3474156"/>
            <a:ext cx="6836115" cy="492420"/>
          </a:xfrm>
          <a:prstGeom prst="rect">
            <a:avLst/>
          </a:prstGeom>
          <a:noFill/>
        </p:spPr>
        <p:txBody>
          <a:bodyPr wrap="square" lIns="121899" tIns="60949" rIns="121899" bIns="60949" rtlCol="0">
            <a:spAutoFit/>
          </a:bodyPr>
          <a:lstStyle/>
          <a:p>
            <a:pPr marL="457200" indent="-457200">
              <a:buFont typeface="Wingdings" pitchFamily="2" charset="2"/>
              <a:buChar char="q"/>
            </a:pPr>
            <a:r>
              <a:rPr lang="vi-VN" sz="2400" b="1">
                <a:latin typeface="Arial" pitchFamily="34" charset="0"/>
                <a:cs typeface="Arial" pitchFamily="34" charset="0"/>
              </a:rPr>
              <a:t>Phương</a:t>
            </a:r>
            <a:r>
              <a:rPr lang="en-US" sz="2400" b="1">
                <a:latin typeface="Arial" pitchFamily="34" charset="0"/>
                <a:cs typeface="Arial" pitchFamily="34" charset="0"/>
              </a:rPr>
              <a:t> sai của mẫu số liệu ghép nhóm:</a:t>
            </a:r>
            <a:endParaRPr lang="vi-VN" sz="2400" b="1">
              <a:latin typeface="Arial" pitchFamily="34" charset="0"/>
              <a:cs typeface="Arial" pitchFamily="34" charset="0"/>
            </a:endParaRPr>
          </a:p>
        </p:txBody>
      </p:sp>
      <p:grpSp>
        <p:nvGrpSpPr>
          <p:cNvPr id="45" name="Group 44"/>
          <p:cNvGrpSpPr/>
          <p:nvPr/>
        </p:nvGrpSpPr>
        <p:grpSpPr>
          <a:xfrm>
            <a:off x="426271" y="4839105"/>
            <a:ext cx="7922897" cy="570400"/>
            <a:chOff x="248897" y="3348321"/>
            <a:chExt cx="7922897" cy="570400"/>
          </a:xfrm>
        </p:grpSpPr>
        <p:sp>
          <p:nvSpPr>
            <p:cNvPr id="46" name="TextBox 45"/>
            <p:cNvSpPr txBox="1"/>
            <p:nvPr/>
          </p:nvSpPr>
          <p:spPr>
            <a:xfrm>
              <a:off x="248897" y="3426301"/>
              <a:ext cx="7119564" cy="492420"/>
            </a:xfrm>
            <a:prstGeom prst="rect">
              <a:avLst/>
            </a:prstGeom>
            <a:noFill/>
          </p:spPr>
          <p:txBody>
            <a:bodyPr wrap="square" lIns="121899" tIns="60949" rIns="121899" bIns="60949" rtlCol="0">
              <a:spAutoFit/>
            </a:bodyPr>
            <a:lstStyle/>
            <a:p>
              <a:pPr marL="457200" indent="-457200">
                <a:buFont typeface="Wingdings" pitchFamily="2" charset="2"/>
                <a:buChar char="q"/>
              </a:pPr>
              <a:r>
                <a:rPr lang="en-US" sz="2400" b="1">
                  <a:latin typeface="Arial" pitchFamily="34" charset="0"/>
                  <a:cs typeface="Arial" pitchFamily="34" charset="0"/>
                </a:rPr>
                <a:t>Độ lệch chuẩn của mẫu số liệu ghép nhóm:</a:t>
              </a:r>
              <a:endParaRPr lang="vi-VN" sz="2400" b="1">
                <a:latin typeface="Arial" pitchFamily="34" charset="0"/>
                <a:cs typeface="Arial" pitchFamily="34"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4183651964"/>
                </p:ext>
              </p:extLst>
            </p:nvPr>
          </p:nvGraphicFramePr>
          <p:xfrm>
            <a:off x="7182782" y="3348321"/>
            <a:ext cx="989012" cy="519113"/>
          </p:xfrm>
          <a:graphic>
            <a:graphicData uri="http://schemas.openxmlformats.org/presentationml/2006/ole">
              <mc:AlternateContent xmlns:mc="http://schemas.openxmlformats.org/markup-compatibility/2006">
                <mc:Choice xmlns:v="urn:schemas-microsoft-com:vml" Requires="v">
                  <p:oleObj spid="_x0000_s17490" name="Equation" r:id="rId8" imgW="507960" imgH="266400" progId="Equation.DSMT4">
                    <p:embed/>
                  </p:oleObj>
                </mc:Choice>
                <mc:Fallback>
                  <p:oleObj name="Equation" r:id="rId8" imgW="507960" imgH="266400" progId="Equation.DSMT4">
                    <p:embed/>
                    <p:pic>
                      <p:nvPicPr>
                        <p:cNvPr id="28" name="Object 27"/>
                        <p:cNvPicPr/>
                        <p:nvPr/>
                      </p:nvPicPr>
                      <p:blipFill>
                        <a:blip r:embed="rId9"/>
                        <a:stretch>
                          <a:fillRect/>
                        </a:stretch>
                      </p:blipFill>
                      <p:spPr>
                        <a:xfrm>
                          <a:off x="7182782" y="3348321"/>
                          <a:ext cx="989012" cy="519113"/>
                        </a:xfrm>
                        <a:prstGeom prst="rect">
                          <a:avLst/>
                        </a:prstGeom>
                      </p:spPr>
                    </p:pic>
                  </p:oleObj>
                </mc:Fallback>
              </mc:AlternateContent>
            </a:graphicData>
          </a:graphic>
        </p:graphicFrame>
      </p:grpSp>
      <p:graphicFrame>
        <p:nvGraphicFramePr>
          <p:cNvPr id="4" name="Object 3"/>
          <p:cNvGraphicFramePr>
            <a:graphicFrameLocks noChangeAspect="1"/>
          </p:cNvGraphicFramePr>
          <p:nvPr>
            <p:extLst>
              <p:ext uri="{D42A27DB-BD31-4B8C-83A1-F6EECF244321}">
                <p14:modId xmlns:p14="http://schemas.microsoft.com/office/powerpoint/2010/main" val="2267122025"/>
              </p:ext>
            </p:extLst>
          </p:nvPr>
        </p:nvGraphicFramePr>
        <p:xfrm>
          <a:off x="1061156" y="3886605"/>
          <a:ext cx="11130844" cy="952500"/>
        </p:xfrm>
        <a:graphic>
          <a:graphicData uri="http://schemas.openxmlformats.org/presentationml/2006/ole">
            <mc:AlternateContent xmlns:mc="http://schemas.openxmlformats.org/markup-compatibility/2006">
              <mc:Choice xmlns:v="urn:schemas-microsoft-com:vml" Requires="v">
                <p:oleObj spid="_x0000_s17491" name="Equation" r:id="rId10" imgW="11773072" imgH="952615" progId="Equation.DSMT4">
                  <p:embed/>
                </p:oleObj>
              </mc:Choice>
              <mc:Fallback>
                <p:oleObj name="Equation" r:id="rId10" imgW="11773072" imgH="952615" progId="Equation.DSMT4">
                  <p:embed/>
                  <p:pic>
                    <p:nvPicPr>
                      <p:cNvPr id="0" name=""/>
                      <p:cNvPicPr/>
                      <p:nvPr/>
                    </p:nvPicPr>
                    <p:blipFill>
                      <a:blip r:embed="rId11"/>
                      <a:stretch>
                        <a:fillRect/>
                      </a:stretch>
                    </p:blipFill>
                    <p:spPr>
                      <a:xfrm>
                        <a:off x="1061156" y="3886605"/>
                        <a:ext cx="11130844" cy="952500"/>
                      </a:xfrm>
                      <a:prstGeom prst="rect">
                        <a:avLst/>
                      </a:prstGeom>
                    </p:spPr>
                  </p:pic>
                </p:oleObj>
              </mc:Fallback>
            </mc:AlternateContent>
          </a:graphicData>
        </a:graphic>
      </p:graphicFrame>
      <p:grpSp>
        <p:nvGrpSpPr>
          <p:cNvPr id="48" name="Group 47"/>
          <p:cNvGrpSpPr/>
          <p:nvPr/>
        </p:nvGrpSpPr>
        <p:grpSpPr>
          <a:xfrm>
            <a:off x="408560" y="5537668"/>
            <a:ext cx="10106020" cy="815975"/>
            <a:chOff x="608012" y="4842313"/>
            <a:chExt cx="10106020" cy="815975"/>
          </a:xfrm>
        </p:grpSpPr>
        <p:sp>
          <p:nvSpPr>
            <p:cNvPr id="49" name="TextBox 48"/>
            <p:cNvSpPr txBox="1"/>
            <p:nvPr/>
          </p:nvSpPr>
          <p:spPr>
            <a:xfrm>
              <a:off x="608012" y="5029200"/>
              <a:ext cx="6333785" cy="461665"/>
            </a:xfrm>
            <a:prstGeom prst="rect">
              <a:avLst/>
            </a:prstGeom>
            <a:noFill/>
          </p:spPr>
          <p:txBody>
            <a:bodyPr wrap="none" rtlCol="0">
              <a:spAutoFit/>
            </a:bodyPr>
            <a:lstStyle/>
            <a:p>
              <a:pPr marL="342900" indent="-342900">
                <a:buFont typeface="Wingdings" panose="05000000000000000000" pitchFamily="2" charset="2"/>
                <a:buChar char="v"/>
              </a:pPr>
              <a:r>
                <a:rPr lang="en-US" sz="2400" b="1"/>
                <a:t>Có thể tính phương sai theo công thức </a:t>
              </a:r>
            </a:p>
          </p:txBody>
        </p:sp>
        <p:graphicFrame>
          <p:nvGraphicFramePr>
            <p:cNvPr id="50" name="Object 49"/>
            <p:cNvGraphicFramePr>
              <a:graphicFrameLocks noChangeAspect="1"/>
            </p:cNvGraphicFramePr>
            <p:nvPr>
              <p:extLst>
                <p:ext uri="{D42A27DB-BD31-4B8C-83A1-F6EECF244321}">
                  <p14:modId xmlns:p14="http://schemas.microsoft.com/office/powerpoint/2010/main" val="1863619033"/>
                </p:ext>
              </p:extLst>
            </p:nvPr>
          </p:nvGraphicFramePr>
          <p:xfrm>
            <a:off x="6780207" y="4842313"/>
            <a:ext cx="3933825" cy="815975"/>
          </p:xfrm>
          <a:graphic>
            <a:graphicData uri="http://schemas.openxmlformats.org/presentationml/2006/ole">
              <mc:AlternateContent xmlns:mc="http://schemas.openxmlformats.org/markup-compatibility/2006">
                <mc:Choice xmlns:v="urn:schemas-microsoft-com:vml" Requires="v">
                  <p:oleObj spid="_x0000_s17492" name="Equation" r:id="rId12" imgW="2019240" imgH="419040" progId="Equation.DSMT4">
                    <p:embed/>
                  </p:oleObj>
                </mc:Choice>
                <mc:Fallback>
                  <p:oleObj name="Equation" r:id="rId12" imgW="2019240" imgH="419040" progId="Equation.DSMT4">
                    <p:embed/>
                    <p:pic>
                      <p:nvPicPr>
                        <p:cNvPr id="15" name="Object 14"/>
                        <p:cNvPicPr/>
                        <p:nvPr/>
                      </p:nvPicPr>
                      <p:blipFill>
                        <a:blip r:embed="rId13"/>
                        <a:stretch>
                          <a:fillRect/>
                        </a:stretch>
                      </p:blipFill>
                      <p:spPr>
                        <a:xfrm>
                          <a:off x="6780207" y="4842313"/>
                          <a:ext cx="3933825" cy="815975"/>
                        </a:xfrm>
                        <a:prstGeom prst="rect">
                          <a:avLst/>
                        </a:prstGeom>
                      </p:spPr>
                    </p:pic>
                  </p:oleObj>
                </mc:Fallback>
              </mc:AlternateContent>
            </a:graphicData>
          </a:graphic>
        </p:graphicFrame>
      </p:grpSp>
      <p:pic>
        <p:nvPicPr>
          <p:cNvPr id="10" name="Picture 9"/>
          <p:cNvPicPr>
            <a:picLocks noChangeAspect="1"/>
          </p:cNvPicPr>
          <p:nvPr/>
        </p:nvPicPr>
        <p:blipFill>
          <a:blip r:embed="rId14"/>
          <a:stretch>
            <a:fillRect/>
          </a:stretch>
        </p:blipFill>
        <p:spPr>
          <a:xfrm>
            <a:off x="-250762" y="12318"/>
            <a:ext cx="2423260" cy="1308765"/>
          </a:xfrm>
          <a:prstGeom prst="rect">
            <a:avLst/>
          </a:prstGeom>
        </p:spPr>
      </p:pic>
    </p:spTree>
    <p:extLst>
      <p:ext uri="{BB962C8B-B14F-4D97-AF65-F5344CB8AC3E}">
        <p14:creationId xmlns:p14="http://schemas.microsoft.com/office/powerpoint/2010/main" val="30097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02044" y="7462"/>
            <a:ext cx="12359016" cy="1777207"/>
            <a:chOff x="33454" y="110571"/>
            <a:chExt cx="12359016" cy="1777207"/>
          </a:xfrm>
        </p:grpSpPr>
        <p:grpSp>
          <p:nvGrpSpPr>
            <p:cNvPr id="3" name="Group 2"/>
            <p:cNvGrpSpPr/>
            <p:nvPr/>
          </p:nvGrpSpPr>
          <p:grpSpPr>
            <a:xfrm>
              <a:off x="33454" y="110571"/>
              <a:ext cx="12051299" cy="1777207"/>
              <a:chOff x="156614" y="172819"/>
              <a:chExt cx="9443189" cy="1396750"/>
            </a:xfrm>
          </p:grpSpPr>
          <p:sp>
            <p:nvSpPr>
              <p:cNvPr id="5" name="Rounded Rectangle 4"/>
              <p:cNvSpPr/>
              <p:nvPr/>
            </p:nvSpPr>
            <p:spPr>
              <a:xfrm>
                <a:off x="689429" y="175686"/>
                <a:ext cx="8910374" cy="1393883"/>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p:cNvSpPr/>
              <p:nvPr/>
            </p:nvSpPr>
            <p:spPr>
              <a:xfrm>
                <a:off x="174090" y="172819"/>
                <a:ext cx="1376986" cy="1396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156614" y="209667"/>
                <a:ext cx="1284471" cy="130701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p:nvSpPr>
            <p:spPr>
              <a:xfrm>
                <a:off x="790207" y="495578"/>
                <a:ext cx="144752" cy="72566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5400" b="1" cap="none" spc="50">
                  <a:ln w="11430"/>
                  <a:solidFill>
                    <a:srgbClr val="FF0000"/>
                  </a:solidFill>
                  <a:effectLst>
                    <a:outerShdw blurRad="76200" dist="50800" dir="5400000" algn="tl" rotWithShape="0">
                      <a:srgbClr val="000000">
                        <a:alpha val="65000"/>
                      </a:srgbClr>
                    </a:outerShdw>
                  </a:effectLst>
                  <a:latin typeface=".VnCentury SchoolbookH" pitchFamily="34" charset="0"/>
                </a:endParaRPr>
              </a:p>
            </p:txBody>
          </p:sp>
        </p:grpSp>
        <p:sp>
          <p:nvSpPr>
            <p:cNvPr id="15" name="Rectangle 14"/>
            <p:cNvSpPr/>
            <p:nvPr/>
          </p:nvSpPr>
          <p:spPr>
            <a:xfrm>
              <a:off x="2084550" y="243730"/>
              <a:ext cx="10307920" cy="461665"/>
            </a:xfrm>
            <a:prstGeom prst="rect">
              <a:avLst/>
            </a:prstGeom>
          </p:spPr>
          <p:txBody>
            <a:bodyPr wrap="square">
              <a:spAutoFit/>
            </a:bodyPr>
            <a:lstStyle/>
            <a:p>
              <a:pPr marL="342900" indent="-342900">
                <a:buFont typeface="Wingdings" panose="05000000000000000000" pitchFamily="2" charset="2"/>
                <a:buChar char="v"/>
              </a:pPr>
              <a:r>
                <a:rPr lang="vi-VN" sz="2400" b="1"/>
                <a:t>Vườ</a:t>
              </a:r>
              <a:r>
                <a:rPr lang="en-US" sz="2400" b="1"/>
                <a:t>n thú ghi lại tuổi thọ </a:t>
              </a:r>
              <a:r>
                <a:rPr lang="en-US" sz="2400"/>
                <a:t>(năm) </a:t>
              </a:r>
              <a:r>
                <a:rPr lang="en-US" sz="2400" b="1"/>
                <a:t>của 20 con hổ cho kết quả sau:</a:t>
              </a:r>
              <a:endParaRPr lang="vi-VN" sz="2400" b="1"/>
            </a:p>
          </p:txBody>
        </p:sp>
      </p:grpSp>
      <p:sp>
        <p:nvSpPr>
          <p:cNvPr id="39" name="Rounded Rectangle 38"/>
          <p:cNvSpPr/>
          <p:nvPr/>
        </p:nvSpPr>
        <p:spPr>
          <a:xfrm>
            <a:off x="7289447" y="2489185"/>
            <a:ext cx="1416174" cy="829522"/>
          </a:xfrm>
          <a:prstGeom prst="roundRect">
            <a:avLst>
              <a:gd name="adj" fmla="val 2204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rot="11976494">
            <a:off x="-118585" y="479559"/>
            <a:ext cx="1124474" cy="1344481"/>
          </a:xfrm>
          <a:prstGeom prst="rect">
            <a:avLst/>
          </a:prstGeom>
        </p:spPr>
      </p:pic>
      <p:pic>
        <p:nvPicPr>
          <p:cNvPr id="10" name="Picture 9"/>
          <p:cNvPicPr>
            <a:picLocks noChangeAspect="1"/>
          </p:cNvPicPr>
          <p:nvPr/>
        </p:nvPicPr>
        <p:blipFill>
          <a:blip r:embed="rId3"/>
          <a:stretch>
            <a:fillRect/>
          </a:stretch>
        </p:blipFill>
        <p:spPr>
          <a:xfrm>
            <a:off x="124347" y="350841"/>
            <a:ext cx="1663150" cy="973612"/>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3943956062"/>
              </p:ext>
            </p:extLst>
          </p:nvPr>
        </p:nvGraphicFramePr>
        <p:xfrm>
          <a:off x="2153140" y="669293"/>
          <a:ext cx="9855272" cy="914400"/>
        </p:xfrm>
        <a:graphic>
          <a:graphicData uri="http://schemas.openxmlformats.org/drawingml/2006/table">
            <a:tbl>
              <a:tblPr firstRow="1" bandRow="1">
                <a:tableStyleId>{5C22544A-7EE6-4342-B048-85BDC9FD1C3A}</a:tableStyleId>
              </a:tblPr>
              <a:tblGrid>
                <a:gridCol w="2815792">
                  <a:extLst>
                    <a:ext uri="{9D8B030D-6E8A-4147-A177-3AD203B41FA5}">
                      <a16:colId xmlns:a16="http://schemas.microsoft.com/office/drawing/2014/main" val="2051053010"/>
                    </a:ext>
                  </a:extLst>
                </a:gridCol>
                <a:gridCol w="1407896">
                  <a:extLst>
                    <a:ext uri="{9D8B030D-6E8A-4147-A177-3AD203B41FA5}">
                      <a16:colId xmlns:a16="http://schemas.microsoft.com/office/drawing/2014/main" val="665437101"/>
                    </a:ext>
                  </a:extLst>
                </a:gridCol>
                <a:gridCol w="1407896">
                  <a:extLst>
                    <a:ext uri="{9D8B030D-6E8A-4147-A177-3AD203B41FA5}">
                      <a16:colId xmlns:a16="http://schemas.microsoft.com/office/drawing/2014/main" val="1635150553"/>
                    </a:ext>
                  </a:extLst>
                </a:gridCol>
                <a:gridCol w="1407896">
                  <a:extLst>
                    <a:ext uri="{9D8B030D-6E8A-4147-A177-3AD203B41FA5}">
                      <a16:colId xmlns:a16="http://schemas.microsoft.com/office/drawing/2014/main" val="66697269"/>
                    </a:ext>
                  </a:extLst>
                </a:gridCol>
                <a:gridCol w="1407896">
                  <a:extLst>
                    <a:ext uri="{9D8B030D-6E8A-4147-A177-3AD203B41FA5}">
                      <a16:colId xmlns:a16="http://schemas.microsoft.com/office/drawing/2014/main" val="2378654205"/>
                    </a:ext>
                  </a:extLst>
                </a:gridCol>
                <a:gridCol w="1407896">
                  <a:extLst>
                    <a:ext uri="{9D8B030D-6E8A-4147-A177-3AD203B41FA5}">
                      <a16:colId xmlns:a16="http://schemas.microsoft.com/office/drawing/2014/main" val="3248851786"/>
                    </a:ext>
                  </a:extLst>
                </a:gridCol>
              </a:tblGrid>
              <a:tr h="370840">
                <a:tc>
                  <a:txBody>
                    <a:bodyPr/>
                    <a:lstStyle/>
                    <a:p>
                      <a:r>
                        <a:rPr lang="en-US" sz="2400">
                          <a:solidFill>
                            <a:schemeClr val="tx1"/>
                          </a:solidFill>
                        </a:rPr>
                        <a:t>Tuổi</a:t>
                      </a:r>
                      <a:r>
                        <a:rPr lang="en-US" sz="2400" baseline="0">
                          <a:solidFill>
                            <a:schemeClr val="tx1"/>
                          </a:solidFill>
                        </a:rPr>
                        <a:t> thọ (Năm)</a:t>
                      </a:r>
                      <a:endParaRPr lang="en-US" sz="2400">
                        <a:solidFill>
                          <a:schemeClr val="tx1"/>
                        </a:solidFill>
                      </a:endParaRPr>
                    </a:p>
                  </a:txBody>
                  <a:tcPr>
                    <a:noFill/>
                  </a:tcPr>
                </a:tc>
                <a:tc>
                  <a:txBody>
                    <a:bodyPr/>
                    <a:lstStyle/>
                    <a:p>
                      <a:pPr algn="ctr"/>
                      <a:r>
                        <a:rPr lang="en-US" sz="2400" b="0">
                          <a:solidFill>
                            <a:schemeClr val="tx1"/>
                          </a:solidFill>
                          <a:latin typeface="Times New Roman" panose="02020603050405020304" pitchFamily="18" charset="0"/>
                          <a:cs typeface="Times New Roman" panose="02020603050405020304" pitchFamily="18" charset="0"/>
                        </a:rPr>
                        <a:t>[14;15)</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a:solidFill>
                            <a:schemeClr val="tx1"/>
                          </a:solidFill>
                          <a:latin typeface="Times New Roman" panose="02020603050405020304" pitchFamily="18" charset="0"/>
                          <a:cs typeface="Times New Roman" panose="02020603050405020304" pitchFamily="18" charset="0"/>
                        </a:rPr>
                        <a:t>[15;16)</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a:solidFill>
                            <a:schemeClr val="tx1"/>
                          </a:solidFill>
                          <a:latin typeface="Times New Roman" panose="02020603050405020304" pitchFamily="18" charset="0"/>
                          <a:cs typeface="Times New Roman" panose="02020603050405020304" pitchFamily="18" charset="0"/>
                        </a:rPr>
                        <a:t>[16;17)</a:t>
                      </a:r>
                    </a:p>
                  </a:txBody>
                  <a:tcPr>
                    <a:noFill/>
                  </a:tcPr>
                </a:tc>
                <a:tc>
                  <a:txBody>
                    <a:bodyPr/>
                    <a:lstStyle/>
                    <a:p>
                      <a:pPr algn="ctr"/>
                      <a:r>
                        <a:rPr lang="en-US" sz="2400" b="0">
                          <a:solidFill>
                            <a:schemeClr val="tx1"/>
                          </a:solidFill>
                          <a:latin typeface="Times New Roman" panose="02020603050405020304" pitchFamily="18" charset="0"/>
                          <a:cs typeface="Times New Roman" panose="02020603050405020304" pitchFamily="18" charset="0"/>
                        </a:rPr>
                        <a:t>[17;18)</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a:solidFill>
                            <a:schemeClr val="tx1"/>
                          </a:solidFill>
                          <a:latin typeface="Times New Roman" panose="02020603050405020304" pitchFamily="18" charset="0"/>
                          <a:cs typeface="Times New Roman" panose="02020603050405020304" pitchFamily="18" charset="0"/>
                        </a:rPr>
                        <a:t>[18;19)</a:t>
                      </a:r>
                    </a:p>
                  </a:txBody>
                  <a:tcPr>
                    <a:noFill/>
                  </a:tcPr>
                </a:tc>
                <a:extLst>
                  <a:ext uri="{0D108BD9-81ED-4DB2-BD59-A6C34878D82A}">
                    <a16:rowId xmlns:a16="http://schemas.microsoft.com/office/drawing/2014/main" val="1140595040"/>
                  </a:ext>
                </a:extLst>
              </a:tr>
              <a:tr h="370840">
                <a:tc>
                  <a:txBody>
                    <a:bodyPr/>
                    <a:lstStyle/>
                    <a:p>
                      <a:r>
                        <a:rPr lang="en-US" sz="2400"/>
                        <a:t>Số</a:t>
                      </a:r>
                      <a:r>
                        <a:rPr lang="en-US" sz="2400" baseline="0"/>
                        <a:t> con hổ</a:t>
                      </a:r>
                      <a:endParaRPr lang="en-US" sz="2400"/>
                    </a:p>
                  </a:txBody>
                  <a:tcPr>
                    <a:noFill/>
                  </a:tcPr>
                </a:tc>
                <a:tc>
                  <a:txBody>
                    <a:bodyPr/>
                    <a:lstStyle/>
                    <a:p>
                      <a:pPr algn="ctr"/>
                      <a:r>
                        <a:rPr lang="en-US" sz="2400" b="0">
                          <a:latin typeface="Times New Roman" panose="02020603050405020304" pitchFamily="18" charset="0"/>
                          <a:cs typeface="Times New Roman" panose="02020603050405020304" pitchFamily="18" charset="0"/>
                        </a:rPr>
                        <a:t>1</a:t>
                      </a:r>
                    </a:p>
                  </a:txBody>
                  <a:tcPr>
                    <a:noFill/>
                  </a:tcPr>
                </a:tc>
                <a:tc>
                  <a:txBody>
                    <a:bodyPr/>
                    <a:lstStyle/>
                    <a:p>
                      <a:pPr algn="ctr"/>
                      <a:r>
                        <a:rPr lang="en-US" sz="2400" b="0">
                          <a:latin typeface="Times New Roman" panose="02020603050405020304" pitchFamily="18" charset="0"/>
                          <a:cs typeface="Times New Roman" panose="02020603050405020304" pitchFamily="18" charset="0"/>
                        </a:rPr>
                        <a:t>3</a:t>
                      </a:r>
                    </a:p>
                  </a:txBody>
                  <a:tcPr>
                    <a:noFill/>
                  </a:tcPr>
                </a:tc>
                <a:tc>
                  <a:txBody>
                    <a:bodyPr/>
                    <a:lstStyle/>
                    <a:p>
                      <a:pPr algn="ctr"/>
                      <a:r>
                        <a:rPr lang="en-US" sz="2400" b="0">
                          <a:latin typeface="Times New Roman" panose="02020603050405020304" pitchFamily="18" charset="0"/>
                          <a:cs typeface="Times New Roman" panose="02020603050405020304" pitchFamily="18" charset="0"/>
                        </a:rPr>
                        <a:t>8</a:t>
                      </a:r>
                    </a:p>
                  </a:txBody>
                  <a:tcPr>
                    <a:noFill/>
                  </a:tcPr>
                </a:tc>
                <a:tc>
                  <a:txBody>
                    <a:bodyPr/>
                    <a:lstStyle/>
                    <a:p>
                      <a:pPr algn="ctr"/>
                      <a:r>
                        <a:rPr lang="en-US" sz="2400" b="0">
                          <a:latin typeface="Times New Roman" panose="02020603050405020304" pitchFamily="18" charset="0"/>
                          <a:cs typeface="Times New Roman" panose="02020603050405020304" pitchFamily="18" charset="0"/>
                        </a:rPr>
                        <a:t>6</a:t>
                      </a:r>
                    </a:p>
                  </a:txBody>
                  <a:tcPr>
                    <a:noFill/>
                  </a:tcPr>
                </a:tc>
                <a:tc>
                  <a:txBody>
                    <a:bodyPr/>
                    <a:lstStyle/>
                    <a:p>
                      <a:pPr algn="ctr"/>
                      <a:r>
                        <a:rPr lang="en-US" sz="2400" b="0">
                          <a:latin typeface="Times New Roman" panose="02020603050405020304" pitchFamily="18" charset="0"/>
                          <a:cs typeface="Times New Roman" panose="02020603050405020304" pitchFamily="18" charset="0"/>
                        </a:rPr>
                        <a:t>2</a:t>
                      </a:r>
                    </a:p>
                  </a:txBody>
                  <a:tcPr>
                    <a:noFill/>
                  </a:tcPr>
                </a:tc>
                <a:extLst>
                  <a:ext uri="{0D108BD9-81ED-4DB2-BD59-A6C34878D82A}">
                    <a16:rowId xmlns:a16="http://schemas.microsoft.com/office/drawing/2014/main" val="190654087"/>
                  </a:ext>
                </a:extLst>
              </a:tr>
            </a:tbl>
          </a:graphicData>
        </a:graphic>
      </p:graphicFrame>
      <p:grpSp>
        <p:nvGrpSpPr>
          <p:cNvPr id="43" name="Group 42"/>
          <p:cNvGrpSpPr/>
          <p:nvPr/>
        </p:nvGrpSpPr>
        <p:grpSpPr>
          <a:xfrm>
            <a:off x="335600" y="1743558"/>
            <a:ext cx="10201489" cy="769441"/>
            <a:chOff x="335600" y="1890678"/>
            <a:chExt cx="10201489" cy="769441"/>
          </a:xfrm>
        </p:grpSpPr>
        <p:sp>
          <p:nvSpPr>
            <p:cNvPr id="36" name="Rectangle 35"/>
            <p:cNvSpPr/>
            <p:nvPr/>
          </p:nvSpPr>
          <p:spPr>
            <a:xfrm>
              <a:off x="335600" y="1890678"/>
              <a:ext cx="1172116"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50">
                  <a:ln w="11430"/>
                  <a:solidFill>
                    <a:srgbClr val="FF0000"/>
                  </a:solidFill>
                  <a:effectLst>
                    <a:outerShdw blurRad="76200" dist="50800" dir="5400000" algn="tl" rotWithShape="0">
                      <a:srgbClr val="000000">
                        <a:alpha val="65000"/>
                      </a:srgbClr>
                    </a:outerShdw>
                  </a:effectLst>
                  <a:latin typeface=".VnCentury SchoolbookH" pitchFamily="34" charset="0"/>
                </a:rPr>
                <a:t>3</a:t>
              </a:r>
              <a:r>
                <a:rPr lang="en-US" sz="4400" b="1" cap="none" spc="50">
                  <a:ln w="11430"/>
                  <a:solidFill>
                    <a:srgbClr val="FF0000"/>
                  </a:solidFill>
                  <a:effectLst>
                    <a:outerShdw blurRad="76200" dist="50800" dir="5400000" algn="tl" rotWithShape="0">
                      <a:srgbClr val="000000">
                        <a:alpha val="65000"/>
                      </a:srgbClr>
                    </a:outerShdw>
                  </a:effectLst>
                  <a:latin typeface=".VnCentury SchoolbookH" pitchFamily="34" charset="0"/>
                </a:rPr>
                <a:t>.9.</a:t>
              </a:r>
            </a:p>
          </p:txBody>
        </p:sp>
        <p:sp>
          <p:nvSpPr>
            <p:cNvPr id="20" name="Rectangle 19"/>
            <p:cNvSpPr/>
            <p:nvPr/>
          </p:nvSpPr>
          <p:spPr>
            <a:xfrm>
              <a:off x="1863588" y="2175013"/>
              <a:ext cx="8673501" cy="461665"/>
            </a:xfrm>
            <a:prstGeom prst="rect">
              <a:avLst/>
            </a:prstGeom>
          </p:spPr>
          <p:txBody>
            <a:bodyPr wrap="square">
              <a:spAutoFit/>
            </a:bodyPr>
            <a:lstStyle/>
            <a:p>
              <a:r>
                <a:rPr lang="en-US" sz="2400" b="1"/>
                <a:t>Khoảng biến thiên của mẫu số liệu ghép nhóm này là:</a:t>
              </a:r>
            </a:p>
          </p:txBody>
        </p:sp>
      </p:grpSp>
      <p:grpSp>
        <p:nvGrpSpPr>
          <p:cNvPr id="44" name="Group 43"/>
          <p:cNvGrpSpPr/>
          <p:nvPr/>
        </p:nvGrpSpPr>
        <p:grpSpPr>
          <a:xfrm>
            <a:off x="2570274" y="2512999"/>
            <a:ext cx="1118532" cy="655396"/>
            <a:chOff x="2523232" y="2791608"/>
            <a:chExt cx="1118532" cy="655396"/>
          </a:xfrm>
        </p:grpSpPr>
        <p:grpSp>
          <p:nvGrpSpPr>
            <p:cNvPr id="30" name="Group 29"/>
            <p:cNvGrpSpPr/>
            <p:nvPr/>
          </p:nvGrpSpPr>
          <p:grpSpPr>
            <a:xfrm>
              <a:off x="2523232" y="2791608"/>
              <a:ext cx="553425" cy="604390"/>
              <a:chOff x="1174619" y="1927440"/>
              <a:chExt cx="608767" cy="664829"/>
            </a:xfrm>
          </p:grpSpPr>
          <p:sp>
            <p:nvSpPr>
              <p:cNvPr id="22" name="Oval 21"/>
              <p:cNvSpPr/>
              <p:nvPr/>
            </p:nvSpPr>
            <p:spPr>
              <a:xfrm>
                <a:off x="1174619" y="201614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23" name="TextBox 22"/>
              <p:cNvSpPr txBox="1"/>
              <p:nvPr/>
            </p:nvSpPr>
            <p:spPr>
              <a:xfrm>
                <a:off x="1212467" y="1927440"/>
                <a:ext cx="386438" cy="584774"/>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A</a:t>
                </a:r>
              </a:p>
            </p:txBody>
          </p:sp>
        </p:grpSp>
        <p:sp>
          <p:nvSpPr>
            <p:cNvPr id="37" name="TextBox 36"/>
            <p:cNvSpPr txBox="1"/>
            <p:nvPr/>
          </p:nvSpPr>
          <p:spPr>
            <a:xfrm>
              <a:off x="3303210" y="2985339"/>
              <a:ext cx="338554"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3</a:t>
              </a:r>
            </a:p>
          </p:txBody>
        </p:sp>
      </p:grpSp>
      <p:grpSp>
        <p:nvGrpSpPr>
          <p:cNvPr id="45" name="Group 44"/>
          <p:cNvGrpSpPr/>
          <p:nvPr/>
        </p:nvGrpSpPr>
        <p:grpSpPr>
          <a:xfrm>
            <a:off x="5020265" y="2567140"/>
            <a:ext cx="1117157" cy="632297"/>
            <a:chOff x="4973223" y="2845749"/>
            <a:chExt cx="1117157" cy="632297"/>
          </a:xfrm>
        </p:grpSpPr>
        <p:grpSp>
          <p:nvGrpSpPr>
            <p:cNvPr id="31" name="Group 30"/>
            <p:cNvGrpSpPr/>
            <p:nvPr/>
          </p:nvGrpSpPr>
          <p:grpSpPr>
            <a:xfrm>
              <a:off x="4973223" y="2845749"/>
              <a:ext cx="553425" cy="605794"/>
              <a:chOff x="1174619" y="2722266"/>
              <a:chExt cx="608767" cy="666373"/>
            </a:xfrm>
          </p:grpSpPr>
          <p:sp>
            <p:nvSpPr>
              <p:cNvPr id="26" name="Oval 25"/>
              <p:cNvSpPr/>
              <p:nvPr/>
            </p:nvSpPr>
            <p:spPr>
              <a:xfrm>
                <a:off x="1174619" y="281251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27" name="TextBox 26"/>
              <p:cNvSpPr txBox="1"/>
              <p:nvPr/>
            </p:nvSpPr>
            <p:spPr>
              <a:xfrm>
                <a:off x="1236917" y="2722266"/>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B</a:t>
                </a:r>
              </a:p>
            </p:txBody>
          </p:sp>
        </p:grpSp>
        <p:sp>
          <p:nvSpPr>
            <p:cNvPr id="40" name="TextBox 39"/>
            <p:cNvSpPr txBox="1"/>
            <p:nvPr/>
          </p:nvSpPr>
          <p:spPr>
            <a:xfrm>
              <a:off x="5751826" y="3016381"/>
              <a:ext cx="338554"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4</a:t>
              </a:r>
            </a:p>
          </p:txBody>
        </p:sp>
      </p:grpSp>
      <p:grpSp>
        <p:nvGrpSpPr>
          <p:cNvPr id="46" name="Group 45"/>
          <p:cNvGrpSpPr/>
          <p:nvPr/>
        </p:nvGrpSpPr>
        <p:grpSpPr>
          <a:xfrm>
            <a:off x="7467052" y="2567140"/>
            <a:ext cx="1118986" cy="632296"/>
            <a:chOff x="7420010" y="2845749"/>
            <a:chExt cx="1118986" cy="632296"/>
          </a:xfrm>
        </p:grpSpPr>
        <p:grpSp>
          <p:nvGrpSpPr>
            <p:cNvPr id="32" name="Group 31"/>
            <p:cNvGrpSpPr/>
            <p:nvPr/>
          </p:nvGrpSpPr>
          <p:grpSpPr>
            <a:xfrm>
              <a:off x="7420010" y="2845749"/>
              <a:ext cx="553425" cy="605794"/>
              <a:chOff x="1174619" y="3484866"/>
              <a:chExt cx="608767" cy="666373"/>
            </a:xfrm>
          </p:grpSpPr>
          <p:sp>
            <p:nvSpPr>
              <p:cNvPr id="24" name="Oval 23"/>
              <p:cNvSpPr/>
              <p:nvPr/>
            </p:nvSpPr>
            <p:spPr>
              <a:xfrm>
                <a:off x="1174619" y="357511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25" name="TextBox 24"/>
              <p:cNvSpPr txBox="1"/>
              <p:nvPr/>
            </p:nvSpPr>
            <p:spPr>
              <a:xfrm>
                <a:off x="1208843" y="3484866"/>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C</a:t>
                </a:r>
              </a:p>
            </p:txBody>
          </p:sp>
        </p:grpSp>
        <p:sp>
          <p:nvSpPr>
            <p:cNvPr id="41" name="TextBox 40"/>
            <p:cNvSpPr txBox="1"/>
            <p:nvPr/>
          </p:nvSpPr>
          <p:spPr>
            <a:xfrm>
              <a:off x="8200442" y="3016380"/>
              <a:ext cx="338554"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5</a:t>
              </a:r>
            </a:p>
          </p:txBody>
        </p:sp>
      </p:grpSp>
      <p:grpSp>
        <p:nvGrpSpPr>
          <p:cNvPr id="47" name="Group 46"/>
          <p:cNvGrpSpPr/>
          <p:nvPr/>
        </p:nvGrpSpPr>
        <p:grpSpPr>
          <a:xfrm>
            <a:off x="9913839" y="2593643"/>
            <a:ext cx="1120815" cy="605794"/>
            <a:chOff x="9866797" y="2872252"/>
            <a:chExt cx="1120815" cy="605794"/>
          </a:xfrm>
        </p:grpSpPr>
        <p:grpSp>
          <p:nvGrpSpPr>
            <p:cNvPr id="33" name="Group 32"/>
            <p:cNvGrpSpPr/>
            <p:nvPr/>
          </p:nvGrpSpPr>
          <p:grpSpPr>
            <a:xfrm>
              <a:off x="9866797" y="2872252"/>
              <a:ext cx="553425" cy="605794"/>
              <a:chOff x="1174748" y="4259154"/>
              <a:chExt cx="608767" cy="666373"/>
            </a:xfrm>
          </p:grpSpPr>
          <p:sp>
            <p:nvSpPr>
              <p:cNvPr id="28" name="Oval 27"/>
              <p:cNvSpPr/>
              <p:nvPr/>
            </p:nvSpPr>
            <p:spPr>
              <a:xfrm>
                <a:off x="1174748" y="4349406"/>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29" name="TextBox 28"/>
              <p:cNvSpPr txBox="1"/>
              <p:nvPr/>
            </p:nvSpPr>
            <p:spPr>
              <a:xfrm>
                <a:off x="1225014" y="4259154"/>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D</a:t>
                </a:r>
              </a:p>
            </p:txBody>
          </p:sp>
        </p:grpSp>
        <p:sp>
          <p:nvSpPr>
            <p:cNvPr id="42" name="TextBox 41"/>
            <p:cNvSpPr txBox="1"/>
            <p:nvPr/>
          </p:nvSpPr>
          <p:spPr>
            <a:xfrm>
              <a:off x="10649058" y="2985338"/>
              <a:ext cx="338554"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6</a:t>
              </a:r>
            </a:p>
          </p:txBody>
        </p:sp>
      </p:grpSp>
      <p:sp>
        <p:nvSpPr>
          <p:cNvPr id="69" name="Rounded Rectangle 68"/>
          <p:cNvSpPr/>
          <p:nvPr/>
        </p:nvSpPr>
        <p:spPr>
          <a:xfrm>
            <a:off x="7256152" y="3896265"/>
            <a:ext cx="1935462" cy="829522"/>
          </a:xfrm>
          <a:prstGeom prst="roundRect">
            <a:avLst>
              <a:gd name="adj" fmla="val 2204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342378" y="3053838"/>
            <a:ext cx="6790648" cy="792394"/>
            <a:chOff x="305319" y="1878882"/>
            <a:chExt cx="6790648" cy="792394"/>
          </a:xfrm>
        </p:grpSpPr>
        <p:sp>
          <p:nvSpPr>
            <p:cNvPr id="71" name="Rectangle 70"/>
            <p:cNvSpPr/>
            <p:nvPr/>
          </p:nvSpPr>
          <p:spPr>
            <a:xfrm>
              <a:off x="305319" y="1878882"/>
              <a:ext cx="148790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50">
                  <a:ln w="11430"/>
                  <a:solidFill>
                    <a:srgbClr val="FF0000"/>
                  </a:solidFill>
                  <a:effectLst>
                    <a:outerShdw blurRad="76200" dist="50800" dir="5400000" algn="tl" rotWithShape="0">
                      <a:srgbClr val="000000">
                        <a:alpha val="65000"/>
                      </a:srgbClr>
                    </a:outerShdw>
                  </a:effectLst>
                  <a:latin typeface=".VnCentury SchoolbookH" pitchFamily="34" charset="0"/>
                </a:rPr>
                <a:t>3</a:t>
              </a:r>
              <a:r>
                <a:rPr lang="en-US" sz="4400" b="1" cap="none" spc="50">
                  <a:ln w="11430"/>
                  <a:solidFill>
                    <a:srgbClr val="FF0000"/>
                  </a:solidFill>
                  <a:effectLst>
                    <a:outerShdw blurRad="76200" dist="50800" dir="5400000" algn="tl" rotWithShape="0">
                      <a:srgbClr val="000000">
                        <a:alpha val="65000"/>
                      </a:srgbClr>
                    </a:outerShdw>
                  </a:effectLst>
                  <a:latin typeface=".VnCentury SchoolbookH" pitchFamily="34" charset="0"/>
                </a:rPr>
                <a:t>.10.</a:t>
              </a:r>
            </a:p>
          </p:txBody>
        </p:sp>
        <p:sp>
          <p:nvSpPr>
            <p:cNvPr id="72" name="Rectangle 71"/>
            <p:cNvSpPr/>
            <p:nvPr/>
          </p:nvSpPr>
          <p:spPr>
            <a:xfrm>
              <a:off x="1753631" y="2209611"/>
              <a:ext cx="5342336" cy="461665"/>
            </a:xfrm>
            <a:prstGeom prst="rect">
              <a:avLst/>
            </a:prstGeom>
          </p:spPr>
          <p:txBody>
            <a:bodyPr wrap="square">
              <a:spAutoFit/>
            </a:bodyPr>
            <a:lstStyle/>
            <a:p>
              <a:r>
                <a:rPr lang="en-US" sz="2400" b="1"/>
                <a:t>Nhóm chứa tứ phân vị thứ nhất là:</a:t>
              </a:r>
            </a:p>
          </p:txBody>
        </p:sp>
      </p:grpSp>
      <p:grpSp>
        <p:nvGrpSpPr>
          <p:cNvPr id="73" name="Group 72"/>
          <p:cNvGrpSpPr/>
          <p:nvPr/>
        </p:nvGrpSpPr>
        <p:grpSpPr>
          <a:xfrm>
            <a:off x="2570274" y="3903381"/>
            <a:ext cx="1653436" cy="652005"/>
            <a:chOff x="2523232" y="2791608"/>
            <a:chExt cx="1653436" cy="652005"/>
          </a:xfrm>
        </p:grpSpPr>
        <p:grpSp>
          <p:nvGrpSpPr>
            <p:cNvPr id="74" name="Group 73"/>
            <p:cNvGrpSpPr/>
            <p:nvPr/>
          </p:nvGrpSpPr>
          <p:grpSpPr>
            <a:xfrm>
              <a:off x="2523232" y="2791608"/>
              <a:ext cx="553425" cy="604390"/>
              <a:chOff x="1174619" y="1927440"/>
              <a:chExt cx="608767" cy="664829"/>
            </a:xfrm>
          </p:grpSpPr>
          <p:sp>
            <p:nvSpPr>
              <p:cNvPr id="76" name="Oval 75"/>
              <p:cNvSpPr/>
              <p:nvPr/>
            </p:nvSpPr>
            <p:spPr>
              <a:xfrm>
                <a:off x="1174619" y="201614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77" name="TextBox 76"/>
              <p:cNvSpPr txBox="1"/>
              <p:nvPr/>
            </p:nvSpPr>
            <p:spPr>
              <a:xfrm>
                <a:off x="1212467" y="1927440"/>
                <a:ext cx="386438" cy="584774"/>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A</a:t>
                </a:r>
              </a:p>
            </p:txBody>
          </p:sp>
        </p:grpSp>
        <p:sp>
          <p:nvSpPr>
            <p:cNvPr id="75" name="TextBox 74"/>
            <p:cNvSpPr txBox="1"/>
            <p:nvPr/>
          </p:nvSpPr>
          <p:spPr>
            <a:xfrm>
              <a:off x="3086305" y="2981948"/>
              <a:ext cx="1090363" cy="461665"/>
            </a:xfrm>
            <a:prstGeom prst="rect">
              <a:avLst/>
            </a:prstGeom>
            <a:noFill/>
          </p:spPr>
          <p:txBody>
            <a:bodyPr wrap="none" rtlCol="0">
              <a:spAutoFit/>
            </a:bodyPr>
            <a:lstStyle/>
            <a:p>
              <a:pPr algn="ctr">
                <a:defRPr/>
              </a:pPr>
              <a:r>
                <a:rPr lang="en-US" sz="2400">
                  <a:latin typeface="Times New Roman" panose="02020603050405020304" pitchFamily="18" charset="0"/>
                  <a:cs typeface="Times New Roman" panose="02020603050405020304" pitchFamily="18" charset="0"/>
                </a:rPr>
                <a:t>[14;15)</a:t>
              </a:r>
            </a:p>
          </p:txBody>
        </p:sp>
      </p:grpSp>
      <p:grpSp>
        <p:nvGrpSpPr>
          <p:cNvPr id="78" name="Group 77"/>
          <p:cNvGrpSpPr/>
          <p:nvPr/>
        </p:nvGrpSpPr>
        <p:grpSpPr>
          <a:xfrm>
            <a:off x="5020265" y="3957522"/>
            <a:ext cx="1682462" cy="619329"/>
            <a:chOff x="4973223" y="2845749"/>
            <a:chExt cx="1682462" cy="619329"/>
          </a:xfrm>
        </p:grpSpPr>
        <p:grpSp>
          <p:nvGrpSpPr>
            <p:cNvPr id="79" name="Group 78"/>
            <p:cNvGrpSpPr/>
            <p:nvPr/>
          </p:nvGrpSpPr>
          <p:grpSpPr>
            <a:xfrm>
              <a:off x="4973223" y="2845749"/>
              <a:ext cx="553425" cy="605794"/>
              <a:chOff x="1174619" y="2722266"/>
              <a:chExt cx="608767" cy="666373"/>
            </a:xfrm>
          </p:grpSpPr>
          <p:sp>
            <p:nvSpPr>
              <p:cNvPr id="81" name="Oval 80"/>
              <p:cNvSpPr/>
              <p:nvPr/>
            </p:nvSpPr>
            <p:spPr>
              <a:xfrm>
                <a:off x="1174619" y="281251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82" name="TextBox 81"/>
              <p:cNvSpPr txBox="1"/>
              <p:nvPr/>
            </p:nvSpPr>
            <p:spPr>
              <a:xfrm>
                <a:off x="1236917" y="2722266"/>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B</a:t>
                </a:r>
              </a:p>
            </p:txBody>
          </p:sp>
        </p:grpSp>
        <p:sp>
          <p:nvSpPr>
            <p:cNvPr id="80" name="TextBox 79"/>
            <p:cNvSpPr txBox="1"/>
            <p:nvPr/>
          </p:nvSpPr>
          <p:spPr>
            <a:xfrm>
              <a:off x="5565322" y="3003413"/>
              <a:ext cx="1090363" cy="461665"/>
            </a:xfrm>
            <a:prstGeom prst="rect">
              <a:avLst/>
            </a:prstGeom>
            <a:noFill/>
          </p:spPr>
          <p:txBody>
            <a:bodyPr wrap="none" rtlCol="0">
              <a:spAutoFit/>
            </a:bodyPr>
            <a:lstStyle/>
            <a:p>
              <a:pPr algn="ctr">
                <a:defRPr/>
              </a:pPr>
              <a:r>
                <a:rPr lang="en-US" sz="2400">
                  <a:latin typeface="Times New Roman" panose="02020603050405020304" pitchFamily="18" charset="0"/>
                  <a:cs typeface="Times New Roman" panose="02020603050405020304" pitchFamily="18" charset="0"/>
                </a:rPr>
                <a:t>[15;16)</a:t>
              </a:r>
            </a:p>
          </p:txBody>
        </p:sp>
      </p:grpSp>
      <p:grpSp>
        <p:nvGrpSpPr>
          <p:cNvPr id="83" name="Group 82"/>
          <p:cNvGrpSpPr/>
          <p:nvPr/>
        </p:nvGrpSpPr>
        <p:grpSpPr>
          <a:xfrm>
            <a:off x="7467052" y="3957522"/>
            <a:ext cx="1643788" cy="632296"/>
            <a:chOff x="7420010" y="2845749"/>
            <a:chExt cx="1643788" cy="632296"/>
          </a:xfrm>
        </p:grpSpPr>
        <p:grpSp>
          <p:nvGrpSpPr>
            <p:cNvPr id="84" name="Group 83"/>
            <p:cNvGrpSpPr/>
            <p:nvPr/>
          </p:nvGrpSpPr>
          <p:grpSpPr>
            <a:xfrm>
              <a:off x="7420010" y="2845749"/>
              <a:ext cx="553425" cy="605794"/>
              <a:chOff x="1174619" y="3484866"/>
              <a:chExt cx="608767" cy="666373"/>
            </a:xfrm>
          </p:grpSpPr>
          <p:sp>
            <p:nvSpPr>
              <p:cNvPr id="86" name="Oval 85"/>
              <p:cNvSpPr/>
              <p:nvPr/>
            </p:nvSpPr>
            <p:spPr>
              <a:xfrm>
                <a:off x="1174619" y="357511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87" name="TextBox 86"/>
              <p:cNvSpPr txBox="1"/>
              <p:nvPr/>
            </p:nvSpPr>
            <p:spPr>
              <a:xfrm>
                <a:off x="1208843" y="3484866"/>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C</a:t>
                </a:r>
              </a:p>
            </p:txBody>
          </p:sp>
        </p:grpSp>
        <p:sp>
          <p:nvSpPr>
            <p:cNvPr id="85" name="TextBox 84"/>
            <p:cNvSpPr txBox="1"/>
            <p:nvPr/>
          </p:nvSpPr>
          <p:spPr>
            <a:xfrm>
              <a:off x="7973435" y="3016380"/>
              <a:ext cx="1090363" cy="461665"/>
            </a:xfrm>
            <a:prstGeom prst="rect">
              <a:avLst/>
            </a:prstGeom>
            <a:noFill/>
          </p:spPr>
          <p:txBody>
            <a:bodyPr wrap="none" rtlCol="0">
              <a:spAutoFit/>
            </a:bodyPr>
            <a:lstStyle/>
            <a:p>
              <a:pPr algn="ctr">
                <a:defRPr/>
              </a:pPr>
              <a:r>
                <a:rPr lang="en-US" sz="2400">
                  <a:latin typeface="Times New Roman" panose="02020603050405020304" pitchFamily="18" charset="0"/>
                  <a:cs typeface="Times New Roman" panose="02020603050405020304" pitchFamily="18" charset="0"/>
                </a:rPr>
                <a:t>[16;17)</a:t>
              </a:r>
            </a:p>
          </p:txBody>
        </p:sp>
      </p:grpSp>
      <p:grpSp>
        <p:nvGrpSpPr>
          <p:cNvPr id="88" name="Group 87"/>
          <p:cNvGrpSpPr/>
          <p:nvPr/>
        </p:nvGrpSpPr>
        <p:grpSpPr>
          <a:xfrm>
            <a:off x="9913839" y="3984025"/>
            <a:ext cx="1643788" cy="605794"/>
            <a:chOff x="9866797" y="2872252"/>
            <a:chExt cx="1643788" cy="605794"/>
          </a:xfrm>
        </p:grpSpPr>
        <p:grpSp>
          <p:nvGrpSpPr>
            <p:cNvPr id="89" name="Group 88"/>
            <p:cNvGrpSpPr/>
            <p:nvPr/>
          </p:nvGrpSpPr>
          <p:grpSpPr>
            <a:xfrm>
              <a:off x="9866797" y="2872252"/>
              <a:ext cx="553425" cy="605794"/>
              <a:chOff x="1174748" y="4259154"/>
              <a:chExt cx="608767" cy="666373"/>
            </a:xfrm>
          </p:grpSpPr>
          <p:sp>
            <p:nvSpPr>
              <p:cNvPr id="91" name="Oval 90"/>
              <p:cNvSpPr/>
              <p:nvPr/>
            </p:nvSpPr>
            <p:spPr>
              <a:xfrm>
                <a:off x="1174748" y="4349406"/>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92" name="TextBox 91"/>
              <p:cNvSpPr txBox="1"/>
              <p:nvPr/>
            </p:nvSpPr>
            <p:spPr>
              <a:xfrm>
                <a:off x="1225014" y="4259154"/>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D</a:t>
                </a:r>
              </a:p>
            </p:txBody>
          </p:sp>
        </p:grpSp>
        <p:sp>
          <p:nvSpPr>
            <p:cNvPr id="90" name="TextBox 89"/>
            <p:cNvSpPr txBox="1"/>
            <p:nvPr/>
          </p:nvSpPr>
          <p:spPr>
            <a:xfrm>
              <a:off x="10420222" y="2981947"/>
              <a:ext cx="1090363" cy="461665"/>
            </a:xfrm>
            <a:prstGeom prst="rect">
              <a:avLst/>
            </a:prstGeom>
            <a:noFill/>
          </p:spPr>
          <p:txBody>
            <a:bodyPr wrap="none" rtlCol="0">
              <a:spAutoFit/>
            </a:bodyPr>
            <a:lstStyle/>
            <a:p>
              <a:pPr algn="ctr"/>
              <a:r>
                <a:rPr lang="en-US" sz="2400">
                  <a:latin typeface="Times New Roman" panose="02020603050405020304" pitchFamily="18" charset="0"/>
                  <a:cs typeface="Times New Roman" panose="02020603050405020304" pitchFamily="18" charset="0"/>
                </a:rPr>
                <a:t>[17;18)</a:t>
              </a:r>
            </a:p>
          </p:txBody>
        </p:sp>
      </p:grpSp>
      <p:sp>
        <p:nvSpPr>
          <p:cNvPr id="93" name="Rounded Rectangle 92"/>
          <p:cNvSpPr/>
          <p:nvPr/>
        </p:nvSpPr>
        <p:spPr>
          <a:xfrm>
            <a:off x="7313204" y="5393438"/>
            <a:ext cx="1935462" cy="829522"/>
          </a:xfrm>
          <a:prstGeom prst="roundRect">
            <a:avLst>
              <a:gd name="adj" fmla="val 2204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335165" y="4434994"/>
            <a:ext cx="6559874" cy="785923"/>
            <a:chOff x="332892" y="1862600"/>
            <a:chExt cx="6559874" cy="785923"/>
          </a:xfrm>
        </p:grpSpPr>
        <p:sp>
          <p:nvSpPr>
            <p:cNvPr id="95" name="Rectangle 94"/>
            <p:cNvSpPr/>
            <p:nvPr/>
          </p:nvSpPr>
          <p:spPr>
            <a:xfrm>
              <a:off x="332892" y="1862600"/>
              <a:ext cx="150233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50">
                  <a:ln w="11430"/>
                  <a:solidFill>
                    <a:srgbClr val="FF0000"/>
                  </a:solidFill>
                  <a:effectLst>
                    <a:outerShdw blurRad="76200" dist="50800" dir="5400000" algn="tl" rotWithShape="0">
                      <a:srgbClr val="000000">
                        <a:alpha val="65000"/>
                      </a:srgbClr>
                    </a:outerShdw>
                  </a:effectLst>
                  <a:latin typeface=".VnCentury SchoolbookH" pitchFamily="34" charset="0"/>
                </a:rPr>
                <a:t>3</a:t>
              </a:r>
              <a:r>
                <a:rPr lang="en-US" sz="4400" b="1" cap="none" spc="50">
                  <a:ln w="11430"/>
                  <a:solidFill>
                    <a:srgbClr val="FF0000"/>
                  </a:solidFill>
                  <a:effectLst>
                    <a:outerShdw blurRad="76200" dist="50800" dir="5400000" algn="tl" rotWithShape="0">
                      <a:srgbClr val="000000">
                        <a:alpha val="65000"/>
                      </a:srgbClr>
                    </a:outerShdw>
                  </a:effectLst>
                  <a:latin typeface=".VnCentury SchoolbookH" pitchFamily="34" charset="0"/>
                </a:rPr>
                <a:t>.11.</a:t>
              </a:r>
              <a:endParaRPr lang="en-US" sz="4800" b="1" cap="none" spc="50">
                <a:ln w="11430"/>
                <a:solidFill>
                  <a:srgbClr val="FF0000"/>
                </a:solidFill>
                <a:effectLst>
                  <a:outerShdw blurRad="76200" dist="50800" dir="5400000" algn="tl" rotWithShape="0">
                    <a:srgbClr val="000000">
                      <a:alpha val="65000"/>
                    </a:srgbClr>
                  </a:outerShdw>
                </a:effectLst>
                <a:latin typeface=".VnCentury SchoolbookH" pitchFamily="34" charset="0"/>
              </a:endParaRPr>
            </a:p>
          </p:txBody>
        </p:sp>
        <p:sp>
          <p:nvSpPr>
            <p:cNvPr id="96" name="Rectangle 95"/>
            <p:cNvSpPr/>
            <p:nvPr/>
          </p:nvSpPr>
          <p:spPr>
            <a:xfrm>
              <a:off x="1784637" y="2186858"/>
              <a:ext cx="5108129" cy="461665"/>
            </a:xfrm>
            <a:prstGeom prst="rect">
              <a:avLst/>
            </a:prstGeom>
          </p:spPr>
          <p:txBody>
            <a:bodyPr wrap="square">
              <a:spAutoFit/>
            </a:bodyPr>
            <a:lstStyle/>
            <a:p>
              <a:r>
                <a:rPr lang="en-US" sz="2400" b="1"/>
                <a:t>Nhóm chứa tứ phân vị thứ ba là:</a:t>
              </a:r>
            </a:p>
          </p:txBody>
        </p:sp>
      </p:grpSp>
      <p:grpSp>
        <p:nvGrpSpPr>
          <p:cNvPr id="97" name="Group 96"/>
          <p:cNvGrpSpPr/>
          <p:nvPr/>
        </p:nvGrpSpPr>
        <p:grpSpPr>
          <a:xfrm>
            <a:off x="2570274" y="5410138"/>
            <a:ext cx="1653436" cy="652005"/>
            <a:chOff x="2523232" y="2791608"/>
            <a:chExt cx="1653436" cy="652005"/>
          </a:xfrm>
        </p:grpSpPr>
        <p:grpSp>
          <p:nvGrpSpPr>
            <p:cNvPr id="98" name="Group 97"/>
            <p:cNvGrpSpPr/>
            <p:nvPr/>
          </p:nvGrpSpPr>
          <p:grpSpPr>
            <a:xfrm>
              <a:off x="2523232" y="2791608"/>
              <a:ext cx="553425" cy="604390"/>
              <a:chOff x="1174619" y="1927440"/>
              <a:chExt cx="608767" cy="664829"/>
            </a:xfrm>
          </p:grpSpPr>
          <p:sp>
            <p:nvSpPr>
              <p:cNvPr id="100" name="Oval 99"/>
              <p:cNvSpPr/>
              <p:nvPr/>
            </p:nvSpPr>
            <p:spPr>
              <a:xfrm>
                <a:off x="1174619" y="201614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101" name="TextBox 100"/>
              <p:cNvSpPr txBox="1"/>
              <p:nvPr/>
            </p:nvSpPr>
            <p:spPr>
              <a:xfrm>
                <a:off x="1212467" y="1927440"/>
                <a:ext cx="386438" cy="584774"/>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A</a:t>
                </a:r>
              </a:p>
            </p:txBody>
          </p:sp>
        </p:grpSp>
        <p:sp>
          <p:nvSpPr>
            <p:cNvPr id="99" name="TextBox 98"/>
            <p:cNvSpPr txBox="1"/>
            <p:nvPr/>
          </p:nvSpPr>
          <p:spPr>
            <a:xfrm>
              <a:off x="3086305" y="2981948"/>
              <a:ext cx="1090363" cy="461665"/>
            </a:xfrm>
            <a:prstGeom prst="rect">
              <a:avLst/>
            </a:prstGeom>
            <a:noFill/>
          </p:spPr>
          <p:txBody>
            <a:bodyPr wrap="none" rtlCol="0">
              <a:spAutoFit/>
            </a:bodyPr>
            <a:lstStyle/>
            <a:p>
              <a:pPr algn="ctr">
                <a:defRPr/>
              </a:pPr>
              <a:r>
                <a:rPr lang="en-US" sz="2400">
                  <a:latin typeface="Times New Roman" panose="02020603050405020304" pitchFamily="18" charset="0"/>
                  <a:cs typeface="Times New Roman" panose="02020603050405020304" pitchFamily="18" charset="0"/>
                </a:rPr>
                <a:t>[15;16)</a:t>
              </a:r>
            </a:p>
          </p:txBody>
        </p:sp>
      </p:grpSp>
      <p:grpSp>
        <p:nvGrpSpPr>
          <p:cNvPr id="102" name="Group 101"/>
          <p:cNvGrpSpPr/>
          <p:nvPr/>
        </p:nvGrpSpPr>
        <p:grpSpPr>
          <a:xfrm>
            <a:off x="5020265" y="5464279"/>
            <a:ext cx="1682462" cy="619329"/>
            <a:chOff x="4973223" y="2845749"/>
            <a:chExt cx="1682462" cy="619329"/>
          </a:xfrm>
        </p:grpSpPr>
        <p:grpSp>
          <p:nvGrpSpPr>
            <p:cNvPr id="103" name="Group 102"/>
            <p:cNvGrpSpPr/>
            <p:nvPr/>
          </p:nvGrpSpPr>
          <p:grpSpPr>
            <a:xfrm>
              <a:off x="4973223" y="2845749"/>
              <a:ext cx="553425" cy="605794"/>
              <a:chOff x="1174619" y="2722266"/>
              <a:chExt cx="608767" cy="666373"/>
            </a:xfrm>
          </p:grpSpPr>
          <p:sp>
            <p:nvSpPr>
              <p:cNvPr id="105" name="Oval 104"/>
              <p:cNvSpPr/>
              <p:nvPr/>
            </p:nvSpPr>
            <p:spPr>
              <a:xfrm>
                <a:off x="1174619" y="281251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106" name="TextBox 105"/>
              <p:cNvSpPr txBox="1"/>
              <p:nvPr/>
            </p:nvSpPr>
            <p:spPr>
              <a:xfrm>
                <a:off x="1236917" y="2722266"/>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B</a:t>
                </a:r>
              </a:p>
            </p:txBody>
          </p:sp>
        </p:grpSp>
        <p:sp>
          <p:nvSpPr>
            <p:cNvPr id="104" name="TextBox 103"/>
            <p:cNvSpPr txBox="1"/>
            <p:nvPr/>
          </p:nvSpPr>
          <p:spPr>
            <a:xfrm>
              <a:off x="5565322" y="3003413"/>
              <a:ext cx="1090363" cy="461665"/>
            </a:xfrm>
            <a:prstGeom prst="rect">
              <a:avLst/>
            </a:prstGeom>
            <a:noFill/>
          </p:spPr>
          <p:txBody>
            <a:bodyPr wrap="none" rtlCol="0">
              <a:spAutoFit/>
            </a:bodyPr>
            <a:lstStyle/>
            <a:p>
              <a:pPr algn="ctr">
                <a:defRPr/>
              </a:pPr>
              <a:r>
                <a:rPr lang="en-US" sz="2400">
                  <a:latin typeface="Times New Roman" panose="02020603050405020304" pitchFamily="18" charset="0"/>
                  <a:cs typeface="Times New Roman" panose="02020603050405020304" pitchFamily="18" charset="0"/>
                </a:rPr>
                <a:t>[16;17)</a:t>
              </a:r>
            </a:p>
          </p:txBody>
        </p:sp>
      </p:grpSp>
      <p:grpSp>
        <p:nvGrpSpPr>
          <p:cNvPr id="107" name="Group 106"/>
          <p:cNvGrpSpPr/>
          <p:nvPr/>
        </p:nvGrpSpPr>
        <p:grpSpPr>
          <a:xfrm>
            <a:off x="7467052" y="5464279"/>
            <a:ext cx="1643788" cy="632296"/>
            <a:chOff x="7420010" y="2845749"/>
            <a:chExt cx="1643788" cy="632296"/>
          </a:xfrm>
        </p:grpSpPr>
        <p:grpSp>
          <p:nvGrpSpPr>
            <p:cNvPr id="108" name="Group 107"/>
            <p:cNvGrpSpPr/>
            <p:nvPr/>
          </p:nvGrpSpPr>
          <p:grpSpPr>
            <a:xfrm>
              <a:off x="7420010" y="2845749"/>
              <a:ext cx="553425" cy="605794"/>
              <a:chOff x="1174619" y="3484866"/>
              <a:chExt cx="608767" cy="666373"/>
            </a:xfrm>
          </p:grpSpPr>
          <p:sp>
            <p:nvSpPr>
              <p:cNvPr id="110" name="Oval 109"/>
              <p:cNvSpPr/>
              <p:nvPr/>
            </p:nvSpPr>
            <p:spPr>
              <a:xfrm>
                <a:off x="1174619" y="357511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111" name="TextBox 110"/>
              <p:cNvSpPr txBox="1"/>
              <p:nvPr/>
            </p:nvSpPr>
            <p:spPr>
              <a:xfrm>
                <a:off x="1208843" y="3484866"/>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C</a:t>
                </a:r>
              </a:p>
            </p:txBody>
          </p:sp>
        </p:grpSp>
        <p:sp>
          <p:nvSpPr>
            <p:cNvPr id="109" name="TextBox 108"/>
            <p:cNvSpPr txBox="1"/>
            <p:nvPr/>
          </p:nvSpPr>
          <p:spPr>
            <a:xfrm>
              <a:off x="7973435" y="3016380"/>
              <a:ext cx="1090363" cy="461665"/>
            </a:xfrm>
            <a:prstGeom prst="rect">
              <a:avLst/>
            </a:prstGeom>
            <a:noFill/>
          </p:spPr>
          <p:txBody>
            <a:bodyPr wrap="none" rtlCol="0">
              <a:spAutoFit/>
            </a:bodyPr>
            <a:lstStyle/>
            <a:p>
              <a:pPr algn="ctr">
                <a:defRPr/>
              </a:pPr>
              <a:r>
                <a:rPr lang="en-US" sz="2400">
                  <a:latin typeface="Times New Roman" panose="02020603050405020304" pitchFamily="18" charset="0"/>
                  <a:cs typeface="Times New Roman" panose="02020603050405020304" pitchFamily="18" charset="0"/>
                </a:rPr>
                <a:t>[17;18)</a:t>
              </a:r>
            </a:p>
          </p:txBody>
        </p:sp>
      </p:grpSp>
      <p:grpSp>
        <p:nvGrpSpPr>
          <p:cNvPr id="112" name="Group 111"/>
          <p:cNvGrpSpPr/>
          <p:nvPr/>
        </p:nvGrpSpPr>
        <p:grpSpPr>
          <a:xfrm>
            <a:off x="9913839" y="5490782"/>
            <a:ext cx="1643788" cy="605794"/>
            <a:chOff x="9866797" y="2872252"/>
            <a:chExt cx="1643788" cy="605794"/>
          </a:xfrm>
        </p:grpSpPr>
        <p:grpSp>
          <p:nvGrpSpPr>
            <p:cNvPr id="113" name="Group 112"/>
            <p:cNvGrpSpPr/>
            <p:nvPr/>
          </p:nvGrpSpPr>
          <p:grpSpPr>
            <a:xfrm>
              <a:off x="9866797" y="2872252"/>
              <a:ext cx="553425" cy="605794"/>
              <a:chOff x="1174748" y="4259154"/>
              <a:chExt cx="608767" cy="666373"/>
            </a:xfrm>
          </p:grpSpPr>
          <p:sp>
            <p:nvSpPr>
              <p:cNvPr id="115" name="Oval 114"/>
              <p:cNvSpPr/>
              <p:nvPr/>
            </p:nvSpPr>
            <p:spPr>
              <a:xfrm>
                <a:off x="1174748" y="4349406"/>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116" name="TextBox 115"/>
              <p:cNvSpPr txBox="1"/>
              <p:nvPr/>
            </p:nvSpPr>
            <p:spPr>
              <a:xfrm>
                <a:off x="1225014" y="4259154"/>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D</a:t>
                </a:r>
              </a:p>
            </p:txBody>
          </p:sp>
        </p:grpSp>
        <p:sp>
          <p:nvSpPr>
            <p:cNvPr id="114" name="TextBox 113"/>
            <p:cNvSpPr txBox="1"/>
            <p:nvPr/>
          </p:nvSpPr>
          <p:spPr>
            <a:xfrm>
              <a:off x="10420222" y="2981947"/>
              <a:ext cx="1090363" cy="461665"/>
            </a:xfrm>
            <a:prstGeom prst="rect">
              <a:avLst/>
            </a:prstGeom>
            <a:noFill/>
          </p:spPr>
          <p:txBody>
            <a:bodyPr wrap="none" rtlCol="0">
              <a:spAutoFit/>
            </a:bodyPr>
            <a:lstStyle/>
            <a:p>
              <a:pPr algn="ctr"/>
              <a:r>
                <a:rPr lang="en-US" sz="2400">
                  <a:latin typeface="Times New Roman" panose="02020603050405020304" pitchFamily="18" charset="0"/>
                  <a:cs typeface="Times New Roman" panose="02020603050405020304" pitchFamily="18" charset="0"/>
                </a:rPr>
                <a:t>[18;19)</a:t>
              </a:r>
            </a:p>
          </p:txBody>
        </p:sp>
      </p:grpSp>
    </p:spTree>
    <p:extLst>
      <p:ext uri="{BB962C8B-B14F-4D97-AF65-F5344CB8AC3E}">
        <p14:creationId xmlns:p14="http://schemas.microsoft.com/office/powerpoint/2010/main" val="56539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heel(1)">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left)">
                                      <p:cBhvr>
                                        <p:cTn id="37" dur="500"/>
                                        <p:tgtEl>
                                          <p:spTgt spid="73"/>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wipe(left)">
                                      <p:cBhvr>
                                        <p:cTn id="41" dur="500"/>
                                        <p:tgtEl>
                                          <p:spTgt spid="78"/>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left)">
                                      <p:cBhvr>
                                        <p:cTn id="45" dur="500"/>
                                        <p:tgtEl>
                                          <p:spTgt spid="83"/>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wipe(left)">
                                      <p:cBhvr>
                                        <p:cTn id="49" dur="500"/>
                                        <p:tgtEl>
                                          <p:spTgt spid="8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wheel(1)">
                                      <p:cBhvr>
                                        <p:cTn id="54" dur="5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left)">
                                      <p:cBhvr>
                                        <p:cTn id="59" dur="500"/>
                                        <p:tgtEl>
                                          <p:spTgt spid="94"/>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wipe(left)">
                                      <p:cBhvr>
                                        <p:cTn id="63" dur="500"/>
                                        <p:tgtEl>
                                          <p:spTgt spid="97"/>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wipe(left)">
                                      <p:cBhvr>
                                        <p:cTn id="67" dur="500"/>
                                        <p:tgtEl>
                                          <p:spTgt spid="102"/>
                                        </p:tgtEl>
                                      </p:cBhvr>
                                    </p:animEffect>
                                  </p:childTnLst>
                                </p:cTn>
                              </p:par>
                            </p:childTnLst>
                          </p:cTn>
                        </p:par>
                        <p:par>
                          <p:cTn id="68" fill="hold">
                            <p:stCondLst>
                              <p:cond delay="1500"/>
                            </p:stCondLst>
                            <p:childTnLst>
                              <p:par>
                                <p:cTn id="69" presetID="22" presetClass="entr" presetSubtype="8" fill="hold" nodeType="after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wipe(left)">
                                      <p:cBhvr>
                                        <p:cTn id="71" dur="500"/>
                                        <p:tgtEl>
                                          <p:spTgt spid="107"/>
                                        </p:tgtEl>
                                      </p:cBhvr>
                                    </p:animEffect>
                                  </p:childTnLst>
                                </p:cTn>
                              </p:par>
                            </p:childTnLst>
                          </p:cTn>
                        </p:par>
                        <p:par>
                          <p:cTn id="72" fill="hold">
                            <p:stCondLst>
                              <p:cond delay="2000"/>
                            </p:stCondLst>
                            <p:childTnLst>
                              <p:par>
                                <p:cTn id="73" presetID="22" presetClass="entr" presetSubtype="8" fill="hold"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wipe(left)">
                                      <p:cBhvr>
                                        <p:cTn id="75" dur="500"/>
                                        <p:tgtEl>
                                          <p:spTgt spid="112"/>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wheel(1)">
                                      <p:cBhvr>
                                        <p:cTn id="8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9" grpId="0" animBg="1"/>
      <p:bldP spid="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7227999" y="1559928"/>
            <a:ext cx="4049601" cy="829522"/>
          </a:xfrm>
          <a:prstGeom prst="roundRect">
            <a:avLst>
              <a:gd name="adj" fmla="val 2204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151435" y="261265"/>
            <a:ext cx="11896214" cy="1131146"/>
            <a:chOff x="162228" y="1932188"/>
            <a:chExt cx="11896214" cy="1131146"/>
          </a:xfrm>
        </p:grpSpPr>
        <p:sp>
          <p:nvSpPr>
            <p:cNvPr id="36" name="Rectangle 35"/>
            <p:cNvSpPr/>
            <p:nvPr/>
          </p:nvSpPr>
          <p:spPr>
            <a:xfrm>
              <a:off x="162228" y="1932188"/>
              <a:ext cx="150233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50">
                  <a:ln w="11430"/>
                  <a:solidFill>
                    <a:srgbClr val="FF0000"/>
                  </a:solidFill>
                  <a:effectLst>
                    <a:outerShdw blurRad="76200" dist="50800" dir="5400000" algn="tl" rotWithShape="0">
                      <a:srgbClr val="000000">
                        <a:alpha val="65000"/>
                      </a:srgbClr>
                    </a:outerShdw>
                  </a:effectLst>
                  <a:latin typeface=".VnCentury SchoolbookH" pitchFamily="34" charset="0"/>
                </a:rPr>
                <a:t>3</a:t>
              </a:r>
              <a:r>
                <a:rPr lang="en-US" sz="4400" b="1" cap="none" spc="50">
                  <a:ln w="11430"/>
                  <a:solidFill>
                    <a:srgbClr val="FF0000"/>
                  </a:solidFill>
                  <a:effectLst>
                    <a:outerShdw blurRad="76200" dist="50800" dir="5400000" algn="tl" rotWithShape="0">
                      <a:srgbClr val="000000">
                        <a:alpha val="65000"/>
                      </a:srgbClr>
                    </a:outerShdw>
                  </a:effectLst>
                  <a:latin typeface=".VnCentury SchoolbookH" pitchFamily="34" charset="0"/>
                </a:rPr>
                <a:t>.12.</a:t>
              </a:r>
            </a:p>
          </p:txBody>
        </p:sp>
        <p:sp>
          <p:nvSpPr>
            <p:cNvPr id="20" name="Rectangle 19"/>
            <p:cNvSpPr/>
            <p:nvPr/>
          </p:nvSpPr>
          <p:spPr>
            <a:xfrm>
              <a:off x="1582807" y="2232337"/>
              <a:ext cx="10475635" cy="830997"/>
            </a:xfrm>
            <a:prstGeom prst="rect">
              <a:avLst/>
            </a:prstGeom>
          </p:spPr>
          <p:txBody>
            <a:bodyPr wrap="square">
              <a:spAutoFit/>
            </a:bodyPr>
            <a:lstStyle/>
            <a:p>
              <a:r>
                <a:rPr lang="vi-VN" sz="2400" b="1"/>
                <a:t>Số đặc trưng nào không sử dụng thông tin của nhóm số liệu đầu tiên và nhóm số liệu cuối cùng.</a:t>
              </a:r>
              <a:endParaRPr lang="en-US" sz="3200" b="1"/>
            </a:p>
          </p:txBody>
        </p:sp>
      </p:grpSp>
      <p:grpSp>
        <p:nvGrpSpPr>
          <p:cNvPr id="44" name="Group 43"/>
          <p:cNvGrpSpPr/>
          <p:nvPr/>
        </p:nvGrpSpPr>
        <p:grpSpPr>
          <a:xfrm>
            <a:off x="2541704" y="1519441"/>
            <a:ext cx="3728449" cy="657156"/>
            <a:chOff x="2523232" y="2791608"/>
            <a:chExt cx="3728449" cy="657156"/>
          </a:xfrm>
        </p:grpSpPr>
        <p:grpSp>
          <p:nvGrpSpPr>
            <p:cNvPr id="30" name="Group 29"/>
            <p:cNvGrpSpPr/>
            <p:nvPr/>
          </p:nvGrpSpPr>
          <p:grpSpPr>
            <a:xfrm>
              <a:off x="2523232" y="2791608"/>
              <a:ext cx="553425" cy="604390"/>
              <a:chOff x="1174619" y="1927440"/>
              <a:chExt cx="608767" cy="664829"/>
            </a:xfrm>
          </p:grpSpPr>
          <p:sp>
            <p:nvSpPr>
              <p:cNvPr id="22" name="Oval 21"/>
              <p:cNvSpPr/>
              <p:nvPr/>
            </p:nvSpPr>
            <p:spPr>
              <a:xfrm>
                <a:off x="1174619" y="201614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23" name="TextBox 22"/>
              <p:cNvSpPr txBox="1"/>
              <p:nvPr/>
            </p:nvSpPr>
            <p:spPr>
              <a:xfrm>
                <a:off x="1212467" y="1927440"/>
                <a:ext cx="386438" cy="584774"/>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A</a:t>
                </a:r>
              </a:p>
            </p:txBody>
          </p:sp>
        </p:grpSp>
        <p:sp>
          <p:nvSpPr>
            <p:cNvPr id="37" name="TextBox 36"/>
            <p:cNvSpPr txBox="1"/>
            <p:nvPr/>
          </p:nvSpPr>
          <p:spPr>
            <a:xfrm>
              <a:off x="3301835" y="2987099"/>
              <a:ext cx="2949846" cy="461665"/>
            </a:xfrm>
            <a:prstGeom prst="rect">
              <a:avLst/>
            </a:prstGeom>
            <a:noFill/>
          </p:spPr>
          <p:txBody>
            <a:bodyPr wrap="none" rtlCol="0">
              <a:spAutoFit/>
            </a:bodyPr>
            <a:lstStyle/>
            <a:p>
              <a:r>
                <a:rPr lang="en-US" sz="2400" b="1"/>
                <a:t>Khoảng biến thiên.</a:t>
              </a:r>
              <a:endParaRPr lang="en-US" sz="3200" b="1">
                <a:cs typeface="Times New Roman" panose="02020603050405020304" pitchFamily="18" charset="0"/>
              </a:endParaRPr>
            </a:p>
          </p:txBody>
        </p:sp>
      </p:grpSp>
      <p:grpSp>
        <p:nvGrpSpPr>
          <p:cNvPr id="45" name="Group 44"/>
          <p:cNvGrpSpPr/>
          <p:nvPr/>
        </p:nvGrpSpPr>
        <p:grpSpPr>
          <a:xfrm>
            <a:off x="7418184" y="1581689"/>
            <a:ext cx="3763716" cy="632297"/>
            <a:chOff x="4973223" y="2845749"/>
            <a:chExt cx="3763716" cy="632297"/>
          </a:xfrm>
        </p:grpSpPr>
        <p:grpSp>
          <p:nvGrpSpPr>
            <p:cNvPr id="31" name="Group 30"/>
            <p:cNvGrpSpPr/>
            <p:nvPr/>
          </p:nvGrpSpPr>
          <p:grpSpPr>
            <a:xfrm>
              <a:off x="4973223" y="2845749"/>
              <a:ext cx="553425" cy="605794"/>
              <a:chOff x="1174619" y="2722266"/>
              <a:chExt cx="608767" cy="666373"/>
            </a:xfrm>
          </p:grpSpPr>
          <p:sp>
            <p:nvSpPr>
              <p:cNvPr id="26" name="Oval 25"/>
              <p:cNvSpPr/>
              <p:nvPr/>
            </p:nvSpPr>
            <p:spPr>
              <a:xfrm>
                <a:off x="1174619" y="281251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27" name="TextBox 26"/>
              <p:cNvSpPr txBox="1"/>
              <p:nvPr/>
            </p:nvSpPr>
            <p:spPr>
              <a:xfrm>
                <a:off x="1236917" y="2722266"/>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B</a:t>
                </a:r>
              </a:p>
            </p:txBody>
          </p:sp>
        </p:grpSp>
        <p:sp>
          <p:nvSpPr>
            <p:cNvPr id="40" name="TextBox 39"/>
            <p:cNvSpPr txBox="1"/>
            <p:nvPr/>
          </p:nvSpPr>
          <p:spPr>
            <a:xfrm>
              <a:off x="5751826" y="3016381"/>
              <a:ext cx="2985113" cy="461665"/>
            </a:xfrm>
            <a:prstGeom prst="rect">
              <a:avLst/>
            </a:prstGeom>
            <a:noFill/>
          </p:spPr>
          <p:txBody>
            <a:bodyPr wrap="none" rtlCol="0">
              <a:spAutoFit/>
            </a:bodyPr>
            <a:lstStyle/>
            <a:p>
              <a:r>
                <a:rPr lang="en-US" sz="2400" b="1"/>
                <a:t>Khoảng tứ phân vị.</a:t>
              </a:r>
              <a:endParaRPr lang="en-US" sz="3200" b="1">
                <a:latin typeface="Times New Roman" panose="02020603050405020304" pitchFamily="18" charset="0"/>
                <a:cs typeface="Times New Roman" panose="02020603050405020304" pitchFamily="18" charset="0"/>
              </a:endParaRPr>
            </a:p>
          </p:txBody>
        </p:sp>
      </p:grpSp>
      <p:grpSp>
        <p:nvGrpSpPr>
          <p:cNvPr id="46" name="Group 45"/>
          <p:cNvGrpSpPr/>
          <p:nvPr/>
        </p:nvGrpSpPr>
        <p:grpSpPr>
          <a:xfrm>
            <a:off x="2576111" y="2395020"/>
            <a:ext cx="2773285" cy="632296"/>
            <a:chOff x="7420010" y="2845749"/>
            <a:chExt cx="2773285" cy="632296"/>
          </a:xfrm>
        </p:grpSpPr>
        <p:grpSp>
          <p:nvGrpSpPr>
            <p:cNvPr id="32" name="Group 31"/>
            <p:cNvGrpSpPr/>
            <p:nvPr/>
          </p:nvGrpSpPr>
          <p:grpSpPr>
            <a:xfrm>
              <a:off x="7420010" y="2845749"/>
              <a:ext cx="553425" cy="605794"/>
              <a:chOff x="1174619" y="3484866"/>
              <a:chExt cx="608767" cy="666373"/>
            </a:xfrm>
          </p:grpSpPr>
          <p:sp>
            <p:nvSpPr>
              <p:cNvPr id="24" name="Oval 23"/>
              <p:cNvSpPr/>
              <p:nvPr/>
            </p:nvSpPr>
            <p:spPr>
              <a:xfrm>
                <a:off x="1174619" y="357511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25" name="TextBox 24"/>
              <p:cNvSpPr txBox="1"/>
              <p:nvPr/>
            </p:nvSpPr>
            <p:spPr>
              <a:xfrm>
                <a:off x="1208843" y="3484866"/>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C</a:t>
                </a:r>
              </a:p>
            </p:txBody>
          </p:sp>
        </p:grpSp>
        <p:sp>
          <p:nvSpPr>
            <p:cNvPr id="41" name="TextBox 40"/>
            <p:cNvSpPr txBox="1"/>
            <p:nvPr/>
          </p:nvSpPr>
          <p:spPr>
            <a:xfrm>
              <a:off x="8200442" y="3016380"/>
              <a:ext cx="1992853" cy="461665"/>
            </a:xfrm>
            <a:prstGeom prst="rect">
              <a:avLst/>
            </a:prstGeom>
            <a:noFill/>
          </p:spPr>
          <p:txBody>
            <a:bodyPr wrap="none" rtlCol="0">
              <a:spAutoFit/>
            </a:bodyPr>
            <a:lstStyle/>
            <a:p>
              <a:r>
                <a:rPr lang="vi-VN" sz="2400" b="1"/>
                <a:t>Phương sai.</a:t>
              </a:r>
              <a:endParaRPr lang="en-US" sz="3200" b="1">
                <a:latin typeface="Times New Roman" panose="02020603050405020304" pitchFamily="18" charset="0"/>
                <a:cs typeface="Times New Roman" panose="02020603050405020304" pitchFamily="18" charset="0"/>
              </a:endParaRPr>
            </a:p>
          </p:txBody>
        </p:sp>
      </p:grpSp>
      <p:grpSp>
        <p:nvGrpSpPr>
          <p:cNvPr id="47" name="Group 46"/>
          <p:cNvGrpSpPr/>
          <p:nvPr/>
        </p:nvGrpSpPr>
        <p:grpSpPr>
          <a:xfrm>
            <a:off x="7474819" y="2571700"/>
            <a:ext cx="3153423" cy="605794"/>
            <a:chOff x="9866797" y="2872252"/>
            <a:chExt cx="3153423" cy="605794"/>
          </a:xfrm>
        </p:grpSpPr>
        <p:grpSp>
          <p:nvGrpSpPr>
            <p:cNvPr id="33" name="Group 32"/>
            <p:cNvGrpSpPr/>
            <p:nvPr/>
          </p:nvGrpSpPr>
          <p:grpSpPr>
            <a:xfrm>
              <a:off x="9866797" y="2872252"/>
              <a:ext cx="553425" cy="605794"/>
              <a:chOff x="1174748" y="4259154"/>
              <a:chExt cx="608767" cy="666373"/>
            </a:xfrm>
          </p:grpSpPr>
          <p:sp>
            <p:nvSpPr>
              <p:cNvPr id="28" name="Oval 27"/>
              <p:cNvSpPr/>
              <p:nvPr/>
            </p:nvSpPr>
            <p:spPr>
              <a:xfrm>
                <a:off x="1174748" y="4349406"/>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29" name="TextBox 28"/>
              <p:cNvSpPr txBox="1"/>
              <p:nvPr/>
            </p:nvSpPr>
            <p:spPr>
              <a:xfrm>
                <a:off x="1225014" y="4259154"/>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D</a:t>
                </a:r>
              </a:p>
            </p:txBody>
          </p:sp>
        </p:grpSp>
        <p:sp>
          <p:nvSpPr>
            <p:cNvPr id="42" name="TextBox 41"/>
            <p:cNvSpPr txBox="1"/>
            <p:nvPr/>
          </p:nvSpPr>
          <p:spPr>
            <a:xfrm>
              <a:off x="10649058" y="2985338"/>
              <a:ext cx="2371162" cy="461665"/>
            </a:xfrm>
            <a:prstGeom prst="rect">
              <a:avLst/>
            </a:prstGeom>
            <a:noFill/>
          </p:spPr>
          <p:txBody>
            <a:bodyPr wrap="none" rtlCol="0">
              <a:spAutoFit/>
            </a:bodyPr>
            <a:lstStyle/>
            <a:p>
              <a:r>
                <a:rPr lang="en-US" sz="2400" b="1"/>
                <a:t>Độ lệch chuẩn.</a:t>
              </a:r>
              <a:endParaRPr lang="en-US" sz="3200" b="1">
                <a:latin typeface="Times New Roman" panose="02020603050405020304" pitchFamily="18" charset="0"/>
                <a:cs typeface="Times New Roman" panose="02020603050405020304" pitchFamily="18" charset="0"/>
              </a:endParaRPr>
            </a:p>
          </p:txBody>
        </p:sp>
      </p:grpSp>
      <p:grpSp>
        <p:nvGrpSpPr>
          <p:cNvPr id="70" name="Group 69"/>
          <p:cNvGrpSpPr/>
          <p:nvPr/>
        </p:nvGrpSpPr>
        <p:grpSpPr>
          <a:xfrm>
            <a:off x="249960" y="3042549"/>
            <a:ext cx="11690241" cy="1136733"/>
            <a:chOff x="298106" y="1878882"/>
            <a:chExt cx="11690241" cy="1136733"/>
          </a:xfrm>
        </p:grpSpPr>
        <p:sp>
          <p:nvSpPr>
            <p:cNvPr id="71" name="Rectangle 70"/>
            <p:cNvSpPr/>
            <p:nvPr/>
          </p:nvSpPr>
          <p:spPr>
            <a:xfrm>
              <a:off x="298106" y="1878882"/>
              <a:ext cx="150233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50">
                  <a:ln w="11430"/>
                  <a:solidFill>
                    <a:srgbClr val="FF0000"/>
                  </a:solidFill>
                  <a:effectLst>
                    <a:outerShdw blurRad="76200" dist="50800" dir="5400000" algn="tl" rotWithShape="0">
                      <a:srgbClr val="000000">
                        <a:alpha val="65000"/>
                      </a:srgbClr>
                    </a:outerShdw>
                  </a:effectLst>
                  <a:latin typeface=".VnCentury SchoolbookH" pitchFamily="34" charset="0"/>
                </a:rPr>
                <a:t>3</a:t>
              </a:r>
              <a:r>
                <a:rPr lang="en-US" sz="4400" b="1" cap="none" spc="50">
                  <a:ln w="11430"/>
                  <a:solidFill>
                    <a:srgbClr val="FF0000"/>
                  </a:solidFill>
                  <a:effectLst>
                    <a:outerShdw blurRad="76200" dist="50800" dir="5400000" algn="tl" rotWithShape="0">
                      <a:srgbClr val="000000">
                        <a:alpha val="65000"/>
                      </a:srgbClr>
                    </a:outerShdw>
                  </a:effectLst>
                  <a:latin typeface=".VnCentury SchoolbookH" pitchFamily="34" charset="0"/>
                </a:rPr>
                <a:t>.13.</a:t>
              </a:r>
            </a:p>
          </p:txBody>
        </p:sp>
        <p:sp>
          <p:nvSpPr>
            <p:cNvPr id="72" name="Rectangle 71"/>
            <p:cNvSpPr/>
            <p:nvPr/>
          </p:nvSpPr>
          <p:spPr>
            <a:xfrm>
              <a:off x="1727610" y="2184618"/>
              <a:ext cx="10260737" cy="830997"/>
            </a:xfrm>
            <a:prstGeom prst="rect">
              <a:avLst/>
            </a:prstGeom>
          </p:spPr>
          <p:txBody>
            <a:bodyPr wrap="square">
              <a:spAutoFit/>
            </a:bodyPr>
            <a:lstStyle/>
            <a:p>
              <a:r>
                <a:rPr lang="vi-VN" sz="2400" b="1"/>
                <a:t>Nếu thay tất cả các tần số trong mẫu số liệu ghép nhóm trên bằng 4 thì số đặc trưng nào sau đây không thay đổi?</a:t>
              </a:r>
              <a:endParaRPr lang="en-US" sz="3200" b="1"/>
            </a:p>
          </p:txBody>
        </p:sp>
      </p:grpSp>
      <p:sp>
        <p:nvSpPr>
          <p:cNvPr id="117" name="Rounded Rectangle 116"/>
          <p:cNvSpPr/>
          <p:nvPr/>
        </p:nvSpPr>
        <p:spPr>
          <a:xfrm>
            <a:off x="2220552" y="4562882"/>
            <a:ext cx="4049601" cy="829522"/>
          </a:xfrm>
          <a:prstGeom prst="roundRect">
            <a:avLst>
              <a:gd name="adj" fmla="val 2204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2541704" y="4578730"/>
            <a:ext cx="3728449" cy="657156"/>
            <a:chOff x="2523232" y="2791608"/>
            <a:chExt cx="3728449" cy="657156"/>
          </a:xfrm>
        </p:grpSpPr>
        <p:grpSp>
          <p:nvGrpSpPr>
            <p:cNvPr id="119" name="Group 118"/>
            <p:cNvGrpSpPr/>
            <p:nvPr/>
          </p:nvGrpSpPr>
          <p:grpSpPr>
            <a:xfrm>
              <a:off x="2523232" y="2791608"/>
              <a:ext cx="553425" cy="604390"/>
              <a:chOff x="1174619" y="1927440"/>
              <a:chExt cx="608767" cy="664829"/>
            </a:xfrm>
          </p:grpSpPr>
          <p:sp>
            <p:nvSpPr>
              <p:cNvPr id="121" name="Oval 120"/>
              <p:cNvSpPr/>
              <p:nvPr/>
            </p:nvSpPr>
            <p:spPr>
              <a:xfrm>
                <a:off x="1174619" y="201614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122" name="TextBox 121"/>
              <p:cNvSpPr txBox="1"/>
              <p:nvPr/>
            </p:nvSpPr>
            <p:spPr>
              <a:xfrm>
                <a:off x="1212467" y="1927440"/>
                <a:ext cx="386438" cy="584774"/>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A</a:t>
                </a:r>
              </a:p>
            </p:txBody>
          </p:sp>
        </p:grpSp>
        <p:sp>
          <p:nvSpPr>
            <p:cNvPr id="120" name="TextBox 119"/>
            <p:cNvSpPr txBox="1"/>
            <p:nvPr/>
          </p:nvSpPr>
          <p:spPr>
            <a:xfrm>
              <a:off x="3301835" y="2987099"/>
              <a:ext cx="2949846" cy="461665"/>
            </a:xfrm>
            <a:prstGeom prst="rect">
              <a:avLst/>
            </a:prstGeom>
            <a:noFill/>
          </p:spPr>
          <p:txBody>
            <a:bodyPr wrap="none" rtlCol="0">
              <a:spAutoFit/>
            </a:bodyPr>
            <a:lstStyle/>
            <a:p>
              <a:r>
                <a:rPr lang="en-US" sz="2400" b="1"/>
                <a:t>Khoảng biến thiên.</a:t>
              </a:r>
              <a:endParaRPr lang="en-US" sz="3200" b="1">
                <a:cs typeface="Times New Roman" panose="02020603050405020304" pitchFamily="18" charset="0"/>
              </a:endParaRPr>
            </a:p>
          </p:txBody>
        </p:sp>
      </p:grpSp>
      <p:grpSp>
        <p:nvGrpSpPr>
          <p:cNvPr id="123" name="Group 122"/>
          <p:cNvGrpSpPr/>
          <p:nvPr/>
        </p:nvGrpSpPr>
        <p:grpSpPr>
          <a:xfrm>
            <a:off x="7418184" y="4640978"/>
            <a:ext cx="3763716" cy="632297"/>
            <a:chOff x="4973223" y="2845749"/>
            <a:chExt cx="3763716" cy="632297"/>
          </a:xfrm>
        </p:grpSpPr>
        <p:grpSp>
          <p:nvGrpSpPr>
            <p:cNvPr id="124" name="Group 123"/>
            <p:cNvGrpSpPr/>
            <p:nvPr/>
          </p:nvGrpSpPr>
          <p:grpSpPr>
            <a:xfrm>
              <a:off x="4973223" y="2845749"/>
              <a:ext cx="553425" cy="605794"/>
              <a:chOff x="1174619" y="2722266"/>
              <a:chExt cx="608767" cy="666373"/>
            </a:xfrm>
          </p:grpSpPr>
          <p:sp>
            <p:nvSpPr>
              <p:cNvPr id="126" name="Oval 125"/>
              <p:cNvSpPr/>
              <p:nvPr/>
            </p:nvSpPr>
            <p:spPr>
              <a:xfrm>
                <a:off x="1174619" y="281251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127" name="TextBox 126"/>
              <p:cNvSpPr txBox="1"/>
              <p:nvPr/>
            </p:nvSpPr>
            <p:spPr>
              <a:xfrm>
                <a:off x="1236917" y="2722266"/>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B</a:t>
                </a:r>
              </a:p>
            </p:txBody>
          </p:sp>
        </p:grpSp>
        <p:sp>
          <p:nvSpPr>
            <p:cNvPr id="125" name="TextBox 124"/>
            <p:cNvSpPr txBox="1"/>
            <p:nvPr/>
          </p:nvSpPr>
          <p:spPr>
            <a:xfrm>
              <a:off x="5751826" y="3016381"/>
              <a:ext cx="2985113" cy="461665"/>
            </a:xfrm>
            <a:prstGeom prst="rect">
              <a:avLst/>
            </a:prstGeom>
            <a:noFill/>
          </p:spPr>
          <p:txBody>
            <a:bodyPr wrap="none" rtlCol="0">
              <a:spAutoFit/>
            </a:bodyPr>
            <a:lstStyle/>
            <a:p>
              <a:r>
                <a:rPr lang="en-US" sz="2400" b="1"/>
                <a:t>Khoảng tứ phân vị.</a:t>
              </a:r>
              <a:endParaRPr lang="en-US" sz="3200" b="1">
                <a:latin typeface="Times New Roman" panose="02020603050405020304" pitchFamily="18" charset="0"/>
                <a:cs typeface="Times New Roman" panose="02020603050405020304" pitchFamily="18" charset="0"/>
              </a:endParaRPr>
            </a:p>
          </p:txBody>
        </p:sp>
      </p:grpSp>
      <p:grpSp>
        <p:nvGrpSpPr>
          <p:cNvPr id="128" name="Group 127"/>
          <p:cNvGrpSpPr/>
          <p:nvPr/>
        </p:nvGrpSpPr>
        <p:grpSpPr>
          <a:xfrm>
            <a:off x="2576111" y="5454309"/>
            <a:ext cx="2773285" cy="632296"/>
            <a:chOff x="7420010" y="2845749"/>
            <a:chExt cx="2773285" cy="632296"/>
          </a:xfrm>
        </p:grpSpPr>
        <p:grpSp>
          <p:nvGrpSpPr>
            <p:cNvPr id="129" name="Group 128"/>
            <p:cNvGrpSpPr/>
            <p:nvPr/>
          </p:nvGrpSpPr>
          <p:grpSpPr>
            <a:xfrm>
              <a:off x="7420010" y="2845749"/>
              <a:ext cx="553425" cy="605794"/>
              <a:chOff x="1174619" y="3484866"/>
              <a:chExt cx="608767" cy="666373"/>
            </a:xfrm>
          </p:grpSpPr>
          <p:sp>
            <p:nvSpPr>
              <p:cNvPr id="131" name="Oval 130"/>
              <p:cNvSpPr/>
              <p:nvPr/>
            </p:nvSpPr>
            <p:spPr>
              <a:xfrm>
                <a:off x="1174619" y="3575118"/>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132" name="TextBox 131"/>
              <p:cNvSpPr txBox="1"/>
              <p:nvPr/>
            </p:nvSpPr>
            <p:spPr>
              <a:xfrm>
                <a:off x="1208843" y="3484866"/>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C</a:t>
                </a:r>
              </a:p>
            </p:txBody>
          </p:sp>
        </p:grpSp>
        <p:sp>
          <p:nvSpPr>
            <p:cNvPr id="130" name="TextBox 129"/>
            <p:cNvSpPr txBox="1"/>
            <p:nvPr/>
          </p:nvSpPr>
          <p:spPr>
            <a:xfrm>
              <a:off x="8200442" y="3016380"/>
              <a:ext cx="1992853" cy="461665"/>
            </a:xfrm>
            <a:prstGeom prst="rect">
              <a:avLst/>
            </a:prstGeom>
            <a:noFill/>
          </p:spPr>
          <p:txBody>
            <a:bodyPr wrap="none" rtlCol="0">
              <a:spAutoFit/>
            </a:bodyPr>
            <a:lstStyle/>
            <a:p>
              <a:r>
                <a:rPr lang="vi-VN" sz="2400" b="1"/>
                <a:t>Phương sai.</a:t>
              </a:r>
              <a:endParaRPr lang="en-US" sz="3200" b="1">
                <a:latin typeface="Times New Roman" panose="02020603050405020304" pitchFamily="18" charset="0"/>
                <a:cs typeface="Times New Roman" panose="02020603050405020304" pitchFamily="18" charset="0"/>
              </a:endParaRPr>
            </a:p>
          </p:txBody>
        </p:sp>
      </p:grpSp>
      <p:grpSp>
        <p:nvGrpSpPr>
          <p:cNvPr id="133" name="Group 132"/>
          <p:cNvGrpSpPr/>
          <p:nvPr/>
        </p:nvGrpSpPr>
        <p:grpSpPr>
          <a:xfrm>
            <a:off x="7474819" y="5630989"/>
            <a:ext cx="3153423" cy="605794"/>
            <a:chOff x="9866797" y="2872252"/>
            <a:chExt cx="3153423" cy="605794"/>
          </a:xfrm>
        </p:grpSpPr>
        <p:grpSp>
          <p:nvGrpSpPr>
            <p:cNvPr id="134" name="Group 133"/>
            <p:cNvGrpSpPr/>
            <p:nvPr/>
          </p:nvGrpSpPr>
          <p:grpSpPr>
            <a:xfrm>
              <a:off x="9866797" y="2872252"/>
              <a:ext cx="553425" cy="605794"/>
              <a:chOff x="1174748" y="4259154"/>
              <a:chExt cx="608767" cy="666373"/>
            </a:xfrm>
          </p:grpSpPr>
          <p:sp>
            <p:nvSpPr>
              <p:cNvPr id="136" name="Oval 135"/>
              <p:cNvSpPr/>
              <p:nvPr/>
            </p:nvSpPr>
            <p:spPr>
              <a:xfrm>
                <a:off x="1174748" y="4349406"/>
                <a:ext cx="608767" cy="576121"/>
              </a:xfrm>
              <a:prstGeom prst="ellipse">
                <a:avLst/>
              </a:prstGeom>
              <a:solidFill>
                <a:schemeClr val="bg1"/>
              </a:solidFill>
              <a:ln w="76200">
                <a:solidFill>
                  <a:srgbClr val="0070C0"/>
                </a:solidFill>
              </a:ln>
              <a:scene3d>
                <a:camera prst="orthographicFront"/>
                <a:lightRig rig="threePt" dir="t">
                  <a:rot lat="0" lon="0" rev="1200000"/>
                </a:lightRig>
              </a:scene3d>
              <a:sp3d prstMaterial="softEdge">
                <a:bevelT w="50800"/>
                <a:bevelB w="8255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70C0"/>
                  </a:solidFill>
                </a:endParaRPr>
              </a:p>
            </p:txBody>
          </p:sp>
          <p:sp>
            <p:nvSpPr>
              <p:cNvPr id="137" name="TextBox 136"/>
              <p:cNvSpPr txBox="1"/>
              <p:nvPr/>
            </p:nvSpPr>
            <p:spPr>
              <a:xfrm>
                <a:off x="1225014" y="4259154"/>
                <a:ext cx="386438" cy="584775"/>
              </a:xfrm>
              <a:prstGeom prst="rect">
                <a:avLst/>
              </a:prstGeom>
              <a:noFill/>
            </p:spPr>
            <p:txBody>
              <a:bodyPr wrap="square" rtlCol="0">
                <a:spAutoFit/>
                <a:scene3d>
                  <a:camera prst="orthographicFront"/>
                  <a:lightRig rig="soft" dir="t">
                    <a:rot lat="0" lon="0" rev="0"/>
                  </a:lightRig>
                </a:scene3d>
                <a:sp3d extrusionH="57150">
                  <a:bevelT w="158750" h="38100"/>
                </a:sp3d>
              </a:bodyPr>
              <a:lstStyle/>
              <a:p>
                <a:r>
                  <a:rPr lang="en-US" sz="3200" b="1">
                    <a:ln w="9525">
                      <a:solidFill>
                        <a:schemeClr val="bg1"/>
                      </a:solidFill>
                    </a:ln>
                    <a:solidFill>
                      <a:srgbClr val="0070C0"/>
                    </a:solidFill>
                    <a:effectLst>
                      <a:outerShdw blurRad="25400" dist="25400" dir="5400000" algn="t" rotWithShape="0">
                        <a:prstClr val="black">
                          <a:alpha val="47000"/>
                        </a:prstClr>
                      </a:outerShdw>
                    </a:effectLst>
                    <a:latin typeface="VNI-DOS Sample Font " pitchFamily="2" charset="0"/>
                    <a:cs typeface="Times New Roman" panose="02020603050405020304" pitchFamily="18" charset="0"/>
                  </a:rPr>
                  <a:t>D</a:t>
                </a:r>
              </a:p>
            </p:txBody>
          </p:sp>
        </p:grpSp>
        <p:sp>
          <p:nvSpPr>
            <p:cNvPr id="135" name="TextBox 134"/>
            <p:cNvSpPr txBox="1"/>
            <p:nvPr/>
          </p:nvSpPr>
          <p:spPr>
            <a:xfrm>
              <a:off x="10649058" y="2985338"/>
              <a:ext cx="2371162" cy="461665"/>
            </a:xfrm>
            <a:prstGeom prst="rect">
              <a:avLst/>
            </a:prstGeom>
            <a:noFill/>
          </p:spPr>
          <p:txBody>
            <a:bodyPr wrap="none" rtlCol="0">
              <a:spAutoFit/>
            </a:bodyPr>
            <a:lstStyle/>
            <a:p>
              <a:r>
                <a:rPr lang="en-US" sz="2400" b="1"/>
                <a:t>Độ lệch chuẩn.</a:t>
              </a:r>
              <a:endParaRPr lang="en-US" sz="32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778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heel(1)">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wipe(left)">
                                      <p:cBhvr>
                                        <p:cTn id="37" dur="500"/>
                                        <p:tgtEl>
                                          <p:spTgt spid="118"/>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23"/>
                                        </p:tgtEl>
                                        <p:attrNameLst>
                                          <p:attrName>style.visibility</p:attrName>
                                        </p:attrNameLst>
                                      </p:cBhvr>
                                      <p:to>
                                        <p:strVal val="visible"/>
                                      </p:to>
                                    </p:set>
                                    <p:animEffect transition="in" filter="wipe(left)">
                                      <p:cBhvr>
                                        <p:cTn id="41" dur="500"/>
                                        <p:tgtEl>
                                          <p:spTgt spid="123"/>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wipe(left)">
                                      <p:cBhvr>
                                        <p:cTn id="45" dur="500"/>
                                        <p:tgtEl>
                                          <p:spTgt spid="128"/>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wipe(left)">
                                      <p:cBhvr>
                                        <p:cTn id="49" dur="500"/>
                                        <p:tgtEl>
                                          <p:spTgt spid="133"/>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wheel(1)">
                                      <p:cBhvr>
                                        <p:cTn id="5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111958"/>
            <a:ext cx="12099072" cy="1738770"/>
            <a:chOff x="-252274" y="4905332"/>
            <a:chExt cx="12099072" cy="1738770"/>
          </a:xfrm>
        </p:grpSpPr>
        <p:sp>
          <p:nvSpPr>
            <p:cNvPr id="4" name="Rounded Rectangle 3"/>
            <p:cNvSpPr/>
            <p:nvPr/>
          </p:nvSpPr>
          <p:spPr>
            <a:xfrm>
              <a:off x="459301" y="4922893"/>
              <a:ext cx="11387497" cy="172120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5" name="Oval 4"/>
            <p:cNvSpPr/>
            <p:nvPr/>
          </p:nvSpPr>
          <p:spPr>
            <a:xfrm>
              <a:off x="-126019" y="4905332"/>
              <a:ext cx="1633016" cy="1738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2274" y="4968299"/>
              <a:ext cx="1661530" cy="15905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6019" y="5261627"/>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a:ln w="11430"/>
                  <a:solidFill>
                    <a:srgbClr val="FF0000"/>
                  </a:solidFill>
                  <a:effectLst>
                    <a:outerShdw blurRad="76200" dist="50800" dir="5400000" algn="tl" rotWithShape="0">
                      <a:srgbClr val="000000">
                        <a:alpha val="65000"/>
                      </a:srgbClr>
                    </a:outerShdw>
                  </a:effectLst>
                  <a:latin typeface=".VnCentury SchoolbookH" pitchFamily="34" charset="0"/>
                </a:rPr>
                <a:t>3.14</a:t>
              </a:r>
            </a:p>
          </p:txBody>
        </p:sp>
      </p:grpSp>
      <p:pic>
        <p:nvPicPr>
          <p:cNvPr id="27" name="Picture 26"/>
          <p:cNvPicPr>
            <a:picLocks noChangeAspect="1"/>
          </p:cNvPicPr>
          <p:nvPr/>
        </p:nvPicPr>
        <p:blipFill>
          <a:blip r:embed="rId3"/>
          <a:stretch>
            <a:fillRect/>
          </a:stretch>
        </p:blipFill>
        <p:spPr>
          <a:xfrm>
            <a:off x="5729288" y="3142919"/>
            <a:ext cx="1236471" cy="296056"/>
          </a:xfrm>
          <a:prstGeom prst="rect">
            <a:avLst/>
          </a:prstGeom>
        </p:spPr>
      </p:pic>
      <p:sp>
        <p:nvSpPr>
          <p:cNvPr id="2" name="Rectangle 1"/>
          <p:cNvSpPr/>
          <p:nvPr/>
        </p:nvSpPr>
        <p:spPr>
          <a:xfrm>
            <a:off x="1846714" y="208962"/>
            <a:ext cx="10252358" cy="1569660"/>
          </a:xfrm>
          <a:prstGeom prst="rect">
            <a:avLst/>
          </a:prstGeom>
        </p:spPr>
        <p:txBody>
          <a:bodyPr wrap="square">
            <a:spAutoFit/>
          </a:bodyPr>
          <a:lstStyle/>
          <a:p>
            <a:r>
              <a:rPr lang="vi-VN" sz="2400"/>
              <a:t>Để đánh giá chất lượng một loại pin điện thoại mới, người ta ghi lại thời gian nghe nhạc liên tục của điện thoại được sạc đầy pin cho đến khi hết pin cho kết quả </a:t>
            </a:r>
            <a:r>
              <a:rPr lang="en-US" sz="2400"/>
              <a:t>(bảng</a:t>
            </a:r>
            <a:r>
              <a:rPr lang="vi-VN" sz="2400"/>
              <a:t> sau</a:t>
            </a:r>
            <a:r>
              <a:rPr lang="en-US" sz="2400"/>
              <a:t>). Tính khoảng biến thiên, khoảng tứ phân vị và độ lệch chuẩn của mẫu số liệu ghép nhóm trên.</a:t>
            </a:r>
          </a:p>
        </p:txBody>
      </p:sp>
      <p:graphicFrame>
        <p:nvGraphicFramePr>
          <p:cNvPr id="10" name="Table 9"/>
          <p:cNvGraphicFramePr>
            <a:graphicFrameLocks noGrp="1"/>
          </p:cNvGraphicFramePr>
          <p:nvPr>
            <p:extLst>
              <p:ext uri="{D42A27DB-BD31-4B8C-83A1-F6EECF244321}">
                <p14:modId xmlns:p14="http://schemas.microsoft.com/office/powerpoint/2010/main" val="2934112024"/>
              </p:ext>
            </p:extLst>
          </p:nvPr>
        </p:nvGraphicFramePr>
        <p:xfrm>
          <a:off x="1579604" y="1953314"/>
          <a:ext cx="10431776" cy="1112520"/>
        </p:xfrm>
        <a:graphic>
          <a:graphicData uri="http://schemas.openxmlformats.org/drawingml/2006/table">
            <a:tbl>
              <a:tblPr firstRow="1" bandRow="1">
                <a:tableStyleId>{5C22544A-7EE6-4342-B048-85BDC9FD1C3A}</a:tableStyleId>
              </a:tblPr>
              <a:tblGrid>
                <a:gridCol w="4170347">
                  <a:extLst>
                    <a:ext uri="{9D8B030D-6E8A-4147-A177-3AD203B41FA5}">
                      <a16:colId xmlns:a16="http://schemas.microsoft.com/office/drawing/2014/main" val="1559594808"/>
                    </a:ext>
                  </a:extLst>
                </a:gridCol>
                <a:gridCol w="1311355">
                  <a:extLst>
                    <a:ext uri="{9D8B030D-6E8A-4147-A177-3AD203B41FA5}">
                      <a16:colId xmlns:a16="http://schemas.microsoft.com/office/drawing/2014/main" val="2631087138"/>
                    </a:ext>
                  </a:extLst>
                </a:gridCol>
                <a:gridCol w="1323170">
                  <a:extLst>
                    <a:ext uri="{9D8B030D-6E8A-4147-A177-3AD203B41FA5}">
                      <a16:colId xmlns:a16="http://schemas.microsoft.com/office/drawing/2014/main" val="129840922"/>
                    </a:ext>
                  </a:extLst>
                </a:gridCol>
                <a:gridCol w="1264099">
                  <a:extLst>
                    <a:ext uri="{9D8B030D-6E8A-4147-A177-3AD203B41FA5}">
                      <a16:colId xmlns:a16="http://schemas.microsoft.com/office/drawing/2014/main" val="1557675675"/>
                    </a:ext>
                  </a:extLst>
                </a:gridCol>
                <a:gridCol w="1228657">
                  <a:extLst>
                    <a:ext uri="{9D8B030D-6E8A-4147-A177-3AD203B41FA5}">
                      <a16:colId xmlns:a16="http://schemas.microsoft.com/office/drawing/2014/main" val="1380425363"/>
                    </a:ext>
                  </a:extLst>
                </a:gridCol>
                <a:gridCol w="1134148">
                  <a:extLst>
                    <a:ext uri="{9D8B030D-6E8A-4147-A177-3AD203B41FA5}">
                      <a16:colId xmlns:a16="http://schemas.microsoft.com/office/drawing/2014/main" val="3187293060"/>
                    </a:ext>
                  </a:extLst>
                </a:gridCol>
              </a:tblGrid>
              <a:tr h="370840">
                <a:tc>
                  <a:txBody>
                    <a:bodyPr/>
                    <a:lstStyle/>
                    <a:p>
                      <a:pPr algn="just"/>
                      <a:r>
                        <a:rPr lang="en-US" sz="2400">
                          <a:solidFill>
                            <a:schemeClr val="bg1"/>
                          </a:solidFill>
                          <a:effectLst/>
                        </a:rPr>
                        <a:t>Thời gian </a:t>
                      </a:r>
                      <a:r>
                        <a:rPr lang="en-US" sz="2400" b="0">
                          <a:solidFill>
                            <a:schemeClr val="bg1"/>
                          </a:solidFill>
                          <a:effectLst/>
                        </a:rPr>
                        <a:t>(giờ)</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[5; 5,5)</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[5,5; 6)</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[6; 6,5)</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[6,5; 7)</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[7; 7,5)</a:t>
                      </a:r>
                    </a:p>
                  </a:txBody>
                  <a:tcPr marL="0" marR="0" marT="0" marB="0" anchor="ctr"/>
                </a:tc>
                <a:extLst>
                  <a:ext uri="{0D108BD9-81ED-4DB2-BD59-A6C34878D82A}">
                    <a16:rowId xmlns:a16="http://schemas.microsoft.com/office/drawing/2014/main" val="2223611997"/>
                  </a:ext>
                </a:extLst>
              </a:tr>
              <a:tr h="370840">
                <a:tc>
                  <a:txBody>
                    <a:bodyPr/>
                    <a:lstStyle/>
                    <a:p>
                      <a:pPr algn="just"/>
                      <a:r>
                        <a:rPr lang="en-US" sz="2400" b="1">
                          <a:solidFill>
                            <a:srgbClr val="000000"/>
                          </a:solidFill>
                          <a:effectLst/>
                        </a:rPr>
                        <a:t>Giá trị đại diện</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5,25</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5,75</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6,25</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6,75</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7,25</a:t>
                      </a:r>
                    </a:p>
                  </a:txBody>
                  <a:tcPr marL="0" marR="0" marT="0" marB="0" anchor="ctr"/>
                </a:tc>
                <a:extLst>
                  <a:ext uri="{0D108BD9-81ED-4DB2-BD59-A6C34878D82A}">
                    <a16:rowId xmlns:a16="http://schemas.microsoft.com/office/drawing/2014/main" val="167449299"/>
                  </a:ext>
                </a:extLst>
              </a:tr>
              <a:tr h="370840">
                <a:tc>
                  <a:txBody>
                    <a:bodyPr/>
                    <a:lstStyle/>
                    <a:p>
                      <a:pPr algn="just"/>
                      <a:r>
                        <a:rPr lang="en-US" sz="2400" b="1">
                          <a:solidFill>
                            <a:srgbClr val="000000"/>
                          </a:solidFill>
                          <a:effectLst/>
                        </a:rPr>
                        <a:t>Số chiếc điện thoại </a:t>
                      </a:r>
                      <a:r>
                        <a:rPr lang="en-US" sz="2400" b="0">
                          <a:solidFill>
                            <a:srgbClr val="000000"/>
                          </a:solidFill>
                          <a:effectLst/>
                        </a:rPr>
                        <a:t>(tần số)</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2</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8</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15</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10</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5</a:t>
                      </a:r>
                    </a:p>
                  </a:txBody>
                  <a:tcPr marL="0" marR="0" marT="0" marB="0" anchor="ctr"/>
                </a:tc>
                <a:extLst>
                  <a:ext uri="{0D108BD9-81ED-4DB2-BD59-A6C34878D82A}">
                    <a16:rowId xmlns:a16="http://schemas.microsoft.com/office/drawing/2014/main" val="2176711071"/>
                  </a:ext>
                </a:extLst>
              </a:tr>
            </a:tbl>
          </a:graphicData>
        </a:graphic>
      </p:graphicFrame>
      <p:sp>
        <p:nvSpPr>
          <p:cNvPr id="13" name="Rectangle 12"/>
          <p:cNvSpPr/>
          <p:nvPr/>
        </p:nvSpPr>
        <p:spPr>
          <a:xfrm>
            <a:off x="6115663" y="3500977"/>
            <a:ext cx="1806905" cy="461665"/>
          </a:xfrm>
          <a:prstGeom prst="rect">
            <a:avLst/>
          </a:prstGeom>
        </p:spPr>
        <p:txBody>
          <a:bodyPr wrap="none">
            <a:spAutoFit/>
          </a:bodyPr>
          <a:lstStyle/>
          <a:p>
            <a:r>
              <a:rPr lang="vi-VN" sz="2400"/>
              <a:t>Cỡ mẫu </a:t>
            </a:r>
            <a:r>
              <a:rPr lang="en-US" sz="2400">
                <a:solidFill>
                  <a:srgbClr val="FF0000"/>
                </a:solidFill>
                <a:latin typeface="Times New Roman" panose="02020603050405020304" pitchFamily="18" charset="0"/>
                <a:cs typeface="Times New Roman" panose="02020603050405020304" pitchFamily="18" charset="0"/>
              </a:rPr>
              <a:t>40</a:t>
            </a:r>
            <a:r>
              <a:rPr lang="en-US" sz="2400"/>
              <a:t>.</a:t>
            </a:r>
            <a:endParaRPr lang="vi-VN" sz="2400"/>
          </a:p>
        </p:txBody>
      </p:sp>
      <p:grpSp>
        <p:nvGrpSpPr>
          <p:cNvPr id="31" name="Group 30"/>
          <p:cNvGrpSpPr/>
          <p:nvPr/>
        </p:nvGrpSpPr>
        <p:grpSpPr>
          <a:xfrm>
            <a:off x="1227498" y="4722813"/>
            <a:ext cx="6308365" cy="766762"/>
            <a:chOff x="1227498" y="4722813"/>
            <a:chExt cx="6308365" cy="766762"/>
          </a:xfrm>
        </p:grpSpPr>
        <p:sp>
          <p:nvSpPr>
            <p:cNvPr id="16" name="Rectangle 15"/>
            <p:cNvSpPr/>
            <p:nvPr/>
          </p:nvSpPr>
          <p:spPr>
            <a:xfrm>
              <a:off x="1227498" y="4862981"/>
              <a:ext cx="2803973" cy="461665"/>
            </a:xfrm>
            <a:prstGeom prst="rect">
              <a:avLst/>
            </a:prstGeom>
          </p:spPr>
          <p:txBody>
            <a:bodyPr wrap="none">
              <a:spAutoFit/>
            </a:bodyPr>
            <a:lstStyle/>
            <a:p>
              <a:r>
                <a:rPr lang="vi-VN" sz="2400"/>
                <a:t>Tứ phân vị thứ ba</a:t>
              </a:r>
              <a:r>
                <a:rPr lang="en-US" sz="2400"/>
                <a:t>: </a:t>
              </a:r>
              <a:endParaRPr lang="vi-VN" sz="2400"/>
            </a:p>
          </p:txBody>
        </p:sp>
        <p:graphicFrame>
          <p:nvGraphicFramePr>
            <p:cNvPr id="18" name="Object 17"/>
            <p:cNvGraphicFramePr>
              <a:graphicFrameLocks noChangeAspect="1"/>
            </p:cNvGraphicFramePr>
            <p:nvPr>
              <p:extLst>
                <p:ext uri="{D42A27DB-BD31-4B8C-83A1-F6EECF244321}">
                  <p14:modId xmlns:p14="http://schemas.microsoft.com/office/powerpoint/2010/main" val="852708194"/>
                </p:ext>
              </p:extLst>
            </p:nvPr>
          </p:nvGraphicFramePr>
          <p:xfrm>
            <a:off x="3922713" y="4722813"/>
            <a:ext cx="3613150" cy="766762"/>
          </p:xfrm>
          <a:graphic>
            <a:graphicData uri="http://schemas.openxmlformats.org/presentationml/2006/ole">
              <mc:AlternateContent xmlns:mc="http://schemas.openxmlformats.org/markup-compatibility/2006">
                <mc:Choice xmlns:v="urn:schemas-microsoft-com:vml" Requires="v">
                  <p:oleObj spid="_x0000_s1369" name="Equation" r:id="rId4" imgW="1854000" imgH="393480" progId="Equation.DSMT4">
                    <p:embed/>
                  </p:oleObj>
                </mc:Choice>
                <mc:Fallback>
                  <p:oleObj name="Equation" r:id="rId4" imgW="1854000" imgH="393480" progId="Equation.DSMT4">
                    <p:embed/>
                    <p:pic>
                      <p:nvPicPr>
                        <p:cNvPr id="0" name=""/>
                        <p:cNvPicPr/>
                        <p:nvPr/>
                      </p:nvPicPr>
                      <p:blipFill>
                        <a:blip r:embed="rId5"/>
                        <a:stretch>
                          <a:fillRect/>
                        </a:stretch>
                      </p:blipFill>
                      <p:spPr>
                        <a:xfrm>
                          <a:off x="3922713" y="4722813"/>
                          <a:ext cx="3613150" cy="766762"/>
                        </a:xfrm>
                        <a:prstGeom prst="rect">
                          <a:avLst/>
                        </a:prstGeom>
                      </p:spPr>
                    </p:pic>
                  </p:oleObj>
                </mc:Fallback>
              </mc:AlternateContent>
            </a:graphicData>
          </a:graphic>
        </p:graphicFrame>
      </p:grpSp>
      <p:grpSp>
        <p:nvGrpSpPr>
          <p:cNvPr id="30" name="Group 29"/>
          <p:cNvGrpSpPr/>
          <p:nvPr/>
        </p:nvGrpSpPr>
        <p:grpSpPr>
          <a:xfrm>
            <a:off x="1295232" y="3486156"/>
            <a:ext cx="4812805" cy="463041"/>
            <a:chOff x="1475854" y="3483602"/>
            <a:chExt cx="4812805" cy="463041"/>
          </a:xfrm>
        </p:grpSpPr>
        <p:sp>
          <p:nvSpPr>
            <p:cNvPr id="12" name="Rectangle 11"/>
            <p:cNvSpPr/>
            <p:nvPr/>
          </p:nvSpPr>
          <p:spPr>
            <a:xfrm>
              <a:off x="1475854" y="3483602"/>
              <a:ext cx="2847882" cy="461665"/>
            </a:xfrm>
            <a:prstGeom prst="rect">
              <a:avLst/>
            </a:prstGeom>
          </p:spPr>
          <p:txBody>
            <a:bodyPr wrap="square">
              <a:spAutoFit/>
            </a:bodyPr>
            <a:lstStyle/>
            <a:p>
              <a:r>
                <a:rPr lang="vi-VN" sz="2400"/>
                <a:t>Khoảng biến thiên: </a:t>
              </a:r>
            </a:p>
          </p:txBody>
        </p:sp>
        <p:graphicFrame>
          <p:nvGraphicFramePr>
            <p:cNvPr id="40" name="Object 39"/>
            <p:cNvGraphicFramePr>
              <a:graphicFrameLocks noChangeAspect="1"/>
            </p:cNvGraphicFramePr>
            <p:nvPr>
              <p:extLst>
                <p:ext uri="{D42A27DB-BD31-4B8C-83A1-F6EECF244321}">
                  <p14:modId xmlns:p14="http://schemas.microsoft.com/office/powerpoint/2010/main" val="2984706267"/>
                </p:ext>
              </p:extLst>
            </p:nvPr>
          </p:nvGraphicFramePr>
          <p:xfrm>
            <a:off x="4159821" y="3551356"/>
            <a:ext cx="2128838" cy="395287"/>
          </p:xfrm>
          <a:graphic>
            <a:graphicData uri="http://schemas.openxmlformats.org/presentationml/2006/ole">
              <mc:AlternateContent xmlns:mc="http://schemas.openxmlformats.org/markup-compatibility/2006">
                <mc:Choice xmlns:v="urn:schemas-microsoft-com:vml" Requires="v">
                  <p:oleObj spid="_x0000_s1370" name="Equation" r:id="rId6" imgW="1091880" imgH="203040" progId="Equation.DSMT4">
                    <p:embed/>
                  </p:oleObj>
                </mc:Choice>
                <mc:Fallback>
                  <p:oleObj name="Equation" r:id="rId6" imgW="1091880" imgH="203040" progId="Equation.DSMT4">
                    <p:embed/>
                    <p:pic>
                      <p:nvPicPr>
                        <p:cNvPr id="18" name="Object 17"/>
                        <p:cNvPicPr/>
                        <p:nvPr/>
                      </p:nvPicPr>
                      <p:blipFill>
                        <a:blip r:embed="rId7"/>
                        <a:stretch>
                          <a:fillRect/>
                        </a:stretch>
                      </p:blipFill>
                      <p:spPr>
                        <a:xfrm>
                          <a:off x="4159821" y="3551356"/>
                          <a:ext cx="2128838" cy="395287"/>
                        </a:xfrm>
                        <a:prstGeom prst="rect">
                          <a:avLst/>
                        </a:prstGeom>
                      </p:spPr>
                    </p:pic>
                  </p:oleObj>
                </mc:Fallback>
              </mc:AlternateContent>
            </a:graphicData>
          </a:graphic>
        </p:graphicFrame>
      </p:grpSp>
      <p:grpSp>
        <p:nvGrpSpPr>
          <p:cNvPr id="29" name="Group 28"/>
          <p:cNvGrpSpPr/>
          <p:nvPr/>
        </p:nvGrpSpPr>
        <p:grpSpPr>
          <a:xfrm>
            <a:off x="1227498" y="4014668"/>
            <a:ext cx="10690952" cy="766762"/>
            <a:chOff x="1408120" y="3992563"/>
            <a:chExt cx="10690952" cy="766762"/>
          </a:xfrm>
        </p:grpSpPr>
        <p:sp>
          <p:nvSpPr>
            <p:cNvPr id="11" name="Rectangle 10"/>
            <p:cNvSpPr/>
            <p:nvPr/>
          </p:nvSpPr>
          <p:spPr>
            <a:xfrm>
              <a:off x="1408120" y="4116248"/>
              <a:ext cx="10690952" cy="461665"/>
            </a:xfrm>
            <a:prstGeom prst="rect">
              <a:avLst/>
            </a:prstGeom>
          </p:spPr>
          <p:txBody>
            <a:bodyPr wrap="square">
              <a:spAutoFit/>
            </a:bodyPr>
            <a:lstStyle/>
            <a:p>
              <a:r>
                <a:rPr lang="vi-VN" sz="2400"/>
                <a:t>Tứ phân vị thứ nhất</a:t>
              </a:r>
              <a:r>
                <a:rPr lang="en-US" sz="2400"/>
                <a:t> mẫu số liệu gốc là               </a:t>
              </a:r>
              <a:r>
                <a:rPr lang="vi-VN" sz="2400"/>
                <a:t>   </a:t>
              </a:r>
            </a:p>
          </p:txBody>
        </p:sp>
        <p:graphicFrame>
          <p:nvGraphicFramePr>
            <p:cNvPr id="42" name="Object 41"/>
            <p:cNvGraphicFramePr>
              <a:graphicFrameLocks noChangeAspect="1"/>
            </p:cNvGraphicFramePr>
            <p:nvPr>
              <p:extLst>
                <p:ext uri="{D42A27DB-BD31-4B8C-83A1-F6EECF244321}">
                  <p14:modId xmlns:p14="http://schemas.microsoft.com/office/powerpoint/2010/main" val="1410866217"/>
                </p:ext>
              </p:extLst>
            </p:nvPr>
          </p:nvGraphicFramePr>
          <p:xfrm>
            <a:off x="6803844" y="3992563"/>
            <a:ext cx="1162050" cy="766762"/>
          </p:xfrm>
          <a:graphic>
            <a:graphicData uri="http://schemas.openxmlformats.org/presentationml/2006/ole">
              <mc:AlternateContent xmlns:mc="http://schemas.openxmlformats.org/markup-compatibility/2006">
                <mc:Choice xmlns:v="urn:schemas-microsoft-com:vml" Requires="v">
                  <p:oleObj spid="_x0000_s1371" name="Equation" r:id="rId8" imgW="596880" imgH="393480" progId="Equation.DSMT4">
                    <p:embed/>
                  </p:oleObj>
                </mc:Choice>
                <mc:Fallback>
                  <p:oleObj name="Equation" r:id="rId8" imgW="596880" imgH="393480" progId="Equation.DSMT4">
                    <p:embed/>
                    <p:pic>
                      <p:nvPicPr>
                        <p:cNvPr id="41" name="Object 40"/>
                        <p:cNvPicPr/>
                        <p:nvPr/>
                      </p:nvPicPr>
                      <p:blipFill>
                        <a:blip r:embed="rId9"/>
                        <a:stretch>
                          <a:fillRect/>
                        </a:stretch>
                      </p:blipFill>
                      <p:spPr>
                        <a:xfrm>
                          <a:off x="6803844" y="3992563"/>
                          <a:ext cx="1162050" cy="766762"/>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435230413"/>
                </p:ext>
              </p:extLst>
            </p:nvPr>
          </p:nvGraphicFramePr>
          <p:xfrm>
            <a:off x="7906275" y="4088525"/>
            <a:ext cx="4105105" cy="493712"/>
          </p:xfrm>
          <a:graphic>
            <a:graphicData uri="http://schemas.openxmlformats.org/presentationml/2006/ole">
              <mc:AlternateContent xmlns:mc="http://schemas.openxmlformats.org/markup-compatibility/2006">
                <mc:Choice xmlns:v="urn:schemas-microsoft-com:vml" Requires="v">
                  <p:oleObj spid="_x0000_s1372" name="Equation" r:id="rId10" imgW="2197080" imgH="253800" progId="Equation.DSMT4">
                    <p:embed/>
                  </p:oleObj>
                </mc:Choice>
                <mc:Fallback>
                  <p:oleObj name="Equation" r:id="rId10" imgW="2197080" imgH="253800" progId="Equation.DSMT4">
                    <p:embed/>
                    <p:pic>
                      <p:nvPicPr>
                        <p:cNvPr id="42" name="Object 41"/>
                        <p:cNvPicPr/>
                        <p:nvPr/>
                      </p:nvPicPr>
                      <p:blipFill>
                        <a:blip r:embed="rId11"/>
                        <a:stretch>
                          <a:fillRect/>
                        </a:stretch>
                      </p:blipFill>
                      <p:spPr>
                        <a:xfrm>
                          <a:off x="7906275" y="4088525"/>
                          <a:ext cx="4105105" cy="493712"/>
                        </a:xfrm>
                        <a:prstGeom prst="rect">
                          <a:avLst/>
                        </a:prstGeom>
                      </p:spPr>
                    </p:pic>
                  </p:oleObj>
                </mc:Fallback>
              </mc:AlternateContent>
            </a:graphicData>
          </a:graphic>
        </p:graphicFrame>
      </p:grpSp>
      <p:grpSp>
        <p:nvGrpSpPr>
          <p:cNvPr id="44" name="Group 43"/>
          <p:cNvGrpSpPr/>
          <p:nvPr/>
        </p:nvGrpSpPr>
        <p:grpSpPr>
          <a:xfrm>
            <a:off x="7497763" y="4862980"/>
            <a:ext cx="3964332" cy="500742"/>
            <a:chOff x="7497763" y="4862980"/>
            <a:chExt cx="3964332" cy="500742"/>
          </a:xfrm>
        </p:grpSpPr>
        <p:sp>
          <p:nvSpPr>
            <p:cNvPr id="17" name="Rectangle 16"/>
            <p:cNvSpPr/>
            <p:nvPr/>
          </p:nvSpPr>
          <p:spPr>
            <a:xfrm>
              <a:off x="7497763" y="4862980"/>
              <a:ext cx="2702984" cy="461665"/>
            </a:xfrm>
            <a:prstGeom prst="rect">
              <a:avLst/>
            </a:prstGeom>
          </p:spPr>
          <p:txBody>
            <a:bodyPr wrap="none">
              <a:spAutoFit/>
            </a:bodyPr>
            <a:lstStyle/>
            <a:p>
              <a:r>
                <a:rPr lang="en-US" sz="2400"/>
                <a:t>K</a:t>
              </a:r>
              <a:r>
                <a:rPr lang="vi-VN" sz="2400"/>
                <a:t>hoảng tứ phân vị</a:t>
              </a:r>
            </a:p>
          </p:txBody>
        </p:sp>
        <p:graphicFrame>
          <p:nvGraphicFramePr>
            <p:cNvPr id="32" name="Object 31"/>
            <p:cNvGraphicFramePr>
              <a:graphicFrameLocks noChangeAspect="1"/>
            </p:cNvGraphicFramePr>
            <p:nvPr>
              <p:extLst>
                <p:ext uri="{D42A27DB-BD31-4B8C-83A1-F6EECF244321}">
                  <p14:modId xmlns:p14="http://schemas.microsoft.com/office/powerpoint/2010/main" val="3837461899"/>
                </p:ext>
              </p:extLst>
            </p:nvPr>
          </p:nvGraphicFramePr>
          <p:xfrm>
            <a:off x="10174633" y="4893822"/>
            <a:ext cx="1287462" cy="469900"/>
          </p:xfrm>
          <a:graphic>
            <a:graphicData uri="http://schemas.openxmlformats.org/presentationml/2006/ole">
              <mc:AlternateContent xmlns:mc="http://schemas.openxmlformats.org/markup-compatibility/2006">
                <mc:Choice xmlns:v="urn:schemas-microsoft-com:vml" Requires="v">
                  <p:oleObj spid="_x0000_s1373" name="Equation" r:id="rId12" imgW="660240" imgH="241200" progId="Equation.DSMT4">
                    <p:embed/>
                  </p:oleObj>
                </mc:Choice>
                <mc:Fallback>
                  <p:oleObj name="Equation" r:id="rId12" imgW="660240" imgH="241200" progId="Equation.DSMT4">
                    <p:embed/>
                    <p:pic>
                      <p:nvPicPr>
                        <p:cNvPr id="0" name=""/>
                        <p:cNvPicPr/>
                        <p:nvPr/>
                      </p:nvPicPr>
                      <p:blipFill>
                        <a:blip r:embed="rId13"/>
                        <a:stretch>
                          <a:fillRect/>
                        </a:stretch>
                      </p:blipFill>
                      <p:spPr>
                        <a:xfrm>
                          <a:off x="10174633" y="4893822"/>
                          <a:ext cx="1287462" cy="469900"/>
                        </a:xfrm>
                        <a:prstGeom prst="rect">
                          <a:avLst/>
                        </a:prstGeom>
                      </p:spPr>
                    </p:pic>
                  </p:oleObj>
                </mc:Fallback>
              </mc:AlternateContent>
            </a:graphicData>
          </a:graphic>
        </p:graphicFrame>
      </p:grpSp>
      <p:grpSp>
        <p:nvGrpSpPr>
          <p:cNvPr id="46" name="Group 45"/>
          <p:cNvGrpSpPr/>
          <p:nvPr/>
        </p:nvGrpSpPr>
        <p:grpSpPr>
          <a:xfrm>
            <a:off x="1304442" y="5489575"/>
            <a:ext cx="3785115" cy="461665"/>
            <a:chOff x="1304442" y="5489575"/>
            <a:chExt cx="3785115" cy="461665"/>
          </a:xfrm>
        </p:grpSpPr>
        <p:sp>
          <p:nvSpPr>
            <p:cNvPr id="15" name="Rectangle 14"/>
            <p:cNvSpPr/>
            <p:nvPr/>
          </p:nvSpPr>
          <p:spPr>
            <a:xfrm>
              <a:off x="1304442" y="5489575"/>
              <a:ext cx="2650084" cy="461665"/>
            </a:xfrm>
            <a:prstGeom prst="rect">
              <a:avLst/>
            </a:prstGeom>
          </p:spPr>
          <p:txBody>
            <a:bodyPr wrap="none">
              <a:spAutoFit/>
            </a:bodyPr>
            <a:lstStyle/>
            <a:p>
              <a:r>
                <a:rPr lang="vi-VN" sz="2400"/>
                <a:t>Độ lệch chuẩn là: </a:t>
              </a:r>
            </a:p>
          </p:txBody>
        </p:sp>
        <p:graphicFrame>
          <p:nvGraphicFramePr>
            <p:cNvPr id="45" name="Object 44"/>
            <p:cNvGraphicFramePr>
              <a:graphicFrameLocks noChangeAspect="1"/>
            </p:cNvGraphicFramePr>
            <p:nvPr>
              <p:extLst>
                <p:ext uri="{D42A27DB-BD31-4B8C-83A1-F6EECF244321}">
                  <p14:modId xmlns:p14="http://schemas.microsoft.com/office/powerpoint/2010/main" val="3361425964"/>
                </p:ext>
              </p:extLst>
            </p:nvPr>
          </p:nvGraphicFramePr>
          <p:xfrm>
            <a:off x="3778282" y="5535033"/>
            <a:ext cx="1311275" cy="395287"/>
          </p:xfrm>
          <a:graphic>
            <a:graphicData uri="http://schemas.openxmlformats.org/presentationml/2006/ole">
              <mc:AlternateContent xmlns:mc="http://schemas.openxmlformats.org/markup-compatibility/2006">
                <mc:Choice xmlns:v="urn:schemas-microsoft-com:vml" Requires="v">
                  <p:oleObj spid="_x0000_s1374" name="Equation" r:id="rId14" imgW="672840" imgH="203040" progId="Equation.DSMT4">
                    <p:embed/>
                  </p:oleObj>
                </mc:Choice>
                <mc:Fallback>
                  <p:oleObj name="Equation" r:id="rId14" imgW="672840" imgH="203040" progId="Equation.DSMT4">
                    <p:embed/>
                    <p:pic>
                      <p:nvPicPr>
                        <p:cNvPr id="0" name=""/>
                        <p:cNvPicPr/>
                        <p:nvPr/>
                      </p:nvPicPr>
                      <p:blipFill>
                        <a:blip r:embed="rId15"/>
                        <a:stretch>
                          <a:fillRect/>
                        </a:stretch>
                      </p:blipFill>
                      <p:spPr>
                        <a:xfrm>
                          <a:off x="3778282" y="5535033"/>
                          <a:ext cx="1311275" cy="395287"/>
                        </a:xfrm>
                        <a:prstGeom prst="rect">
                          <a:avLst/>
                        </a:prstGeom>
                      </p:spPr>
                    </p:pic>
                  </p:oleObj>
                </mc:Fallback>
              </mc:AlternateContent>
            </a:graphicData>
          </a:graphic>
        </p:graphicFrame>
      </p:grpSp>
    </p:spTree>
    <p:extLst>
      <p:ext uri="{BB962C8B-B14F-4D97-AF65-F5344CB8AC3E}">
        <p14:creationId xmlns:p14="http://schemas.microsoft.com/office/powerpoint/2010/main" val="47674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315" y="62722"/>
            <a:ext cx="12146431" cy="1784685"/>
            <a:chOff x="-22302" y="103093"/>
            <a:chExt cx="12146431" cy="1784685"/>
          </a:xfrm>
        </p:grpSpPr>
        <p:grpSp>
          <p:nvGrpSpPr>
            <p:cNvPr id="3" name="Group 2"/>
            <p:cNvGrpSpPr/>
            <p:nvPr/>
          </p:nvGrpSpPr>
          <p:grpSpPr>
            <a:xfrm>
              <a:off x="-22302" y="103093"/>
              <a:ext cx="12146431" cy="1784685"/>
              <a:chOff x="156614" y="166942"/>
              <a:chExt cx="9517733" cy="1402627"/>
            </a:xfrm>
          </p:grpSpPr>
          <p:sp>
            <p:nvSpPr>
              <p:cNvPr id="5" name="Rounded Rectangle 4"/>
              <p:cNvSpPr/>
              <p:nvPr/>
            </p:nvSpPr>
            <p:spPr>
              <a:xfrm>
                <a:off x="763973" y="166942"/>
                <a:ext cx="8910374" cy="1402627"/>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p:cNvSpPr/>
              <p:nvPr/>
            </p:nvSpPr>
            <p:spPr>
              <a:xfrm>
                <a:off x="174090" y="172819"/>
                <a:ext cx="1376986" cy="1396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156614" y="209667"/>
                <a:ext cx="1284471" cy="130701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p:nvSpPr>
            <p:spPr>
              <a:xfrm>
                <a:off x="244857" y="551277"/>
                <a:ext cx="1131985" cy="65310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FF0000"/>
                    </a:solidFill>
                    <a:effectLst>
                      <a:outerShdw blurRad="76200" dist="50800" dir="5400000" algn="tl" rotWithShape="0">
                        <a:srgbClr val="000000">
                          <a:alpha val="65000"/>
                        </a:srgbClr>
                      </a:outerShdw>
                    </a:effectLst>
                    <a:latin typeface=".VnCentury SchoolbookH" pitchFamily="34" charset="0"/>
                  </a:rPr>
                  <a:t>3.15</a:t>
                </a:r>
                <a:endParaRPr lang="en-US" sz="4800" b="1" cap="none" spc="50">
                  <a:ln w="11430"/>
                  <a:solidFill>
                    <a:srgbClr val="FF0000"/>
                  </a:solidFill>
                  <a:effectLst>
                    <a:outerShdw blurRad="76200" dist="50800" dir="5400000" algn="tl" rotWithShape="0">
                      <a:srgbClr val="000000">
                        <a:alpha val="65000"/>
                      </a:srgbClr>
                    </a:outerShdw>
                  </a:effectLst>
                  <a:latin typeface=".VnCentury SchoolbookH" pitchFamily="34" charset="0"/>
                </a:endParaRPr>
              </a:p>
            </p:txBody>
          </p:sp>
        </p:grpSp>
        <p:pic>
          <p:nvPicPr>
            <p:cNvPr id="11" name="Picture 10"/>
            <p:cNvPicPr>
              <a:picLocks noChangeAspect="1"/>
            </p:cNvPicPr>
            <p:nvPr/>
          </p:nvPicPr>
          <p:blipFill>
            <a:blip r:embed="rId3"/>
            <a:stretch>
              <a:fillRect/>
            </a:stretch>
          </p:blipFill>
          <p:spPr>
            <a:xfrm>
              <a:off x="22302" y="385084"/>
              <a:ext cx="1461002" cy="388498"/>
            </a:xfrm>
            <a:prstGeom prst="rect">
              <a:avLst/>
            </a:prstGeom>
          </p:spPr>
        </p:pic>
      </p:grpSp>
      <p:pic>
        <p:nvPicPr>
          <p:cNvPr id="10" name="Picture 9"/>
          <p:cNvPicPr>
            <a:picLocks noChangeAspect="1"/>
          </p:cNvPicPr>
          <p:nvPr/>
        </p:nvPicPr>
        <p:blipFill>
          <a:blip r:embed="rId4"/>
          <a:stretch>
            <a:fillRect/>
          </a:stretch>
        </p:blipFill>
        <p:spPr>
          <a:xfrm>
            <a:off x="1716929" y="0"/>
            <a:ext cx="10534801" cy="1847407"/>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660684535"/>
              </p:ext>
            </p:extLst>
          </p:nvPr>
        </p:nvGraphicFramePr>
        <p:xfrm>
          <a:off x="1117599" y="2017888"/>
          <a:ext cx="10961512" cy="1828800"/>
        </p:xfrm>
        <a:graphic>
          <a:graphicData uri="http://schemas.openxmlformats.org/drawingml/2006/table">
            <a:tbl>
              <a:tblPr firstRow="1" bandRow="1">
                <a:tableStyleId>{5C22544A-7EE6-4342-B048-85BDC9FD1C3A}</a:tableStyleId>
              </a:tblPr>
              <a:tblGrid>
                <a:gridCol w="4110567">
                  <a:extLst>
                    <a:ext uri="{9D8B030D-6E8A-4147-A177-3AD203B41FA5}">
                      <a16:colId xmlns:a16="http://schemas.microsoft.com/office/drawing/2014/main" val="11260015"/>
                    </a:ext>
                  </a:extLst>
                </a:gridCol>
                <a:gridCol w="1370189">
                  <a:extLst>
                    <a:ext uri="{9D8B030D-6E8A-4147-A177-3AD203B41FA5}">
                      <a16:colId xmlns:a16="http://schemas.microsoft.com/office/drawing/2014/main" val="4096928941"/>
                    </a:ext>
                  </a:extLst>
                </a:gridCol>
                <a:gridCol w="1370189">
                  <a:extLst>
                    <a:ext uri="{9D8B030D-6E8A-4147-A177-3AD203B41FA5}">
                      <a16:colId xmlns:a16="http://schemas.microsoft.com/office/drawing/2014/main" val="389908413"/>
                    </a:ext>
                  </a:extLst>
                </a:gridCol>
                <a:gridCol w="1370189">
                  <a:extLst>
                    <a:ext uri="{9D8B030D-6E8A-4147-A177-3AD203B41FA5}">
                      <a16:colId xmlns:a16="http://schemas.microsoft.com/office/drawing/2014/main" val="1011699059"/>
                    </a:ext>
                  </a:extLst>
                </a:gridCol>
                <a:gridCol w="1370189">
                  <a:extLst>
                    <a:ext uri="{9D8B030D-6E8A-4147-A177-3AD203B41FA5}">
                      <a16:colId xmlns:a16="http://schemas.microsoft.com/office/drawing/2014/main" val="3329652308"/>
                    </a:ext>
                  </a:extLst>
                </a:gridCol>
                <a:gridCol w="1370189">
                  <a:extLst>
                    <a:ext uri="{9D8B030D-6E8A-4147-A177-3AD203B41FA5}">
                      <a16:colId xmlns:a16="http://schemas.microsoft.com/office/drawing/2014/main" val="730933083"/>
                    </a:ext>
                  </a:extLst>
                </a:gridCol>
              </a:tblGrid>
              <a:tr h="370840">
                <a:tc>
                  <a:txBody>
                    <a:bodyPr/>
                    <a:lstStyle/>
                    <a:p>
                      <a:pPr algn="just"/>
                      <a:r>
                        <a:rPr lang="en-US" sz="2400">
                          <a:solidFill>
                            <a:schemeClr val="bg1"/>
                          </a:solidFill>
                          <a:effectLst/>
                        </a:rPr>
                        <a:t>Tiền lãi</a:t>
                      </a:r>
                    </a:p>
                  </a:txBody>
                  <a:tcPr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[5; 10)</a:t>
                      </a:r>
                    </a:p>
                  </a:txBody>
                  <a:tcPr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[10; 15)</a:t>
                      </a:r>
                    </a:p>
                  </a:txBody>
                  <a:tcPr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[15; 20)</a:t>
                      </a:r>
                    </a:p>
                  </a:txBody>
                  <a:tcPr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[20; 25)</a:t>
                      </a:r>
                    </a:p>
                  </a:txBody>
                  <a:tcPr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[25; 30)</a:t>
                      </a:r>
                    </a:p>
                  </a:txBody>
                  <a:tcPr anchor="ctr"/>
                </a:tc>
                <a:extLst>
                  <a:ext uri="{0D108BD9-81ED-4DB2-BD59-A6C34878D82A}">
                    <a16:rowId xmlns:a16="http://schemas.microsoft.com/office/drawing/2014/main" val="1254257248"/>
                  </a:ext>
                </a:extLst>
              </a:tr>
              <a:tr h="370840">
                <a:tc>
                  <a:txBody>
                    <a:bodyPr/>
                    <a:lstStyle/>
                    <a:p>
                      <a:pPr algn="just"/>
                      <a:r>
                        <a:rPr lang="en-US" sz="2400">
                          <a:solidFill>
                            <a:srgbClr val="000000"/>
                          </a:solidFill>
                          <a:effectLst/>
                        </a:rPr>
                        <a:t>Giá trị đại diện</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7,5</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12,5</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17,5</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22,5</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27,5</a:t>
                      </a:r>
                    </a:p>
                  </a:txBody>
                  <a:tcPr anchor="ctr"/>
                </a:tc>
                <a:extLst>
                  <a:ext uri="{0D108BD9-81ED-4DB2-BD59-A6C34878D82A}">
                    <a16:rowId xmlns:a16="http://schemas.microsoft.com/office/drawing/2014/main" val="1105679547"/>
                  </a:ext>
                </a:extLst>
              </a:tr>
              <a:tr h="370840">
                <a:tc>
                  <a:txBody>
                    <a:bodyPr/>
                    <a:lstStyle/>
                    <a:p>
                      <a:pPr algn="just"/>
                      <a:r>
                        <a:rPr lang="vi-VN" sz="2400">
                          <a:solidFill>
                            <a:srgbClr val="000000"/>
                          </a:solidFill>
                          <a:effectLst/>
                        </a:rPr>
                        <a:t>Số nhà đầu tư lĩnh vực A</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2</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5</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8</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6</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610195259"/>
                  </a:ext>
                </a:extLst>
              </a:tr>
              <a:tr h="370840">
                <a:tc>
                  <a:txBody>
                    <a:bodyPr/>
                    <a:lstStyle/>
                    <a:p>
                      <a:pPr algn="just"/>
                      <a:r>
                        <a:rPr lang="vi-VN" sz="2400">
                          <a:solidFill>
                            <a:srgbClr val="000000"/>
                          </a:solidFill>
                          <a:effectLst/>
                        </a:rPr>
                        <a:t>Số nhà đầu tư lĩnh vực B</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8</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4</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2</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5</a:t>
                      </a:r>
                    </a:p>
                  </a:txBody>
                  <a:tcPr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6</a:t>
                      </a:r>
                    </a:p>
                  </a:txBody>
                  <a:tcPr anchor="ctr"/>
                </a:tc>
                <a:extLst>
                  <a:ext uri="{0D108BD9-81ED-4DB2-BD59-A6C34878D82A}">
                    <a16:rowId xmlns:a16="http://schemas.microsoft.com/office/drawing/2014/main" val="1423690725"/>
                  </a:ext>
                </a:extLst>
              </a:tr>
            </a:tbl>
          </a:graphicData>
        </a:graphic>
      </p:graphicFrame>
      <p:grpSp>
        <p:nvGrpSpPr>
          <p:cNvPr id="18" name="Group 17"/>
          <p:cNvGrpSpPr/>
          <p:nvPr/>
        </p:nvGrpSpPr>
        <p:grpSpPr>
          <a:xfrm>
            <a:off x="947249" y="4330435"/>
            <a:ext cx="2942994" cy="495532"/>
            <a:chOff x="1068141" y="4017169"/>
            <a:chExt cx="2942994" cy="495532"/>
          </a:xfrm>
        </p:grpSpPr>
        <p:graphicFrame>
          <p:nvGraphicFramePr>
            <p:cNvPr id="14" name="Object 13"/>
            <p:cNvGraphicFramePr>
              <a:graphicFrameLocks noChangeAspect="1"/>
            </p:cNvGraphicFramePr>
            <p:nvPr>
              <p:extLst>
                <p:ext uri="{D42A27DB-BD31-4B8C-83A1-F6EECF244321}">
                  <p14:modId xmlns:p14="http://schemas.microsoft.com/office/powerpoint/2010/main" val="3805012235"/>
                </p:ext>
              </p:extLst>
            </p:nvPr>
          </p:nvGraphicFramePr>
          <p:xfrm>
            <a:off x="1510823" y="4066614"/>
            <a:ext cx="2500312" cy="446087"/>
          </p:xfrm>
          <a:graphic>
            <a:graphicData uri="http://schemas.openxmlformats.org/presentationml/2006/ole">
              <mc:AlternateContent xmlns:mc="http://schemas.openxmlformats.org/markup-compatibility/2006">
                <mc:Choice xmlns:v="urn:schemas-microsoft-com:vml" Requires="v">
                  <p:oleObj spid="_x0000_s2387" name="Equation" r:id="rId5" imgW="1282680" imgH="228600" progId="Equation.DSMT4">
                    <p:embed/>
                  </p:oleObj>
                </mc:Choice>
                <mc:Fallback>
                  <p:oleObj name="Equation" r:id="rId5" imgW="1282680" imgH="228600" progId="Equation.DSMT4">
                    <p:embed/>
                    <p:pic>
                      <p:nvPicPr>
                        <p:cNvPr id="0" name=""/>
                        <p:cNvPicPr/>
                        <p:nvPr/>
                      </p:nvPicPr>
                      <p:blipFill>
                        <a:blip r:embed="rId6"/>
                        <a:stretch>
                          <a:fillRect/>
                        </a:stretch>
                      </p:blipFill>
                      <p:spPr>
                        <a:xfrm>
                          <a:off x="1510823" y="4066614"/>
                          <a:ext cx="2500312" cy="446087"/>
                        </a:xfrm>
                        <a:prstGeom prst="rect">
                          <a:avLst/>
                        </a:prstGeom>
                      </p:spPr>
                    </p:pic>
                  </p:oleObj>
                </mc:Fallback>
              </mc:AlternateContent>
            </a:graphicData>
          </a:graphic>
        </p:graphicFrame>
        <p:sp>
          <p:nvSpPr>
            <p:cNvPr id="17" name="TextBox 16"/>
            <p:cNvSpPr txBox="1"/>
            <p:nvPr/>
          </p:nvSpPr>
          <p:spPr>
            <a:xfrm>
              <a:off x="1068141" y="4017169"/>
              <a:ext cx="458780" cy="461665"/>
            </a:xfrm>
            <a:prstGeom prst="rect">
              <a:avLst/>
            </a:prstGeom>
            <a:noFill/>
          </p:spPr>
          <p:txBody>
            <a:bodyPr wrap="none" rtlCol="0">
              <a:spAutoFit/>
            </a:bodyPr>
            <a:lstStyle/>
            <a:p>
              <a:r>
                <a:rPr lang="en-US" sz="2400"/>
                <a:t>a)</a:t>
              </a:r>
            </a:p>
          </p:txBody>
        </p:sp>
      </p:grpSp>
      <p:sp>
        <p:nvSpPr>
          <p:cNvPr id="19" name="Rectangle 18"/>
          <p:cNvSpPr/>
          <p:nvPr/>
        </p:nvSpPr>
        <p:spPr>
          <a:xfrm>
            <a:off x="947249" y="4816938"/>
            <a:ext cx="9584957" cy="461665"/>
          </a:xfrm>
          <a:prstGeom prst="rect">
            <a:avLst/>
          </a:prstGeom>
        </p:spPr>
        <p:txBody>
          <a:bodyPr wrap="square">
            <a:spAutoFit/>
          </a:bodyPr>
          <a:lstStyle/>
          <a:p>
            <a:r>
              <a:rPr lang="vi-VN" sz="2400"/>
              <a:t>Như vậy, đầu tư vào lĩnh vực A mang số tiền lãi trung bình cao hơn.</a:t>
            </a:r>
            <a:endParaRPr lang="en-US" sz="2400"/>
          </a:p>
        </p:txBody>
      </p:sp>
      <p:grpSp>
        <p:nvGrpSpPr>
          <p:cNvPr id="30" name="Group 29"/>
          <p:cNvGrpSpPr/>
          <p:nvPr/>
        </p:nvGrpSpPr>
        <p:grpSpPr>
          <a:xfrm>
            <a:off x="947249" y="5307876"/>
            <a:ext cx="3186908" cy="473612"/>
            <a:chOff x="1087976" y="4939718"/>
            <a:chExt cx="3186908" cy="473612"/>
          </a:xfrm>
        </p:grpSpPr>
        <p:graphicFrame>
          <p:nvGraphicFramePr>
            <p:cNvPr id="20" name="Object 19"/>
            <p:cNvGraphicFramePr>
              <a:graphicFrameLocks noChangeAspect="1"/>
            </p:cNvGraphicFramePr>
            <p:nvPr>
              <p:extLst>
                <p:ext uri="{D42A27DB-BD31-4B8C-83A1-F6EECF244321}">
                  <p14:modId xmlns:p14="http://schemas.microsoft.com/office/powerpoint/2010/main" val="357970741"/>
                </p:ext>
              </p:extLst>
            </p:nvPr>
          </p:nvGraphicFramePr>
          <p:xfrm>
            <a:off x="1526921" y="4968830"/>
            <a:ext cx="2747963" cy="444500"/>
          </p:xfrm>
          <a:graphic>
            <a:graphicData uri="http://schemas.openxmlformats.org/presentationml/2006/ole">
              <mc:AlternateContent xmlns:mc="http://schemas.openxmlformats.org/markup-compatibility/2006">
                <mc:Choice xmlns:v="urn:schemas-microsoft-com:vml" Requires="v">
                  <p:oleObj spid="_x0000_s2388" name="Equation" r:id="rId7" imgW="1409400" imgH="228600" progId="Equation.DSMT4">
                    <p:embed/>
                  </p:oleObj>
                </mc:Choice>
                <mc:Fallback>
                  <p:oleObj name="Equation" r:id="rId7" imgW="1409400" imgH="228600" progId="Equation.DSMT4">
                    <p:embed/>
                    <p:pic>
                      <p:nvPicPr>
                        <p:cNvPr id="0" name=""/>
                        <p:cNvPicPr/>
                        <p:nvPr/>
                      </p:nvPicPr>
                      <p:blipFill>
                        <a:blip r:embed="rId8"/>
                        <a:stretch>
                          <a:fillRect/>
                        </a:stretch>
                      </p:blipFill>
                      <p:spPr>
                        <a:xfrm>
                          <a:off x="1526921" y="4968830"/>
                          <a:ext cx="2747963" cy="444500"/>
                        </a:xfrm>
                        <a:prstGeom prst="rect">
                          <a:avLst/>
                        </a:prstGeom>
                      </p:spPr>
                    </p:pic>
                  </p:oleObj>
                </mc:Fallback>
              </mc:AlternateContent>
            </a:graphicData>
          </a:graphic>
        </p:graphicFrame>
        <p:sp>
          <p:nvSpPr>
            <p:cNvPr id="21" name="Rectangle 20"/>
            <p:cNvSpPr/>
            <p:nvPr/>
          </p:nvSpPr>
          <p:spPr>
            <a:xfrm>
              <a:off x="1087976" y="4939718"/>
              <a:ext cx="458780" cy="461665"/>
            </a:xfrm>
            <a:prstGeom prst="rect">
              <a:avLst/>
            </a:prstGeom>
          </p:spPr>
          <p:txBody>
            <a:bodyPr wrap="none">
              <a:spAutoFit/>
            </a:bodyPr>
            <a:lstStyle/>
            <a:p>
              <a:r>
                <a:rPr lang="en-US" sz="2400"/>
                <a:t>b)</a:t>
              </a:r>
            </a:p>
          </p:txBody>
        </p:sp>
      </p:grpSp>
      <p:sp>
        <p:nvSpPr>
          <p:cNvPr id="31" name="Rectangle 30"/>
          <p:cNvSpPr/>
          <p:nvPr/>
        </p:nvSpPr>
        <p:spPr>
          <a:xfrm>
            <a:off x="947249" y="5828086"/>
            <a:ext cx="11304481" cy="461665"/>
          </a:xfrm>
          <a:prstGeom prst="rect">
            <a:avLst/>
          </a:prstGeom>
        </p:spPr>
        <p:txBody>
          <a:bodyPr wrap="square">
            <a:spAutoFit/>
          </a:bodyPr>
          <a:lstStyle/>
          <a:p>
            <a:r>
              <a:rPr lang="vi-VN" sz="2400"/>
              <a:t>Như vậy, mức độ phân tán của tiền lãi khi đầu tư vào B cao hơn khi đầu tư vào A.</a:t>
            </a:r>
            <a:endParaRPr lang="en-US" sz="2400"/>
          </a:p>
        </p:txBody>
      </p:sp>
      <p:pic>
        <p:nvPicPr>
          <p:cNvPr id="32" name="Picture 31"/>
          <p:cNvPicPr>
            <a:picLocks noChangeAspect="1"/>
          </p:cNvPicPr>
          <p:nvPr/>
        </p:nvPicPr>
        <p:blipFill>
          <a:blip r:embed="rId9"/>
          <a:stretch>
            <a:fillRect/>
          </a:stretch>
        </p:blipFill>
        <p:spPr>
          <a:xfrm>
            <a:off x="5979557" y="3942245"/>
            <a:ext cx="1237595" cy="292633"/>
          </a:xfrm>
          <a:prstGeom prst="rect">
            <a:avLst/>
          </a:prstGeom>
        </p:spPr>
      </p:pic>
    </p:spTree>
    <p:extLst>
      <p:ext uri="{BB962C8B-B14F-4D97-AF65-F5344CB8AC3E}">
        <p14:creationId xmlns:p14="http://schemas.microsoft.com/office/powerpoint/2010/main" val="303713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rot="14804941" flipH="1">
            <a:off x="-574629" y="389921"/>
            <a:ext cx="2291371" cy="1450974"/>
          </a:xfrm>
          <a:prstGeom prst="rect">
            <a:avLst/>
          </a:prstGeom>
        </p:spPr>
      </p:pic>
      <p:sp>
        <p:nvSpPr>
          <p:cNvPr id="4" name="Rounded Rectangle 3"/>
          <p:cNvSpPr/>
          <p:nvPr/>
        </p:nvSpPr>
        <p:spPr>
          <a:xfrm>
            <a:off x="711575" y="57489"/>
            <a:ext cx="11387497" cy="172120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5" name="Oval 4"/>
          <p:cNvSpPr/>
          <p:nvPr/>
        </p:nvSpPr>
        <p:spPr>
          <a:xfrm>
            <a:off x="126255" y="17350"/>
            <a:ext cx="1633016" cy="1738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289" y="80317"/>
            <a:ext cx="1661530" cy="15905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5062" y="502804"/>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a:ln w="11430"/>
                <a:solidFill>
                  <a:srgbClr val="FF0000"/>
                </a:solidFill>
                <a:effectLst>
                  <a:outerShdw blurRad="76200" dist="50800" dir="5400000" algn="tl" rotWithShape="0">
                    <a:srgbClr val="000000">
                      <a:alpha val="65000"/>
                    </a:srgbClr>
                  </a:outerShdw>
                </a:effectLst>
                <a:latin typeface=".VnCentury SchoolbookH" pitchFamily="34" charset="0"/>
              </a:rPr>
              <a:t>3.16</a:t>
            </a:r>
          </a:p>
        </p:txBody>
      </p:sp>
      <p:pic>
        <p:nvPicPr>
          <p:cNvPr id="10" name="Picture 9"/>
          <p:cNvPicPr>
            <a:picLocks noChangeAspect="1"/>
          </p:cNvPicPr>
          <p:nvPr/>
        </p:nvPicPr>
        <p:blipFill>
          <a:blip r:embed="rId5"/>
          <a:stretch>
            <a:fillRect/>
          </a:stretch>
        </p:blipFill>
        <p:spPr>
          <a:xfrm>
            <a:off x="161328" y="324218"/>
            <a:ext cx="1369731" cy="390178"/>
          </a:xfrm>
          <a:prstGeom prst="rect">
            <a:avLst/>
          </a:prstGeom>
        </p:spPr>
      </p:pic>
      <p:sp>
        <p:nvSpPr>
          <p:cNvPr id="7" name="Rectangle 6"/>
          <p:cNvSpPr/>
          <p:nvPr/>
        </p:nvSpPr>
        <p:spPr>
          <a:xfrm>
            <a:off x="1724967" y="57489"/>
            <a:ext cx="10426253" cy="1200329"/>
          </a:xfrm>
          <a:prstGeom prst="rect">
            <a:avLst/>
          </a:prstGeom>
        </p:spPr>
        <p:txBody>
          <a:bodyPr wrap="square">
            <a:spAutoFit/>
          </a:bodyPr>
          <a:lstStyle/>
          <a:p>
            <a:r>
              <a:rPr lang="vi-VN" sz="2400"/>
              <a:t>Thành tích môn nhảy cao của các vận động viên tại một giải điền kinh dành cho học sinh trung học phổ thông </a:t>
            </a:r>
            <a:r>
              <a:rPr lang="en-US" sz="2400"/>
              <a:t>(bảng</a:t>
            </a:r>
            <a:r>
              <a:rPr lang="vi-VN" sz="2400"/>
              <a:t> sau</a:t>
            </a:r>
            <a:r>
              <a:rPr lang="en-US" sz="2400"/>
              <a:t>).</a:t>
            </a:r>
            <a:endParaRPr lang="vi-VN" sz="2400"/>
          </a:p>
          <a:p>
            <a:endParaRPr lang="vi-VN" sz="2400"/>
          </a:p>
        </p:txBody>
      </p:sp>
      <p:sp>
        <p:nvSpPr>
          <p:cNvPr id="9" name="Rectangle 8"/>
          <p:cNvSpPr/>
          <p:nvPr/>
        </p:nvSpPr>
        <p:spPr>
          <a:xfrm>
            <a:off x="1759271" y="839853"/>
            <a:ext cx="10339801" cy="830997"/>
          </a:xfrm>
          <a:prstGeom prst="rect">
            <a:avLst/>
          </a:prstGeom>
        </p:spPr>
        <p:txBody>
          <a:bodyPr wrap="square">
            <a:spAutoFit/>
          </a:bodyPr>
          <a:lstStyle/>
          <a:p>
            <a:r>
              <a:rPr lang="vi-VN" sz="2400"/>
              <a:t>a) Tính các số đặc trưng đo mức độ phân tán của mẫu số liệu ghép nhóm.</a:t>
            </a:r>
          </a:p>
          <a:p>
            <a:r>
              <a:rPr lang="vi-VN" sz="2400"/>
              <a:t>b) Độ phân tán của mẫu số liệu cho biết điều gì?</a:t>
            </a:r>
            <a:endParaRPr lang="en-US" sz="2400"/>
          </a:p>
        </p:txBody>
      </p:sp>
      <p:graphicFrame>
        <p:nvGraphicFramePr>
          <p:cNvPr id="12" name="Table 11"/>
          <p:cNvGraphicFramePr>
            <a:graphicFrameLocks noGrp="1"/>
          </p:cNvGraphicFramePr>
          <p:nvPr>
            <p:extLst>
              <p:ext uri="{D42A27DB-BD31-4B8C-83A1-F6EECF244321}">
                <p14:modId xmlns:p14="http://schemas.microsoft.com/office/powerpoint/2010/main" val="4211532199"/>
              </p:ext>
            </p:extLst>
          </p:nvPr>
        </p:nvGraphicFramePr>
        <p:xfrm>
          <a:off x="1630038" y="1921007"/>
          <a:ext cx="10469034" cy="1112520"/>
        </p:xfrm>
        <a:graphic>
          <a:graphicData uri="http://schemas.openxmlformats.org/drawingml/2006/table">
            <a:tbl>
              <a:tblPr firstRow="1" bandRow="1">
                <a:tableStyleId>{5C22544A-7EE6-4342-B048-85BDC9FD1C3A}</a:tableStyleId>
              </a:tblPr>
              <a:tblGrid>
                <a:gridCol w="3489678">
                  <a:extLst>
                    <a:ext uri="{9D8B030D-6E8A-4147-A177-3AD203B41FA5}">
                      <a16:colId xmlns:a16="http://schemas.microsoft.com/office/drawing/2014/main" val="3420253447"/>
                    </a:ext>
                  </a:extLst>
                </a:gridCol>
                <a:gridCol w="1744839">
                  <a:extLst>
                    <a:ext uri="{9D8B030D-6E8A-4147-A177-3AD203B41FA5}">
                      <a16:colId xmlns:a16="http://schemas.microsoft.com/office/drawing/2014/main" val="3700176390"/>
                    </a:ext>
                  </a:extLst>
                </a:gridCol>
                <a:gridCol w="1744839">
                  <a:extLst>
                    <a:ext uri="{9D8B030D-6E8A-4147-A177-3AD203B41FA5}">
                      <a16:colId xmlns:a16="http://schemas.microsoft.com/office/drawing/2014/main" val="4029894596"/>
                    </a:ext>
                  </a:extLst>
                </a:gridCol>
                <a:gridCol w="1744839">
                  <a:extLst>
                    <a:ext uri="{9D8B030D-6E8A-4147-A177-3AD203B41FA5}">
                      <a16:colId xmlns:a16="http://schemas.microsoft.com/office/drawing/2014/main" val="3181813456"/>
                    </a:ext>
                  </a:extLst>
                </a:gridCol>
                <a:gridCol w="1744839">
                  <a:extLst>
                    <a:ext uri="{9D8B030D-6E8A-4147-A177-3AD203B41FA5}">
                      <a16:colId xmlns:a16="http://schemas.microsoft.com/office/drawing/2014/main" val="3344900220"/>
                    </a:ext>
                  </a:extLst>
                </a:gridCol>
              </a:tblGrid>
              <a:tr h="370840">
                <a:tc>
                  <a:txBody>
                    <a:bodyPr/>
                    <a:lstStyle/>
                    <a:p>
                      <a:pPr algn="just"/>
                      <a:r>
                        <a:rPr lang="en-US" sz="2400" b="1">
                          <a:solidFill>
                            <a:schemeClr val="bg1"/>
                          </a:solidFill>
                          <a:effectLst/>
                        </a:rPr>
                        <a:t>Mức xà </a:t>
                      </a:r>
                      <a:r>
                        <a:rPr lang="en-US" sz="2400" b="0">
                          <a:solidFill>
                            <a:schemeClr val="bg1"/>
                          </a:solidFill>
                          <a:effectLst/>
                        </a:rPr>
                        <a:t>(cm)</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[170; 172)</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[172; 174)</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[174; 176)</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[176; 180)</a:t>
                      </a:r>
                    </a:p>
                  </a:txBody>
                  <a:tcPr marL="0" marR="0" marT="0" marB="0" anchor="ctr"/>
                </a:tc>
                <a:extLst>
                  <a:ext uri="{0D108BD9-81ED-4DB2-BD59-A6C34878D82A}">
                    <a16:rowId xmlns:a16="http://schemas.microsoft.com/office/drawing/2014/main" val="2333440189"/>
                  </a:ext>
                </a:extLst>
              </a:tr>
              <a:tr h="370840">
                <a:tc>
                  <a:txBody>
                    <a:bodyPr/>
                    <a:lstStyle/>
                    <a:p>
                      <a:pPr algn="just"/>
                      <a:r>
                        <a:rPr lang="en-US" sz="2400" b="1">
                          <a:solidFill>
                            <a:srgbClr val="000000"/>
                          </a:solidFill>
                          <a:effectLst/>
                        </a:rPr>
                        <a:t>Giá trị đại diện</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171</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173</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175</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178</a:t>
                      </a:r>
                    </a:p>
                  </a:txBody>
                  <a:tcPr marL="0" marR="0" marT="0" marB="0" anchor="ctr"/>
                </a:tc>
                <a:extLst>
                  <a:ext uri="{0D108BD9-81ED-4DB2-BD59-A6C34878D82A}">
                    <a16:rowId xmlns:a16="http://schemas.microsoft.com/office/drawing/2014/main" val="1211469438"/>
                  </a:ext>
                </a:extLst>
              </a:tr>
              <a:tr h="370840">
                <a:tc>
                  <a:txBody>
                    <a:bodyPr/>
                    <a:lstStyle/>
                    <a:p>
                      <a:pPr algn="just"/>
                      <a:r>
                        <a:rPr lang="en-US" sz="2400" b="1">
                          <a:solidFill>
                            <a:srgbClr val="000000"/>
                          </a:solidFill>
                          <a:effectLst/>
                        </a:rPr>
                        <a:t>Số vận động viên</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3</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10</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6</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a:t>
                      </a:r>
                    </a:p>
                  </a:txBody>
                  <a:tcPr marL="0" marR="0" marT="0" marB="0" anchor="ctr"/>
                </a:tc>
                <a:extLst>
                  <a:ext uri="{0D108BD9-81ED-4DB2-BD59-A6C34878D82A}">
                    <a16:rowId xmlns:a16="http://schemas.microsoft.com/office/drawing/2014/main" val="2570001618"/>
                  </a:ext>
                </a:extLst>
              </a:tr>
            </a:tbl>
          </a:graphicData>
        </a:graphic>
      </p:graphicFrame>
      <p:sp>
        <p:nvSpPr>
          <p:cNvPr id="13" name="Rectangle 12"/>
          <p:cNvSpPr/>
          <p:nvPr/>
        </p:nvSpPr>
        <p:spPr>
          <a:xfrm>
            <a:off x="942763" y="5670639"/>
            <a:ext cx="11095378" cy="830997"/>
          </a:xfrm>
          <a:prstGeom prst="rect">
            <a:avLst/>
          </a:prstGeom>
        </p:spPr>
        <p:txBody>
          <a:bodyPr wrap="square">
            <a:spAutoFit/>
          </a:bodyPr>
          <a:lstStyle/>
          <a:p>
            <a:r>
              <a:rPr lang="vi-VN" sz="2400"/>
              <a:t>b) Mức độ phân tán cho biết mức độ chênh lệch về thành tích của các vận động</a:t>
            </a:r>
            <a:r>
              <a:rPr lang="en-US" sz="2400"/>
              <a:t> </a:t>
            </a:r>
          </a:p>
          <a:p>
            <a:r>
              <a:rPr lang="en-US" sz="2400"/>
              <a:t>    </a:t>
            </a:r>
            <a:r>
              <a:rPr lang="vi-VN" sz="2400"/>
              <a:t> viên tham dự giải.</a:t>
            </a:r>
            <a:endParaRPr lang="en-US" sz="2400"/>
          </a:p>
        </p:txBody>
      </p:sp>
      <p:pic>
        <p:nvPicPr>
          <p:cNvPr id="42" name="Picture 41"/>
          <p:cNvPicPr>
            <a:picLocks noChangeAspect="1"/>
          </p:cNvPicPr>
          <p:nvPr/>
        </p:nvPicPr>
        <p:blipFill>
          <a:blip r:embed="rId6"/>
          <a:stretch>
            <a:fillRect/>
          </a:stretch>
        </p:blipFill>
        <p:spPr>
          <a:xfrm>
            <a:off x="5729288" y="3142919"/>
            <a:ext cx="1236471" cy="296056"/>
          </a:xfrm>
          <a:prstGeom prst="rect">
            <a:avLst/>
          </a:prstGeom>
        </p:spPr>
      </p:pic>
      <p:sp>
        <p:nvSpPr>
          <p:cNvPr id="43" name="Rectangle 42"/>
          <p:cNvSpPr/>
          <p:nvPr/>
        </p:nvSpPr>
        <p:spPr>
          <a:xfrm>
            <a:off x="6300794" y="3486872"/>
            <a:ext cx="1771639" cy="461665"/>
          </a:xfrm>
          <a:prstGeom prst="rect">
            <a:avLst/>
          </a:prstGeom>
        </p:spPr>
        <p:txBody>
          <a:bodyPr wrap="none">
            <a:spAutoFit/>
          </a:bodyPr>
          <a:lstStyle/>
          <a:p>
            <a:r>
              <a:rPr lang="vi-VN" sz="2400"/>
              <a:t>Cỡ mẫu </a:t>
            </a:r>
            <a:r>
              <a:rPr lang="en-US" sz="2400">
                <a:solidFill>
                  <a:srgbClr val="FF0000"/>
                </a:solidFill>
                <a:latin typeface="Times New Roman" panose="02020603050405020304" pitchFamily="18" charset="0"/>
                <a:cs typeface="Times New Roman" panose="02020603050405020304" pitchFamily="18" charset="0"/>
              </a:rPr>
              <a:t>20</a:t>
            </a:r>
            <a:r>
              <a:rPr lang="en-US" sz="2400"/>
              <a:t>.</a:t>
            </a:r>
            <a:endParaRPr lang="vi-VN" sz="2400"/>
          </a:p>
        </p:txBody>
      </p:sp>
      <p:grpSp>
        <p:nvGrpSpPr>
          <p:cNvPr id="47" name="Group 46"/>
          <p:cNvGrpSpPr/>
          <p:nvPr/>
        </p:nvGrpSpPr>
        <p:grpSpPr>
          <a:xfrm>
            <a:off x="942763" y="3486156"/>
            <a:ext cx="5313638" cy="461665"/>
            <a:chOff x="1123385" y="3483602"/>
            <a:chExt cx="5313638" cy="461665"/>
          </a:xfrm>
        </p:grpSpPr>
        <p:sp>
          <p:nvSpPr>
            <p:cNvPr id="48" name="Rectangle 47"/>
            <p:cNvSpPr/>
            <p:nvPr/>
          </p:nvSpPr>
          <p:spPr>
            <a:xfrm>
              <a:off x="1123385" y="3483602"/>
              <a:ext cx="3200351" cy="461665"/>
            </a:xfrm>
            <a:prstGeom prst="rect">
              <a:avLst/>
            </a:prstGeom>
          </p:spPr>
          <p:txBody>
            <a:bodyPr wrap="square">
              <a:spAutoFit/>
            </a:bodyPr>
            <a:lstStyle/>
            <a:p>
              <a:r>
                <a:rPr lang="en-US" sz="2400"/>
                <a:t>a) </a:t>
              </a:r>
              <a:r>
                <a:rPr lang="vi-VN" sz="2400"/>
                <a:t>Khoảng biến thiên: </a:t>
              </a:r>
            </a:p>
          </p:txBody>
        </p:sp>
        <p:graphicFrame>
          <p:nvGraphicFramePr>
            <p:cNvPr id="49" name="Object 48"/>
            <p:cNvGraphicFramePr>
              <a:graphicFrameLocks noChangeAspect="1"/>
            </p:cNvGraphicFramePr>
            <p:nvPr>
              <p:extLst>
                <p:ext uri="{D42A27DB-BD31-4B8C-83A1-F6EECF244321}">
                  <p14:modId xmlns:p14="http://schemas.microsoft.com/office/powerpoint/2010/main" val="3134736001"/>
                </p:ext>
              </p:extLst>
            </p:nvPr>
          </p:nvGraphicFramePr>
          <p:xfrm>
            <a:off x="4135148" y="3564986"/>
            <a:ext cx="2301875" cy="346075"/>
          </p:xfrm>
          <a:graphic>
            <a:graphicData uri="http://schemas.openxmlformats.org/presentationml/2006/ole">
              <mc:AlternateContent xmlns:mc="http://schemas.openxmlformats.org/markup-compatibility/2006">
                <mc:Choice xmlns:v="urn:schemas-microsoft-com:vml" Requires="v">
                  <p:oleObj spid="_x0000_s3868" name="Equation" r:id="rId7" imgW="1180800" imgH="177480" progId="Equation.DSMT4">
                    <p:embed/>
                  </p:oleObj>
                </mc:Choice>
                <mc:Fallback>
                  <p:oleObj name="Equation" r:id="rId7" imgW="1180800" imgH="177480" progId="Equation.DSMT4">
                    <p:embed/>
                    <p:pic>
                      <p:nvPicPr>
                        <p:cNvPr id="40" name="Object 39"/>
                        <p:cNvPicPr/>
                        <p:nvPr/>
                      </p:nvPicPr>
                      <p:blipFill>
                        <a:blip r:embed="rId8"/>
                        <a:stretch>
                          <a:fillRect/>
                        </a:stretch>
                      </p:blipFill>
                      <p:spPr>
                        <a:xfrm>
                          <a:off x="4135148" y="3564986"/>
                          <a:ext cx="2301875" cy="346075"/>
                        </a:xfrm>
                        <a:prstGeom prst="rect">
                          <a:avLst/>
                        </a:prstGeom>
                      </p:spPr>
                    </p:pic>
                  </p:oleObj>
                </mc:Fallback>
              </mc:AlternateContent>
            </a:graphicData>
          </a:graphic>
        </p:graphicFrame>
      </p:grpSp>
      <p:graphicFrame>
        <p:nvGraphicFramePr>
          <p:cNvPr id="53" name="Object 52"/>
          <p:cNvGraphicFramePr>
            <a:graphicFrameLocks noChangeAspect="1"/>
          </p:cNvGraphicFramePr>
          <p:nvPr>
            <p:extLst>
              <p:ext uri="{D42A27DB-BD31-4B8C-83A1-F6EECF244321}">
                <p14:modId xmlns:p14="http://schemas.microsoft.com/office/powerpoint/2010/main" val="1178563510"/>
              </p:ext>
            </p:extLst>
          </p:nvPr>
        </p:nvGraphicFramePr>
        <p:xfrm>
          <a:off x="2492840" y="3893599"/>
          <a:ext cx="9134475" cy="1111250"/>
        </p:xfrm>
        <a:graphic>
          <a:graphicData uri="http://schemas.openxmlformats.org/presentationml/2006/ole">
            <mc:AlternateContent xmlns:mc="http://schemas.openxmlformats.org/markup-compatibility/2006">
              <mc:Choice xmlns:v="urn:schemas-microsoft-com:vml" Requires="v">
                <p:oleObj spid="_x0000_s3869" name="Equation" r:id="rId9" imgW="4889160" imgH="571320" progId="Equation.DSMT4">
                  <p:embed/>
                </p:oleObj>
              </mc:Choice>
              <mc:Fallback>
                <p:oleObj name="Equation" r:id="rId9" imgW="4889160" imgH="571320" progId="Equation.DSMT4">
                  <p:embed/>
                  <p:pic>
                    <p:nvPicPr>
                      <p:cNvPr id="43" name="Object 42"/>
                      <p:cNvPicPr/>
                      <p:nvPr/>
                    </p:nvPicPr>
                    <p:blipFill>
                      <a:blip r:embed="rId10"/>
                      <a:stretch>
                        <a:fillRect/>
                      </a:stretch>
                    </p:blipFill>
                    <p:spPr>
                      <a:xfrm>
                        <a:off x="2492840" y="3893599"/>
                        <a:ext cx="9134475" cy="1111250"/>
                      </a:xfrm>
                      <a:prstGeom prst="rect">
                        <a:avLst/>
                      </a:prstGeom>
                    </p:spPr>
                  </p:pic>
                </p:oleObj>
              </mc:Fallback>
            </mc:AlternateContent>
          </a:graphicData>
        </a:graphic>
      </p:graphicFrame>
      <p:grpSp>
        <p:nvGrpSpPr>
          <p:cNvPr id="54" name="Group 53"/>
          <p:cNvGrpSpPr/>
          <p:nvPr/>
        </p:nvGrpSpPr>
        <p:grpSpPr>
          <a:xfrm>
            <a:off x="1248854" y="5066211"/>
            <a:ext cx="3931477" cy="535759"/>
            <a:chOff x="7497763" y="4862980"/>
            <a:chExt cx="3931477" cy="535759"/>
          </a:xfrm>
        </p:grpSpPr>
        <p:sp>
          <p:nvSpPr>
            <p:cNvPr id="55" name="Rectangle 54"/>
            <p:cNvSpPr/>
            <p:nvPr/>
          </p:nvSpPr>
          <p:spPr>
            <a:xfrm>
              <a:off x="7497763" y="4862980"/>
              <a:ext cx="2702984" cy="461665"/>
            </a:xfrm>
            <a:prstGeom prst="rect">
              <a:avLst/>
            </a:prstGeom>
          </p:spPr>
          <p:txBody>
            <a:bodyPr wrap="none">
              <a:spAutoFit/>
            </a:bodyPr>
            <a:lstStyle/>
            <a:p>
              <a:r>
                <a:rPr lang="en-US" sz="2400"/>
                <a:t>K</a:t>
              </a:r>
              <a:r>
                <a:rPr lang="vi-VN" sz="2400"/>
                <a:t>hoảng tứ phân vị</a:t>
              </a:r>
            </a:p>
          </p:txBody>
        </p:sp>
        <p:graphicFrame>
          <p:nvGraphicFramePr>
            <p:cNvPr id="56" name="Object 55"/>
            <p:cNvGraphicFramePr>
              <a:graphicFrameLocks noChangeAspect="1"/>
            </p:cNvGraphicFramePr>
            <p:nvPr>
              <p:extLst>
                <p:ext uri="{D42A27DB-BD31-4B8C-83A1-F6EECF244321}">
                  <p14:modId xmlns:p14="http://schemas.microsoft.com/office/powerpoint/2010/main" val="1089138877"/>
                </p:ext>
              </p:extLst>
            </p:nvPr>
          </p:nvGraphicFramePr>
          <p:xfrm>
            <a:off x="10095105" y="4881849"/>
            <a:ext cx="1334135" cy="516890"/>
          </p:xfrm>
          <a:graphic>
            <a:graphicData uri="http://schemas.openxmlformats.org/presentationml/2006/ole">
              <mc:AlternateContent xmlns:mc="http://schemas.openxmlformats.org/markup-compatibility/2006">
                <mc:Choice xmlns:v="urn:schemas-microsoft-com:vml" Requires="v">
                  <p:oleObj spid="_x0000_s3870" name="Equation" r:id="rId11" imgW="622080" imgH="241200" progId="Equation.DSMT4">
                    <p:embed/>
                  </p:oleObj>
                </mc:Choice>
                <mc:Fallback>
                  <p:oleObj name="Equation" r:id="rId11" imgW="622080" imgH="241200" progId="Equation.DSMT4">
                    <p:embed/>
                    <p:pic>
                      <p:nvPicPr>
                        <p:cNvPr id="32" name="Object 31"/>
                        <p:cNvPicPr/>
                        <p:nvPr/>
                      </p:nvPicPr>
                      <p:blipFill>
                        <a:blip r:embed="rId12"/>
                        <a:stretch>
                          <a:fillRect/>
                        </a:stretch>
                      </p:blipFill>
                      <p:spPr>
                        <a:xfrm>
                          <a:off x="10095105" y="4881849"/>
                          <a:ext cx="1334135" cy="516890"/>
                        </a:xfrm>
                        <a:prstGeom prst="rect">
                          <a:avLst/>
                        </a:prstGeom>
                      </p:spPr>
                    </p:pic>
                  </p:oleObj>
                </mc:Fallback>
              </mc:AlternateContent>
            </a:graphicData>
          </a:graphic>
        </p:graphicFrame>
      </p:grpSp>
      <p:grpSp>
        <p:nvGrpSpPr>
          <p:cNvPr id="57" name="Group 56"/>
          <p:cNvGrpSpPr/>
          <p:nvPr/>
        </p:nvGrpSpPr>
        <p:grpSpPr>
          <a:xfrm>
            <a:off x="5119688" y="5066211"/>
            <a:ext cx="3570782" cy="471530"/>
            <a:chOff x="1304442" y="5489575"/>
            <a:chExt cx="3570782" cy="471530"/>
          </a:xfrm>
        </p:grpSpPr>
        <p:sp>
          <p:nvSpPr>
            <p:cNvPr id="58" name="Rectangle 57"/>
            <p:cNvSpPr/>
            <p:nvPr/>
          </p:nvSpPr>
          <p:spPr>
            <a:xfrm>
              <a:off x="1304442" y="5489575"/>
              <a:ext cx="2650084" cy="461665"/>
            </a:xfrm>
            <a:prstGeom prst="rect">
              <a:avLst/>
            </a:prstGeom>
          </p:spPr>
          <p:txBody>
            <a:bodyPr wrap="none">
              <a:spAutoFit/>
            </a:bodyPr>
            <a:lstStyle/>
            <a:p>
              <a:r>
                <a:rPr lang="vi-VN" sz="2400"/>
                <a:t>Độ lệch chuẩn là: </a:t>
              </a:r>
            </a:p>
          </p:txBody>
        </p:sp>
        <p:graphicFrame>
          <p:nvGraphicFramePr>
            <p:cNvPr id="59" name="Object 58"/>
            <p:cNvGraphicFramePr>
              <a:graphicFrameLocks noChangeAspect="1"/>
            </p:cNvGraphicFramePr>
            <p:nvPr>
              <p:extLst>
                <p:ext uri="{D42A27DB-BD31-4B8C-83A1-F6EECF244321}">
                  <p14:modId xmlns:p14="http://schemas.microsoft.com/office/powerpoint/2010/main" val="2511825167"/>
                </p:ext>
              </p:extLst>
            </p:nvPr>
          </p:nvGraphicFramePr>
          <p:xfrm>
            <a:off x="3787310" y="5526289"/>
            <a:ext cx="1087914" cy="434816"/>
          </p:xfrm>
          <a:graphic>
            <a:graphicData uri="http://schemas.openxmlformats.org/presentationml/2006/ole">
              <mc:AlternateContent xmlns:mc="http://schemas.openxmlformats.org/markup-compatibility/2006">
                <mc:Choice xmlns:v="urn:schemas-microsoft-com:vml" Requires="v">
                  <p:oleObj spid="_x0000_s3871" name="Equation" r:id="rId13" imgW="507960" imgH="203040" progId="Equation.DSMT4">
                    <p:embed/>
                  </p:oleObj>
                </mc:Choice>
                <mc:Fallback>
                  <p:oleObj name="Equation" r:id="rId13" imgW="507960" imgH="203040" progId="Equation.DSMT4">
                    <p:embed/>
                    <p:pic>
                      <p:nvPicPr>
                        <p:cNvPr id="45" name="Object 44"/>
                        <p:cNvPicPr/>
                        <p:nvPr/>
                      </p:nvPicPr>
                      <p:blipFill>
                        <a:blip r:embed="rId14"/>
                        <a:stretch>
                          <a:fillRect/>
                        </a:stretch>
                      </p:blipFill>
                      <p:spPr>
                        <a:xfrm>
                          <a:off x="3787310" y="5526289"/>
                          <a:ext cx="1087914" cy="434816"/>
                        </a:xfrm>
                        <a:prstGeom prst="rect">
                          <a:avLst/>
                        </a:prstGeom>
                      </p:spPr>
                    </p:pic>
                  </p:oleObj>
                </mc:Fallback>
              </mc:AlternateContent>
            </a:graphicData>
          </a:graphic>
        </p:graphicFrame>
      </p:grpSp>
    </p:spTree>
    <p:extLst>
      <p:ext uri="{BB962C8B-B14F-4D97-AF65-F5344CB8AC3E}">
        <p14:creationId xmlns:p14="http://schemas.microsoft.com/office/powerpoint/2010/main" val="246330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5757" y="110571"/>
            <a:ext cx="12028996" cy="1777207"/>
            <a:chOff x="1" y="110571"/>
            <a:chExt cx="12028996" cy="1777207"/>
          </a:xfrm>
        </p:grpSpPr>
        <p:grpSp>
          <p:nvGrpSpPr>
            <p:cNvPr id="3" name="Group 2"/>
            <p:cNvGrpSpPr/>
            <p:nvPr/>
          </p:nvGrpSpPr>
          <p:grpSpPr>
            <a:xfrm>
              <a:off x="1" y="110571"/>
              <a:ext cx="12028996" cy="1777207"/>
              <a:chOff x="174090" y="172819"/>
              <a:chExt cx="9425713" cy="1396750"/>
            </a:xfrm>
          </p:grpSpPr>
          <p:sp>
            <p:nvSpPr>
              <p:cNvPr id="5" name="Rounded Rectangle 4"/>
              <p:cNvSpPr/>
              <p:nvPr/>
            </p:nvSpPr>
            <p:spPr>
              <a:xfrm>
                <a:off x="689429" y="175686"/>
                <a:ext cx="8910374" cy="1393883"/>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p:cNvSpPr/>
              <p:nvPr/>
            </p:nvSpPr>
            <p:spPr>
              <a:xfrm>
                <a:off x="174090" y="172819"/>
                <a:ext cx="1376986" cy="1396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183421" y="204676"/>
                <a:ext cx="1284471" cy="130701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p:nvSpPr>
            <p:spPr>
              <a:xfrm>
                <a:off x="279428" y="551234"/>
                <a:ext cx="1131985" cy="65310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FF0000"/>
                    </a:solidFill>
                    <a:effectLst>
                      <a:outerShdw blurRad="76200" dist="50800" dir="5400000" algn="tl" rotWithShape="0">
                        <a:srgbClr val="000000">
                          <a:alpha val="65000"/>
                        </a:srgbClr>
                      </a:outerShdw>
                    </a:effectLst>
                    <a:latin typeface=".VnCentury SchoolbookH" pitchFamily="34" charset="0"/>
                  </a:rPr>
                  <a:t>3.17</a:t>
                </a:r>
                <a:endParaRPr lang="en-US" sz="6000" b="1" cap="none" spc="50">
                  <a:ln w="11430"/>
                  <a:solidFill>
                    <a:srgbClr val="FF0000"/>
                  </a:solidFill>
                  <a:effectLst>
                    <a:outerShdw blurRad="76200" dist="50800" dir="5400000" algn="tl" rotWithShape="0">
                      <a:srgbClr val="000000">
                        <a:alpha val="65000"/>
                      </a:srgbClr>
                    </a:outerShdw>
                  </a:effectLst>
                  <a:latin typeface=".VnCentury SchoolbookH" pitchFamily="34" charset="0"/>
                </a:endParaRPr>
              </a:p>
            </p:txBody>
          </p:sp>
        </p:grpSp>
        <p:pic>
          <p:nvPicPr>
            <p:cNvPr id="11" name="Picture 10"/>
            <p:cNvPicPr>
              <a:picLocks noChangeAspect="1"/>
            </p:cNvPicPr>
            <p:nvPr/>
          </p:nvPicPr>
          <p:blipFill>
            <a:blip r:embed="rId3"/>
            <a:stretch>
              <a:fillRect/>
            </a:stretch>
          </p:blipFill>
          <p:spPr>
            <a:xfrm>
              <a:off x="90932" y="417235"/>
              <a:ext cx="1461002" cy="388498"/>
            </a:xfrm>
            <a:prstGeom prst="rect">
              <a:avLst/>
            </a:prstGeom>
          </p:spPr>
        </p:pic>
      </p:grpSp>
      <p:sp>
        <p:nvSpPr>
          <p:cNvPr id="2" name="Rectangle 1"/>
          <p:cNvSpPr/>
          <p:nvPr/>
        </p:nvSpPr>
        <p:spPr>
          <a:xfrm>
            <a:off x="1769245" y="110571"/>
            <a:ext cx="10259329" cy="830997"/>
          </a:xfrm>
          <a:prstGeom prst="rect">
            <a:avLst/>
          </a:prstGeom>
        </p:spPr>
        <p:txBody>
          <a:bodyPr wrap="square">
            <a:spAutoFit/>
          </a:bodyPr>
          <a:lstStyle/>
          <a:p>
            <a:r>
              <a:rPr lang="vi-VN" sz="2400"/>
              <a:t>Trong thực hành đo hiệu điện thế của mạch điện, An và Bình đã dùng hai vôn kế khác nhau để đo, mỗi bạn tiến hành đo 10 lần</a:t>
            </a:r>
            <a:r>
              <a:rPr lang="en-US" sz="2400"/>
              <a:t>,</a:t>
            </a:r>
            <a:r>
              <a:rPr lang="vi-VN" sz="2400"/>
              <a:t> kết quả </a:t>
            </a:r>
            <a:r>
              <a:rPr lang="en-US" sz="2400"/>
              <a:t>(bảng</a:t>
            </a:r>
            <a:r>
              <a:rPr lang="vi-VN" sz="2400"/>
              <a:t> sau</a:t>
            </a:r>
            <a:r>
              <a:rPr lang="en-US" sz="2400"/>
              <a:t>).</a:t>
            </a:r>
          </a:p>
        </p:txBody>
      </p:sp>
      <p:sp>
        <p:nvSpPr>
          <p:cNvPr id="4" name="Rectangle 3"/>
          <p:cNvSpPr/>
          <p:nvPr/>
        </p:nvSpPr>
        <p:spPr>
          <a:xfrm>
            <a:off x="1897321" y="941568"/>
            <a:ext cx="10215522" cy="830997"/>
          </a:xfrm>
          <a:prstGeom prst="rect">
            <a:avLst/>
          </a:prstGeom>
        </p:spPr>
        <p:txBody>
          <a:bodyPr wrap="square">
            <a:spAutoFit/>
          </a:bodyPr>
          <a:lstStyle/>
          <a:p>
            <a:r>
              <a:rPr lang="vi-VN" sz="2400"/>
              <a:t>Tính độ lệch chuẩn của các mẫu số liệu ghép nhóm. Từ đó kết luận xem vôn kế của bạn nào cho kết quả đo ổn định hơn.</a:t>
            </a:r>
            <a:endParaRPr lang="en-US" sz="2400"/>
          </a:p>
        </p:txBody>
      </p:sp>
      <p:graphicFrame>
        <p:nvGraphicFramePr>
          <p:cNvPr id="8" name="Table 7"/>
          <p:cNvGraphicFramePr>
            <a:graphicFrameLocks noGrp="1"/>
          </p:cNvGraphicFramePr>
          <p:nvPr>
            <p:extLst>
              <p:ext uri="{D42A27DB-BD31-4B8C-83A1-F6EECF244321}">
                <p14:modId xmlns:p14="http://schemas.microsoft.com/office/powerpoint/2010/main" val="3822814490"/>
              </p:ext>
            </p:extLst>
          </p:nvPr>
        </p:nvGraphicFramePr>
        <p:xfrm>
          <a:off x="1411110" y="1973447"/>
          <a:ext cx="10617464" cy="1483360"/>
        </p:xfrm>
        <a:graphic>
          <a:graphicData uri="http://schemas.openxmlformats.org/drawingml/2006/table">
            <a:tbl>
              <a:tblPr firstRow="1" bandRow="1">
                <a:tableStyleId>{5C22544A-7EE6-4342-B048-85BDC9FD1C3A}</a:tableStyleId>
              </a:tblPr>
              <a:tblGrid>
                <a:gridCol w="4165601">
                  <a:extLst>
                    <a:ext uri="{9D8B030D-6E8A-4147-A177-3AD203B41FA5}">
                      <a16:colId xmlns:a16="http://schemas.microsoft.com/office/drawing/2014/main" val="2416397907"/>
                    </a:ext>
                  </a:extLst>
                </a:gridCol>
                <a:gridCol w="1580445">
                  <a:extLst>
                    <a:ext uri="{9D8B030D-6E8A-4147-A177-3AD203B41FA5}">
                      <a16:colId xmlns:a16="http://schemas.microsoft.com/office/drawing/2014/main" val="2351215356"/>
                    </a:ext>
                  </a:extLst>
                </a:gridCol>
                <a:gridCol w="1512711">
                  <a:extLst>
                    <a:ext uri="{9D8B030D-6E8A-4147-A177-3AD203B41FA5}">
                      <a16:colId xmlns:a16="http://schemas.microsoft.com/office/drawing/2014/main" val="2195347910"/>
                    </a:ext>
                  </a:extLst>
                </a:gridCol>
                <a:gridCol w="1591733">
                  <a:extLst>
                    <a:ext uri="{9D8B030D-6E8A-4147-A177-3AD203B41FA5}">
                      <a16:colId xmlns:a16="http://schemas.microsoft.com/office/drawing/2014/main" val="962173656"/>
                    </a:ext>
                  </a:extLst>
                </a:gridCol>
                <a:gridCol w="1766974">
                  <a:extLst>
                    <a:ext uri="{9D8B030D-6E8A-4147-A177-3AD203B41FA5}">
                      <a16:colId xmlns:a16="http://schemas.microsoft.com/office/drawing/2014/main" val="1802779907"/>
                    </a:ext>
                  </a:extLst>
                </a:gridCol>
              </a:tblGrid>
              <a:tr h="370840">
                <a:tc>
                  <a:txBody>
                    <a:bodyPr/>
                    <a:lstStyle/>
                    <a:p>
                      <a:pPr algn="just"/>
                      <a:r>
                        <a:rPr lang="vi-VN" sz="2400">
                          <a:solidFill>
                            <a:schemeClr val="bg1"/>
                          </a:solidFill>
                          <a:effectLst/>
                        </a:rPr>
                        <a:t>Hiệu điện thế đo được </a:t>
                      </a:r>
                      <a:r>
                        <a:rPr lang="vi-VN" sz="2400" b="0">
                          <a:solidFill>
                            <a:schemeClr val="bg1"/>
                          </a:solidFill>
                          <a:effectLst/>
                        </a:rPr>
                        <a:t>(Vôn)</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[3,85; 3,90)</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[3,90; 3,95)</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[3,95; 4,00)</a:t>
                      </a:r>
                    </a:p>
                  </a:txBody>
                  <a:tcPr marL="0" marR="0" marT="0" marB="0" anchor="ctr"/>
                </a:tc>
                <a:tc>
                  <a:txBody>
                    <a:bodyPr/>
                    <a:lstStyle/>
                    <a:p>
                      <a:pPr algn="ctr"/>
                      <a:r>
                        <a:rPr lang="en-US" sz="2400" b="0">
                          <a:solidFill>
                            <a:schemeClr val="bg1"/>
                          </a:solidFill>
                          <a:effectLst/>
                          <a:latin typeface="Times New Roman" panose="02020603050405020304" pitchFamily="18" charset="0"/>
                          <a:cs typeface="Times New Roman" panose="02020603050405020304" pitchFamily="18" charset="0"/>
                        </a:rPr>
                        <a:t>[4,00; 4,05)</a:t>
                      </a:r>
                    </a:p>
                  </a:txBody>
                  <a:tcPr marL="0" marR="0" marT="0" marB="0" anchor="ctr"/>
                </a:tc>
                <a:extLst>
                  <a:ext uri="{0D108BD9-81ED-4DB2-BD59-A6C34878D82A}">
                    <a16:rowId xmlns:a16="http://schemas.microsoft.com/office/drawing/2014/main" val="2609772204"/>
                  </a:ext>
                </a:extLst>
              </a:tr>
              <a:tr h="370840">
                <a:tc>
                  <a:txBody>
                    <a:bodyPr/>
                    <a:lstStyle/>
                    <a:p>
                      <a:pPr algn="ctr"/>
                      <a:r>
                        <a:rPr lang="en-US" sz="2400">
                          <a:solidFill>
                            <a:srgbClr val="FF0000"/>
                          </a:solidFill>
                          <a:effectLst/>
                        </a:rPr>
                        <a:t>Giá trị đại diện</a:t>
                      </a:r>
                    </a:p>
                  </a:txBody>
                  <a:tcPr marL="0" marR="0" marT="0" marB="0" anchor="ctr"/>
                </a:tc>
                <a:tc>
                  <a:txBody>
                    <a:bodyPr/>
                    <a:lstStyle/>
                    <a:p>
                      <a:pPr algn="ctr"/>
                      <a:r>
                        <a:rPr lang="en-US" sz="2400" b="0">
                          <a:solidFill>
                            <a:srgbClr val="FF0000"/>
                          </a:solidFill>
                          <a:effectLst/>
                          <a:latin typeface="Times New Roman" panose="02020603050405020304" pitchFamily="18" charset="0"/>
                          <a:cs typeface="Times New Roman" panose="02020603050405020304" pitchFamily="18" charset="0"/>
                        </a:rPr>
                        <a:t>3,875</a:t>
                      </a:r>
                    </a:p>
                  </a:txBody>
                  <a:tcPr marL="0" marR="0" marT="0" marB="0" anchor="ctr"/>
                </a:tc>
                <a:tc>
                  <a:txBody>
                    <a:bodyPr/>
                    <a:lstStyle/>
                    <a:p>
                      <a:pPr algn="ctr"/>
                      <a:r>
                        <a:rPr lang="en-US" sz="2400" b="0">
                          <a:solidFill>
                            <a:srgbClr val="FF0000"/>
                          </a:solidFill>
                          <a:effectLst/>
                          <a:latin typeface="Times New Roman" panose="02020603050405020304" pitchFamily="18" charset="0"/>
                          <a:cs typeface="Times New Roman" panose="02020603050405020304" pitchFamily="18" charset="0"/>
                        </a:rPr>
                        <a:t>3,925</a:t>
                      </a:r>
                    </a:p>
                  </a:txBody>
                  <a:tcPr marL="0" marR="0" marT="0" marB="0" anchor="ctr"/>
                </a:tc>
                <a:tc>
                  <a:txBody>
                    <a:bodyPr/>
                    <a:lstStyle/>
                    <a:p>
                      <a:pPr algn="ctr"/>
                      <a:r>
                        <a:rPr lang="en-US" sz="2400" b="0">
                          <a:solidFill>
                            <a:srgbClr val="FF0000"/>
                          </a:solidFill>
                          <a:effectLst/>
                          <a:latin typeface="Times New Roman" panose="02020603050405020304" pitchFamily="18" charset="0"/>
                          <a:cs typeface="Times New Roman" panose="02020603050405020304" pitchFamily="18" charset="0"/>
                        </a:rPr>
                        <a:t>3,975</a:t>
                      </a:r>
                    </a:p>
                  </a:txBody>
                  <a:tcPr marL="0" marR="0" marT="0" marB="0" anchor="ctr"/>
                </a:tc>
                <a:tc>
                  <a:txBody>
                    <a:bodyPr/>
                    <a:lstStyle/>
                    <a:p>
                      <a:pPr algn="ctr"/>
                      <a:r>
                        <a:rPr lang="en-US" sz="2400" b="0">
                          <a:solidFill>
                            <a:srgbClr val="FF0000"/>
                          </a:solidFill>
                          <a:effectLst/>
                          <a:latin typeface="Times New Roman" panose="02020603050405020304" pitchFamily="18" charset="0"/>
                          <a:cs typeface="Times New Roman" panose="02020603050405020304" pitchFamily="18" charset="0"/>
                        </a:rPr>
                        <a:t>4,025</a:t>
                      </a:r>
                    </a:p>
                  </a:txBody>
                  <a:tcPr marL="0" marR="0" marT="0" marB="0" anchor="ctr"/>
                </a:tc>
                <a:extLst>
                  <a:ext uri="{0D108BD9-81ED-4DB2-BD59-A6C34878D82A}">
                    <a16:rowId xmlns:a16="http://schemas.microsoft.com/office/drawing/2014/main" val="531915960"/>
                  </a:ext>
                </a:extLst>
              </a:tr>
              <a:tr h="370840">
                <a:tc>
                  <a:txBody>
                    <a:bodyPr/>
                    <a:lstStyle/>
                    <a:p>
                      <a:pPr algn="ctr"/>
                      <a:r>
                        <a:rPr lang="en-US" sz="2400">
                          <a:solidFill>
                            <a:srgbClr val="000000"/>
                          </a:solidFill>
                          <a:effectLst/>
                        </a:rPr>
                        <a:t>Số lần An đo</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6</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2</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a:t>
                      </a:r>
                    </a:p>
                  </a:txBody>
                  <a:tcPr marL="0" marR="0" marT="0" marB="0" anchor="ctr"/>
                </a:tc>
                <a:extLst>
                  <a:ext uri="{0D108BD9-81ED-4DB2-BD59-A6C34878D82A}">
                    <a16:rowId xmlns:a16="http://schemas.microsoft.com/office/drawing/2014/main" val="3469740815"/>
                  </a:ext>
                </a:extLst>
              </a:tr>
              <a:tr h="370840">
                <a:tc>
                  <a:txBody>
                    <a:bodyPr/>
                    <a:lstStyle/>
                    <a:p>
                      <a:pPr algn="ctr"/>
                      <a:r>
                        <a:rPr lang="en-US" sz="2400">
                          <a:solidFill>
                            <a:srgbClr val="000000"/>
                          </a:solidFill>
                          <a:effectLst/>
                        </a:rPr>
                        <a:t>Số lần Bình đo</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1</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3</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4</a:t>
                      </a:r>
                    </a:p>
                  </a:txBody>
                  <a:tcPr marL="0" marR="0" marT="0" marB="0" anchor="ctr"/>
                </a:tc>
                <a:tc>
                  <a:txBody>
                    <a:bodyPr/>
                    <a:lstStyle/>
                    <a:p>
                      <a:pPr algn="ctr"/>
                      <a:r>
                        <a:rPr lang="en-US" sz="2400" b="0">
                          <a:solidFill>
                            <a:srgbClr val="000000"/>
                          </a:solidFill>
                          <a:effectLst/>
                          <a:latin typeface="Times New Roman" panose="02020603050405020304" pitchFamily="18" charset="0"/>
                          <a:cs typeface="Times New Roman" panose="02020603050405020304" pitchFamily="18" charset="0"/>
                        </a:rPr>
                        <a:t>2</a:t>
                      </a:r>
                    </a:p>
                  </a:txBody>
                  <a:tcPr marL="0" marR="0" marT="0" marB="0" anchor="ctr"/>
                </a:tc>
                <a:extLst>
                  <a:ext uri="{0D108BD9-81ED-4DB2-BD59-A6C34878D82A}">
                    <a16:rowId xmlns:a16="http://schemas.microsoft.com/office/drawing/2014/main" val="1120398223"/>
                  </a:ext>
                </a:extLst>
              </a:tr>
            </a:tbl>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445032255"/>
              </p:ext>
            </p:extLst>
          </p:nvPr>
        </p:nvGraphicFramePr>
        <p:xfrm>
          <a:off x="4198237" y="3954880"/>
          <a:ext cx="2551112" cy="446087"/>
        </p:xfrm>
        <a:graphic>
          <a:graphicData uri="http://schemas.openxmlformats.org/presentationml/2006/ole">
            <mc:AlternateContent xmlns:mc="http://schemas.openxmlformats.org/markup-compatibility/2006">
              <mc:Choice xmlns:v="urn:schemas-microsoft-com:vml" Requires="v">
                <p:oleObj spid="_x0000_s4465" name="Equation" r:id="rId4" imgW="1307880" imgH="228600" progId="Equation.DSMT4">
                  <p:embed/>
                </p:oleObj>
              </mc:Choice>
              <mc:Fallback>
                <p:oleObj name="Equation" r:id="rId4" imgW="1307880" imgH="228600" progId="Equation.DSMT4">
                  <p:embed/>
                  <p:pic>
                    <p:nvPicPr>
                      <p:cNvPr id="14" name="Object 13"/>
                      <p:cNvPicPr/>
                      <p:nvPr/>
                    </p:nvPicPr>
                    <p:blipFill>
                      <a:blip r:embed="rId5"/>
                      <a:stretch>
                        <a:fillRect/>
                      </a:stretch>
                    </p:blipFill>
                    <p:spPr>
                      <a:xfrm>
                        <a:off x="4198237" y="3954880"/>
                        <a:ext cx="2551112" cy="446087"/>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145041970"/>
              </p:ext>
            </p:extLst>
          </p:nvPr>
        </p:nvGraphicFramePr>
        <p:xfrm>
          <a:off x="6778756" y="3954880"/>
          <a:ext cx="2797175" cy="444500"/>
        </p:xfrm>
        <a:graphic>
          <a:graphicData uri="http://schemas.openxmlformats.org/presentationml/2006/ole">
            <mc:AlternateContent xmlns:mc="http://schemas.openxmlformats.org/markup-compatibility/2006">
              <mc:Choice xmlns:v="urn:schemas-microsoft-com:vml" Requires="v">
                <p:oleObj spid="_x0000_s4466" name="Equation" r:id="rId6" imgW="1434960" imgH="228600" progId="Equation.DSMT4">
                  <p:embed/>
                </p:oleObj>
              </mc:Choice>
              <mc:Fallback>
                <p:oleObj name="Equation" r:id="rId6" imgW="1434960" imgH="228600" progId="Equation.DSMT4">
                  <p:embed/>
                  <p:pic>
                    <p:nvPicPr>
                      <p:cNvPr id="20" name="Object 19"/>
                      <p:cNvPicPr/>
                      <p:nvPr/>
                    </p:nvPicPr>
                    <p:blipFill>
                      <a:blip r:embed="rId7"/>
                      <a:stretch>
                        <a:fillRect/>
                      </a:stretch>
                    </p:blipFill>
                    <p:spPr>
                      <a:xfrm>
                        <a:off x="6778756" y="3954880"/>
                        <a:ext cx="2797175" cy="444500"/>
                      </a:xfrm>
                      <a:prstGeom prst="rect">
                        <a:avLst/>
                      </a:prstGeom>
                    </p:spPr>
                  </p:pic>
                </p:oleObj>
              </mc:Fallback>
            </mc:AlternateContent>
          </a:graphicData>
        </a:graphic>
      </p:graphicFrame>
      <p:pic>
        <p:nvPicPr>
          <p:cNvPr id="40" name="Picture 39"/>
          <p:cNvPicPr>
            <a:picLocks noChangeAspect="1"/>
          </p:cNvPicPr>
          <p:nvPr/>
        </p:nvPicPr>
        <p:blipFill>
          <a:blip r:embed="rId8"/>
          <a:stretch>
            <a:fillRect/>
          </a:stretch>
        </p:blipFill>
        <p:spPr>
          <a:xfrm>
            <a:off x="6280111" y="3451510"/>
            <a:ext cx="1237595" cy="292633"/>
          </a:xfrm>
          <a:prstGeom prst="rect">
            <a:avLst/>
          </a:prstGeom>
        </p:spPr>
      </p:pic>
      <p:sp>
        <p:nvSpPr>
          <p:cNvPr id="13" name="Rectangle 12"/>
          <p:cNvSpPr/>
          <p:nvPr/>
        </p:nvSpPr>
        <p:spPr>
          <a:xfrm>
            <a:off x="1342148" y="4611704"/>
            <a:ext cx="10686426" cy="830997"/>
          </a:xfrm>
          <a:prstGeom prst="rect">
            <a:avLst/>
          </a:prstGeom>
        </p:spPr>
        <p:txBody>
          <a:bodyPr wrap="square">
            <a:spAutoFit/>
          </a:bodyPr>
          <a:lstStyle/>
          <a:p>
            <a:r>
              <a:rPr lang="vi-VN" sz="2400"/>
              <a:t>Dựa vào kết quả tính được của độ lệch chuẩn, ta thấy vôn kế của An cho kết quả ổn định hơn vôn kế của Bình.</a:t>
            </a:r>
            <a:endParaRPr lang="en-US" sz="2400"/>
          </a:p>
        </p:txBody>
      </p:sp>
    </p:spTree>
    <p:extLst>
      <p:ext uri="{BB962C8B-B14F-4D97-AF65-F5344CB8AC3E}">
        <p14:creationId xmlns:p14="http://schemas.microsoft.com/office/powerpoint/2010/main" val="272172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8304067" y="5156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21" name="Straight Connector 20"/>
          <p:cNvCxnSpPr/>
          <p:nvPr/>
        </p:nvCxnSpPr>
        <p:spPr>
          <a:xfrm>
            <a:off x="9116656" y="4902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a:off x="9116656" y="4902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4"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6" name="Rectangle 15"/>
          <p:cNvSpPr/>
          <p:nvPr/>
        </p:nvSpPr>
        <p:spPr>
          <a:xfrm rot="1132070">
            <a:off x="5711904" y="-2083"/>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43" t="17982" r="12601" b="22046"/>
          <a:stretch/>
        </p:blipFill>
        <p:spPr bwMode="auto">
          <a:xfrm>
            <a:off x="856805" y="728979"/>
            <a:ext cx="2213008" cy="3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471" t="11198" r="6916" b="28723"/>
          <a:stretch/>
        </p:blipFill>
        <p:spPr bwMode="auto">
          <a:xfrm>
            <a:off x="788549" y="1507274"/>
            <a:ext cx="3342991" cy="44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55" t="19121" r="17589" b="20906"/>
          <a:stretch/>
        </p:blipFill>
        <p:spPr bwMode="auto">
          <a:xfrm>
            <a:off x="621530" y="1096773"/>
            <a:ext cx="723665" cy="46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2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600" fill="hold"/>
                                        <p:tgtEl>
                                          <p:spTgt spid="26"/>
                                        </p:tgtEl>
                                        <p:attrNameLst>
                                          <p:attrName>ppt_x</p:attrName>
                                        </p:attrNameLst>
                                      </p:cBhvr>
                                      <p:tavLst>
                                        <p:tav tm="0">
                                          <p:val>
                                            <p:strVal val="0-#ppt_w/2"/>
                                          </p:val>
                                        </p:tav>
                                        <p:tav tm="100000">
                                          <p:val>
                                            <p:strVal val="#ppt_x"/>
                                          </p:val>
                                        </p:tav>
                                      </p:tavLst>
                                    </p:anim>
                                    <p:anim calcmode="lin" valueType="num">
                                      <p:cBhvr additive="base">
                                        <p:cTn id="21" dur="600" fill="hold"/>
                                        <p:tgtEl>
                                          <p:spTgt spid="26"/>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10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0-#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4"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852</Words>
  <Application>Microsoft Office PowerPoint</Application>
  <PresentationFormat>Widescreen</PresentationFormat>
  <Paragraphs>185</Paragraphs>
  <Slides>9</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8" baseType="lpstr">
      <vt:lpstr>.VnCentury SchoolbookH</vt:lpstr>
      <vt:lpstr>Arial</vt:lpstr>
      <vt:lpstr>Calibri</vt:lpstr>
      <vt:lpstr>Cambria Math</vt:lpstr>
      <vt:lpstr>Times New Roman</vt:lpstr>
      <vt:lpstr>VNI-DOS Sample Font </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193</cp:revision>
  <dcterms:created xsi:type="dcterms:W3CDTF">2023-05-22T08:04:31Z</dcterms:created>
  <dcterms:modified xsi:type="dcterms:W3CDTF">2024-08-14T01:18:31Z</dcterms:modified>
</cp:coreProperties>
</file>