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2" roundtripDataSignature="AMtx7mj/IRMlA5dlRmp3jh+9E68yxGeej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11" Type="http://schemas.openxmlformats.org/officeDocument/2006/relationships/slide" Target="slides/slide7.xml"/><Relationship Id="rId10" Type="http://schemas.openxmlformats.org/officeDocument/2006/relationships/slide" Target="slides/slide6.xml"/><Relationship Id="rId12" Type="http://customschemas.google.com/relationships/presentationmetadata" Target="metadata"/><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1" name="Shape 11"/>
        <p:cNvGrpSpPr/>
        <p:nvPr/>
      </p:nvGrpSpPr>
      <p:grpSpPr>
        <a:xfrm>
          <a:off x="0" y="0"/>
          <a:ext cx="0" cy="0"/>
          <a:chOff x="0" y="0"/>
          <a:chExt cx="0" cy="0"/>
        </a:xfrm>
      </p:grpSpPr>
      <p:sp>
        <p:nvSpPr>
          <p:cNvPr id="12" name="Google Shape;12;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 name="Google Shape;13;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 name="Google Shape;14;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8"/>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9"/>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9"/>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10"/>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10"/>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1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12"/>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12"/>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0" name="Google Shape;30;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13"/>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13"/>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14"/>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14"/>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14"/>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14"/>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14"/>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6"/>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6"/>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16"/>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7"/>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7"/>
          <p:cNvSpPr/>
          <p:nvPr>
            <p:ph idx="2" type="pic"/>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4" name="Google Shape;64;p17"/>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solidFill>
          <a:srgbClr val="000000"/>
        </a:solidFill>
      </p:bgPr>
    </p:bg>
    <p:spTree>
      <p:nvGrpSpPr>
        <p:cNvPr id="83" name="Shape 83"/>
        <p:cNvGrpSpPr/>
        <p:nvPr/>
      </p:nvGrpSpPr>
      <p:grpSpPr>
        <a:xfrm>
          <a:off x="0" y="0"/>
          <a:ext cx="0" cy="0"/>
          <a:chOff x="0" y="0"/>
          <a:chExt cx="0" cy="0"/>
        </a:xfrm>
      </p:grpSpPr>
      <p:sp>
        <p:nvSpPr>
          <p:cNvPr id="84" name="Google Shape;84;p1"/>
          <p:cNvSpPr/>
          <p:nvPr/>
        </p:nvSpPr>
        <p:spPr>
          <a:xfrm>
            <a:off x="916604" y="97604"/>
            <a:ext cx="10684143" cy="1044325"/>
          </a:xfrm>
          <a:prstGeom prst="rect">
            <a:avLst/>
          </a:prstGeom>
          <a:gradFill>
            <a:gsLst>
              <a:gs pos="0">
                <a:schemeClr val="accent1"/>
              </a:gs>
              <a:gs pos="100000">
                <a:srgbClr val="002C84">
                  <a:alpha val="88627"/>
                </a:srgbClr>
              </a:gs>
            </a:gsLst>
            <a:lin ang="0" scaled="0"/>
          </a:gradFill>
          <a:ln cap="flat" cmpd="sng" w="31750">
            <a:solidFill>
              <a:srgbClr val="FFFF00"/>
            </a:solidFill>
            <a:prstDash val="solid"/>
            <a:round/>
            <a:headEnd len="sm" w="sm" type="none"/>
            <a:tailEnd len="sm" w="sm" type="none"/>
          </a:ln>
        </p:spPr>
        <p:txBody>
          <a:bodyPr anchorCtr="0" anchor="t" bIns="45700" lIns="91425" spcFirstLastPara="1" rIns="91425" wrap="square" tIns="45700">
            <a:spAutoFit/>
          </a:bodyPr>
          <a:lstStyle/>
          <a:p>
            <a:pPr indent="179705" lvl="0" marL="0" marR="0" rtl="0" algn="ctr">
              <a:lnSpc>
                <a:spcPct val="107000"/>
              </a:lnSpc>
              <a:spcBef>
                <a:spcPts val="0"/>
              </a:spcBef>
              <a:spcAft>
                <a:spcPts val="0"/>
              </a:spcAft>
              <a:buNone/>
            </a:pPr>
            <a:r>
              <a:rPr b="1" i="0" lang="en-US" sz="3000" u="none" cap="none" strike="noStrike">
                <a:solidFill>
                  <a:srgbClr val="FFFFFF"/>
                </a:solidFill>
                <a:latin typeface="Arial"/>
                <a:ea typeface="Arial"/>
                <a:cs typeface="Arial"/>
                <a:sym typeface="Arial"/>
              </a:rPr>
              <a:t>NHẬN XÉT ĐỀ THAM KHẢO THI TỐT NGHIỆP THPT 2021</a:t>
            </a:r>
            <a:endParaRPr/>
          </a:p>
          <a:p>
            <a:pPr indent="179705" lvl="0" marL="0" marR="0" rtl="0" algn="ctr">
              <a:lnSpc>
                <a:spcPct val="107000"/>
              </a:lnSpc>
              <a:spcBef>
                <a:spcPts val="0"/>
              </a:spcBef>
              <a:spcAft>
                <a:spcPts val="0"/>
              </a:spcAft>
              <a:buNone/>
            </a:pPr>
            <a:r>
              <a:rPr b="1" i="0" lang="en-US" sz="3000" u="none" cap="none" strike="noStrike">
                <a:solidFill>
                  <a:srgbClr val="FFFFFF"/>
                </a:solidFill>
                <a:latin typeface="Arial"/>
                <a:ea typeface="Arial"/>
                <a:cs typeface="Arial"/>
                <a:sym typeface="Arial"/>
              </a:rPr>
              <a:t>MÔN VẬT LÍ</a:t>
            </a:r>
            <a:endParaRPr b="1" i="0" sz="3000" u="none" cap="none" strike="noStrike">
              <a:solidFill>
                <a:srgbClr val="FFFFFF"/>
              </a:solidFill>
              <a:latin typeface="Arial"/>
              <a:ea typeface="Arial"/>
              <a:cs typeface="Arial"/>
              <a:sym typeface="Arial"/>
            </a:endParaRPr>
          </a:p>
        </p:txBody>
      </p:sp>
      <p:sp>
        <p:nvSpPr>
          <p:cNvPr id="85" name="Google Shape;85;p1"/>
          <p:cNvSpPr/>
          <p:nvPr/>
        </p:nvSpPr>
        <p:spPr>
          <a:xfrm>
            <a:off x="101600" y="1141929"/>
            <a:ext cx="12090398" cy="5683607"/>
          </a:xfrm>
          <a:prstGeom prst="rect">
            <a:avLst/>
          </a:prstGeom>
          <a:noFill/>
          <a:ln>
            <a:noFill/>
          </a:ln>
        </p:spPr>
        <p:txBody>
          <a:bodyPr anchorCtr="0" anchor="ctr" bIns="45700" lIns="91425" spcFirstLastPara="1" rIns="91425" wrap="square" tIns="45700">
            <a:spAutoFit/>
          </a:bodyPr>
          <a:lstStyle/>
          <a:p>
            <a:pPr indent="179705" lvl="0" marL="0" marR="0" rtl="0" algn="just">
              <a:lnSpc>
                <a:spcPct val="150000"/>
              </a:lnSpc>
              <a:spcBef>
                <a:spcPts val="0"/>
              </a:spcBef>
              <a:spcAft>
                <a:spcPts val="0"/>
              </a:spcAft>
              <a:buNone/>
            </a:pPr>
            <a:r>
              <a:rPr b="1" i="0" lang="en-US" sz="3000" u="none" cap="none" strike="noStrike">
                <a:solidFill>
                  <a:srgbClr val="FFFFFF"/>
                </a:solidFill>
                <a:latin typeface="Arial"/>
                <a:ea typeface="Arial"/>
                <a:cs typeface="Arial"/>
                <a:sym typeface="Arial"/>
              </a:rPr>
              <a:t>Nhìn chung, đề tham khảo kỳ thi tốt nghiệp THPT 2021 tương tự như đề thi tốt nghiệp THPT năm 2020. Về mức độ: dễ thở với học sinh có mục tiêu tốt nghiệp (dễ kiếm điểm 5), phân loại tốt với học sinh dùng môn Vật lí để xét tuyển Đại học </a:t>
            </a:r>
            <a:endParaRPr/>
          </a:p>
          <a:p>
            <a:pPr indent="179705" lvl="0" marL="0" marR="0" rtl="0" algn="just">
              <a:lnSpc>
                <a:spcPct val="150000"/>
              </a:lnSpc>
              <a:spcBef>
                <a:spcPts val="400"/>
              </a:spcBef>
              <a:spcAft>
                <a:spcPts val="0"/>
              </a:spcAft>
              <a:buNone/>
            </a:pPr>
            <a:r>
              <a:rPr b="1" i="0" lang="en-US" sz="3000" u="none" cap="none" strike="noStrike">
                <a:solidFill>
                  <a:srgbClr val="FFFFFF"/>
                </a:solidFill>
                <a:latin typeface="Arial"/>
                <a:ea typeface="Arial"/>
                <a:cs typeface="Arial"/>
                <a:sym typeface="Arial"/>
              </a:rPr>
              <a:t>(8 câu cuối). Học sinh học “khá cứng” và học giỏi thì làm đến tầm câu 32 cảm thấy không quá khó khăn. Dự kiến phổ điểm chủ yếu sẽ tầm từ 5 đến 7 điểm nhưng điểm 9 sẽ ít, còn điểm 10 thì chắc chắn vẫn rất rất hạn chế.</a:t>
            </a:r>
            <a:endParaRPr b="1" i="0" sz="3000" u="none" cap="none" strike="noStrike">
              <a:solidFill>
                <a:srgbClr val="FFFFFF"/>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solidFill>
          <a:srgbClr val="000000"/>
        </a:solidFill>
      </p:bgPr>
    </p:bg>
    <p:spTree>
      <p:nvGrpSpPr>
        <p:cNvPr id="89" name="Shape 89"/>
        <p:cNvGrpSpPr/>
        <p:nvPr/>
      </p:nvGrpSpPr>
      <p:grpSpPr>
        <a:xfrm>
          <a:off x="0" y="0"/>
          <a:ext cx="0" cy="0"/>
          <a:chOff x="0" y="0"/>
          <a:chExt cx="0" cy="0"/>
        </a:xfrm>
      </p:grpSpPr>
      <p:sp>
        <p:nvSpPr>
          <p:cNvPr id="90" name="Google Shape;90;p2"/>
          <p:cNvSpPr/>
          <p:nvPr/>
        </p:nvSpPr>
        <p:spPr>
          <a:xfrm>
            <a:off x="319330" y="401293"/>
            <a:ext cx="11727543" cy="3020250"/>
          </a:xfrm>
          <a:prstGeom prst="rect">
            <a:avLst/>
          </a:prstGeom>
          <a:noFill/>
          <a:ln>
            <a:noFill/>
          </a:ln>
        </p:spPr>
        <p:txBody>
          <a:bodyPr anchorCtr="0" anchor="t" bIns="45700" lIns="91425" spcFirstLastPara="1" rIns="91425" wrap="square" tIns="45700">
            <a:spAutoFit/>
          </a:bodyPr>
          <a:lstStyle/>
          <a:p>
            <a:pPr indent="179705" lvl="0" marL="0" marR="0" rtl="0" algn="just">
              <a:lnSpc>
                <a:spcPct val="107000"/>
              </a:lnSpc>
              <a:spcBef>
                <a:spcPts val="0"/>
              </a:spcBef>
              <a:spcAft>
                <a:spcPts val="0"/>
              </a:spcAft>
              <a:buNone/>
            </a:pPr>
            <a:r>
              <a:rPr b="1" i="0" lang="en-US" sz="3000" u="none" cap="none" strike="noStrike">
                <a:solidFill>
                  <a:srgbClr val="FFFFFF"/>
                </a:solidFill>
                <a:latin typeface="Arial"/>
                <a:ea typeface="Arial"/>
                <a:cs typeface="Arial"/>
                <a:sym typeface="Arial"/>
              </a:rPr>
              <a:t>Về tổng quan, đề gồm 40 câu hỏi sắp xếp từ dễ đến khó, chủ yếu nội dung kiến thức lớp 12 THPT (90% - 36 câu hỏi) và một phần nhỏ kiến thức lớp 11 (10% - 4 câu). Trong đó, vẫn có khoảng với 70% cơ bản và 30% mang tính phân loại. Câu hỏi trắc nghiệm định tính (Lý thuyết) chiếm khoảng 50%; 50% câu hỏi định lượng.</a:t>
            </a:r>
            <a:endParaRPr b="1" i="0" sz="3000" u="none" cap="none" strike="noStrike">
              <a:solidFill>
                <a:srgbClr val="FFFFFF"/>
              </a:solidFill>
              <a:latin typeface="Arial"/>
              <a:ea typeface="Arial"/>
              <a:cs typeface="Arial"/>
              <a:sym typeface="Arial"/>
            </a:endParaRPr>
          </a:p>
        </p:txBody>
      </p:sp>
      <p:sp>
        <p:nvSpPr>
          <p:cNvPr id="91" name="Google Shape;91;p2"/>
          <p:cNvSpPr/>
          <p:nvPr/>
        </p:nvSpPr>
        <p:spPr>
          <a:xfrm>
            <a:off x="378271" y="3795608"/>
            <a:ext cx="11552467" cy="2562240"/>
          </a:xfrm>
          <a:prstGeom prst="rect">
            <a:avLst/>
          </a:prstGeom>
          <a:noFill/>
          <a:ln>
            <a:noFill/>
          </a:ln>
        </p:spPr>
        <p:txBody>
          <a:bodyPr anchorCtr="0" anchor="t" bIns="45700" lIns="91425" spcFirstLastPara="1" rIns="91425" wrap="square" tIns="45700">
            <a:spAutoFit/>
          </a:bodyPr>
          <a:lstStyle/>
          <a:p>
            <a:pPr indent="179705" lvl="0" marL="0" marR="0" rtl="0" algn="just">
              <a:lnSpc>
                <a:spcPct val="107000"/>
              </a:lnSpc>
              <a:spcBef>
                <a:spcPts val="0"/>
              </a:spcBef>
              <a:spcAft>
                <a:spcPts val="0"/>
              </a:spcAft>
              <a:buNone/>
            </a:pPr>
            <a:r>
              <a:rPr b="1" i="0" lang="en-US" sz="3000" u="none" cap="none" strike="noStrike">
                <a:solidFill>
                  <a:srgbClr val="FFFFFF"/>
                </a:solidFill>
                <a:latin typeface="Arial"/>
                <a:ea typeface="Arial"/>
                <a:cs typeface="Arial"/>
                <a:sym typeface="Arial"/>
              </a:rPr>
              <a:t>Các câu hỏi mang tính phân loại cao vẫn khai thác tư duy Vật lí sâu sắc như: kiến thức liên quan đến thực tiễn, ứng dụng, câu hỏi khai thác đồ thị về dao động cơ và dòng điện xoay chiều, câu hỏi thí nghiệm. Những câu khó vẫn mất khá nhiều thời gian để tư duy hiện tượng và giải. </a:t>
            </a:r>
            <a:endParaRPr b="1" i="0" sz="3000" u="none" cap="none" strike="noStrike">
              <a:solidFill>
                <a:srgbClr val="FFFFFF"/>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solidFill>
          <a:srgbClr val="000000"/>
        </a:solidFill>
      </p:bgPr>
    </p:bg>
    <p:spTree>
      <p:nvGrpSpPr>
        <p:cNvPr id="95" name="Shape 95"/>
        <p:cNvGrpSpPr/>
        <p:nvPr/>
      </p:nvGrpSpPr>
      <p:grpSpPr>
        <a:xfrm>
          <a:off x="0" y="0"/>
          <a:ext cx="0" cy="0"/>
          <a:chOff x="0" y="0"/>
          <a:chExt cx="0" cy="0"/>
        </a:xfrm>
      </p:grpSpPr>
      <p:sp>
        <p:nvSpPr>
          <p:cNvPr id="96" name="Google Shape;96;p3"/>
          <p:cNvSpPr/>
          <p:nvPr/>
        </p:nvSpPr>
        <p:spPr>
          <a:xfrm>
            <a:off x="0" y="471948"/>
            <a:ext cx="11997936" cy="4386650"/>
          </a:xfrm>
          <a:prstGeom prst="rect">
            <a:avLst/>
          </a:prstGeom>
          <a:gradFill>
            <a:gsLst>
              <a:gs pos="0">
                <a:schemeClr val="accent1"/>
              </a:gs>
              <a:gs pos="100000">
                <a:srgbClr val="002C84">
                  <a:alpha val="88627"/>
                </a:srgbClr>
              </a:gs>
            </a:gsLst>
            <a:lin ang="0" scaled="0"/>
          </a:gradFill>
          <a:ln cap="flat" cmpd="sng" w="31750">
            <a:solidFill>
              <a:srgbClr val="FFFF00"/>
            </a:solidFill>
            <a:prstDash val="solid"/>
            <a:round/>
            <a:headEnd len="sm" w="sm" type="none"/>
            <a:tailEnd len="sm" w="sm" type="none"/>
          </a:ln>
        </p:spPr>
        <p:txBody>
          <a:bodyPr anchorCtr="0" anchor="t" bIns="45700" lIns="91425" spcFirstLastPara="1" rIns="91425" wrap="square" tIns="45700">
            <a:spAutoFit/>
          </a:bodyPr>
          <a:lstStyle/>
          <a:p>
            <a:pPr indent="179705" lvl="0" marL="0" marR="0" rtl="0" algn="just">
              <a:lnSpc>
                <a:spcPct val="107000"/>
              </a:lnSpc>
              <a:spcBef>
                <a:spcPts val="0"/>
              </a:spcBef>
              <a:spcAft>
                <a:spcPts val="0"/>
              </a:spcAft>
              <a:buNone/>
            </a:pPr>
            <a:r>
              <a:rPr b="1" i="0" lang="en-US" sz="4400" u="none" cap="none" strike="noStrike">
                <a:solidFill>
                  <a:srgbClr val="FFFFFF"/>
                </a:solidFill>
                <a:latin typeface="Arial"/>
                <a:ea typeface="Arial"/>
                <a:cs typeface="Arial"/>
                <a:sym typeface="Arial"/>
              </a:rPr>
              <a:t>Cụ thể cấu trúc về mặt nội dung: Tỉ trọng câu các chương vẫn không thay đổi nhiều so với đề thi các năm trước. Vẫn tập trung nhiều vào 3 chương đầu (21 câu) (Dao động cơ, Sóng cơ và sóng âm, Dòng điện xoay chiều)</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solidFill>
          <a:srgbClr val="000000"/>
        </a:solidFill>
      </p:bgPr>
    </p:bg>
    <p:spTree>
      <p:nvGrpSpPr>
        <p:cNvPr id="100" name="Shape 100"/>
        <p:cNvGrpSpPr/>
        <p:nvPr/>
      </p:nvGrpSpPr>
      <p:grpSpPr>
        <a:xfrm>
          <a:off x="0" y="0"/>
          <a:ext cx="0" cy="0"/>
          <a:chOff x="0" y="0"/>
          <a:chExt cx="0" cy="0"/>
        </a:xfrm>
      </p:grpSpPr>
      <p:sp>
        <p:nvSpPr>
          <p:cNvPr id="101" name="Google Shape;101;p4"/>
          <p:cNvSpPr/>
          <p:nvPr/>
        </p:nvSpPr>
        <p:spPr>
          <a:xfrm>
            <a:off x="293935" y="1955649"/>
            <a:ext cx="10814499" cy="550343"/>
          </a:xfrm>
          <a:prstGeom prst="rect">
            <a:avLst/>
          </a:prstGeom>
          <a:noFill/>
          <a:ln>
            <a:noFill/>
          </a:ln>
        </p:spPr>
        <p:txBody>
          <a:bodyPr anchorCtr="0" anchor="t" bIns="45700" lIns="91425" spcFirstLastPara="1" rIns="91425" wrap="square" tIns="45700">
            <a:spAutoFit/>
          </a:bodyPr>
          <a:lstStyle/>
          <a:p>
            <a:pPr indent="179705" lvl="0" marL="0" marR="0" rtl="0" algn="just">
              <a:lnSpc>
                <a:spcPct val="107000"/>
              </a:lnSpc>
              <a:spcBef>
                <a:spcPts val="0"/>
              </a:spcBef>
              <a:spcAft>
                <a:spcPts val="0"/>
              </a:spcAft>
              <a:buNone/>
            </a:pPr>
            <a:r>
              <a:rPr b="1" i="0" lang="en-US" sz="3000" u="none" cap="none" strike="noStrike">
                <a:solidFill>
                  <a:srgbClr val="FFFFFF"/>
                </a:solidFill>
                <a:latin typeface="Arial"/>
                <a:ea typeface="Arial"/>
                <a:cs typeface="Arial"/>
                <a:sym typeface="Arial"/>
              </a:rPr>
              <a:t>Chương II. Sóng cơ và sóng âm: 6 câu </a:t>
            </a:r>
            <a:r>
              <a:rPr b="1" i="1" lang="en-US" sz="3000" u="none" cap="none" strike="noStrike">
                <a:solidFill>
                  <a:srgbClr val="FFFFFF"/>
                </a:solidFill>
                <a:latin typeface="Arial"/>
                <a:ea typeface="Arial"/>
                <a:cs typeface="Arial"/>
                <a:sym typeface="Arial"/>
              </a:rPr>
              <a:t>(Năm 2020: 6 câu)</a:t>
            </a:r>
            <a:endParaRPr b="1" i="0" sz="3000" u="none" cap="none" strike="noStrike">
              <a:solidFill>
                <a:srgbClr val="FFFFFF"/>
              </a:solidFill>
              <a:latin typeface="Arial"/>
              <a:ea typeface="Arial"/>
              <a:cs typeface="Arial"/>
              <a:sym typeface="Arial"/>
            </a:endParaRPr>
          </a:p>
        </p:txBody>
      </p:sp>
      <p:sp>
        <p:nvSpPr>
          <p:cNvPr id="102" name="Google Shape;102;p4"/>
          <p:cNvSpPr/>
          <p:nvPr/>
        </p:nvSpPr>
        <p:spPr>
          <a:xfrm>
            <a:off x="293935" y="2531392"/>
            <a:ext cx="11119070" cy="550343"/>
          </a:xfrm>
          <a:prstGeom prst="rect">
            <a:avLst/>
          </a:prstGeom>
          <a:noFill/>
          <a:ln>
            <a:noFill/>
          </a:ln>
        </p:spPr>
        <p:txBody>
          <a:bodyPr anchorCtr="0" anchor="t" bIns="45700" lIns="91425" spcFirstLastPara="1" rIns="91425" wrap="square" tIns="45700">
            <a:spAutoFit/>
          </a:bodyPr>
          <a:lstStyle/>
          <a:p>
            <a:pPr indent="179705" lvl="0" marL="0" marR="0" rtl="0" algn="just">
              <a:lnSpc>
                <a:spcPct val="107000"/>
              </a:lnSpc>
              <a:spcBef>
                <a:spcPts val="0"/>
              </a:spcBef>
              <a:spcAft>
                <a:spcPts val="0"/>
              </a:spcAft>
              <a:buNone/>
            </a:pPr>
            <a:r>
              <a:rPr b="1" i="0" lang="en-US" sz="3000" u="none" cap="none" strike="noStrike">
                <a:solidFill>
                  <a:srgbClr val="FFFFFF"/>
                </a:solidFill>
                <a:latin typeface="Arial"/>
                <a:ea typeface="Arial"/>
                <a:cs typeface="Arial"/>
                <a:sym typeface="Arial"/>
              </a:rPr>
              <a:t>Chương III. Dòng điện xoay chiều: 8 câu </a:t>
            </a:r>
            <a:r>
              <a:rPr b="1" i="1" lang="en-US" sz="3000" u="none" cap="none" strike="noStrike">
                <a:solidFill>
                  <a:srgbClr val="FFFFFF"/>
                </a:solidFill>
                <a:latin typeface="Arial"/>
                <a:ea typeface="Arial"/>
                <a:cs typeface="Arial"/>
                <a:sym typeface="Arial"/>
              </a:rPr>
              <a:t>(Năm 2020: 9 câu)</a:t>
            </a:r>
            <a:endParaRPr b="1" i="0" sz="3000" u="none" cap="none" strike="noStrike">
              <a:solidFill>
                <a:srgbClr val="FFFFFF"/>
              </a:solidFill>
              <a:latin typeface="Arial"/>
              <a:ea typeface="Arial"/>
              <a:cs typeface="Arial"/>
              <a:sym typeface="Arial"/>
            </a:endParaRPr>
          </a:p>
        </p:txBody>
      </p:sp>
      <p:sp>
        <p:nvSpPr>
          <p:cNvPr id="103" name="Google Shape;103;p4"/>
          <p:cNvSpPr/>
          <p:nvPr/>
        </p:nvSpPr>
        <p:spPr>
          <a:xfrm>
            <a:off x="293935" y="3107135"/>
            <a:ext cx="11898065" cy="550343"/>
          </a:xfrm>
          <a:prstGeom prst="rect">
            <a:avLst/>
          </a:prstGeom>
          <a:noFill/>
          <a:ln>
            <a:noFill/>
          </a:ln>
        </p:spPr>
        <p:txBody>
          <a:bodyPr anchorCtr="0" anchor="t" bIns="45700" lIns="91425" spcFirstLastPara="1" rIns="91425" wrap="square" tIns="45700">
            <a:spAutoFit/>
          </a:bodyPr>
          <a:lstStyle/>
          <a:p>
            <a:pPr indent="179705" lvl="0" marL="0" marR="0" rtl="0" algn="just">
              <a:lnSpc>
                <a:spcPct val="107000"/>
              </a:lnSpc>
              <a:spcBef>
                <a:spcPts val="0"/>
              </a:spcBef>
              <a:spcAft>
                <a:spcPts val="0"/>
              </a:spcAft>
              <a:buNone/>
            </a:pPr>
            <a:r>
              <a:rPr b="1" i="0" lang="en-US" sz="3000" u="none" cap="none" strike="noStrike">
                <a:solidFill>
                  <a:srgbClr val="FFFFFF"/>
                </a:solidFill>
                <a:latin typeface="Arial"/>
                <a:ea typeface="Arial"/>
                <a:cs typeface="Arial"/>
                <a:sym typeface="Arial"/>
              </a:rPr>
              <a:t>Chương IV. Dao động và sóng điện từ: 2 câu </a:t>
            </a:r>
            <a:r>
              <a:rPr b="1" i="1" lang="en-US" sz="3000" u="none" cap="none" strike="noStrike">
                <a:solidFill>
                  <a:srgbClr val="FFFFFF"/>
                </a:solidFill>
                <a:latin typeface="Arial"/>
                <a:ea typeface="Arial"/>
                <a:cs typeface="Arial"/>
                <a:sym typeface="Arial"/>
              </a:rPr>
              <a:t>(Năm 2020: 3 câu)</a:t>
            </a:r>
            <a:endParaRPr b="1" i="0" sz="3000" u="none" cap="none" strike="noStrike">
              <a:solidFill>
                <a:srgbClr val="FFFFFF"/>
              </a:solidFill>
              <a:latin typeface="Arial"/>
              <a:ea typeface="Arial"/>
              <a:cs typeface="Arial"/>
              <a:sym typeface="Arial"/>
            </a:endParaRPr>
          </a:p>
        </p:txBody>
      </p:sp>
      <p:sp>
        <p:nvSpPr>
          <p:cNvPr id="104" name="Google Shape;104;p4"/>
          <p:cNvSpPr/>
          <p:nvPr/>
        </p:nvSpPr>
        <p:spPr>
          <a:xfrm>
            <a:off x="293935" y="3682878"/>
            <a:ext cx="9799734" cy="550343"/>
          </a:xfrm>
          <a:prstGeom prst="rect">
            <a:avLst/>
          </a:prstGeom>
          <a:noFill/>
          <a:ln>
            <a:noFill/>
          </a:ln>
        </p:spPr>
        <p:txBody>
          <a:bodyPr anchorCtr="0" anchor="t" bIns="45700" lIns="91425" spcFirstLastPara="1" rIns="91425" wrap="square" tIns="45700">
            <a:spAutoFit/>
          </a:bodyPr>
          <a:lstStyle/>
          <a:p>
            <a:pPr indent="179705" lvl="0" marL="0" marR="0" rtl="0" algn="just">
              <a:lnSpc>
                <a:spcPct val="107000"/>
              </a:lnSpc>
              <a:spcBef>
                <a:spcPts val="0"/>
              </a:spcBef>
              <a:spcAft>
                <a:spcPts val="0"/>
              </a:spcAft>
              <a:buNone/>
            </a:pPr>
            <a:r>
              <a:rPr b="1" i="0" lang="en-US" sz="3000" u="none" cap="none" strike="noStrike">
                <a:solidFill>
                  <a:srgbClr val="FFFFFF"/>
                </a:solidFill>
                <a:latin typeface="Arial"/>
                <a:ea typeface="Arial"/>
                <a:cs typeface="Arial"/>
                <a:sym typeface="Arial"/>
              </a:rPr>
              <a:t>Chương V. Sóng ánh sáng: 4 câu </a:t>
            </a:r>
            <a:r>
              <a:rPr b="1" i="1" lang="en-US" sz="3000" u="none" cap="none" strike="noStrike">
                <a:solidFill>
                  <a:srgbClr val="FFFFFF"/>
                </a:solidFill>
                <a:latin typeface="Arial"/>
                <a:ea typeface="Arial"/>
                <a:cs typeface="Arial"/>
                <a:sym typeface="Arial"/>
              </a:rPr>
              <a:t>(Năm 2020: 4 câu)</a:t>
            </a:r>
            <a:endParaRPr b="1" i="0" sz="3000" u="none" cap="none" strike="noStrike">
              <a:solidFill>
                <a:srgbClr val="FFFFFF"/>
              </a:solidFill>
              <a:latin typeface="Arial"/>
              <a:ea typeface="Arial"/>
              <a:cs typeface="Arial"/>
              <a:sym typeface="Arial"/>
            </a:endParaRPr>
          </a:p>
        </p:txBody>
      </p:sp>
      <p:sp>
        <p:nvSpPr>
          <p:cNvPr id="105" name="Google Shape;105;p4"/>
          <p:cNvSpPr/>
          <p:nvPr/>
        </p:nvSpPr>
        <p:spPr>
          <a:xfrm>
            <a:off x="293935" y="4258621"/>
            <a:ext cx="10753585" cy="550343"/>
          </a:xfrm>
          <a:prstGeom prst="rect">
            <a:avLst/>
          </a:prstGeom>
          <a:noFill/>
          <a:ln>
            <a:noFill/>
          </a:ln>
        </p:spPr>
        <p:txBody>
          <a:bodyPr anchorCtr="0" anchor="t" bIns="45700" lIns="91425" spcFirstLastPara="1" rIns="91425" wrap="square" tIns="45700">
            <a:spAutoFit/>
          </a:bodyPr>
          <a:lstStyle/>
          <a:p>
            <a:pPr indent="179705" lvl="0" marL="0" marR="0" rtl="0" algn="just">
              <a:lnSpc>
                <a:spcPct val="107000"/>
              </a:lnSpc>
              <a:spcBef>
                <a:spcPts val="0"/>
              </a:spcBef>
              <a:spcAft>
                <a:spcPts val="0"/>
              </a:spcAft>
              <a:buNone/>
            </a:pPr>
            <a:r>
              <a:rPr b="1" i="0" lang="en-US" sz="3000" u="none" cap="none" strike="noStrike">
                <a:solidFill>
                  <a:srgbClr val="FFFFFF"/>
                </a:solidFill>
                <a:latin typeface="Arial"/>
                <a:ea typeface="Arial"/>
                <a:cs typeface="Arial"/>
                <a:sym typeface="Arial"/>
              </a:rPr>
              <a:t>Chương VI. Lượng tử ánh sáng: 6 câu </a:t>
            </a:r>
            <a:r>
              <a:rPr b="1" i="1" lang="en-US" sz="3000" u="none" cap="none" strike="noStrike">
                <a:solidFill>
                  <a:srgbClr val="FFFFFF"/>
                </a:solidFill>
                <a:latin typeface="Arial"/>
                <a:ea typeface="Arial"/>
                <a:cs typeface="Arial"/>
                <a:sym typeface="Arial"/>
              </a:rPr>
              <a:t>(Năm 2020: 3 câu)</a:t>
            </a:r>
            <a:endParaRPr b="1" i="0" sz="3000" u="none" cap="none" strike="noStrike">
              <a:solidFill>
                <a:srgbClr val="FFFFFF"/>
              </a:solidFill>
              <a:latin typeface="Arial"/>
              <a:ea typeface="Arial"/>
              <a:cs typeface="Arial"/>
              <a:sym typeface="Arial"/>
            </a:endParaRPr>
          </a:p>
        </p:txBody>
      </p:sp>
      <p:sp>
        <p:nvSpPr>
          <p:cNvPr id="106" name="Google Shape;106;p4"/>
          <p:cNvSpPr/>
          <p:nvPr/>
        </p:nvSpPr>
        <p:spPr>
          <a:xfrm>
            <a:off x="293935" y="4834364"/>
            <a:ext cx="10926709" cy="550343"/>
          </a:xfrm>
          <a:prstGeom prst="rect">
            <a:avLst/>
          </a:prstGeom>
          <a:noFill/>
          <a:ln>
            <a:noFill/>
          </a:ln>
        </p:spPr>
        <p:txBody>
          <a:bodyPr anchorCtr="0" anchor="t" bIns="45700" lIns="91425" spcFirstLastPara="1" rIns="91425" wrap="square" tIns="45700">
            <a:spAutoFit/>
          </a:bodyPr>
          <a:lstStyle/>
          <a:p>
            <a:pPr indent="179705" lvl="0" marL="0" marR="0" rtl="0" algn="just">
              <a:lnSpc>
                <a:spcPct val="107000"/>
              </a:lnSpc>
              <a:spcBef>
                <a:spcPts val="0"/>
              </a:spcBef>
              <a:spcAft>
                <a:spcPts val="0"/>
              </a:spcAft>
              <a:buNone/>
            </a:pPr>
            <a:r>
              <a:rPr b="1" i="0" lang="en-US" sz="3000" u="none" cap="none" strike="noStrike">
                <a:solidFill>
                  <a:srgbClr val="FFFFFF"/>
                </a:solidFill>
                <a:latin typeface="Arial"/>
                <a:ea typeface="Arial"/>
                <a:cs typeface="Arial"/>
                <a:sym typeface="Arial"/>
              </a:rPr>
              <a:t>Chương VII. Hạt nhân nguyên tử: 3 câu </a:t>
            </a:r>
            <a:r>
              <a:rPr b="1" i="1" lang="en-US" sz="3000" u="none" cap="none" strike="noStrike">
                <a:solidFill>
                  <a:srgbClr val="FFFFFF"/>
                </a:solidFill>
                <a:latin typeface="Arial"/>
                <a:ea typeface="Arial"/>
                <a:cs typeface="Arial"/>
                <a:sym typeface="Arial"/>
              </a:rPr>
              <a:t>(Năm 2020: 3 câu)</a:t>
            </a:r>
            <a:endParaRPr b="1" i="0" sz="3000" u="none" cap="none" strike="noStrike">
              <a:solidFill>
                <a:srgbClr val="FFFFFF"/>
              </a:solidFill>
              <a:latin typeface="Arial"/>
              <a:ea typeface="Arial"/>
              <a:cs typeface="Arial"/>
              <a:sym typeface="Arial"/>
            </a:endParaRPr>
          </a:p>
        </p:txBody>
      </p:sp>
      <p:sp>
        <p:nvSpPr>
          <p:cNvPr id="107" name="Google Shape;107;p4"/>
          <p:cNvSpPr/>
          <p:nvPr/>
        </p:nvSpPr>
        <p:spPr>
          <a:xfrm>
            <a:off x="293935" y="5410107"/>
            <a:ext cx="6723251" cy="550343"/>
          </a:xfrm>
          <a:prstGeom prst="rect">
            <a:avLst/>
          </a:prstGeom>
          <a:noFill/>
          <a:ln>
            <a:noFill/>
          </a:ln>
        </p:spPr>
        <p:txBody>
          <a:bodyPr anchorCtr="0" anchor="t" bIns="45700" lIns="91425" spcFirstLastPara="1" rIns="91425" wrap="square" tIns="45700">
            <a:spAutoFit/>
          </a:bodyPr>
          <a:lstStyle/>
          <a:p>
            <a:pPr indent="179705" lvl="0" marL="0" marR="0" rtl="0" algn="just">
              <a:lnSpc>
                <a:spcPct val="107000"/>
              </a:lnSpc>
              <a:spcBef>
                <a:spcPts val="0"/>
              </a:spcBef>
              <a:spcAft>
                <a:spcPts val="0"/>
              </a:spcAft>
              <a:buNone/>
            </a:pPr>
            <a:r>
              <a:rPr b="1" i="0" lang="en-US" sz="3000" u="none" cap="none" strike="noStrike">
                <a:solidFill>
                  <a:srgbClr val="FFFFFF"/>
                </a:solidFill>
                <a:latin typeface="Arial"/>
                <a:ea typeface="Arial"/>
                <a:cs typeface="Arial"/>
                <a:sym typeface="Arial"/>
              </a:rPr>
              <a:t>Vật lí 11: 4 câu (Năm 2020: 4 câu) ~</a:t>
            </a:r>
            <a:endParaRPr b="1" i="0" sz="3000" u="none" cap="none" strike="noStrike">
              <a:solidFill>
                <a:srgbClr val="FFFFFF"/>
              </a:solidFill>
              <a:latin typeface="Arial"/>
              <a:ea typeface="Arial"/>
              <a:cs typeface="Arial"/>
              <a:sym typeface="Arial"/>
            </a:endParaRPr>
          </a:p>
        </p:txBody>
      </p:sp>
      <p:sp>
        <p:nvSpPr>
          <p:cNvPr id="108" name="Google Shape;108;p4"/>
          <p:cNvSpPr/>
          <p:nvPr/>
        </p:nvSpPr>
        <p:spPr>
          <a:xfrm>
            <a:off x="293935" y="1379906"/>
            <a:ext cx="9296456" cy="550343"/>
          </a:xfrm>
          <a:prstGeom prst="rect">
            <a:avLst/>
          </a:prstGeom>
          <a:noFill/>
          <a:ln>
            <a:noFill/>
          </a:ln>
        </p:spPr>
        <p:txBody>
          <a:bodyPr anchorCtr="0" anchor="t" bIns="45700" lIns="91425" spcFirstLastPara="1" rIns="91425" wrap="square" tIns="45700">
            <a:spAutoFit/>
          </a:bodyPr>
          <a:lstStyle/>
          <a:p>
            <a:pPr indent="179705" lvl="0" marL="0" marR="0" rtl="0" algn="just">
              <a:lnSpc>
                <a:spcPct val="107000"/>
              </a:lnSpc>
              <a:spcBef>
                <a:spcPts val="0"/>
              </a:spcBef>
              <a:spcAft>
                <a:spcPts val="0"/>
              </a:spcAft>
              <a:buNone/>
            </a:pPr>
            <a:r>
              <a:rPr b="1" i="0" lang="en-US" sz="3000" u="none" cap="none" strike="noStrike">
                <a:solidFill>
                  <a:srgbClr val="FFFFFF"/>
                </a:solidFill>
                <a:latin typeface="Arial"/>
                <a:ea typeface="Arial"/>
                <a:cs typeface="Arial"/>
                <a:sym typeface="Arial"/>
              </a:rPr>
              <a:t>Chương I. Dao động cơ: 7 câu</a:t>
            </a:r>
            <a:r>
              <a:rPr b="1" i="1" lang="en-US" sz="3000" u="none" cap="none" strike="noStrike">
                <a:solidFill>
                  <a:srgbClr val="FFFFFF"/>
                </a:solidFill>
                <a:latin typeface="Arial"/>
                <a:ea typeface="Arial"/>
                <a:cs typeface="Arial"/>
                <a:sym typeface="Arial"/>
              </a:rPr>
              <a:t> (Năm 2020: 8 câu)</a:t>
            </a:r>
            <a:endParaRPr b="1" i="0" sz="3000" u="none" cap="none" strike="noStrike">
              <a:solidFill>
                <a:srgbClr val="FFFFFF"/>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solidFill>
          <a:srgbClr val="000000"/>
        </a:solidFill>
      </p:bgPr>
    </p:bg>
    <p:spTree>
      <p:nvGrpSpPr>
        <p:cNvPr id="112" name="Shape 112"/>
        <p:cNvGrpSpPr/>
        <p:nvPr/>
      </p:nvGrpSpPr>
      <p:grpSpPr>
        <a:xfrm>
          <a:off x="0" y="0"/>
          <a:ext cx="0" cy="0"/>
          <a:chOff x="0" y="0"/>
          <a:chExt cx="0" cy="0"/>
        </a:xfrm>
      </p:grpSpPr>
      <p:sp>
        <p:nvSpPr>
          <p:cNvPr id="113" name="Google Shape;113;p5"/>
          <p:cNvSpPr/>
          <p:nvPr/>
        </p:nvSpPr>
        <p:spPr>
          <a:xfrm>
            <a:off x="159657" y="411414"/>
            <a:ext cx="11785600" cy="2727029"/>
          </a:xfrm>
          <a:prstGeom prst="rect">
            <a:avLst/>
          </a:prstGeom>
          <a:gradFill>
            <a:gsLst>
              <a:gs pos="0">
                <a:schemeClr val="accent1"/>
              </a:gs>
              <a:gs pos="100000">
                <a:srgbClr val="002C84">
                  <a:alpha val="88627"/>
                </a:srgbClr>
              </a:gs>
            </a:gsLst>
            <a:lin ang="0" scaled="0"/>
          </a:gradFill>
          <a:ln cap="flat" cmpd="sng" w="31750">
            <a:solidFill>
              <a:srgbClr val="FFFF00"/>
            </a:solidFill>
            <a:prstDash val="solid"/>
            <a:round/>
            <a:headEnd len="sm" w="sm" type="none"/>
            <a:tailEnd len="sm" w="sm" type="none"/>
          </a:ln>
        </p:spPr>
        <p:txBody>
          <a:bodyPr anchorCtr="0" anchor="t" bIns="45700" lIns="91425" spcFirstLastPara="1" rIns="91425" wrap="square" tIns="45700">
            <a:spAutoFit/>
          </a:bodyPr>
          <a:lstStyle/>
          <a:p>
            <a:pPr indent="179705" lvl="0" marL="0" marR="0" rtl="0" algn="just">
              <a:lnSpc>
                <a:spcPct val="107000"/>
              </a:lnSpc>
              <a:spcBef>
                <a:spcPts val="0"/>
              </a:spcBef>
              <a:spcAft>
                <a:spcPts val="0"/>
              </a:spcAft>
              <a:buNone/>
            </a:pPr>
            <a:r>
              <a:rPr b="1" i="0" lang="en-US" sz="3200" u="none" cap="none" strike="noStrike">
                <a:solidFill>
                  <a:srgbClr val="FFFFFF"/>
                </a:solidFill>
                <a:latin typeface="Arial"/>
                <a:ea typeface="Arial"/>
                <a:cs typeface="Arial"/>
                <a:sym typeface="Arial"/>
              </a:rPr>
              <a:t>Học sinh cần chú ý hơn ở câu hỏi thông hiểu, đặc biệt là những câu trắc nghiệm định tính. Đôi khi đọc xong có cảm giác rất dễ nhưng có khi bị lừa về mặt bản chất Vật lí. Đến những câu này, thí sinh cần bình tĩnh đọc kỹ câu hỏi, không vội vàng trong việc chốt đáp án cuối cùng.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solidFill>
          <a:srgbClr val="000000"/>
        </a:solidFill>
      </p:bgPr>
    </p:bg>
    <p:spTree>
      <p:nvGrpSpPr>
        <p:cNvPr id="117" name="Shape 117"/>
        <p:cNvGrpSpPr/>
        <p:nvPr/>
      </p:nvGrpSpPr>
      <p:grpSpPr>
        <a:xfrm>
          <a:off x="0" y="0"/>
          <a:ext cx="0" cy="0"/>
          <a:chOff x="0" y="0"/>
          <a:chExt cx="0" cy="0"/>
        </a:xfrm>
      </p:grpSpPr>
      <p:sp>
        <p:nvSpPr>
          <p:cNvPr id="118" name="Google Shape;118;p6"/>
          <p:cNvSpPr/>
          <p:nvPr/>
        </p:nvSpPr>
        <p:spPr>
          <a:xfrm>
            <a:off x="2861187" y="518692"/>
            <a:ext cx="5885264" cy="586314"/>
          </a:xfrm>
          <a:prstGeom prst="rect">
            <a:avLst/>
          </a:prstGeom>
          <a:gradFill>
            <a:gsLst>
              <a:gs pos="0">
                <a:schemeClr val="accent1"/>
              </a:gs>
              <a:gs pos="100000">
                <a:srgbClr val="002C84">
                  <a:alpha val="88627"/>
                </a:srgbClr>
              </a:gs>
            </a:gsLst>
            <a:lin ang="0" scaled="0"/>
          </a:gradFill>
          <a:ln cap="flat" cmpd="sng" w="31750">
            <a:solidFill>
              <a:srgbClr val="FFFF00"/>
            </a:solidFill>
            <a:prstDash val="solid"/>
            <a:round/>
            <a:headEnd len="sm" w="sm" type="none"/>
            <a:tailEnd len="sm" w="sm" type="none"/>
          </a:ln>
        </p:spPr>
        <p:txBody>
          <a:bodyPr anchorCtr="0" anchor="t" bIns="45700" lIns="91425" spcFirstLastPara="1" rIns="91425" wrap="square" tIns="45700">
            <a:spAutoFit/>
          </a:bodyPr>
          <a:lstStyle/>
          <a:p>
            <a:pPr indent="179705" lvl="0" marL="0" marR="0" rtl="0" algn="ctr">
              <a:lnSpc>
                <a:spcPct val="107000"/>
              </a:lnSpc>
              <a:spcBef>
                <a:spcPts val="0"/>
              </a:spcBef>
              <a:spcAft>
                <a:spcPts val="0"/>
              </a:spcAft>
              <a:buNone/>
            </a:pPr>
            <a:r>
              <a:rPr b="1" i="0" lang="en-US" sz="3000" u="none" cap="none" strike="noStrike">
                <a:solidFill>
                  <a:srgbClr val="FFFFFF"/>
                </a:solidFill>
                <a:latin typeface="Arial"/>
                <a:ea typeface="Arial"/>
                <a:cs typeface="Arial"/>
                <a:sym typeface="Arial"/>
              </a:rPr>
              <a:t>LỜI KHUYÊN DÀNH CHO 2K3:</a:t>
            </a:r>
            <a:endParaRPr/>
          </a:p>
        </p:txBody>
      </p:sp>
      <p:sp>
        <p:nvSpPr>
          <p:cNvPr id="119" name="Google Shape;119;p6"/>
          <p:cNvSpPr/>
          <p:nvPr/>
        </p:nvSpPr>
        <p:spPr>
          <a:xfrm>
            <a:off x="0" y="1356906"/>
            <a:ext cx="12377106" cy="3857979"/>
          </a:xfrm>
          <a:prstGeom prst="rect">
            <a:avLst/>
          </a:prstGeom>
          <a:noFill/>
          <a:ln>
            <a:noFill/>
          </a:ln>
        </p:spPr>
        <p:txBody>
          <a:bodyPr anchorCtr="0" anchor="t" bIns="45700" lIns="91425" spcFirstLastPara="1" rIns="91425" wrap="square" tIns="45700">
            <a:spAutoFit/>
          </a:bodyPr>
          <a:lstStyle/>
          <a:p>
            <a:pPr indent="-457200" lvl="0" marL="457200" marR="0" rtl="0" algn="just">
              <a:lnSpc>
                <a:spcPct val="107000"/>
              </a:lnSpc>
              <a:spcBef>
                <a:spcPts val="0"/>
              </a:spcBef>
              <a:spcAft>
                <a:spcPts val="0"/>
              </a:spcAft>
              <a:buClr>
                <a:srgbClr val="FFFFFF"/>
              </a:buClr>
              <a:buSzPts val="3000"/>
              <a:buFont typeface="Arial"/>
              <a:buChar char="-"/>
            </a:pPr>
            <a:r>
              <a:rPr b="1" i="1" lang="en-US" sz="3000" u="none" cap="none" strike="noStrike">
                <a:solidFill>
                  <a:srgbClr val="FFFFFF"/>
                </a:solidFill>
                <a:latin typeface="Arial"/>
                <a:ea typeface="Arial"/>
                <a:cs typeface="Arial"/>
                <a:sym typeface="Arial"/>
              </a:rPr>
              <a:t>Khi làm bài:</a:t>
            </a:r>
            <a:r>
              <a:rPr b="1" i="0" lang="en-US" sz="3000" u="none" cap="none" strike="noStrike">
                <a:solidFill>
                  <a:srgbClr val="FFFFFF"/>
                </a:solidFill>
                <a:latin typeface="Arial"/>
                <a:ea typeface="Arial"/>
                <a:cs typeface="Arial"/>
                <a:sym typeface="Arial"/>
              </a:rPr>
              <a:t> Bình tĩnh, làm nhanh những câu hỏi mức độ nhận </a:t>
            </a:r>
            <a:endParaRPr/>
          </a:p>
          <a:p>
            <a:pPr indent="0" lvl="0" marL="0" marR="0" rtl="0" algn="just">
              <a:lnSpc>
                <a:spcPct val="107000"/>
              </a:lnSpc>
              <a:spcBef>
                <a:spcPts val="400"/>
              </a:spcBef>
              <a:spcAft>
                <a:spcPts val="0"/>
              </a:spcAft>
              <a:buNone/>
            </a:pPr>
            <a:r>
              <a:rPr b="1" i="0" lang="en-US" sz="3000" u="none" cap="none" strike="noStrike">
                <a:solidFill>
                  <a:srgbClr val="FFFFFF"/>
                </a:solidFill>
                <a:latin typeface="Arial"/>
                <a:ea typeface="Arial"/>
                <a:cs typeface="Arial"/>
                <a:sym typeface="Arial"/>
              </a:rPr>
              <a:t>biết và thông hiểu, chắc chắn đáp án nào tô luôn vào phiếu trả </a:t>
            </a:r>
            <a:endParaRPr/>
          </a:p>
          <a:p>
            <a:pPr indent="0" lvl="0" marL="0" marR="0" rtl="0" algn="just">
              <a:lnSpc>
                <a:spcPct val="107000"/>
              </a:lnSpc>
              <a:spcBef>
                <a:spcPts val="400"/>
              </a:spcBef>
              <a:spcAft>
                <a:spcPts val="0"/>
              </a:spcAft>
              <a:buNone/>
            </a:pPr>
            <a:r>
              <a:rPr b="1" i="0" lang="en-US" sz="3000" u="none" cap="none" strike="noStrike">
                <a:solidFill>
                  <a:srgbClr val="FFFFFF"/>
                </a:solidFill>
                <a:latin typeface="Arial"/>
                <a:ea typeface="Arial"/>
                <a:cs typeface="Arial"/>
                <a:sym typeface="Arial"/>
              </a:rPr>
              <a:t>lời trắc nghiệm. Sau khi làm tới câu 30-32 nên kiểm tra lướt qua</a:t>
            </a:r>
            <a:endParaRPr/>
          </a:p>
          <a:p>
            <a:pPr indent="0" lvl="0" marL="0" marR="0" rtl="0" algn="just">
              <a:lnSpc>
                <a:spcPct val="107000"/>
              </a:lnSpc>
              <a:spcBef>
                <a:spcPts val="400"/>
              </a:spcBef>
              <a:spcAft>
                <a:spcPts val="0"/>
              </a:spcAft>
              <a:buNone/>
            </a:pPr>
            <a:r>
              <a:rPr b="1" i="0" lang="en-US" sz="3000" u="none" cap="none" strike="noStrike">
                <a:solidFill>
                  <a:srgbClr val="FFFFFF"/>
                </a:solidFill>
                <a:latin typeface="Arial"/>
                <a:ea typeface="Arial"/>
                <a:cs typeface="Arial"/>
                <a:sym typeface="Arial"/>
              </a:rPr>
              <a:t>một lượt để đảm bảo độ chính xác cao. Sau đó, mới dồn tâm sức</a:t>
            </a:r>
            <a:endParaRPr b="1" i="0" sz="3000" u="none" cap="none" strike="noStrike">
              <a:solidFill>
                <a:srgbClr val="FFFFFF"/>
              </a:solidFill>
              <a:latin typeface="Arial"/>
              <a:ea typeface="Arial"/>
              <a:cs typeface="Arial"/>
              <a:sym typeface="Arial"/>
            </a:endParaRPr>
          </a:p>
          <a:p>
            <a:pPr indent="0" lvl="0" marL="0" marR="0" rtl="0" algn="just">
              <a:lnSpc>
                <a:spcPct val="107000"/>
              </a:lnSpc>
              <a:spcBef>
                <a:spcPts val="400"/>
              </a:spcBef>
              <a:spcAft>
                <a:spcPts val="0"/>
              </a:spcAft>
              <a:buNone/>
            </a:pPr>
            <a:r>
              <a:rPr b="1" i="0" lang="en-US" sz="3000" u="none" cap="none" strike="noStrike">
                <a:solidFill>
                  <a:srgbClr val="FFFFFF"/>
                </a:solidFill>
                <a:latin typeface="Arial"/>
                <a:ea typeface="Arial"/>
                <a:cs typeface="Arial"/>
                <a:sym typeface="Arial"/>
              </a:rPr>
              <a:t>làm các câu mức vận dụng và vận dụng cao. Khoảng 5 cuối không</a:t>
            </a:r>
            <a:endParaRPr b="1" i="0" sz="3000" u="none" cap="none" strike="noStrike">
              <a:solidFill>
                <a:srgbClr val="FFFFFF"/>
              </a:solidFill>
              <a:latin typeface="Arial"/>
              <a:ea typeface="Arial"/>
              <a:cs typeface="Arial"/>
              <a:sym typeface="Arial"/>
            </a:endParaRPr>
          </a:p>
          <a:p>
            <a:pPr indent="0" lvl="0" marL="0" marR="0" rtl="0" algn="just">
              <a:lnSpc>
                <a:spcPct val="107000"/>
              </a:lnSpc>
              <a:spcBef>
                <a:spcPts val="400"/>
              </a:spcBef>
              <a:spcAft>
                <a:spcPts val="0"/>
              </a:spcAft>
              <a:buNone/>
            </a:pPr>
            <a:r>
              <a:rPr b="1" i="0" lang="en-US" sz="3000" u="none" cap="none" strike="noStrike">
                <a:solidFill>
                  <a:srgbClr val="FFFFFF"/>
                </a:solidFill>
                <a:latin typeface="Arial"/>
                <a:ea typeface="Arial"/>
                <a:cs typeface="Arial"/>
                <a:sym typeface="Arial"/>
              </a:rPr>
              <a:t>nên làm tiếp các câu khó nữa mà nên dành thời gian kiểm tra việc </a:t>
            </a:r>
            <a:endParaRPr/>
          </a:p>
          <a:p>
            <a:pPr indent="0" lvl="0" marL="0" marR="0" rtl="0" algn="just">
              <a:lnSpc>
                <a:spcPct val="107000"/>
              </a:lnSpc>
              <a:spcBef>
                <a:spcPts val="400"/>
              </a:spcBef>
              <a:spcAft>
                <a:spcPts val="0"/>
              </a:spcAft>
              <a:buNone/>
            </a:pPr>
            <a:r>
              <a:rPr b="1" i="0" lang="en-US" sz="3000" u="none" cap="none" strike="noStrike">
                <a:solidFill>
                  <a:srgbClr val="FFFFFF"/>
                </a:solidFill>
                <a:latin typeface="Arial"/>
                <a:ea typeface="Arial"/>
                <a:cs typeface="Arial"/>
                <a:sym typeface="Arial"/>
              </a:rPr>
              <a:t>tô chuẩn các đáp án (Lưu ý tô đủ số câu trả lời).</a:t>
            </a:r>
            <a:endParaRPr b="1" i="0" sz="3000" u="none" cap="none" strike="noStrike">
              <a:solidFill>
                <a:srgbClr val="FFFFFF"/>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solidFill>
          <a:srgbClr val="000000"/>
        </a:solidFill>
      </p:bgPr>
    </p:bg>
    <p:spTree>
      <p:nvGrpSpPr>
        <p:cNvPr id="123" name="Shape 123"/>
        <p:cNvGrpSpPr/>
        <p:nvPr/>
      </p:nvGrpSpPr>
      <p:grpSpPr>
        <a:xfrm>
          <a:off x="0" y="0"/>
          <a:ext cx="0" cy="0"/>
          <a:chOff x="0" y="0"/>
          <a:chExt cx="0" cy="0"/>
        </a:xfrm>
      </p:grpSpPr>
      <p:sp>
        <p:nvSpPr>
          <p:cNvPr id="124" name="Google Shape;124;p7"/>
          <p:cNvSpPr/>
          <p:nvPr/>
        </p:nvSpPr>
        <p:spPr>
          <a:xfrm>
            <a:off x="0" y="594836"/>
            <a:ext cx="9302355" cy="550343"/>
          </a:xfrm>
          <a:prstGeom prst="rect">
            <a:avLst/>
          </a:prstGeom>
          <a:noFill/>
          <a:ln>
            <a:noFill/>
          </a:ln>
        </p:spPr>
        <p:txBody>
          <a:bodyPr anchorCtr="0" anchor="t" bIns="45700" lIns="91425" spcFirstLastPara="1" rIns="91425" wrap="square" tIns="45700">
            <a:spAutoFit/>
          </a:bodyPr>
          <a:lstStyle/>
          <a:p>
            <a:pPr indent="179705" lvl="0" marL="0" marR="0" rtl="0" algn="just">
              <a:lnSpc>
                <a:spcPct val="107000"/>
              </a:lnSpc>
              <a:spcBef>
                <a:spcPts val="0"/>
              </a:spcBef>
              <a:spcAft>
                <a:spcPts val="0"/>
              </a:spcAft>
              <a:buNone/>
            </a:pPr>
            <a:r>
              <a:rPr b="1" i="1" lang="en-US" sz="3000" u="none" cap="none" strike="noStrike">
                <a:solidFill>
                  <a:srgbClr val="FFFFFF"/>
                </a:solidFill>
                <a:latin typeface="Arial"/>
                <a:ea typeface="Arial"/>
                <a:cs typeface="Arial"/>
                <a:sym typeface="Arial"/>
              </a:rPr>
              <a:t>- Trong quá trình ôn luyện gia đoạn nước rút này</a:t>
            </a:r>
            <a:endParaRPr b="1" i="0" sz="3000" u="none" cap="none" strike="noStrike">
              <a:solidFill>
                <a:srgbClr val="FFFFFF"/>
              </a:solidFill>
              <a:latin typeface="Arial"/>
              <a:ea typeface="Arial"/>
              <a:cs typeface="Arial"/>
              <a:sym typeface="Arial"/>
            </a:endParaRPr>
          </a:p>
        </p:txBody>
      </p:sp>
      <p:sp>
        <p:nvSpPr>
          <p:cNvPr id="125" name="Google Shape;125;p7"/>
          <p:cNvSpPr/>
          <p:nvPr/>
        </p:nvSpPr>
        <p:spPr>
          <a:xfrm>
            <a:off x="16039" y="1590234"/>
            <a:ext cx="12084077" cy="1131592"/>
          </a:xfrm>
          <a:prstGeom prst="rect">
            <a:avLst/>
          </a:prstGeom>
          <a:noFill/>
          <a:ln>
            <a:noFill/>
          </a:ln>
        </p:spPr>
        <p:txBody>
          <a:bodyPr anchorCtr="0" anchor="t" bIns="45700" lIns="91425" spcFirstLastPara="1" rIns="91425" wrap="square" tIns="45700">
            <a:spAutoFit/>
          </a:bodyPr>
          <a:lstStyle/>
          <a:p>
            <a:pPr indent="179705" lvl="0" marL="0" marR="0" rtl="0" algn="just">
              <a:lnSpc>
                <a:spcPct val="107000"/>
              </a:lnSpc>
              <a:spcBef>
                <a:spcPts val="0"/>
              </a:spcBef>
              <a:spcAft>
                <a:spcPts val="0"/>
              </a:spcAft>
              <a:buNone/>
            </a:pPr>
            <a:r>
              <a:rPr b="1" i="0" lang="en-US" sz="3000" u="none" cap="none" strike="noStrike">
                <a:solidFill>
                  <a:srgbClr val="FFFFFF"/>
                </a:solidFill>
                <a:latin typeface="Arial"/>
                <a:ea typeface="Arial"/>
                <a:cs typeface="Arial"/>
                <a:sym typeface="Arial"/>
              </a:rPr>
              <a:t>+ Học và bổ sung chắc những kiến thức thức cơ bản theo tinh </a:t>
            </a:r>
            <a:endParaRPr/>
          </a:p>
          <a:p>
            <a:pPr indent="179705" lvl="0" marL="0" marR="0" rtl="0" algn="just">
              <a:lnSpc>
                <a:spcPct val="107000"/>
              </a:lnSpc>
              <a:spcBef>
                <a:spcPts val="400"/>
              </a:spcBef>
              <a:spcAft>
                <a:spcPts val="0"/>
              </a:spcAft>
              <a:buNone/>
            </a:pPr>
            <a:r>
              <a:rPr b="1" i="0" lang="en-US" sz="3000" u="none" cap="none" strike="noStrike">
                <a:solidFill>
                  <a:srgbClr val="FFFFFF"/>
                </a:solidFill>
                <a:latin typeface="Arial"/>
                <a:ea typeface="Arial"/>
                <a:cs typeface="Arial"/>
                <a:sym typeface="Arial"/>
              </a:rPr>
              <a:t>thần sách giáo khoa trước khi phát triển các dạng bài nâng cao.</a:t>
            </a:r>
            <a:endParaRPr b="1" i="0" sz="3000" u="none" cap="none" strike="noStrike">
              <a:solidFill>
                <a:srgbClr val="FFFFFF"/>
              </a:solidFill>
              <a:latin typeface="Arial"/>
              <a:ea typeface="Arial"/>
              <a:cs typeface="Arial"/>
              <a:sym typeface="Arial"/>
            </a:endParaRPr>
          </a:p>
        </p:txBody>
      </p:sp>
      <p:sp>
        <p:nvSpPr>
          <p:cNvPr id="126" name="Google Shape;126;p7"/>
          <p:cNvSpPr/>
          <p:nvPr/>
        </p:nvSpPr>
        <p:spPr>
          <a:xfrm>
            <a:off x="0" y="3025622"/>
            <a:ext cx="11952631" cy="1131592"/>
          </a:xfrm>
          <a:prstGeom prst="rect">
            <a:avLst/>
          </a:prstGeom>
          <a:noFill/>
          <a:ln>
            <a:noFill/>
          </a:ln>
        </p:spPr>
        <p:txBody>
          <a:bodyPr anchorCtr="0" anchor="t" bIns="45700" lIns="91425" spcFirstLastPara="1" rIns="91425" wrap="square" tIns="45700">
            <a:spAutoFit/>
          </a:bodyPr>
          <a:lstStyle/>
          <a:p>
            <a:pPr indent="179705" lvl="0" marL="0" marR="0" rtl="0" algn="just">
              <a:lnSpc>
                <a:spcPct val="107000"/>
              </a:lnSpc>
              <a:spcBef>
                <a:spcPts val="0"/>
              </a:spcBef>
              <a:spcAft>
                <a:spcPts val="0"/>
              </a:spcAft>
              <a:buNone/>
            </a:pPr>
            <a:r>
              <a:rPr b="1" i="0" lang="en-US" sz="3000" u="none" cap="none" strike="noStrike">
                <a:solidFill>
                  <a:srgbClr val="FFFFFF"/>
                </a:solidFill>
                <a:latin typeface="Arial"/>
                <a:ea typeface="Arial"/>
                <a:cs typeface="Arial"/>
                <a:sym typeface="Arial"/>
              </a:rPr>
              <a:t>+ Tìm tòi những kiến thức liên hệ thực tế đời sống và kỹ thuật, </a:t>
            </a:r>
            <a:endParaRPr/>
          </a:p>
          <a:p>
            <a:pPr indent="179705" lvl="0" marL="0" marR="0" rtl="0" algn="just">
              <a:lnSpc>
                <a:spcPct val="107000"/>
              </a:lnSpc>
              <a:spcBef>
                <a:spcPts val="400"/>
              </a:spcBef>
              <a:spcAft>
                <a:spcPts val="0"/>
              </a:spcAft>
              <a:buNone/>
            </a:pPr>
            <a:r>
              <a:rPr b="1" i="0" lang="en-US" sz="3000" u="none" cap="none" strike="noStrike">
                <a:solidFill>
                  <a:srgbClr val="FFFFFF"/>
                </a:solidFill>
                <a:latin typeface="Arial"/>
                <a:ea typeface="Arial"/>
                <a:cs typeface="Arial"/>
                <a:sym typeface="Arial"/>
              </a:rPr>
              <a:t>những kiến thức cơ bản về thí nghiệm thực hành.</a:t>
            </a:r>
            <a:endParaRPr b="1" i="0" sz="3000" u="none" cap="none" strike="noStrike">
              <a:solidFill>
                <a:srgbClr val="FFFFFF"/>
              </a:solidFill>
              <a:latin typeface="Arial"/>
              <a:ea typeface="Arial"/>
              <a:cs typeface="Arial"/>
              <a:sym typeface="Arial"/>
            </a:endParaRPr>
          </a:p>
        </p:txBody>
      </p:sp>
      <p:sp>
        <p:nvSpPr>
          <p:cNvPr id="127" name="Google Shape;127;p7"/>
          <p:cNvSpPr/>
          <p:nvPr/>
        </p:nvSpPr>
        <p:spPr>
          <a:xfrm>
            <a:off x="0" y="4440984"/>
            <a:ext cx="12072857" cy="1131592"/>
          </a:xfrm>
          <a:prstGeom prst="rect">
            <a:avLst/>
          </a:prstGeom>
          <a:noFill/>
          <a:ln>
            <a:noFill/>
          </a:ln>
        </p:spPr>
        <p:txBody>
          <a:bodyPr anchorCtr="0" anchor="t" bIns="45700" lIns="91425" spcFirstLastPara="1" rIns="91425" wrap="square" tIns="45700">
            <a:spAutoFit/>
          </a:bodyPr>
          <a:lstStyle/>
          <a:p>
            <a:pPr indent="179705" lvl="0" marL="0" marR="0" rtl="0" algn="just">
              <a:lnSpc>
                <a:spcPct val="107000"/>
              </a:lnSpc>
              <a:spcBef>
                <a:spcPts val="0"/>
              </a:spcBef>
              <a:spcAft>
                <a:spcPts val="0"/>
              </a:spcAft>
              <a:buNone/>
            </a:pPr>
            <a:r>
              <a:rPr b="1" i="0" lang="en-US" sz="3000" u="none" cap="none" strike="noStrike">
                <a:solidFill>
                  <a:srgbClr val="FFFFFF"/>
                </a:solidFill>
                <a:latin typeface="Arial"/>
                <a:ea typeface="Arial"/>
                <a:cs typeface="Arial"/>
                <a:sym typeface="Arial"/>
              </a:rPr>
              <a:t>+ Nắm chắc các hiện tượng vật lí, bản chất vật lí của câu hỏi để </a:t>
            </a:r>
            <a:endParaRPr/>
          </a:p>
          <a:p>
            <a:pPr indent="179705" lvl="0" marL="0" marR="0" rtl="0" algn="l">
              <a:lnSpc>
                <a:spcPct val="107000"/>
              </a:lnSpc>
              <a:spcBef>
                <a:spcPts val="400"/>
              </a:spcBef>
              <a:spcAft>
                <a:spcPts val="0"/>
              </a:spcAft>
              <a:buNone/>
            </a:pPr>
            <a:r>
              <a:rPr b="1" i="0" lang="en-US" sz="3000" u="none" cap="none" strike="noStrike">
                <a:solidFill>
                  <a:srgbClr val="FFFFFF"/>
                </a:solidFill>
                <a:latin typeface="Arial"/>
                <a:ea typeface="Arial"/>
                <a:cs typeface="Arial"/>
                <a:sym typeface="Arial"/>
              </a:rPr>
              <a:t>tránh bị lừa.</a:t>
            </a:r>
            <a:endParaRPr b="1" i="0" sz="3000" u="none" cap="none" strike="noStrike">
              <a:solidFill>
                <a:srgbClr val="FFFFFF"/>
              </a:solidFill>
              <a:latin typeface="Arial"/>
              <a:ea typeface="Arial"/>
              <a:cs typeface="Arial"/>
              <a:sym typeface="Arial"/>
            </a:endParaRPr>
          </a:p>
        </p:txBody>
      </p:sp>
      <p:sp>
        <p:nvSpPr>
          <p:cNvPr id="128" name="Google Shape;128;p7"/>
          <p:cNvSpPr/>
          <p:nvPr/>
        </p:nvSpPr>
        <p:spPr>
          <a:xfrm>
            <a:off x="112210" y="5739955"/>
            <a:ext cx="10389191" cy="586314"/>
          </a:xfrm>
          <a:prstGeom prst="rect">
            <a:avLst/>
          </a:prstGeom>
          <a:noFill/>
          <a:ln>
            <a:noFill/>
          </a:ln>
        </p:spPr>
        <p:txBody>
          <a:bodyPr anchorCtr="0" anchor="t" bIns="45700" lIns="91425" spcFirstLastPara="1" rIns="91425" wrap="square" tIns="45700">
            <a:spAutoFit/>
          </a:bodyPr>
          <a:lstStyle/>
          <a:p>
            <a:pPr indent="179705" lvl="0" marL="0" marR="0" rtl="0" algn="just">
              <a:lnSpc>
                <a:spcPct val="107000"/>
              </a:lnSpc>
              <a:spcBef>
                <a:spcPts val="0"/>
              </a:spcBef>
              <a:spcAft>
                <a:spcPts val="0"/>
              </a:spcAft>
              <a:buNone/>
            </a:pPr>
            <a:r>
              <a:rPr b="1" i="0" lang="en-US" sz="3000" u="none" cap="none" strike="noStrike">
                <a:solidFill>
                  <a:srgbClr val="FFFFFF"/>
                </a:solidFill>
                <a:latin typeface="Arial"/>
                <a:ea typeface="Arial"/>
                <a:cs typeface="Arial"/>
                <a:sym typeface="Arial"/>
              </a:rPr>
              <a:t>+ Tiếp tục trang bị những tư duy khai thác đồ thị Vật lí.</a:t>
            </a:r>
            <a:endParaRPr b="1" i="0" sz="3000" u="none" cap="none" strike="noStrike">
              <a:solidFill>
                <a:srgbClr val="FFFFFF"/>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2021-04-02T15:47:42Z</dcterms:created>
  <dc:creator>Microsoft account</dc:creator>
</cp:coreProperties>
</file>