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4" r:id="rId2"/>
  </p:sldMasterIdLst>
  <p:notesMasterIdLst>
    <p:notesMasterId r:id="rId27"/>
  </p:notesMasterIdLst>
  <p:sldIdLst>
    <p:sldId id="319" r:id="rId3"/>
    <p:sldId id="257" r:id="rId4"/>
    <p:sldId id="320" r:id="rId5"/>
    <p:sldId id="278" r:id="rId6"/>
    <p:sldId id="279" r:id="rId7"/>
    <p:sldId id="322" r:id="rId8"/>
    <p:sldId id="351" r:id="rId9"/>
    <p:sldId id="323" r:id="rId10"/>
    <p:sldId id="306" r:id="rId11"/>
    <p:sldId id="356" r:id="rId12"/>
    <p:sldId id="324" r:id="rId13"/>
    <p:sldId id="309" r:id="rId14"/>
    <p:sldId id="326" r:id="rId15"/>
    <p:sldId id="311" r:id="rId16"/>
    <p:sldId id="353" r:id="rId17"/>
    <p:sldId id="332" r:id="rId18"/>
    <p:sldId id="334" r:id="rId19"/>
    <p:sldId id="336" r:id="rId20"/>
    <p:sldId id="354" r:id="rId21"/>
    <p:sldId id="342" r:id="rId22"/>
    <p:sldId id="344" r:id="rId23"/>
    <p:sldId id="343" r:id="rId24"/>
    <p:sldId id="359" r:id="rId25"/>
    <p:sldId id="35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  <a:srgbClr val="FF7C80"/>
    <a:srgbClr val="FF99FF"/>
    <a:srgbClr val="660066"/>
    <a:srgbClr val="000099"/>
    <a:srgbClr val="00FF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5" autoAdjust="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7625418-DBFD-453C-8EAC-E3669F1A7C2F}" type="datetimeFigureOut">
              <a:rPr lang="vi-VN"/>
              <a:pPr>
                <a:defRPr/>
              </a:pPr>
              <a:t>28/10/2020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B96FC6D-DF65-49D2-A692-C60D5B35E52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D08E-174E-4AA8-BA82-B6D0218A6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B7D4-BFF1-443D-899D-2001B2537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B36C-B976-41D8-8668-320120561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F665-1033-4852-AD39-224C787EA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19A09-E41D-48E7-B81B-DE9DBD97F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0539-F437-432E-B31B-FFAF926FA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5727-8A5E-4313-808A-9E4DD9650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8937-3E40-4E22-9599-7F2890221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A6F5-B047-47E0-92F6-EE8A0D704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2850-C50E-4803-9704-4E523699D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A0D0-4FD3-4C77-8ECA-2C6673467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F438-121B-46D5-91D2-E9F16C6AD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DB6E-1678-4D55-9323-DC3685598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A064-C7D2-4B1F-B884-FA38FDDEC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30BF-1003-4697-A885-53A772156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27A8-B5AD-453F-88F1-ED391F714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7AB2-CAE6-41E0-B175-CBB947FE4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FDED-8C81-482F-A950-068971715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3C3C-70F1-411E-A599-F251A01BD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87D1-DD29-4486-8CA7-1EE6ACE75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9C95-5CC5-480E-8D32-889707D02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CC23-71F8-4049-9A46-CB0337F3F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2E6-AFF9-4B99-952C-A5098B26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B5E18F-D43D-4217-B373-B1324B3AD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A1ADF12-77EB-420E-B714-9286192EA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0" y="42863"/>
            <a:ext cx="9144000" cy="6858000"/>
            <a:chOff x="0" y="27"/>
            <a:chExt cx="5760" cy="4320"/>
          </a:xfrm>
        </p:grpSpPr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14"/>
            <a:srcRect l="11250" t="11000" r="11874" b="9000"/>
            <a:stretch>
              <a:fillRect/>
            </a:stretch>
          </p:blipFill>
          <p:spPr bwMode="auto">
            <a:xfrm>
              <a:off x="0" y="27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696" y="1392"/>
              <a:ext cx="177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744" y="2976"/>
              <a:ext cx="177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57200" y="381000"/>
            <a:ext cx="8382000" cy="6154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gif"/><Relationship Id="rId4" Type="http://schemas.openxmlformats.org/officeDocument/2006/relationships/image" Target="../media/image23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4.gif"/><Relationship Id="rId4" Type="http://schemas.openxmlformats.org/officeDocument/2006/relationships/image" Target="../media/image35.wmf"/><Relationship Id="rId9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4.emf"/><Relationship Id="rId3" Type="http://schemas.openxmlformats.org/officeDocument/2006/relationships/image" Target="../media/image16.png"/><Relationship Id="rId7" Type="http://schemas.openxmlformats.org/officeDocument/2006/relationships/image" Target="../media/image10.wmf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w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 descr="IMG_6875.jpg"/>
          <p:cNvPicPr>
            <a:picLocks noGrp="1" noChangeAspect="1"/>
          </p:cNvPicPr>
          <p:nvPr>
            <p:ph idx="1"/>
          </p:nvPr>
        </p:nvPicPr>
        <p:blipFill>
          <a:blip r:embed="rId3"/>
          <a:srcRect b="15556"/>
          <a:stretch>
            <a:fillRect/>
          </a:stretch>
        </p:blipFill>
        <p:spPr>
          <a:xfrm>
            <a:off x="533400" y="228600"/>
            <a:ext cx="8382000" cy="5791200"/>
          </a:xfr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3152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11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048000" y="5952309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24175"/>
            <a:ext cx="39608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420938"/>
            <a:ext cx="1685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80175"/>
            <a:ext cx="381000" cy="377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928662" y="642918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7" descr="j028367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19400"/>
            <a:ext cx="2005013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question_pop_up_from_box_rotate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048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1219200" y="5334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Cho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6515100" y="33655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5664200" y="2667000"/>
            <a:ext cx="2667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6883400" y="3962400"/>
            <a:ext cx="26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7390606" y="1580186"/>
            <a:ext cx="26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6688138" y="2387600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6946900" y="28829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7010400" y="3848100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7378700" y="19431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6261100" y="3124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V="1">
            <a:off x="6705600" y="3530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604000" y="3314700"/>
            <a:ext cx="88900" cy="152400"/>
            <a:chOff x="4344" y="1904"/>
            <a:chExt cx="56" cy="96"/>
          </a:xfrm>
        </p:grpSpPr>
        <p:sp>
          <p:nvSpPr>
            <p:cNvPr id="14401" name="Line 47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959600" y="2133600"/>
            <a:ext cx="114300" cy="190500"/>
            <a:chOff x="4608" y="1080"/>
            <a:chExt cx="72" cy="120"/>
          </a:xfrm>
        </p:grpSpPr>
        <p:sp>
          <p:nvSpPr>
            <p:cNvPr id="14399" name="Line 50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51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6350000" y="2501900"/>
            <a:ext cx="114300" cy="190500"/>
            <a:chOff x="4608" y="1080"/>
            <a:chExt cx="72" cy="120"/>
          </a:xfrm>
        </p:grpSpPr>
        <p:sp>
          <p:nvSpPr>
            <p:cNvPr id="14397" name="Line 53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54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6769100" y="2336800"/>
            <a:ext cx="152400" cy="228600"/>
            <a:chOff x="4424" y="1200"/>
            <a:chExt cx="96" cy="144"/>
          </a:xfrm>
        </p:grpSpPr>
        <p:sp>
          <p:nvSpPr>
            <p:cNvPr id="14395" name="Line 56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57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7011988" y="2740967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6305550" y="1879600"/>
            <a:ext cx="706438" cy="285750"/>
            <a:chOff x="1636" y="865"/>
            <a:chExt cx="878" cy="355"/>
          </a:xfrm>
        </p:grpSpPr>
        <p:sp>
          <p:nvSpPr>
            <p:cNvPr id="14393" name="Freeform 60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1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5984875" y="2871787"/>
            <a:ext cx="285750" cy="704850"/>
            <a:chOff x="1237" y="2142"/>
            <a:chExt cx="355" cy="877"/>
          </a:xfrm>
        </p:grpSpPr>
        <p:sp>
          <p:nvSpPr>
            <p:cNvPr id="14391" name="Freeform 63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4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5994400" y="2146300"/>
            <a:ext cx="323850" cy="742950"/>
            <a:chOff x="1237" y="1218"/>
            <a:chExt cx="402" cy="924"/>
          </a:xfrm>
        </p:grpSpPr>
        <p:sp>
          <p:nvSpPr>
            <p:cNvPr id="14388" name="Freeform 66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67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68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7675563" y="2135187"/>
            <a:ext cx="320675" cy="704850"/>
            <a:chOff x="3389" y="1218"/>
            <a:chExt cx="399" cy="877"/>
          </a:xfrm>
        </p:grpSpPr>
        <p:sp>
          <p:nvSpPr>
            <p:cNvPr id="14386" name="Freeform 70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71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6248400" y="3551237"/>
            <a:ext cx="742950" cy="323850"/>
            <a:chOff x="1590" y="3017"/>
            <a:chExt cx="925" cy="402"/>
          </a:xfrm>
        </p:grpSpPr>
        <p:sp>
          <p:nvSpPr>
            <p:cNvPr id="14384" name="Freeform 73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74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6983413" y="3552825"/>
            <a:ext cx="742950" cy="325437"/>
            <a:chOff x="2514" y="3014"/>
            <a:chExt cx="926" cy="405"/>
          </a:xfrm>
        </p:grpSpPr>
        <p:sp>
          <p:nvSpPr>
            <p:cNvPr id="14382" name="Freeform 76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77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7705725" y="2833687"/>
            <a:ext cx="285750" cy="742950"/>
            <a:chOff x="3435" y="2095"/>
            <a:chExt cx="356" cy="924"/>
          </a:xfrm>
        </p:grpSpPr>
        <p:sp>
          <p:nvSpPr>
            <p:cNvPr id="14380" name="Freeform 79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80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7002463" y="1879600"/>
            <a:ext cx="706437" cy="285750"/>
            <a:chOff x="2514" y="865"/>
            <a:chExt cx="877" cy="355"/>
          </a:xfrm>
        </p:grpSpPr>
        <p:sp>
          <p:nvSpPr>
            <p:cNvPr id="14378" name="Freeform 82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83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4"/>
          <p:cNvGrpSpPr>
            <a:grpSpLocks/>
          </p:cNvGrpSpPr>
          <p:nvPr/>
        </p:nvGrpSpPr>
        <p:grpSpPr bwMode="auto">
          <a:xfrm>
            <a:off x="5334000" y="1295400"/>
            <a:ext cx="3289300" cy="3289300"/>
            <a:chOff x="1598" y="902"/>
            <a:chExt cx="1838" cy="1838"/>
          </a:xfrm>
        </p:grpSpPr>
        <p:pic>
          <p:nvPicPr>
            <p:cNvPr id="14376" name="Picture 85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7" name="Rectangle 86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67" name="Oval 87"/>
          <p:cNvSpPr>
            <a:spLocks noChangeArrowheads="1"/>
          </p:cNvSpPr>
          <p:nvPr/>
        </p:nvSpPr>
        <p:spPr bwMode="auto">
          <a:xfrm>
            <a:off x="5969000" y="2857500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>
            <a:off x="5981700" y="28829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V="1">
            <a:off x="5588000" y="1371600"/>
            <a:ext cx="2819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 flipV="1">
            <a:off x="5981700" y="19685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6007100" y="1066800"/>
            <a:ext cx="1600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762000" y="4656137"/>
            <a:ext cx="5486400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AB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82"/>
          <p:cNvSpPr txBox="1">
            <a:spLocks noChangeArrowheads="1"/>
          </p:cNvSpPr>
          <p:nvPr/>
        </p:nvSpPr>
        <p:spPr bwMode="auto">
          <a:xfrm>
            <a:off x="762000" y="5113337"/>
            <a:ext cx="5410200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- Vẽ đường trung trực của đoạn thẳng AC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762000" y="5646737"/>
            <a:ext cx="7848600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- Hai đường trung trực cắt nhau tại O nên O là tâm đường tròn qua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điểm A, B, 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571472" y="357166"/>
            <a:ext cx="719138" cy="576262"/>
            <a:chOff x="2057" y="862"/>
            <a:chExt cx="1549" cy="1351"/>
          </a:xfrm>
        </p:grpSpPr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?3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Text Box 62"/>
          <p:cNvSpPr txBox="1">
            <a:spLocks noChangeArrowheads="1"/>
          </p:cNvSpPr>
          <p:nvPr/>
        </p:nvSpPr>
        <p:spPr bwMode="auto">
          <a:xfrm>
            <a:off x="7405691" y="1572567"/>
            <a:ext cx="26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>
            <a:off x="7027248" y="2740967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6" grpId="0" animBg="1"/>
      <p:bldP spid="16444" grpId="0"/>
      <p:bldP spid="46120" grpId="0" animBg="1"/>
      <p:bldP spid="46121" grpId="0" animBg="1"/>
      <p:bldP spid="46122" grpId="0" animBg="1"/>
      <p:bldP spid="46123" grpId="0" animBg="1"/>
      <p:bldP spid="46124" grpId="0" animBg="1"/>
      <p:bldP spid="46125" grpId="0" animBg="1"/>
      <p:bldP spid="46138" grpId="0"/>
      <p:bldP spid="46167" grpId="0" animBg="1"/>
      <p:bldP spid="46168" grpId="0" animBg="1"/>
      <p:bldP spid="46169" grpId="0" animBg="1"/>
      <p:bldP spid="46170" grpId="0" animBg="1"/>
      <p:bldP spid="46171" grpId="0" animBg="1"/>
      <p:bldP spid="70" grpId="0"/>
      <p:bldP spid="71" grpId="0"/>
      <p:bldP spid="72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277100" y="771525"/>
            <a:ext cx="1247775" cy="1390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781800" y="21717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6781800" y="781050"/>
            <a:ext cx="495300" cy="1390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7105650" y="381001"/>
            <a:ext cx="361950" cy="461963"/>
            <a:chOff x="4356" y="720"/>
            <a:chExt cx="228" cy="291"/>
          </a:xfrm>
        </p:grpSpPr>
        <p:sp>
          <p:nvSpPr>
            <p:cNvPr id="19492" name="Oval 6"/>
            <p:cNvSpPr>
              <a:spLocks noChangeArrowheads="1"/>
            </p:cNvSpPr>
            <p:nvPr/>
          </p:nvSpPr>
          <p:spPr bwMode="auto">
            <a:xfrm>
              <a:off x="4440" y="9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3" name="Text Box 7"/>
            <p:cNvSpPr txBox="1">
              <a:spLocks noChangeArrowheads="1"/>
            </p:cNvSpPr>
            <p:nvPr/>
          </p:nvSpPr>
          <p:spPr bwMode="auto">
            <a:xfrm>
              <a:off x="4356" y="720"/>
              <a:ext cx="2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6381750" y="2000252"/>
            <a:ext cx="450850" cy="461963"/>
            <a:chOff x="3480" y="1440"/>
            <a:chExt cx="284" cy="291"/>
          </a:xfrm>
        </p:grpSpPr>
        <p:sp>
          <p:nvSpPr>
            <p:cNvPr id="19490" name="Oval 9"/>
            <p:cNvSpPr>
              <a:spLocks noChangeArrowheads="1"/>
            </p:cNvSpPr>
            <p:nvPr/>
          </p:nvSpPr>
          <p:spPr bwMode="auto">
            <a:xfrm>
              <a:off x="3708" y="15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1" name="Text Box 10"/>
            <p:cNvSpPr txBox="1">
              <a:spLocks noChangeArrowheads="1"/>
            </p:cNvSpPr>
            <p:nvPr/>
          </p:nvSpPr>
          <p:spPr bwMode="auto">
            <a:xfrm>
              <a:off x="3480" y="1440"/>
              <a:ext cx="2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8496300" y="1971677"/>
            <a:ext cx="514350" cy="461963"/>
            <a:chOff x="5064" y="1392"/>
            <a:chExt cx="324" cy="291"/>
          </a:xfrm>
        </p:grpSpPr>
        <p:sp>
          <p:nvSpPr>
            <p:cNvPr id="19488" name="Oval 12"/>
            <p:cNvSpPr>
              <a:spLocks noChangeArrowheads="1"/>
            </p:cNvSpPr>
            <p:nvPr/>
          </p:nvSpPr>
          <p:spPr bwMode="auto">
            <a:xfrm>
              <a:off x="5064" y="14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9" name="Text Box 13"/>
            <p:cNvSpPr txBox="1">
              <a:spLocks noChangeArrowheads="1"/>
            </p:cNvSpPr>
            <p:nvPr/>
          </p:nvSpPr>
          <p:spPr bwMode="auto">
            <a:xfrm>
              <a:off x="5112" y="1392"/>
              <a:ext cx="2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9464" name="Line 14"/>
          <p:cNvSpPr>
            <a:spLocks noChangeShapeType="1"/>
          </p:cNvSpPr>
          <p:nvPr/>
        </p:nvSpPr>
        <p:spPr bwMode="auto">
          <a:xfrm>
            <a:off x="7648575" y="1495425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 flipH="1">
            <a:off x="7534275" y="1276350"/>
            <a:ext cx="609600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6" name="Group 16"/>
          <p:cNvGrpSpPr>
            <a:grpSpLocks/>
          </p:cNvGrpSpPr>
          <p:nvPr/>
        </p:nvGrpSpPr>
        <p:grpSpPr bwMode="auto">
          <a:xfrm>
            <a:off x="7648575" y="2047875"/>
            <a:ext cx="123825" cy="114300"/>
            <a:chOff x="4806" y="2082"/>
            <a:chExt cx="78" cy="72"/>
          </a:xfrm>
        </p:grpSpPr>
        <p:sp>
          <p:nvSpPr>
            <p:cNvPr id="19486" name="Line 17"/>
            <p:cNvSpPr>
              <a:spLocks noChangeShapeType="1"/>
            </p:cNvSpPr>
            <p:nvPr/>
          </p:nvSpPr>
          <p:spPr bwMode="auto">
            <a:xfrm>
              <a:off x="4806" y="2082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8"/>
            <p:cNvSpPr>
              <a:spLocks noChangeShapeType="1"/>
            </p:cNvSpPr>
            <p:nvPr/>
          </p:nvSpPr>
          <p:spPr bwMode="auto">
            <a:xfrm>
              <a:off x="4884" y="2082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" name="Line 19"/>
          <p:cNvSpPr>
            <a:spLocks noChangeShapeType="1"/>
          </p:cNvSpPr>
          <p:nvPr/>
        </p:nvSpPr>
        <p:spPr bwMode="auto">
          <a:xfrm>
            <a:off x="7610475" y="1495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8" name="Group 20"/>
          <p:cNvGrpSpPr>
            <a:grpSpLocks/>
          </p:cNvGrpSpPr>
          <p:nvPr/>
        </p:nvGrpSpPr>
        <p:grpSpPr bwMode="auto">
          <a:xfrm>
            <a:off x="7724775" y="1397000"/>
            <a:ext cx="85725" cy="146050"/>
            <a:chOff x="4866" y="1672"/>
            <a:chExt cx="54" cy="92"/>
          </a:xfrm>
        </p:grpSpPr>
        <p:sp>
          <p:nvSpPr>
            <p:cNvPr id="19484" name="Line 21"/>
            <p:cNvSpPr>
              <a:spLocks noChangeShapeType="1"/>
            </p:cNvSpPr>
            <p:nvPr/>
          </p:nvSpPr>
          <p:spPr bwMode="auto">
            <a:xfrm>
              <a:off x="4866" y="1712"/>
              <a:ext cx="4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2"/>
            <p:cNvSpPr>
              <a:spLocks noChangeShapeType="1"/>
            </p:cNvSpPr>
            <p:nvPr/>
          </p:nvSpPr>
          <p:spPr bwMode="auto">
            <a:xfrm flipV="1">
              <a:off x="4868" y="1672"/>
              <a:ext cx="5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381000" y="29718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0" name="Line 24"/>
          <p:cNvSpPr>
            <a:spLocks noChangeShapeType="1"/>
          </p:cNvSpPr>
          <p:nvPr/>
        </p:nvSpPr>
        <p:spPr bwMode="auto">
          <a:xfrm flipH="1">
            <a:off x="7543800" y="1079500"/>
            <a:ext cx="152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25"/>
          <p:cNvSpPr>
            <a:spLocks noChangeShapeType="1"/>
          </p:cNvSpPr>
          <p:nvPr/>
        </p:nvSpPr>
        <p:spPr bwMode="auto">
          <a:xfrm flipH="1">
            <a:off x="8077200" y="1676400"/>
            <a:ext cx="152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26"/>
          <p:cNvSpPr>
            <a:spLocks noChangeShapeType="1"/>
          </p:cNvSpPr>
          <p:nvPr/>
        </p:nvSpPr>
        <p:spPr bwMode="auto">
          <a:xfrm>
            <a:off x="72390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27"/>
          <p:cNvSpPr>
            <a:spLocks noChangeShapeType="1"/>
          </p:cNvSpPr>
          <p:nvPr/>
        </p:nvSpPr>
        <p:spPr bwMode="auto">
          <a:xfrm>
            <a:off x="80010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Text Box 28"/>
          <p:cNvSpPr txBox="1">
            <a:spLocks noChangeArrowheads="1"/>
          </p:cNvSpPr>
          <p:nvPr/>
        </p:nvSpPr>
        <p:spPr bwMode="auto">
          <a:xfrm>
            <a:off x="7642225" y="1541463"/>
            <a:ext cx="31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Oval 29"/>
          <p:cNvSpPr>
            <a:spLocks noChangeArrowheads="1"/>
          </p:cNvSpPr>
          <p:nvPr/>
        </p:nvSpPr>
        <p:spPr bwMode="auto">
          <a:xfrm>
            <a:off x="7591425" y="16478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76" name="Oval 30"/>
          <p:cNvSpPr>
            <a:spLocks noChangeArrowheads="1"/>
          </p:cNvSpPr>
          <p:nvPr/>
        </p:nvSpPr>
        <p:spPr bwMode="auto">
          <a:xfrm>
            <a:off x="6667500" y="704850"/>
            <a:ext cx="1981200" cy="1981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77" name="Rectangle 31"/>
          <p:cNvSpPr>
            <a:spLocks noChangeArrowheads="1"/>
          </p:cNvSpPr>
          <p:nvPr/>
        </p:nvSpPr>
        <p:spPr bwMode="auto">
          <a:xfrm>
            <a:off x="914400" y="609600"/>
            <a:ext cx="5448300" cy="1390652"/>
          </a:xfrm>
          <a:prstGeom prst="rect">
            <a:avLst/>
          </a:prstGeom>
          <a:noFill/>
          <a:ln w="57150" cmpd="thinThick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478" name="Text Box 32"/>
          <p:cNvSpPr txBox="1">
            <a:spLocks noChangeArrowheads="1"/>
          </p:cNvSpPr>
          <p:nvPr/>
        </p:nvSpPr>
        <p:spPr bwMode="auto">
          <a:xfrm>
            <a:off x="990600" y="685800"/>
            <a:ext cx="5334000" cy="120032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381000" y="29718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2" name="Text Box 115"/>
          <p:cNvSpPr txBox="1">
            <a:spLocks noChangeArrowheads="1"/>
          </p:cNvSpPr>
          <p:nvPr/>
        </p:nvSpPr>
        <p:spPr bwMode="auto">
          <a:xfrm>
            <a:off x="914400" y="381000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2000" dirty="0"/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17838"/>
            <a:ext cx="3557587" cy="2085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5008" y="4293255"/>
            <a:ext cx="6961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7610475" y="2333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4210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 rot="7250423">
            <a:off x="4801393" y="2342357"/>
            <a:ext cx="303213" cy="194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4164013" y="4130675"/>
            <a:ext cx="12192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14500" y="2574925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Tam giaùc noäi tieáp ñöôøng troøn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43000" y="4419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Ñöôøng troøn ngoaïi tieáp tam giaùc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/>
      <p:bldP spid="48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77281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800" dirty="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6419850" y="3048000"/>
            <a:ext cx="10858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23914" y="1222036"/>
            <a:ext cx="502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6429375" y="1981200"/>
            <a:ext cx="2057400" cy="2057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7496175" y="3048000"/>
            <a:ext cx="990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473950" y="3016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315200" y="3048000"/>
            <a:ext cx="338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2800350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8467725" y="2790825"/>
            <a:ext cx="485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8442325" y="30067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6388100" y="3009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6940550" y="2984500"/>
            <a:ext cx="635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7981950" y="2997200"/>
            <a:ext cx="635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90550" y="2280059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(h.56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92150" y="2696001"/>
            <a:ext cx="4311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962775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56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533525" y="3886200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 u="sng">
                <a:solidFill>
                  <a:srgbClr val="FF0000"/>
                </a:solidFill>
                <a:latin typeface=".VnTime" pitchFamily="34" charset="0"/>
              </a:rPr>
              <a:t>Gi¶i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727537" y="4451303"/>
            <a:ext cx="61380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qua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=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= 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OA’ = 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=&gt;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71472" y="357166"/>
            <a:ext cx="719138" cy="576262"/>
            <a:chOff x="2057" y="862"/>
            <a:chExt cx="1549" cy="1351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?4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7537" y="819261"/>
            <a:ext cx="7610503" cy="931863"/>
            <a:chOff x="571471" y="5377221"/>
            <a:chExt cx="7610503" cy="931863"/>
          </a:xfrm>
        </p:grpSpPr>
        <p:sp>
          <p:nvSpPr>
            <p:cNvPr id="4" name="Rectangle 3"/>
            <p:cNvSpPr/>
            <p:nvPr/>
          </p:nvSpPr>
          <p:spPr>
            <a:xfrm>
              <a:off x="687389" y="5455749"/>
              <a:ext cx="73580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ết</a:t>
              </a:r>
              <a:r>
                <a: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luận</a:t>
              </a:r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đối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xứng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đối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xứng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2400" i="1" dirty="0"/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571471" y="5377221"/>
              <a:ext cx="7610503" cy="931863"/>
            </a:xfrm>
            <a:prstGeom prst="rect">
              <a:avLst/>
            </a:prstGeom>
            <a:noFill/>
            <a:ln w="57150" cmpd="thinThick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7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/>
      <p:bldP spid="49155" grpId="1"/>
      <p:bldP spid="49157" grpId="0" animBg="1"/>
      <p:bldP spid="49159" grpId="0"/>
      <p:bldP spid="49160" grpId="0"/>
      <p:bldP spid="49161" grpId="0"/>
      <p:bldP spid="49164" grpId="0" animBg="1"/>
      <p:bldP spid="49165" grpId="0" animBg="1"/>
      <p:bldP spid="49166" grpId="0"/>
      <p:bldP spid="49166" grpId="1"/>
      <p:bldP spid="49167" grpId="0"/>
      <p:bldP spid="49167" grpId="1"/>
      <p:bldP spid="49168" grpId="0"/>
      <p:bldP spid="49170" grpId="0"/>
      <p:bldP spid="49170" grpId="1"/>
      <p:bldP spid="49171" grpId="0"/>
      <p:bldP spid="4917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6743700" y="3752850"/>
            <a:ext cx="14287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7467600" y="1981200"/>
            <a:ext cx="0" cy="2076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6429375" y="1981200"/>
            <a:ext cx="2057400" cy="2057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467600" y="3629025"/>
            <a:ext cx="123825" cy="123825"/>
            <a:chOff x="4704" y="2286"/>
            <a:chExt cx="78" cy="78"/>
          </a:xfrm>
        </p:grpSpPr>
        <p:sp>
          <p:nvSpPr>
            <p:cNvPr id="4150" name="Line 14"/>
            <p:cNvSpPr>
              <a:spLocks noChangeShapeType="1"/>
            </p:cNvSpPr>
            <p:nvPr/>
          </p:nvSpPr>
          <p:spPr bwMode="auto">
            <a:xfrm>
              <a:off x="4704" y="2286"/>
              <a:ext cx="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15"/>
            <p:cNvSpPr>
              <a:spLocks noChangeShapeType="1"/>
            </p:cNvSpPr>
            <p:nvPr/>
          </p:nvSpPr>
          <p:spPr bwMode="auto">
            <a:xfrm>
              <a:off x="4782" y="2286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296025" y="3543304"/>
            <a:ext cx="508000" cy="461963"/>
            <a:chOff x="3966" y="2232"/>
            <a:chExt cx="320" cy="291"/>
          </a:xfrm>
        </p:grpSpPr>
        <p:sp>
          <p:nvSpPr>
            <p:cNvPr id="4148" name="Oval 17"/>
            <p:cNvSpPr>
              <a:spLocks noChangeArrowheads="1"/>
            </p:cNvSpPr>
            <p:nvPr/>
          </p:nvSpPr>
          <p:spPr bwMode="auto">
            <a:xfrm>
              <a:off x="4230" y="23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49" name="Text Box 18"/>
            <p:cNvSpPr txBox="1">
              <a:spLocks noChangeArrowheads="1"/>
            </p:cNvSpPr>
            <p:nvPr/>
          </p:nvSpPr>
          <p:spPr bwMode="auto">
            <a:xfrm>
              <a:off x="3966" y="2232"/>
              <a:ext cx="2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8134350" y="3524254"/>
            <a:ext cx="600075" cy="461963"/>
            <a:chOff x="5124" y="2220"/>
            <a:chExt cx="378" cy="291"/>
          </a:xfrm>
        </p:grpSpPr>
        <p:sp>
          <p:nvSpPr>
            <p:cNvPr id="4146" name="Oval 20"/>
            <p:cNvSpPr>
              <a:spLocks noChangeArrowheads="1"/>
            </p:cNvSpPr>
            <p:nvPr/>
          </p:nvSpPr>
          <p:spPr bwMode="auto">
            <a:xfrm>
              <a:off x="5124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47" name="Text Box 21"/>
            <p:cNvSpPr txBox="1">
              <a:spLocks noChangeArrowheads="1"/>
            </p:cNvSpPr>
            <p:nvPr/>
          </p:nvSpPr>
          <p:spPr bwMode="auto">
            <a:xfrm>
              <a:off x="5160" y="2220"/>
              <a:ext cx="3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7153275" y="3676650"/>
            <a:ext cx="666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>
            <a:off x="7753350" y="3676650"/>
            <a:ext cx="666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7286625" y="1600200"/>
            <a:ext cx="323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905625" y="4352925"/>
            <a:ext cx="123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626268" y="580214"/>
            <a:ext cx="7891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663688" y="1599520"/>
            <a:ext cx="510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AB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(h.57).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355962" y="2099674"/>
            <a:ext cx="5119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958067" y="2938019"/>
            <a:ext cx="7456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 u="sng" dirty="0" err="1">
                <a:solidFill>
                  <a:srgbClr val="FF0000"/>
                </a:solidFill>
                <a:latin typeface=".VnTime" pitchFamily="34" charset="0"/>
              </a:rPr>
              <a:t>Gi¶i</a:t>
            </a:r>
            <a:endParaRPr lang="en-US" altLang="en-US" sz="2400" b="1" i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4098" name="Object 35"/>
          <p:cNvGraphicFramePr>
            <a:graphicFrameLocks noChangeAspect="1"/>
          </p:cNvGraphicFramePr>
          <p:nvPr/>
        </p:nvGraphicFramePr>
        <p:xfrm>
          <a:off x="4483100" y="32829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Equation" r:id="rId3" imgW="177646" imgH="291847" progId="Equation.DSMT4">
                  <p:embed/>
                </p:oleObj>
              </mc:Choice>
              <mc:Fallback>
                <p:oleObj name="Equation" r:id="rId3" imgW="177646" imgH="291847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82950"/>
                        <a:ext cx="177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7324725" y="3979217"/>
            <a:ext cx="360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7419975" y="2667003"/>
            <a:ext cx="428625" cy="461963"/>
            <a:chOff x="4680" y="1688"/>
            <a:chExt cx="270" cy="291"/>
          </a:xfrm>
        </p:grpSpPr>
        <p:sp>
          <p:nvSpPr>
            <p:cNvPr id="4144" name="Oval 41"/>
            <p:cNvSpPr>
              <a:spLocks noChangeArrowheads="1"/>
            </p:cNvSpPr>
            <p:nvPr/>
          </p:nvSpPr>
          <p:spPr bwMode="auto">
            <a:xfrm>
              <a:off x="4680" y="18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45" name="Text Box 42"/>
            <p:cNvSpPr txBox="1">
              <a:spLocks noChangeArrowheads="1"/>
            </p:cNvSpPr>
            <p:nvPr/>
          </p:nvSpPr>
          <p:spPr bwMode="auto">
            <a:xfrm>
              <a:off x="4698" y="1688"/>
              <a:ext cx="2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55826" y="3531577"/>
            <a:ext cx="5868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C’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AB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CC’,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OC’ = OC = R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428596" y="428604"/>
            <a:ext cx="719138" cy="576262"/>
            <a:chOff x="2057" y="862"/>
            <a:chExt cx="1549" cy="1351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6748" y="5400326"/>
            <a:ext cx="7610503" cy="931863"/>
            <a:chOff x="571471" y="5377221"/>
            <a:chExt cx="7610503" cy="931863"/>
          </a:xfrm>
        </p:grpSpPr>
        <p:sp>
          <p:nvSpPr>
            <p:cNvPr id="35" name="Rectangle 34"/>
            <p:cNvSpPr/>
            <p:nvPr/>
          </p:nvSpPr>
          <p:spPr>
            <a:xfrm>
              <a:off x="687389" y="5455749"/>
              <a:ext cx="73580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ết</a:t>
              </a:r>
              <a:r>
                <a: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luận</a:t>
              </a:r>
              <a:r>
                <a:rPr lang="vi-VN" sz="2400" b="1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vi-VN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 tròn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 trục đối </a:t>
              </a:r>
              <a:r>
                <a:rPr lang="vi-VN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xứng.</a:t>
              </a:r>
              <a:r>
                <a:rPr lang="en-US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lang="vi-VN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ất cứ đường kính nào cũng là trục đối xứng của đường tròn.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571471" y="5377221"/>
              <a:ext cx="7610503" cy="931863"/>
            </a:xfrm>
            <a:prstGeom prst="rect">
              <a:avLst/>
            </a:prstGeom>
            <a:noFill/>
            <a:ln w="57150" cmpd="thinThick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3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8" grpId="0" animBg="1"/>
      <p:bldP spid="50198" grpId="0" animBg="1"/>
      <p:bldP spid="50199" grpId="0" animBg="1"/>
      <p:bldP spid="50200" grpId="0"/>
      <p:bldP spid="50202" grpId="0"/>
      <p:bldP spid="50203" grpId="0"/>
      <p:bldP spid="50204" grpId="0"/>
      <p:bldP spid="50205" grpId="0"/>
      <p:bldP spid="50206" grpId="0"/>
      <p:bldP spid="5021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914400" y="609600"/>
            <a:ext cx="7543800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-100)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      </a:t>
            </a:r>
            <a:r>
              <a:rPr lang="en-US" sz="28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4579" name="Picture 15" descr="tamdoix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17526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6" descr="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1784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43042" y="4572008"/>
            <a:ext cx="241284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b="1" kern="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b="1" kern="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357818" y="4714884"/>
            <a:ext cx="241284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800" b="1" kern="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286380" y="2143116"/>
            <a:ext cx="214033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00100" y="2143116"/>
            <a:ext cx="349486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828700" y="2513948"/>
            <a:ext cx="2520280" cy="1512168"/>
            <a:chOff x="2844214" y="2568363"/>
            <a:chExt cx="2520280" cy="1512168"/>
          </a:xfrm>
        </p:grpSpPr>
        <p:sp>
          <p:nvSpPr>
            <p:cNvPr id="2" name="Rectangle 1"/>
            <p:cNvSpPr/>
            <p:nvPr/>
          </p:nvSpPr>
          <p:spPr bwMode="auto">
            <a:xfrm>
              <a:off x="2863596" y="2568363"/>
              <a:ext cx="2486162" cy="15121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44214" y="2585783"/>
              <a:ext cx="2520280" cy="14773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SỰ XÁC ĐỊNH ĐƯỜNG TRÒN.</a:t>
              </a:r>
              <a:endPara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nl-NL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 CHẤT ĐỐI XỨNG CỦA ĐƯỜNG TRÒN</a:t>
              </a:r>
              <a:endParaRPr lang="en-US" dirty="0"/>
            </a:p>
          </p:txBody>
        </p:sp>
      </p:grpSp>
      <p:cxnSp>
        <p:nvCxnSpPr>
          <p:cNvPr id="13" name="Elbow Connector 12"/>
          <p:cNvCxnSpPr/>
          <p:nvPr/>
        </p:nvCxnSpPr>
        <p:spPr bwMode="auto">
          <a:xfrm rot="5400000" flipH="1" flipV="1">
            <a:off x="4885489" y="1989957"/>
            <a:ext cx="596897" cy="34993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73" name="Group 72"/>
          <p:cNvGrpSpPr/>
          <p:nvPr/>
        </p:nvGrpSpPr>
        <p:grpSpPr>
          <a:xfrm>
            <a:off x="4995518" y="1029571"/>
            <a:ext cx="1935687" cy="792088"/>
            <a:chOff x="4995518" y="1029571"/>
            <a:chExt cx="1935687" cy="79208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995518" y="1029571"/>
              <a:ext cx="1935687" cy="79208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1102449"/>
              <a:ext cx="1575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1. </a:t>
              </a:r>
              <a:r>
                <a:rPr lang="vi-VN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Nhắc 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lại về đường tròn</a:t>
              </a:r>
              <a:endParaRPr lang="en-US" dirty="0"/>
            </a:p>
          </p:txBody>
        </p:sp>
      </p:grpSp>
      <p:cxnSp>
        <p:nvCxnSpPr>
          <p:cNvPr id="18" name="Elbow Connector 17"/>
          <p:cNvCxnSpPr>
            <a:stCxn id="14" idx="0"/>
          </p:cNvCxnSpPr>
          <p:nvPr/>
        </p:nvCxnSpPr>
        <p:spPr bwMode="auto">
          <a:xfrm rot="5400000" flipH="1" flipV="1">
            <a:off x="6431393" y="296676"/>
            <a:ext cx="264864" cy="12009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19" name="TextBox 18"/>
          <p:cNvSpPr txBox="1"/>
          <p:nvPr/>
        </p:nvSpPr>
        <p:spPr>
          <a:xfrm>
            <a:off x="7164288" y="374584"/>
            <a:ext cx="152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329419" y="6023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928991"/>
              </p:ext>
            </p:extLst>
          </p:nvPr>
        </p:nvGraphicFramePr>
        <p:xfrm>
          <a:off x="7580198" y="671785"/>
          <a:ext cx="730296" cy="74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Bitmap Image" r:id="rId3" imgW="1561905" imgH="1590897" progId="PBrush">
                  <p:embed/>
                </p:oleObj>
              </mc:Choice>
              <mc:Fallback>
                <p:oleObj name="Bitmap Image" r:id="rId3" imgW="1561905" imgH="1590897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198" y="671785"/>
                        <a:ext cx="730296" cy="744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6" idx="2"/>
          </p:cNvCxnSpPr>
          <p:nvPr/>
        </p:nvCxnSpPr>
        <p:spPr bwMode="auto">
          <a:xfrm rot="16200000" flipH="1">
            <a:off x="6358051" y="1398624"/>
            <a:ext cx="456082" cy="115639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25" name="TextBox 24"/>
          <p:cNvSpPr txBox="1"/>
          <p:nvPr/>
        </p:nvSpPr>
        <p:spPr>
          <a:xfrm>
            <a:off x="7200291" y="1876755"/>
            <a:ext cx="152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39117" y="25846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8457"/>
              </p:ext>
            </p:extLst>
          </p:nvPr>
        </p:nvGraphicFramePr>
        <p:xfrm>
          <a:off x="6147646" y="2518323"/>
          <a:ext cx="2672826" cy="96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Bitmap Image" r:id="rId5" imgW="5249008" imgH="1886213" progId="PBrush">
                  <p:embed/>
                </p:oleObj>
              </mc:Choice>
              <mc:Fallback>
                <p:oleObj name="Bitmap Image" r:id="rId5" imgW="5249008" imgH="1886213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46" y="2518323"/>
                        <a:ext cx="2672826" cy="96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Elbow Connector 29"/>
          <p:cNvCxnSpPr/>
          <p:nvPr/>
        </p:nvCxnSpPr>
        <p:spPr bwMode="auto">
          <a:xfrm rot="16200000" flipH="1">
            <a:off x="4945654" y="4120699"/>
            <a:ext cx="534407" cy="35798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34" name="Group 33"/>
          <p:cNvGrpSpPr/>
          <p:nvPr/>
        </p:nvGrpSpPr>
        <p:grpSpPr>
          <a:xfrm>
            <a:off x="4840358" y="4610706"/>
            <a:ext cx="1955360" cy="720080"/>
            <a:chOff x="5652120" y="5013176"/>
            <a:chExt cx="1955360" cy="72008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5652120" y="5013176"/>
              <a:ext cx="1928078" cy="7200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07280" y="5048974"/>
              <a:ext cx="1800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2. </a:t>
              </a:r>
              <a:r>
                <a:rPr lang="vi-VN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Cách 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xác định đường tròn</a:t>
              </a:r>
              <a:endParaRPr lang="en-US" dirty="0"/>
            </a:p>
          </p:txBody>
        </p:sp>
      </p:grpSp>
      <p:cxnSp>
        <p:nvCxnSpPr>
          <p:cNvPr id="38" name="Elbow Connector 37"/>
          <p:cNvCxnSpPr>
            <a:stCxn id="31" idx="0"/>
          </p:cNvCxnSpPr>
          <p:nvPr/>
        </p:nvCxnSpPr>
        <p:spPr bwMode="auto">
          <a:xfrm rot="5400000" flipH="1" flipV="1">
            <a:off x="5843483" y="4309156"/>
            <a:ext cx="262464" cy="34063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40" name="Rectangle 39"/>
          <p:cNvSpPr/>
          <p:nvPr/>
        </p:nvSpPr>
        <p:spPr>
          <a:xfrm>
            <a:off x="6297310" y="4092770"/>
            <a:ext cx="236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7126340" y="4566895"/>
            <a:ext cx="17908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stCxn id="31" idx="3"/>
          </p:cNvCxnSpPr>
          <p:nvPr/>
        </p:nvCxnSpPr>
        <p:spPr bwMode="auto">
          <a:xfrm flipV="1">
            <a:off x="6768436" y="4941168"/>
            <a:ext cx="395852" cy="29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47" name="Straight Arrow Connector 46"/>
          <p:cNvCxnSpPr>
            <a:stCxn id="31" idx="2"/>
          </p:cNvCxnSpPr>
          <p:nvPr/>
        </p:nvCxnSpPr>
        <p:spPr bwMode="auto">
          <a:xfrm>
            <a:off x="5804397" y="5330786"/>
            <a:ext cx="0" cy="296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48" name="Rectangle 47"/>
          <p:cNvSpPr/>
          <p:nvPr/>
        </p:nvSpPr>
        <p:spPr>
          <a:xfrm>
            <a:off x="4427984" y="5627374"/>
            <a:ext cx="3415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cxnSp>
        <p:nvCxnSpPr>
          <p:cNvPr id="53" name="Elbow Connector 52"/>
          <p:cNvCxnSpPr/>
          <p:nvPr/>
        </p:nvCxnSpPr>
        <p:spPr bwMode="auto">
          <a:xfrm rot="16200000" flipV="1">
            <a:off x="2680023" y="1969523"/>
            <a:ext cx="560827" cy="4142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57" name="Elbow Connector 56"/>
          <p:cNvCxnSpPr/>
          <p:nvPr/>
        </p:nvCxnSpPr>
        <p:spPr bwMode="auto">
          <a:xfrm rot="5400000">
            <a:off x="2606737" y="4049912"/>
            <a:ext cx="563572" cy="5581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72" name="Group 71"/>
          <p:cNvGrpSpPr/>
          <p:nvPr/>
        </p:nvGrpSpPr>
        <p:grpSpPr>
          <a:xfrm>
            <a:off x="1587287" y="4646504"/>
            <a:ext cx="1793120" cy="753936"/>
            <a:chOff x="1587808" y="4760476"/>
            <a:chExt cx="1793120" cy="753936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1624786" y="4760476"/>
              <a:ext cx="1656182" cy="75393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87808" y="4931876"/>
              <a:ext cx="1793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Tâm đối xứng</a:t>
              </a:r>
              <a:endParaRPr lang="en-US" sz="18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69661" y="1028741"/>
            <a:ext cx="1839690" cy="829026"/>
            <a:chOff x="1869661" y="1028741"/>
            <a:chExt cx="1839690" cy="829026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1869661" y="1028741"/>
              <a:ext cx="1800200" cy="82902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07704" y="1280430"/>
              <a:ext cx="1801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vi-VN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Trục đối xứng</a:t>
              </a:r>
              <a:endParaRPr lang="en-US" sz="18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35" y="5419183"/>
            <a:ext cx="1307577" cy="10136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78" y="740855"/>
            <a:ext cx="1538284" cy="1404797"/>
          </a:xfrm>
          <a:prstGeom prst="rect">
            <a:avLst/>
          </a:prstGeom>
        </p:spPr>
      </p:pic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667592" y="159612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Khaùi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quaùt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laïi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baøi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hoïc</a:t>
            </a:r>
            <a:endParaRPr lang="en-US" altLang="en-US" sz="32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pic>
        <p:nvPicPr>
          <p:cNvPr id="41" name="Picture 19" descr="grnmed_b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6421438"/>
            <a:ext cx="990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4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40" grpId="0"/>
      <p:bldP spid="43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163" y="2144713"/>
            <a:ext cx="2509837" cy="2500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4763"/>
            <a:ext cx="91440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ĐƯỜNG TRÒN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858000" y="4722813"/>
            <a:ext cx="211772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426821" y="1565354"/>
            <a:ext cx="40386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xác định của đường tròn,                                                                                                                          các tính chất của đường tròn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2438399" y="2933700"/>
            <a:ext cx="4027021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2438400" y="4229100"/>
            <a:ext cx="402702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hai đường tròn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2438399" y="5646003"/>
            <a:ext cx="4027021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giữa đường tròn           và tam giác</a:t>
            </a:r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auto">
          <a:xfrm>
            <a:off x="0" y="1345287"/>
            <a:ext cx="838200" cy="487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algn="ctr" eaLnBrk="1" hangingPunct="1">
              <a:defRPr/>
            </a:pP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172" name="Oval 76"/>
          <p:cNvSpPr>
            <a:spLocks noChangeArrowheads="1"/>
          </p:cNvSpPr>
          <p:nvPr/>
        </p:nvSpPr>
        <p:spPr bwMode="auto">
          <a:xfrm>
            <a:off x="1066800" y="1295400"/>
            <a:ext cx="1293813" cy="13096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</a:p>
        </p:txBody>
      </p:sp>
      <p:sp>
        <p:nvSpPr>
          <p:cNvPr id="4174" name="Oval 78"/>
          <p:cNvSpPr>
            <a:spLocks noChangeArrowheads="1"/>
          </p:cNvSpPr>
          <p:nvPr/>
        </p:nvSpPr>
        <p:spPr bwMode="auto">
          <a:xfrm>
            <a:off x="1066800" y="4038600"/>
            <a:ext cx="1323975" cy="134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</p:txBody>
      </p:sp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804863" y="1830388"/>
            <a:ext cx="261937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838200" y="3125788"/>
            <a:ext cx="261938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838200" y="4497388"/>
            <a:ext cx="261938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9" name="AutoShape 83"/>
          <p:cNvSpPr>
            <a:spLocks noChangeArrowheads="1"/>
          </p:cNvSpPr>
          <p:nvPr/>
        </p:nvSpPr>
        <p:spPr bwMode="auto">
          <a:xfrm>
            <a:off x="849313" y="5792788"/>
            <a:ext cx="261937" cy="3794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76"/>
          <p:cNvSpPr>
            <a:spLocks noChangeArrowheads="1"/>
          </p:cNvSpPr>
          <p:nvPr/>
        </p:nvSpPr>
        <p:spPr bwMode="auto">
          <a:xfrm>
            <a:off x="1066800" y="2667000"/>
            <a:ext cx="1293813" cy="13096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</a:t>
            </a:r>
          </a:p>
        </p:txBody>
      </p:sp>
      <p:sp>
        <p:nvSpPr>
          <p:cNvPr id="22" name="Oval 78"/>
          <p:cNvSpPr>
            <a:spLocks noChangeArrowheads="1"/>
          </p:cNvSpPr>
          <p:nvPr/>
        </p:nvSpPr>
        <p:spPr bwMode="auto">
          <a:xfrm>
            <a:off x="1066800" y="5440363"/>
            <a:ext cx="1323975" cy="13414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5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6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85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850"/>
                            </p:stCondLst>
                            <p:childTnLst>
                              <p:par>
                                <p:cTn id="8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87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950"/>
                            </p:stCondLst>
                            <p:childTnLst>
                              <p:par>
                                <p:cTn id="9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11" grpId="0" animBg="1"/>
      <p:bldP spid="4172" grpId="0" animBg="1"/>
      <p:bldP spid="4174" grpId="0" animBg="1"/>
      <p:bldP spid="4176" grpId="0" animBg="1"/>
      <p:bldP spid="4177" grpId="0" animBg="1"/>
      <p:bldP spid="4178" grpId="0" animBg="1"/>
      <p:bldP spid="4179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8667" y="1247209"/>
            <a:ext cx="8254333" cy="4977763"/>
            <a:chOff x="273" y="1968"/>
            <a:chExt cx="5278" cy="1921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73" y="1990"/>
              <a:ext cx="1929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nhọn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73" y="2516"/>
              <a:ext cx="1890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73" y="3072"/>
              <a:ext cx="1890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tù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33" y="1968"/>
              <a:ext cx="3118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458" y="2390"/>
              <a:ext cx="3093" cy="3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58" y="2837"/>
              <a:ext cx="3093" cy="4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itchFamily="18" charset="0"/>
                </a:rPr>
                <a:t>6)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458" y="3426"/>
              <a:ext cx="3093" cy="4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itchFamily="18" charset="0"/>
                </a:rPr>
                <a:t>7)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62000" y="279777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(SGK-100).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nối mỗi ô ở cột trái với một ô ở cột phải để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đúng: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390901" y="1770824"/>
            <a:ext cx="723899" cy="114582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390901" y="3243693"/>
            <a:ext cx="723899" cy="74504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endCxn id="8" idx="1"/>
          </p:cNvCxnSpPr>
          <p:nvPr/>
        </p:nvCxnSpPr>
        <p:spPr bwMode="auto">
          <a:xfrm flipV="1">
            <a:off x="3390901" y="1663103"/>
            <a:ext cx="495819" cy="265213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9" descr="grnmed_b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421438"/>
            <a:ext cx="990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762000"/>
            <a:ext cx="10363200" cy="9296400"/>
          </a:xfrm>
          <a:prstGeom prst="rect">
            <a:avLst/>
          </a:prstGeom>
          <a:noFill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219200" y="1196625"/>
            <a:ext cx="73152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527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kern="1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kern="1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1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562600"/>
            <a:ext cx="19907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5800" y="2209800"/>
            <a:ext cx="4267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Học </a:t>
            </a: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thuộc lí thuyết.</a:t>
            </a:r>
          </a:p>
          <a:p>
            <a:pPr eaLnBrk="1" hangingPunct="1">
              <a:buFontTx/>
              <a:buChar char="-"/>
            </a:pP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Làm các bài tập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,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3,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4,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5 </a:t>
            </a: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SGK-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99,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100</a:t>
            </a: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vi-VN" altLang="en-US" sz="2800" dirty="0">
                <a:solidFill>
                  <a:srgbClr val="0000CC"/>
                </a:solidFill>
                <a:latin typeface="Times New Roman" pitchFamily="18" charset="0"/>
              </a:rPr>
              <a:t>Tìm hiểu xem qua 1 điểm vẽ được bao nhiêu đường tròn, qua 4 điểm có vẽ  được đường tròn không?</a:t>
            </a:r>
          </a:p>
        </p:txBody>
      </p:sp>
      <p:pic>
        <p:nvPicPr>
          <p:cNvPr id="7" name="Picture 14" descr="MICKE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8300"/>
            <a:ext cx="1370013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671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7162800" cy="2568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953000"/>
            <a:ext cx="6502101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Chµo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 c¸c em häc sinh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14" descr="MICKE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8300"/>
            <a:ext cx="1370013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7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4800" y="1204913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11943"/>
              </p:ext>
            </p:extLst>
          </p:nvPr>
        </p:nvGraphicFramePr>
        <p:xfrm>
          <a:off x="533400" y="1905000"/>
          <a:ext cx="8382000" cy="352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vi-VN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Hai đường tròn phân biệt có thể có hai điển chung.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Hai đường tròn phân biệt có thể có ba điểm chung     phân biệt.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Tâm của đường tròn ngoại tiếp một tam giác bao giờ cũng nằm trong tam giác ấy</a:t>
                      </a:r>
                      <a:endParaRPr lang="vi-VN" sz="240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7600" y="2546132"/>
            <a:ext cx="449162" cy="456215"/>
          </a:xfrm>
          <a:prstGeom prst="rect">
            <a:avLst/>
          </a:prstGeom>
          <a:blipFill rotWithShape="1">
            <a:blip r:embed="rId2"/>
            <a:stretch>
              <a:fillRect b="-800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vi-VN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37638" y="3276600"/>
            <a:ext cx="449162" cy="456215"/>
          </a:xfrm>
          <a:prstGeom prst="rect">
            <a:avLst/>
          </a:prstGeom>
          <a:blipFill rotWithShape="1">
            <a:blip r:embed="rId3"/>
            <a:stretch>
              <a:fillRect r="-1351" b="-810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vi-VN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37638" y="4343400"/>
            <a:ext cx="449162" cy="456215"/>
          </a:xfrm>
          <a:prstGeom prst="rect">
            <a:avLst/>
          </a:prstGeom>
          <a:blipFill rotWithShape="1">
            <a:blip r:embed="rId3"/>
            <a:stretch>
              <a:fillRect r="-1351" b="-810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vi-VN">
                <a:noFill/>
              </a:rPr>
              <a:t> </a:t>
            </a:r>
          </a:p>
        </p:txBody>
      </p:sp>
      <p:pic>
        <p:nvPicPr>
          <p:cNvPr id="7" name="Picture 45" descr="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614364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0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-99)</a:t>
            </a:r>
          </a:p>
          <a:p>
            <a:pPr algn="just" eaLnBrk="1" hangingPunct="1"/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Cho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 =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 =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654300"/>
            <a:ext cx="2209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6172200" y="2360613"/>
            <a:ext cx="7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A</a:t>
            </a:r>
            <a:endParaRPr lang="vi-VN" altLang="en-US"/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8458200" y="2365375"/>
            <a:ext cx="16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B</a:t>
            </a:r>
            <a:endParaRPr lang="vi-VN" altLang="en-US"/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8534400" y="35687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C</a:t>
            </a:r>
            <a:endParaRPr lang="vi-VN" altLang="en-US" dirty="0"/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6489700" y="3670300"/>
            <a:ext cx="352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D</a:t>
            </a:r>
            <a:endParaRPr lang="vi-V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24600" y="2654300"/>
            <a:ext cx="2209800" cy="1052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22"/>
          <p:cNvSpPr txBox="1">
            <a:spLocks noChangeArrowheads="1"/>
          </p:cNvSpPr>
          <p:nvPr/>
        </p:nvSpPr>
        <p:spPr bwMode="auto">
          <a:xfrm>
            <a:off x="7239000" y="23495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12cm</a:t>
            </a:r>
            <a:endParaRPr lang="vi-VN" altLang="en-US"/>
          </a:p>
        </p:txBody>
      </p:sp>
      <p:sp>
        <p:nvSpPr>
          <p:cNvPr id="5132" name="TextBox 23"/>
          <p:cNvSpPr txBox="1">
            <a:spLocks noChangeArrowheads="1"/>
          </p:cNvSpPr>
          <p:nvPr/>
        </p:nvSpPr>
        <p:spPr bwMode="auto">
          <a:xfrm>
            <a:off x="8405813" y="2911475"/>
            <a:ext cx="4619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1" hangingPunct="1"/>
            <a:r>
              <a:rPr lang="en-US" altLang="en-US"/>
              <a:t>5cm</a:t>
            </a:r>
            <a:endParaRPr lang="vi-VN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39000" y="28067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O</a:t>
            </a:r>
            <a:endParaRPr lang="vi-VN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13488" y="2613025"/>
            <a:ext cx="2247900" cy="1095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16" name="Object 2"/>
          <p:cNvGraphicFramePr>
            <a:graphicFrameLocks noChangeAspect="1"/>
          </p:cNvGraphicFramePr>
          <p:nvPr/>
        </p:nvGraphicFramePr>
        <p:xfrm>
          <a:off x="838200" y="5088637"/>
          <a:ext cx="189071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3" imgW="1168400" imgH="711200" progId="Equation.DSMT4">
                  <p:embed/>
                </p:oleObj>
              </mc:Choice>
              <mc:Fallback>
                <p:oleObj name="Equation" r:id="rId3" imgW="1168400" imgH="7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88637"/>
                        <a:ext cx="1890712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2438400"/>
            <a:ext cx="3165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endParaRPr lang="vi-VN" alt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 smtClean="0">
                <a:latin typeface="Times New Roman" pitchFamily="18" charset="0"/>
              </a:rPr>
              <a:t>     </a:t>
            </a:r>
            <a:r>
              <a:rPr lang="en-US" altLang="en-US" sz="2400" dirty="0" err="1" smtClean="0">
                <a:latin typeface="Times New Roman" pitchFamily="18" charset="0"/>
              </a:rPr>
              <a:t>Gọi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O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giao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chéo</a:t>
            </a:r>
            <a:r>
              <a:rPr lang="en-US" altLang="en-US" sz="2400" dirty="0">
                <a:latin typeface="Times New Roman" pitchFamily="18" charset="0"/>
              </a:rPr>
              <a:t> AC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BD</a:t>
            </a:r>
            <a:r>
              <a:rPr lang="en-US" altLang="en-US" sz="2400" dirty="0" smtClean="0">
                <a:latin typeface="Times New Roman" pitchFamily="18" charset="0"/>
              </a:rPr>
              <a:t>.</a:t>
            </a:r>
          </a:p>
          <a:p>
            <a:pPr algn="just" eaLnBrk="1" hangingPunct="1"/>
            <a:endParaRPr lang="vi-VN" altLang="en-US" sz="2400" dirty="0">
              <a:latin typeface="Times New Roman" pitchFamily="18" charset="0"/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" y="6142141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bán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kính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(O)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OA=13:2= 6,5(cm)</a:t>
            </a:r>
            <a:endParaRPr lang="vi-VN" altLang="en-US" sz="2400" dirty="0">
              <a:latin typeface="Times New Roman" pitchFamily="18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457200" y="38100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OA = OB = OC = OD (t/c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=&gt; A, B, C, D      (O;OA)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2363119" y="4339286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5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119" y="4339286"/>
                        <a:ext cx="60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4"/>
          <p:cNvSpPr txBox="1">
            <a:spLocks/>
          </p:cNvSpPr>
          <p:nvPr/>
        </p:nvSpPr>
        <p:spPr>
          <a:xfrm>
            <a:off x="304800" y="41221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tam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ABC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vuông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Pitago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" name="Picture 45" descr="1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614364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4" grpId="0"/>
      <p:bldP spid="10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924175"/>
            <a:ext cx="39608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420938"/>
            <a:ext cx="1685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80175"/>
            <a:ext cx="381000" cy="377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928662" y="642918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7" descr="j028367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819400"/>
            <a:ext cx="2005013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question_pop_up_from_box_rotate_hg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12900"/>
            <a:ext cx="1981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90600" y="3657600"/>
            <a:ext cx="7086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tâm O bán kính R (R &gt;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là hình gồm các điểm cách O một khoảng bằng 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757238" y="1354137"/>
            <a:ext cx="1447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326231" y="1928396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1071538" y="186864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1481138" y="2194012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608138" y="178088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0" name="Oval 21"/>
          <p:cNvSpPr>
            <a:spLocks noChangeArrowheads="1"/>
          </p:cNvSpPr>
          <p:nvPr/>
        </p:nvSpPr>
        <p:spPr bwMode="auto">
          <a:xfrm>
            <a:off x="757238" y="3030537"/>
            <a:ext cx="1447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326231" y="3550153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1151437" y="3424684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1493838" y="3824790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64345" y="3172778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5" name="Oval 26"/>
          <p:cNvSpPr>
            <a:spLocks noChangeArrowheads="1"/>
          </p:cNvSpPr>
          <p:nvPr/>
        </p:nvSpPr>
        <p:spPr bwMode="auto">
          <a:xfrm>
            <a:off x="757238" y="4630737"/>
            <a:ext cx="1447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1338263" y="5217028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1106880" y="514351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1481138" y="5491665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1606312" y="471503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2667000" y="1981200"/>
            <a:ext cx="607218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……….  &lt;=&gt;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………….</a:t>
            </a:r>
            <a:endParaRPr lang="en-US" altLang="en-US" sz="2400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2743199" y="3429000"/>
            <a:ext cx="599598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………. &lt;=&gt; 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………..</a:t>
            </a:r>
            <a:endParaRPr lang="en-US" altLang="en-US" sz="2400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2660558" y="5092124"/>
            <a:ext cx="599598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………. &lt;=&gt; 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……..</a:t>
            </a:r>
            <a:endParaRPr lang="en-US" altLang="en-US" sz="2400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1482220" y="2195882"/>
            <a:ext cx="200025" cy="466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1531018" y="2372514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CC0066"/>
                </a:solidFill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1178031" y="2399709"/>
            <a:ext cx="54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 flipH="1">
            <a:off x="987062" y="3813980"/>
            <a:ext cx="498475" cy="500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827584" y="4016626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514780" y="4206126"/>
            <a:ext cx="1443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>
            <a:off x="1478631" y="5485648"/>
            <a:ext cx="836613" cy="7032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Text Box 43"/>
          <p:cNvSpPr txBox="1">
            <a:spLocks noChangeArrowheads="1"/>
          </p:cNvSpPr>
          <p:nvPr/>
        </p:nvSpPr>
        <p:spPr bwMode="auto">
          <a:xfrm>
            <a:off x="2143796" y="5899191"/>
            <a:ext cx="22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Vrinda" pitchFamily="34" charset="0"/>
                <a:cs typeface="Vrinda" pitchFamily="34" charset="0"/>
              </a:rPr>
              <a:t>·</a:t>
            </a:r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2258096" y="5995866"/>
            <a:ext cx="560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533400"/>
            <a:ext cx="8610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+mj-lt"/>
              </a:rPr>
              <a:t>    </a:t>
            </a:r>
            <a:r>
              <a:rPr lang="vi-V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vẽ, so sánh OM và R rồi điền vào chỗ trống (…..)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667000" y="1963180"/>
            <a:ext cx="5638800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 ; R)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&lt;=&gt;</a:t>
            </a:r>
            <a:r>
              <a:rPr lang="en-US" altLang="en-US" sz="2400" dirty="0" smtClean="0">
                <a:solidFill>
                  <a:srgbClr val="0000D6"/>
                </a:solidFill>
                <a:latin typeface=".VnTeknical" pitchFamily="34" charset="0"/>
                <a:sym typeface="Wingdings" pitchFamily="2" charset="2"/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OM &lt; R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763972" y="3417974"/>
            <a:ext cx="5541827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 ; R)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&lt;=&gt;</a:t>
            </a:r>
            <a:r>
              <a:rPr lang="en-US" altLang="en-US" sz="2400" dirty="0" smtClean="0">
                <a:solidFill>
                  <a:srgbClr val="0000D6"/>
                </a:solidFill>
                <a:latin typeface=".VnTeknical" pitchFamily="34" charset="0"/>
                <a:sym typeface="Wingdings" pitchFamily="2" charset="2"/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OM = R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738934" y="5110144"/>
            <a:ext cx="5719265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altLang="en-US" sz="2400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 ; R) </a:t>
            </a:r>
            <a:r>
              <a:rPr lang="en-US" altLang="en-US" sz="2400" dirty="0" smtClean="0">
                <a:solidFill>
                  <a:srgbClr val="0000D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&lt;=&gt;</a:t>
            </a:r>
            <a:r>
              <a:rPr lang="en-US" altLang="en-US" sz="2400" dirty="0" smtClean="0">
                <a:solidFill>
                  <a:srgbClr val="0000D6"/>
                </a:solidFill>
                <a:latin typeface=".VnTeknical" pitchFamily="34" charset="0"/>
                <a:sym typeface="Wingdings" pitchFamily="2" charset="2"/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OM &gt; R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012825"/>
            <a:ext cx="2914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36563" y="496527"/>
            <a:ext cx="838200" cy="611187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67" y="883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2149" y="943"/>
              <a:ext cx="1348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</a:p>
          </p:txBody>
        </p:sp>
      </p:grpSp>
      <p:graphicFrame>
        <p:nvGraphicFramePr>
          <p:cNvPr id="1025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8782"/>
              </p:ext>
            </p:extLst>
          </p:nvPr>
        </p:nvGraphicFramePr>
        <p:xfrm>
          <a:off x="1960563" y="7493000"/>
          <a:ext cx="1951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9" name="Equation" r:id="rId4" imgW="1562100" imgH="330200" progId="Equation.DSMT4">
                  <p:embed/>
                </p:oleObj>
              </mc:Choice>
              <mc:Fallback>
                <p:oleObj name="Equation" r:id="rId4" imgW="1562100" imgH="330200" progId="Equation.DSMT4">
                  <p:embed/>
                  <p:pic>
                    <p:nvPicPr>
                      <p:cNvPr id="0" name="Picture 8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7493000"/>
                        <a:ext cx="195103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06649"/>
              </p:ext>
            </p:extLst>
          </p:nvPr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0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Picture 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14184"/>
              </p:ext>
            </p:extLst>
          </p:nvPr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1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Picture 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52213"/>
              </p:ext>
            </p:extLst>
          </p:nvPr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2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Picture 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42534"/>
              </p:ext>
            </p:extLst>
          </p:nvPr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3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Picture 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33295" y="2540823"/>
            <a:ext cx="5212120" cy="536804"/>
            <a:chOff x="414500" y="2123494"/>
            <a:chExt cx="5212120" cy="536804"/>
          </a:xfrm>
        </p:grpSpPr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414500" y="2125506"/>
              <a:ext cx="4445000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(O)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3773014" y="2123494"/>
              <a:ext cx="1853606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R,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65866" y="3920147"/>
            <a:ext cx="5377734" cy="10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3860" tIns="81930" rIns="163860" bIns="81930">
            <a:spAutoFit/>
          </a:bodyPr>
          <a:lstStyle/>
          <a:p>
            <a:pPr defTabSz="922338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  <a:p>
            <a:pPr defTabSz="922338">
              <a:spcBef>
                <a:spcPct val="50000"/>
              </a:spcBef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3" name="Text Box 45"/>
          <p:cNvSpPr txBox="1">
            <a:spLocks noChangeArrowheads="1"/>
          </p:cNvSpPr>
          <p:nvPr/>
        </p:nvSpPr>
        <p:spPr bwMode="auto">
          <a:xfrm>
            <a:off x="916469" y="611456"/>
            <a:ext cx="79247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2364913" y="1988648"/>
            <a:ext cx="1377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142976" y="5779357"/>
            <a:ext cx="7453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020658" y="1290143"/>
            <a:ext cx="3957637" cy="1311391"/>
            <a:chOff x="1241778" y="979311"/>
            <a:chExt cx="3957637" cy="131139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788004" y="1270375"/>
              <a:ext cx="1789113" cy="1020327"/>
              <a:chOff x="2081" y="2103"/>
              <a:chExt cx="1127" cy="638"/>
            </a:xfrm>
          </p:grpSpPr>
          <p:graphicFrame>
            <p:nvGraphicFramePr>
              <p:cNvPr id="10277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5321223"/>
                  </p:ext>
                </p:extLst>
              </p:nvPr>
            </p:nvGraphicFramePr>
            <p:xfrm>
              <a:off x="2081" y="2103"/>
              <a:ext cx="430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84" name="Equation" r:id="rId11" imgW="520474" imgH="279279" progId="Equation.DSMT4">
                      <p:embed/>
                    </p:oleObj>
                  </mc:Choice>
                  <mc:Fallback>
                    <p:oleObj name="Equation" r:id="rId11" imgW="520474" imgH="279279" progId="Equation.DSMT4">
                      <p:embed/>
                      <p:pic>
                        <p:nvPicPr>
                          <p:cNvPr id="0" name="Picture 8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1" y="2103"/>
                            <a:ext cx="430" cy="2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Text Box 53"/>
              <p:cNvSpPr txBox="1">
                <a:spLocks noChangeArrowheads="1"/>
              </p:cNvSpPr>
              <p:nvPr/>
            </p:nvSpPr>
            <p:spPr bwMode="auto">
              <a:xfrm>
                <a:off x="2437" y="2452"/>
                <a:ext cx="503" cy="2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2172" tIns="46087" rIns="92172" bIns="46087">
                <a:spAutoFit/>
              </a:bodyPr>
              <a:lstStyle/>
              <a:p>
                <a:pPr defTabSz="922338">
                  <a:spcBef>
                    <a:spcPct val="50000"/>
                  </a:spcBef>
                </a:pPr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0279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4753975"/>
                  </p:ext>
                </p:extLst>
              </p:nvPr>
            </p:nvGraphicFramePr>
            <p:xfrm>
              <a:off x="2800" y="2119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85" name="Equation" r:id="rId13" imgW="647700" imgH="330200" progId="Equation.DSMT4">
                      <p:embed/>
                    </p:oleObj>
                  </mc:Choice>
                  <mc:Fallback>
                    <p:oleObj name="Equation" r:id="rId13" imgW="647700" imgH="330200" progId="Equation.DSMT4">
                      <p:embed/>
                      <p:pic>
                        <p:nvPicPr>
                          <p:cNvPr id="0" name="Picture 8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0" y="2119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6" name="Text Box 55"/>
            <p:cNvSpPr txBox="1">
              <a:spLocks noChangeArrowheads="1"/>
            </p:cNvSpPr>
            <p:nvPr/>
          </p:nvSpPr>
          <p:spPr bwMode="auto">
            <a:xfrm>
              <a:off x="1241778" y="979311"/>
              <a:ext cx="3957637" cy="46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172" tIns="46087" rIns="92172" bIns="46087">
              <a:spAutoFit/>
            </a:bodyPr>
            <a:lstStyle/>
            <a:p>
              <a:pPr defTabSz="922338">
                <a:spcBef>
                  <a:spcPct val="50000"/>
                </a:spcBef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230" name="Object 6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1438114"/>
              </p:ext>
            </p:extLst>
          </p:nvPr>
        </p:nvGraphicFramePr>
        <p:xfrm>
          <a:off x="2218854" y="5327911"/>
          <a:ext cx="4318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Picture 89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854" y="5327911"/>
                        <a:ext cx="4318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3659188" y="5255764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3578" y="3179567"/>
            <a:ext cx="4891320" cy="541703"/>
            <a:chOff x="328751" y="3065932"/>
            <a:chExt cx="4891320" cy="541703"/>
          </a:xfrm>
        </p:grpSpPr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328751" y="3072843"/>
              <a:ext cx="3842670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3846516" y="3065932"/>
              <a:ext cx="1373555" cy="53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63860" tIns="81930" rIns="163860" bIns="81930">
              <a:spAutoFit/>
            </a:bodyPr>
            <a:lstStyle/>
            <a:p>
              <a:pPr defTabSz="922338">
                <a:spcBef>
                  <a:spcPct val="50000"/>
                </a:spcBef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 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27213"/>
              </p:ext>
            </p:extLst>
          </p:nvPr>
        </p:nvGraphicFramePr>
        <p:xfrm>
          <a:off x="2755795" y="5276045"/>
          <a:ext cx="736085" cy="39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7" name="Equation" r:id="rId17" imgW="619178" imgH="333419" progId="Equation.DSMT4">
                  <p:embed/>
                </p:oleObj>
              </mc:Choice>
              <mc:Fallback>
                <p:oleObj name="Equation" r:id="rId17" imgW="619178" imgH="333419" progId="Equation.DSMT4">
                  <p:embed/>
                  <p:pic>
                    <p:nvPicPr>
                      <p:cNvPr id="0" name="Picture 8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795" y="5276045"/>
                        <a:ext cx="736085" cy="396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12859"/>
              </p:ext>
            </p:extLst>
          </p:nvPr>
        </p:nvGraphicFramePr>
        <p:xfrm>
          <a:off x="4238624" y="5297041"/>
          <a:ext cx="739671" cy="37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8" name="Equation" r:id="rId19" imgW="638312" imgH="323794" progId="Equation.DSMT4">
                  <p:embed/>
                </p:oleObj>
              </mc:Choice>
              <mc:Fallback>
                <p:oleObj name="Equation" r:id="rId19" imgW="638312" imgH="323794" progId="Equation.DSMT4">
                  <p:embed/>
                  <p:pic>
                    <p:nvPicPr>
                      <p:cNvPr id="0" name="Picture 8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4" y="5297041"/>
                        <a:ext cx="739671" cy="375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18854" y="32910"/>
            <a:ext cx="3856051" cy="58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2" grpId="0"/>
      <p:bldP spid="7214" grpId="0"/>
      <p:bldP spid="7217" grpId="0"/>
      <p:bldP spid="72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63688" y="1628800"/>
            <a:ext cx="3962400" cy="2362200"/>
          </a:xfrm>
          <a:prstGeom prst="cloudCallout">
            <a:avLst>
              <a:gd name="adj1" fmla="val 43225"/>
              <a:gd name="adj2" fmla="val 7651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khi biết yếu tố nào?</a:t>
            </a:r>
          </a:p>
        </p:txBody>
      </p:sp>
    </p:spTree>
    <p:extLst>
      <p:ext uri="{BB962C8B-B14F-4D97-AF65-F5344CB8AC3E}">
        <p14:creationId xmlns:p14="http://schemas.microsoft.com/office/powerpoint/2010/main" val="11287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2949575" y="517525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2771775" y="5246688"/>
            <a:ext cx="479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 rot="1342413">
            <a:off x="1116013" y="3357563"/>
            <a:ext cx="3773487" cy="3773487"/>
            <a:chOff x="1598" y="902"/>
            <a:chExt cx="1838" cy="1838"/>
          </a:xfrm>
        </p:grpSpPr>
        <p:pic>
          <p:nvPicPr>
            <p:cNvPr id="12334" name="Picture 57" descr="COM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5" name="Rectangle 58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31" name="AutoShape 59"/>
          <p:cNvSpPr>
            <a:spLocks noChangeArrowheads="1"/>
          </p:cNvSpPr>
          <p:nvPr/>
        </p:nvSpPr>
        <p:spPr bwMode="auto">
          <a:xfrm rot="-2547924">
            <a:off x="1835150" y="405606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2" name="AutoShape 60"/>
          <p:cNvSpPr>
            <a:spLocks noChangeArrowheads="1"/>
          </p:cNvSpPr>
          <p:nvPr/>
        </p:nvSpPr>
        <p:spPr bwMode="auto">
          <a:xfrm rot="424178">
            <a:off x="1803400" y="406241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3" name="AutoShape 61"/>
          <p:cNvSpPr>
            <a:spLocks noChangeArrowheads="1"/>
          </p:cNvSpPr>
          <p:nvPr/>
        </p:nvSpPr>
        <p:spPr bwMode="auto">
          <a:xfrm rot="3243343">
            <a:off x="1813719" y="407114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4" name="AutoShape 62"/>
          <p:cNvSpPr>
            <a:spLocks noChangeArrowheads="1"/>
          </p:cNvSpPr>
          <p:nvPr/>
        </p:nvSpPr>
        <p:spPr bwMode="auto">
          <a:xfrm rot="5608459">
            <a:off x="1808957" y="406638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 rot="7971850">
            <a:off x="1832769" y="4018756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 rot="10117530">
            <a:off x="1827213" y="4029075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 rot="-9135806">
            <a:off x="1852613" y="4032250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 rot="-6888062">
            <a:off x="1829594" y="40139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1906588" y="4776788"/>
            <a:ext cx="1073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 rot="1395791">
            <a:off x="1981200" y="4814888"/>
            <a:ext cx="15240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R=2cm</a:t>
            </a:r>
          </a:p>
        </p:txBody>
      </p:sp>
      <p:sp>
        <p:nvSpPr>
          <p:cNvPr id="28741" name="AutoShape 69"/>
          <p:cNvSpPr>
            <a:spLocks noChangeArrowheads="1"/>
          </p:cNvSpPr>
          <p:nvPr/>
        </p:nvSpPr>
        <p:spPr bwMode="auto">
          <a:xfrm rot="-4860315">
            <a:off x="1839119" y="40520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5854700" y="45720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8343900" y="55118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7721600" y="5384800"/>
            <a:ext cx="38100" cy="152400"/>
            <a:chOff x="2448" y="3120"/>
            <a:chExt cx="24" cy="96"/>
          </a:xfrm>
        </p:grpSpPr>
        <p:sp>
          <p:nvSpPr>
            <p:cNvPr id="12332" name="Line 73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3" name="Line 74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654800" y="4953000"/>
            <a:ext cx="38100" cy="152400"/>
            <a:chOff x="2448" y="3120"/>
            <a:chExt cx="24" cy="96"/>
          </a:xfrm>
        </p:grpSpPr>
        <p:sp>
          <p:nvSpPr>
            <p:cNvPr id="12330" name="Line 76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1" name="Line 77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7035800" y="53086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7264400" y="525145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 rot="1342413">
            <a:off x="5407025" y="3429000"/>
            <a:ext cx="3773488" cy="3773488"/>
            <a:chOff x="1598" y="902"/>
            <a:chExt cx="1838" cy="1838"/>
          </a:xfrm>
        </p:grpSpPr>
        <p:pic>
          <p:nvPicPr>
            <p:cNvPr id="12328" name="Picture 81" descr="COM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9" name="Rectangle 82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55" name="AutoShape 83"/>
          <p:cNvSpPr>
            <a:spLocks noChangeArrowheads="1"/>
          </p:cNvSpPr>
          <p:nvPr/>
        </p:nvSpPr>
        <p:spPr bwMode="auto">
          <a:xfrm rot="-2547924">
            <a:off x="6149975" y="413226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6" name="AutoShape 84"/>
          <p:cNvSpPr>
            <a:spLocks noChangeArrowheads="1"/>
          </p:cNvSpPr>
          <p:nvPr/>
        </p:nvSpPr>
        <p:spPr bwMode="auto">
          <a:xfrm rot="424178">
            <a:off x="6118225" y="4138613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7" name="AutoShape 85"/>
          <p:cNvSpPr>
            <a:spLocks noChangeArrowheads="1"/>
          </p:cNvSpPr>
          <p:nvPr/>
        </p:nvSpPr>
        <p:spPr bwMode="auto">
          <a:xfrm rot="3243343">
            <a:off x="6128544" y="414734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8" name="AutoShape 86"/>
          <p:cNvSpPr>
            <a:spLocks noChangeArrowheads="1"/>
          </p:cNvSpPr>
          <p:nvPr/>
        </p:nvSpPr>
        <p:spPr bwMode="auto">
          <a:xfrm rot="5608459">
            <a:off x="6123782" y="414258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9" name="AutoShape 87"/>
          <p:cNvSpPr>
            <a:spLocks noChangeArrowheads="1"/>
          </p:cNvSpPr>
          <p:nvPr/>
        </p:nvSpPr>
        <p:spPr bwMode="auto">
          <a:xfrm rot="7971850">
            <a:off x="6147594" y="4094956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0" name="AutoShape 88"/>
          <p:cNvSpPr>
            <a:spLocks noChangeArrowheads="1"/>
          </p:cNvSpPr>
          <p:nvPr/>
        </p:nvSpPr>
        <p:spPr bwMode="auto">
          <a:xfrm rot="10117530">
            <a:off x="6142038" y="4105275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1" name="AutoShape 89"/>
          <p:cNvSpPr>
            <a:spLocks noChangeArrowheads="1"/>
          </p:cNvSpPr>
          <p:nvPr/>
        </p:nvSpPr>
        <p:spPr bwMode="auto">
          <a:xfrm rot="-9135806">
            <a:off x="6167438" y="4108450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2" name="AutoShape 90"/>
          <p:cNvSpPr>
            <a:spLocks noChangeArrowheads="1"/>
          </p:cNvSpPr>
          <p:nvPr/>
        </p:nvSpPr>
        <p:spPr bwMode="auto">
          <a:xfrm rot="-6888062">
            <a:off x="6144419" y="40901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3" name="AutoShape 91"/>
          <p:cNvSpPr>
            <a:spLocks noChangeArrowheads="1"/>
          </p:cNvSpPr>
          <p:nvPr/>
        </p:nvSpPr>
        <p:spPr bwMode="auto">
          <a:xfrm rot="-4860315">
            <a:off x="6153944" y="41282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4" name="Oval 92"/>
          <p:cNvSpPr>
            <a:spLocks noChangeArrowheads="1"/>
          </p:cNvSpPr>
          <p:nvPr/>
        </p:nvSpPr>
        <p:spPr bwMode="auto">
          <a:xfrm>
            <a:off x="8318500" y="57023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5" name="Oval 93"/>
          <p:cNvSpPr>
            <a:spLocks noChangeArrowheads="1"/>
          </p:cNvSpPr>
          <p:nvPr/>
        </p:nvSpPr>
        <p:spPr bwMode="auto">
          <a:xfrm>
            <a:off x="6223000" y="48260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6" name="Line 94"/>
          <p:cNvSpPr>
            <a:spLocks noChangeShapeType="1"/>
          </p:cNvSpPr>
          <p:nvPr/>
        </p:nvSpPr>
        <p:spPr bwMode="auto">
          <a:xfrm>
            <a:off x="6248400" y="4864100"/>
            <a:ext cx="209550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990600" y="1676400"/>
            <a:ext cx="3382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990600" y="2209800"/>
            <a:ext cx="6840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4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6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4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4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6" grpId="0" animBg="1"/>
      <p:bldP spid="28727" grpId="0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/>
      <p:bldP spid="28741" grpId="0" animBg="1"/>
      <p:bldP spid="28742" grpId="0"/>
      <p:bldP spid="28743" grpId="0"/>
      <p:bldP spid="28750" grpId="0"/>
      <p:bldP spid="28751" grpId="0" animBg="1"/>
      <p:bldP spid="28755" grpId="0" animBg="1"/>
      <p:bldP spid="28756" grpId="0" animBg="1"/>
      <p:bldP spid="28757" grpId="0" animBg="1"/>
      <p:bldP spid="28758" grpId="0" animBg="1"/>
      <p:bldP spid="28759" grpId="0" animBg="1"/>
      <p:bldP spid="28760" grpId="0" animBg="1"/>
      <p:bldP spid="28761" grpId="0" animBg="1"/>
      <p:bldP spid="28762" grpId="0" animBg="1"/>
      <p:bldP spid="28763" grpId="0" animBg="1"/>
      <p:bldP spid="28764" grpId="0" animBg="1"/>
      <p:bldP spid="28765" grpId="0" animBg="1"/>
      <p:bldP spid="28766" grpId="0" animBg="1"/>
      <p:bldP spid="28767" grpId="0"/>
      <p:bldP spid="28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861175" y="3994329"/>
            <a:ext cx="1047750" cy="1041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828800" y="1771650"/>
            <a:ext cx="613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 b="1" i="1">
              <a:latin typeface="VNI-Helve" pitchFamily="2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00900" y="3571875"/>
            <a:ext cx="304800" cy="469900"/>
            <a:chOff x="4380" y="1812"/>
            <a:chExt cx="192" cy="296"/>
          </a:xfrm>
        </p:grpSpPr>
        <p:sp>
          <p:nvSpPr>
            <p:cNvPr id="2079" name="Oval 11"/>
            <p:cNvSpPr>
              <a:spLocks noChangeArrowheads="1"/>
            </p:cNvSpPr>
            <p:nvPr/>
          </p:nvSpPr>
          <p:spPr bwMode="auto">
            <a:xfrm>
              <a:off x="4468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80" name="Text Box 12"/>
            <p:cNvSpPr txBox="1">
              <a:spLocks noChangeArrowheads="1"/>
            </p:cNvSpPr>
            <p:nvPr/>
          </p:nvSpPr>
          <p:spPr bwMode="auto">
            <a:xfrm>
              <a:off x="4380" y="1812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181850" y="4975229"/>
            <a:ext cx="361950" cy="538163"/>
            <a:chOff x="4392" y="2664"/>
            <a:chExt cx="228" cy="339"/>
          </a:xfrm>
        </p:grpSpPr>
        <p:sp>
          <p:nvSpPr>
            <p:cNvPr id="2077" name="Oval 14"/>
            <p:cNvSpPr>
              <a:spLocks noChangeArrowheads="1"/>
            </p:cNvSpPr>
            <p:nvPr/>
          </p:nvSpPr>
          <p:spPr bwMode="auto">
            <a:xfrm>
              <a:off x="4492" y="266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78" name="Text Box 15"/>
            <p:cNvSpPr txBox="1">
              <a:spLocks noChangeArrowheads="1"/>
            </p:cNvSpPr>
            <p:nvPr/>
          </p:nvSpPr>
          <p:spPr bwMode="auto">
            <a:xfrm>
              <a:off x="4392" y="2712"/>
              <a:ext cx="2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7340600" y="446087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347316" y="4001185"/>
            <a:ext cx="88900" cy="1009650"/>
            <a:chOff x="3168" y="3456"/>
            <a:chExt cx="96" cy="612"/>
          </a:xfrm>
        </p:grpSpPr>
        <p:sp>
          <p:nvSpPr>
            <p:cNvPr id="2073" name="Line 19"/>
            <p:cNvSpPr>
              <a:spLocks noChangeShapeType="1"/>
            </p:cNvSpPr>
            <p:nvPr/>
          </p:nvSpPr>
          <p:spPr bwMode="auto">
            <a:xfrm>
              <a:off x="3216" y="3456"/>
              <a:ext cx="0" cy="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20"/>
            <p:cNvSpPr>
              <a:spLocks noChangeShapeType="1"/>
            </p:cNvSpPr>
            <p:nvPr/>
          </p:nvSpPr>
          <p:spPr bwMode="auto">
            <a:xfrm>
              <a:off x="3168" y="3600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21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2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5220072" y="4505325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374383" y="4390974"/>
            <a:ext cx="142875" cy="114300"/>
            <a:chOff x="4656" y="2310"/>
            <a:chExt cx="90" cy="72"/>
          </a:xfrm>
        </p:grpSpPr>
        <p:sp>
          <p:nvSpPr>
            <p:cNvPr id="2071" name="Line 25"/>
            <p:cNvSpPr>
              <a:spLocks noChangeShapeType="1"/>
            </p:cNvSpPr>
            <p:nvPr/>
          </p:nvSpPr>
          <p:spPr bwMode="auto">
            <a:xfrm>
              <a:off x="4656" y="231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26"/>
            <p:cNvSpPr>
              <a:spLocks noChangeShapeType="1"/>
            </p:cNvSpPr>
            <p:nvPr/>
          </p:nvSpPr>
          <p:spPr bwMode="auto">
            <a:xfrm>
              <a:off x="4740" y="231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7962900" y="445135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7200900" y="3772079"/>
            <a:ext cx="1485900" cy="1485900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6638925" y="445770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5863248" y="3698875"/>
            <a:ext cx="1657350" cy="1657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571472" y="357166"/>
            <a:ext cx="719138" cy="576262"/>
            <a:chOff x="2057" y="862"/>
            <a:chExt cx="1549" cy="1351"/>
          </a:xfrm>
        </p:grpSpPr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?2</a:t>
              </a:r>
            </a:p>
          </p:txBody>
        </p:sp>
      </p:grp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685800" y="457200"/>
            <a:ext cx="7315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/>
              <a:t>    </a:t>
            </a:r>
            <a:r>
              <a:rPr lang="en-US" sz="2000" dirty="0" smtClean="0"/>
              <a:t>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defTabSz="912813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2813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0600" y="4443663"/>
            <a:ext cx="286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89098" y="4471245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28485" y="445770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71660" y="34055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qua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B. Do OA = OB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AB.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563888" y="2720188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74109" y="52017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qua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AB.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24" grpId="0" animBg="1"/>
      <p:bldP spid="43031" grpId="0" animBg="1"/>
      <p:bldP spid="43035" grpId="0" animBg="1"/>
      <p:bldP spid="43037" grpId="0" animBg="1"/>
      <p:bldP spid="43038" grpId="0" animBg="1"/>
      <p:bldP spid="43040" grpId="0" animBg="1"/>
      <p:bldP spid="43040" grpId="1" animBg="1"/>
      <p:bldP spid="2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1462</Words>
  <Application>Microsoft Office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.VnArabia</vt:lpstr>
      <vt:lpstr>.VnTeknical</vt:lpstr>
      <vt:lpstr>.VnTime</vt:lpstr>
      <vt:lpstr>Arial</vt:lpstr>
      <vt:lpstr>Calibri</vt:lpstr>
      <vt:lpstr>Times New Roman</vt:lpstr>
      <vt:lpstr>VNI-Helve</vt:lpstr>
      <vt:lpstr>VNI-Times</vt:lpstr>
      <vt:lpstr>Vrinda</vt:lpstr>
      <vt:lpstr>Wingdings</vt:lpstr>
      <vt:lpstr>Office Theme</vt:lpstr>
      <vt:lpstr>2_Default Design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Huu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CuongMC</dc:creator>
  <cp:lastModifiedBy>Admin</cp:lastModifiedBy>
  <cp:revision>251</cp:revision>
  <dcterms:created xsi:type="dcterms:W3CDTF">2010-10-20T14:44:05Z</dcterms:created>
  <dcterms:modified xsi:type="dcterms:W3CDTF">2020-10-28T07:20:59Z</dcterms:modified>
</cp:coreProperties>
</file>