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48" r:id="rId5"/>
    <p:sldId id="266" r:id="rId6"/>
    <p:sldId id="388" r:id="rId7"/>
    <p:sldId id="265" r:id="rId8"/>
    <p:sldId id="268" r:id="rId9"/>
    <p:sldId id="339" r:id="rId10"/>
    <p:sldId id="341" r:id="rId11"/>
    <p:sldId id="342" r:id="rId12"/>
    <p:sldId id="343" r:id="rId13"/>
    <p:sldId id="390" r:id="rId14"/>
    <p:sldId id="345" r:id="rId15"/>
    <p:sldId id="350" r:id="rId16"/>
    <p:sldId id="349" r:id="rId17"/>
    <p:sldId id="347" r:id="rId18"/>
    <p:sldId id="278" r:id="rId19"/>
    <p:sldId id="351" r:id="rId20"/>
    <p:sldId id="353" r:id="rId21"/>
    <p:sldId id="354" r:id="rId22"/>
    <p:sldId id="355" r:id="rId23"/>
    <p:sldId id="357" r:id="rId24"/>
    <p:sldId id="391" r:id="rId25"/>
    <p:sldId id="356" r:id="rId26"/>
    <p:sldId id="360" r:id="rId27"/>
    <p:sldId id="373" r:id="rId28"/>
    <p:sldId id="374" r:id="rId29"/>
    <p:sldId id="372" r:id="rId30"/>
    <p:sldId id="377" r:id="rId31"/>
    <p:sldId id="376" r:id="rId32"/>
    <p:sldId id="366" r:id="rId33"/>
    <p:sldId id="367" r:id="rId34"/>
    <p:sldId id="380" r:id="rId35"/>
    <p:sldId id="382" r:id="rId36"/>
    <p:sldId id="383" r:id="rId37"/>
    <p:sldId id="384" r:id="rId38"/>
    <p:sldId id="385" r:id="rId39"/>
    <p:sldId id="386" r:id="rId40"/>
    <p:sldId id="387" r:id="rId41"/>
    <p:sldId id="378" r:id="rId42"/>
    <p:sldId id="393" r:id="rId43"/>
    <p:sldId id="39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snapToGrid="0">
      <p:cViewPr varScale="1">
        <p:scale>
          <a:sx n="64" d="100"/>
          <a:sy n="64" d="100"/>
        </p:scale>
        <p:origin x="7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21/7/2023</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21/7/2023</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emf"/><Relationship Id="rId5" Type="http://schemas.microsoft.com/office/2007/relationships/hdphoto" Target="../media/hdphoto10.wdp"/><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9.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11.wdp"/><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em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17.emf"/></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7.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1.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microsoft.com/office/2007/relationships/hdphoto" Target="../media/hdphoto3.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microsoft.com/office/2007/relationships/hdphoto" Target="../media/hdphoto7.wdp"/><Relationship Id="rId7" Type="http://schemas.openxmlformats.org/officeDocument/2006/relationships/image" Target="../media/image24.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5.bin"/><Relationship Id="rId5" Type="http://schemas.microsoft.com/office/2007/relationships/hdphoto" Target="../media/hdphoto8.wdp"/><Relationship Id="rId4" Type="http://schemas.openxmlformats.org/officeDocument/2006/relationships/image" Target="../media/image12.png"/><Relationship Id="rId9"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9.wmf"/><Relationship Id="rId3" Type="http://schemas.microsoft.com/office/2007/relationships/hdphoto" Target="../media/hdphoto4.wdp"/><Relationship Id="rId7" Type="http://schemas.openxmlformats.org/officeDocument/2006/relationships/image" Target="../media/image26.wmf"/><Relationship Id="rId12" Type="http://schemas.openxmlformats.org/officeDocument/2006/relationships/oleObject" Target="../embeddings/oleObject10.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7.bin"/><Relationship Id="rId11" Type="http://schemas.openxmlformats.org/officeDocument/2006/relationships/image" Target="../media/image28.wmf"/><Relationship Id="rId5" Type="http://schemas.microsoft.com/office/2007/relationships/hdphoto" Target="../media/hdphoto13.wdp"/><Relationship Id="rId10" Type="http://schemas.openxmlformats.org/officeDocument/2006/relationships/oleObject" Target="../embeddings/oleObject9.bin"/><Relationship Id="rId4" Type="http://schemas.openxmlformats.org/officeDocument/2006/relationships/image" Target="../media/image25.png"/><Relationship Id="rId9" Type="http://schemas.openxmlformats.org/officeDocument/2006/relationships/image" Target="../media/image27.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1.bin"/><Relationship Id="rId5" Type="http://schemas.microsoft.com/office/2007/relationships/hdphoto" Target="../media/hdphoto13.wdp"/><Relationship Id="rId10" Type="http://schemas.openxmlformats.org/officeDocument/2006/relationships/oleObject" Target="../embeddings/oleObject14.bin"/><Relationship Id="rId4" Type="http://schemas.openxmlformats.org/officeDocument/2006/relationships/image" Target="../media/image25.png"/><Relationship Id="rId9"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3.wmf"/><Relationship Id="rId3" Type="http://schemas.microsoft.com/office/2007/relationships/hdphoto" Target="../media/hdphoto4.wdp"/><Relationship Id="rId7" Type="http://schemas.openxmlformats.org/officeDocument/2006/relationships/image" Target="../media/image30.wmf"/><Relationship Id="rId12" Type="http://schemas.openxmlformats.org/officeDocument/2006/relationships/oleObject" Target="../embeddings/oleObject18.bin"/><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5.bin"/><Relationship Id="rId11" Type="http://schemas.openxmlformats.org/officeDocument/2006/relationships/image" Target="../media/image32.wmf"/><Relationship Id="rId5" Type="http://schemas.microsoft.com/office/2007/relationships/hdphoto" Target="../media/hdphoto13.wdp"/><Relationship Id="rId10" Type="http://schemas.openxmlformats.org/officeDocument/2006/relationships/oleObject" Target="../embeddings/oleObject17.bin"/><Relationship Id="rId4" Type="http://schemas.openxmlformats.org/officeDocument/2006/relationships/image" Target="../media/image25.png"/><Relationship Id="rId9" Type="http://schemas.openxmlformats.org/officeDocument/2006/relationships/image" Target="../media/image3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0.bin"/><Relationship Id="rId3" Type="http://schemas.microsoft.com/office/2007/relationships/hdphoto" Target="../media/hdphoto4.wdp"/><Relationship Id="rId7" Type="http://schemas.openxmlformats.org/officeDocument/2006/relationships/image" Target="../media/image21.w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oleObject" Target="../embeddings/oleObject19.bin"/><Relationship Id="rId5" Type="http://schemas.microsoft.com/office/2007/relationships/hdphoto" Target="../media/hdphoto13.wdp"/><Relationship Id="rId10" Type="http://schemas.openxmlformats.org/officeDocument/2006/relationships/oleObject" Target="../embeddings/oleObject22.bin"/><Relationship Id="rId4" Type="http://schemas.openxmlformats.org/officeDocument/2006/relationships/image" Target="../media/image25.png"/><Relationship Id="rId9"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4.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3061F-5067-DB95-893E-FD487DAC12D8}"/>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5</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2441337"/>
            <a:ext cx="9188192" cy="174586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200" dirty="0">
                <a:solidFill>
                  <a:srgbClr val="C00000"/>
                </a:solidFill>
                <a:effectLst/>
                <a:latin typeface="Times New Roman" panose="02020603050405020304" pitchFamily="18" charset="0"/>
                <a:ea typeface="Times New Roman" panose="02020603050405020304" pitchFamily="18" charset="0"/>
              </a:rPr>
              <a:t>Trong </a:t>
            </a:r>
            <a:r>
              <a:rPr lang="en-US" sz="3200" dirty="0" err="1">
                <a:solidFill>
                  <a:srgbClr val="C00000"/>
                </a:solidFill>
                <a:effectLst/>
                <a:latin typeface="Times New Roman" panose="02020603050405020304" pitchFamily="18" charset="0"/>
                <a:ea typeface="Times New Roman" panose="02020603050405020304" pitchFamily="18" charset="0"/>
              </a:rPr>
              <a:t>một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hóa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học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của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sản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phẩm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bằng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tổng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khối</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lượng</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các</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chất</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tham</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gia</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phản</a:t>
            </a:r>
            <a:r>
              <a:rPr lang="en-US" sz="3200" dirty="0">
                <a:solidFill>
                  <a:srgbClr val="C00000"/>
                </a:solidFill>
                <a:effectLst/>
                <a:latin typeface="Times New Roman" panose="02020603050405020304" pitchFamily="18" charset="0"/>
                <a:ea typeface="Times New Roman" panose="02020603050405020304" pitchFamily="18" charset="0"/>
              </a:rPr>
              <a:t> </a:t>
            </a:r>
            <a:r>
              <a:rPr lang="en-US" sz="3200" dirty="0" err="1">
                <a:solidFill>
                  <a:srgbClr val="C00000"/>
                </a:solidFill>
                <a:effectLst/>
                <a:latin typeface="Times New Roman" panose="02020603050405020304" pitchFamily="18" charset="0"/>
                <a:ea typeface="Times New Roman" panose="02020603050405020304" pitchFamily="18" charset="0"/>
              </a:rPr>
              <a:t>ứng</a:t>
            </a:r>
            <a:r>
              <a:rPr lang="en-US" sz="3200" dirty="0">
                <a:solidFill>
                  <a:srgbClr val="C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2954631" y="1176561"/>
            <a:ext cx="8399584" cy="613245"/>
          </a:xfrm>
          <a:prstGeom prst="rect">
            <a:avLst/>
          </a:prstGeom>
          <a:noFill/>
        </p:spPr>
        <p:txBody>
          <a:bodyPr wrap="square">
            <a:spAutoFit/>
          </a:bodyPr>
          <a:lstStyle/>
          <a:p>
            <a:pPr marL="0" marR="0" indent="457200" algn="just">
              <a:lnSpc>
                <a:spcPct val="115000"/>
              </a:lnSpc>
              <a:spcBef>
                <a:spcPts val="0"/>
              </a:spcBef>
              <a:spcAft>
                <a:spcPts val="0"/>
              </a:spcAft>
            </a:pPr>
            <a:r>
              <a:rPr lang="en-US" sz="3200" b="1" dirty="0" err="1">
                <a:solidFill>
                  <a:srgbClr val="002060"/>
                </a:solidFill>
                <a:latin typeface="Times New Roman" panose="02020603050405020304" pitchFamily="18" charset="0"/>
                <a:ea typeface="Times New Roman" panose="02020603050405020304" pitchFamily="18" charset="0"/>
              </a:rPr>
              <a:t>Nội</a:t>
            </a:r>
            <a:r>
              <a:rPr lang="en-US" sz="3200" b="1" dirty="0">
                <a:solidFill>
                  <a:srgbClr val="002060"/>
                </a:solidFill>
                <a:latin typeface="Times New Roman" panose="02020603050405020304" pitchFamily="18" charset="0"/>
                <a:ea typeface="Times New Roman" panose="02020603050405020304" pitchFamily="18" charset="0"/>
              </a:rPr>
              <a:t> dung </a:t>
            </a:r>
            <a:r>
              <a:rPr lang="en-US" sz="3200" b="1" dirty="0" err="1">
                <a:solidFill>
                  <a:srgbClr val="002060"/>
                </a:solidFill>
                <a:latin typeface="Times New Roman" panose="02020603050405020304" pitchFamily="18" charset="0"/>
                <a:ea typeface="Times New Roman" panose="02020603050405020304" pitchFamily="18" charset="0"/>
              </a:rPr>
              <a:t>Định</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luật</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bảo</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toàn</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khối</a:t>
            </a:r>
            <a:r>
              <a:rPr lang="en-US" sz="3200" b="1" dirty="0">
                <a:solidFill>
                  <a:srgbClr val="002060"/>
                </a:solidFill>
                <a:latin typeface="Times New Roman" panose="02020603050405020304" pitchFamily="18" charset="0"/>
                <a:ea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rPr>
              <a:t>lượng</a:t>
            </a:r>
            <a:r>
              <a:rPr lang="en-US" sz="32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6" y="1874199"/>
            <a:ext cx="11327524" cy="287848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515705" y="981718"/>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4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4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𝐵𝑎𝐶𝑙</m:t>
                              </m:r>
                            </m:e>
                            <m:sub>
                              <m:r>
                                <a:rPr lang="en-US" sz="2800" i="1">
                                  <a:effectLst/>
                                  <a:latin typeface="Cambria Math" panose="02040503050406030204" pitchFamily="18" charset="0"/>
                                  <a:ea typeface="Times New Roman" panose="02020603050405020304" pitchFamily="18" charset="0"/>
                                </a:rPr>
                                <m:t>2</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𝑁𝑎</m:t>
                              </m:r>
                            </m:e>
                            <m:sub>
                              <m:r>
                                <a:rPr lang="en-US" sz="2800" i="1">
                                  <a:effectLst/>
                                  <a:latin typeface="Cambria Math" panose="02040503050406030204" pitchFamily="18" charset="0"/>
                                  <a:ea typeface="Times New Roman" panose="02020603050405020304" pitchFamily="18" charset="0"/>
                                </a:rPr>
                                <m:t>2</m:t>
                              </m:r>
                            </m:sub>
                          </m:s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 </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𝐵𝑎𝑆𝑂</m:t>
                              </m:r>
                            </m:e>
                            <m:sub>
                              <m:r>
                                <a:rPr lang="en-US" sz="2800" i="1">
                                  <a:effectLst/>
                                  <a:latin typeface="Cambria Math" panose="02040503050406030204" pitchFamily="18" charset="0"/>
                                  <a:ea typeface="Times New Roman" panose="02020603050405020304" pitchFamily="18" charset="0"/>
                                </a:rPr>
                                <m:t>4</m:t>
                              </m:r>
                            </m:sub>
                          </m:sSub>
                        </m:sub>
                      </m:sSub>
                      <m:r>
                        <a:rPr lang="en-US" sz="2800" i="1">
                          <a:effectLst/>
                          <a:latin typeface="Cambria Math" panose="02040503050406030204" pitchFamily="18" charset="0"/>
                          <a:ea typeface="Times New Roman" panose="02020603050405020304" pitchFamily="18" charset="0"/>
                        </a:rPr>
                        <m:t>+</m:t>
                      </m:r>
                      <m:sSub>
                        <m:sSubPr>
                          <m:ctrlPr>
                            <a:rPr lang="en-US" sz="2800" i="1">
                              <a:effectLst/>
                              <a:latin typeface="Cambria Math" panose="02040503050406030204" pitchFamily="18" charset="0"/>
                              <a:ea typeface="Times New Roman" panose="02020603050405020304" pitchFamily="18" charset="0"/>
                            </a:rPr>
                          </m:ctrlPr>
                        </m:sSubPr>
                        <m:e>
                          <m:r>
                            <a:rPr lang="en-US" sz="2800" i="1">
                              <a:effectLst/>
                              <a:latin typeface="Cambria Math" panose="02040503050406030204" pitchFamily="18" charset="0"/>
                              <a:ea typeface="Times New Roman" panose="02020603050405020304" pitchFamily="18" charset="0"/>
                            </a:rPr>
                            <m:t>𝑚</m:t>
                          </m:r>
                        </m:e>
                        <m:sub>
                          <m:r>
                            <a:rPr lang="en-US" sz="2800" i="1">
                              <a:effectLst/>
                              <a:latin typeface="Cambria Math" panose="02040503050406030204" pitchFamily="18" charset="0"/>
                              <a:ea typeface="Times New Roman" panose="02020603050405020304" pitchFamily="18" charset="0"/>
                            </a:rPr>
                            <m:t>𝑁𝑎𝐶𝑙</m:t>
                          </m:r>
                        </m:sub>
                      </m:sSub>
                      <m:r>
                        <a:rPr lang="en-US" sz="2800" i="1">
                          <a:effectLst/>
                          <a:latin typeface="Cambria Math" panose="02040503050406030204" pitchFamily="18" charset="0"/>
                          <a:ea typeface="Times New Roman" panose="02020603050405020304" pitchFamily="18" charset="0"/>
                        </a:rPr>
                        <m:t> </m:t>
                      </m:r>
                    </m:oMath>
                  </m:oMathPara>
                </a14:m>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4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4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36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 =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𝑚</m:t>
                        </m:r>
                      </m:e>
                      <m:sub>
                        <m:sSub>
                          <m:sSubPr>
                            <m:ctrlPr>
                              <a:rPr lang="en-US" sz="2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rPr>
                              <m:t>𝐵𝑎𝐶𝑙</m:t>
                            </m:r>
                          </m:e>
                          <m:sub>
                            <m:r>
                              <a:rPr lang="en-US" sz="2400" i="1">
                                <a:effectLst/>
                                <a:latin typeface="Cambria Math" panose="02040503050406030204" pitchFamily="18" charset="0"/>
                                <a:ea typeface="Times New Roman" panose="02020603050405020304" pitchFamily="18" charset="0"/>
                              </a:rPr>
                              <m:t>2</m:t>
                            </m:r>
                          </m:sub>
                        </m:sSub>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515705" y="981718"/>
                <a:ext cx="8550166" cy="5306695"/>
              </a:xfrm>
              <a:prstGeom prst="rect">
                <a:avLst/>
              </a:prstGeom>
              <a:blipFill>
                <a:blip r:embed="rId4"/>
                <a:stretch>
                  <a:fillRect t="-228"/>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526030" y="1280160"/>
            <a:ext cx="9315450"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3,1 gam Phosphorus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ta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7,1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diphosphorus</a:t>
            </a:r>
            <a:r>
              <a:rPr lang="en-US" sz="2800" dirty="0">
                <a:effectLst/>
                <a:latin typeface="Times New Roman" panose="02020603050405020304" pitchFamily="18" charset="0"/>
                <a:ea typeface="Times New Roman" panose="02020603050405020304" pitchFamily="18" charset="0"/>
              </a:rPr>
              <a:t> pentoxide (P</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5</a:t>
            </a:r>
            <a:r>
              <a:rPr lang="en-US" sz="2800"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042995"/>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Nung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CaCO</a:t>
            </a:r>
            <a:r>
              <a:rPr lang="vi-VN" sz="2800" baseline="-25000" dirty="0">
                <a:effectLst/>
                <a:latin typeface="Times New Roman" panose="02020603050405020304" pitchFamily="18" charset="0"/>
                <a:ea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rPr>
              <a:t> thu được 112 kg vôi sống (CaO) và 88 kg khí </a:t>
            </a:r>
            <a:r>
              <a:rPr lang="en-US" sz="2800" dirty="0">
                <a:effectLst/>
                <a:latin typeface="Times New Roman" panose="02020603050405020304" pitchFamily="18" charset="0"/>
                <a:ea typeface="Times New Roman" panose="02020603050405020304" pitchFamily="18" charset="0"/>
              </a:rPr>
              <a:t>carbon dioxide</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a:t>
            </a:r>
            <a:r>
              <a:rPr lang="vi-VN" sz="2800" baseline="-25000" dirty="0">
                <a:effectLst/>
                <a:latin typeface="Times New Roman" panose="02020603050405020304" pitchFamily="18" charset="0"/>
                <a:ea typeface="Times New Roman" panose="02020603050405020304" pitchFamily="18" charset="0"/>
              </a:rPr>
              <a:t>2</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Viết phương trình chữ của phản ứng.</a:t>
            </a:r>
            <a:endParaRPr lang="en-US" sz="2800"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Tính khối lượng của </a:t>
            </a:r>
            <a:r>
              <a:rPr lang="en-US" sz="2800" dirty="0">
                <a:effectLst/>
                <a:latin typeface="Times New Roman" panose="02020603050405020304" pitchFamily="18" charset="0"/>
                <a:ea typeface="Times New Roman" panose="02020603050405020304" pitchFamily="18" charset="0"/>
              </a:rPr>
              <a:t>calcium carbonate </a:t>
            </a:r>
            <a:r>
              <a:rPr lang="vi-VN" sz="2800" dirty="0">
                <a:effectLst/>
                <a:latin typeface="Times New Roman" panose="02020603050405020304" pitchFamily="18" charset="0"/>
                <a:ea typeface="Times New Roman" panose="02020603050405020304" pitchFamily="18" charset="0"/>
              </a:rPr>
              <a:t>đã phản ứng.</a:t>
            </a:r>
            <a:endParaRPr lang="en-US" sz="2800" dirty="0"/>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4"/>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4"/>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r:id="rId6" imgW="2108200" imgH="254000" progId="Equation.DSMT4">
                  <p:embed/>
                </p:oleObj>
              </mc:Choice>
              <mc:Fallback>
                <p:oleObj r:id="rId6" imgW="2108200" imgH="2540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r:id="rId8" imgW="1968500" imgH="254000" progId="Equation.DSMT4">
                  <p:embed/>
                </p:oleObj>
              </mc:Choice>
              <mc:Fallback>
                <p:oleObj r:id="rId8" imgW="1968500" imgH="254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r:id="rId10" imgW="1968500" imgH="254000" progId="Equation.DSMT4">
                  <p:embed/>
                </p:oleObj>
              </mc:Choice>
              <mc:Fallback>
                <p:oleObj r:id="rId10" imgW="1968500" imgH="2540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r:id="rId12" imgW="1968500" imgH="254000" progId="Equation.DSMT4">
                  <p:embed/>
                </p:oleObj>
              </mc:Choice>
              <mc:Fallback>
                <p:oleObj r:id="rId12" imgW="1968500" imgH="2540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9" imgW="406048" imgH="215713" progId="Equation.DSMT4">
                  <p:embed/>
                </p:oleObj>
              </mc:Choice>
              <mc:Fallback>
                <p:oleObj r:id="rId9"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10" imgW="406048" imgH="215713" progId="Equation.DSMT4">
                  <p:embed/>
                </p:oleObj>
              </mc:Choice>
              <mc:Fallback>
                <p:oleObj r:id="rId10"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F998BC-B3C6-B49D-BFB4-2BEDB6FCA4E7}"/>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4" imgW="1269449" imgH="253890" progId="Equation.DSMT4">
                  <p:embed/>
                </p:oleObj>
              </mc:Choice>
              <mc:Fallback>
                <p:oleObj r:id="rId4" imgW="1269449" imgH="25389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id="{CAD7267D-D7B4-D094-8BCE-D50ADC26FA0F}"/>
              </a:ext>
            </a:extLst>
          </p:cNvPr>
          <p:cNvGraphicFramePr>
            <a:graphicFrameLocks noGrp="1"/>
          </p:cNvGraphicFramePr>
          <p:nvPr>
            <p:extLst>
              <p:ext uri="{D42A27DB-BD31-4B8C-83A1-F6EECF244321}">
                <p14:modId xmlns:p14="http://schemas.microsoft.com/office/powerpoint/2010/main" val="1831957709"/>
              </p:ext>
            </p:extLst>
          </p:nvPr>
        </p:nvGraphicFramePr>
        <p:xfrm>
          <a:off x="0" y="835572"/>
          <a:ext cx="12192000" cy="5631698"/>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val="1432969831"/>
                    </a:ext>
                  </a:extLst>
                </a:gridCol>
                <a:gridCol w="7375583">
                  <a:extLst>
                    <a:ext uri="{9D8B030D-6E8A-4147-A177-3AD203B41FA5}">
                      <a16:colId xmlns:a16="http://schemas.microsoft.com/office/drawing/2014/main" val="146952184"/>
                    </a:ext>
                  </a:extLst>
                </a:gridCol>
                <a:gridCol w="1721525">
                  <a:extLst>
                    <a:ext uri="{9D8B030D-6E8A-4147-A177-3AD203B41FA5}">
                      <a16:colId xmlns:a16="http://schemas.microsoft.com/office/drawing/2014/main"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val="2493597523"/>
                  </a:ext>
                </a:extLst>
              </a:tr>
            </a:tbl>
          </a:graphicData>
        </a:graphic>
      </p:graphicFrame>
      <p:sp>
        <p:nvSpPr>
          <p:cNvPr id="6" name="TextBox 5">
            <a:extLst>
              <a:ext uri="{FF2B5EF4-FFF2-40B4-BE49-F238E27FC236}">
                <a16:creationId xmlns:a16="http://schemas.microsoft.com/office/drawing/2014/main"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259980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phẩm</a:t>
            </a:r>
            <a:r>
              <a:rPr lang="vi-VN" sz="2800" b="1" dirty="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477740" y="3018730"/>
            <a:ext cx="11362315" cy="2034660"/>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oxi</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3567</Words>
  <PresentationFormat>Widescreen</PresentationFormat>
  <Paragraphs>436</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6"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Equation.DSMT4</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2023-07-12T15:22:11Z</dcterms:created>
  <dcterms:modified xsi:type="dcterms:W3CDTF">2023-07-21T07:02:13Z</dcterms:modified>
</cp:coreProperties>
</file>