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355" r:id="rId2"/>
    <p:sldId id="256" r:id="rId3"/>
    <p:sldId id="302" r:id="rId4"/>
    <p:sldId id="279" r:id="rId5"/>
    <p:sldId id="352" r:id="rId6"/>
    <p:sldId id="298" r:id="rId7"/>
    <p:sldId id="348" r:id="rId8"/>
    <p:sldId id="349" r:id="rId9"/>
    <p:sldId id="351" r:id="rId10"/>
    <p:sldId id="353" r:id="rId11"/>
    <p:sldId id="354" r:id="rId12"/>
    <p:sldId id="313" r:id="rId13"/>
    <p:sldId id="314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</a:t>
            </a:r>
            <a:r>
              <a:rPr lang="en-US"/>
              <a:t>: </a:t>
            </a:r>
            <a:r>
              <a:rPr lang="en-US" sz="1800" b="0" i="0" u="sng" strike="noStrike" smtClean="0">
                <a:solidFill>
                  <a:srgbClr val="1155CC"/>
                </a:solidFill>
                <a:effectLst/>
                <a:latin typeface="Times New Roman" panose="02020603050405020304" pitchFamily="18" charset="0"/>
              </a:rPr>
              <a:t>https://www.youtube.com/watch?v=35Z4GGvCmlU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5Z4GGvCmlU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8146BC08-C9D6-1912-07DA-EE1BF1050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76" y="1563662"/>
            <a:ext cx="3342577" cy="2246769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+mn-lt"/>
              </a:rPr>
              <a:t>* Make notes about your </a:t>
            </a:r>
            <a:r>
              <a:rPr lang="en-US" sz="2800" b="1" dirty="0" err="1">
                <a:latin typeface="+mn-lt"/>
              </a:rPr>
              <a:t>neighbourhood</a:t>
            </a:r>
            <a:r>
              <a:rPr lang="en-US" sz="2800" b="1" dirty="0">
                <a:latin typeface="+mn-lt"/>
              </a:rPr>
              <a:t>. Think about the things you like/ dislike about it.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6869C2EA-6432-1F4F-9058-8D57C2D5D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806" y="1660068"/>
            <a:ext cx="6545083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It’s great for outdoor activities.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People are kind and friendly.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The food is delicious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There’s almost everything here.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The air is fresh.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Many kinds of good fruits such as: sugar cane, orange, durian, lemon,…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4EBD039-A611-A965-24C3-118FD477A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16" y="3806488"/>
            <a:ext cx="2161796" cy="1851578"/>
          </a:xfrm>
          <a:prstGeom prst="rect">
            <a:avLst/>
          </a:prstGeom>
        </p:spPr>
      </p:pic>
      <p:grpSp>
        <p:nvGrpSpPr>
          <p:cNvPr id="22" name="Group 13">
            <a:extLst>
              <a:ext uri="{FF2B5EF4-FFF2-40B4-BE49-F238E27FC236}">
                <a16:creationId xmlns:a16="http://schemas.microsoft.com/office/drawing/2014/main" id="{39BE7EFA-41F2-E235-DEE8-60EB27BD9576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14">
              <a:extLst>
                <a:ext uri="{FF2B5EF4-FFF2-40B4-BE49-F238E27FC236}">
                  <a16:creationId xmlns:a16="http://schemas.microsoft.com/office/drawing/2014/main" id="{9351DC0B-CB83-7047-3433-52C3FFFC4E2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19">
              <a:extLst>
                <a:ext uri="{FF2B5EF4-FFF2-40B4-BE49-F238E27FC236}">
                  <a16:creationId xmlns:a16="http://schemas.microsoft.com/office/drawing/2014/main" id="{6343589F-00F2-2233-CE46-5C48B520971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1">
              <a:extLst>
                <a:ext uri="{FF2B5EF4-FFF2-40B4-BE49-F238E27FC236}">
                  <a16:creationId xmlns:a16="http://schemas.microsoft.com/office/drawing/2014/main" id="{64888B7B-BAFA-7825-1D20-AC36009E420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5AAFB535-E869-1D0C-D218-081B8E41416E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140985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8">
            <a:extLst>
              <a:ext uri="{FF2B5EF4-FFF2-40B4-BE49-F238E27FC236}">
                <a16:creationId xmlns:a16="http://schemas.microsoft.com/office/drawing/2014/main" id="{9A325481-2E2B-CD21-432F-312971672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073" y="2274838"/>
            <a:ext cx="793626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+mn-lt"/>
              </a:rPr>
              <a:t>-The weather is too wet in rainy season.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+mn-lt"/>
              </a:rPr>
              <a:t>- The streets are slope down and old.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+mn-lt"/>
              </a:rPr>
              <a:t>- There is a lot of rain</a:t>
            </a: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41241A1B-C8A0-5CCC-D322-47092750FA6E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9" name="Round Single Corner Rectangle 14">
              <a:extLst>
                <a:ext uri="{FF2B5EF4-FFF2-40B4-BE49-F238E27FC236}">
                  <a16:creationId xmlns:a16="http://schemas.microsoft.com/office/drawing/2014/main" id="{1809F8FB-278E-6DC3-04E5-324DC06D183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9">
              <a:extLst>
                <a:ext uri="{FF2B5EF4-FFF2-40B4-BE49-F238E27FC236}">
                  <a16:creationId xmlns:a16="http://schemas.microsoft.com/office/drawing/2014/main" id="{3CA38A90-6E90-0B36-BA16-6E2E4D4A210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21">
              <a:extLst>
                <a:ext uri="{FF2B5EF4-FFF2-40B4-BE49-F238E27FC236}">
                  <a16:creationId xmlns:a16="http://schemas.microsoft.com/office/drawing/2014/main" id="{E1D84D41-04A4-4133-9542-D27664FA684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F1934B0A-EF7A-0ED9-5659-91FFA31D596F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B4B0452-6BB1-C303-871F-1F6E6713A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2580256"/>
            <a:ext cx="2364010" cy="206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9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58809A8-5B0F-7666-94E6-32481EE803EB}"/>
              </a:ext>
            </a:extLst>
          </p:cNvPr>
          <p:cNvSpPr/>
          <p:nvPr/>
        </p:nvSpPr>
        <p:spPr>
          <a:xfrm>
            <a:off x="629670" y="136331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83724C67-A7BE-2CEF-46EB-910D180070CD}"/>
              </a:ext>
            </a:extLst>
          </p:cNvPr>
          <p:cNvSpPr txBox="1"/>
          <p:nvPr/>
        </p:nvSpPr>
        <p:spPr>
          <a:xfrm>
            <a:off x="684544" y="12775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B1BD4E68-25CE-F907-B7B8-16D876E3488E}"/>
              </a:ext>
            </a:extLst>
          </p:cNvPr>
          <p:cNvSpPr/>
          <p:nvPr/>
        </p:nvSpPr>
        <p:spPr>
          <a:xfrm>
            <a:off x="1313992" y="1245336"/>
            <a:ext cx="10370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b="1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5962B0F-A4EE-9B74-0321-8ADADDB67BEE}"/>
              </a:ext>
            </a:extLst>
          </p:cNvPr>
          <p:cNvSpPr/>
          <p:nvPr/>
        </p:nvSpPr>
        <p:spPr>
          <a:xfrm>
            <a:off x="4619763" y="2364740"/>
            <a:ext cx="2593074" cy="6414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MODEL WRITING</a:t>
            </a:r>
            <a:endParaRPr lang="en-GB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6BCD4-F038-DA3B-353F-252739816B98}"/>
              </a:ext>
            </a:extLst>
          </p:cNvPr>
          <p:cNvSpPr txBox="1"/>
          <p:nvPr/>
        </p:nvSpPr>
        <p:spPr>
          <a:xfrm>
            <a:off x="487430" y="3227397"/>
            <a:ext cx="11054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dirty="0">
                <a:cs typeface="Times New Roman" pitchFamily="18" charset="0"/>
              </a:rPr>
              <a:t>My </a:t>
            </a:r>
            <a:r>
              <a:rPr lang="en-US" sz="3600" dirty="0" err="1">
                <a:cs typeface="Times New Roman" pitchFamily="18" charset="0"/>
              </a:rPr>
              <a:t>neighbourhood</a:t>
            </a:r>
            <a:r>
              <a:rPr lang="en-US" sz="3600" dirty="0">
                <a:cs typeface="Times New Roman" pitchFamily="18" charset="0"/>
              </a:rPr>
              <a:t> is peaceful and  the </a:t>
            </a:r>
            <a:r>
              <a:rPr lang="en-US" sz="3600">
                <a:cs typeface="Times New Roman" pitchFamily="18" charset="0"/>
              </a:rPr>
              <a:t>weather </a:t>
            </a:r>
            <a:r>
              <a:rPr lang="en-US" sz="3600" smtClean="0">
                <a:cs typeface="Times New Roman" pitchFamily="18" charset="0"/>
              </a:rPr>
              <a:t>is </a:t>
            </a:r>
            <a:r>
              <a:rPr lang="en-US" sz="3600" dirty="0">
                <a:cs typeface="Times New Roman" pitchFamily="18" charset="0"/>
              </a:rPr>
              <a:t>sunny and fine. People are friendly and kind. The food is fresh and delicious. Every house has a backyard and a front yard. However, there is one thing I dislike about it. The roads are narrow. But I still love my </a:t>
            </a:r>
            <a:r>
              <a:rPr lang="en-US" sz="3600" dirty="0" err="1">
                <a:cs typeface="Times New Roman" pitchFamily="18" charset="0"/>
              </a:rPr>
              <a:t>neighbourhood</a:t>
            </a:r>
            <a:r>
              <a:rPr lang="en-US" sz="3600" dirty="0">
                <a:cs typeface="Times New Roman" pitchFamily="18" charset="0"/>
              </a:rPr>
              <a:t> very much.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2098035"/>
            <a:ext cx="786519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8B3EA-D8DD-406C-63F4-51DD484DE797}"/>
              </a:ext>
            </a:extLst>
          </p:cNvPr>
          <p:cNvSpPr txBox="1"/>
          <p:nvPr/>
        </p:nvSpPr>
        <p:spPr>
          <a:xfrm>
            <a:off x="1153640" y="336079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6E85D8C-C171-3671-FC70-5C7402325EE8}"/>
              </a:ext>
            </a:extLst>
          </p:cNvPr>
          <p:cNvSpPr/>
          <p:nvPr/>
        </p:nvSpPr>
        <p:spPr>
          <a:xfrm>
            <a:off x="635795" y="338846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57225-F887-792E-DB1F-19B10401249D}"/>
              </a:ext>
            </a:extLst>
          </p:cNvPr>
          <p:cNvSpPr txBox="1"/>
          <p:nvPr/>
        </p:nvSpPr>
        <p:spPr>
          <a:xfrm>
            <a:off x="422810" y="4207090"/>
            <a:ext cx="8393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Rewrite the paragraph </a:t>
            </a:r>
            <a:r>
              <a:rPr lang="en-US" sz="3600"/>
              <a:t>in </a:t>
            </a:r>
            <a:r>
              <a:rPr lang="en-US" sz="3600" smtClean="0"/>
              <a:t>your </a:t>
            </a:r>
            <a:r>
              <a:rPr lang="en-US" sz="3600" dirty="0"/>
              <a:t>notebooks.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AD21E-D85A-8AD9-4056-044AF6274FD0}"/>
              </a:ext>
            </a:extLst>
          </p:cNvPr>
          <p:cNvSpPr txBox="1"/>
          <p:nvPr/>
        </p:nvSpPr>
        <p:spPr>
          <a:xfrm>
            <a:off x="688580" y="32684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9F5-098D-918A-EEB4-13159355F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04" y="1604858"/>
            <a:ext cx="2941216" cy="294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NEIGHBOURHOOD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0DEAC53-85D8-3E38-8ADA-F5BA8E8F05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00" y="2683868"/>
            <a:ext cx="3938239" cy="39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528411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123926" y="1352349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959840" y="2664862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LISTENING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23926" y="4130066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WRITING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78104" y="1382691"/>
            <a:ext cx="5984256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Video watching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78104" y="2373502"/>
            <a:ext cx="5983884" cy="11527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tick T or F.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2: Fill in the blanks.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8" idx="0"/>
          </p:cNvCxnSpPr>
          <p:nvPr/>
        </p:nvCxnSpPr>
        <p:spPr>
          <a:xfrm>
            <a:off x="2959840" y="1658452"/>
            <a:ext cx="917957" cy="100641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1"/>
            <a:endCxn id="19" idx="0"/>
          </p:cNvCxnSpPr>
          <p:nvPr/>
        </p:nvCxnSpPr>
        <p:spPr>
          <a:xfrm rot="10800000" flipV="1">
            <a:off x="2041884" y="2965586"/>
            <a:ext cx="917957" cy="116448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27960" y="5760553"/>
            <a:ext cx="206779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3"/>
            <a:endCxn id="27" idx="0"/>
          </p:cNvCxnSpPr>
          <p:nvPr/>
        </p:nvCxnSpPr>
        <p:spPr>
          <a:xfrm>
            <a:off x="2959840" y="4430790"/>
            <a:ext cx="802017" cy="132976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270636" y="5500249"/>
            <a:ext cx="5991724" cy="92995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13" name="Rectangle 22">
            <a:extLst>
              <a:ext uri="{FF2B5EF4-FFF2-40B4-BE49-F238E27FC236}">
                <a16:creationId xmlns:a16="http://schemas.microsoft.com/office/drawing/2014/main" id="{589C3DFE-FC98-2051-D42D-C34A35AA1AFE}"/>
              </a:ext>
            </a:extLst>
          </p:cNvPr>
          <p:cNvSpPr/>
          <p:nvPr/>
        </p:nvSpPr>
        <p:spPr>
          <a:xfrm>
            <a:off x="5274556" y="3920018"/>
            <a:ext cx="5983884" cy="1164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3: Tick what you like or dislike.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4: Write a paragraph.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542953" y="1187022"/>
            <a:ext cx="8744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WATCH THE VIDEO ABOUT </a:t>
            </a:r>
          </a:p>
          <a:p>
            <a:pPr algn="ctr"/>
            <a:r>
              <a:rPr lang="en-US" sz="4000" b="1" dirty="0"/>
              <a:t>HO CHI MINH 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AB8CC77-A200-40C5-F770-E37087C64749}"/>
              </a:ext>
            </a:extLst>
          </p:cNvPr>
          <p:cNvSpPr txBox="1"/>
          <p:nvPr/>
        </p:nvSpPr>
        <p:spPr>
          <a:xfrm>
            <a:off x="5546264" y="3806277"/>
            <a:ext cx="6478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TELL ME SOME FAMOUS PLACES YOU CAN SEE IN THE VIDEO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7">
            <a:extLst>
              <a:ext uri="{FF2B5EF4-FFF2-40B4-BE49-F238E27FC236}">
                <a16:creationId xmlns:a16="http://schemas.microsoft.com/office/drawing/2014/main" id="{88A47F05-4F19-8B05-B6D9-51283528344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9" name="Round Single Corner Rectangle 28">
              <a:extLst>
                <a:ext uri="{FF2B5EF4-FFF2-40B4-BE49-F238E27FC236}">
                  <a16:creationId xmlns:a16="http://schemas.microsoft.com/office/drawing/2014/main" id="{F22221FF-50BB-FC27-2CDE-A2609B33E9A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9">
              <a:extLst>
                <a:ext uri="{FF2B5EF4-FFF2-40B4-BE49-F238E27FC236}">
                  <a16:creationId xmlns:a16="http://schemas.microsoft.com/office/drawing/2014/main" id="{6DD48EB4-452A-9F3E-AB6C-8FEB36D42A1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30">
              <a:extLst>
                <a:ext uri="{FF2B5EF4-FFF2-40B4-BE49-F238E27FC236}">
                  <a16:creationId xmlns:a16="http://schemas.microsoft.com/office/drawing/2014/main" id="{A2D98B61-C568-99DA-825C-FF2BAC54004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7F88E1E4-AA15-3368-3102-A3C34291C990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35Z4GGvCml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53904" y="1130271"/>
            <a:ext cx="10076138" cy="566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49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6D51AA38-50BE-43ED-B5D0-833017EC8DDA}"/>
              </a:ext>
            </a:extLst>
          </p:cNvPr>
          <p:cNvSpPr txBox="1"/>
          <p:nvPr/>
        </p:nvSpPr>
        <p:spPr>
          <a:xfrm>
            <a:off x="1311211" y="1154943"/>
            <a:ext cx="97761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</a:t>
            </a:r>
            <a:r>
              <a:rPr lang="en-US" sz="2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tick (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24" name="Table 13">
            <a:extLst>
              <a:ext uri="{FF2B5EF4-FFF2-40B4-BE49-F238E27FC236}">
                <a16:creationId xmlns:a16="http://schemas.microsoft.com/office/drawing/2014/main" id="{5C3D7C73-90FF-9272-13D8-FD875B0BB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279085"/>
              </p:ext>
            </p:extLst>
          </p:nvPr>
        </p:nvGraphicFramePr>
        <p:xfrm>
          <a:off x="640600" y="2178234"/>
          <a:ext cx="10969509" cy="4381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9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7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236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1.</a:t>
                      </a:r>
                      <a:endParaRPr lang="en-US" sz="3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/>
                        <a:t>Vy</a:t>
                      </a:r>
                      <a:r>
                        <a:rPr lang="en-US" sz="3600" dirty="0"/>
                        <a:t> lives in the </a:t>
                      </a:r>
                      <a:r>
                        <a:rPr lang="en-US" sz="3600" dirty="0" err="1"/>
                        <a:t>centre</a:t>
                      </a:r>
                      <a:r>
                        <a:rPr lang="en-US" sz="3600" dirty="0"/>
                        <a:t> of Ho Chi Minh City.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2.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There</a:t>
                      </a:r>
                      <a:r>
                        <a:rPr lang="en-US" sz="3600" baseline="0" dirty="0"/>
                        <a:t> is a big market near her house.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3.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 streets are</a:t>
                      </a:r>
                      <a:r>
                        <a:rPr lang="en-US" sz="3600" baseline="0" dirty="0"/>
                        <a:t> narrow.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4.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 schools</a:t>
                      </a:r>
                      <a:r>
                        <a:rPr lang="en-US" sz="3600" baseline="0" dirty="0"/>
                        <a:t> are faraway.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3128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5.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There</a:t>
                      </a:r>
                      <a:r>
                        <a:rPr lang="en-US" sz="3600" baseline="0" dirty="0"/>
                        <a:t> are some factories near her </a:t>
                      </a:r>
                      <a:r>
                        <a:rPr lang="en-US" sz="3600" baseline="0" dirty="0" err="1"/>
                        <a:t>neighbourhood</a:t>
                      </a:r>
                      <a:r>
                        <a:rPr lang="en-US" sz="3600" baseline="0" dirty="0"/>
                        <a:t>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970C333A-E743-DA4F-0B1A-1CD35D5DD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8318" y="1205992"/>
            <a:ext cx="660593" cy="660593"/>
          </a:xfrm>
          <a:prstGeom prst="rect">
            <a:avLst/>
          </a:prstGeom>
        </p:spPr>
      </p:pic>
      <p:sp>
        <p:nvSpPr>
          <p:cNvPr id="26" name="TextBox 4">
            <a:extLst>
              <a:ext uri="{FF2B5EF4-FFF2-40B4-BE49-F238E27FC236}">
                <a16:creationId xmlns:a16="http://schemas.microsoft.com/office/drawing/2014/main" id="{092A699E-EFC9-A2F0-FA0A-BDC7F239EFBA}"/>
              </a:ext>
            </a:extLst>
          </p:cNvPr>
          <p:cNvSpPr txBox="1"/>
          <p:nvPr/>
        </p:nvSpPr>
        <p:spPr>
          <a:xfrm>
            <a:off x="10777712" y="2788543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3A1CF9A7-8D91-EBC1-116C-4B675A965111}"/>
              </a:ext>
            </a:extLst>
          </p:cNvPr>
          <p:cNvSpPr txBox="1"/>
          <p:nvPr/>
        </p:nvSpPr>
        <p:spPr>
          <a:xfrm>
            <a:off x="9893916" y="3428824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41852E7F-422A-65F4-640C-A7877927A87D}"/>
              </a:ext>
            </a:extLst>
          </p:cNvPr>
          <p:cNvSpPr txBox="1"/>
          <p:nvPr/>
        </p:nvSpPr>
        <p:spPr>
          <a:xfrm>
            <a:off x="10729773" y="4018931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0983962C-913F-664E-09E4-ED7D9A1B79EF}"/>
              </a:ext>
            </a:extLst>
          </p:cNvPr>
          <p:cNvSpPr txBox="1"/>
          <p:nvPr/>
        </p:nvSpPr>
        <p:spPr>
          <a:xfrm>
            <a:off x="9893916" y="4692167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FDC6151A-EAFB-A67E-D845-D967FE84481F}"/>
              </a:ext>
            </a:extLst>
          </p:cNvPr>
          <p:cNvSpPr txBox="1"/>
          <p:nvPr/>
        </p:nvSpPr>
        <p:spPr>
          <a:xfrm>
            <a:off x="9893916" y="5703057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7" name="Rounded Rectangle 15">
            <a:extLst>
              <a:ext uri="{FF2B5EF4-FFF2-40B4-BE49-F238E27FC236}">
                <a16:creationId xmlns:a16="http://schemas.microsoft.com/office/drawing/2014/main" id="{5F6F65AE-733D-243A-570F-97BD0287FAB7}"/>
              </a:ext>
            </a:extLst>
          </p:cNvPr>
          <p:cNvSpPr/>
          <p:nvPr/>
        </p:nvSpPr>
        <p:spPr>
          <a:xfrm>
            <a:off x="640600" y="130027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0F08CA38-5019-FA90-F434-EBF53A638E23}"/>
              </a:ext>
            </a:extLst>
          </p:cNvPr>
          <p:cNvSpPr txBox="1"/>
          <p:nvPr/>
        </p:nvSpPr>
        <p:spPr>
          <a:xfrm>
            <a:off x="693385" y="12078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3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/>
      <p:bldP spid="27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5658" y="20035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E7A2022F-562F-BF01-E787-3DD2E0D916FE}"/>
              </a:ext>
            </a:extLst>
          </p:cNvPr>
          <p:cNvSpPr/>
          <p:nvPr/>
        </p:nvSpPr>
        <p:spPr>
          <a:xfrm>
            <a:off x="798235" y="13484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02A0E637-9FDB-7941-439B-529588B51E55}"/>
              </a:ext>
            </a:extLst>
          </p:cNvPr>
          <p:cNvSpPr txBox="1"/>
          <p:nvPr/>
        </p:nvSpPr>
        <p:spPr>
          <a:xfrm>
            <a:off x="853109" y="1262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593BA7C8-A00A-C59A-D8D0-C451722BD148}"/>
              </a:ext>
            </a:extLst>
          </p:cNvPr>
          <p:cNvSpPr txBox="1"/>
          <p:nvPr/>
        </p:nvSpPr>
        <p:spPr>
          <a:xfrm>
            <a:off x="1452759" y="1307973"/>
            <a:ext cx="8686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pic>
        <p:nvPicPr>
          <p:cNvPr id="48" name="Bản sao của B1_30">
            <a:hlinkClick r:id="" action="ppaction://media"/>
            <a:extLst>
              <a:ext uri="{FF2B5EF4-FFF2-40B4-BE49-F238E27FC236}">
                <a16:creationId xmlns:a16="http://schemas.microsoft.com/office/drawing/2014/main" id="{853BD108-5387-212D-F186-90DA5BE58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7852" y="1247567"/>
            <a:ext cx="738740" cy="738740"/>
          </a:xfrm>
          <a:prstGeom prst="rect">
            <a:avLst/>
          </a:prstGeom>
        </p:spPr>
      </p:pic>
      <p:graphicFrame>
        <p:nvGraphicFramePr>
          <p:cNvPr id="50" name="Table 18">
            <a:extLst>
              <a:ext uri="{FF2B5EF4-FFF2-40B4-BE49-F238E27FC236}">
                <a16:creationId xmlns:a16="http://schemas.microsoft.com/office/drawing/2014/main" id="{2D622FAB-3197-EAAB-301B-C740EBCD1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951303"/>
              </p:ext>
            </p:extLst>
          </p:nvPr>
        </p:nvGraphicFramePr>
        <p:xfrm>
          <a:off x="333872" y="2261896"/>
          <a:ext cx="5656189" cy="41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6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942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Vy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likes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" name="TextBox 19">
            <a:extLst>
              <a:ext uri="{FF2B5EF4-FFF2-40B4-BE49-F238E27FC236}">
                <a16:creationId xmlns:a16="http://schemas.microsoft.com/office/drawing/2014/main" id="{2F3BEE5E-9ACD-9BC8-7FCE-8726AB0F2E20}"/>
              </a:ext>
            </a:extLst>
          </p:cNvPr>
          <p:cNvSpPr txBox="1"/>
          <p:nvPr/>
        </p:nvSpPr>
        <p:spPr>
          <a:xfrm>
            <a:off x="390310" y="3275517"/>
            <a:ext cx="56106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- many shops, restaurants, and (1) ___________ in her </a:t>
            </a:r>
            <a:r>
              <a:rPr lang="en-US" sz="3400" dirty="0" err="1"/>
              <a:t>neighbourhood</a:t>
            </a:r>
            <a:r>
              <a:rPr lang="en-US" sz="3400" dirty="0"/>
              <a:t>.</a:t>
            </a:r>
          </a:p>
          <a:p>
            <a:r>
              <a:rPr lang="en-US" sz="3400" dirty="0"/>
              <a:t>- (2) _______ streets</a:t>
            </a:r>
          </a:p>
          <a:p>
            <a:r>
              <a:rPr lang="en-US" sz="3400" dirty="0"/>
              <a:t>- helpful and (3) _______ people</a:t>
            </a:r>
          </a:p>
        </p:txBody>
      </p:sp>
      <p:sp>
        <p:nvSpPr>
          <p:cNvPr id="54" name="TextBox 22">
            <a:extLst>
              <a:ext uri="{FF2B5EF4-FFF2-40B4-BE49-F238E27FC236}">
                <a16:creationId xmlns:a16="http://schemas.microsoft.com/office/drawing/2014/main" id="{59163035-4FCA-7660-288C-71E73B819B02}"/>
              </a:ext>
            </a:extLst>
          </p:cNvPr>
          <p:cNvSpPr txBox="1"/>
          <p:nvPr/>
        </p:nvSpPr>
        <p:spPr>
          <a:xfrm>
            <a:off x="3333677" y="5342875"/>
            <a:ext cx="16879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friendly</a:t>
            </a:r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id="{22BFE380-4F4E-D6BB-1D3E-0D3D14E12CE3}"/>
              </a:ext>
            </a:extLst>
          </p:cNvPr>
          <p:cNvSpPr txBox="1"/>
          <p:nvPr/>
        </p:nvSpPr>
        <p:spPr>
          <a:xfrm>
            <a:off x="1518471" y="4843634"/>
            <a:ext cx="10747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wide</a:t>
            </a: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81BA8954-FEB3-FF34-B9CF-3BE386E19CD3}"/>
              </a:ext>
            </a:extLst>
          </p:cNvPr>
          <p:cNvSpPr txBox="1"/>
          <p:nvPr/>
        </p:nvSpPr>
        <p:spPr>
          <a:xfrm>
            <a:off x="1070219" y="3799682"/>
            <a:ext cx="25416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art galleries</a:t>
            </a:r>
          </a:p>
        </p:txBody>
      </p:sp>
      <p:graphicFrame>
        <p:nvGraphicFramePr>
          <p:cNvPr id="60" name="Table 30">
            <a:extLst>
              <a:ext uri="{FF2B5EF4-FFF2-40B4-BE49-F238E27FC236}">
                <a16:creationId xmlns:a16="http://schemas.microsoft.com/office/drawing/2014/main" id="{2B447B7C-18E5-4A81-16AF-316936A79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954725"/>
              </p:ext>
            </p:extLst>
          </p:nvPr>
        </p:nvGraphicFramePr>
        <p:xfrm>
          <a:off x="6082132" y="2263651"/>
          <a:ext cx="5653334" cy="41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11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Vy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dislikes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5AB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10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" name="TextBox 31">
            <a:extLst>
              <a:ext uri="{FF2B5EF4-FFF2-40B4-BE49-F238E27FC236}">
                <a16:creationId xmlns:a16="http://schemas.microsoft.com/office/drawing/2014/main" id="{D54DB3E8-275A-3727-9F42-E643E18A6209}"/>
              </a:ext>
            </a:extLst>
          </p:cNvPr>
          <p:cNvSpPr txBox="1"/>
          <p:nvPr/>
        </p:nvSpPr>
        <p:spPr>
          <a:xfrm>
            <a:off x="6195328" y="3347359"/>
            <a:ext cx="54175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- too (4) __________ school</a:t>
            </a:r>
          </a:p>
          <a:p>
            <a:r>
              <a:rPr lang="en-US" sz="3400" dirty="0"/>
              <a:t>- dirty air</a:t>
            </a:r>
          </a:p>
          <a:p>
            <a:r>
              <a:rPr lang="en-US" sz="3400" dirty="0"/>
              <a:t>- noisy and (5) __________</a:t>
            </a:r>
          </a:p>
          <a:p>
            <a:r>
              <a:rPr lang="en-US" sz="3400" dirty="0"/>
              <a:t>streets</a:t>
            </a:r>
          </a:p>
        </p:txBody>
      </p:sp>
      <p:sp>
        <p:nvSpPr>
          <p:cNvPr id="64" name="TextBox 34">
            <a:extLst>
              <a:ext uri="{FF2B5EF4-FFF2-40B4-BE49-F238E27FC236}">
                <a16:creationId xmlns:a16="http://schemas.microsoft.com/office/drawing/2014/main" id="{8A53DDAC-2F90-0149-99B5-6A3F1F5D6C97}"/>
              </a:ext>
            </a:extLst>
          </p:cNvPr>
          <p:cNvSpPr txBox="1"/>
          <p:nvPr/>
        </p:nvSpPr>
        <p:spPr>
          <a:xfrm>
            <a:off x="8088292" y="3356588"/>
            <a:ext cx="20506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faraway</a:t>
            </a:r>
          </a:p>
        </p:txBody>
      </p:sp>
      <p:sp>
        <p:nvSpPr>
          <p:cNvPr id="65" name="TextBox 35">
            <a:extLst>
              <a:ext uri="{FF2B5EF4-FFF2-40B4-BE49-F238E27FC236}">
                <a16:creationId xmlns:a16="http://schemas.microsoft.com/office/drawing/2014/main" id="{BECD8966-6901-6EC5-8B2C-CE512DFC5F65}"/>
              </a:ext>
            </a:extLst>
          </p:cNvPr>
          <p:cNvSpPr txBox="1"/>
          <p:nvPr/>
        </p:nvSpPr>
        <p:spPr>
          <a:xfrm>
            <a:off x="9113616" y="4389359"/>
            <a:ext cx="18729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crowded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535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54" grpId="0"/>
      <p:bldP spid="55" grpId="0"/>
      <p:bldP spid="56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478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01" name="Rounded Rectangle 15">
            <a:extLst>
              <a:ext uri="{FF2B5EF4-FFF2-40B4-BE49-F238E27FC236}">
                <a16:creationId xmlns:a16="http://schemas.microsoft.com/office/drawing/2014/main" id="{B7D429BA-3C27-F6F5-A9A0-29C10C260539}"/>
              </a:ext>
            </a:extLst>
          </p:cNvPr>
          <p:cNvSpPr/>
          <p:nvPr/>
        </p:nvSpPr>
        <p:spPr>
          <a:xfrm>
            <a:off x="314205" y="119237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2" name="TextBox 16">
            <a:extLst>
              <a:ext uri="{FF2B5EF4-FFF2-40B4-BE49-F238E27FC236}">
                <a16:creationId xmlns:a16="http://schemas.microsoft.com/office/drawing/2014/main" id="{276623CB-DBDF-3BFF-AFD8-790E09172BA1}"/>
              </a:ext>
            </a:extLst>
          </p:cNvPr>
          <p:cNvSpPr txBox="1"/>
          <p:nvPr/>
        </p:nvSpPr>
        <p:spPr>
          <a:xfrm>
            <a:off x="369079" y="11066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3" name="TextBox 7">
            <a:extLst>
              <a:ext uri="{FF2B5EF4-FFF2-40B4-BE49-F238E27FC236}">
                <a16:creationId xmlns:a16="http://schemas.microsoft.com/office/drawing/2014/main" id="{B413972A-5AD9-160F-A1AF-FDD23C298069}"/>
              </a:ext>
            </a:extLst>
          </p:cNvPr>
          <p:cNvSpPr txBox="1"/>
          <p:nvPr/>
        </p:nvSpPr>
        <p:spPr>
          <a:xfrm>
            <a:off x="-6478" y="1923588"/>
            <a:ext cx="2985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04" name="Table 38">
            <a:extLst>
              <a:ext uri="{FF2B5EF4-FFF2-40B4-BE49-F238E27FC236}">
                <a16:creationId xmlns:a16="http://schemas.microsoft.com/office/drawing/2014/main" id="{1EFF6565-D16F-0A01-8481-4CCFAA5D0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682408"/>
              </p:ext>
            </p:extLst>
          </p:nvPr>
        </p:nvGraphicFramePr>
        <p:xfrm>
          <a:off x="2978590" y="1535061"/>
          <a:ext cx="9213410" cy="508019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47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0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0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556"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Likes</a:t>
                      </a:r>
                      <a:endParaRPr lang="en-US" sz="3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Dislikes</a:t>
                      </a:r>
                      <a:endParaRPr lang="en-US" sz="3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sandy beaches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heavy traffic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35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many modern buildings and offices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peaceful streets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/>
                        <a:t>good</a:t>
                      </a:r>
                      <a:r>
                        <a:rPr lang="en-US" sz="3000" baseline="0"/>
                        <a:t> restaurants and cafés </a:t>
                      </a:r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0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sunny weather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0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helpful and</a:t>
                      </a:r>
                      <a:r>
                        <a:rPr lang="en-US" sz="3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friendly people</a:t>
                      </a:r>
                      <a:endParaRPr lang="en-US" sz="3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0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many shops and markets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27" name="Rounded Rectangle 15">
            <a:extLst>
              <a:ext uri="{FF2B5EF4-FFF2-40B4-BE49-F238E27FC236}">
                <a16:creationId xmlns:a16="http://schemas.microsoft.com/office/drawing/2014/main" id="{76BF188B-7C76-1F6A-F3DF-11EFD40304DC}"/>
              </a:ext>
            </a:extLst>
          </p:cNvPr>
          <p:cNvSpPr/>
          <p:nvPr/>
        </p:nvSpPr>
        <p:spPr>
          <a:xfrm>
            <a:off x="432193" y="127590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BF855DE7-D6D5-8D52-001B-416DBDAEB686}"/>
              </a:ext>
            </a:extLst>
          </p:cNvPr>
          <p:cNvSpPr txBox="1"/>
          <p:nvPr/>
        </p:nvSpPr>
        <p:spPr>
          <a:xfrm>
            <a:off x="487067" y="11901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AE41FAD4-D926-A6A0-39F5-A1218ABDA2B4}"/>
              </a:ext>
            </a:extLst>
          </p:cNvPr>
          <p:cNvSpPr txBox="1"/>
          <p:nvPr/>
        </p:nvSpPr>
        <p:spPr>
          <a:xfrm>
            <a:off x="989673" y="1285759"/>
            <a:ext cx="10821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saying what you like and dislike about it. Use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Khang’s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blog as a model. </a:t>
            </a:r>
          </a:p>
        </p:txBody>
      </p:sp>
      <p:pic>
        <p:nvPicPr>
          <p:cNvPr id="30" name="Picture 1">
            <a:extLst>
              <a:ext uri="{FF2B5EF4-FFF2-40B4-BE49-F238E27FC236}">
                <a16:creationId xmlns:a16="http://schemas.microsoft.com/office/drawing/2014/main" id="{6F8684F7-9113-2BBC-0396-E36D257AB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634"/>
            <a:ext cx="12355551" cy="4691926"/>
          </a:xfrm>
          <a:prstGeom prst="rect">
            <a:avLst/>
          </a:prstGeom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83998D85-E1AF-7F0D-E116-74642C7B7466}"/>
              </a:ext>
            </a:extLst>
          </p:cNvPr>
          <p:cNvSpPr txBox="1"/>
          <p:nvPr/>
        </p:nvSpPr>
        <p:spPr>
          <a:xfrm>
            <a:off x="1166803" y="2347639"/>
            <a:ext cx="10021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live in </a:t>
            </a:r>
            <a:r>
              <a:rPr lang="en-US" sz="3200" dirty="0">
                <a:solidFill>
                  <a:srgbClr val="7F7F7F"/>
                </a:solidFill>
              </a:rPr>
              <a:t>_______</a:t>
            </a:r>
            <a:r>
              <a:rPr lang="en-US" sz="3200" dirty="0"/>
              <a:t>. There are many / some things I like about my </a:t>
            </a:r>
            <a:r>
              <a:rPr lang="en-US" sz="3200" dirty="0" err="1"/>
              <a:t>neighbourhood</a:t>
            </a:r>
            <a:r>
              <a:rPr lang="en-US" sz="3200" dirty="0"/>
              <a:t>.</a:t>
            </a:r>
          </a:p>
        </p:txBody>
      </p:sp>
      <p:cxnSp>
        <p:nvCxnSpPr>
          <p:cNvPr id="32" name="Straight Connector 39">
            <a:extLst>
              <a:ext uri="{FF2B5EF4-FFF2-40B4-BE49-F238E27FC236}">
                <a16:creationId xmlns:a16="http://schemas.microsoft.com/office/drawing/2014/main" id="{EF5FB1AB-D626-7156-EB5A-ECEE5EFD3DE2}"/>
              </a:ext>
            </a:extLst>
          </p:cNvPr>
          <p:cNvCxnSpPr>
            <a:cxnSpLocks/>
          </p:cNvCxnSpPr>
          <p:nvPr/>
        </p:nvCxnSpPr>
        <p:spPr>
          <a:xfrm>
            <a:off x="1332571" y="3651327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1">
            <a:extLst>
              <a:ext uri="{FF2B5EF4-FFF2-40B4-BE49-F238E27FC236}">
                <a16:creationId xmlns:a16="http://schemas.microsoft.com/office/drawing/2014/main" id="{C91944CC-958F-AA58-FEB8-96DD40634049}"/>
              </a:ext>
            </a:extLst>
          </p:cNvPr>
          <p:cNvCxnSpPr>
            <a:cxnSpLocks/>
          </p:cNvCxnSpPr>
          <p:nvPr/>
        </p:nvCxnSpPr>
        <p:spPr>
          <a:xfrm>
            <a:off x="1332571" y="4188191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">
            <a:extLst>
              <a:ext uri="{FF2B5EF4-FFF2-40B4-BE49-F238E27FC236}">
                <a16:creationId xmlns:a16="http://schemas.microsoft.com/office/drawing/2014/main" id="{8E6F691B-DBDD-91D5-2A84-61A069FD34C6}"/>
              </a:ext>
            </a:extLst>
          </p:cNvPr>
          <p:cNvSpPr txBox="1"/>
          <p:nvPr/>
        </p:nvSpPr>
        <p:spPr>
          <a:xfrm>
            <a:off x="1245641" y="4411203"/>
            <a:ext cx="91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However, there are some / many / one thing(s) I dislike about it.</a:t>
            </a:r>
          </a:p>
        </p:txBody>
      </p:sp>
      <p:cxnSp>
        <p:nvCxnSpPr>
          <p:cNvPr id="37" name="Straight Connector 51">
            <a:extLst>
              <a:ext uri="{FF2B5EF4-FFF2-40B4-BE49-F238E27FC236}">
                <a16:creationId xmlns:a16="http://schemas.microsoft.com/office/drawing/2014/main" id="{F5F60E47-80DE-7F9A-1CD0-AF514B4911ED}"/>
              </a:ext>
            </a:extLst>
          </p:cNvPr>
          <p:cNvCxnSpPr>
            <a:cxnSpLocks/>
          </p:cNvCxnSpPr>
          <p:nvPr/>
        </p:nvCxnSpPr>
        <p:spPr>
          <a:xfrm>
            <a:off x="1332571" y="5661756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46">
            <a:extLst>
              <a:ext uri="{FF2B5EF4-FFF2-40B4-BE49-F238E27FC236}">
                <a16:creationId xmlns:a16="http://schemas.microsoft.com/office/drawing/2014/main" id="{4BFFD5EA-DBFF-ED6D-5F7A-937ADBEF0CD4}"/>
              </a:ext>
            </a:extLst>
          </p:cNvPr>
          <p:cNvCxnSpPr>
            <a:cxnSpLocks/>
          </p:cNvCxnSpPr>
          <p:nvPr/>
        </p:nvCxnSpPr>
        <p:spPr>
          <a:xfrm>
            <a:off x="1332571" y="6183515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3774</TotalTime>
  <Words>571</Words>
  <PresentationFormat>Widescreen</PresentationFormat>
  <Paragraphs>125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2023-11-03T03:21:55Z</dcterms:modified>
</cp:coreProperties>
</file>