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7" r:id="rId2"/>
    <p:sldId id="407" r:id="rId3"/>
    <p:sldId id="408" r:id="rId4"/>
    <p:sldId id="442" r:id="rId5"/>
    <p:sldId id="443" r:id="rId6"/>
    <p:sldId id="340" r:id="rId7"/>
  </p:sldIdLst>
  <p:sldSz cx="16276638" cy="9144000"/>
  <p:notesSz cx="6858000" cy="9144000"/>
  <p:custDataLst>
    <p:tags r:id="rId9"/>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3399"/>
    <a:srgbClr val="FF0066"/>
    <a:srgbClr val="FF7C80"/>
    <a:srgbClr val="EDF6F7"/>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varScale="1">
        <p:scale>
          <a:sx n="48" d="100"/>
          <a:sy n="48" d="100"/>
        </p:scale>
        <p:origin x="604" y="32"/>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6</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6096000"/>
            <a:ext cx="1532049" cy="198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1280319" y="3886200"/>
            <a:ext cx="13639800" cy="1668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Tiếng Việt lớp 3</a:t>
            </a:r>
          </a:p>
          <a:p>
            <a:pPr algn="ctr" eaLnBrk="1" hangingPunct="1">
              <a:spcBef>
                <a:spcPts val="1800"/>
              </a:spcBef>
              <a:defRPr/>
            </a:pPr>
            <a:r>
              <a:rPr lang="en-US" sz="4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TRAO ĐỔI: QUÀ TẶNG CỦA EM</a:t>
            </a:r>
          </a:p>
        </p:txBody>
      </p:sp>
      <p:sp>
        <p:nvSpPr>
          <p:cNvPr id="2059" name="Text Box 17"/>
          <p:cNvSpPr txBox="1">
            <a:spLocks noChangeArrowheads="1"/>
          </p:cNvSpPr>
          <p:nvPr/>
        </p:nvSpPr>
        <p:spPr bwMode="auto">
          <a:xfrm>
            <a:off x="2480250" y="1905000"/>
            <a:ext cx="11471154" cy="1807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3337719"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176" y="5570585"/>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36385" y="6183135"/>
            <a:ext cx="1086631" cy="7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021183" y="5670136"/>
            <a:ext cx="3552194" cy="253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p:cNvGrpSpPr/>
          <p:nvPr/>
        </p:nvGrpSpPr>
        <p:grpSpPr>
          <a:xfrm>
            <a:off x="4617134" y="149573"/>
            <a:ext cx="7013458" cy="1117345"/>
            <a:chOff x="4539228" y="210532"/>
            <a:chExt cx="6895119" cy="1117345"/>
          </a:xfrm>
        </p:grpSpPr>
        <p:grpSp>
          <p:nvGrpSpPr>
            <p:cNvPr id="33" name="Group 32"/>
            <p:cNvGrpSpPr/>
            <p:nvPr/>
          </p:nvGrpSpPr>
          <p:grpSpPr>
            <a:xfrm>
              <a:off x="4539228" y="210532"/>
              <a:ext cx="6895119" cy="1117345"/>
              <a:chOff x="4539228" y="210532"/>
              <a:chExt cx="6895119" cy="1117345"/>
            </a:xfrm>
          </p:grpSpPr>
          <p:sp>
            <p:nvSpPr>
              <p:cNvPr id="36" name="TextBox 35"/>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37" name="TextBox 36"/>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34" name="Straight Connector 33"/>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4" name="Text Box 14"/>
          <p:cNvSpPr txBox="1">
            <a:spLocks noChangeArrowheads="1"/>
          </p:cNvSpPr>
          <p:nvPr/>
        </p:nvSpPr>
        <p:spPr bwMode="auto">
          <a:xfrm>
            <a:off x="4107913" y="1267466"/>
            <a:ext cx="8138319"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a:solidFill>
                  <a:srgbClr val="0000CC"/>
                </a:solidFill>
                <a:effectLst>
                  <a:outerShdw blurRad="38100" dist="38100" dir="2700000" algn="tl">
                    <a:srgbClr val="000000">
                      <a:alpha val="43137"/>
                    </a:srgbClr>
                  </a:outerShdw>
                </a:effectLst>
                <a:latin typeface="Times New Roman" pitchFamily="18" charset="0"/>
              </a:rPr>
              <a:t>TRÒ CHƠI: HÁI QUẢ MIỀN TÂY</a:t>
            </a:r>
          </a:p>
        </p:txBody>
      </p:sp>
    </p:spTree>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084510" y="149573"/>
            <a:ext cx="5492209" cy="897628"/>
            <a:chOff x="4998717" y="210532"/>
            <a:chExt cx="5399539" cy="897628"/>
          </a:xfrm>
        </p:grpSpPr>
        <p:grpSp>
          <p:nvGrpSpPr>
            <p:cNvPr id="15" name="Group 14"/>
            <p:cNvGrpSpPr/>
            <p:nvPr/>
          </p:nvGrpSpPr>
          <p:grpSpPr>
            <a:xfrm>
              <a:off x="4998717" y="210532"/>
              <a:ext cx="5399539" cy="897628"/>
              <a:chOff x="4998717" y="210532"/>
              <a:chExt cx="5399539" cy="897628"/>
            </a:xfrm>
          </p:grpSpPr>
          <p:sp>
            <p:nvSpPr>
              <p:cNvPr id="17" name="TextBox 16"/>
              <p:cNvSpPr txBox="1"/>
              <p:nvPr/>
            </p:nvSpPr>
            <p:spPr>
              <a:xfrm>
                <a:off x="4998717" y="210532"/>
                <a:ext cx="5399539" cy="523220"/>
              </a:xfrm>
              <a:prstGeom prst="rect">
                <a:avLst/>
              </a:prstGeom>
              <a:noFill/>
            </p:spPr>
            <p:txBody>
              <a:bodyPr wrap="none" rtlCol="0">
                <a:spAutoFit/>
              </a:bodyPr>
              <a:lstStyle/>
              <a:p>
                <a:r>
                  <a:rPr lang="en-US" sz="28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707300" y="646495"/>
                <a:ext cx="1967927"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051559"/>
              <a:ext cx="1699164"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0" name="Rectangle 9"/>
          <p:cNvSpPr/>
          <p:nvPr/>
        </p:nvSpPr>
        <p:spPr>
          <a:xfrm>
            <a:off x="1508919" y="1645920"/>
            <a:ext cx="13792199" cy="1261884"/>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1. Tả một đồ vật (hoặc đồ chơi) em tặng người khác (hoặc em được người khác tặng).</a:t>
            </a:r>
          </a:p>
        </p:txBody>
      </p:sp>
      <p:sp>
        <p:nvSpPr>
          <p:cNvPr id="21" name="Rectangle 95"/>
          <p:cNvSpPr>
            <a:spLocks noChangeArrowheads="1"/>
          </p:cNvSpPr>
          <p:nvPr/>
        </p:nvSpPr>
        <p:spPr bwMode="auto">
          <a:xfrm>
            <a:off x="5063840" y="999589"/>
            <a:ext cx="56204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2800" b="1">
                <a:solidFill>
                  <a:srgbClr val="0000CC"/>
                </a:solidFill>
                <a:latin typeface="Times New Roman" pitchFamily="18" charset="0"/>
                <a:cs typeface="Times New Roman" pitchFamily="18" charset="0"/>
              </a:rPr>
              <a:t>TRAO ĐỔI: EM ĐỌC SÁCH BÁO</a:t>
            </a:r>
          </a:p>
        </p:txBody>
      </p:sp>
      <p:pic>
        <p:nvPicPr>
          <p:cNvPr id="13" name="Picture 12">
            <a:extLst>
              <a:ext uri="{FF2B5EF4-FFF2-40B4-BE49-F238E27FC236}">
                <a16:creationId xmlns:a16="http://schemas.microsoft.com/office/drawing/2014/main" id="{4D4F40CF-7A76-4322-8D6F-DFCEE6396DE8}"/>
              </a:ext>
            </a:extLst>
          </p:cNvPr>
          <p:cNvPicPr>
            <a:picLocks noChangeAspect="1"/>
          </p:cNvPicPr>
          <p:nvPr/>
        </p:nvPicPr>
        <p:blipFill>
          <a:blip r:embed="rId2"/>
          <a:stretch>
            <a:fillRect/>
          </a:stretch>
        </p:blipFill>
        <p:spPr>
          <a:xfrm>
            <a:off x="6385719" y="2787879"/>
            <a:ext cx="7039191" cy="6176731"/>
          </a:xfrm>
          <a:prstGeom prst="rect">
            <a:avLst/>
          </a:prstGeom>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084510" y="149573"/>
            <a:ext cx="5492209" cy="897628"/>
            <a:chOff x="4998717" y="210532"/>
            <a:chExt cx="5399539" cy="897628"/>
          </a:xfrm>
        </p:grpSpPr>
        <p:grpSp>
          <p:nvGrpSpPr>
            <p:cNvPr id="15" name="Group 14"/>
            <p:cNvGrpSpPr/>
            <p:nvPr/>
          </p:nvGrpSpPr>
          <p:grpSpPr>
            <a:xfrm>
              <a:off x="4998717" y="210532"/>
              <a:ext cx="5399539" cy="897628"/>
              <a:chOff x="4998717" y="210532"/>
              <a:chExt cx="5399539" cy="897628"/>
            </a:xfrm>
          </p:grpSpPr>
          <p:sp>
            <p:nvSpPr>
              <p:cNvPr id="17" name="TextBox 16"/>
              <p:cNvSpPr txBox="1"/>
              <p:nvPr/>
            </p:nvSpPr>
            <p:spPr>
              <a:xfrm>
                <a:off x="4998717" y="210532"/>
                <a:ext cx="5399539" cy="523220"/>
              </a:xfrm>
              <a:prstGeom prst="rect">
                <a:avLst/>
              </a:prstGeom>
              <a:noFill/>
            </p:spPr>
            <p:txBody>
              <a:bodyPr wrap="none" rtlCol="0">
                <a:spAutoFit/>
              </a:bodyPr>
              <a:lstStyle/>
              <a:p>
                <a:r>
                  <a:rPr lang="en-US" sz="28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707300" y="646495"/>
                <a:ext cx="1967927"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051559"/>
              <a:ext cx="1699164"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0" name="Rectangle 9"/>
          <p:cNvSpPr/>
          <p:nvPr/>
        </p:nvSpPr>
        <p:spPr>
          <a:xfrm>
            <a:off x="1321560" y="1901421"/>
            <a:ext cx="114300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3. Thảo luận nhóm.</a:t>
            </a:r>
          </a:p>
        </p:txBody>
      </p:sp>
      <p:sp>
        <p:nvSpPr>
          <p:cNvPr id="12" name="Rectangle 11"/>
          <p:cNvSpPr/>
          <p:nvPr/>
        </p:nvSpPr>
        <p:spPr>
          <a:xfrm>
            <a:off x="1356519" y="2742702"/>
            <a:ext cx="13868400" cy="1261884"/>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 Chúng ta cùng thảo luận nhóm, nêu đồ vật định tả theo gợi ý. Các bạn trong nhóm góp ý, bổ sung, hoàn chỉnh.</a:t>
            </a:r>
          </a:p>
        </p:txBody>
      </p:sp>
      <p:sp>
        <p:nvSpPr>
          <p:cNvPr id="22" name="Rectangle 21"/>
          <p:cNvSpPr/>
          <p:nvPr/>
        </p:nvSpPr>
        <p:spPr>
          <a:xfrm>
            <a:off x="1371255" y="4365966"/>
            <a:ext cx="114300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4. Nêu trước lớp</a:t>
            </a:r>
          </a:p>
        </p:txBody>
      </p:sp>
      <p:sp>
        <p:nvSpPr>
          <p:cNvPr id="24" name="Rectangle 23"/>
          <p:cNvSpPr/>
          <p:nvPr/>
        </p:nvSpPr>
        <p:spPr>
          <a:xfrm>
            <a:off x="1371255" y="5242117"/>
            <a:ext cx="13868400" cy="1261884"/>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 Các nhóm cử đại diện tả trước lớp. Cả lớp cùng nghe và góp ý cho bạn điều chỉnh, bổ sung.</a:t>
            </a:r>
          </a:p>
        </p:txBody>
      </p:sp>
      <p:sp>
        <p:nvSpPr>
          <p:cNvPr id="19" name="Rectangle 95">
            <a:extLst>
              <a:ext uri="{FF2B5EF4-FFF2-40B4-BE49-F238E27FC236}">
                <a16:creationId xmlns:a16="http://schemas.microsoft.com/office/drawing/2014/main" id="{5F3E3757-C096-4A3F-915F-62E1174E343B}"/>
              </a:ext>
            </a:extLst>
          </p:cNvPr>
          <p:cNvSpPr>
            <a:spLocks noChangeArrowheads="1"/>
          </p:cNvSpPr>
          <p:nvPr/>
        </p:nvSpPr>
        <p:spPr bwMode="auto">
          <a:xfrm>
            <a:off x="5063840" y="999589"/>
            <a:ext cx="56204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2800" b="1">
                <a:solidFill>
                  <a:srgbClr val="0000CC"/>
                </a:solidFill>
                <a:latin typeface="Times New Roman" pitchFamily="18" charset="0"/>
                <a:cs typeface="Times New Roman" pitchFamily="18" charset="0"/>
              </a:rPr>
              <a:t>TRAO ĐỔI: EM ĐỌC SÁCH BÁO</a:t>
            </a:r>
          </a:p>
        </p:txBody>
      </p:sp>
    </p:spTree>
    <p:extLst>
      <p:ext uri="{BB962C8B-B14F-4D97-AF65-F5344CB8AC3E}">
        <p14:creationId xmlns:p14="http://schemas.microsoft.com/office/powerpoint/2010/main" val="58791886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2"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084510" y="149573"/>
            <a:ext cx="5492209" cy="897628"/>
            <a:chOff x="4998717" y="210532"/>
            <a:chExt cx="5399539" cy="897628"/>
          </a:xfrm>
        </p:grpSpPr>
        <p:grpSp>
          <p:nvGrpSpPr>
            <p:cNvPr id="15" name="Group 14"/>
            <p:cNvGrpSpPr/>
            <p:nvPr/>
          </p:nvGrpSpPr>
          <p:grpSpPr>
            <a:xfrm>
              <a:off x="4998717" y="210532"/>
              <a:ext cx="5399539" cy="897628"/>
              <a:chOff x="4998717" y="210532"/>
              <a:chExt cx="5399539" cy="897628"/>
            </a:xfrm>
          </p:grpSpPr>
          <p:sp>
            <p:nvSpPr>
              <p:cNvPr id="17" name="TextBox 16"/>
              <p:cNvSpPr txBox="1"/>
              <p:nvPr/>
            </p:nvSpPr>
            <p:spPr>
              <a:xfrm>
                <a:off x="4998717" y="210532"/>
                <a:ext cx="5399539" cy="523220"/>
              </a:xfrm>
              <a:prstGeom prst="rect">
                <a:avLst/>
              </a:prstGeom>
              <a:noFill/>
            </p:spPr>
            <p:txBody>
              <a:bodyPr wrap="none" rtlCol="0">
                <a:spAutoFit/>
              </a:bodyPr>
              <a:lstStyle/>
              <a:p>
                <a:r>
                  <a:rPr lang="en-US" sz="28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707300" y="646495"/>
                <a:ext cx="1967927"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051559"/>
              <a:ext cx="1699164"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0" name="Rectangle 9"/>
          <p:cNvSpPr/>
          <p:nvPr/>
        </p:nvSpPr>
        <p:spPr>
          <a:xfrm>
            <a:off x="1661319" y="1711353"/>
            <a:ext cx="11430000" cy="707886"/>
          </a:xfrm>
          <a:prstGeom prst="rect">
            <a:avLst/>
          </a:prstGeom>
        </p:spPr>
        <p:txBody>
          <a:bodyPr wrap="square">
            <a:spAutoFit/>
          </a:bodyPr>
          <a:lstStyle/>
          <a:p>
            <a:r>
              <a:rPr lang="en-US" sz="4000" b="1">
                <a:solidFill>
                  <a:srgbClr val="FF0066"/>
                </a:solidFill>
                <a:latin typeface="Times New Roman" pitchFamily="18" charset="0"/>
                <a:cs typeface="Times New Roman" pitchFamily="18" charset="0"/>
              </a:rPr>
              <a:t>4. Bài tham khảo.</a:t>
            </a:r>
          </a:p>
        </p:txBody>
      </p:sp>
      <p:sp>
        <p:nvSpPr>
          <p:cNvPr id="12" name="Rectangle 11"/>
          <p:cNvSpPr/>
          <p:nvPr/>
        </p:nvSpPr>
        <p:spPr>
          <a:xfrm>
            <a:off x="382483" y="2456557"/>
            <a:ext cx="15468600" cy="6186309"/>
          </a:xfrm>
          <a:prstGeom prst="rect">
            <a:avLst/>
          </a:prstGeom>
        </p:spPr>
        <p:txBody>
          <a:bodyPr wrap="square">
            <a:spAutoFit/>
          </a:bodyPr>
          <a:lstStyle/>
          <a:p>
            <a:pPr algn="just"/>
            <a:r>
              <a:rPr lang="en-US" sz="3600">
                <a:solidFill>
                  <a:srgbClr val="0000CC"/>
                </a:solidFill>
                <a:latin typeface="Times New Roman" pitchFamily="18" charset="0"/>
                <a:cs typeface="Times New Roman" pitchFamily="18" charset="0"/>
              </a:rPr>
              <a:t>     </a:t>
            </a:r>
            <a:r>
              <a:rPr lang="vi-VN" sz="3600">
                <a:solidFill>
                  <a:srgbClr val="0000CC"/>
                </a:solidFill>
                <a:latin typeface="Times New Roman" pitchFamily="18" charset="0"/>
                <a:cs typeface="Times New Roman" pitchFamily="18" charset="0"/>
              </a:rPr>
              <a:t>Sinh nhật vừa rồi mẹ có tặng em một con búp bê rất xinh đẹp. Búp bê to bằng em bé mới sinh. Khuôn mặt búp bê tròn, má trắng hồng, mịn màng. Đôi mắt đen long lanh, sáng lên trên khuôn mặt rạng rỡ, tươi tắn. Búp bê có mái tóc đen nhánh, được tết thành hai dải. Mỗi dải có thắt một chiếc nơ màu đỏ thật xinh xắn. Hai tay búp bê bụ bẫm chìa ra phía trước như đang đòi được bế. Hai chân tròn trĩnh. Bàn chân đi tất trắng hồng trong chiếc giày màu xanh da trời thật đẹp. Búp bê duyên dáng trong bộ áo váy trắng muốt xen lẫn sợi kim tuyến óng ánh. Mỗi khi học bài xong, em lại mang búp bê ra chơi. Em trò chuyện với búp bê như người bạn thân thiết. Mỗi tối đi ngủ, em thường ôm nó bên mình. Em yêu búp bê nhiều lắm, em xem búp bê như người em gái của mình bởi búp bê là nguồn động viên, an ủi em những lúc vui, buồn. Em sẽ luôn giữ gìn búp bê cẩn thận.</a:t>
            </a:r>
          </a:p>
        </p:txBody>
      </p:sp>
      <p:sp>
        <p:nvSpPr>
          <p:cNvPr id="13" name="Rectangle 95">
            <a:extLst>
              <a:ext uri="{FF2B5EF4-FFF2-40B4-BE49-F238E27FC236}">
                <a16:creationId xmlns:a16="http://schemas.microsoft.com/office/drawing/2014/main" id="{42EEE869-F542-4D5E-BA67-06F1797A55EB}"/>
              </a:ext>
            </a:extLst>
          </p:cNvPr>
          <p:cNvSpPr>
            <a:spLocks noChangeArrowheads="1"/>
          </p:cNvSpPr>
          <p:nvPr/>
        </p:nvSpPr>
        <p:spPr bwMode="auto">
          <a:xfrm>
            <a:off x="5063840" y="999589"/>
            <a:ext cx="56204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2800" b="1">
                <a:solidFill>
                  <a:srgbClr val="0000CC"/>
                </a:solidFill>
                <a:latin typeface="Times New Roman" pitchFamily="18" charset="0"/>
                <a:cs typeface="Times New Roman" pitchFamily="18" charset="0"/>
              </a:rPr>
              <a:t>TRAO ĐỔI: EM ĐỌC SÁCH BÁO</a:t>
            </a:r>
          </a:p>
        </p:txBody>
      </p:sp>
    </p:spTree>
    <p:extLst>
      <p:ext uri="{BB962C8B-B14F-4D97-AF65-F5344CB8AC3E}">
        <p14:creationId xmlns:p14="http://schemas.microsoft.com/office/powerpoint/2010/main" val="174535126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3718719" y="4114800"/>
            <a:ext cx="90678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9818</TotalTime>
  <Words>428</Words>
  <Application>Microsoft Office PowerPoint</Application>
  <PresentationFormat>Custom</PresentationFormat>
  <Paragraphs>29</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Xiem Do</cp:lastModifiedBy>
  <cp:revision>1090</cp:revision>
  <dcterms:created xsi:type="dcterms:W3CDTF">2008-09-09T22:52:10Z</dcterms:created>
  <dcterms:modified xsi:type="dcterms:W3CDTF">2022-08-20T09:02:42Z</dcterms:modified>
</cp:coreProperties>
</file>